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306" r:id="rId2"/>
    <p:sldId id="307" r:id="rId3"/>
    <p:sldId id="308" r:id="rId4"/>
    <p:sldId id="309" r:id="rId5"/>
    <p:sldId id="270" r:id="rId6"/>
  </p:sldIdLst>
  <p:sldSz cx="9144000" cy="6858000" type="screen4x3"/>
  <p:notesSz cx="6858000" cy="9144000"/>
  <p:custDataLst>
    <p:tags r:id="rId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0" autoAdjust="0"/>
    <p:restoredTop sz="94532" autoAdjust="0"/>
  </p:normalViewPr>
  <p:slideViewPr>
    <p:cSldViewPr>
      <p:cViewPr varScale="1">
        <p:scale>
          <a:sx n="126" d="100"/>
          <a:sy n="126" d="100"/>
        </p:scale>
        <p:origin x="-126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1AED7D-D6EF-4A0A-9C71-B094BFBA9E06}" type="datetimeFigureOut">
              <a:rPr lang="en-US" smtClean="0"/>
              <a:t>3/19/2013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C060B7-20EA-493E-8A57-6060AE47ED35}" type="slidenum">
              <a:rPr lang="en-US" smtClean="0"/>
              <a:t>‹#›</a:t>
            </a:fld>
            <a:endParaRPr lang="en-US"/>
          </a:p>
        </p:txBody>
      </p:sp>
    </p:spTree>
    <p:extLst>
      <p:ext uri="{BB962C8B-B14F-4D97-AF65-F5344CB8AC3E}">
        <p14:creationId xmlns:p14="http://schemas.microsoft.com/office/powerpoint/2010/main" val="4182673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6ADE62-B24D-4144-9DBF-1E893BCD3FE6}" type="slidenum">
              <a:rPr lang="en-US">
                <a:solidFill>
                  <a:prstClr val="black"/>
                </a:solidFill>
              </a:rPr>
              <a:pPr/>
              <a:t>4</a:t>
            </a:fld>
            <a:endParaRPr lang="en-US">
              <a:solidFill>
                <a:prstClr val="black"/>
              </a:solidFill>
            </a:endParaRPr>
          </a:p>
        </p:txBody>
      </p:sp>
      <p:sp>
        <p:nvSpPr>
          <p:cNvPr id="1031170" name="Rectangle 2"/>
          <p:cNvSpPr>
            <a:spLocks noGrp="1" noRot="1" noChangeAspect="1" noChangeArrowheads="1" noTextEdit="1"/>
          </p:cNvSpPr>
          <p:nvPr>
            <p:ph type="sldImg"/>
          </p:nvPr>
        </p:nvSpPr>
        <p:spPr>
          <a:ln/>
        </p:spPr>
      </p:sp>
      <p:sp>
        <p:nvSpPr>
          <p:cNvPr id="103117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5D8128-8550-4C7F-833E-962DE9C9C605}" type="datetimeFigureOut">
              <a:rPr lang="en-US" smtClean="0"/>
              <a:t>3/19/2013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4AF4D-CB40-41BE-8FAF-CDD695FFFBD2}" type="slidenum">
              <a:rPr lang="en-US" smtClean="0"/>
              <a:t>‹#›</a:t>
            </a:fld>
            <a:endParaRPr lang="en-US"/>
          </a:p>
        </p:txBody>
      </p:sp>
    </p:spTree>
    <p:extLst>
      <p:ext uri="{BB962C8B-B14F-4D97-AF65-F5344CB8AC3E}">
        <p14:creationId xmlns:p14="http://schemas.microsoft.com/office/powerpoint/2010/main" val="274219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D8128-8550-4C7F-833E-962DE9C9C605}" type="datetimeFigureOut">
              <a:rPr lang="en-US" smtClean="0"/>
              <a:t>3/19/2013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4AF4D-CB40-41BE-8FAF-CDD695FFFBD2}" type="slidenum">
              <a:rPr lang="en-US" smtClean="0"/>
              <a:t>‹#›</a:t>
            </a:fld>
            <a:endParaRPr lang="en-US"/>
          </a:p>
        </p:txBody>
      </p:sp>
    </p:spTree>
    <p:extLst>
      <p:ext uri="{BB962C8B-B14F-4D97-AF65-F5344CB8AC3E}">
        <p14:creationId xmlns:p14="http://schemas.microsoft.com/office/powerpoint/2010/main" val="2943299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D8128-8550-4C7F-833E-962DE9C9C605}" type="datetimeFigureOut">
              <a:rPr lang="en-US" smtClean="0"/>
              <a:t>3/19/2013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4AF4D-CB40-41BE-8FAF-CDD695FFFBD2}" type="slidenum">
              <a:rPr lang="en-US" smtClean="0"/>
              <a:t>‹#›</a:t>
            </a:fld>
            <a:endParaRPr lang="en-US"/>
          </a:p>
        </p:txBody>
      </p:sp>
    </p:spTree>
    <p:extLst>
      <p:ext uri="{BB962C8B-B14F-4D97-AF65-F5344CB8AC3E}">
        <p14:creationId xmlns:p14="http://schemas.microsoft.com/office/powerpoint/2010/main" val="3849123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D8128-8550-4C7F-833E-962DE9C9C605}" type="datetimeFigureOut">
              <a:rPr lang="en-US" smtClean="0"/>
              <a:t>3/19/2013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4AF4D-CB40-41BE-8FAF-CDD695FFFBD2}" type="slidenum">
              <a:rPr lang="en-US" smtClean="0"/>
              <a:t>‹#›</a:t>
            </a:fld>
            <a:endParaRPr lang="en-US"/>
          </a:p>
        </p:txBody>
      </p:sp>
    </p:spTree>
    <p:extLst>
      <p:ext uri="{BB962C8B-B14F-4D97-AF65-F5344CB8AC3E}">
        <p14:creationId xmlns:p14="http://schemas.microsoft.com/office/powerpoint/2010/main" val="3405562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5D8128-8550-4C7F-833E-962DE9C9C605}" type="datetimeFigureOut">
              <a:rPr lang="en-US" smtClean="0"/>
              <a:t>3/19/2013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4AF4D-CB40-41BE-8FAF-CDD695FFFBD2}" type="slidenum">
              <a:rPr lang="en-US" smtClean="0"/>
              <a:t>‹#›</a:t>
            </a:fld>
            <a:endParaRPr lang="en-US"/>
          </a:p>
        </p:txBody>
      </p:sp>
    </p:spTree>
    <p:extLst>
      <p:ext uri="{BB962C8B-B14F-4D97-AF65-F5344CB8AC3E}">
        <p14:creationId xmlns:p14="http://schemas.microsoft.com/office/powerpoint/2010/main" val="2640785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5D8128-8550-4C7F-833E-962DE9C9C605}" type="datetimeFigureOut">
              <a:rPr lang="en-US" smtClean="0"/>
              <a:t>3/19/2013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54AF4D-CB40-41BE-8FAF-CDD695FFFBD2}" type="slidenum">
              <a:rPr lang="en-US" smtClean="0"/>
              <a:t>‹#›</a:t>
            </a:fld>
            <a:endParaRPr lang="en-US"/>
          </a:p>
        </p:txBody>
      </p:sp>
    </p:spTree>
    <p:extLst>
      <p:ext uri="{BB962C8B-B14F-4D97-AF65-F5344CB8AC3E}">
        <p14:creationId xmlns:p14="http://schemas.microsoft.com/office/powerpoint/2010/main" val="2095733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5D8128-8550-4C7F-833E-962DE9C9C605}" type="datetimeFigureOut">
              <a:rPr lang="en-US" smtClean="0"/>
              <a:t>3/19/2013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54AF4D-CB40-41BE-8FAF-CDD695FFFBD2}" type="slidenum">
              <a:rPr lang="en-US" smtClean="0"/>
              <a:t>‹#›</a:t>
            </a:fld>
            <a:endParaRPr lang="en-US"/>
          </a:p>
        </p:txBody>
      </p:sp>
    </p:spTree>
    <p:extLst>
      <p:ext uri="{BB962C8B-B14F-4D97-AF65-F5344CB8AC3E}">
        <p14:creationId xmlns:p14="http://schemas.microsoft.com/office/powerpoint/2010/main" val="2840254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5D8128-8550-4C7F-833E-962DE9C9C605}" type="datetimeFigureOut">
              <a:rPr lang="en-US" smtClean="0"/>
              <a:t>3/19/2013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54AF4D-CB40-41BE-8FAF-CDD695FFFBD2}" type="slidenum">
              <a:rPr lang="en-US" smtClean="0"/>
              <a:t>‹#›</a:t>
            </a:fld>
            <a:endParaRPr lang="en-US"/>
          </a:p>
        </p:txBody>
      </p:sp>
    </p:spTree>
    <p:extLst>
      <p:ext uri="{BB962C8B-B14F-4D97-AF65-F5344CB8AC3E}">
        <p14:creationId xmlns:p14="http://schemas.microsoft.com/office/powerpoint/2010/main" val="2317496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5D8128-8550-4C7F-833E-962DE9C9C605}" type="datetimeFigureOut">
              <a:rPr lang="en-US" smtClean="0"/>
              <a:t>3/19/2013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54AF4D-CB40-41BE-8FAF-CDD695FFFBD2}" type="slidenum">
              <a:rPr lang="en-US" smtClean="0"/>
              <a:t>‹#›</a:t>
            </a:fld>
            <a:endParaRPr lang="en-US"/>
          </a:p>
        </p:txBody>
      </p:sp>
    </p:spTree>
    <p:extLst>
      <p:ext uri="{BB962C8B-B14F-4D97-AF65-F5344CB8AC3E}">
        <p14:creationId xmlns:p14="http://schemas.microsoft.com/office/powerpoint/2010/main" val="3235580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D8128-8550-4C7F-833E-962DE9C9C605}" type="datetimeFigureOut">
              <a:rPr lang="en-US" smtClean="0"/>
              <a:t>3/19/2013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54AF4D-CB40-41BE-8FAF-CDD695FFFBD2}" type="slidenum">
              <a:rPr lang="en-US" smtClean="0"/>
              <a:t>‹#›</a:t>
            </a:fld>
            <a:endParaRPr lang="en-US"/>
          </a:p>
        </p:txBody>
      </p:sp>
    </p:spTree>
    <p:extLst>
      <p:ext uri="{BB962C8B-B14F-4D97-AF65-F5344CB8AC3E}">
        <p14:creationId xmlns:p14="http://schemas.microsoft.com/office/powerpoint/2010/main" val="2916482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D8128-8550-4C7F-833E-962DE9C9C605}" type="datetimeFigureOut">
              <a:rPr lang="en-US" smtClean="0"/>
              <a:t>3/19/2013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54AF4D-CB40-41BE-8FAF-CDD695FFFBD2}" type="slidenum">
              <a:rPr lang="en-US" smtClean="0"/>
              <a:t>‹#›</a:t>
            </a:fld>
            <a:endParaRPr lang="en-US"/>
          </a:p>
        </p:txBody>
      </p:sp>
    </p:spTree>
    <p:extLst>
      <p:ext uri="{BB962C8B-B14F-4D97-AF65-F5344CB8AC3E}">
        <p14:creationId xmlns:p14="http://schemas.microsoft.com/office/powerpoint/2010/main" val="824306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5D8128-8550-4C7F-833E-962DE9C9C605}" type="datetimeFigureOut">
              <a:rPr lang="en-US" smtClean="0"/>
              <a:t>3/19/2013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54AF4D-CB40-41BE-8FAF-CDD695FFFBD2}" type="slidenum">
              <a:rPr lang="en-US" smtClean="0"/>
              <a:t>‹#›</a:t>
            </a:fld>
            <a:endParaRPr lang="en-US"/>
          </a:p>
        </p:txBody>
      </p:sp>
    </p:spTree>
    <p:extLst>
      <p:ext uri="{BB962C8B-B14F-4D97-AF65-F5344CB8AC3E}">
        <p14:creationId xmlns:p14="http://schemas.microsoft.com/office/powerpoint/2010/main" val="1671899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b="1" dirty="0" smtClean="0"/>
              <a:t>Atlas Data Analysis</a:t>
            </a:r>
            <a:endParaRPr lang="en-US" b="1" dirty="0"/>
          </a:p>
        </p:txBody>
      </p:sp>
      <p:sp>
        <p:nvSpPr>
          <p:cNvPr id="3" name="Content Placeholder 2"/>
          <p:cNvSpPr>
            <a:spLocks noGrp="1"/>
          </p:cNvSpPr>
          <p:nvPr>
            <p:ph idx="1"/>
          </p:nvPr>
        </p:nvSpPr>
        <p:spPr>
          <a:xfrm>
            <a:off x="0" y="762000"/>
            <a:ext cx="9144000" cy="6019800"/>
          </a:xfrm>
        </p:spPr>
        <p:txBody>
          <a:bodyPr>
            <a:normAutofit fontScale="62500" lnSpcReduction="20000"/>
          </a:bodyPr>
          <a:lstStyle/>
          <a:p>
            <a:r>
              <a:rPr lang="en-US" dirty="0" smtClean="0"/>
              <a:t>The detector generates unmanageably large amounts of raw data: about 25 megabytes per event (raw; zero suppression reduces this to 1.6 MB), multiplied by 40 million beam crossings per second in the center of the detector. This produces a total of 1 petabyte of raw data per second.</a:t>
            </a:r>
          </a:p>
          <a:p>
            <a:r>
              <a:rPr lang="en-US" dirty="0" smtClean="0"/>
              <a:t> The trigger system uses simple information to identify, in real time, the most interesting events to retain for detailed analysis. There are three trigger levels. The first is based in electronics on the detector while the other two run primarily on a large computer cluster near the detector. The first-level trigger selects about 100,000 events per second. </a:t>
            </a:r>
          </a:p>
          <a:p>
            <a:r>
              <a:rPr lang="en-US" b="1" dirty="0" smtClean="0"/>
              <a:t>Raw Data: </a:t>
            </a:r>
            <a:r>
              <a:rPr lang="en-US" dirty="0" smtClean="0"/>
              <a:t>After the third-level trigger has been applied, a few hundred events remain to be stored for further analysis. This amount of data still requires over 100 megabytes of disk space per second — at least a petabyte each year.</a:t>
            </a:r>
          </a:p>
          <a:p>
            <a:r>
              <a:rPr lang="en-US" b="1" dirty="0" smtClean="0"/>
              <a:t>Information: </a:t>
            </a:r>
            <a:r>
              <a:rPr lang="en-US" dirty="0" smtClean="0"/>
              <a:t>Offline event reconstruction is performed on all permanently stored events, turning the pattern of signals from the detector into physics objects, such as jets (collections of particles), photons, and leptons. </a:t>
            </a:r>
          </a:p>
          <a:p>
            <a:pPr lvl="1"/>
            <a:r>
              <a:rPr lang="en-US" dirty="0" smtClean="0"/>
              <a:t>Grid computing is being extensively used for event reconstruction, allowing the parallel use of university and laboratory computer networks throughout the world for the CPU-intensive task of reducing large quantities of raw data into a form suitable for physics analysis. The software for these tasks has been under development for many years, and will continue to be refined even now that the experiment is collecting data.</a:t>
            </a:r>
          </a:p>
          <a:p>
            <a:r>
              <a:rPr lang="en-US" b="1" dirty="0" smtClean="0"/>
              <a:t>Knowledge: </a:t>
            </a:r>
            <a:r>
              <a:rPr lang="en-US" dirty="0" smtClean="0"/>
              <a:t>Individuals and groups within the collaboration are writing their own code to perform further analysis of these objects, searching the patterns of detected particles for particular physical models or hypothetical particles.</a:t>
            </a:r>
            <a:endParaRPr lang="en-US" dirty="0"/>
          </a:p>
        </p:txBody>
      </p:sp>
    </p:spTree>
    <p:extLst>
      <p:ext uri="{BB962C8B-B14F-4D97-AF65-F5344CB8AC3E}">
        <p14:creationId xmlns:p14="http://schemas.microsoft.com/office/powerpoint/2010/main" val="1292495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Geoffrey Fox\Downloads\figaux_2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27986"/>
            <a:ext cx="9144000" cy="6297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96334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www.popsci.com/files/imagecache/article_image_large/articles/CMS-event-candidate-higgs-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01" y="15433"/>
            <a:ext cx="9144000" cy="404078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9900" y="4081426"/>
            <a:ext cx="8961699" cy="1754326"/>
          </a:xfrm>
          <a:prstGeom prst="rect">
            <a:avLst/>
          </a:prstGeom>
        </p:spPr>
        <p:txBody>
          <a:bodyPr wrap="square">
            <a:spAutoFit/>
          </a:bodyPr>
          <a:lstStyle/>
          <a:p>
            <a:r>
              <a:rPr lang="en-US" dirty="0"/>
              <a:t>A proton-proton collision event in the CMS experiment produces two high-energy photons (the red towers). This is what physicists would expect to see from the decay of a Higgs boson, but it is also consistent with background Standard Model physics processes</a:t>
            </a:r>
            <a:r>
              <a:rPr lang="en-US" dirty="0" smtClean="0"/>
              <a:t>.</a:t>
            </a:r>
          </a:p>
          <a:p>
            <a:endParaRPr lang="en-US" dirty="0"/>
          </a:p>
          <a:p>
            <a:r>
              <a:rPr lang="en-US" dirty="0" smtClean="0"/>
              <a:t>Orange tracks are charged (they bend) and are mainly forward and back.</a:t>
            </a:r>
          </a:p>
          <a:p>
            <a:r>
              <a:rPr lang="en-US" dirty="0" smtClean="0"/>
              <a:t>The photons are sent off transversely indicative of an extreme event</a:t>
            </a:r>
            <a:endParaRPr lang="en-US" dirty="0"/>
          </a:p>
        </p:txBody>
      </p:sp>
    </p:spTree>
    <p:extLst>
      <p:ext uri="{BB962C8B-B14F-4D97-AF65-F5344CB8AC3E}">
        <p14:creationId xmlns:p14="http://schemas.microsoft.com/office/powerpoint/2010/main" val="22138559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0146" name="Group 2"/>
          <p:cNvGrpSpPr>
            <a:grpSpLocks/>
          </p:cNvGrpSpPr>
          <p:nvPr/>
        </p:nvGrpSpPr>
        <p:grpSpPr bwMode="auto">
          <a:xfrm>
            <a:off x="304800" y="763588"/>
            <a:ext cx="4089400" cy="5257800"/>
            <a:chOff x="177" y="528"/>
            <a:chExt cx="2576" cy="3600"/>
          </a:xfrm>
        </p:grpSpPr>
        <p:pic>
          <p:nvPicPr>
            <p:cNvPr id="1030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 y="528"/>
              <a:ext cx="2576" cy="360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030148" name="AutoShape 4"/>
            <p:cNvSpPr>
              <a:spLocks noChangeArrowheads="1"/>
            </p:cNvSpPr>
            <p:nvPr/>
          </p:nvSpPr>
          <p:spPr bwMode="auto">
            <a:xfrm>
              <a:off x="2153" y="3424"/>
              <a:ext cx="133" cy="144"/>
            </a:xfrm>
            <a:prstGeom prst="rightArrow">
              <a:avLst>
                <a:gd name="adj1" fmla="val 45241"/>
                <a:gd name="adj2" fmla="val 68750"/>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pPr algn="r" fontAlgn="base">
                <a:spcBef>
                  <a:spcPct val="0"/>
                </a:spcBef>
                <a:spcAft>
                  <a:spcPct val="0"/>
                </a:spcAft>
              </a:pPr>
              <a:endParaRPr lang="en-US" sz="2000">
                <a:solidFill>
                  <a:srgbClr val="FFFFFF"/>
                </a:solidFill>
              </a:endParaRPr>
            </a:p>
          </p:txBody>
        </p:sp>
        <p:sp>
          <p:nvSpPr>
            <p:cNvPr id="1030149" name="AutoShape 5"/>
            <p:cNvSpPr>
              <a:spLocks noChangeArrowheads="1"/>
            </p:cNvSpPr>
            <p:nvPr/>
          </p:nvSpPr>
          <p:spPr bwMode="auto">
            <a:xfrm>
              <a:off x="2156" y="796"/>
              <a:ext cx="133" cy="144"/>
            </a:xfrm>
            <a:prstGeom prst="rightArrow">
              <a:avLst>
                <a:gd name="adj1" fmla="val 45241"/>
                <a:gd name="adj2" fmla="val 68750"/>
              </a:avLst>
            </a:prstGeom>
            <a:solidFill>
              <a:srgbClr val="B8090C"/>
            </a:solidFill>
            <a:ln w="9525">
              <a:solidFill>
                <a:schemeClr val="accent2"/>
              </a:solidFill>
              <a:miter lim="800000"/>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pPr algn="r" fontAlgn="base">
                <a:spcBef>
                  <a:spcPct val="0"/>
                </a:spcBef>
                <a:spcAft>
                  <a:spcPct val="0"/>
                </a:spcAft>
              </a:pPr>
              <a:endParaRPr lang="en-US" sz="2000">
                <a:solidFill>
                  <a:srgbClr val="FFFFFF"/>
                </a:solidFill>
              </a:endParaRPr>
            </a:p>
          </p:txBody>
        </p:sp>
        <p:sp>
          <p:nvSpPr>
            <p:cNvPr id="1030150" name="Text Box 6"/>
            <p:cNvSpPr txBox="1">
              <a:spLocks noChangeArrowheads="1"/>
            </p:cNvSpPr>
            <p:nvPr/>
          </p:nvSpPr>
          <p:spPr bwMode="auto">
            <a:xfrm>
              <a:off x="1506" y="768"/>
              <a:ext cx="664" cy="21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spAutoFit/>
            </a:bodyPr>
            <a:lstStyle/>
            <a:p>
              <a:pPr eaLnBrk="0" fontAlgn="base" hangingPunct="0">
                <a:spcBef>
                  <a:spcPct val="0"/>
                </a:spcBef>
                <a:spcAft>
                  <a:spcPct val="0"/>
                </a:spcAft>
              </a:pPr>
              <a:r>
                <a:rPr lang="en-US" sz="1400" b="1">
                  <a:solidFill>
                    <a:srgbClr val="A886E0"/>
                  </a:solidFill>
                  <a:latin typeface="Arial" charset="0"/>
                </a:rPr>
                <a:t>Event rate</a:t>
              </a:r>
            </a:p>
          </p:txBody>
        </p:sp>
        <p:sp>
          <p:nvSpPr>
            <p:cNvPr id="1030151" name="Text Box 7"/>
            <p:cNvSpPr txBox="1">
              <a:spLocks noChangeArrowheads="1"/>
            </p:cNvSpPr>
            <p:nvPr/>
          </p:nvSpPr>
          <p:spPr bwMode="auto">
            <a:xfrm>
              <a:off x="1549" y="2083"/>
              <a:ext cx="570" cy="216"/>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spAutoFit/>
            </a:bodyPr>
            <a:lstStyle/>
            <a:p>
              <a:pPr eaLnBrk="0" fontAlgn="base" hangingPunct="0">
                <a:spcBef>
                  <a:spcPct val="0"/>
                </a:spcBef>
                <a:spcAft>
                  <a:spcPct val="0"/>
                </a:spcAft>
              </a:pPr>
              <a:r>
                <a:rPr lang="en-US" sz="1400" b="1">
                  <a:solidFill>
                    <a:srgbClr val="A886E0"/>
                  </a:solidFill>
                  <a:latin typeface="Arial" charset="0"/>
                </a:rPr>
                <a:t> On tape</a:t>
              </a:r>
            </a:p>
          </p:txBody>
        </p:sp>
        <p:sp>
          <p:nvSpPr>
            <p:cNvPr id="1030152" name="AutoShape 8"/>
            <p:cNvSpPr>
              <a:spLocks noChangeArrowheads="1"/>
            </p:cNvSpPr>
            <p:nvPr/>
          </p:nvSpPr>
          <p:spPr bwMode="auto">
            <a:xfrm>
              <a:off x="2164" y="2108"/>
              <a:ext cx="133" cy="144"/>
            </a:xfrm>
            <a:prstGeom prst="rightArrow">
              <a:avLst>
                <a:gd name="adj1" fmla="val 45241"/>
                <a:gd name="adj2" fmla="val 68750"/>
              </a:avLst>
            </a:prstGeom>
            <a:solidFill>
              <a:srgbClr val="267A49"/>
            </a:solidFill>
            <a:ln w="9525">
              <a:solidFill>
                <a:schemeClr val="accent2"/>
              </a:solidFill>
              <a:miter lim="800000"/>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pPr algn="r" fontAlgn="base">
                <a:spcBef>
                  <a:spcPct val="0"/>
                </a:spcBef>
                <a:spcAft>
                  <a:spcPct val="0"/>
                </a:spcAft>
              </a:pPr>
              <a:endParaRPr lang="en-US" sz="2000">
                <a:solidFill>
                  <a:srgbClr val="FFFFFF"/>
                </a:solidFill>
              </a:endParaRPr>
            </a:p>
          </p:txBody>
        </p:sp>
        <p:sp>
          <p:nvSpPr>
            <p:cNvPr id="1030153" name="AutoShape 9"/>
            <p:cNvSpPr>
              <a:spLocks noChangeArrowheads="1"/>
            </p:cNvSpPr>
            <p:nvPr/>
          </p:nvSpPr>
          <p:spPr bwMode="auto">
            <a:xfrm>
              <a:off x="2164" y="1535"/>
              <a:ext cx="133" cy="144"/>
            </a:xfrm>
            <a:prstGeom prst="rightArrow">
              <a:avLst>
                <a:gd name="adj1" fmla="val 45241"/>
                <a:gd name="adj2" fmla="val 68750"/>
              </a:avLst>
            </a:prstGeom>
            <a:solidFill>
              <a:srgbClr val="A82926"/>
            </a:solidFill>
            <a:ln w="9525">
              <a:solidFill>
                <a:schemeClr val="accent2"/>
              </a:solidFill>
              <a:miter lim="800000"/>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pPr algn="r" fontAlgn="base">
                <a:spcBef>
                  <a:spcPct val="0"/>
                </a:spcBef>
                <a:spcAft>
                  <a:spcPct val="0"/>
                </a:spcAft>
              </a:pPr>
              <a:endParaRPr lang="en-US" sz="2000">
                <a:solidFill>
                  <a:srgbClr val="FFFFFF"/>
                </a:solidFill>
              </a:endParaRPr>
            </a:p>
          </p:txBody>
        </p:sp>
        <p:sp>
          <p:nvSpPr>
            <p:cNvPr id="1030154" name="Text Box 10"/>
            <p:cNvSpPr txBox="1">
              <a:spLocks noChangeArrowheads="1"/>
            </p:cNvSpPr>
            <p:nvPr/>
          </p:nvSpPr>
          <p:spPr bwMode="auto">
            <a:xfrm>
              <a:off x="1638" y="1507"/>
              <a:ext cx="508" cy="216"/>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spAutoFit/>
            </a:bodyPr>
            <a:lstStyle/>
            <a:p>
              <a:pPr eaLnBrk="0" fontAlgn="base" hangingPunct="0">
                <a:spcBef>
                  <a:spcPct val="0"/>
                </a:spcBef>
                <a:spcAft>
                  <a:spcPct val="0"/>
                </a:spcAft>
              </a:pPr>
              <a:r>
                <a:rPr lang="en-US" sz="1400" b="1">
                  <a:solidFill>
                    <a:srgbClr val="A886E0"/>
                  </a:solidFill>
                  <a:latin typeface="Arial" charset="0"/>
                </a:rPr>
                <a:t>Level-1</a:t>
              </a:r>
            </a:p>
          </p:txBody>
        </p:sp>
      </p:grpSp>
      <p:sp>
        <p:nvSpPr>
          <p:cNvPr id="1030155" name="Rectangle 11"/>
          <p:cNvSpPr>
            <a:spLocks noGrp="1" noRot="1" noChangeArrowheads="1"/>
          </p:cNvSpPr>
          <p:nvPr>
            <p:ph type="title"/>
          </p:nvPr>
        </p:nvSpPr>
        <p:spPr>
          <a:xfrm>
            <a:off x="0" y="0"/>
            <a:ext cx="7696200" cy="727075"/>
          </a:xfrm>
          <a:noFill/>
          <a:ln>
            <a:solidFill>
              <a:srgbClr val="FF00FF"/>
            </a:solidFill>
            <a:miter lim="800000"/>
            <a:headEnd/>
            <a:tailEnd/>
          </a:ln>
        </p:spPr>
        <p:txBody>
          <a:bodyPr/>
          <a:lstStyle/>
          <a:p>
            <a:r>
              <a:rPr lang="en-GB" sz="2800">
                <a:solidFill>
                  <a:schemeClr val="accent2"/>
                </a:solidFill>
              </a:rPr>
              <a:t>Final States at the LHC</a:t>
            </a:r>
          </a:p>
        </p:txBody>
      </p:sp>
      <p:sp>
        <p:nvSpPr>
          <p:cNvPr id="1030156" name="Text Box 12"/>
          <p:cNvSpPr txBox="1">
            <a:spLocks noChangeArrowheads="1"/>
          </p:cNvSpPr>
          <p:nvPr/>
        </p:nvSpPr>
        <p:spPr bwMode="auto">
          <a:xfrm>
            <a:off x="990600" y="48768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endParaRPr lang="en-GB" sz="2400">
              <a:solidFill>
                <a:srgbClr val="FFFFFF"/>
              </a:solidFill>
              <a:latin typeface="Times New Roman" pitchFamily="18" charset="0"/>
            </a:endParaRPr>
          </a:p>
        </p:txBody>
      </p:sp>
      <p:grpSp>
        <p:nvGrpSpPr>
          <p:cNvPr id="1030157" name="Group 13"/>
          <p:cNvGrpSpPr>
            <a:grpSpLocks/>
          </p:cNvGrpSpPr>
          <p:nvPr/>
        </p:nvGrpSpPr>
        <p:grpSpPr bwMode="auto">
          <a:xfrm>
            <a:off x="1143000" y="762000"/>
            <a:ext cx="7707313" cy="5289550"/>
            <a:chOff x="740" y="480"/>
            <a:chExt cx="4855" cy="3332"/>
          </a:xfrm>
        </p:grpSpPr>
        <p:grpSp>
          <p:nvGrpSpPr>
            <p:cNvPr id="1030158" name="Group 14"/>
            <p:cNvGrpSpPr>
              <a:grpSpLocks/>
            </p:cNvGrpSpPr>
            <p:nvPr/>
          </p:nvGrpSpPr>
          <p:grpSpPr bwMode="auto">
            <a:xfrm>
              <a:off x="740" y="480"/>
              <a:ext cx="4855" cy="3332"/>
              <a:chOff x="740" y="480"/>
              <a:chExt cx="4855" cy="3332"/>
            </a:xfrm>
          </p:grpSpPr>
          <p:pic>
            <p:nvPicPr>
              <p:cNvPr id="1030159"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2" y="480"/>
                <a:ext cx="2523" cy="19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160"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2" y="2496"/>
                <a:ext cx="2514" cy="1316"/>
              </a:xfrm>
              <a:prstGeom prst="rect">
                <a:avLst/>
              </a:prstGeom>
              <a:noFill/>
              <a:ln w="9525">
                <a:solidFill>
                  <a:srgbClr val="FF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0161" name="Text Box 17"/>
              <p:cNvSpPr txBox="1">
                <a:spLocks noChangeArrowheads="1"/>
              </p:cNvSpPr>
              <p:nvPr/>
            </p:nvSpPr>
            <p:spPr bwMode="auto">
              <a:xfrm>
                <a:off x="3218" y="2592"/>
                <a:ext cx="1151"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sz="1600" b="1">
                    <a:solidFill>
                      <a:srgbClr val="FF0080"/>
                    </a:solidFill>
                    <a:effectLst>
                      <a:outerShdw blurRad="38100" dist="38100" dir="2700000" algn="tl">
                        <a:srgbClr val="000000"/>
                      </a:outerShdw>
                    </a:effectLst>
                    <a:latin typeface="Comic Sans MS" pitchFamily="1" charset="0"/>
                  </a:rPr>
                  <a:t>Discovery</a:t>
                </a:r>
              </a:p>
              <a:p>
                <a:pPr algn="ctr" eaLnBrk="0" fontAlgn="base" hangingPunct="0">
                  <a:spcBef>
                    <a:spcPct val="0"/>
                  </a:spcBef>
                  <a:spcAft>
                    <a:spcPct val="0"/>
                  </a:spcAft>
                </a:pPr>
                <a:r>
                  <a:rPr lang="en-US" sz="1600" b="1">
                    <a:solidFill>
                      <a:srgbClr val="FF0080"/>
                    </a:solidFill>
                    <a:effectLst>
                      <a:outerShdw blurRad="38100" dist="38100" dir="2700000" algn="tl">
                        <a:srgbClr val="000000"/>
                      </a:outerShdw>
                    </a:effectLst>
                    <a:latin typeface="Comic Sans MS" pitchFamily="1" charset="0"/>
                  </a:rPr>
                  <a:t>“Golden Channel”</a:t>
                </a:r>
              </a:p>
            </p:txBody>
          </p:sp>
          <p:cxnSp>
            <p:nvCxnSpPr>
              <p:cNvPr id="1030162" name="AutoShape 18"/>
              <p:cNvCxnSpPr>
                <a:cxnSpLocks noChangeShapeType="1"/>
                <a:stCxn id="1030160" idx="1"/>
                <a:endCxn id="1030156" idx="3"/>
              </p:cNvCxnSpPr>
              <p:nvPr/>
            </p:nvCxnSpPr>
            <p:spPr bwMode="auto">
              <a:xfrm rot="10800000" flipV="1">
                <a:off x="740" y="3154"/>
                <a:ext cx="2332" cy="62"/>
              </a:xfrm>
              <a:prstGeom prst="bentConnector3">
                <a:avLst>
                  <a:gd name="adj1" fmla="val 50000"/>
                </a:avLst>
              </a:prstGeom>
              <a:noFill/>
              <a:ln w="31750">
                <a:solidFill>
                  <a:srgbClr val="FF008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30163" name="Text Box 19"/>
              <p:cNvSpPr txBox="1">
                <a:spLocks noChangeArrowheads="1"/>
              </p:cNvSpPr>
              <p:nvPr/>
            </p:nvSpPr>
            <p:spPr bwMode="auto">
              <a:xfrm>
                <a:off x="1152" y="720"/>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endParaRPr lang="en-GB" sz="2400">
                  <a:solidFill>
                    <a:srgbClr val="FFFFFF"/>
                  </a:solidFill>
                  <a:latin typeface="Times New Roman" pitchFamily="18" charset="0"/>
                </a:endParaRPr>
              </a:p>
            </p:txBody>
          </p:sp>
          <p:cxnSp>
            <p:nvCxnSpPr>
              <p:cNvPr id="1030164" name="AutoShape 20"/>
              <p:cNvCxnSpPr>
                <a:cxnSpLocks noChangeShapeType="1"/>
                <a:endCxn id="1030163" idx="3"/>
              </p:cNvCxnSpPr>
              <p:nvPr/>
            </p:nvCxnSpPr>
            <p:spPr bwMode="auto">
              <a:xfrm rot="10800000">
                <a:off x="1268" y="864"/>
                <a:ext cx="2322" cy="170"/>
              </a:xfrm>
              <a:prstGeom prst="bentConnector3">
                <a:avLst>
                  <a:gd name="adj1" fmla="val 50000"/>
                </a:avLst>
              </a:prstGeom>
              <a:noFill/>
              <a:ln w="31750">
                <a:solidFill>
                  <a:schemeClr val="accent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030165" name="Text Box 21"/>
            <p:cNvSpPr txBox="1">
              <a:spLocks noChangeArrowheads="1"/>
            </p:cNvSpPr>
            <p:nvPr/>
          </p:nvSpPr>
          <p:spPr bwMode="auto">
            <a:xfrm>
              <a:off x="4772" y="1536"/>
              <a:ext cx="770" cy="17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fontAlgn="base">
                <a:spcBef>
                  <a:spcPct val="0"/>
                </a:spcBef>
                <a:spcAft>
                  <a:spcPct val="0"/>
                </a:spcAft>
              </a:pPr>
              <a:r>
                <a:rPr lang="en-US" sz="1200" b="1">
                  <a:solidFill>
                    <a:srgbClr val="FFFFFF"/>
                  </a:solidFill>
                </a:rPr>
                <a:t>Pedestal Effect</a:t>
              </a:r>
            </a:p>
          </p:txBody>
        </p:sp>
      </p:grpSp>
      <p:sp>
        <p:nvSpPr>
          <p:cNvPr id="1030166" name="Text Box 22"/>
          <p:cNvSpPr txBox="1">
            <a:spLocks noChangeArrowheads="1"/>
          </p:cNvSpPr>
          <p:nvPr/>
        </p:nvSpPr>
        <p:spPr bwMode="auto">
          <a:xfrm>
            <a:off x="1331913" y="1412875"/>
            <a:ext cx="1077912"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fontAlgn="base">
              <a:spcBef>
                <a:spcPct val="0"/>
              </a:spcBef>
              <a:spcAft>
                <a:spcPct val="0"/>
              </a:spcAft>
            </a:pPr>
            <a:r>
              <a:rPr lang="en-US" sz="800" b="1">
                <a:solidFill>
                  <a:srgbClr val="000514"/>
                </a:solidFill>
              </a:rPr>
              <a:t>~ 30% is diffractive</a:t>
            </a:r>
          </a:p>
        </p:txBody>
      </p:sp>
    </p:spTree>
    <p:custDataLst>
      <p:tags r:id="rId1"/>
    </p:custDataLst>
    <p:extLst>
      <p:ext uri="{BB962C8B-B14F-4D97-AF65-F5344CB8AC3E}">
        <p14:creationId xmlns:p14="http://schemas.microsoft.com/office/powerpoint/2010/main" val="579744496"/>
      </p:ext>
    </p:extLst>
  </p:cSld>
  <p:clrMapOvr>
    <a:masterClrMapping/>
  </p:clrMapOvr>
  <p:transition advTm="72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1030157"/>
                                        </p:tgtEl>
                                        <p:attrNameLst>
                                          <p:attrName>style.visibility</p:attrName>
                                        </p:attrNameLst>
                                      </p:cBhvr>
                                      <p:to>
                                        <p:strVal val="visible"/>
                                      </p:to>
                                    </p:set>
                                    <p:animEffect transition="in" filter="barn(inHorizontal)">
                                      <p:cBhvr>
                                        <p:cTn id="7" dur="500"/>
                                        <p:tgtEl>
                                          <p:spTgt spid="1030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008"/>
            <a:ext cx="8229600" cy="963592"/>
          </a:xfrm>
        </p:spPr>
        <p:txBody>
          <a:bodyPr/>
          <a:lstStyle/>
          <a:p>
            <a:r>
              <a:rPr lang="en-US" b="1" dirty="0" smtClean="0"/>
              <a:t>Statistics: IID</a:t>
            </a:r>
            <a:endParaRPr lang="en-US" b="1" dirty="0"/>
          </a:p>
        </p:txBody>
      </p:sp>
      <p:sp>
        <p:nvSpPr>
          <p:cNvPr id="3" name="Content Placeholder 2"/>
          <p:cNvSpPr>
            <a:spLocks noGrp="1"/>
          </p:cNvSpPr>
          <p:nvPr>
            <p:ph idx="1"/>
          </p:nvPr>
        </p:nvSpPr>
        <p:spPr>
          <a:xfrm>
            <a:off x="0" y="914400"/>
            <a:ext cx="9144000" cy="5715000"/>
          </a:xfrm>
        </p:spPr>
        <p:txBody>
          <a:bodyPr>
            <a:normAutofit fontScale="92500" lnSpcReduction="10000"/>
          </a:bodyPr>
          <a:lstStyle/>
          <a:p>
            <a:r>
              <a:rPr lang="en-US" dirty="0" smtClean="0"/>
              <a:t>There are two simple ways of doing formal statistics of Physics analysis</a:t>
            </a:r>
          </a:p>
          <a:p>
            <a:pPr lvl="1"/>
            <a:r>
              <a:rPr lang="en-US" dirty="0" smtClean="0"/>
              <a:t>Poisson Distribution</a:t>
            </a:r>
          </a:p>
          <a:p>
            <a:pPr lvl="1"/>
            <a:r>
              <a:rPr lang="en-US" dirty="0" smtClean="0"/>
              <a:t>Binomial distribution</a:t>
            </a:r>
          </a:p>
          <a:p>
            <a:r>
              <a:rPr lang="en-US" dirty="0" smtClean="0"/>
              <a:t>Both give the same answer for case here where the events are very </a:t>
            </a:r>
            <a:r>
              <a:rPr lang="en-US" dirty="0" err="1" smtClean="0"/>
              <a:t>very</a:t>
            </a:r>
            <a:r>
              <a:rPr lang="en-US" dirty="0" smtClean="0"/>
              <a:t> unlikely</a:t>
            </a:r>
          </a:p>
          <a:p>
            <a:r>
              <a:rPr lang="en-US" dirty="0" smtClean="0"/>
              <a:t>First we note a key assumption/property</a:t>
            </a:r>
          </a:p>
          <a:p>
            <a:r>
              <a:rPr lang="en-US" dirty="0" smtClean="0"/>
              <a:t>Each (physics) event is independent of previous ones</a:t>
            </a:r>
          </a:p>
          <a:p>
            <a:r>
              <a:rPr lang="en-US" dirty="0" smtClean="0"/>
              <a:t>Thus events form </a:t>
            </a:r>
            <a:r>
              <a:rPr lang="en-US" b="1" dirty="0" smtClean="0"/>
              <a:t>independent identically distributed (IID) random variables</a:t>
            </a:r>
          </a:p>
          <a:p>
            <a:r>
              <a:rPr lang="en-US" dirty="0" smtClean="0"/>
              <a:t>Most cases in big data either have this property or it approximately true</a:t>
            </a:r>
          </a:p>
          <a:p>
            <a:endParaRPr lang="en-US" dirty="0"/>
          </a:p>
        </p:txBody>
      </p:sp>
    </p:spTree>
    <p:extLst>
      <p:ext uri="{BB962C8B-B14F-4D97-AF65-F5344CB8AC3E}">
        <p14:creationId xmlns:p14="http://schemas.microsoft.com/office/powerpoint/2010/main" val="325396587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8&quot; unique_id=&quot;10392&quot;&gt;&lt;/object&gt;&lt;object type=&quot;2&quot; unique_id=&quot;10393&quot;&gt;&lt;object type=&quot;3&quot; unique_id=&quot;11071&quot;&gt;&lt;property id=&quot;20148&quot; value=&quot;5&quot;/&gt;&lt;property id=&quot;20300&quot; value=&quot;Slide 5 - &amp;quot;Statistics: IID&amp;quot;&quot;/&gt;&lt;property id=&quot;20307&quot; value=&quot;270&quot;/&gt;&lt;/object&gt;&lt;object type=&quot;3&quot; unique_id=&quot;13419&quot;&gt;&lt;property id=&quot;20148&quot; value=&quot;5&quot;/&gt;&lt;property id=&quot;20300&quot; value=&quot;Slide 1 - &amp;quot;Atlas Data Analysis&amp;quot;&quot;/&gt;&lt;property id=&quot;20307&quot; value=&quot;306&quot;/&gt;&lt;/object&gt;&lt;object type=&quot;3&quot; unique_id=&quot;13420&quot;&gt;&lt;property id=&quot;20148&quot; value=&quot;5&quot;/&gt;&lt;property id=&quot;20300&quot; value=&quot;Slide 2&quot;/&gt;&lt;property id=&quot;20307&quot; value=&quot;307&quot;/&gt;&lt;/object&gt;&lt;object type=&quot;3&quot; unique_id=&quot;13421&quot;&gt;&lt;property id=&quot;20148&quot; value=&quot;5&quot;/&gt;&lt;property id=&quot;20300&quot; value=&quot;Slide 3&quot;/&gt;&lt;property id=&quot;20307&quot; value=&quot;308&quot;/&gt;&lt;/object&gt;&lt;object type=&quot;3&quot; unique_id=&quot;13422&quot;&gt;&lt;property id=&quot;20148&quot; value=&quot;5&quot;/&gt;&lt;property id=&quot;20300&quot; value=&quot;Slide 4 - &amp;quot;Final States at the LHC&amp;quot;&quot;/&gt;&lt;property id=&quot;20307&quot; value=&quot;309&quot;/&gt;&lt;/objec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TIMING" val="|2.2|63.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4424</TotalTime>
  <Words>478</Words>
  <Application>Microsoft Office PowerPoint</Application>
  <PresentationFormat>On-screen Show (4:3)</PresentationFormat>
  <Paragraphs>29</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Atlas Data Analysis</vt:lpstr>
      <vt:lpstr>PowerPoint Presentation</vt:lpstr>
      <vt:lpstr>PowerPoint Presentation</vt:lpstr>
      <vt:lpstr>Final States at the LHC</vt:lpstr>
      <vt:lpstr>Statistics: IID</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Physics-Informatics  Looking for Higgs Particle Counting Errors</dc:title>
  <dc:creator>Geoffrey Fox</dc:creator>
  <cp:lastModifiedBy>Wiggins, Thomas Bruce</cp:lastModifiedBy>
  <cp:revision>106</cp:revision>
  <dcterms:created xsi:type="dcterms:W3CDTF">2013-01-13T13:36:30Z</dcterms:created>
  <dcterms:modified xsi:type="dcterms:W3CDTF">2013-03-19T20:02:04Z</dcterms:modified>
</cp:coreProperties>
</file>