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2" r:id="rId2"/>
    <p:sldId id="311" r:id="rId3"/>
    <p:sldId id="312" r:id="rId4"/>
    <p:sldId id="330" r:id="rId5"/>
    <p:sldId id="313" r:id="rId6"/>
    <p:sldId id="314" r:id="rId7"/>
    <p:sldId id="315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0" autoAdjust="0"/>
    <p:restoredTop sz="94532" autoAdjust="0"/>
  </p:normalViewPr>
  <p:slideViewPr>
    <p:cSldViewPr>
      <p:cViewPr varScale="1">
        <p:scale>
          <a:sx n="126" d="100"/>
          <a:sy n="126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AED7D-D6EF-4A0A-9C71-B094BFBA9E06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060B7-20EA-493E-8A57-6060AE47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7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9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2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6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8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5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9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8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8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0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n.wikipedia.org/wiki/Normal_distribu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08"/>
            <a:ext cx="8229600" cy="963592"/>
          </a:xfrm>
        </p:spPr>
        <p:txBody>
          <a:bodyPr/>
          <a:lstStyle/>
          <a:p>
            <a:r>
              <a:rPr lang="en-US" b="1" dirty="0" smtClean="0"/>
              <a:t>Statistics: Law of Large Numbers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Suppose a single valued random variable X has mean </a:t>
            </a:r>
            <a:r>
              <a:rPr lang="en-US" dirty="0" smtClean="0">
                <a:sym typeface="Symbol"/>
              </a:rPr>
              <a:t> and standard deviation </a:t>
            </a:r>
          </a:p>
          <a:p>
            <a:pPr lvl="1"/>
            <a:r>
              <a:rPr lang="en-US" dirty="0" smtClean="0">
                <a:sym typeface="Symbol"/>
              </a:rPr>
              <a:t> is average value of X</a:t>
            </a:r>
          </a:p>
          <a:p>
            <a:pPr lvl="1"/>
            <a:r>
              <a:rPr lang="en-US" dirty="0" smtClean="0">
                <a:sym typeface="Symbol"/>
              </a:rPr>
              <a:t></a:t>
            </a:r>
            <a:r>
              <a:rPr lang="en-US" baseline="30000" dirty="0" smtClean="0"/>
              <a:t>2</a:t>
            </a:r>
            <a:r>
              <a:rPr lang="en-US" dirty="0" smtClean="0"/>
              <a:t> is average value of (X - </a:t>
            </a:r>
            <a:r>
              <a:rPr lang="en-US" dirty="0" smtClean="0">
                <a:sym typeface="Symbol"/>
              </a:rPr>
              <a:t>)</a:t>
            </a:r>
            <a:r>
              <a:rPr lang="en-US" baseline="30000" dirty="0" smtClean="0">
                <a:sym typeface="Symbol"/>
              </a:rPr>
              <a:t>2</a:t>
            </a:r>
            <a:endParaRPr lang="en-US" baseline="30000" dirty="0" smtClean="0"/>
          </a:p>
          <a:p>
            <a:r>
              <a:rPr lang="en-US" dirty="0" smtClean="0"/>
              <a:t>Then let X</a:t>
            </a:r>
            <a:r>
              <a:rPr lang="en-US" baseline="-25000" dirty="0" smtClean="0"/>
              <a:t>i</a:t>
            </a: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= 1 .. N) be N IID random variables distributed in same way that X is</a:t>
            </a:r>
          </a:p>
          <a:p>
            <a:r>
              <a:rPr lang="en-US" dirty="0" smtClean="0"/>
              <a:t>Let Observable O = </a:t>
            </a:r>
            <a:r>
              <a:rPr lang="en-US" dirty="0" smtClean="0">
                <a:sym typeface="Symbol"/>
              </a:rPr>
              <a:t>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baseline="-25000" dirty="0" smtClean="0">
                <a:sym typeface="Symbol"/>
              </a:rPr>
              <a:t>=1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i </a:t>
            </a:r>
            <a:r>
              <a:rPr lang="en-US" dirty="0" smtClean="0"/>
              <a:t>be sum of the N 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Alternatively can use average of observations </a:t>
            </a:r>
            <a:r>
              <a:rPr lang="en-US" dirty="0" smtClean="0">
                <a:sym typeface="Symbol"/>
              </a:rPr>
              <a:t>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baseline="-25000" dirty="0" smtClean="0">
                <a:sym typeface="Symbol"/>
              </a:rPr>
              <a:t>=1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i </a:t>
            </a:r>
            <a:r>
              <a:rPr lang="en-US" dirty="0" smtClean="0"/>
              <a:t>/N</a:t>
            </a:r>
          </a:p>
          <a:p>
            <a:r>
              <a:rPr lang="en-US" dirty="0" smtClean="0"/>
              <a:t>Then O has </a:t>
            </a:r>
            <a:r>
              <a:rPr lang="en-US" b="1" dirty="0" smtClean="0"/>
              <a:t>expected value N</a:t>
            </a:r>
            <a:r>
              <a:rPr lang="en-US" b="1" dirty="0" smtClean="0">
                <a:sym typeface="Symbol"/>
              </a:rPr>
              <a:t>  </a:t>
            </a:r>
            <a:r>
              <a:rPr lang="en-US" dirty="0" smtClean="0">
                <a:sym typeface="Symbol"/>
              </a:rPr>
              <a:t>and</a:t>
            </a:r>
          </a:p>
          <a:p>
            <a:r>
              <a:rPr lang="en-US" dirty="0" smtClean="0">
                <a:sym typeface="Symbol"/>
              </a:rPr>
              <a:t>O has </a:t>
            </a:r>
            <a:r>
              <a:rPr lang="en-US" b="1" dirty="0" smtClean="0">
                <a:sym typeface="Symbol"/>
              </a:rPr>
              <a:t>standard deviation (error) √N </a:t>
            </a:r>
          </a:p>
          <a:p>
            <a:r>
              <a:rPr lang="en-US" dirty="0" smtClean="0">
                <a:sym typeface="Symbol"/>
              </a:rPr>
              <a:t>Note error/mean </a:t>
            </a:r>
            <a:r>
              <a:rPr lang="en-US" dirty="0" smtClean="0">
                <a:ea typeface="Arial Unicode MS"/>
                <a:cs typeface="Arial Unicode MS"/>
                <a:sym typeface="Symbol"/>
              </a:rPr>
              <a:t>∝ 1/√N</a:t>
            </a:r>
          </a:p>
          <a:p>
            <a:r>
              <a:rPr lang="en-US" dirty="0" smtClean="0">
                <a:ea typeface="Arial Unicode MS"/>
                <a:cs typeface="Arial Unicode MS"/>
                <a:sym typeface="Symbol"/>
              </a:rPr>
              <a:t>Note amount of “effort</a:t>
            </a:r>
            <a:r>
              <a:rPr lang="en-US" dirty="0">
                <a:ea typeface="Arial Unicode MS"/>
                <a:cs typeface="Arial Unicode MS"/>
                <a:sym typeface="Symbol"/>
              </a:rPr>
              <a:t>” </a:t>
            </a:r>
            <a:r>
              <a:rPr lang="en-US" dirty="0" smtClean="0">
                <a:ea typeface="Arial Unicode MS"/>
                <a:cs typeface="Arial Unicode MS"/>
                <a:sym typeface="Symbol"/>
              </a:rPr>
              <a:t>∝ N and so it takes 4 times the effort to reduce error by a factor of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4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b="1" dirty="0" smtClean="0"/>
              <a:t>Event/Counting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52" y="838200"/>
            <a:ext cx="9130748" cy="5486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This basically covers all surveys as well as physics case</a:t>
            </a:r>
          </a:p>
          <a:p>
            <a:r>
              <a:rPr lang="en-US" dirty="0" smtClean="0"/>
              <a:t>If you measure N responses to a question – that is similar to counting N events in a histogram – make each question a bin of histogram</a:t>
            </a:r>
          </a:p>
          <a:p>
            <a:r>
              <a:rPr lang="en-US" dirty="0" smtClean="0"/>
              <a:t>Then error is √N and N is distributed with a Normal distribution which allows one to estimate chance that measurement significant</a:t>
            </a:r>
          </a:p>
          <a:p>
            <a:r>
              <a:rPr lang="en-US" dirty="0" smtClean="0"/>
              <a:t>Lets look at this in Python with a survey that has 40,000 answers – each equally likely</a:t>
            </a:r>
          </a:p>
          <a:p>
            <a:r>
              <a:rPr lang="en-US" dirty="0" smtClean="0"/>
              <a:t>First take case 25 is expected number of events in bin and of course √25 = 5</a:t>
            </a:r>
          </a:p>
        </p:txBody>
      </p:sp>
    </p:spTree>
    <p:extLst>
      <p:ext uri="{BB962C8B-B14F-4D97-AF65-F5344CB8AC3E}">
        <p14:creationId xmlns:p14="http://schemas.microsoft.com/office/powerpoint/2010/main" val="303970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ython\25-40000Tim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5" t="6256" r="21991" b="18215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1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ython\25-40000Tim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06" t="40643" r="21991" b="18215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5200" y="1371600"/>
            <a:ext cx="3931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Looking at Error bars in detail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460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b="1" dirty="0" smtClean="0"/>
              <a:t>This Corresponds to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52" y="914400"/>
            <a:ext cx="8978348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Asking a million people a question with 40,000 answers where each answer equally likely</a:t>
            </a:r>
          </a:p>
          <a:p>
            <a:r>
              <a:rPr lang="en-US" dirty="0" smtClean="0"/>
              <a:t>Measuring a million physics events – each with one of 40,000 outcomes – each equally likely</a:t>
            </a:r>
          </a:p>
          <a:p>
            <a:r>
              <a:rPr lang="en-US" dirty="0" smtClean="0"/>
              <a:t>Note bins </a:t>
            </a:r>
            <a:r>
              <a:rPr lang="en-US" dirty="0"/>
              <a:t>from 22(start)-28(end) have </a:t>
            </a:r>
            <a:r>
              <a:rPr lang="en-US" dirty="0" smtClean="0"/>
              <a:t>2789(22-23), 3060(23-24), 3132(24-25), 3179(25-26), 3111(26-27), 2793(27-28) events in them</a:t>
            </a:r>
          </a:p>
          <a:p>
            <a:r>
              <a:rPr lang="en-US" dirty="0" smtClean="0"/>
              <a:t>The red curve is naïve expected number of events in each bin – Normal distribution</a:t>
            </a:r>
          </a:p>
          <a:p>
            <a:r>
              <a:rPr lang="en-US" dirty="0" smtClean="0"/>
              <a:t>Good but not perfect as actual data shifted to larger values (green tends to be above red if bin start &gt; 25, red tends to be above green if start &lt; 25)</a:t>
            </a:r>
          </a:p>
          <a:p>
            <a:r>
              <a:rPr lang="en-US" dirty="0" smtClean="0"/>
              <a:t>It predicts 3176 events in bins 24-25 and 25-26 with error √3176 = 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6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14400"/>
          </a:xfrm>
        </p:spPr>
        <p:txBody>
          <a:bodyPr/>
          <a:lstStyle/>
          <a:p>
            <a:r>
              <a:rPr lang="en-US" b="1" dirty="0" smtClean="0"/>
              <a:t>Normal or Gaussian Distribution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839200" cy="54864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Python: </a:t>
            </a:r>
            <a:r>
              <a:rPr lang="en-US" sz="2800" dirty="0" err="1" smtClean="0">
                <a:solidFill>
                  <a:srgbClr val="FF0000"/>
                </a:solidFill>
              </a:rPr>
              <a:t>def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Normal(x, mu</a:t>
            </a:r>
            <a:r>
              <a:rPr lang="en-US" sz="2800" dirty="0" smtClean="0">
                <a:solidFill>
                  <a:srgbClr val="FF0000"/>
                </a:solidFill>
              </a:rPr>
              <a:t>, sigma):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return </a:t>
            </a:r>
            <a:r>
              <a:rPr lang="en-US" sz="2800" dirty="0" err="1">
                <a:solidFill>
                  <a:srgbClr val="FF0000"/>
                </a:solidFill>
              </a:rPr>
              <a:t>exp</a:t>
            </a:r>
            <a:r>
              <a:rPr lang="en-US" sz="2800" dirty="0">
                <a:solidFill>
                  <a:srgbClr val="FF0000"/>
                </a:solidFill>
              </a:rPr>
              <a:t>(- (x-mu)**2/(2*sigma**2))/(sigma*</a:t>
            </a:r>
            <a:r>
              <a:rPr lang="en-US" sz="2800" dirty="0" err="1">
                <a:solidFill>
                  <a:srgbClr val="FF0000"/>
                </a:solidFill>
              </a:rPr>
              <a:t>sqrt</a:t>
            </a:r>
            <a:r>
              <a:rPr lang="en-US" sz="2800" dirty="0">
                <a:solidFill>
                  <a:srgbClr val="FF0000"/>
                </a:solidFill>
              </a:rPr>
              <a:t>(2*pi</a:t>
            </a:r>
            <a:r>
              <a:rPr lang="en-US" sz="2800" dirty="0" smtClean="0">
                <a:solidFill>
                  <a:srgbClr val="FF0000"/>
                </a:solidFill>
              </a:rPr>
              <a:t>))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See also built in </a:t>
            </a:r>
            <a:r>
              <a:rPr lang="en-US" sz="2800" dirty="0" err="1"/>
              <a:t>scipy.stats.norm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en.wikipedia.org/wiki/Normal_distribution</a:t>
            </a:r>
            <a:r>
              <a:rPr lang="en-US" sz="2800" dirty="0" smtClean="0"/>
              <a:t> </a:t>
            </a:r>
          </a:p>
          <a:p>
            <a:endParaRPr lang="en-US" sz="2800" dirty="0"/>
          </a:p>
        </p:txBody>
      </p:sp>
      <p:pic>
        <p:nvPicPr>
          <p:cNvPr id="1028" name="Picture 4" descr="&#10;f(x) = \frac{1}{\sigma\sqrt{2\pi}} e^{ -\frac{1}{2}\left(\frac{x-\mu}{\sigma}\right)^2 }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62292"/>
            <a:ext cx="4957068" cy="1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16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Generating Events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Events25 = </a:t>
            </a:r>
            <a:r>
              <a:rPr lang="en-US" dirty="0" err="1"/>
              <a:t>np.random.rand</a:t>
            </a:r>
            <a:r>
              <a:rPr lang="en-US" dirty="0"/>
              <a:t>(1000000)</a:t>
            </a:r>
          </a:p>
          <a:p>
            <a:r>
              <a:rPr lang="en-US" dirty="0"/>
              <a:t>Counters25 = </a:t>
            </a:r>
            <a:r>
              <a:rPr lang="en-US" dirty="0" err="1" smtClean="0"/>
              <a:t>np.zeros</a:t>
            </a:r>
            <a:r>
              <a:rPr lang="en-US" dirty="0" smtClean="0"/>
              <a:t>(40000)</a:t>
            </a:r>
          </a:p>
          <a:p>
            <a:r>
              <a:rPr lang="en-US" dirty="0"/>
              <a:t>for value in </a:t>
            </a:r>
            <a:r>
              <a:rPr lang="en-US" dirty="0" smtClean="0"/>
              <a:t>Events25:</a:t>
            </a:r>
            <a:br>
              <a:rPr lang="en-US" dirty="0" smtClean="0"/>
            </a:br>
            <a:r>
              <a:rPr lang="en-US" dirty="0" smtClean="0"/>
              <a:t>	Place </a:t>
            </a:r>
            <a:r>
              <a:rPr lang="en-US" dirty="0"/>
              <a:t>= </a:t>
            </a:r>
            <a:r>
              <a:rPr lang="en-US" dirty="0" err="1"/>
              <a:t>int</a:t>
            </a:r>
            <a:r>
              <a:rPr lang="en-US" dirty="0"/>
              <a:t>(40000 * </a:t>
            </a:r>
            <a:r>
              <a:rPr lang="en-US" dirty="0" smtClean="0"/>
              <a:t>value)</a:t>
            </a:r>
          </a:p>
          <a:p>
            <a:pPr marL="0" indent="0">
              <a:buNone/>
            </a:pPr>
            <a:r>
              <a:rPr lang="en-US" dirty="0" smtClean="0"/>
              <a:t>	Counters25[Place</a:t>
            </a:r>
            <a:r>
              <a:rPr lang="en-US" dirty="0"/>
              <a:t>] +=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# Place assigns to each of one million events, a random category out of 40000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916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392&quot;&gt;&lt;/object&gt;&lt;object type=&quot;2&quot; unique_id=&quot;10393&quot;&gt;&lt;object type=&quot;3&quot; unique_id=&quot;11072&quot;&gt;&lt;property id=&quot;20148&quot; value=&quot;5&quot;/&gt;&lt;property id=&quot;20300&quot; value=&quot;Slide 1 - &amp;quot;Statistics: Law of Large Numbers&amp;quot;&quot;/&gt;&lt;property id=&quot;20307&quot; value=&quot;272&quot;/&gt;&lt;/object&gt;&lt;object type=&quot;3&quot; unique_id=&quot;13568&quot;&gt;&lt;property id=&quot;20148&quot; value=&quot;5&quot;/&gt;&lt;property id=&quot;20300&quot; value=&quot;Slide 2 - &amp;quot;Event/Counting Data&amp;quot;&quot;/&gt;&lt;property id=&quot;20307&quot; value=&quot;311&quot;/&gt;&lt;/object&gt;&lt;object type=&quot;3&quot; unique_id=&quot;13569&quot;&gt;&lt;property id=&quot;20148&quot; value=&quot;5&quot;/&gt;&lt;property id=&quot;20300&quot; value=&quot;Slide 3&quot;/&gt;&lt;property id=&quot;20307&quot; value=&quot;312&quot;/&gt;&lt;/object&gt;&lt;object type=&quot;3&quot; unique_id=&quot;13570&quot;&gt;&lt;property id=&quot;20148&quot; value=&quot;5&quot;/&gt;&lt;property id=&quot;20300&quot; value=&quot;Slide 5 - &amp;quot;This Corresponds to&amp;quot;&quot;/&gt;&lt;property id=&quot;20307&quot; value=&quot;313&quot;/&gt;&lt;/object&gt;&lt;object type=&quot;3&quot; unique_id=&quot;13823&quot;&gt;&lt;property id=&quot;20148&quot; value=&quot;5&quot;/&gt;&lt;property id=&quot;20300&quot; value=&quot;Slide 6 - &amp;quot;Normal or Gaussian Distribution&amp;quot;&quot;/&gt;&lt;property id=&quot;20307&quot; value=&quot;314&quot;/&gt;&lt;/object&gt;&lt;object type=&quot;3&quot; unique_id=&quot;13824&quot;&gt;&lt;property id=&quot;20148&quot; value=&quot;5&quot;/&gt;&lt;property id=&quot;20300&quot; value=&quot;Slide 7 - &amp;quot;Generating Events&amp;quot;&quot;/&gt;&lt;property id=&quot;20307&quot; value=&quot;315&quot;/&gt;&lt;/object&gt;&lt;object type=&quot;3&quot; unique_id=&quot;15039&quot;&gt;&lt;property id=&quot;20148&quot; value=&quot;5&quot;/&gt;&lt;property id=&quot;20300&quot; value=&quot;Slide 4&quot;/&gt;&lt;property id=&quot;20307&quot; value=&quot;33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4425</TotalTime>
  <Words>384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Statistics: Law of Large Numbers</vt:lpstr>
      <vt:lpstr>Event/Counting Data</vt:lpstr>
      <vt:lpstr>PowerPoint Presentation</vt:lpstr>
      <vt:lpstr>PowerPoint Presentation</vt:lpstr>
      <vt:lpstr>This Corresponds to</vt:lpstr>
      <vt:lpstr>Normal or Gaussian Distribution</vt:lpstr>
      <vt:lpstr>Generating Events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Physics-Informatics  Looking for Higgs Particle Counting Errors</dc:title>
  <dc:creator>Geoffrey Fox</dc:creator>
  <cp:lastModifiedBy>Wiggins, Thomas Bruce</cp:lastModifiedBy>
  <cp:revision>107</cp:revision>
  <dcterms:created xsi:type="dcterms:W3CDTF">2013-01-13T13:36:30Z</dcterms:created>
  <dcterms:modified xsi:type="dcterms:W3CDTF">2013-03-19T20:03:24Z</dcterms:modified>
</cp:coreProperties>
</file>