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6" r:id="rId2"/>
    <p:sldId id="317" r:id="rId3"/>
    <p:sldId id="318" r:id="rId4"/>
    <p:sldId id="319" r:id="rId5"/>
    <p:sldId id="326" r:id="rId6"/>
    <p:sldId id="328" r:id="rId7"/>
    <p:sldId id="329" r:id="rId8"/>
    <p:sldId id="331" r:id="rId9"/>
    <p:sldId id="332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0" autoAdjust="0"/>
    <p:restoredTop sz="94532" autoAdjust="0"/>
  </p:normalViewPr>
  <p:slideViewPr>
    <p:cSldViewPr>
      <p:cViewPr varScale="1">
        <p:scale>
          <a:sx n="126" d="100"/>
          <a:sy n="126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04"/>
            <a:ext cx="8229600" cy="964096"/>
          </a:xfrm>
        </p:spPr>
        <p:txBody>
          <a:bodyPr/>
          <a:lstStyle/>
          <a:p>
            <a:r>
              <a:rPr lang="en-US" b="1" dirty="0" smtClean="0"/>
              <a:t>Plotting the 40,000 trials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figure("Count 25 Events 40000 times")</a:t>
            </a:r>
          </a:p>
          <a:p>
            <a:r>
              <a:rPr lang="en-US" dirty="0">
                <a:solidFill>
                  <a:srgbClr val="FF0000"/>
                </a:solidFill>
              </a:rPr>
              <a:t>Numcounts25, binedges25, patches = </a:t>
            </a:r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(Counters25, bins = 50, range = (0,50), color = "green", alpha = 0.5)</a:t>
            </a:r>
          </a:p>
          <a:p>
            <a:r>
              <a:rPr lang="en-US" dirty="0">
                <a:solidFill>
                  <a:srgbClr val="FF0000"/>
                </a:solidFill>
              </a:rPr>
              <a:t>centers25 = 0.5*(binedges25[1:] + binedges25[:-1])</a:t>
            </a:r>
          </a:p>
          <a:p>
            <a:r>
              <a:rPr lang="en-US" dirty="0">
                <a:solidFill>
                  <a:srgbClr val="FF0000"/>
                </a:solidFill>
              </a:rPr>
              <a:t>y25 = 40000 * Normal(centers25, 25,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(25))</a:t>
            </a:r>
          </a:p>
          <a:p>
            <a:r>
              <a:rPr lang="en-US" dirty="0">
                <a:solidFill>
                  <a:srgbClr val="FF0000"/>
                </a:solidFill>
              </a:rPr>
              <a:t>xbar25 = </a:t>
            </a:r>
            <a:r>
              <a:rPr lang="en-US" dirty="0" err="1">
                <a:solidFill>
                  <a:srgbClr val="FF0000"/>
                </a:solidFill>
              </a:rPr>
              <a:t>np.zeros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r>
              <a:rPr lang="en-US" dirty="0">
                <a:solidFill>
                  <a:srgbClr val="FF0000"/>
                </a:solidFill>
              </a:rPr>
              <a:t>ybar25 = </a:t>
            </a:r>
            <a:r>
              <a:rPr lang="en-US" dirty="0" err="1">
                <a:solidFill>
                  <a:srgbClr val="FF0000"/>
                </a:solidFill>
              </a:rPr>
              <a:t>np.zeros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r>
              <a:rPr lang="en-US" dirty="0">
                <a:solidFill>
                  <a:srgbClr val="FF0000"/>
                </a:solidFill>
              </a:rPr>
              <a:t>xbar25[0] = 25 -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</a:t>
            </a:r>
          </a:p>
          <a:p>
            <a:r>
              <a:rPr lang="en-US" dirty="0">
                <a:solidFill>
                  <a:srgbClr val="FF0000"/>
                </a:solidFill>
              </a:rPr>
              <a:t>xbar25[1] = 25 +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</a:t>
            </a:r>
          </a:p>
          <a:p>
            <a:r>
              <a:rPr lang="en-US" dirty="0">
                <a:solidFill>
                  <a:srgbClr val="FF0000"/>
                </a:solidFill>
              </a:rPr>
              <a:t>ybar25 = 40000*Normal(xbar25, 25,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(25))</a:t>
            </a:r>
          </a:p>
          <a:p>
            <a:r>
              <a:rPr lang="en-US" dirty="0">
                <a:solidFill>
                  <a:srgbClr val="FF0000"/>
                </a:solidFill>
              </a:rPr>
              <a:t>plot(xbar25, ybar25, color= "red", alpha = 1.0, </a:t>
            </a:r>
            <a:r>
              <a:rPr lang="en-US" dirty="0" err="1">
                <a:solidFill>
                  <a:srgbClr val="FF0000"/>
                </a:solidFill>
              </a:rPr>
              <a:t>lw</a:t>
            </a:r>
            <a:r>
              <a:rPr lang="en-US" dirty="0">
                <a:solidFill>
                  <a:srgbClr val="FF0000"/>
                </a:solidFill>
              </a:rPr>
              <a:t> =5)</a:t>
            </a:r>
          </a:p>
          <a:p>
            <a:r>
              <a:rPr lang="en-US" dirty="0">
                <a:solidFill>
                  <a:srgbClr val="FF0000"/>
                </a:solidFill>
              </a:rPr>
              <a:t>plot(centers25, y25, alpha = 1.0, color = "red", </a:t>
            </a:r>
            <a:r>
              <a:rPr lang="en-US" dirty="0" err="1">
                <a:solidFill>
                  <a:srgbClr val="FF0000"/>
                </a:solidFill>
              </a:rPr>
              <a:t>lw</a:t>
            </a:r>
            <a:r>
              <a:rPr lang="en-US" dirty="0">
                <a:solidFill>
                  <a:srgbClr val="FF0000"/>
                </a:solidFill>
              </a:rPr>
              <a:t> =5)</a:t>
            </a:r>
          </a:p>
        </p:txBody>
      </p:sp>
    </p:spTree>
    <p:extLst>
      <p:ext uri="{BB962C8B-B14F-4D97-AF65-F5344CB8AC3E}">
        <p14:creationId xmlns:p14="http://schemas.microsoft.com/office/powerpoint/2010/main" val="23246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b="1" dirty="0" smtClean="0"/>
              <a:t>Adding Annotations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2" y="762000"/>
            <a:ext cx="9140687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scipy.special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 smtClean="0">
                <a:solidFill>
                  <a:srgbClr val="FF0000"/>
                </a:solidFill>
              </a:rPr>
              <a:t>ndtri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prob1percent25 </a:t>
            </a:r>
            <a:r>
              <a:rPr lang="en-US" dirty="0">
                <a:solidFill>
                  <a:srgbClr val="FF0000"/>
                </a:solidFill>
              </a:rPr>
              <a:t>= 25 +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 * </a:t>
            </a:r>
            <a:r>
              <a:rPr lang="en-US" dirty="0" err="1">
                <a:solidFill>
                  <a:srgbClr val="FF0000"/>
                </a:solidFill>
              </a:rPr>
              <a:t>ndtri</a:t>
            </a:r>
            <a:r>
              <a:rPr lang="en-US" dirty="0">
                <a:solidFill>
                  <a:srgbClr val="FF0000"/>
                </a:solidFill>
              </a:rPr>
              <a:t>(0.01)</a:t>
            </a:r>
          </a:p>
          <a:p>
            <a:r>
              <a:rPr lang="en-US" dirty="0">
                <a:solidFill>
                  <a:srgbClr val="FF0000"/>
                </a:solidFill>
              </a:rPr>
              <a:t>prob99percent25 = 25 +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 * </a:t>
            </a:r>
            <a:r>
              <a:rPr lang="en-US" dirty="0" err="1">
                <a:solidFill>
                  <a:srgbClr val="FF0000"/>
                </a:solidFill>
              </a:rPr>
              <a:t>ndtri</a:t>
            </a:r>
            <a:r>
              <a:rPr lang="en-US" dirty="0">
                <a:solidFill>
                  <a:srgbClr val="FF0000"/>
                </a:solidFill>
              </a:rPr>
              <a:t>(0.99)</a:t>
            </a:r>
          </a:p>
          <a:p>
            <a:r>
              <a:rPr lang="en-US" dirty="0">
                <a:solidFill>
                  <a:srgbClr val="FF0000"/>
                </a:solidFill>
              </a:rPr>
              <a:t>y1percent25 = 40000*Normal(prob1percent25, 25,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(25))</a:t>
            </a:r>
          </a:p>
          <a:p>
            <a:r>
              <a:rPr lang="en-US" dirty="0">
                <a:solidFill>
                  <a:srgbClr val="FF0000"/>
                </a:solidFill>
              </a:rPr>
              <a:t>y99percent25 = 40000*Normal(prob99percent25, 25,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(25))</a:t>
            </a:r>
          </a:p>
          <a:p>
            <a:r>
              <a:rPr lang="en-US" dirty="0">
                <a:solidFill>
                  <a:srgbClr val="FF0000"/>
                </a:solidFill>
              </a:rPr>
              <a:t>annotate('One percent', </a:t>
            </a:r>
            <a:r>
              <a:rPr lang="en-US" dirty="0" err="1">
                <a:solidFill>
                  <a:srgbClr val="FF0000"/>
                </a:solidFill>
              </a:rPr>
              <a:t>xycoords</a:t>
            </a:r>
            <a:r>
              <a:rPr lang="en-US" dirty="0">
                <a:solidFill>
                  <a:srgbClr val="FF0000"/>
                </a:solidFill>
              </a:rPr>
              <a:t>="data", </a:t>
            </a:r>
            <a:r>
              <a:rPr lang="en-US" dirty="0" err="1">
                <a:solidFill>
                  <a:srgbClr val="FF0000"/>
                </a:solidFill>
              </a:rPr>
              <a:t>textcoords</a:t>
            </a:r>
            <a:r>
              <a:rPr lang="en-US" dirty="0">
                <a:solidFill>
                  <a:srgbClr val="FF0000"/>
                </a:solidFill>
              </a:rPr>
              <a:t>='offset points', </a:t>
            </a:r>
            <a:r>
              <a:rPr lang="en-US" dirty="0" err="1">
                <a:solidFill>
                  <a:srgbClr val="FF0000"/>
                </a:solidFill>
              </a:rPr>
              <a:t>arrowprops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facecolor</a:t>
            </a:r>
            <a:r>
              <a:rPr lang="en-US" dirty="0">
                <a:solidFill>
                  <a:srgbClr val="FF0000"/>
                </a:solidFill>
              </a:rPr>
              <a:t>='black', </a:t>
            </a:r>
            <a:r>
              <a:rPr lang="en-US" dirty="0" err="1">
                <a:solidFill>
                  <a:srgbClr val="FF0000"/>
                </a:solidFill>
              </a:rPr>
              <a:t>arrowstyle</a:t>
            </a:r>
            <a:r>
              <a:rPr lang="en-US" dirty="0">
                <a:solidFill>
                  <a:srgbClr val="FF0000"/>
                </a:solidFill>
              </a:rPr>
              <a:t>="-&gt;"), </a:t>
            </a:r>
            <a:r>
              <a:rPr lang="en-US" dirty="0" err="1">
                <a:solidFill>
                  <a:srgbClr val="FF0000"/>
                </a:solidFill>
              </a:rPr>
              <a:t>xytext</a:t>
            </a:r>
            <a:r>
              <a:rPr lang="en-US" dirty="0">
                <a:solidFill>
                  <a:srgbClr val="FF0000"/>
                </a:solidFill>
              </a:rPr>
              <a:t> =(-75,50), </a:t>
            </a:r>
            <a:r>
              <a:rPr lang="en-US" dirty="0" err="1">
                <a:solidFill>
                  <a:srgbClr val="FF0000"/>
                </a:solidFill>
              </a:rPr>
              <a:t>xy</a:t>
            </a:r>
            <a:r>
              <a:rPr lang="en-US" dirty="0">
                <a:solidFill>
                  <a:srgbClr val="FF0000"/>
                </a:solidFill>
              </a:rPr>
              <a:t> = (prob1percent25, y1percent25))</a:t>
            </a:r>
          </a:p>
          <a:p>
            <a:r>
              <a:rPr lang="en-US" dirty="0">
                <a:solidFill>
                  <a:srgbClr val="FF0000"/>
                </a:solidFill>
              </a:rPr>
              <a:t>annotate('99 percent', </a:t>
            </a:r>
            <a:r>
              <a:rPr lang="en-US" dirty="0" err="1">
                <a:solidFill>
                  <a:srgbClr val="FF0000"/>
                </a:solidFill>
              </a:rPr>
              <a:t>xycoords</a:t>
            </a:r>
            <a:r>
              <a:rPr lang="en-US" dirty="0">
                <a:solidFill>
                  <a:srgbClr val="FF0000"/>
                </a:solidFill>
              </a:rPr>
              <a:t>="data", </a:t>
            </a:r>
            <a:r>
              <a:rPr lang="en-US" dirty="0" err="1">
                <a:solidFill>
                  <a:srgbClr val="FF0000"/>
                </a:solidFill>
              </a:rPr>
              <a:t>textcoords</a:t>
            </a:r>
            <a:r>
              <a:rPr lang="en-US" dirty="0">
                <a:solidFill>
                  <a:srgbClr val="FF0000"/>
                </a:solidFill>
              </a:rPr>
              <a:t>='offset points', </a:t>
            </a:r>
            <a:r>
              <a:rPr lang="en-US" dirty="0" err="1">
                <a:solidFill>
                  <a:srgbClr val="FF0000"/>
                </a:solidFill>
              </a:rPr>
              <a:t>arrowprops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facecolor</a:t>
            </a:r>
            <a:r>
              <a:rPr lang="en-US" dirty="0">
                <a:solidFill>
                  <a:srgbClr val="FF0000"/>
                </a:solidFill>
              </a:rPr>
              <a:t>='black', </a:t>
            </a:r>
            <a:r>
              <a:rPr lang="en-US" dirty="0" err="1">
                <a:solidFill>
                  <a:srgbClr val="FF0000"/>
                </a:solidFill>
              </a:rPr>
              <a:t>arrowstyle</a:t>
            </a:r>
            <a:r>
              <a:rPr lang="en-US" dirty="0">
                <a:solidFill>
                  <a:srgbClr val="FF0000"/>
                </a:solidFill>
              </a:rPr>
              <a:t>="-&gt;"), </a:t>
            </a:r>
            <a:r>
              <a:rPr lang="en-US" dirty="0" err="1">
                <a:solidFill>
                  <a:srgbClr val="FF0000"/>
                </a:solidFill>
              </a:rPr>
              <a:t>xytext</a:t>
            </a:r>
            <a:r>
              <a:rPr lang="en-US" dirty="0">
                <a:solidFill>
                  <a:srgbClr val="FF0000"/>
                </a:solidFill>
              </a:rPr>
              <a:t> =(30,50), </a:t>
            </a:r>
            <a:r>
              <a:rPr lang="en-US" dirty="0" err="1">
                <a:solidFill>
                  <a:srgbClr val="FF0000"/>
                </a:solidFill>
              </a:rPr>
              <a:t>xy</a:t>
            </a:r>
            <a:r>
              <a:rPr lang="en-US" dirty="0">
                <a:solidFill>
                  <a:srgbClr val="FF0000"/>
                </a:solidFill>
              </a:rPr>
              <a:t> = (prob99percent25, y99percent25))</a:t>
            </a:r>
          </a:p>
          <a:p>
            <a:r>
              <a:rPr lang="en-US" dirty="0">
                <a:solidFill>
                  <a:srgbClr val="FF0000"/>
                </a:solidFill>
              </a:rPr>
              <a:t>annotate('One Sigma', </a:t>
            </a:r>
            <a:r>
              <a:rPr lang="en-US" dirty="0" err="1">
                <a:solidFill>
                  <a:srgbClr val="FF0000"/>
                </a:solidFill>
              </a:rPr>
              <a:t>xycoords</a:t>
            </a:r>
            <a:r>
              <a:rPr lang="en-US" dirty="0">
                <a:solidFill>
                  <a:srgbClr val="FF0000"/>
                </a:solidFill>
              </a:rPr>
              <a:t>="data", </a:t>
            </a:r>
            <a:r>
              <a:rPr lang="en-US" dirty="0" err="1">
                <a:solidFill>
                  <a:srgbClr val="FF0000"/>
                </a:solidFill>
              </a:rPr>
              <a:t>textcoords</a:t>
            </a:r>
            <a:r>
              <a:rPr lang="en-US" dirty="0">
                <a:solidFill>
                  <a:srgbClr val="FF0000"/>
                </a:solidFill>
              </a:rPr>
              <a:t>='offset points', </a:t>
            </a:r>
            <a:r>
              <a:rPr lang="en-US" dirty="0" err="1">
                <a:solidFill>
                  <a:srgbClr val="FF0000"/>
                </a:solidFill>
              </a:rPr>
              <a:t>xy</a:t>
            </a:r>
            <a:r>
              <a:rPr lang="en-US" dirty="0">
                <a:solidFill>
                  <a:srgbClr val="FF0000"/>
                </a:solidFill>
              </a:rPr>
              <a:t> = (20,ybar25[0]), </a:t>
            </a:r>
            <a:r>
              <a:rPr lang="en-US" dirty="0" err="1">
                <a:solidFill>
                  <a:srgbClr val="FF0000"/>
                </a:solidFill>
              </a:rPr>
              <a:t>xytext</a:t>
            </a:r>
            <a:r>
              <a:rPr lang="en-US" dirty="0">
                <a:solidFill>
                  <a:srgbClr val="FF0000"/>
                </a:solidFill>
              </a:rPr>
              <a:t> = (-70,30), </a:t>
            </a:r>
            <a:r>
              <a:rPr lang="en-US" dirty="0" err="1">
                <a:solidFill>
                  <a:srgbClr val="FF0000"/>
                </a:solidFill>
              </a:rPr>
              <a:t>arrowprops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facecolor</a:t>
            </a:r>
            <a:r>
              <a:rPr lang="en-US" dirty="0">
                <a:solidFill>
                  <a:srgbClr val="FF0000"/>
                </a:solidFill>
              </a:rPr>
              <a:t>='black', </a:t>
            </a:r>
            <a:r>
              <a:rPr lang="en-US" dirty="0" err="1">
                <a:solidFill>
                  <a:srgbClr val="FF0000"/>
                </a:solidFill>
              </a:rPr>
              <a:t>arrowstyle</a:t>
            </a:r>
            <a:r>
              <a:rPr lang="en-US" dirty="0">
                <a:solidFill>
                  <a:srgbClr val="FF0000"/>
                </a:solidFill>
              </a:rPr>
              <a:t>="-&gt;"))</a:t>
            </a:r>
          </a:p>
          <a:p>
            <a:r>
              <a:rPr lang="en-US" dirty="0">
                <a:solidFill>
                  <a:srgbClr val="FF0000"/>
                </a:solidFill>
              </a:rPr>
              <a:t>annotate('One Sigma', </a:t>
            </a:r>
            <a:r>
              <a:rPr lang="en-US" dirty="0" err="1">
                <a:solidFill>
                  <a:srgbClr val="FF0000"/>
                </a:solidFill>
              </a:rPr>
              <a:t>xycoords</a:t>
            </a:r>
            <a:r>
              <a:rPr lang="en-US" dirty="0">
                <a:solidFill>
                  <a:srgbClr val="FF0000"/>
                </a:solidFill>
              </a:rPr>
              <a:t>="data", </a:t>
            </a:r>
            <a:r>
              <a:rPr lang="en-US" dirty="0" err="1">
                <a:solidFill>
                  <a:srgbClr val="FF0000"/>
                </a:solidFill>
              </a:rPr>
              <a:t>textcoords</a:t>
            </a:r>
            <a:r>
              <a:rPr lang="en-US" dirty="0">
                <a:solidFill>
                  <a:srgbClr val="FF0000"/>
                </a:solidFill>
              </a:rPr>
              <a:t>='offset points', </a:t>
            </a:r>
            <a:r>
              <a:rPr lang="en-US" dirty="0" err="1">
                <a:solidFill>
                  <a:srgbClr val="FF0000"/>
                </a:solidFill>
              </a:rPr>
              <a:t>xy</a:t>
            </a:r>
            <a:r>
              <a:rPr lang="en-US" dirty="0">
                <a:solidFill>
                  <a:srgbClr val="FF0000"/>
                </a:solidFill>
              </a:rPr>
              <a:t> = (30,ybar25[1]), </a:t>
            </a:r>
            <a:r>
              <a:rPr lang="en-US" dirty="0" err="1">
                <a:solidFill>
                  <a:srgbClr val="FF0000"/>
                </a:solidFill>
              </a:rPr>
              <a:t>xytext</a:t>
            </a:r>
            <a:r>
              <a:rPr lang="en-US" dirty="0">
                <a:solidFill>
                  <a:srgbClr val="FF0000"/>
                </a:solidFill>
              </a:rPr>
              <a:t> = (30,30), </a:t>
            </a:r>
            <a:r>
              <a:rPr lang="en-US" dirty="0" err="1">
                <a:solidFill>
                  <a:srgbClr val="FF0000"/>
                </a:solidFill>
              </a:rPr>
              <a:t>arrowprops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facecolor</a:t>
            </a:r>
            <a:r>
              <a:rPr lang="en-US" dirty="0">
                <a:solidFill>
                  <a:srgbClr val="FF0000"/>
                </a:solidFill>
              </a:rPr>
              <a:t>='black', </a:t>
            </a:r>
            <a:r>
              <a:rPr lang="en-US" dirty="0" err="1">
                <a:solidFill>
                  <a:srgbClr val="FF0000"/>
                </a:solidFill>
              </a:rPr>
              <a:t>arrowstyle</a:t>
            </a:r>
            <a:r>
              <a:rPr lang="en-US" dirty="0">
                <a:solidFill>
                  <a:srgbClr val="FF0000"/>
                </a:solidFill>
              </a:rPr>
              <a:t>="-&gt;"))</a:t>
            </a:r>
          </a:p>
        </p:txBody>
      </p:sp>
    </p:spTree>
    <p:extLst>
      <p:ext uri="{BB962C8B-B14F-4D97-AF65-F5344CB8AC3E}">
        <p14:creationId xmlns:p14="http://schemas.microsoft.com/office/powerpoint/2010/main" val="371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ython\250-40000Ti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3" t="20459" r="26912" b="640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78551"/>
            <a:ext cx="262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40000 Total Counts of 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8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 larger set of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2" y="1219200"/>
            <a:ext cx="9107557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Note if you had a total of ten million events but still 40,000 categories, then the red curve is nearer the green curve and 250 is expected number of events with an error of √250 ≈ 16</a:t>
            </a:r>
          </a:p>
          <a:p>
            <a:r>
              <a:rPr lang="en-US" dirty="0" smtClean="0"/>
              <a:t>The one sigma line runs from 250-</a:t>
            </a:r>
            <a:r>
              <a:rPr lang="en-US" dirty="0"/>
              <a:t> √250 </a:t>
            </a:r>
            <a:r>
              <a:rPr lang="en-US" dirty="0" smtClean="0"/>
              <a:t> to 250 + √</a:t>
            </a:r>
            <a:r>
              <a:rPr lang="en-US" dirty="0"/>
              <a:t>250 </a:t>
            </a:r>
            <a:endParaRPr lang="en-US" dirty="0" smtClean="0"/>
          </a:p>
          <a:p>
            <a:r>
              <a:rPr lang="en-US" dirty="0" smtClean="0"/>
              <a:t>The plots get rough if reduce number of events from 40000 to 400 or 4000</a:t>
            </a:r>
          </a:p>
          <a:p>
            <a:r>
              <a:rPr lang="en-US" dirty="0" smtClean="0"/>
              <a:t>Use larger bin size (1 becomes 5) if number of events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Python\250-40000TimesWithErro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4" t="17471" r="28990" b="20993"/>
          <a:stretch/>
        </p:blipFill>
        <p:spPr bwMode="auto">
          <a:xfrm>
            <a:off x="-1" y="0"/>
            <a:ext cx="9144000" cy="714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6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Python\250-40000TimesWithErro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9" t="17471" r="41074" b="46232"/>
          <a:stretch/>
        </p:blipFill>
        <p:spPr bwMode="auto">
          <a:xfrm>
            <a:off x="32657" y="0"/>
            <a:ext cx="91113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0896" y="10886"/>
            <a:ext cx="3931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Looking at Error bars in detail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70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Python\250-40000TimesWithErro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4" t="26006" r="32784" b="20993"/>
          <a:stretch/>
        </p:blipFill>
        <p:spPr bwMode="auto">
          <a:xfrm>
            <a:off x="0" y="0"/>
            <a:ext cx="906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0896" y="0"/>
            <a:ext cx="3931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Looking at Error bars in detail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281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Error Bars</a:t>
            </a:r>
            <a:br>
              <a:rPr lang="en-US" dirty="0" smtClean="0"/>
            </a:br>
            <a:r>
              <a:rPr lang="en-US" dirty="0"/>
              <a:t>√ </a:t>
            </a:r>
            <a:r>
              <a:rPr lang="en-US" dirty="0" smtClean="0"/>
              <a:t>Law for y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4428" y="1447800"/>
            <a:ext cx="9176657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Numcounts25, binedges25, patches = </a:t>
            </a:r>
            <a:r>
              <a:rPr lang="en-US" sz="2400" dirty="0" err="1">
                <a:solidFill>
                  <a:srgbClr val="FF0000"/>
                </a:solidFill>
              </a:rPr>
              <a:t>hist</a:t>
            </a:r>
            <a:r>
              <a:rPr lang="en-US" sz="2400" dirty="0">
                <a:solidFill>
                  <a:srgbClr val="FF0000"/>
                </a:solidFill>
              </a:rPr>
              <a:t>(Counters25, bins = 50, range = (0,50), color = "green", alpha = 0.5)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centers25 = 0.5*(binedges25[1:] + binedges25[:-1])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y25 = 40000 * Normal(centers25, 25, </a:t>
            </a:r>
            <a:r>
              <a:rPr lang="en-US" sz="2400" dirty="0" err="1">
                <a:solidFill>
                  <a:srgbClr val="FF0000"/>
                </a:solidFill>
              </a:rPr>
              <a:t>sqrt</a:t>
            </a:r>
            <a:r>
              <a:rPr lang="en-US" sz="2400" dirty="0">
                <a:solidFill>
                  <a:srgbClr val="FF0000"/>
                </a:solidFill>
              </a:rPr>
              <a:t>(25))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errors25 = </a:t>
            </a:r>
            <a:r>
              <a:rPr lang="en-US" sz="2400" dirty="0" err="1">
                <a:solidFill>
                  <a:srgbClr val="FF0000"/>
                </a:solidFill>
              </a:rPr>
              <a:t>sqrt</a:t>
            </a:r>
            <a:r>
              <a:rPr lang="en-US" sz="2400" dirty="0">
                <a:solidFill>
                  <a:srgbClr val="FF0000"/>
                </a:solidFill>
              </a:rPr>
              <a:t>(y25)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errorbar</a:t>
            </a:r>
            <a:r>
              <a:rPr lang="en-US" sz="2400" dirty="0" smtClean="0">
                <a:solidFill>
                  <a:srgbClr val="FF0000"/>
                </a:solidFill>
              </a:rPr>
              <a:t>(centers25</a:t>
            </a:r>
            <a:r>
              <a:rPr lang="en-US" sz="2400" dirty="0">
                <a:solidFill>
                  <a:srgbClr val="FF0000"/>
                </a:solidFill>
              </a:rPr>
              <a:t>, y25, </a:t>
            </a:r>
            <a:r>
              <a:rPr lang="en-US" sz="2400" dirty="0" err="1">
                <a:solidFill>
                  <a:srgbClr val="FF0000"/>
                </a:solidFill>
              </a:rPr>
              <a:t>yerr</a:t>
            </a:r>
            <a:r>
              <a:rPr lang="en-US" sz="2400" dirty="0">
                <a:solidFill>
                  <a:srgbClr val="FF0000"/>
                </a:solidFill>
              </a:rPr>
              <a:t> = errors25, </a:t>
            </a:r>
            <a:r>
              <a:rPr lang="en-US" sz="2400" dirty="0" err="1">
                <a:solidFill>
                  <a:srgbClr val="FF0000"/>
                </a:solidFill>
              </a:rPr>
              <a:t>linestyle</a:t>
            </a:r>
            <a:r>
              <a:rPr lang="en-US" sz="2400" dirty="0">
                <a:solidFill>
                  <a:srgbClr val="FF0000"/>
                </a:solidFill>
              </a:rPr>
              <a:t>='None', </a:t>
            </a:r>
            <a:r>
              <a:rPr lang="en-US" sz="2400" dirty="0" err="1">
                <a:solidFill>
                  <a:srgbClr val="FF0000"/>
                </a:solidFill>
              </a:rPr>
              <a:t>linewidth</a:t>
            </a:r>
            <a:r>
              <a:rPr lang="en-US" sz="2400" dirty="0">
                <a:solidFill>
                  <a:srgbClr val="FF0000"/>
                </a:solidFill>
              </a:rPr>
              <a:t> = 3.0, </a:t>
            </a:r>
            <a:r>
              <a:rPr lang="en-US" sz="2400" dirty="0" err="1">
                <a:solidFill>
                  <a:srgbClr val="FF0000"/>
                </a:solidFill>
              </a:rPr>
              <a:t>markeredgewidth</a:t>
            </a:r>
            <a:r>
              <a:rPr lang="en-US" sz="2400" dirty="0">
                <a:solidFill>
                  <a:srgbClr val="FF0000"/>
                </a:solidFill>
              </a:rPr>
              <a:t> = 3.0, marker ='o', color = 'black', </a:t>
            </a:r>
            <a:r>
              <a:rPr lang="en-US" sz="2400" dirty="0" err="1">
                <a:solidFill>
                  <a:srgbClr val="FF0000"/>
                </a:solidFill>
              </a:rPr>
              <a:t>markersize</a:t>
            </a:r>
            <a:r>
              <a:rPr lang="en-US" sz="2400" dirty="0">
                <a:solidFill>
                  <a:srgbClr val="FF0000"/>
                </a:solidFill>
              </a:rPr>
              <a:t>= 5.0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 smtClean="0"/>
              <a:t>Note the √ law governs the width of distribution (x-axis) and counts in each bin (y axis)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18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Making </a:t>
            </a:r>
            <a:r>
              <a:rPr lang="en-US" b="1" dirty="0" smtClean="0"/>
              <a:t>One Sigma Line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√ Law for </a:t>
            </a:r>
            <a:r>
              <a:rPr lang="en-US" b="1" dirty="0" smtClean="0"/>
              <a:t>x </a:t>
            </a:r>
            <a:r>
              <a:rPr lang="en-US" b="1" dirty="0"/>
              <a:t>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xbar25 = </a:t>
            </a:r>
            <a:r>
              <a:rPr lang="en-US" dirty="0" err="1">
                <a:solidFill>
                  <a:srgbClr val="FF0000"/>
                </a:solidFill>
              </a:rPr>
              <a:t>np.zeros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r>
              <a:rPr lang="en-US" dirty="0">
                <a:solidFill>
                  <a:srgbClr val="FF0000"/>
                </a:solidFill>
              </a:rPr>
              <a:t>ybar25 = </a:t>
            </a:r>
            <a:r>
              <a:rPr lang="en-US" dirty="0" err="1">
                <a:solidFill>
                  <a:srgbClr val="FF0000"/>
                </a:solidFill>
              </a:rPr>
              <a:t>np.zeros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r>
              <a:rPr lang="en-US" dirty="0">
                <a:solidFill>
                  <a:srgbClr val="FF0000"/>
                </a:solidFill>
              </a:rPr>
              <a:t>xbar25[0] = 25 -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</a:t>
            </a:r>
          </a:p>
          <a:p>
            <a:r>
              <a:rPr lang="en-US" dirty="0">
                <a:solidFill>
                  <a:srgbClr val="FF0000"/>
                </a:solidFill>
              </a:rPr>
              <a:t>xbar25[1] = 25 +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</a:t>
            </a:r>
          </a:p>
          <a:p>
            <a:r>
              <a:rPr lang="en-US" dirty="0">
                <a:solidFill>
                  <a:srgbClr val="FF0000"/>
                </a:solidFill>
              </a:rPr>
              <a:t>ybar25 = 40000*Normal(xbar25, 25,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(25))</a:t>
            </a:r>
          </a:p>
          <a:p>
            <a:r>
              <a:rPr lang="en-US" dirty="0">
                <a:solidFill>
                  <a:srgbClr val="FF0000"/>
                </a:solidFill>
              </a:rPr>
              <a:t>plot(xbar25, ybar25, color= "red", alpha = 1.0, </a:t>
            </a:r>
            <a:r>
              <a:rPr lang="en-US" dirty="0" err="1">
                <a:solidFill>
                  <a:srgbClr val="FF0000"/>
                </a:solidFill>
              </a:rPr>
              <a:t>lw</a:t>
            </a:r>
            <a:r>
              <a:rPr lang="en-US" dirty="0">
                <a:solidFill>
                  <a:srgbClr val="FF0000"/>
                </a:solidFill>
              </a:rPr>
              <a:t> =5)</a:t>
            </a:r>
          </a:p>
        </p:txBody>
      </p:sp>
    </p:spTree>
    <p:extLst>
      <p:ext uri="{BB962C8B-B14F-4D97-AF65-F5344CB8AC3E}">
        <p14:creationId xmlns:p14="http://schemas.microsoft.com/office/powerpoint/2010/main" val="3787276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3825&quot;&gt;&lt;property id=&quot;20148&quot; value=&quot;5&quot;/&gt;&lt;property id=&quot;20300&quot; value=&quot;Slide 1 - &amp;quot;Plotting the 40,000 trials&amp;quot;&quot;/&gt;&lt;property id=&quot;20307&quot; value=&quot;316&quot;/&gt;&lt;/object&gt;&lt;object type=&quot;3&quot; unique_id=&quot;13826&quot;&gt;&lt;property id=&quot;20148&quot; value=&quot;5&quot;/&gt;&lt;property id=&quot;20300&quot; value=&quot;Slide 2 - &amp;quot;Adding Annotations&amp;quot;&quot;/&gt;&lt;property id=&quot;20307&quot; value=&quot;317&quot;/&gt;&lt;/object&gt;&lt;object type=&quot;3&quot; unique_id=&quot;13827&quot;&gt;&lt;property id=&quot;20148&quot; value=&quot;5&quot;/&gt;&lt;property id=&quot;20300&quot; value=&quot;Slide 3&quot;/&gt;&lt;property id=&quot;20307&quot; value=&quot;318&quot;/&gt;&lt;/object&gt;&lt;object type=&quot;3&quot; unique_id=&quot;13828&quot;&gt;&lt;property id=&quot;20148&quot; value=&quot;5&quot;/&gt;&lt;property id=&quot;20300&quot; value=&quot;Slide 4 - &amp;quot;A larger set of Events&amp;quot;&quot;/&gt;&lt;property id=&quot;20307&quot; value=&quot;319&quot;/&gt;&lt;/object&gt;&lt;object type=&quot;3&quot; unique_id=&quot;14868&quot;&gt;&lt;property id=&quot;20148&quot; value=&quot;5&quot;/&gt;&lt;property id=&quot;20300&quot; value=&quot;Slide 5&quot;/&gt;&lt;property id=&quot;20307&quot; value=&quot;326&quot;/&gt;&lt;/object&gt;&lt;object type=&quot;3&quot; unique_id=&quot;14870&quot;&gt;&lt;property id=&quot;20148&quot; value=&quot;5&quot;/&gt;&lt;property id=&quot;20300&quot; value=&quot;Slide 6&quot;/&gt;&lt;property id=&quot;20307&quot; value=&quot;328&quot;/&gt;&lt;/object&gt;&lt;object type=&quot;3&quot; unique_id=&quot;15040&quot;&gt;&lt;property id=&quot;20148&quot; value=&quot;5&quot;/&gt;&lt;property id=&quot;20300&quot; value=&quot;Slide 7&quot;/&gt;&lt;property id=&quot;20307&quot; value=&quot;329&quot;/&gt;&lt;/object&gt;&lt;object type=&quot;3&quot; unique_id=&quot;15217&quot;&gt;&lt;property id=&quot;20148&quot; value=&quot;5&quot;/&gt;&lt;property id=&quot;20300&quot; value=&quot;Slide 8 - &amp;quot;Making Error Bars √ Law for y axis&amp;quot;&quot;/&gt;&lt;property id=&quot;20307&quot; value=&quot;331&quot;/&gt;&lt;/object&gt;&lt;object type=&quot;3&quot; unique_id=&quot;15218&quot;&gt;&lt;property id=&quot;20148&quot; value=&quot;5&quot;/&gt;&lt;property id=&quot;20300&quot; value=&quot;Slide 9 - &amp;quot;Making One Sigma Line √ Law for x axis&amp;quot;&quot;/&gt;&lt;property id=&quot;20307&quot; value=&quot;33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547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Plotting the 40,000 trials</vt:lpstr>
      <vt:lpstr>Adding Annotations</vt:lpstr>
      <vt:lpstr>PowerPoint Presentation</vt:lpstr>
      <vt:lpstr>A larger set of Events</vt:lpstr>
      <vt:lpstr>PowerPoint Presentation</vt:lpstr>
      <vt:lpstr>PowerPoint Presentation</vt:lpstr>
      <vt:lpstr>PowerPoint Presentation</vt:lpstr>
      <vt:lpstr>Making Error Bars √ Law for y axis</vt:lpstr>
      <vt:lpstr>Making One Sigma Line √ Law for x axis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108</cp:revision>
  <dcterms:created xsi:type="dcterms:W3CDTF">2013-01-13T13:36:30Z</dcterms:created>
  <dcterms:modified xsi:type="dcterms:W3CDTF">2013-03-19T20:05:02Z</dcterms:modified>
</cp:coreProperties>
</file>