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336" r:id="rId3"/>
    <p:sldId id="342" r:id="rId4"/>
  </p:sldIdLst>
  <p:sldSz cx="9144000" cy="6858000" type="screen4x3"/>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32" autoAdjust="0"/>
  </p:normalViewPr>
  <p:slideViewPr>
    <p:cSldViewPr>
      <p:cViewPr varScale="1">
        <p:scale>
          <a:sx n="126" d="100"/>
          <a:sy n="126" d="100"/>
        </p:scale>
        <p:origin x="-124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AED7D-D6EF-4A0A-9C71-B094BFBA9E06}" type="datetimeFigureOut">
              <a:rPr lang="en-US" smtClean="0"/>
              <a:t>3/19/2013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060B7-20EA-493E-8A57-6060AE47ED35}" type="slidenum">
              <a:rPr lang="en-US" smtClean="0"/>
              <a:t>‹#›</a:t>
            </a:fld>
            <a:endParaRPr lang="en-US"/>
          </a:p>
        </p:txBody>
      </p:sp>
    </p:spTree>
    <p:extLst>
      <p:ext uri="{BB962C8B-B14F-4D97-AF65-F5344CB8AC3E}">
        <p14:creationId xmlns:p14="http://schemas.microsoft.com/office/powerpoint/2010/main" val="418267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7421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94329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8491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40556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64078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09573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D8128-8550-4C7F-833E-962DE9C9C605}" type="datetimeFigureOut">
              <a:rPr lang="en-US" smtClean="0"/>
              <a:t>3/19/2013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84025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D8128-8550-4C7F-833E-962DE9C9C605}" type="datetimeFigureOut">
              <a:rPr lang="en-US" smtClean="0"/>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31749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D8128-8550-4C7F-833E-962DE9C9C605}" type="datetimeFigureOut">
              <a:rPr lang="en-US" smtClean="0"/>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23558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91648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82430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8128-8550-4C7F-833E-962DE9C9C605}" type="datetimeFigureOut">
              <a:rPr lang="en-US" smtClean="0"/>
              <a:t>3/19/2013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4AF4D-CB40-41BE-8FAF-CDD695FFFBD2}" type="slidenum">
              <a:rPr lang="en-US" smtClean="0"/>
              <a:t>‹#›</a:t>
            </a:fld>
            <a:endParaRPr lang="en-US"/>
          </a:p>
        </p:txBody>
      </p:sp>
    </p:spTree>
    <p:extLst>
      <p:ext uri="{BB962C8B-B14F-4D97-AF65-F5344CB8AC3E}">
        <p14:creationId xmlns:p14="http://schemas.microsoft.com/office/powerpoint/2010/main" val="167189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nfomall.org/X-InformaticsSpring2013/index.html" TargetMode="External"/><Relationship Id="rId2" Type="http://schemas.openxmlformats.org/officeDocument/2006/relationships/hyperlink" Target="mailto:gcf@indiana.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Mersenne_pri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1470025"/>
          </a:xfrm>
        </p:spPr>
        <p:txBody>
          <a:bodyPr>
            <a:normAutofit fontScale="90000"/>
          </a:bodyPr>
          <a:lstStyle/>
          <a:p>
            <a:r>
              <a:rPr lang="en-US" b="1" dirty="0" smtClean="0"/>
              <a:t>Physics-Informatics </a:t>
            </a:r>
            <a:br>
              <a:rPr lang="en-US" b="1" dirty="0" smtClean="0"/>
            </a:br>
            <a:r>
              <a:rPr lang="en-US" b="1" dirty="0" smtClean="0"/>
              <a:t>Looking for Higgs Particle</a:t>
            </a:r>
            <a:br>
              <a:rPr lang="en-US" b="1" dirty="0" smtClean="0"/>
            </a:br>
            <a:r>
              <a:rPr lang="en-US" b="1" dirty="0" smtClean="0"/>
              <a:t>Counting Errors (Finished)</a:t>
            </a:r>
            <a:r>
              <a:rPr lang="en-US" b="1" dirty="0"/>
              <a:t/>
            </a:r>
            <a:br>
              <a:rPr lang="en-US" b="1" dirty="0"/>
            </a:br>
            <a:endParaRPr lang="en-US" b="1" dirty="0"/>
          </a:p>
        </p:txBody>
      </p:sp>
      <p:sp>
        <p:nvSpPr>
          <p:cNvPr id="4" name="Subtitle 3"/>
          <p:cNvSpPr>
            <a:spLocks noGrp="1"/>
          </p:cNvSpPr>
          <p:nvPr>
            <p:ph type="subTitle" idx="1"/>
          </p:nvPr>
        </p:nvSpPr>
        <p:spPr>
          <a:xfrm>
            <a:off x="304800" y="3048000"/>
            <a:ext cx="8382000" cy="3810000"/>
          </a:xfrm>
        </p:spPr>
        <p:txBody>
          <a:bodyPr>
            <a:normAutofit fontScale="77500" lnSpcReduction="20000"/>
          </a:bodyPr>
          <a:lstStyle/>
          <a:p>
            <a:r>
              <a:rPr lang="en-US" dirty="0" smtClean="0"/>
              <a:t>January 30 2013</a:t>
            </a:r>
          </a:p>
          <a:p>
            <a:r>
              <a:rPr lang="en-US" sz="3600" dirty="0" smtClean="0"/>
              <a:t>Geoffrey Fox</a:t>
            </a:r>
          </a:p>
          <a:p>
            <a:pPr lvl="0">
              <a:defRPr/>
            </a:pPr>
            <a:r>
              <a:rPr lang="en-US" dirty="0">
                <a:hlinkClick r:id="rId2"/>
              </a:rPr>
              <a:t>gcf@indiana.edu</a:t>
            </a:r>
            <a:r>
              <a:rPr lang="en-US" dirty="0"/>
              <a:t>            </a:t>
            </a:r>
          </a:p>
          <a:p>
            <a:pPr lvl="0">
              <a:defRPr/>
            </a:pPr>
            <a:r>
              <a:rPr lang="en-US" dirty="0"/>
              <a:t> </a:t>
            </a:r>
            <a:r>
              <a:rPr lang="en-US" dirty="0">
                <a:hlinkClick r:id="rId3"/>
              </a:rPr>
              <a:t>http://</a:t>
            </a:r>
            <a:r>
              <a:rPr lang="en-US" dirty="0" smtClean="0">
                <a:hlinkClick r:id="rId3"/>
              </a:rPr>
              <a:t>www.infomall.org/X-InformaticsSpring2013/index.html</a:t>
            </a:r>
            <a:r>
              <a:rPr lang="en-US" dirty="0" smtClean="0"/>
              <a:t> </a:t>
            </a:r>
            <a:endParaRPr lang="en-US" dirty="0"/>
          </a:p>
          <a:p>
            <a:pPr>
              <a:defRPr/>
            </a:pPr>
            <a:endParaRPr lang="en-US" dirty="0"/>
          </a:p>
          <a:p>
            <a:pPr lvl="0"/>
            <a:r>
              <a:rPr lang="en-US" dirty="0" smtClean="0">
                <a:latin typeface="Times New Roman" pitchFamily="18" charset="0"/>
                <a:cs typeface="Times New Roman" pitchFamily="18" charset="0"/>
              </a:rPr>
              <a:t>Associate Dean for Research and Graduate Studies,  School of Informatics and Computing</a:t>
            </a:r>
          </a:p>
          <a:p>
            <a:r>
              <a:rPr lang="en-US" dirty="0" smtClean="0">
                <a:latin typeface="Times New Roman" pitchFamily="18" charset="0"/>
                <a:cs typeface="Times New Roman" pitchFamily="18" charset="0"/>
              </a:rPr>
              <a:t>Indiana University Bloomington</a:t>
            </a:r>
          </a:p>
          <a:p>
            <a:r>
              <a:rPr lang="en-US" dirty="0" smtClean="0"/>
              <a:t>2013</a:t>
            </a:r>
          </a:p>
        </p:txBody>
      </p:sp>
    </p:spTree>
    <p:extLst>
      <p:ext uri="{BB962C8B-B14F-4D97-AF65-F5344CB8AC3E}">
        <p14:creationId xmlns:p14="http://schemas.microsoft.com/office/powerpoint/2010/main" val="2723064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8229600" cy="805543"/>
          </a:xfrm>
        </p:spPr>
        <p:txBody>
          <a:bodyPr/>
          <a:lstStyle/>
          <a:p>
            <a:r>
              <a:rPr lang="en-US" b="1" dirty="0" smtClean="0"/>
              <a:t>Random Numbers I</a:t>
            </a:r>
            <a:endParaRPr lang="en-US" b="1" dirty="0"/>
          </a:p>
        </p:txBody>
      </p:sp>
      <p:sp>
        <p:nvSpPr>
          <p:cNvPr id="3" name="Content Placeholder 2"/>
          <p:cNvSpPr>
            <a:spLocks noGrp="1"/>
          </p:cNvSpPr>
          <p:nvPr>
            <p:ph idx="1"/>
          </p:nvPr>
        </p:nvSpPr>
        <p:spPr>
          <a:xfrm>
            <a:off x="0" y="762000"/>
            <a:ext cx="9144000" cy="6096000"/>
          </a:xfrm>
        </p:spPr>
        <p:txBody>
          <a:bodyPr>
            <a:normAutofit lnSpcReduction="10000"/>
          </a:bodyPr>
          <a:lstStyle/>
          <a:p>
            <a:r>
              <a:rPr lang="en-US" sz="2400" dirty="0" smtClean="0"/>
              <a:t>Would be really random if we observed nuclei decaying but in fact nearly all random numbers are “pseudo random numbers” using “principle” that complicated messy thing end up with random results</a:t>
            </a:r>
          </a:p>
          <a:p>
            <a:pPr lvl="1"/>
            <a:r>
              <a:rPr lang="en-US" sz="2000" dirty="0" smtClean="0"/>
              <a:t>In particular low order digits of integer arithmetic are essentially random</a:t>
            </a:r>
          </a:p>
          <a:p>
            <a:r>
              <a:rPr lang="en-US" sz="2400" dirty="0">
                <a:hlinkClick r:id="rId2"/>
              </a:rPr>
              <a:t>http://en.wikipedia.org/wiki/Pseudorandom_number_generator </a:t>
            </a:r>
            <a:endParaRPr lang="en-US" sz="2400" dirty="0" smtClean="0">
              <a:hlinkClick r:id="rId2"/>
            </a:endParaRPr>
          </a:p>
          <a:p>
            <a:r>
              <a:rPr lang="en-US" sz="2400" dirty="0">
                <a:hlinkClick r:id="rId2"/>
              </a:rPr>
              <a:t>http://en.wikipedia.org/wiki/Mersenne_twister </a:t>
            </a:r>
            <a:endParaRPr lang="en-US" sz="2400" dirty="0" smtClean="0">
              <a:hlinkClick r:id="rId2"/>
            </a:endParaRPr>
          </a:p>
          <a:p>
            <a:r>
              <a:rPr lang="en-US" sz="2400" dirty="0" smtClean="0">
                <a:hlinkClick r:id="rId2"/>
              </a:rPr>
              <a:t>http</a:t>
            </a:r>
            <a:r>
              <a:rPr lang="en-US" sz="2400" dirty="0">
                <a:hlinkClick r:id="rId2"/>
              </a:rPr>
              <a:t>://</a:t>
            </a:r>
            <a:r>
              <a:rPr lang="en-US" sz="2400" dirty="0" smtClean="0">
                <a:hlinkClick r:id="rId2"/>
              </a:rPr>
              <a:t>en.wikipedia.org/wiki/Mersenne_prime</a:t>
            </a:r>
            <a:r>
              <a:rPr lang="en-US" sz="2400" dirty="0" smtClean="0"/>
              <a:t> </a:t>
            </a:r>
          </a:p>
          <a:p>
            <a:r>
              <a:rPr lang="en-US" sz="2400" dirty="0" smtClean="0"/>
              <a:t>Python uses </a:t>
            </a:r>
            <a:r>
              <a:rPr lang="en-US" sz="2400" dirty="0" err="1" smtClean="0"/>
              <a:t>Mersenne</a:t>
            </a:r>
            <a:r>
              <a:rPr lang="en-US" sz="2400" dirty="0" smtClean="0"/>
              <a:t> Twister method built around </a:t>
            </a:r>
            <a:r>
              <a:rPr lang="en-US" sz="2400" dirty="0" err="1" smtClean="0"/>
              <a:t>Mersenne</a:t>
            </a:r>
            <a:r>
              <a:rPr lang="en-US" sz="2400" dirty="0" smtClean="0"/>
              <a:t> primes </a:t>
            </a:r>
          </a:p>
          <a:p>
            <a:r>
              <a:rPr lang="en-US" sz="2400" dirty="0" smtClean="0"/>
              <a:t>Pseudorandom numbers are deterministic; they are generated in  order and for a given starting point – seed – the numbers are completely determined</a:t>
            </a:r>
          </a:p>
          <a:p>
            <a:r>
              <a:rPr lang="en-US" sz="2400" dirty="0" smtClean="0"/>
              <a:t>Some computers always use same seed and so always return same sequence by default</a:t>
            </a:r>
          </a:p>
          <a:p>
            <a:r>
              <a:rPr lang="en-US" sz="2400" dirty="0" smtClean="0"/>
              <a:t>Python takes seed from time of day (pretty random) and generates a different sequence each call</a:t>
            </a:r>
          </a:p>
        </p:txBody>
      </p:sp>
    </p:spTree>
    <p:extLst>
      <p:ext uri="{BB962C8B-B14F-4D97-AF65-F5344CB8AC3E}">
        <p14:creationId xmlns:p14="http://schemas.microsoft.com/office/powerpoint/2010/main" val="2387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83" y="152400"/>
            <a:ext cx="8676217" cy="6507163"/>
          </a:xfrm>
        </p:spPr>
      </p:pic>
    </p:spTree>
    <p:extLst>
      <p:ext uri="{BB962C8B-B14F-4D97-AF65-F5344CB8AC3E}">
        <p14:creationId xmlns:p14="http://schemas.microsoft.com/office/powerpoint/2010/main" val="12564827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392&quot;&gt;&lt;/object&gt;&lt;object type=&quot;2&quot; unique_id=&quot;10393&quot;&gt;&lt;object type=&quot;3&quot; unique_id=&quot;10394&quot;&gt;&lt;property id=&quot;20148&quot; value=&quot;5&quot;/&gt;&lt;property id=&quot;20300&quot; value=&quot;Slide 1 - &amp;quot;Physics-Informatics  Looking for Higgs Particle Counting Errors (Finished) &amp;quot;&quot;/&gt;&lt;property id=&quot;20307&quot; value=&quot;257&quot;/&gt;&lt;/object&gt;&lt;object type=&quot;3&quot; unique_id=&quot;11073&quot;&gt;&lt;property id=&quot;20148&quot; value=&quot;5&quot;/&gt;&lt;property id=&quot;20300&quot; value=&quot;Slide 10 - &amp;quot;Counting and Binomial Distribution I&amp;quot;&quot;/&gt;&lt;property id=&quot;20307&quot; value=&quot;273&quot;/&gt;&lt;/object&gt;&lt;object type=&quot;3&quot; unique_id=&quot;11074&quot;&gt;&lt;property id=&quot;20148&quot; value=&quot;5&quot;/&gt;&lt;property id=&quot;20300&quot; value=&quot;Slide 11 - &amp;quot;Counting and Binomial Distribution II&amp;quot;&quot;/&gt;&lt;property id=&quot;20307&quot; value=&quot;274&quot;/&gt;&lt;/object&gt;&lt;object type=&quot;3&quot; unique_id=&quot;11075&quot;&gt;&lt;property id=&quot;20148&quot; value=&quot;5&quot;/&gt;&lt;property id=&quot;20300&quot; value=&quot;Slide 12 - &amp;quot;Here is a histogram with 140 bins. We have a random variable for each bin. There is an excess of events in bin fro&quot;/&gt;&lt;property id=&quot;20307&quot; value=&quot;275&quot;/&gt;&lt;/object&gt;&lt;object type=&quot;3&quot; unique_id=&quot;11076&quot;&gt;&lt;property id=&quot;20148&quot; value=&quot;5&quot;/&gt;&lt;property id=&quot;20300&quot; value=&quot;Slide 13&quot;/&gt;&lt;property id=&quot;20307&quot; value=&quot;276&quot;/&gt;&lt;/object&gt;&lt;object type=&quot;3&quot; unique_id=&quot;11077&quot;&gt;&lt;property id=&quot;20148&quot; value=&quot;5&quot;/&gt;&lt;property id=&quot;20300&quot; value=&quot;Slide 14 - &amp;quot;Comments&amp;quot;&quot;/&gt;&lt;property id=&quot;20307&quot; value=&quot;277&quot;/&gt;&lt;/object&gt;&lt;object type=&quot;3&quot; unique_id=&quot;11078&quot;&gt;&lt;property id=&quot;20148&quot; value=&quot;5&quot;/&gt;&lt;property id=&quot;20300&quot; value=&quot;Slide 15 - &amp;quot;“Monte-Carlo Events”&amp;quot;&quot;/&gt;&lt;property id=&quot;20307&quot; value=&quot;279&quot;/&gt;&lt;/object&gt;&lt;object type=&quot;3&quot; unique_id=&quot;11479&quot;&gt;&lt;property id=&quot;20148&quot; value=&quot;5&quot;/&gt;&lt;property id=&quot;20300&quot; value=&quot;Slide 16 - &amp;quot;Poisson Distribution&amp;quot;&quot;/&gt;&lt;property id=&quot;20307&quot; value=&quot;280&quot;/&gt;&lt;/object&gt;&lt;object type=&quot;3&quot; unique_id=&quot;11480&quot;&gt;&lt;property id=&quot;20148&quot; value=&quot;5&quot;/&gt;&lt;property id=&quot;20300&quot; value=&quot;Slide 17 - &amp;quot;Comparison of the Poisson distribution (black lines) and thebinomial distribution with n=10 (red circles), n=20 (b&quot;/&gt;&lt;property id=&quot;20307&quot; value=&quot;283&quot;/&gt;&lt;/object&gt;&lt;object type=&quot;3&quot; unique_id=&quot;11481&quot;&gt;&lt;property id=&quot;20148&quot; value=&quot;5&quot;/&gt;&lt;property id=&quot;20300&quot; value=&quot;Slide 18 - &amp;quot;Poisson Examples I (Wikipedia)&amp;quot;&quot;/&gt;&lt;property id=&quot;20307&quot; value=&quot;281&quot;/&gt;&lt;/object&gt;&lt;object type=&quot;3&quot; unique_id=&quot;11482&quot;&gt;&lt;property id=&quot;20148&quot; value=&quot;5&quot;/&gt;&lt;property id=&quot;20300&quot; value=&quot;Slide 19 - &amp;quot;Poisson Examples II (Wikipedia)&amp;quot;&quot;/&gt;&lt;property id=&quot;20307&quot; value=&quot;282&quot;/&gt;&lt;/object&gt;&lt;object type=&quot;3&quot; unique_id=&quot;11483&quot;&gt;&lt;property id=&quot;20148&quot; value=&quot;5&quot;/&gt;&lt;property id=&quot;20300&quot; value=&quot;Slide 20 - &amp;quot;Central Limit Theorem&amp;quot;&quot;/&gt;&lt;property id=&quot;20307&quot; value=&quot;284&quot;/&gt;&lt;/object&gt;&lt;object type=&quot;3&quot; unique_id=&quot;11484&quot;&gt;&lt;property id=&quot;20148&quot; value=&quot;5&quot;/&gt;&lt;property id=&quot;20300&quot; value=&quot;Slide 21 - &amp;quot;Comparison of probability density functions, p(k) for the sum of n fair 6-sided dice to show their convergence to &quot;/&gt;&lt;property id=&quot;20307&quot; value=&quot;285&quot;/&gt;&lt;/object&gt;&lt;object type=&quot;3&quot; unique_id=&quot;11485&quot;&gt;&lt;property id=&quot;20148&quot; value=&quot;5&quot;/&gt;&lt;property id=&quot;20300&quot; value=&quot;Slide 22 - &amp;quot;This figure demonstrates the central limit theorem. The sample means are generated using a random number generator&quot;/&gt;&lt;property id=&quot;20307&quot; value=&quot;286&quot;/&gt;&lt;/object&gt;&lt;object type=&quot;3&quot; unique_id=&quot;14064&quot;&gt;&lt;property id=&quot;20148&quot; value=&quot;5&quot;/&gt;&lt;property id=&quot;20300&quot; value=&quot;Slide 8&quot;/&gt;&lt;property id=&quot;20307&quot; value=&quot;323&quot;/&gt;&lt;/object&gt;&lt;object type=&quot;3&quot; unique_id=&quot;14065&quot;&gt;&lt;property id=&quot;20148&quot; value=&quot;5&quot;/&gt;&lt;property id=&quot;20300&quot; value=&quot;Slide 9&quot;/&gt;&lt;property id=&quot;20307&quot; value=&quot;324&quot;/&gt;&lt;/object&gt;&lt;object type=&quot;3&quot; unique_id=&quot;16529&quot;&gt;&lt;property id=&quot;20148&quot; value=&quot;5&quot;/&gt;&lt;property id=&quot;20300&quot; value=&quot;Slide 2 - &amp;quot;Random Numbers I&amp;quot;&quot;/&gt;&lt;property id=&quot;20307&quot; value=&quot;336&quot;/&gt;&lt;/object&gt;&lt;object type=&quot;3&quot; unique_id=&quot;16530&quot;&gt;&lt;property id=&quot;20148&quot; value=&quot;5&quot;/&gt;&lt;property id=&quot;20300&quot; value=&quot;Slide 3 - &amp;quot;Random Numbers II&amp;quot;&quot;/&gt;&lt;property id=&quot;20307&quot; value=&quot;337&quot;/&gt;&lt;/object&gt;&lt;object type=&quot;3&quot; unique_id=&quot;16531&quot;&gt;&lt;property id=&quot;20148&quot; value=&quot;5&quot;/&gt;&lt;property id=&quot;20300&quot; value=&quot;Slide 4 - &amp;quot;More on Seeds&amp;quot;&quot;/&gt;&lt;property id=&quot;20307&quot; value=&quot;338&quot;/&gt;&lt;/object&gt;&lt;object type=&quot;3&quot; unique_id=&quot;16532&quot;&gt;&lt;property id=&quot;20148&quot; value=&quot;5&quot;/&gt;&lt;property id=&quot;20300&quot; value=&quot;Slide 5&quot;/&gt;&lt;property id=&quot;20307&quot; value=&quot;339&quot;/&gt;&lt;/object&gt;&lt;object type=&quot;3&quot; unique_id=&quot;16533&quot;&gt;&lt;property id=&quot;20148&quot; value=&quot;5&quot;/&gt;&lt;property id=&quot;20300&quot; value=&quot;Slide 6&quot;/&gt;&lt;property id=&quot;20307&quot; value=&quot;340&quot;/&gt;&lt;/object&gt;&lt;object type=&quot;3&quot; unique_id=&quot;16746&quot;&gt;&lt;property id=&quot;20148&quot; value=&quot;5&quot;/&gt;&lt;property id=&quot;20300&quot; value=&quot;Slide 7 - &amp;quot;Look at Numbers&amp;quot;&quot;/&gt;&lt;property id=&quot;20307&quot; value=&quot;341&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4446</TotalTime>
  <Words>142</Words>
  <Application>Microsoft Office PowerPoint</Application>
  <PresentationFormat>On-screen Show (4:3)</PresentationFormat>
  <Paragraphs>19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Physics-Informatics  Looking for Higgs Particle Counting Errors (Finished) </vt:lpstr>
      <vt:lpstr>Random Numbers I</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Physics-Informatics  Looking for Higgs Particle Counting Errors</dc:title>
  <dc:creator>Geoffrey Fox</dc:creator>
  <cp:lastModifiedBy>Wiggins, Thomas Bruce</cp:lastModifiedBy>
  <cp:revision>107</cp:revision>
  <dcterms:created xsi:type="dcterms:W3CDTF">2013-01-13T13:36:30Z</dcterms:created>
  <dcterms:modified xsi:type="dcterms:W3CDTF">2013-03-19T20:32:10Z</dcterms:modified>
</cp:coreProperties>
</file>