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2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ED7D-D6EF-4A0A-9C71-B094BFBA9E06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060B7-20EA-493E-8A57-6060AE47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8128-8550-4C7F-833E-962DE9C9C605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4D-CB40-41BE-8FAF-CDD695F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and Binomial Distribution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random variable X = 1 (event in a particular bin of histogram) and X=0 (event not in bin)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 be probability that a particular event lies in a bin</a:t>
            </a:r>
          </a:p>
          <a:p>
            <a:pPr marL="742950" lvl="2" indent="-342900"/>
            <a:r>
              <a:rPr lang="en-US" sz="2600" dirty="0" smtClean="0"/>
              <a:t>This is coin tossing problem with </a:t>
            </a:r>
            <a:r>
              <a:rPr lang="en-US" sz="2800" dirty="0" smtClean="0">
                <a:sym typeface="Symbol"/>
              </a:rPr>
              <a:t> </a:t>
            </a:r>
            <a:r>
              <a:rPr lang="en-US" sz="2600" dirty="0" smtClean="0"/>
              <a:t>probability of heads</a:t>
            </a:r>
            <a:endParaRPr lang="en-US" sz="2600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If a random variable takes just two values with probability  (for 1) and 1- (for 0), then</a:t>
            </a:r>
          </a:p>
          <a:p>
            <a:r>
              <a:rPr lang="en-US" b="1" dirty="0" smtClean="0">
                <a:sym typeface="Symbol"/>
              </a:rPr>
              <a:t>Average of X </a:t>
            </a:r>
            <a:r>
              <a:rPr lang="en-US" dirty="0" smtClean="0">
                <a:sym typeface="Symbol"/>
              </a:rPr>
              <a:t>= {0. (1-) + 1. }/{(1-) + } = </a:t>
            </a:r>
            <a:r>
              <a:rPr lang="en-US" b="1" dirty="0" smtClean="0">
                <a:sym typeface="Symbol"/>
              </a:rPr>
              <a:t></a:t>
            </a:r>
          </a:p>
          <a:p>
            <a:r>
              <a:rPr lang="en-US" b="1" dirty="0" smtClean="0">
                <a:sym typeface="Symbol"/>
              </a:rPr>
              <a:t>Average of (X-)</a:t>
            </a:r>
            <a:r>
              <a:rPr lang="en-US" b="1" baseline="30000" dirty="0" smtClean="0">
                <a:sym typeface="Symbol"/>
              </a:rPr>
              <a:t>2</a:t>
            </a:r>
            <a:r>
              <a:rPr lang="en-US" b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= {(-)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 (1-) + (1-)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. }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			= </a:t>
            </a:r>
            <a:r>
              <a:rPr lang="en-US" b="1" dirty="0" smtClean="0">
                <a:sym typeface="Symbol"/>
              </a:rPr>
              <a:t>(1-) </a:t>
            </a:r>
          </a:p>
        </p:txBody>
      </p:sp>
    </p:spTree>
    <p:extLst>
      <p:ext uri="{BB962C8B-B14F-4D97-AF65-F5344CB8AC3E}">
        <p14:creationId xmlns:p14="http://schemas.microsoft.com/office/powerpoint/2010/main" val="23111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and Binomial Distribution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Now in our application </a:t>
            </a:r>
            <a:r>
              <a:rPr lang="en-US" dirty="0" smtClean="0">
                <a:sym typeface="Symbol"/>
              </a:rPr>
              <a:t> is tiny</a:t>
            </a:r>
          </a:p>
          <a:p>
            <a:r>
              <a:rPr lang="en-US" dirty="0" smtClean="0">
                <a:sym typeface="Symbol"/>
              </a:rPr>
              <a:t>So Average of X = Average of (X-)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= </a:t>
            </a:r>
          </a:p>
          <a:p>
            <a:r>
              <a:rPr lang="en-US" dirty="0" smtClean="0">
                <a:sym typeface="Symbol"/>
              </a:rPr>
              <a:t>i.e. standard deviation of X is square root of mean</a:t>
            </a:r>
          </a:p>
          <a:p>
            <a:r>
              <a:rPr lang="en-US" dirty="0" smtClean="0">
                <a:sym typeface="Symbol"/>
              </a:rPr>
              <a:t>If we have a sum of random variables with a binomial distribution</a:t>
            </a:r>
          </a:p>
          <a:p>
            <a:r>
              <a:rPr lang="en-US" dirty="0" smtClean="0"/>
              <a:t>O = </a:t>
            </a:r>
            <a:r>
              <a:rPr lang="en-US" dirty="0" smtClean="0">
                <a:sym typeface="Symbol"/>
              </a:rPr>
              <a:t>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baseline="-25000" dirty="0" smtClean="0">
                <a:sym typeface="Symbol"/>
              </a:rPr>
              <a:t>=1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</a:p>
          <a:p>
            <a:r>
              <a:rPr lang="en-US" dirty="0" smtClean="0">
                <a:sym typeface="Symbol"/>
              </a:rPr>
              <a:t>Then O has </a:t>
            </a:r>
            <a:r>
              <a:rPr lang="en-US" b="1" dirty="0" smtClean="0">
                <a:sym typeface="Symbol"/>
              </a:rPr>
              <a:t>mean N </a:t>
            </a:r>
            <a:r>
              <a:rPr lang="en-US" dirty="0" smtClean="0">
                <a:sym typeface="Symbol"/>
              </a:rPr>
              <a:t>and </a:t>
            </a:r>
            <a:br>
              <a:rPr lang="en-US" dirty="0" smtClean="0">
                <a:sym typeface="Symbol"/>
              </a:rPr>
            </a:br>
            <a:r>
              <a:rPr lang="en-US" b="1" dirty="0" smtClean="0">
                <a:sym typeface="Symbol"/>
              </a:rPr>
              <a:t>standard deviation = √N √ = √mean </a:t>
            </a:r>
          </a:p>
        </p:txBody>
      </p:sp>
    </p:spTree>
    <p:extLst>
      <p:ext uri="{BB962C8B-B14F-4D97-AF65-F5344CB8AC3E}">
        <p14:creationId xmlns:p14="http://schemas.microsoft.com/office/powerpoint/2010/main" val="33941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ds.cern.ch/record/1494488/files/Figure_001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883"/>
            <a:ext cx="7062536" cy="67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990600"/>
            <a:ext cx="2362200" cy="3810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Here is a histogram with 140 bins. We have a random variable for each bin.</a:t>
            </a:r>
            <a:br>
              <a:rPr lang="en-US" sz="2800" dirty="0" smtClean="0"/>
            </a:br>
            <a:r>
              <a:rPr lang="en-US" sz="2800" dirty="0" smtClean="0"/>
              <a:t>There is an excess of events in bin from 125 to 130 </a:t>
            </a:r>
            <a:r>
              <a:rPr lang="en-US" sz="2800" dirty="0" err="1" smtClean="0"/>
              <a:t>GeV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40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98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08"/>
            <a:ext cx="8229600" cy="811192"/>
          </a:xfrm>
        </p:spPr>
        <p:txBody>
          <a:bodyPr/>
          <a:lstStyle/>
          <a:p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Note some measurements have a small signal but a small background</a:t>
            </a:r>
          </a:p>
          <a:p>
            <a:r>
              <a:rPr lang="en-US" dirty="0" smtClean="0"/>
              <a:t>Others have a larger signal but also a larger background </a:t>
            </a:r>
          </a:p>
          <a:p>
            <a:r>
              <a:rPr lang="en-US" dirty="0" smtClean="0"/>
              <a:t>If you have signal N</a:t>
            </a:r>
            <a:r>
              <a:rPr lang="en-US" baseline="-25000" dirty="0" smtClean="0"/>
              <a:t>S</a:t>
            </a:r>
            <a:r>
              <a:rPr lang="en-US" dirty="0" smtClean="0"/>
              <a:t> and background N</a:t>
            </a:r>
            <a:r>
              <a:rPr lang="en-US" baseline="-25000" dirty="0" smtClean="0"/>
              <a:t>B, </a:t>
            </a:r>
            <a:r>
              <a:rPr lang="en-US" dirty="0" smtClean="0"/>
              <a:t>then statistical error is √(N</a:t>
            </a:r>
            <a:r>
              <a:rPr lang="en-US" baseline="-25000" dirty="0" smtClean="0"/>
              <a:t>S</a:t>
            </a:r>
            <a:r>
              <a:rPr lang="en-US" dirty="0" smtClean="0"/>
              <a:t> + N</a:t>
            </a:r>
            <a:r>
              <a:rPr lang="en-US" baseline="-25000" dirty="0" smtClean="0"/>
              <a:t>B</a:t>
            </a:r>
            <a:r>
              <a:rPr lang="en-US" dirty="0" smtClean="0"/>
              <a:t>) and one needs</a:t>
            </a:r>
          </a:p>
          <a:p>
            <a:r>
              <a:rPr lang="en-US" dirty="0" smtClean="0"/>
              <a:t>√(N</a:t>
            </a:r>
            <a:r>
              <a:rPr lang="en-US" baseline="-25000" dirty="0" smtClean="0"/>
              <a:t>S</a:t>
            </a:r>
            <a:r>
              <a:rPr lang="en-US" dirty="0" smtClean="0"/>
              <a:t> + N</a:t>
            </a:r>
            <a:r>
              <a:rPr lang="en-US" baseline="-25000" dirty="0" smtClean="0"/>
              <a:t>B</a:t>
            </a:r>
            <a:r>
              <a:rPr lang="en-US" dirty="0" smtClean="0"/>
              <a:t>) much smaller than N</a:t>
            </a:r>
            <a:r>
              <a:rPr lang="en-US" baseline="-25000" dirty="0" smtClean="0"/>
              <a:t>S </a:t>
            </a:r>
            <a:r>
              <a:rPr lang="en-US" dirty="0" smtClean="0"/>
              <a:t>which is harder than √N</a:t>
            </a:r>
            <a:r>
              <a:rPr lang="en-US" baseline="-25000" dirty="0" smtClean="0"/>
              <a:t>S</a:t>
            </a:r>
            <a:r>
              <a:rPr lang="en-US" dirty="0" smtClean="0"/>
              <a:t> much smaller than N</a:t>
            </a:r>
            <a:r>
              <a:rPr lang="en-US" baseline="-25000" dirty="0" smtClean="0"/>
              <a:t>S </a:t>
            </a:r>
          </a:p>
          <a:p>
            <a:r>
              <a:rPr lang="en-US" dirty="0" smtClean="0"/>
              <a:t>Typically one quotes “systematic errors” as well. These reflect model-based uncertainties in analysis and will not decrease like </a:t>
            </a:r>
            <a:r>
              <a:rPr lang="en-US" dirty="0" err="1" smtClean="0"/>
              <a:t>sqrt</a:t>
            </a:r>
            <a:r>
              <a:rPr lang="en-US" dirty="0" smtClean="0"/>
              <a:t> of total event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392&quot;&gt;&lt;/object&gt;&lt;object type=&quot;2&quot; unique_id=&quot;10393&quot;&gt;&lt;object type=&quot;3&quot; unique_id=&quot;11073&quot;&gt;&lt;property id=&quot;20148&quot; value=&quot;5&quot;/&gt;&lt;property id=&quot;20300&quot; value=&quot;Slide 1 - &amp;quot;Counting and Binomial Distribution I&amp;quot;&quot;/&gt;&lt;property id=&quot;20307&quot; value=&quot;273&quot;/&gt;&lt;/object&gt;&lt;object type=&quot;3&quot; unique_id=&quot;11074&quot;&gt;&lt;property id=&quot;20148&quot; value=&quot;5&quot;/&gt;&lt;property id=&quot;20300&quot; value=&quot;Slide 2 - &amp;quot;Counting and Binomial Distribution II&amp;quot;&quot;/&gt;&lt;property id=&quot;20307&quot; value=&quot;274&quot;/&gt;&lt;/object&gt;&lt;object type=&quot;3&quot; unique_id=&quot;11075&quot;&gt;&lt;property id=&quot;20148&quot; value=&quot;5&quot;/&gt;&lt;property id=&quot;20300&quot; value=&quot;Slide 3 - &amp;quot;Here is a histogram with 140 bins. We have a random variable for each bin. There is an excess of events in bin from&quot;/&gt;&lt;property id=&quot;20307&quot; value=&quot;275&quot;/&gt;&lt;/object&gt;&lt;object type=&quot;3&quot; unique_id=&quot;11076&quot;&gt;&lt;property id=&quot;20148&quot; value=&quot;5&quot;/&gt;&lt;property id=&quot;20300&quot; value=&quot;Slide 4&quot;/&gt;&lt;property id=&quot;20307&quot; value=&quot;276&quot;/&gt;&lt;/object&gt;&lt;object type=&quot;3&quot; unique_id=&quot;11077&quot;&gt;&lt;property id=&quot;20148&quot; value=&quot;5&quot;/&gt;&lt;property id=&quot;20300&quot; value=&quot;Slide 5 - &amp;quot;Comments&amp;quot;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291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Counting and Binomial Distribution I</vt:lpstr>
      <vt:lpstr>Counting and Binomial Distribution II</vt:lpstr>
      <vt:lpstr>Here is a histogram with 140 bins. We have a random variable for each bin. There is an excess of events in bin from 125 to 130 GeV </vt:lpstr>
      <vt:lpstr>PowerPoint Presentation</vt:lpstr>
      <vt:lpstr>Comments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Physics-Informatics  Looking for Higgs Particle Counting Errors</dc:title>
  <dc:creator>Geoffrey Fox</dc:creator>
  <cp:lastModifiedBy>Wiggins, Thomas Bruce</cp:lastModifiedBy>
  <cp:revision>109</cp:revision>
  <dcterms:created xsi:type="dcterms:W3CDTF">2013-01-13T13:36:30Z</dcterms:created>
  <dcterms:modified xsi:type="dcterms:W3CDTF">2013-03-19T20:35:55Z</dcterms:modified>
</cp:coreProperties>
</file>