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290" r:id="rId3"/>
    <p:sldId id="288" r:id="rId4"/>
    <p:sldId id="287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2" autoAdjust="0"/>
  </p:normalViewPr>
  <p:slideViewPr>
    <p:cSldViewPr>
      <p:cViewPr varScale="1">
        <p:scale>
          <a:sx n="126" d="100"/>
          <a:sy n="126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ED7D-D6EF-4A0A-9C71-B094BFBA9E06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060B7-20EA-493E-8A57-6060AE4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8128-8550-4C7F-833E-962DE9C9C605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Generating Sloping distribution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5410200"/>
          </a:xfrm>
        </p:spPr>
        <p:txBody>
          <a:bodyPr>
            <a:noAutofit/>
          </a:bodyPr>
          <a:lstStyle/>
          <a:p>
            <a:r>
              <a:rPr lang="en-US" sz="2900" dirty="0" smtClean="0"/>
              <a:t>In Homework, we used a flat background for Higgs distribution from 110 to 140 </a:t>
            </a:r>
            <a:r>
              <a:rPr lang="en-US" sz="2900" dirty="0" err="1" smtClean="0"/>
              <a:t>GeV</a:t>
            </a:r>
            <a:r>
              <a:rPr lang="en-US" sz="2900" dirty="0" smtClean="0"/>
              <a:t>.</a:t>
            </a:r>
          </a:p>
          <a:p>
            <a:r>
              <a:rPr lang="en-US" sz="2900" dirty="0" err="1">
                <a:solidFill>
                  <a:srgbClr val="FF0000"/>
                </a:solidFill>
              </a:rPr>
              <a:t>t</a:t>
            </a:r>
            <a:r>
              <a:rPr lang="en-US" sz="2900" dirty="0" err="1" smtClean="0">
                <a:solidFill>
                  <a:srgbClr val="FF0000"/>
                </a:solidFill>
              </a:rPr>
              <a:t>estrand</a:t>
            </a:r>
            <a:r>
              <a:rPr lang="en-US" sz="2900" dirty="0" smtClean="0">
                <a:solidFill>
                  <a:srgbClr val="FF0000"/>
                </a:solidFill>
              </a:rPr>
              <a:t> = </a:t>
            </a:r>
            <a:r>
              <a:rPr lang="en-US" sz="2900" dirty="0" err="1" smtClean="0">
                <a:solidFill>
                  <a:srgbClr val="FF0000"/>
                </a:solidFill>
              </a:rPr>
              <a:t>np.random.rand</a:t>
            </a:r>
            <a:r>
              <a:rPr lang="en-US" sz="2900" dirty="0" smtClean="0">
                <a:solidFill>
                  <a:srgbClr val="FF0000"/>
                </a:solidFill>
              </a:rPr>
              <a:t>(42000)</a:t>
            </a:r>
          </a:p>
          <a:p>
            <a:r>
              <a:rPr lang="en-US" sz="2900" dirty="0" smtClean="0">
                <a:solidFill>
                  <a:srgbClr val="FF0000"/>
                </a:solidFill>
              </a:rPr>
              <a:t>Base = 110 + 30* </a:t>
            </a:r>
            <a:r>
              <a:rPr lang="en-US" sz="2900" dirty="0" err="1" smtClean="0">
                <a:solidFill>
                  <a:srgbClr val="FF0000"/>
                </a:solidFill>
              </a:rPr>
              <a:t>np.random.rand</a:t>
            </a:r>
            <a:r>
              <a:rPr lang="en-US" sz="2900" dirty="0" smtClean="0">
                <a:solidFill>
                  <a:srgbClr val="FF0000"/>
                </a:solidFill>
              </a:rPr>
              <a:t>(42000)</a:t>
            </a:r>
          </a:p>
          <a:p>
            <a:r>
              <a:rPr lang="en-US" sz="2900" dirty="0">
                <a:solidFill>
                  <a:srgbClr val="FF0000"/>
                </a:solidFill>
              </a:rPr>
              <a:t>i</a:t>
            </a:r>
            <a:r>
              <a:rPr lang="en-US" sz="2900" dirty="0" smtClean="0">
                <a:solidFill>
                  <a:srgbClr val="FF0000"/>
                </a:solidFill>
              </a:rPr>
              <a:t>ndex = (1.0 - 0.5* (Base-110)/30) &gt; </a:t>
            </a:r>
            <a:r>
              <a:rPr lang="en-US" sz="2900" dirty="0" err="1" smtClean="0">
                <a:solidFill>
                  <a:srgbClr val="FF0000"/>
                </a:solidFill>
              </a:rPr>
              <a:t>testrand</a:t>
            </a:r>
            <a:endParaRPr lang="en-US" sz="2900" dirty="0" smtClean="0">
              <a:solidFill>
                <a:srgbClr val="FF0000"/>
              </a:solidFill>
            </a:endParaRPr>
          </a:p>
          <a:p>
            <a:r>
              <a:rPr lang="en-US" sz="2900" dirty="0" smtClean="0">
                <a:solidFill>
                  <a:srgbClr val="FF0000"/>
                </a:solidFill>
              </a:rPr>
              <a:t>Sloping = Base[index]</a:t>
            </a:r>
          </a:p>
          <a:p>
            <a:r>
              <a:rPr lang="en-US" sz="2900" dirty="0" smtClean="0"/>
              <a:t>Index is true with a probability that starts at 1 at mass of 110 and becomes 0.5 at 140.</a:t>
            </a:r>
          </a:p>
          <a:p>
            <a:r>
              <a:rPr lang="en-US" sz="2900" dirty="0" smtClean="0"/>
              <a:t>This makes Sloping a set of random events with a linear decrease from 110 to 140</a:t>
            </a:r>
          </a:p>
          <a:p>
            <a:r>
              <a:rPr lang="en-US" sz="2900" dirty="0" smtClean="0"/>
              <a:t>This advanced concept is called accept-reject method and is not important for general principles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8730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" y="0"/>
            <a:ext cx="9211926" cy="6908945"/>
          </a:xfrm>
        </p:spPr>
      </p:pic>
    </p:spTree>
    <p:extLst>
      <p:ext uri="{BB962C8B-B14F-4D97-AF65-F5344CB8AC3E}">
        <p14:creationId xmlns:p14="http://schemas.microsoft.com/office/powerpoint/2010/main" val="212174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z="5000" b="1" dirty="0" smtClean="0"/>
              <a:t>Accept-Reject Method</a:t>
            </a:r>
            <a:endParaRPr lang="en-U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5410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If you want to generate random numbers in range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min</a:t>
            </a:r>
            <a:r>
              <a:rPr lang="en-US" sz="3600" dirty="0"/>
              <a:t> </a:t>
            </a:r>
            <a:r>
              <a:rPr lang="en-US" sz="3600" dirty="0" smtClean="0"/>
              <a:t>to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max</a:t>
            </a:r>
            <a:r>
              <a:rPr lang="en-US" sz="3600" baseline="-25000" dirty="0" smtClean="0"/>
              <a:t> </a:t>
            </a:r>
            <a:r>
              <a:rPr lang="en-US" sz="3600" dirty="0"/>
              <a:t> </a:t>
            </a:r>
            <a:r>
              <a:rPr lang="en-US" sz="3600" dirty="0" smtClean="0"/>
              <a:t>with probability f(x).</a:t>
            </a:r>
            <a:endParaRPr lang="en-US" sz="3600" baseline="-25000" dirty="0" smtClean="0"/>
          </a:p>
          <a:p>
            <a:r>
              <a:rPr lang="en-US" sz="3600" dirty="0" smtClean="0"/>
              <a:t>Then generate them uniformly between </a:t>
            </a:r>
            <a:r>
              <a:rPr lang="en-US" sz="3600" dirty="0" err="1"/>
              <a:t>x</a:t>
            </a:r>
            <a:r>
              <a:rPr lang="en-US" sz="3600" baseline="-25000" dirty="0" err="1"/>
              <a:t>min</a:t>
            </a:r>
            <a:r>
              <a:rPr lang="en-US" sz="3600" dirty="0" smtClean="0"/>
              <a:t> and </a:t>
            </a:r>
            <a:r>
              <a:rPr lang="en-US" sz="3600" dirty="0" err="1"/>
              <a:t>x</a:t>
            </a:r>
            <a:r>
              <a:rPr lang="en-US" sz="3600" baseline="-25000" dirty="0" err="1"/>
              <a:t>max</a:t>
            </a:r>
            <a:endParaRPr lang="en-US" sz="3600" dirty="0" smtClean="0"/>
          </a:p>
          <a:p>
            <a:r>
              <a:rPr lang="en-US" sz="3600" dirty="0" smtClean="0"/>
              <a:t>Then accept them with probability f(x)/</a:t>
            </a:r>
            <a:r>
              <a:rPr lang="en-US" sz="3600" dirty="0" err="1" smtClean="0"/>
              <a:t>f</a:t>
            </a:r>
            <a:r>
              <a:rPr lang="en-US" sz="3600" baseline="-25000" dirty="0" err="1" smtClean="0"/>
              <a:t>max</a:t>
            </a:r>
            <a:endParaRPr lang="en-US" sz="3600" dirty="0" smtClean="0"/>
          </a:p>
          <a:p>
            <a:r>
              <a:rPr lang="en-US" sz="3600" dirty="0" smtClean="0"/>
              <a:t>Where </a:t>
            </a:r>
            <a:r>
              <a:rPr lang="en-US" sz="3600" dirty="0" err="1" smtClean="0"/>
              <a:t>f</a:t>
            </a:r>
            <a:r>
              <a:rPr lang="en-US" sz="3600" baseline="-25000" dirty="0" err="1" smtClean="0"/>
              <a:t>max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is maximum value of f(x) in range </a:t>
            </a:r>
            <a:r>
              <a:rPr lang="en-US" sz="3600" dirty="0"/>
              <a:t> </a:t>
            </a:r>
            <a:r>
              <a:rPr lang="en-US" sz="3600" dirty="0" err="1"/>
              <a:t>x</a:t>
            </a:r>
            <a:r>
              <a:rPr lang="en-US" sz="3600" baseline="-25000" dirty="0" err="1"/>
              <a:t>min</a:t>
            </a:r>
            <a:r>
              <a:rPr lang="en-US" sz="3600" dirty="0"/>
              <a:t> to </a:t>
            </a:r>
            <a:r>
              <a:rPr lang="en-US" sz="3600" dirty="0" err="1"/>
              <a:t>x</a:t>
            </a:r>
            <a:r>
              <a:rPr lang="en-US" sz="3600" baseline="-25000" dirty="0" err="1"/>
              <a:t>max</a:t>
            </a:r>
            <a:r>
              <a:rPr lang="en-US" sz="3600" baseline="-25000" dirty="0"/>
              <a:t> </a:t>
            </a:r>
            <a:endParaRPr lang="en-US" sz="3600" dirty="0"/>
          </a:p>
          <a:p>
            <a:pPr marL="0" indent="0">
              <a:buNone/>
            </a:pP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16761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“Monte-Carlo Events”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events are very complicated with ~100 particles produced and the apparatus is also complex with multiple detection devices measuring energy, momentum and particle type.</a:t>
            </a:r>
          </a:p>
          <a:p>
            <a:r>
              <a:rPr lang="en-US" dirty="0" smtClean="0"/>
              <a:t>To understand how an event “should look” and estimate detection efficiencies, Monte Carlo events are produced</a:t>
            </a:r>
          </a:p>
          <a:p>
            <a:r>
              <a:rPr lang="en-US" dirty="0" smtClean="0"/>
              <a:t>These are “random” events produced by models that build in expected physics</a:t>
            </a:r>
          </a:p>
          <a:p>
            <a:pPr lvl="1"/>
            <a:r>
              <a:rPr lang="en-US" dirty="0" smtClean="0"/>
              <a:t>One both generates the “fundamental collision” and tracks particles through apparatus</a:t>
            </a:r>
          </a:p>
          <a:p>
            <a:r>
              <a:rPr lang="en-US" dirty="0" smtClean="0"/>
              <a:t>Although they are motivated by physics, they have many adjustable parameters that are fitted to other data to describe aspects of “theory” that are not predicted “from first principles”</a:t>
            </a:r>
          </a:p>
          <a:p>
            <a:r>
              <a:rPr lang="en-US" dirty="0" smtClean="0"/>
              <a:t>One analyses Monte Carlo data with EXACTLY the same process used by real data </a:t>
            </a:r>
          </a:p>
          <a:p>
            <a:r>
              <a:rPr lang="en-US" dirty="0" smtClean="0"/>
              <a:t>Often amount of Monte Carlo data &gt; that of real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392&quot;&gt;&lt;/object&gt;&lt;object type=&quot;2&quot; unique_id=&quot;10393&quot;&gt;&lt;object type=&quot;3&quot; unique_id=&quot;11078&quot;&gt;&lt;property id=&quot;20148&quot; value=&quot;5&quot;/&gt;&lt;property id=&quot;20300&quot; value=&quot;Slide 1 - &amp;quot;Generating Sloping distribution&amp;quot;&quot;/&gt;&lt;property id=&quot;20307&quot; value=&quot;279&quot;/&gt;&lt;/object&gt;&lt;object type=&quot;3&quot; unique_id=&quot;33481&quot;&gt;&lt;property id=&quot;20148&quot; value=&quot;5&quot;/&gt;&lt;property id=&quot;20300&quot; value=&quot;Slide 4 - &amp;quot;“Monte-Carlo Events”&amp;quot;&quot;/&gt;&lt;property id=&quot;20307&quot; value=&quot;287&quot;/&gt;&lt;/object&gt;&lt;object type=&quot;3&quot; unique_id=&quot;33562&quot;&gt;&lt;property id=&quot;20148&quot; value=&quot;5&quot;/&gt;&lt;property id=&quot;20300&quot; value=&quot;Slide 3 - &amp;quot;Accept-Reject Method&amp;quot;&quot;/&gt;&lt;property id=&quot;20307&quot; value=&quot;288&quot;/&gt;&lt;/object&gt;&lt;object type=&quot;3&quot; unique_id=&quot;33963&quot;&gt;&lt;property id=&quot;20148&quot; value=&quot;5&quot;/&gt;&lt;property id=&quot;20300&quot; value=&quot;Slide 2&quot;/&gt;&lt;property id=&quot;20307&quot; value=&quot;2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284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Generating Sloping distribution</vt:lpstr>
      <vt:lpstr>PowerPoint Presentation</vt:lpstr>
      <vt:lpstr>Accept-Reject Method</vt:lpstr>
      <vt:lpstr>“Monte-Carlo Events”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Physics-Informatics  Looking for Higgs Particle Counting Errors</dc:title>
  <dc:creator>Geoffrey Fox</dc:creator>
  <cp:lastModifiedBy>Wiggins, Thomas Bruce</cp:lastModifiedBy>
  <cp:revision>116</cp:revision>
  <dcterms:created xsi:type="dcterms:W3CDTF">2013-01-13T13:36:30Z</dcterms:created>
  <dcterms:modified xsi:type="dcterms:W3CDTF">2013-03-20T17:10:51Z</dcterms:modified>
</cp:coreProperties>
</file>