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0" r:id="rId2"/>
    <p:sldId id="283" r:id="rId3"/>
    <p:sldId id="281" r:id="rId4"/>
    <p:sldId id="282" r:id="rId5"/>
    <p:sldId id="284" r:id="rId6"/>
    <p:sldId id="285" r:id="rId7"/>
    <p:sldId id="286" r:id="rId8"/>
  </p:sldIdLst>
  <p:sldSz cx="9144000" cy="6858000" type="screen4x3"/>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2" autoAdjust="0"/>
  </p:normalViewPr>
  <p:slideViewPr>
    <p:cSldViewPr>
      <p:cViewPr varScale="1">
        <p:scale>
          <a:sx n="126" d="100"/>
          <a:sy n="126" d="100"/>
        </p:scale>
        <p:origin x="-11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ED7D-D6EF-4A0A-9C71-B094BFBA9E06}" type="datetimeFigureOut">
              <a:rPr lang="en-US" smtClean="0"/>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060B7-20EA-493E-8A57-6060AE47ED35}" type="slidenum">
              <a:rPr lang="en-US" smtClean="0"/>
              <a:t>‹#›</a:t>
            </a:fld>
            <a:endParaRPr lang="en-US"/>
          </a:p>
        </p:txBody>
      </p:sp>
    </p:spTree>
    <p:extLst>
      <p:ext uri="{BB962C8B-B14F-4D97-AF65-F5344CB8AC3E}">
        <p14:creationId xmlns:p14="http://schemas.microsoft.com/office/powerpoint/2010/main" val="418267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7421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4329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849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4055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64078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09573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D8128-8550-4C7F-833E-962DE9C9C605}"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84025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D8128-8550-4C7F-833E-962DE9C9C605}"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3174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8128-8550-4C7F-833E-962DE9C9C605}"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2355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164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8243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8128-8550-4C7F-833E-962DE9C9C605}"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4AF4D-CB40-41BE-8FAF-CDD695FFFBD2}" type="slidenum">
              <a:rPr lang="en-US" smtClean="0"/>
              <a:t>‹#›</a:t>
            </a:fld>
            <a:endParaRPr lang="en-US"/>
          </a:p>
        </p:txBody>
      </p:sp>
    </p:spTree>
    <p:extLst>
      <p:ext uri="{BB962C8B-B14F-4D97-AF65-F5344CB8AC3E}">
        <p14:creationId xmlns:p14="http://schemas.microsoft.com/office/powerpoint/2010/main" val="167189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433"/>
            <a:ext cx="8229600" cy="1051367"/>
          </a:xfrm>
        </p:spPr>
        <p:txBody>
          <a:bodyPr/>
          <a:lstStyle/>
          <a:p>
            <a:r>
              <a:rPr lang="en-US" b="1" dirty="0" smtClean="0"/>
              <a:t>Poisson Distribution</a:t>
            </a:r>
            <a:endParaRPr lang="en-US" b="1" dirty="0"/>
          </a:p>
        </p:txBody>
      </p:sp>
      <p:sp>
        <p:nvSpPr>
          <p:cNvPr id="3" name="Content Placeholder 2"/>
          <p:cNvSpPr>
            <a:spLocks noGrp="1"/>
          </p:cNvSpPr>
          <p:nvPr>
            <p:ph idx="1"/>
          </p:nvPr>
        </p:nvSpPr>
        <p:spPr>
          <a:xfrm>
            <a:off x="0" y="762000"/>
            <a:ext cx="9067800" cy="5638800"/>
          </a:xfrm>
        </p:spPr>
        <p:txBody>
          <a:bodyPr>
            <a:normAutofit/>
          </a:bodyPr>
          <a:lstStyle/>
          <a:p>
            <a:r>
              <a:rPr lang="en-US" sz="2800" dirty="0" smtClean="0"/>
              <a:t>The Poisson distribution is what you get when you take binomial distribution and let </a:t>
            </a:r>
            <a:r>
              <a:rPr lang="en-US" sz="2800" dirty="0" smtClean="0">
                <a:sym typeface="Symbol"/>
              </a:rPr>
              <a:t> </a:t>
            </a:r>
            <a:r>
              <a:rPr lang="en-US" sz="2800" dirty="0" smtClean="0"/>
              <a:t>get small but keep product </a:t>
            </a:r>
            <a:r>
              <a:rPr lang="en-US" sz="2800" dirty="0" smtClean="0">
                <a:sym typeface="Symbol"/>
              </a:rPr>
              <a:t>N fixed. </a:t>
            </a:r>
          </a:p>
          <a:p>
            <a:pPr lvl="1"/>
            <a:r>
              <a:rPr lang="en-US" sz="2400" dirty="0" smtClean="0">
                <a:sym typeface="Symbol"/>
              </a:rPr>
              <a:t>This is actually what I used in discussing histograms</a:t>
            </a:r>
          </a:p>
          <a:p>
            <a:r>
              <a:rPr lang="en-US" sz="2800" dirty="0" smtClean="0">
                <a:sym typeface="Symbol"/>
              </a:rPr>
              <a:t>The Poisson distribution describes exactly nuclear decays and can be defined as distribution of events at time T where in small time interval t, the probability of an event arriving is t</a:t>
            </a:r>
          </a:p>
          <a:p>
            <a:r>
              <a:rPr lang="en-US" sz="2800" dirty="0" smtClean="0">
                <a:sym typeface="Symbol"/>
              </a:rPr>
              <a:t>Probability (k events) = (T)</a:t>
            </a:r>
            <a:r>
              <a:rPr lang="en-US" sz="2800" baseline="30000" dirty="0" smtClean="0">
                <a:sym typeface="Symbol"/>
              </a:rPr>
              <a:t>k</a:t>
            </a:r>
            <a:r>
              <a:rPr lang="en-US" sz="2800" dirty="0" smtClean="0">
                <a:sym typeface="Symbol"/>
              </a:rPr>
              <a:t> </a:t>
            </a:r>
            <a:r>
              <a:rPr lang="en-US" sz="2800" dirty="0" err="1" smtClean="0">
                <a:sym typeface="Symbol"/>
              </a:rPr>
              <a:t>exp</a:t>
            </a:r>
            <a:r>
              <a:rPr lang="en-US" sz="2800" dirty="0" smtClean="0">
                <a:sym typeface="Symbol"/>
              </a:rPr>
              <a:t>(-T)/ k!</a:t>
            </a:r>
          </a:p>
          <a:p>
            <a:r>
              <a:rPr lang="en-US" sz="2800" dirty="0" smtClean="0">
                <a:sym typeface="Symbol"/>
              </a:rPr>
              <a:t>(Written in Wikipedia for case T=1 and varies  not fixing  and varying T)</a:t>
            </a:r>
          </a:p>
          <a:p>
            <a:r>
              <a:rPr lang="en-US" sz="2800" dirty="0" smtClean="0">
                <a:sym typeface="Symbol"/>
              </a:rPr>
              <a:t>For Poisson: Mean = </a:t>
            </a:r>
            <a:r>
              <a:rPr lang="en-US" sz="2800" baseline="30000" dirty="0" smtClean="0"/>
              <a:t>2</a:t>
            </a:r>
            <a:r>
              <a:rPr lang="en-US" sz="2800" dirty="0" smtClean="0">
                <a:sym typeface="Symbol"/>
              </a:rPr>
              <a:t> = T</a:t>
            </a:r>
          </a:p>
        </p:txBody>
      </p:sp>
    </p:spTree>
    <p:extLst>
      <p:ext uri="{BB962C8B-B14F-4D97-AF65-F5344CB8AC3E}">
        <p14:creationId xmlns:p14="http://schemas.microsoft.com/office/powerpoint/2010/main" val="46063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upload.wikimedia.org/wikipedia/commons/thumb/f/fb/Binomial_versus_poisson.svg/2000px-Binomial_versus_poiss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084"/>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781800" y="274638"/>
            <a:ext cx="2362200" cy="6126162"/>
          </a:xfrm>
        </p:spPr>
        <p:txBody>
          <a:bodyPr>
            <a:normAutofit fontScale="90000"/>
          </a:bodyPr>
          <a:lstStyle/>
          <a:p>
            <a:pPr algn="l"/>
            <a:r>
              <a:rPr lang="en-US" sz="2000" dirty="0" smtClean="0"/>
              <a:t>Comparison of the Poisson distribution (black lines) and </a:t>
            </a:r>
            <a:r>
              <a:rPr lang="en-US" sz="2000" dirty="0" err="1" smtClean="0"/>
              <a:t>thebinomial</a:t>
            </a:r>
            <a:r>
              <a:rPr lang="en-US" sz="2000" dirty="0" smtClean="0"/>
              <a:t> distribution with n=10 (red circles), n=20 (blue circles), n=1000 (green circles). All distributions have a mean of 5. The horizontal axis shows the number of events k. Notice that as n gets larger, the Poisson distribution becomes an increasingly better approximation for the binomial distribution with the same mean.</a:t>
            </a:r>
            <a:br>
              <a:rPr lang="en-US" sz="2000" dirty="0" smtClean="0"/>
            </a:br>
            <a:r>
              <a:rPr lang="en-US" sz="2000" dirty="0" smtClean="0"/>
              <a:t>(Wikipedia)</a:t>
            </a:r>
            <a:endParaRPr lang="en-US" sz="2000" dirty="0"/>
          </a:p>
        </p:txBody>
      </p:sp>
    </p:spTree>
    <p:extLst>
      <p:ext uri="{BB962C8B-B14F-4D97-AF65-F5344CB8AC3E}">
        <p14:creationId xmlns:p14="http://schemas.microsoft.com/office/powerpoint/2010/main" val="17141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Poisson Examples I (Wikipedia)</a:t>
            </a:r>
            <a:endParaRPr lang="en-US" dirty="0"/>
          </a:p>
        </p:txBody>
      </p:sp>
      <p:sp>
        <p:nvSpPr>
          <p:cNvPr id="3" name="Content Placeholder 2"/>
          <p:cNvSpPr>
            <a:spLocks noGrp="1"/>
          </p:cNvSpPr>
          <p:nvPr>
            <p:ph idx="1"/>
          </p:nvPr>
        </p:nvSpPr>
        <p:spPr>
          <a:xfrm>
            <a:off x="26042" y="914400"/>
            <a:ext cx="9117957" cy="5943600"/>
          </a:xfrm>
        </p:spPr>
        <p:txBody>
          <a:bodyPr>
            <a:normAutofit fontScale="92500" lnSpcReduction="20000"/>
          </a:bodyPr>
          <a:lstStyle/>
          <a:p>
            <a:r>
              <a:rPr lang="en-US" dirty="0" smtClean="0"/>
              <a:t>Applications of the Poisson distribution can be found in many fields related to counting:</a:t>
            </a:r>
          </a:p>
          <a:p>
            <a:r>
              <a:rPr lang="en-US" dirty="0" smtClean="0"/>
              <a:t>Electrical system example: telephone calls arriving in a system.</a:t>
            </a:r>
          </a:p>
          <a:p>
            <a:r>
              <a:rPr lang="en-US" dirty="0" smtClean="0"/>
              <a:t>Astronomy example: photons arriving at a telescope.</a:t>
            </a:r>
          </a:p>
          <a:p>
            <a:r>
              <a:rPr lang="en-US" dirty="0" smtClean="0"/>
              <a:t>Biology example: the number of mutations on a strand of DNA per unit length.</a:t>
            </a:r>
          </a:p>
          <a:p>
            <a:r>
              <a:rPr lang="en-US" dirty="0" smtClean="0"/>
              <a:t>Management example: customers arriving at a counter or call </a:t>
            </a:r>
            <a:r>
              <a:rPr lang="en-US" dirty="0" err="1" smtClean="0"/>
              <a:t>centre</a:t>
            </a:r>
            <a:r>
              <a:rPr lang="en-US" dirty="0" smtClean="0"/>
              <a:t>.</a:t>
            </a:r>
          </a:p>
          <a:p>
            <a:r>
              <a:rPr lang="en-US" dirty="0" smtClean="0"/>
              <a:t>Civil engineering example: cars arriving at a traffic light.</a:t>
            </a:r>
          </a:p>
          <a:p>
            <a:r>
              <a:rPr lang="en-US" dirty="0" smtClean="0"/>
              <a:t>Finance and insurance example: Number of Losses/Claims occurring in a given period of Time.</a:t>
            </a:r>
          </a:p>
          <a:p>
            <a:r>
              <a:rPr lang="en-US" dirty="0" smtClean="0"/>
              <a:t>Earthquake seismology example: An asymptotic Poisson model of seismic risk for large earthquakes. </a:t>
            </a:r>
          </a:p>
        </p:txBody>
      </p:sp>
    </p:spTree>
    <p:extLst>
      <p:ext uri="{BB962C8B-B14F-4D97-AF65-F5344CB8AC3E}">
        <p14:creationId xmlns:p14="http://schemas.microsoft.com/office/powerpoint/2010/main" val="12591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Poisson Examples II (Wikipedia)</a:t>
            </a:r>
            <a:endParaRPr lang="en-US" dirty="0"/>
          </a:p>
        </p:txBody>
      </p:sp>
      <p:sp>
        <p:nvSpPr>
          <p:cNvPr id="3" name="Content Placeholder 2"/>
          <p:cNvSpPr>
            <a:spLocks noGrp="1"/>
          </p:cNvSpPr>
          <p:nvPr>
            <p:ph idx="1"/>
          </p:nvPr>
        </p:nvSpPr>
        <p:spPr>
          <a:xfrm>
            <a:off x="10610" y="762000"/>
            <a:ext cx="9133390" cy="6096000"/>
          </a:xfrm>
        </p:spPr>
        <p:txBody>
          <a:bodyPr>
            <a:normAutofit fontScale="62500" lnSpcReduction="20000"/>
          </a:bodyPr>
          <a:lstStyle/>
          <a:p>
            <a:r>
              <a:rPr lang="en-US" dirty="0" smtClean="0"/>
              <a:t>The Poisson distribution arises in connection with Poisson processes. It applies to various phenomena of discrete properties (that is, those that may happen 0, 1, 2, 3, ... times during a given period of time or in a given area) whenever the probability of the phenomenon happening is constant in time or space. Examples of events that may be </a:t>
            </a:r>
            <a:r>
              <a:rPr lang="en-US" dirty="0" err="1" smtClean="0"/>
              <a:t>modelled</a:t>
            </a:r>
            <a:r>
              <a:rPr lang="en-US" dirty="0" smtClean="0"/>
              <a:t> as a Poisson distribution include:</a:t>
            </a:r>
          </a:p>
          <a:p>
            <a:r>
              <a:rPr lang="en-US" dirty="0" smtClean="0"/>
              <a:t>The number of soldiers killed by horse-kicks each year in each corps in the Prussian cavalry. This example was made famous by a book of </a:t>
            </a:r>
            <a:r>
              <a:rPr lang="en-US" dirty="0" err="1" smtClean="0"/>
              <a:t>Ladislaus</a:t>
            </a:r>
            <a:r>
              <a:rPr lang="en-US" dirty="0" smtClean="0"/>
              <a:t> </a:t>
            </a:r>
            <a:r>
              <a:rPr lang="en-US" dirty="0" err="1" smtClean="0"/>
              <a:t>Josephovich</a:t>
            </a:r>
            <a:r>
              <a:rPr lang="en-US" dirty="0" smtClean="0"/>
              <a:t> </a:t>
            </a:r>
            <a:r>
              <a:rPr lang="en-US" dirty="0" err="1" smtClean="0"/>
              <a:t>Bortkiewicz</a:t>
            </a:r>
            <a:r>
              <a:rPr lang="en-US" dirty="0" smtClean="0"/>
              <a:t> (1868–1931).</a:t>
            </a:r>
          </a:p>
          <a:p>
            <a:r>
              <a:rPr lang="en-US" dirty="0" smtClean="0"/>
              <a:t>The number of yeast cells used when brewing Guinness beer. This example was made famous by William Sealy </a:t>
            </a:r>
            <a:r>
              <a:rPr lang="en-US" dirty="0" err="1" smtClean="0"/>
              <a:t>Gosset</a:t>
            </a:r>
            <a:r>
              <a:rPr lang="en-US" dirty="0" smtClean="0"/>
              <a:t> (1876–1937).</a:t>
            </a:r>
          </a:p>
          <a:p>
            <a:r>
              <a:rPr lang="en-US" dirty="0" smtClean="0"/>
              <a:t>The number of phone calls arriving at a call </a:t>
            </a:r>
            <a:r>
              <a:rPr lang="en-US" dirty="0" err="1" smtClean="0"/>
              <a:t>centre</a:t>
            </a:r>
            <a:r>
              <a:rPr lang="en-US" dirty="0" smtClean="0"/>
              <a:t> per minute.</a:t>
            </a:r>
          </a:p>
          <a:p>
            <a:r>
              <a:rPr lang="en-US" dirty="0" smtClean="0"/>
              <a:t>The number of goals in sports involving two competing teams.</a:t>
            </a:r>
          </a:p>
          <a:p>
            <a:r>
              <a:rPr lang="en-US" dirty="0" smtClean="0"/>
              <a:t>The number of deaths per year in a given age group.</a:t>
            </a:r>
          </a:p>
          <a:p>
            <a:r>
              <a:rPr lang="en-US" dirty="0" smtClean="0"/>
              <a:t>The number of jumps in a stock price in a given time interval.</a:t>
            </a:r>
          </a:p>
          <a:p>
            <a:r>
              <a:rPr lang="en-US" dirty="0" smtClean="0"/>
              <a:t>Under an assumption of homogeneity, the number of times a web server is accessed per minute.</a:t>
            </a:r>
          </a:p>
          <a:p>
            <a:r>
              <a:rPr lang="en-US" dirty="0" smtClean="0"/>
              <a:t>The number of mutations in a given stretch of DNA after a certain amount of radiation.</a:t>
            </a:r>
          </a:p>
          <a:p>
            <a:r>
              <a:rPr lang="en-US" dirty="0" smtClean="0"/>
              <a:t>The proportion of cells that will be infected at a given multiplicity of infection.</a:t>
            </a:r>
          </a:p>
          <a:p>
            <a:r>
              <a:rPr lang="en-US" dirty="0" smtClean="0"/>
              <a:t>The targeting of V-1 rockets on London during World War II.</a:t>
            </a:r>
          </a:p>
          <a:p>
            <a:r>
              <a:rPr lang="en-US" dirty="0" smtClean="0"/>
              <a:t>These are often called “birth processes”</a:t>
            </a:r>
          </a:p>
          <a:p>
            <a:endParaRPr lang="en-US" dirty="0"/>
          </a:p>
        </p:txBody>
      </p:sp>
    </p:spTree>
    <p:extLst>
      <p:ext uri="{BB962C8B-B14F-4D97-AF65-F5344CB8AC3E}">
        <p14:creationId xmlns:p14="http://schemas.microsoft.com/office/powerpoint/2010/main" val="47535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Central Limit Theorem</a:t>
            </a:r>
            <a:endParaRPr lang="en-US" b="1" dirty="0"/>
          </a:p>
        </p:txBody>
      </p:sp>
      <p:sp>
        <p:nvSpPr>
          <p:cNvPr id="3" name="Content Placeholder 2"/>
          <p:cNvSpPr>
            <a:spLocks noGrp="1"/>
          </p:cNvSpPr>
          <p:nvPr>
            <p:ph idx="1"/>
          </p:nvPr>
        </p:nvSpPr>
        <p:spPr>
          <a:xfrm>
            <a:off x="0" y="838200"/>
            <a:ext cx="9067800" cy="5791200"/>
          </a:xfrm>
        </p:spPr>
        <p:txBody>
          <a:bodyPr>
            <a:normAutofit/>
          </a:bodyPr>
          <a:lstStyle/>
          <a:p>
            <a:r>
              <a:rPr lang="en-US" sz="2800" dirty="0" smtClean="0"/>
              <a:t>The large of large numbers (which is usually most important operationally) tells you about the mean and standard deviation (error) of the sum of many IID random variables</a:t>
            </a:r>
          </a:p>
          <a:p>
            <a:r>
              <a:rPr lang="en-US" sz="2800" dirty="0" smtClean="0"/>
              <a:t>The Central Limit Theorem extends this to tell you about shape of probability distribution and says that for well behaved cases, the shape is that of Gaussian or normal distribution WHATEVER original distribution of X was</a:t>
            </a:r>
          </a:p>
          <a:p>
            <a:r>
              <a:rPr lang="en-US" sz="2800" dirty="0" smtClean="0"/>
              <a:t>i.e. probability of values far from mean fall off exponentially</a:t>
            </a:r>
          </a:p>
          <a:p>
            <a:r>
              <a:rPr lang="en-US" sz="2800" dirty="0" err="1" smtClean="0"/>
              <a:t>Pr</a:t>
            </a:r>
            <a:r>
              <a:rPr lang="en-US" sz="2800" dirty="0" smtClean="0"/>
              <a:t>(O = k) </a:t>
            </a:r>
            <a:r>
              <a:rPr lang="en-US" sz="4000" dirty="0" smtClean="0">
                <a:latin typeface="Arial Unicode MS"/>
                <a:ea typeface="Arial Unicode MS"/>
                <a:cs typeface="Arial Unicode MS"/>
                <a:sym typeface="Symbol"/>
              </a:rPr>
              <a:t>∝ </a:t>
            </a:r>
            <a:r>
              <a:rPr lang="en-US" sz="2800" dirty="0" err="1" smtClean="0">
                <a:ea typeface="Arial Unicode MS"/>
                <a:cs typeface="Arial Unicode MS"/>
                <a:sym typeface="Symbol"/>
              </a:rPr>
              <a:t>exp</a:t>
            </a:r>
            <a:r>
              <a:rPr lang="en-US" sz="2800" dirty="0" smtClean="0">
                <a:ea typeface="Arial Unicode MS"/>
                <a:cs typeface="Arial Unicode MS"/>
                <a:sym typeface="Symbol"/>
              </a:rPr>
              <a:t>{ - (k- </a:t>
            </a:r>
            <a:r>
              <a:rPr lang="en-US" sz="2800" dirty="0" smtClean="0">
                <a:sym typeface="Symbol"/>
              </a:rPr>
              <a:t>&lt;O&gt;)</a:t>
            </a:r>
            <a:r>
              <a:rPr lang="en-US" sz="2800" baseline="30000" dirty="0" smtClean="0">
                <a:sym typeface="Symbol"/>
              </a:rPr>
              <a:t>2</a:t>
            </a:r>
            <a:r>
              <a:rPr lang="en-US" sz="2800" dirty="0" smtClean="0">
                <a:sym typeface="Symbol"/>
              </a:rPr>
              <a:t> / 2&lt;O&gt;}</a:t>
            </a:r>
          </a:p>
          <a:p>
            <a:r>
              <a:rPr lang="en-US" sz="2800" dirty="0" smtClean="0">
                <a:sym typeface="Symbol"/>
              </a:rPr>
              <a:t>Where O </a:t>
            </a:r>
            <a:r>
              <a:rPr lang="en-US" sz="2800" smtClean="0">
                <a:sym typeface="Symbol"/>
              </a:rPr>
              <a:t>(sum off IID’s) has mean &lt;O&gt; </a:t>
            </a:r>
            <a:endParaRPr lang="en-US" sz="2800" dirty="0" smtClean="0"/>
          </a:p>
          <a:p>
            <a:endParaRPr lang="en-US" sz="2800" dirty="0"/>
          </a:p>
        </p:txBody>
      </p:sp>
    </p:spTree>
    <p:extLst>
      <p:ext uri="{BB962C8B-B14F-4D97-AF65-F5344CB8AC3E}">
        <p14:creationId xmlns:p14="http://schemas.microsoft.com/office/powerpoint/2010/main" val="117218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1798" y="2667000"/>
            <a:ext cx="3276600" cy="1143000"/>
          </a:xfrm>
        </p:spPr>
        <p:txBody>
          <a:bodyPr>
            <a:noAutofit/>
          </a:bodyPr>
          <a:lstStyle/>
          <a:p>
            <a:pPr algn="l"/>
            <a:r>
              <a:rPr lang="en-US" sz="2400" dirty="0" smtClean="0"/>
              <a:t>Comparison of probability density functions, p(k) for the sum of n fair 6-sided dice to show their convergence to a normal distribution with increasing n, in accordance to the central limit theorem. In the bottom-right graph, smoothed profiles of the previous graphs are rescaled, superimposed and compared with a normal distribution (black curve).</a:t>
            </a:r>
            <a:endParaRPr lang="en-US" sz="2400" dirty="0"/>
          </a:p>
        </p:txBody>
      </p:sp>
      <p:pic>
        <p:nvPicPr>
          <p:cNvPr id="11269" name="Picture 5" descr="http://upload.wikimedia.org/wikipedia/commons/thumb/8/8c/Dice_sum_central_limit_theorem.svg/2000px-Dice_sum_central_limit_theore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7197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28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ile:Empirical CLT - Figure - 0407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3" y="0"/>
            <a:ext cx="7721226" cy="62092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315200" y="190500"/>
            <a:ext cx="1828800" cy="5828298"/>
          </a:xfrm>
          <a:solidFill>
            <a:schemeClr val="bg1"/>
          </a:solidFill>
        </p:spPr>
        <p:txBody>
          <a:bodyPr>
            <a:noAutofit/>
          </a:bodyPr>
          <a:lstStyle/>
          <a:p>
            <a:pPr algn="l"/>
            <a:r>
              <a:rPr lang="en-US" sz="1600" dirty="0" smtClean="0"/>
              <a:t>This figure demonstrates the central limit theorem. The sample means are generated using a random number generator, which draws numbers between 1 and 100 from a uniform probability distribution. It illustrates that increasing sample sizes result in the 500 measured sample means being more closely distributed about the population mean (50 in this case). </a:t>
            </a:r>
            <a:endParaRPr lang="en-US" sz="1600" dirty="0"/>
          </a:p>
        </p:txBody>
      </p:sp>
      <p:sp>
        <p:nvSpPr>
          <p:cNvPr id="4" name="TextBox 3"/>
          <p:cNvSpPr txBox="1"/>
          <p:nvPr/>
        </p:nvSpPr>
        <p:spPr>
          <a:xfrm>
            <a:off x="16042" y="6096000"/>
            <a:ext cx="9051758" cy="646331"/>
          </a:xfrm>
          <a:prstGeom prst="rect">
            <a:avLst/>
          </a:prstGeom>
          <a:noFill/>
        </p:spPr>
        <p:txBody>
          <a:bodyPr wrap="square" rtlCol="0">
            <a:spAutoFit/>
          </a:bodyPr>
          <a:lstStyle/>
          <a:p>
            <a:r>
              <a:rPr lang="en-US" dirty="0" smtClean="0"/>
              <a:t>It also compares the observed distributions with the distributions that would be expected for a Gaussian distribution, and shows the chi-squared values that quantify the goodness of the fit</a:t>
            </a:r>
            <a:endParaRPr lang="en-US" dirty="0"/>
          </a:p>
        </p:txBody>
      </p:sp>
    </p:spTree>
    <p:extLst>
      <p:ext uri="{BB962C8B-B14F-4D97-AF65-F5344CB8AC3E}">
        <p14:creationId xmlns:p14="http://schemas.microsoft.com/office/powerpoint/2010/main" val="29298283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392&quot;&gt;&lt;/object&gt;&lt;object type=&quot;2&quot; unique_id=&quot;10393&quot;&gt;&lt;object type=&quot;3&quot; unique_id=&quot;11479&quot;&gt;&lt;property id=&quot;20148&quot; value=&quot;5&quot;/&gt;&lt;property id=&quot;20300&quot; value=&quot;Slide 1 - &amp;quot;Poisson Distribution&amp;quot;&quot;/&gt;&lt;property id=&quot;20307&quot; value=&quot;280&quot;/&gt;&lt;/object&gt;&lt;object type=&quot;3&quot; unique_id=&quot;11480&quot;&gt;&lt;property id=&quot;20148&quot; value=&quot;5&quot;/&gt;&lt;property id=&quot;20300&quot; value=&quot;Slide 2 - &amp;quot;Comparison of the Poisson distribution (black lines) and thebinomial distribution with n=10 (red circles), n=20 (bl&quot;/&gt;&lt;property id=&quot;20307&quot; value=&quot;283&quot;/&gt;&lt;/object&gt;&lt;object type=&quot;3&quot; unique_id=&quot;11481&quot;&gt;&lt;property id=&quot;20148&quot; value=&quot;5&quot;/&gt;&lt;property id=&quot;20300&quot; value=&quot;Slide 3 - &amp;quot;Poisson Examples I (Wikipedia)&amp;quot;&quot;/&gt;&lt;property id=&quot;20307&quot; value=&quot;281&quot;/&gt;&lt;/object&gt;&lt;object type=&quot;3&quot; unique_id=&quot;11482&quot;&gt;&lt;property id=&quot;20148&quot; value=&quot;5&quot;/&gt;&lt;property id=&quot;20300&quot; value=&quot;Slide 4 - &amp;quot;Poisson Examples II (Wikipedia)&amp;quot;&quot;/&gt;&lt;property id=&quot;20307&quot; value=&quot;282&quot;/&gt;&lt;/object&gt;&lt;object type=&quot;3&quot; unique_id=&quot;11483&quot;&gt;&lt;property id=&quot;20148&quot; value=&quot;5&quot;/&gt;&lt;property id=&quot;20300&quot; value=&quot;Slide 5 - &amp;quot;Central Limit Theorem&amp;quot;&quot;/&gt;&lt;property id=&quot;20307&quot; value=&quot;284&quot;/&gt;&lt;/object&gt;&lt;object type=&quot;3&quot; unique_id=&quot;11484&quot;&gt;&lt;property id=&quot;20148&quot; value=&quot;5&quot;/&gt;&lt;property id=&quot;20300&quot; value=&quot;Slide 6 - &amp;quot;Comparison of probability density functions, p(k) for the sum of n fair 6-sided dice to show their convergence to a&quot;/&gt;&lt;property id=&quot;20307&quot; value=&quot;285&quot;/&gt;&lt;/object&gt;&lt;object type=&quot;3&quot; unique_id=&quot;11485&quot;&gt;&lt;property id=&quot;20148&quot; value=&quot;5&quot;/&gt;&lt;property id=&quot;20300&quot; value=&quot;Slide 7 - &amp;quot;This figure demonstrates the central limit theorem. The sample means are generated using a random number generator,&quot;/&gt;&lt;property id=&quot;20307&quot; value=&quot;28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4475</TotalTime>
  <Words>754</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Poisson Distribution</vt:lpstr>
      <vt:lpstr>Comparison of the Poisson distribution (black lines) and thebinomial distribution with n=10 (red circles), n=20 (blue circles), n=1000 (green circles). All distributions have a mean of 5. The horizontal axis shows the number of events k. Notice that as n gets larger, the Poisson distribution becomes an increasingly better approximation for the binomial distribution with the same mean. (Wikipedia)</vt:lpstr>
      <vt:lpstr>Poisson Examples I (Wikipedia)</vt:lpstr>
      <vt:lpstr>Poisson Examples II (Wikipedia)</vt:lpstr>
      <vt:lpstr>Central Limit Theorem</vt:lpstr>
      <vt:lpstr>Comparison of probability density functions, p(k) for the sum of n fair 6-sided dice to show their convergence to a normal distribution with increasing n, in accordance to the central limit theorem. In the bottom-right graph, smoothed profiles of the previous graphs are rescaled, superimposed and compared with a normal distribution (black curve).</vt:lpstr>
      <vt:lpstr>This figure demonstrates the central limit theorem. The sample means are generated using a random number generator, which draws numbers between 1 and 100 from a uniform probability distribution. It illustrates that increasing sample sizes result in the 500 measured sample means being more closely distributed about the population mean (50 in this case).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Physics-Informatics  Looking for Higgs Particle Counting Errors</dc:title>
  <dc:creator>Geoffrey Fox</dc:creator>
  <cp:lastModifiedBy>Wiggins, Thomas Bruce</cp:lastModifiedBy>
  <cp:revision>114</cp:revision>
  <dcterms:created xsi:type="dcterms:W3CDTF">2013-01-13T13:36:30Z</dcterms:created>
  <dcterms:modified xsi:type="dcterms:W3CDTF">2013-03-19T21:01:26Z</dcterms:modified>
</cp:coreProperties>
</file>