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</p:sldMasterIdLst>
  <p:notesMasterIdLst>
    <p:notesMasterId r:id="rId11"/>
  </p:notesMasterIdLst>
  <p:sldIdLst>
    <p:sldId id="436" r:id="rId6"/>
    <p:sldId id="440" r:id="rId7"/>
    <p:sldId id="437" r:id="rId8"/>
    <p:sldId id="526" r:id="rId9"/>
    <p:sldId id="52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660"/>
  </p:normalViewPr>
  <p:slideViewPr>
    <p:cSldViewPr>
      <p:cViewPr varScale="1">
        <p:scale>
          <a:sx n="60" d="100"/>
          <a:sy n="60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60197-9BC7-4750-ADAA-2303851E85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cf@indian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fomall.org/X-InformaticsSpring2013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101.wordpress.com/2013/04/13/new-york-times-data-science-artic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xamat/building-largescale-realworld-recommender-systems-recsys2012-tutorial" TargetMode="External"/><Relationship Id="rId2" Type="http://schemas.openxmlformats.org/officeDocument/2006/relationships/hyperlink" Target="http://recommenderbook.net/teaching-material/slid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Case Study:</a:t>
            </a:r>
            <a:br>
              <a:rPr lang="en-US" b="1" dirty="0" smtClean="0"/>
            </a:br>
            <a:r>
              <a:rPr lang="en-US" b="1" dirty="0" smtClean="0"/>
              <a:t>e-Commerce and Life Style Informatics: </a:t>
            </a:r>
            <a:br>
              <a:rPr lang="en-US" b="1" dirty="0" smtClean="0"/>
            </a:br>
            <a:r>
              <a:rPr lang="en-US" b="1" dirty="0" smtClean="0"/>
              <a:t>Recommender Systems I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February 4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3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 and Graduate Studies,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90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Big Data Ecosystem in One Sentence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105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</a:rPr>
              <a:t>Use </a:t>
            </a:r>
            <a:r>
              <a:rPr lang="en-US" sz="3500" dirty="0" smtClean="0">
                <a:solidFill>
                  <a:srgbClr val="FF0000"/>
                </a:solidFill>
              </a:rPr>
              <a:t>Clouds</a:t>
            </a:r>
            <a:r>
              <a:rPr lang="en-US" sz="3500" dirty="0" smtClean="0">
                <a:solidFill>
                  <a:srgbClr val="C00000"/>
                </a:solidFill>
              </a:rPr>
              <a:t>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</a:rPr>
              <a:t>running </a:t>
            </a:r>
            <a:r>
              <a:rPr lang="en-US" sz="3500" dirty="0" smtClean="0">
                <a:solidFill>
                  <a:srgbClr val="FF0000"/>
                </a:solidFill>
              </a:rPr>
              <a:t>Data Analytics Collaboratively </a:t>
            </a:r>
            <a:r>
              <a:rPr lang="en-US" sz="3500" dirty="0">
                <a:solidFill>
                  <a:srgbClr val="FF0000"/>
                </a:solidFill>
              </a:rPr>
              <a:t>	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</a:rPr>
              <a:t>processing </a:t>
            </a:r>
            <a:r>
              <a:rPr lang="en-US" sz="3500" dirty="0" smtClean="0">
                <a:solidFill>
                  <a:srgbClr val="FF0000"/>
                </a:solidFill>
              </a:rPr>
              <a:t>Big Data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</a:rPr>
              <a:t>to solve problems in 		 </a:t>
            </a:r>
            <a:r>
              <a:rPr lang="en-US" sz="3500" dirty="0" smtClean="0">
                <a:solidFill>
                  <a:srgbClr val="FF0000"/>
                </a:solidFill>
              </a:rPr>
              <a:t>X-Informatics (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sz="3500" dirty="0" smtClean="0">
                <a:solidFill>
                  <a:srgbClr val="FF0000"/>
                </a:solidFill>
              </a:rPr>
              <a:t>e-X)</a:t>
            </a:r>
          </a:p>
          <a:p>
            <a:pPr marL="0" indent="0" algn="ctr">
              <a:buNone/>
            </a:pPr>
            <a:endParaRPr lang="en-US" sz="3400" dirty="0" smtClean="0"/>
          </a:p>
          <a:p>
            <a:pPr marL="0" indent="0" algn="ctr">
              <a:buNone/>
            </a:pPr>
            <a:r>
              <a:rPr lang="en-US" sz="2800" dirty="0" smtClean="0"/>
              <a:t>X = Astronomy, Biology, Biomedicine, Business, Chemistry, Climate, Crisis, Earth Science, Energy, Environment, Finance, Health, Intelligence, Lifestyle, Marketing, Medicine, Pathology, Policy, Radar, Security, Sensor, Social, Sustainability, Wealth and Wellness with more fields (physics) defined implicitly</a:t>
            </a:r>
          </a:p>
          <a:p>
            <a:pPr marL="0" indent="0" algn="ctr">
              <a:buNone/>
            </a:pPr>
            <a:r>
              <a:rPr lang="en-US" sz="2800" dirty="0" smtClean="0"/>
              <a:t>Spans Industry and Science (research)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Education: </a:t>
            </a:r>
            <a:r>
              <a:rPr lang="en-US" sz="2800" dirty="0" smtClean="0">
                <a:solidFill>
                  <a:srgbClr val="FF0000"/>
                </a:solidFill>
              </a:rPr>
              <a:t>Data Science </a:t>
            </a:r>
            <a:r>
              <a:rPr lang="en-US" sz="2800" dirty="0" smtClean="0"/>
              <a:t>see recent New York Times articles </a:t>
            </a:r>
            <a:r>
              <a:rPr lang="en-US" sz="2800" dirty="0" smtClean="0">
                <a:hlinkClick r:id="rId2"/>
              </a:rPr>
              <a:t>http://datascience101.wordpress.com/2013/04/13/new-york-times-data-science-articles/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1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Recommender Systems in more detail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" y="914400"/>
            <a:ext cx="9124122" cy="5943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 large number of online and offline commerce activities plus basic Internet site personalization relies on “recommender systems”</a:t>
            </a:r>
          </a:p>
          <a:p>
            <a:r>
              <a:rPr lang="en-US" sz="2500" dirty="0" smtClean="0"/>
              <a:t>Given real-time action by user, immediately suggest new actions (as in Amazon buy recommendations on web)</a:t>
            </a:r>
          </a:p>
          <a:p>
            <a:r>
              <a:rPr lang="en-US" sz="2500" dirty="0" smtClean="0"/>
              <a:t>Based on past actions of users (and others) suggest movies to look at, restaurants to eat at, events to go to, books and music to buy</a:t>
            </a:r>
          </a:p>
          <a:p>
            <a:r>
              <a:rPr lang="en-US" sz="2500" dirty="0" smtClean="0"/>
              <a:t>Based on mix of explicit user choice and grouping of internet sites, present customized Google News page</a:t>
            </a:r>
          </a:p>
          <a:p>
            <a:r>
              <a:rPr lang="en-US" sz="2500" dirty="0" smtClean="0"/>
              <a:t>Given sales statistics, decide on discounts at “real” supermarkets and placement of related (by analysis of buying habits) products</a:t>
            </a:r>
          </a:p>
          <a:p>
            <a:r>
              <a:rPr lang="en-US" sz="2500" dirty="0" smtClean="0"/>
              <a:t>Identify possible colleagues at Social Networking sites like LinkedIn</a:t>
            </a:r>
          </a:p>
          <a:p>
            <a:r>
              <a:rPr lang="en-US" sz="2500" dirty="0" smtClean="0"/>
              <a:t>Identify matches between employers and employees at sites like CareerBuilder and Monster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75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Everything is an Optimization Problem?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153400" cy="57150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Fit </a:t>
            </a:r>
            <a:r>
              <a:rPr lang="en-US" sz="2200" dirty="0" smtClean="0"/>
              <a:t>Model to Data</a:t>
            </a:r>
          </a:p>
          <a:p>
            <a:pPr lvl="1"/>
            <a:r>
              <a:rPr lang="en-US" sz="2200" dirty="0" smtClean="0"/>
              <a:t>Higgs + Background</a:t>
            </a:r>
          </a:p>
          <a:p>
            <a:r>
              <a:rPr lang="en-US" sz="2200" b="1" dirty="0" smtClean="0"/>
              <a:t>Match </a:t>
            </a:r>
            <a:r>
              <a:rPr lang="en-US" sz="2200" dirty="0" smtClean="0"/>
              <a:t>User to Jobs or Books or Other Users?</a:t>
            </a:r>
          </a:p>
          <a:p>
            <a:r>
              <a:rPr lang="en-US" sz="2200" b="1" dirty="0" smtClean="0"/>
              <a:t>Classification</a:t>
            </a:r>
            <a:r>
              <a:rPr lang="en-US" sz="2200" dirty="0" smtClean="0"/>
              <a:t> is optimizing assignment of </a:t>
            </a:r>
            <a:r>
              <a:rPr lang="en-US" sz="2200" dirty="0"/>
              <a:t>members of an </a:t>
            </a:r>
            <a:r>
              <a:rPr lang="en-US" sz="2200" dirty="0" smtClean="0"/>
              <a:t>       ontology (list of categories) to data</a:t>
            </a:r>
          </a:p>
          <a:p>
            <a:r>
              <a:rPr lang="en-US" sz="2200" b="1" dirty="0" smtClean="0"/>
              <a:t>Keeping alive in a jungle </a:t>
            </a:r>
            <a:r>
              <a:rPr lang="en-US" sz="2200" dirty="0" smtClean="0"/>
              <a:t>involves optimizing one distance              from hungry lions</a:t>
            </a:r>
          </a:p>
          <a:p>
            <a:pPr marL="457200" indent="0">
              <a:buNone/>
            </a:pPr>
            <a:r>
              <a:rPr lang="en-US" sz="2000" b="1" dirty="0"/>
              <a:t>– </a:t>
            </a:r>
            <a:r>
              <a:rPr lang="en-US" sz="2000" b="1" dirty="0" smtClean="0"/>
              <a:t> </a:t>
            </a:r>
            <a:r>
              <a:rPr lang="en-US" sz="2000" dirty="0" smtClean="0"/>
              <a:t>One’s </a:t>
            </a:r>
            <a:r>
              <a:rPr lang="en-US" sz="2000" dirty="0"/>
              <a:t>own neural net optimizes interpretation of pixels detected </a:t>
            </a:r>
            <a:r>
              <a:rPr lang="en-US" sz="2000" dirty="0" smtClean="0"/>
              <a:t>by</a:t>
            </a:r>
          </a:p>
          <a:p>
            <a:pPr marL="4572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your </a:t>
            </a:r>
            <a:r>
              <a:rPr lang="en-US" sz="2000" dirty="0"/>
              <a:t>eye to identify the lions you are trying to avoid </a:t>
            </a:r>
            <a:endParaRPr lang="en-US" sz="2200" dirty="0" smtClean="0"/>
          </a:p>
          <a:p>
            <a:r>
              <a:rPr lang="en-US" sz="2200" b="1" dirty="0" smtClean="0"/>
              <a:t>Typically minimize some function (or maximize negative of function)</a:t>
            </a:r>
          </a:p>
          <a:p>
            <a:pPr marL="457200" indent="0">
              <a:buNone/>
            </a:pPr>
            <a:r>
              <a:rPr lang="en-US" sz="2000" b="1" dirty="0" smtClean="0"/>
              <a:t>–  </a:t>
            </a:r>
            <a:r>
              <a:rPr lang="en-US" sz="2000" dirty="0" smtClean="0"/>
              <a:t>Interesting feature of these problems is ingenious choice of function</a:t>
            </a:r>
          </a:p>
          <a:p>
            <a:pPr marL="457200" indent="0">
              <a:buNone/>
            </a:pPr>
            <a:r>
              <a:rPr lang="en-US" sz="2000" b="1" dirty="0" smtClean="0"/>
              <a:t>–  </a:t>
            </a:r>
            <a:r>
              <a:rPr lang="en-US" sz="2000" dirty="0" smtClean="0"/>
              <a:t>Note Physics minimizes (free) energy</a:t>
            </a:r>
          </a:p>
          <a:p>
            <a:pPr marL="457200" indent="0">
              <a:buNone/>
            </a:pPr>
            <a:r>
              <a:rPr lang="en-US" sz="2000" b="1" dirty="0" smtClean="0"/>
              <a:t>–  </a:t>
            </a:r>
            <a:r>
              <a:rPr lang="en-US" sz="2000" dirty="0" smtClean="0"/>
              <a:t>This usually involves thinking of people and/or items as points in a</a:t>
            </a:r>
          </a:p>
          <a:p>
            <a:pPr marL="4572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space (not always a traditional vector space)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23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7883"/>
            <a:ext cx="7772400" cy="1470025"/>
          </a:xfrm>
        </p:spPr>
        <p:txBody>
          <a:bodyPr/>
          <a:lstStyle/>
          <a:p>
            <a:r>
              <a:rPr lang="en-US" b="1" dirty="0" smtClean="0"/>
              <a:t>Next Part of Course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001000" cy="2819400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</a:rPr>
              <a:t>Comments from online site </a:t>
            </a:r>
            <a:r>
              <a:rPr lang="en-US" sz="128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2800" dirty="0" smtClean="0">
                <a:solidFill>
                  <a:schemeClr val="tx1"/>
                </a:solidFill>
                <a:hlinkClick r:id="rId2"/>
              </a:rPr>
              <a:t>recommenderbook.net/teaching-material/slides</a:t>
            </a:r>
            <a:r>
              <a:rPr lang="en-US" sz="12800" dirty="0" smtClean="0">
                <a:solidFill>
                  <a:schemeClr val="tx1"/>
                </a:solidFill>
              </a:rPr>
              <a:t> on goals of recommender system and overall approaches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2800" dirty="0" smtClean="0">
                <a:solidFill>
                  <a:schemeClr val="tx1"/>
                </a:solidFill>
              </a:rPr>
              <a:t>Introduction to </a:t>
            </a:r>
            <a:r>
              <a:rPr lang="en-US" sz="12800" dirty="0" err="1" smtClean="0">
                <a:solidFill>
                  <a:schemeClr val="tx1"/>
                </a:solidFill>
              </a:rPr>
              <a:t>Kaggle</a:t>
            </a:r>
            <a:r>
              <a:rPr lang="en-US" sz="12800" dirty="0" smtClean="0">
                <a:solidFill>
                  <a:schemeClr val="tx1"/>
                </a:solidFill>
              </a:rPr>
              <a:t> site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2800" dirty="0" smtClean="0">
                <a:solidFill>
                  <a:schemeClr val="tx1"/>
                </a:solidFill>
              </a:rPr>
              <a:t>Comments from Netflix </a:t>
            </a:r>
            <a:r>
              <a:rPr lang="en-US" sz="12800" dirty="0" smtClean="0">
                <a:solidFill>
                  <a:schemeClr val="tx1"/>
                </a:solidFill>
                <a:hlinkClick r:id="rId3"/>
              </a:rPr>
              <a:t>http://www.slideshare.net/xamat/building-largescale-realworld-recommender-systems-recsys2012-tutorial</a:t>
            </a:r>
            <a:r>
              <a:rPr lang="en-US" sz="12800" dirty="0" smtClean="0">
                <a:solidFill>
                  <a:schemeClr val="tx1"/>
                </a:solidFill>
              </a:rPr>
              <a:t> on their approach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8812&quot;&gt;&lt;property id=&quot;20148&quot; value=&quot;5&quot;/&gt;&lt;property id=&quot;20300&quot; value=&quot;Slide 1 - &amp;quot;X-Informatics Case Study: e-Commerce and Life Style Informatics:  Recommender Systems I&amp;quot;&quot;/&gt;&lt;property id=&quot;20307&quot; value=&quot;436&quot;/&gt;&lt;/object&gt;&lt;object type=&quot;3&quot; unique_id=&quot;18813&quot;&gt;&lt;property id=&quot;20148&quot; value=&quot;5&quot;/&gt;&lt;property id=&quot;20300&quot; value=&quot;Slide 3 - &amp;quot;Recommender Systems in more detail&amp;quot;&quot;/&gt;&lt;property id=&quot;20307&quot; value=&quot;437&quot;/&gt;&lt;/object&gt;&lt;object type=&quot;3&quot; unique_id=&quot;18816&quot;&gt;&lt;property id=&quot;20148&quot; value=&quot;5&quot;/&gt;&lt;property id=&quot;20300&quot; value=&quot;Slide 2 - &amp;quot;Big Data Ecosystem in One Sentence&amp;quot;&quot;/&gt;&lt;property id=&quot;20307&quot; value=&quot;440&quot;/&gt;&lt;/object&gt;&lt;object type=&quot;3&quot; unique_id=&quot;31724&quot;&gt;&lt;property id=&quot;20148&quot; value=&quot;5&quot;/&gt;&lt;property id=&quot;20300&quot; value=&quot;Slide 4 - &amp;quot;Everything is an Optimization Problem?&amp;quot;&quot;/&gt;&lt;property id=&quot;20307&quot; value=&quot;526&quot;/&gt;&lt;/object&gt;&lt;object type=&quot;3&quot; unique_id=&quot;35850&quot;&gt;&lt;property id=&quot;20148&quot; value=&quot;5&quot;/&gt;&lt;property id=&quot;20300&quot; value=&quot;Slide 5 - &amp;quot;Next Part of Course&amp;quot;&quot;/&gt;&lt;property id=&quot;20307&quot; value=&quot;52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332</Words>
  <Application>Microsoft Office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Office Theme</vt:lpstr>
      <vt:lpstr>External Audiences Template</vt:lpstr>
      <vt:lpstr>Custom Design</vt:lpstr>
      <vt:lpstr>17_habv</vt:lpstr>
      <vt:lpstr>18_habv</vt:lpstr>
      <vt:lpstr>X-Informatics Case Study: e-Commerce and Life Style Informatics:  Recommender Systems I</vt:lpstr>
      <vt:lpstr>Big Data Ecosystem in One Sentence</vt:lpstr>
      <vt:lpstr>Recommender Systems in more detail</vt:lpstr>
      <vt:lpstr>Everything is an Optimization Problem?</vt:lpstr>
      <vt:lpstr>Next Part of Course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161</cp:revision>
  <dcterms:created xsi:type="dcterms:W3CDTF">2013-01-02T02:10:56Z</dcterms:created>
  <dcterms:modified xsi:type="dcterms:W3CDTF">2013-05-30T13:44:44Z</dcterms:modified>
</cp:coreProperties>
</file>