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700" r:id="rId3"/>
    <p:sldMasterId id="2147483714" r:id="rId4"/>
  </p:sldMasterIdLst>
  <p:notesMasterIdLst>
    <p:notesMasterId r:id="rId16"/>
  </p:notesMasterIdLst>
  <p:sldIdLst>
    <p:sldId id="483" r:id="rId5"/>
    <p:sldId id="484" r:id="rId6"/>
    <p:sldId id="485" r:id="rId7"/>
    <p:sldId id="486" r:id="rId8"/>
    <p:sldId id="487" r:id="rId9"/>
    <p:sldId id="488" r:id="rId10"/>
    <p:sldId id="489" r:id="rId11"/>
    <p:sldId id="490" r:id="rId12"/>
    <p:sldId id="491" r:id="rId13"/>
    <p:sldId id="492" r:id="rId14"/>
    <p:sldId id="493" r:id="rId15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1" autoAdjust="0"/>
    <p:restoredTop sz="94660"/>
  </p:normalViewPr>
  <p:slideViewPr>
    <p:cSldViewPr>
      <p:cViewPr varScale="1">
        <p:scale>
          <a:sx n="60" d="100"/>
          <a:sy n="60" d="100"/>
        </p:scale>
        <p:origin x="-135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8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ADEB1-2545-4401-9ADF-F14D5ABA2607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60197-9BC7-4750-ADAA-2303851E8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71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6586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472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142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53657E-24D4-4601-8292-B2513B603E28}" type="slidenum">
              <a:rPr lang="de-DE" smtClean="0">
                <a:solidFill>
                  <a:prstClr val="black"/>
                </a:solidFill>
              </a:rPr>
              <a:pPr/>
              <a:t>2</a:t>
            </a:fld>
            <a:endParaRPr lang="de-DE" smtClean="0">
              <a:solidFill>
                <a:prstClr val="black"/>
              </a:solidFill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AT" smtClean="0"/>
              <a:t>Could a RS be a persuasive technology? In fact depending on the application area RS are deployed to:</a:t>
            </a:r>
          </a:p>
          <a:p>
            <a:endParaRPr lang="de-AT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599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503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411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412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086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137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842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47"/>
          <p:cNvSpPr>
            <a:spLocks noChangeShapeType="1"/>
          </p:cNvSpPr>
          <p:nvPr/>
        </p:nvSpPr>
        <p:spPr bwMode="auto">
          <a:xfrm>
            <a:off x="1252538" y="4264025"/>
            <a:ext cx="4805362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3596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1143000" y="3253821"/>
            <a:ext cx="4914900" cy="1027666"/>
          </a:xfrm>
        </p:spPr>
        <p:txBody>
          <a:bodyPr anchor="b">
            <a:spAutoFit/>
          </a:bodyPr>
          <a:lstStyle>
            <a:lvl1pPr>
              <a:defRPr sz="3600" b="1" i="0" spc="0">
                <a:solidFill>
                  <a:srgbClr val="0053C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597" name="Rectangle 4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52525" y="4267200"/>
            <a:ext cx="3810000" cy="328295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Rectangle 18"/>
          <p:cNvSpPr>
            <a:spLocks noChangeArrowheads="1"/>
          </p:cNvSpPr>
          <p:nvPr userDrawn="1"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hangingPunct="0">
              <a:defRPr/>
            </a:pPr>
            <a: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  <a:t/>
            </a:r>
            <a:b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</a:br>
            <a: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  <a:t>Copyright </a:t>
            </a:r>
            <a:r>
              <a:rPr lang="en-US" sz="600" b="1" kern="0" dirty="0">
                <a:solidFill>
                  <a:srgbClr val="D9D9D9"/>
                </a:solidFill>
                <a:ea typeface="ＭＳ Ｐゴシック" pitchFamily="34" charset="-128"/>
              </a:rPr>
              <a:t>© </a:t>
            </a:r>
            <a: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  <a:t>2011, </a:t>
            </a:r>
            <a:r>
              <a:rPr lang="en-US" sz="600" b="1" kern="0" dirty="0">
                <a:solidFill>
                  <a:srgbClr val="D9D9D9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kern="0" dirty="0">
              <a:solidFill>
                <a:srgbClr val="D9D9D9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1092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Alternativ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533400" y="6553200"/>
            <a:ext cx="236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600" dirty="0">
              <a:solidFill>
                <a:srgbClr val="4A91D4"/>
              </a:solidFill>
              <a:latin typeface="Times New Roman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6" name="Line 47"/>
          <p:cNvSpPr>
            <a:spLocks noChangeShapeType="1"/>
          </p:cNvSpPr>
          <p:nvPr/>
        </p:nvSpPr>
        <p:spPr bwMode="auto">
          <a:xfrm>
            <a:off x="1252538" y="4264025"/>
            <a:ext cx="4805362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3596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1143000" y="3253821"/>
            <a:ext cx="4914900" cy="1027666"/>
          </a:xfrm>
        </p:spPr>
        <p:txBody>
          <a:bodyPr anchor="b">
            <a:spAutoFit/>
          </a:bodyPr>
          <a:lstStyle>
            <a:lvl1pPr>
              <a:defRPr sz="3600" b="1" i="0" spc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597" name="Rectangle 4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52525" y="4267200"/>
            <a:ext cx="3810000" cy="328295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600" baseline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417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Coverage 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088" y="2095500"/>
            <a:ext cx="5408612" cy="1003300"/>
          </a:xfrm>
        </p:spPr>
        <p:txBody>
          <a:bodyPr anchor="ctr"/>
          <a:lstStyle>
            <a:lvl1pPr algn="l"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hangingPunct="0">
              <a:defRPr/>
            </a:pPr>
            <a:r>
              <a:rPr lang="en-US" sz="600" b="1" kern="0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kern="0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kern="0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kern="0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kern="0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kern="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313815" y="6371055"/>
            <a:ext cx="1655277" cy="167513"/>
            <a:chOff x="1195324" y="673735"/>
            <a:chExt cx="4235450" cy="428625"/>
          </a:xfrm>
        </p:grpSpPr>
        <p:sp>
          <p:nvSpPr>
            <p:cNvPr id="6" name="Freeform 22"/>
            <p:cNvSpPr>
              <a:spLocks/>
            </p:cNvSpPr>
            <p:nvPr/>
          </p:nvSpPr>
          <p:spPr bwMode="auto">
            <a:xfrm>
              <a:off x="1195324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7" name="Freeform 23"/>
            <p:cNvSpPr>
              <a:spLocks/>
            </p:cNvSpPr>
            <p:nvPr/>
          </p:nvSpPr>
          <p:spPr bwMode="auto">
            <a:xfrm>
              <a:off x="1731899" y="683260"/>
              <a:ext cx="523875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6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0" y="0"/>
                </a:cxn>
                <a:cxn ang="0">
                  <a:pos x="234" y="184"/>
                </a:cxn>
                <a:cxn ang="0">
                  <a:pos x="236" y="184"/>
                </a:cxn>
                <a:cxn ang="0">
                  <a:pos x="266" y="0"/>
                </a:cxn>
                <a:cxn ang="0">
                  <a:pos x="330" y="0"/>
                </a:cxn>
                <a:cxn ang="0">
                  <a:pos x="274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4" y="76"/>
                </a:cxn>
                <a:cxn ang="0">
                  <a:pos x="132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0" h="258">
                  <a:moveTo>
                    <a:pt x="0" y="0"/>
                  </a:moveTo>
                  <a:lnTo>
                    <a:pt x="66" y="0"/>
                  </a:lnTo>
                  <a:lnTo>
                    <a:pt x="96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0" y="0"/>
                  </a:lnTo>
                  <a:lnTo>
                    <a:pt x="234" y="184"/>
                  </a:lnTo>
                  <a:lnTo>
                    <a:pt x="236" y="184"/>
                  </a:lnTo>
                  <a:lnTo>
                    <a:pt x="266" y="0"/>
                  </a:lnTo>
                  <a:lnTo>
                    <a:pt x="330" y="0"/>
                  </a:lnTo>
                  <a:lnTo>
                    <a:pt x="274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4" y="76"/>
                  </a:lnTo>
                  <a:lnTo>
                    <a:pt x="132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8" name="Freeform 24"/>
            <p:cNvSpPr>
              <a:spLocks/>
            </p:cNvSpPr>
            <p:nvPr/>
          </p:nvSpPr>
          <p:spPr bwMode="auto">
            <a:xfrm>
              <a:off x="2265299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2808224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auto">
            <a:xfrm>
              <a:off x="2966974" y="673735"/>
              <a:ext cx="304800" cy="428625"/>
            </a:xfrm>
            <a:custGeom>
              <a:avLst/>
              <a:gdLst/>
              <a:ahLst/>
              <a:cxnLst>
                <a:cxn ang="0">
                  <a:pos x="60" y="188"/>
                </a:cxn>
                <a:cxn ang="0">
                  <a:pos x="60" y="196"/>
                </a:cxn>
                <a:cxn ang="0">
                  <a:pos x="66" y="210"/>
                </a:cxn>
                <a:cxn ang="0">
                  <a:pos x="74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4" y="222"/>
                </a:cxn>
                <a:cxn ang="0">
                  <a:pos x="122" y="214"/>
                </a:cxn>
                <a:cxn ang="0">
                  <a:pos x="128" y="202"/>
                </a:cxn>
                <a:cxn ang="0">
                  <a:pos x="128" y="194"/>
                </a:cxn>
                <a:cxn ang="0">
                  <a:pos x="120" y="176"/>
                </a:cxn>
                <a:cxn ang="0">
                  <a:pos x="104" y="166"/>
                </a:cxn>
                <a:cxn ang="0">
                  <a:pos x="58" y="148"/>
                </a:cxn>
                <a:cxn ang="0">
                  <a:pos x="34" y="138"/>
                </a:cxn>
                <a:cxn ang="0">
                  <a:pos x="16" y="122"/>
                </a:cxn>
                <a:cxn ang="0">
                  <a:pos x="6" y="102"/>
                </a:cxn>
                <a:cxn ang="0">
                  <a:pos x="2" y="78"/>
                </a:cxn>
                <a:cxn ang="0">
                  <a:pos x="4" y="62"/>
                </a:cxn>
                <a:cxn ang="0">
                  <a:pos x="14" y="34"/>
                </a:cxn>
                <a:cxn ang="0">
                  <a:pos x="38" y="12"/>
                </a:cxn>
                <a:cxn ang="0">
                  <a:pos x="74" y="2"/>
                </a:cxn>
                <a:cxn ang="0">
                  <a:pos x="98" y="0"/>
                </a:cxn>
                <a:cxn ang="0">
                  <a:pos x="136" y="4"/>
                </a:cxn>
                <a:cxn ang="0">
                  <a:pos x="164" y="18"/>
                </a:cxn>
                <a:cxn ang="0">
                  <a:pos x="180" y="42"/>
                </a:cxn>
                <a:cxn ang="0">
                  <a:pos x="186" y="72"/>
                </a:cxn>
                <a:cxn ang="0">
                  <a:pos x="126" y="84"/>
                </a:cxn>
                <a:cxn ang="0">
                  <a:pos x="124" y="66"/>
                </a:cxn>
                <a:cxn ang="0">
                  <a:pos x="120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2" y="56"/>
                </a:cxn>
                <a:cxn ang="0">
                  <a:pos x="66" y="66"/>
                </a:cxn>
                <a:cxn ang="0">
                  <a:pos x="66" y="72"/>
                </a:cxn>
                <a:cxn ang="0">
                  <a:pos x="72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8" y="164"/>
                </a:cxn>
                <a:cxn ang="0">
                  <a:pos x="192" y="190"/>
                </a:cxn>
                <a:cxn ang="0">
                  <a:pos x="190" y="208"/>
                </a:cxn>
                <a:cxn ang="0">
                  <a:pos x="176" y="240"/>
                </a:cxn>
                <a:cxn ang="0">
                  <a:pos x="150" y="260"/>
                </a:cxn>
                <a:cxn ang="0">
                  <a:pos x="116" y="270"/>
                </a:cxn>
                <a:cxn ang="0">
                  <a:pos x="96" y="270"/>
                </a:cxn>
                <a:cxn ang="0">
                  <a:pos x="50" y="264"/>
                </a:cxn>
                <a:cxn ang="0">
                  <a:pos x="20" y="248"/>
                </a:cxn>
                <a:cxn ang="0">
                  <a:pos x="6" y="222"/>
                </a:cxn>
                <a:cxn ang="0">
                  <a:pos x="0" y="188"/>
                </a:cxn>
                <a:cxn ang="0">
                  <a:pos x="60" y="180"/>
                </a:cxn>
              </a:cxnLst>
              <a:rect l="0" t="0" r="r" b="b"/>
              <a:pathLst>
                <a:path w="192" h="270">
                  <a:moveTo>
                    <a:pt x="60" y="180"/>
                  </a:moveTo>
                  <a:lnTo>
                    <a:pt x="60" y="188"/>
                  </a:lnTo>
                  <a:lnTo>
                    <a:pt x="60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6" y="210"/>
                  </a:lnTo>
                  <a:lnTo>
                    <a:pt x="68" y="216"/>
                  </a:lnTo>
                  <a:lnTo>
                    <a:pt x="74" y="220"/>
                  </a:lnTo>
                  <a:lnTo>
                    <a:pt x="80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4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6" y="208"/>
                  </a:lnTo>
                  <a:lnTo>
                    <a:pt x="128" y="202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6" y="184"/>
                  </a:lnTo>
                  <a:lnTo>
                    <a:pt x="120" y="176"/>
                  </a:lnTo>
                  <a:lnTo>
                    <a:pt x="114" y="170"/>
                  </a:lnTo>
                  <a:lnTo>
                    <a:pt x="104" y="166"/>
                  </a:lnTo>
                  <a:lnTo>
                    <a:pt x="58" y="148"/>
                  </a:lnTo>
                  <a:lnTo>
                    <a:pt x="58" y="148"/>
                  </a:lnTo>
                  <a:lnTo>
                    <a:pt x="44" y="144"/>
                  </a:lnTo>
                  <a:lnTo>
                    <a:pt x="34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6" y="102"/>
                  </a:lnTo>
                  <a:lnTo>
                    <a:pt x="4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4" y="62"/>
                  </a:lnTo>
                  <a:lnTo>
                    <a:pt x="8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8" y="12"/>
                  </a:lnTo>
                  <a:lnTo>
                    <a:pt x="54" y="6"/>
                  </a:lnTo>
                  <a:lnTo>
                    <a:pt x="74" y="2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2" y="10"/>
                  </a:lnTo>
                  <a:lnTo>
                    <a:pt x="164" y="18"/>
                  </a:lnTo>
                  <a:lnTo>
                    <a:pt x="174" y="30"/>
                  </a:lnTo>
                  <a:lnTo>
                    <a:pt x="180" y="42"/>
                  </a:lnTo>
                  <a:lnTo>
                    <a:pt x="184" y="56"/>
                  </a:lnTo>
                  <a:lnTo>
                    <a:pt x="186" y="72"/>
                  </a:lnTo>
                  <a:lnTo>
                    <a:pt x="186" y="8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20" y="54"/>
                  </a:lnTo>
                  <a:lnTo>
                    <a:pt x="116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6" y="52"/>
                  </a:lnTo>
                  <a:lnTo>
                    <a:pt x="72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8" y="82"/>
                  </a:lnTo>
                  <a:lnTo>
                    <a:pt x="72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4" y="152"/>
                  </a:lnTo>
                  <a:lnTo>
                    <a:pt x="188" y="164"/>
                  </a:lnTo>
                  <a:lnTo>
                    <a:pt x="190" y="176"/>
                  </a:lnTo>
                  <a:lnTo>
                    <a:pt x="192" y="190"/>
                  </a:lnTo>
                  <a:lnTo>
                    <a:pt x="192" y="190"/>
                  </a:lnTo>
                  <a:lnTo>
                    <a:pt x="190" y="208"/>
                  </a:lnTo>
                  <a:lnTo>
                    <a:pt x="184" y="226"/>
                  </a:lnTo>
                  <a:lnTo>
                    <a:pt x="176" y="240"/>
                  </a:lnTo>
                  <a:lnTo>
                    <a:pt x="164" y="250"/>
                  </a:lnTo>
                  <a:lnTo>
                    <a:pt x="150" y="260"/>
                  </a:lnTo>
                  <a:lnTo>
                    <a:pt x="134" y="266"/>
                  </a:lnTo>
                  <a:lnTo>
                    <a:pt x="116" y="270"/>
                  </a:lnTo>
                  <a:lnTo>
                    <a:pt x="96" y="270"/>
                  </a:lnTo>
                  <a:lnTo>
                    <a:pt x="96" y="270"/>
                  </a:lnTo>
                  <a:lnTo>
                    <a:pt x="70" y="270"/>
                  </a:lnTo>
                  <a:lnTo>
                    <a:pt x="50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2" y="236"/>
                  </a:lnTo>
                  <a:lnTo>
                    <a:pt x="6" y="222"/>
                  </a:lnTo>
                  <a:lnTo>
                    <a:pt x="2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60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1" name="Freeform 27"/>
            <p:cNvSpPr>
              <a:spLocks noEditPoints="1"/>
            </p:cNvSpPr>
            <p:nvPr/>
          </p:nvSpPr>
          <p:spPr bwMode="auto">
            <a:xfrm>
              <a:off x="3309874" y="673735"/>
              <a:ext cx="317500" cy="428625"/>
            </a:xfrm>
            <a:custGeom>
              <a:avLst/>
              <a:gdLst/>
              <a:ahLst/>
              <a:cxnLst>
                <a:cxn ang="0">
                  <a:pos x="8" y="80"/>
                </a:cxn>
                <a:cxn ang="0">
                  <a:pos x="10" y="58"/>
                </a:cxn>
                <a:cxn ang="0">
                  <a:pos x="24" y="28"/>
                </a:cxn>
                <a:cxn ang="0">
                  <a:pos x="48" y="10"/>
                </a:cxn>
                <a:cxn ang="0">
                  <a:pos x="80" y="0"/>
                </a:cxn>
                <a:cxn ang="0">
                  <a:pos x="98" y="0"/>
                </a:cxn>
                <a:cxn ang="0">
                  <a:pos x="146" y="6"/>
                </a:cxn>
                <a:cxn ang="0">
                  <a:pos x="174" y="22"/>
                </a:cxn>
                <a:cxn ang="0">
                  <a:pos x="188" y="46"/>
                </a:cxn>
                <a:cxn ang="0">
                  <a:pos x="192" y="78"/>
                </a:cxn>
                <a:cxn ang="0">
                  <a:pos x="192" y="214"/>
                </a:cxn>
                <a:cxn ang="0">
                  <a:pos x="196" y="254"/>
                </a:cxn>
                <a:cxn ang="0">
                  <a:pos x="136" y="264"/>
                </a:cxn>
                <a:cxn ang="0">
                  <a:pos x="132" y="250"/>
                </a:cxn>
                <a:cxn ang="0">
                  <a:pos x="128" y="238"/>
                </a:cxn>
                <a:cxn ang="0">
                  <a:pos x="122" y="246"/>
                </a:cxn>
                <a:cxn ang="0">
                  <a:pos x="108" y="260"/>
                </a:cxn>
                <a:cxn ang="0">
                  <a:pos x="92" y="268"/>
                </a:cxn>
                <a:cxn ang="0">
                  <a:pos x="62" y="270"/>
                </a:cxn>
                <a:cxn ang="0">
                  <a:pos x="46" y="268"/>
                </a:cxn>
                <a:cxn ang="0">
                  <a:pos x="22" y="256"/>
                </a:cxn>
                <a:cxn ang="0">
                  <a:pos x="8" y="236"/>
                </a:cxn>
                <a:cxn ang="0">
                  <a:pos x="0" y="210"/>
                </a:cxn>
                <a:cxn ang="0">
                  <a:pos x="0" y="196"/>
                </a:cxn>
                <a:cxn ang="0">
                  <a:pos x="4" y="166"/>
                </a:cxn>
                <a:cxn ang="0">
                  <a:pos x="16" y="144"/>
                </a:cxn>
                <a:cxn ang="0">
                  <a:pos x="36" y="128"/>
                </a:cxn>
                <a:cxn ang="0">
                  <a:pos x="64" y="116"/>
                </a:cxn>
                <a:cxn ang="0">
                  <a:pos x="102" y="106"/>
                </a:cxn>
                <a:cxn ang="0">
                  <a:pos x="122" y="96"/>
                </a:cxn>
                <a:cxn ang="0">
                  <a:pos x="128" y="76"/>
                </a:cxn>
                <a:cxn ang="0">
                  <a:pos x="126" y="62"/>
                </a:cxn>
                <a:cxn ang="0">
                  <a:pos x="122" y="54"/>
                </a:cxn>
                <a:cxn ang="0">
                  <a:pos x="112" y="46"/>
                </a:cxn>
                <a:cxn ang="0">
                  <a:pos x="98" y="44"/>
                </a:cxn>
                <a:cxn ang="0">
                  <a:pos x="90" y="46"/>
                </a:cxn>
                <a:cxn ang="0">
                  <a:pos x="80" y="50"/>
                </a:cxn>
                <a:cxn ang="0">
                  <a:pos x="72" y="58"/>
                </a:cxn>
                <a:cxn ang="0">
                  <a:pos x="68" y="78"/>
                </a:cxn>
                <a:cxn ang="0">
                  <a:pos x="8" y="86"/>
                </a:cxn>
                <a:cxn ang="0">
                  <a:pos x="128" y="136"/>
                </a:cxn>
                <a:cxn ang="0">
                  <a:pos x="100" y="148"/>
                </a:cxn>
                <a:cxn ang="0">
                  <a:pos x="84" y="154"/>
                </a:cxn>
                <a:cxn ang="0">
                  <a:pos x="72" y="162"/>
                </a:cxn>
                <a:cxn ang="0">
                  <a:pos x="64" y="174"/>
                </a:cxn>
                <a:cxn ang="0">
                  <a:pos x="62" y="190"/>
                </a:cxn>
                <a:cxn ang="0">
                  <a:pos x="68" y="214"/>
                </a:cxn>
                <a:cxn ang="0">
                  <a:pos x="76" y="222"/>
                </a:cxn>
                <a:cxn ang="0">
                  <a:pos x="88" y="226"/>
                </a:cxn>
                <a:cxn ang="0">
                  <a:pos x="102" y="224"/>
                </a:cxn>
                <a:cxn ang="0">
                  <a:pos x="114" y="216"/>
                </a:cxn>
                <a:cxn ang="0">
                  <a:pos x="124" y="204"/>
                </a:cxn>
                <a:cxn ang="0">
                  <a:pos x="128" y="186"/>
                </a:cxn>
              </a:cxnLst>
              <a:rect l="0" t="0" r="r" b="b"/>
              <a:pathLst>
                <a:path w="200" h="270">
                  <a:moveTo>
                    <a:pt x="8" y="86"/>
                  </a:moveTo>
                  <a:lnTo>
                    <a:pt x="8" y="80"/>
                  </a:lnTo>
                  <a:lnTo>
                    <a:pt x="8" y="80"/>
                  </a:lnTo>
                  <a:lnTo>
                    <a:pt x="10" y="58"/>
                  </a:lnTo>
                  <a:lnTo>
                    <a:pt x="14" y="42"/>
                  </a:lnTo>
                  <a:lnTo>
                    <a:pt x="24" y="28"/>
                  </a:lnTo>
                  <a:lnTo>
                    <a:pt x="34" y="18"/>
                  </a:lnTo>
                  <a:lnTo>
                    <a:pt x="48" y="10"/>
                  </a:lnTo>
                  <a:lnTo>
                    <a:pt x="64" y="4"/>
                  </a:lnTo>
                  <a:lnTo>
                    <a:pt x="80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24" y="2"/>
                  </a:lnTo>
                  <a:lnTo>
                    <a:pt x="146" y="6"/>
                  </a:lnTo>
                  <a:lnTo>
                    <a:pt x="162" y="12"/>
                  </a:lnTo>
                  <a:lnTo>
                    <a:pt x="174" y="22"/>
                  </a:lnTo>
                  <a:lnTo>
                    <a:pt x="182" y="34"/>
                  </a:lnTo>
                  <a:lnTo>
                    <a:pt x="188" y="46"/>
                  </a:lnTo>
                  <a:lnTo>
                    <a:pt x="190" y="62"/>
                  </a:lnTo>
                  <a:lnTo>
                    <a:pt x="192" y="78"/>
                  </a:lnTo>
                  <a:lnTo>
                    <a:pt x="192" y="214"/>
                  </a:lnTo>
                  <a:lnTo>
                    <a:pt x="192" y="214"/>
                  </a:lnTo>
                  <a:lnTo>
                    <a:pt x="194" y="242"/>
                  </a:lnTo>
                  <a:lnTo>
                    <a:pt x="196" y="254"/>
                  </a:lnTo>
                  <a:lnTo>
                    <a:pt x="200" y="264"/>
                  </a:lnTo>
                  <a:lnTo>
                    <a:pt x="136" y="264"/>
                  </a:lnTo>
                  <a:lnTo>
                    <a:pt x="136" y="264"/>
                  </a:lnTo>
                  <a:lnTo>
                    <a:pt x="132" y="250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2" y="246"/>
                  </a:lnTo>
                  <a:lnTo>
                    <a:pt x="116" y="254"/>
                  </a:lnTo>
                  <a:lnTo>
                    <a:pt x="108" y="260"/>
                  </a:lnTo>
                  <a:lnTo>
                    <a:pt x="100" y="264"/>
                  </a:lnTo>
                  <a:lnTo>
                    <a:pt x="92" y="268"/>
                  </a:lnTo>
                  <a:lnTo>
                    <a:pt x="84" y="270"/>
                  </a:lnTo>
                  <a:lnTo>
                    <a:pt x="62" y="270"/>
                  </a:lnTo>
                  <a:lnTo>
                    <a:pt x="62" y="270"/>
                  </a:lnTo>
                  <a:lnTo>
                    <a:pt x="46" y="268"/>
                  </a:lnTo>
                  <a:lnTo>
                    <a:pt x="32" y="264"/>
                  </a:lnTo>
                  <a:lnTo>
                    <a:pt x="22" y="256"/>
                  </a:lnTo>
                  <a:lnTo>
                    <a:pt x="14" y="246"/>
                  </a:lnTo>
                  <a:lnTo>
                    <a:pt x="8" y="236"/>
                  </a:lnTo>
                  <a:lnTo>
                    <a:pt x="2" y="222"/>
                  </a:lnTo>
                  <a:lnTo>
                    <a:pt x="0" y="210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180"/>
                  </a:lnTo>
                  <a:lnTo>
                    <a:pt x="4" y="166"/>
                  </a:lnTo>
                  <a:lnTo>
                    <a:pt x="8" y="154"/>
                  </a:lnTo>
                  <a:lnTo>
                    <a:pt x="16" y="144"/>
                  </a:lnTo>
                  <a:lnTo>
                    <a:pt x="24" y="134"/>
                  </a:lnTo>
                  <a:lnTo>
                    <a:pt x="36" y="128"/>
                  </a:lnTo>
                  <a:lnTo>
                    <a:pt x="48" y="122"/>
                  </a:lnTo>
                  <a:lnTo>
                    <a:pt x="64" y="116"/>
                  </a:lnTo>
                  <a:lnTo>
                    <a:pt x="102" y="106"/>
                  </a:lnTo>
                  <a:lnTo>
                    <a:pt x="102" y="106"/>
                  </a:lnTo>
                  <a:lnTo>
                    <a:pt x="114" y="102"/>
                  </a:lnTo>
                  <a:lnTo>
                    <a:pt x="122" y="96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76"/>
                  </a:lnTo>
                  <a:lnTo>
                    <a:pt x="126" y="62"/>
                  </a:lnTo>
                  <a:lnTo>
                    <a:pt x="124" y="58"/>
                  </a:lnTo>
                  <a:lnTo>
                    <a:pt x="122" y="54"/>
                  </a:lnTo>
                  <a:lnTo>
                    <a:pt x="118" y="50"/>
                  </a:lnTo>
                  <a:lnTo>
                    <a:pt x="112" y="46"/>
                  </a:lnTo>
                  <a:lnTo>
                    <a:pt x="106" y="46"/>
                  </a:lnTo>
                  <a:lnTo>
                    <a:pt x="98" y="44"/>
                  </a:lnTo>
                  <a:lnTo>
                    <a:pt x="98" y="44"/>
                  </a:lnTo>
                  <a:lnTo>
                    <a:pt x="90" y="46"/>
                  </a:lnTo>
                  <a:lnTo>
                    <a:pt x="84" y="48"/>
                  </a:lnTo>
                  <a:lnTo>
                    <a:pt x="80" y="50"/>
                  </a:lnTo>
                  <a:lnTo>
                    <a:pt x="74" y="54"/>
                  </a:lnTo>
                  <a:lnTo>
                    <a:pt x="72" y="58"/>
                  </a:lnTo>
                  <a:lnTo>
                    <a:pt x="70" y="64"/>
                  </a:lnTo>
                  <a:lnTo>
                    <a:pt x="68" y="78"/>
                  </a:lnTo>
                  <a:lnTo>
                    <a:pt x="68" y="86"/>
                  </a:lnTo>
                  <a:lnTo>
                    <a:pt x="8" y="86"/>
                  </a:lnTo>
                  <a:close/>
                  <a:moveTo>
                    <a:pt x="128" y="136"/>
                  </a:moveTo>
                  <a:lnTo>
                    <a:pt x="128" y="136"/>
                  </a:lnTo>
                  <a:lnTo>
                    <a:pt x="114" y="144"/>
                  </a:lnTo>
                  <a:lnTo>
                    <a:pt x="100" y="148"/>
                  </a:lnTo>
                  <a:lnTo>
                    <a:pt x="100" y="148"/>
                  </a:lnTo>
                  <a:lnTo>
                    <a:pt x="84" y="154"/>
                  </a:lnTo>
                  <a:lnTo>
                    <a:pt x="76" y="158"/>
                  </a:lnTo>
                  <a:lnTo>
                    <a:pt x="72" y="162"/>
                  </a:lnTo>
                  <a:lnTo>
                    <a:pt x="68" y="168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190"/>
                  </a:lnTo>
                  <a:lnTo>
                    <a:pt x="64" y="204"/>
                  </a:lnTo>
                  <a:lnTo>
                    <a:pt x="68" y="214"/>
                  </a:lnTo>
                  <a:lnTo>
                    <a:pt x="72" y="220"/>
                  </a:lnTo>
                  <a:lnTo>
                    <a:pt x="76" y="222"/>
                  </a:lnTo>
                  <a:lnTo>
                    <a:pt x="82" y="224"/>
                  </a:lnTo>
                  <a:lnTo>
                    <a:pt x="88" y="226"/>
                  </a:lnTo>
                  <a:lnTo>
                    <a:pt x="88" y="226"/>
                  </a:lnTo>
                  <a:lnTo>
                    <a:pt x="102" y="224"/>
                  </a:lnTo>
                  <a:lnTo>
                    <a:pt x="108" y="220"/>
                  </a:lnTo>
                  <a:lnTo>
                    <a:pt x="114" y="216"/>
                  </a:lnTo>
                  <a:lnTo>
                    <a:pt x="120" y="210"/>
                  </a:lnTo>
                  <a:lnTo>
                    <a:pt x="124" y="204"/>
                  </a:lnTo>
                  <a:lnTo>
                    <a:pt x="128" y="196"/>
                  </a:lnTo>
                  <a:lnTo>
                    <a:pt x="128" y="186"/>
                  </a:lnTo>
                  <a:lnTo>
                    <a:pt x="128" y="1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2" name="Freeform 28"/>
            <p:cNvSpPr>
              <a:spLocks/>
            </p:cNvSpPr>
            <p:nvPr/>
          </p:nvSpPr>
          <p:spPr bwMode="auto">
            <a:xfrm>
              <a:off x="3671824" y="673735"/>
              <a:ext cx="301625" cy="428625"/>
            </a:xfrm>
            <a:custGeom>
              <a:avLst/>
              <a:gdLst/>
              <a:ahLst/>
              <a:cxnLst>
                <a:cxn ang="0">
                  <a:pos x="58" y="188"/>
                </a:cxn>
                <a:cxn ang="0">
                  <a:pos x="60" y="196"/>
                </a:cxn>
                <a:cxn ang="0">
                  <a:pos x="64" y="210"/>
                </a:cxn>
                <a:cxn ang="0">
                  <a:pos x="72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2" y="222"/>
                </a:cxn>
                <a:cxn ang="0">
                  <a:pos x="122" y="214"/>
                </a:cxn>
                <a:cxn ang="0">
                  <a:pos x="126" y="202"/>
                </a:cxn>
                <a:cxn ang="0">
                  <a:pos x="126" y="194"/>
                </a:cxn>
                <a:cxn ang="0">
                  <a:pos x="120" y="176"/>
                </a:cxn>
                <a:cxn ang="0">
                  <a:pos x="102" y="166"/>
                </a:cxn>
                <a:cxn ang="0">
                  <a:pos x="56" y="148"/>
                </a:cxn>
                <a:cxn ang="0">
                  <a:pos x="32" y="138"/>
                </a:cxn>
                <a:cxn ang="0">
                  <a:pos x="16" y="122"/>
                </a:cxn>
                <a:cxn ang="0">
                  <a:pos x="4" y="102"/>
                </a:cxn>
                <a:cxn ang="0">
                  <a:pos x="2" y="78"/>
                </a:cxn>
                <a:cxn ang="0">
                  <a:pos x="2" y="62"/>
                </a:cxn>
                <a:cxn ang="0">
                  <a:pos x="14" y="34"/>
                </a:cxn>
                <a:cxn ang="0">
                  <a:pos x="36" y="12"/>
                </a:cxn>
                <a:cxn ang="0">
                  <a:pos x="72" y="2"/>
                </a:cxn>
                <a:cxn ang="0">
                  <a:pos x="96" y="0"/>
                </a:cxn>
                <a:cxn ang="0">
                  <a:pos x="136" y="4"/>
                </a:cxn>
                <a:cxn ang="0">
                  <a:pos x="162" y="18"/>
                </a:cxn>
                <a:cxn ang="0">
                  <a:pos x="178" y="42"/>
                </a:cxn>
                <a:cxn ang="0">
                  <a:pos x="184" y="72"/>
                </a:cxn>
                <a:cxn ang="0">
                  <a:pos x="124" y="84"/>
                </a:cxn>
                <a:cxn ang="0">
                  <a:pos x="124" y="66"/>
                </a:cxn>
                <a:cxn ang="0">
                  <a:pos x="118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0" y="56"/>
                </a:cxn>
                <a:cxn ang="0">
                  <a:pos x="66" y="66"/>
                </a:cxn>
                <a:cxn ang="0">
                  <a:pos x="64" y="72"/>
                </a:cxn>
                <a:cxn ang="0">
                  <a:pos x="70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6" y="164"/>
                </a:cxn>
                <a:cxn ang="0">
                  <a:pos x="190" y="190"/>
                </a:cxn>
                <a:cxn ang="0">
                  <a:pos x="188" y="208"/>
                </a:cxn>
                <a:cxn ang="0">
                  <a:pos x="174" y="240"/>
                </a:cxn>
                <a:cxn ang="0">
                  <a:pos x="148" y="260"/>
                </a:cxn>
                <a:cxn ang="0">
                  <a:pos x="114" y="270"/>
                </a:cxn>
                <a:cxn ang="0">
                  <a:pos x="94" y="270"/>
                </a:cxn>
                <a:cxn ang="0">
                  <a:pos x="48" y="264"/>
                </a:cxn>
                <a:cxn ang="0">
                  <a:pos x="20" y="248"/>
                </a:cxn>
                <a:cxn ang="0">
                  <a:pos x="4" y="222"/>
                </a:cxn>
                <a:cxn ang="0">
                  <a:pos x="0" y="188"/>
                </a:cxn>
                <a:cxn ang="0">
                  <a:pos x="58" y="180"/>
                </a:cxn>
              </a:cxnLst>
              <a:rect l="0" t="0" r="r" b="b"/>
              <a:pathLst>
                <a:path w="190" h="270">
                  <a:moveTo>
                    <a:pt x="58" y="180"/>
                  </a:moveTo>
                  <a:lnTo>
                    <a:pt x="58" y="188"/>
                  </a:lnTo>
                  <a:lnTo>
                    <a:pt x="58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4" y="210"/>
                  </a:lnTo>
                  <a:lnTo>
                    <a:pt x="68" y="216"/>
                  </a:lnTo>
                  <a:lnTo>
                    <a:pt x="72" y="220"/>
                  </a:lnTo>
                  <a:lnTo>
                    <a:pt x="78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2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4" y="208"/>
                  </a:lnTo>
                  <a:lnTo>
                    <a:pt x="126" y="202"/>
                  </a:lnTo>
                  <a:lnTo>
                    <a:pt x="126" y="194"/>
                  </a:lnTo>
                  <a:lnTo>
                    <a:pt x="126" y="194"/>
                  </a:lnTo>
                  <a:lnTo>
                    <a:pt x="124" y="184"/>
                  </a:lnTo>
                  <a:lnTo>
                    <a:pt x="120" y="176"/>
                  </a:lnTo>
                  <a:lnTo>
                    <a:pt x="112" y="170"/>
                  </a:lnTo>
                  <a:lnTo>
                    <a:pt x="102" y="166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44" y="144"/>
                  </a:lnTo>
                  <a:lnTo>
                    <a:pt x="32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4" y="102"/>
                  </a:lnTo>
                  <a:lnTo>
                    <a:pt x="2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2" y="62"/>
                  </a:lnTo>
                  <a:lnTo>
                    <a:pt x="6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6" y="12"/>
                  </a:lnTo>
                  <a:lnTo>
                    <a:pt x="52" y="6"/>
                  </a:lnTo>
                  <a:lnTo>
                    <a:pt x="72" y="2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0" y="10"/>
                  </a:lnTo>
                  <a:lnTo>
                    <a:pt x="162" y="18"/>
                  </a:lnTo>
                  <a:lnTo>
                    <a:pt x="172" y="30"/>
                  </a:lnTo>
                  <a:lnTo>
                    <a:pt x="178" y="42"/>
                  </a:lnTo>
                  <a:lnTo>
                    <a:pt x="182" y="56"/>
                  </a:lnTo>
                  <a:lnTo>
                    <a:pt x="184" y="72"/>
                  </a:lnTo>
                  <a:lnTo>
                    <a:pt x="184" y="84"/>
                  </a:lnTo>
                  <a:lnTo>
                    <a:pt x="124" y="84"/>
                  </a:lnTo>
                  <a:lnTo>
                    <a:pt x="124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18" y="54"/>
                  </a:lnTo>
                  <a:lnTo>
                    <a:pt x="114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4" y="72"/>
                  </a:lnTo>
                  <a:lnTo>
                    <a:pt x="64" y="72"/>
                  </a:lnTo>
                  <a:lnTo>
                    <a:pt x="66" y="82"/>
                  </a:lnTo>
                  <a:lnTo>
                    <a:pt x="70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2" y="152"/>
                  </a:lnTo>
                  <a:lnTo>
                    <a:pt x="186" y="164"/>
                  </a:lnTo>
                  <a:lnTo>
                    <a:pt x="190" y="176"/>
                  </a:lnTo>
                  <a:lnTo>
                    <a:pt x="190" y="190"/>
                  </a:lnTo>
                  <a:lnTo>
                    <a:pt x="190" y="190"/>
                  </a:lnTo>
                  <a:lnTo>
                    <a:pt x="188" y="208"/>
                  </a:lnTo>
                  <a:lnTo>
                    <a:pt x="182" y="226"/>
                  </a:lnTo>
                  <a:lnTo>
                    <a:pt x="174" y="240"/>
                  </a:lnTo>
                  <a:lnTo>
                    <a:pt x="162" y="250"/>
                  </a:lnTo>
                  <a:lnTo>
                    <a:pt x="148" y="260"/>
                  </a:lnTo>
                  <a:lnTo>
                    <a:pt x="132" y="266"/>
                  </a:lnTo>
                  <a:lnTo>
                    <a:pt x="114" y="270"/>
                  </a:lnTo>
                  <a:lnTo>
                    <a:pt x="94" y="270"/>
                  </a:lnTo>
                  <a:lnTo>
                    <a:pt x="94" y="270"/>
                  </a:lnTo>
                  <a:lnTo>
                    <a:pt x="68" y="270"/>
                  </a:lnTo>
                  <a:lnTo>
                    <a:pt x="48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0" y="236"/>
                  </a:lnTo>
                  <a:lnTo>
                    <a:pt x="4" y="222"/>
                  </a:lnTo>
                  <a:lnTo>
                    <a:pt x="0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58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5" name="Rectangle 29"/>
            <p:cNvSpPr>
              <a:spLocks noChangeArrowheads="1"/>
            </p:cNvSpPr>
            <p:nvPr/>
          </p:nvSpPr>
          <p:spPr bwMode="auto">
            <a:xfrm>
              <a:off x="4030599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4192524" y="673735"/>
              <a:ext cx="314325" cy="428625"/>
            </a:xfrm>
            <a:custGeom>
              <a:avLst/>
              <a:gdLst/>
              <a:ahLst/>
              <a:cxnLst>
                <a:cxn ang="0">
                  <a:pos x="134" y="100"/>
                </a:cxn>
                <a:cxn ang="0">
                  <a:pos x="132" y="72"/>
                </a:cxn>
                <a:cxn ang="0">
                  <a:pos x="124" y="58"/>
                </a:cxn>
                <a:cxn ang="0">
                  <a:pos x="112" y="48"/>
                </a:cxn>
                <a:cxn ang="0">
                  <a:pos x="104" y="48"/>
                </a:cxn>
                <a:cxn ang="0">
                  <a:pos x="84" y="52"/>
                </a:cxn>
                <a:cxn ang="0">
                  <a:pos x="74" y="70"/>
                </a:cxn>
                <a:cxn ang="0">
                  <a:pos x="68" y="96"/>
                </a:cxn>
                <a:cxn ang="0">
                  <a:pos x="66" y="136"/>
                </a:cxn>
                <a:cxn ang="0">
                  <a:pos x="70" y="192"/>
                </a:cxn>
                <a:cxn ang="0">
                  <a:pos x="78" y="214"/>
                </a:cxn>
                <a:cxn ang="0">
                  <a:pos x="92" y="224"/>
                </a:cxn>
                <a:cxn ang="0">
                  <a:pos x="102" y="226"/>
                </a:cxn>
                <a:cxn ang="0">
                  <a:pos x="116" y="222"/>
                </a:cxn>
                <a:cxn ang="0">
                  <a:pos x="126" y="212"/>
                </a:cxn>
                <a:cxn ang="0">
                  <a:pos x="132" y="192"/>
                </a:cxn>
                <a:cxn ang="0">
                  <a:pos x="198" y="166"/>
                </a:cxn>
                <a:cxn ang="0">
                  <a:pos x="196" y="190"/>
                </a:cxn>
                <a:cxn ang="0">
                  <a:pos x="184" y="228"/>
                </a:cxn>
                <a:cxn ang="0">
                  <a:pos x="160" y="256"/>
                </a:cxn>
                <a:cxn ang="0">
                  <a:pos x="124" y="268"/>
                </a:cxn>
                <a:cxn ang="0">
                  <a:pos x="98" y="270"/>
                </a:cxn>
                <a:cxn ang="0">
                  <a:pos x="56" y="264"/>
                </a:cxn>
                <a:cxn ang="0">
                  <a:pos x="38" y="254"/>
                </a:cxn>
                <a:cxn ang="0">
                  <a:pos x="24" y="242"/>
                </a:cxn>
                <a:cxn ang="0">
                  <a:pos x="14" y="224"/>
                </a:cxn>
                <a:cxn ang="0">
                  <a:pos x="2" y="170"/>
                </a:cxn>
                <a:cxn ang="0">
                  <a:pos x="0" y="136"/>
                </a:cxn>
                <a:cxn ang="0">
                  <a:pos x="4" y="84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36" y="20"/>
                </a:cxn>
                <a:cxn ang="0">
                  <a:pos x="54" y="10"/>
                </a:cxn>
                <a:cxn ang="0">
                  <a:pos x="82" y="2"/>
                </a:cxn>
                <a:cxn ang="0">
                  <a:pos x="104" y="0"/>
                </a:cxn>
                <a:cxn ang="0">
                  <a:pos x="144" y="6"/>
                </a:cxn>
                <a:cxn ang="0">
                  <a:pos x="174" y="26"/>
                </a:cxn>
                <a:cxn ang="0">
                  <a:pos x="192" y="58"/>
                </a:cxn>
                <a:cxn ang="0">
                  <a:pos x="198" y="100"/>
                </a:cxn>
              </a:cxnLst>
              <a:rect l="0" t="0" r="r" b="b"/>
              <a:pathLst>
                <a:path w="198" h="270">
                  <a:moveTo>
                    <a:pt x="134" y="100"/>
                  </a:moveTo>
                  <a:lnTo>
                    <a:pt x="134" y="100"/>
                  </a:lnTo>
                  <a:lnTo>
                    <a:pt x="132" y="80"/>
                  </a:lnTo>
                  <a:lnTo>
                    <a:pt x="132" y="72"/>
                  </a:lnTo>
                  <a:lnTo>
                    <a:pt x="128" y="64"/>
                  </a:lnTo>
                  <a:lnTo>
                    <a:pt x="124" y="58"/>
                  </a:lnTo>
                  <a:lnTo>
                    <a:pt x="120" y="52"/>
                  </a:lnTo>
                  <a:lnTo>
                    <a:pt x="112" y="48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94" y="48"/>
                  </a:lnTo>
                  <a:lnTo>
                    <a:pt x="84" y="52"/>
                  </a:lnTo>
                  <a:lnTo>
                    <a:pt x="78" y="60"/>
                  </a:lnTo>
                  <a:lnTo>
                    <a:pt x="74" y="70"/>
                  </a:lnTo>
                  <a:lnTo>
                    <a:pt x="70" y="82"/>
                  </a:lnTo>
                  <a:lnTo>
                    <a:pt x="68" y="96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6"/>
                  </a:lnTo>
                  <a:lnTo>
                    <a:pt x="70" y="192"/>
                  </a:lnTo>
                  <a:lnTo>
                    <a:pt x="72" y="204"/>
                  </a:lnTo>
                  <a:lnTo>
                    <a:pt x="78" y="214"/>
                  </a:lnTo>
                  <a:lnTo>
                    <a:pt x="84" y="220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lnTo>
                    <a:pt x="110" y="224"/>
                  </a:lnTo>
                  <a:lnTo>
                    <a:pt x="116" y="222"/>
                  </a:lnTo>
                  <a:lnTo>
                    <a:pt x="122" y="218"/>
                  </a:lnTo>
                  <a:lnTo>
                    <a:pt x="126" y="212"/>
                  </a:lnTo>
                  <a:lnTo>
                    <a:pt x="130" y="202"/>
                  </a:lnTo>
                  <a:lnTo>
                    <a:pt x="132" y="192"/>
                  </a:lnTo>
                  <a:lnTo>
                    <a:pt x="134" y="166"/>
                  </a:lnTo>
                  <a:lnTo>
                    <a:pt x="198" y="166"/>
                  </a:lnTo>
                  <a:lnTo>
                    <a:pt x="198" y="166"/>
                  </a:lnTo>
                  <a:lnTo>
                    <a:pt x="196" y="190"/>
                  </a:lnTo>
                  <a:lnTo>
                    <a:pt x="192" y="210"/>
                  </a:lnTo>
                  <a:lnTo>
                    <a:pt x="184" y="228"/>
                  </a:lnTo>
                  <a:lnTo>
                    <a:pt x="174" y="244"/>
                  </a:lnTo>
                  <a:lnTo>
                    <a:pt x="160" y="256"/>
                  </a:lnTo>
                  <a:lnTo>
                    <a:pt x="144" y="264"/>
                  </a:lnTo>
                  <a:lnTo>
                    <a:pt x="124" y="268"/>
                  </a:lnTo>
                  <a:lnTo>
                    <a:pt x="98" y="270"/>
                  </a:lnTo>
                  <a:lnTo>
                    <a:pt x="98" y="270"/>
                  </a:lnTo>
                  <a:lnTo>
                    <a:pt x="76" y="270"/>
                  </a:lnTo>
                  <a:lnTo>
                    <a:pt x="56" y="264"/>
                  </a:lnTo>
                  <a:lnTo>
                    <a:pt x="46" y="260"/>
                  </a:lnTo>
                  <a:lnTo>
                    <a:pt x="38" y="254"/>
                  </a:lnTo>
                  <a:lnTo>
                    <a:pt x="32" y="248"/>
                  </a:lnTo>
                  <a:lnTo>
                    <a:pt x="24" y="242"/>
                  </a:lnTo>
                  <a:lnTo>
                    <a:pt x="20" y="234"/>
                  </a:lnTo>
                  <a:lnTo>
                    <a:pt x="14" y="224"/>
                  </a:lnTo>
                  <a:lnTo>
                    <a:pt x="6" y="200"/>
                  </a:lnTo>
                  <a:lnTo>
                    <a:pt x="2" y="170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98"/>
                  </a:lnTo>
                  <a:lnTo>
                    <a:pt x="4" y="84"/>
                  </a:lnTo>
                  <a:lnTo>
                    <a:pt x="8" y="70"/>
                  </a:lnTo>
                  <a:lnTo>
                    <a:pt x="12" y="56"/>
                  </a:lnTo>
                  <a:lnTo>
                    <a:pt x="18" y="46"/>
                  </a:lnTo>
                  <a:lnTo>
                    <a:pt x="24" y="36"/>
                  </a:lnTo>
                  <a:lnTo>
                    <a:pt x="30" y="28"/>
                  </a:lnTo>
                  <a:lnTo>
                    <a:pt x="36" y="20"/>
                  </a:lnTo>
                  <a:lnTo>
                    <a:pt x="44" y="14"/>
                  </a:lnTo>
                  <a:lnTo>
                    <a:pt x="54" y="10"/>
                  </a:lnTo>
                  <a:lnTo>
                    <a:pt x="62" y="6"/>
                  </a:lnTo>
                  <a:lnTo>
                    <a:pt x="82" y="2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26" y="2"/>
                  </a:lnTo>
                  <a:lnTo>
                    <a:pt x="144" y="6"/>
                  </a:lnTo>
                  <a:lnTo>
                    <a:pt x="160" y="16"/>
                  </a:lnTo>
                  <a:lnTo>
                    <a:pt x="174" y="26"/>
                  </a:lnTo>
                  <a:lnTo>
                    <a:pt x="184" y="40"/>
                  </a:lnTo>
                  <a:lnTo>
                    <a:pt x="192" y="58"/>
                  </a:lnTo>
                  <a:lnTo>
                    <a:pt x="196" y="78"/>
                  </a:lnTo>
                  <a:lnTo>
                    <a:pt x="198" y="100"/>
                  </a:lnTo>
                  <a:lnTo>
                    <a:pt x="134" y="10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7" name="Freeform 31"/>
            <p:cNvSpPr>
              <a:spLocks noEditPoints="1"/>
            </p:cNvSpPr>
            <p:nvPr/>
          </p:nvSpPr>
          <p:spPr bwMode="auto">
            <a:xfrm>
              <a:off x="4544949" y="673735"/>
              <a:ext cx="323850" cy="42862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30" y="2"/>
                </a:cxn>
                <a:cxn ang="0">
                  <a:pos x="152" y="8"/>
                </a:cxn>
                <a:cxn ang="0">
                  <a:pos x="170" y="18"/>
                </a:cxn>
                <a:cxn ang="0">
                  <a:pos x="182" y="34"/>
                </a:cxn>
                <a:cxn ang="0">
                  <a:pos x="192" y="52"/>
                </a:cxn>
                <a:cxn ang="0">
                  <a:pos x="202" y="104"/>
                </a:cxn>
                <a:cxn ang="0">
                  <a:pos x="204" y="136"/>
                </a:cxn>
                <a:cxn ang="0">
                  <a:pos x="198" y="194"/>
                </a:cxn>
                <a:cxn ang="0">
                  <a:pos x="188" y="226"/>
                </a:cxn>
                <a:cxn ang="0">
                  <a:pos x="176" y="244"/>
                </a:cxn>
                <a:cxn ang="0">
                  <a:pos x="160" y="256"/>
                </a:cxn>
                <a:cxn ang="0">
                  <a:pos x="140" y="266"/>
                </a:cxn>
                <a:cxn ang="0">
                  <a:pos x="102" y="270"/>
                </a:cxn>
                <a:cxn ang="0">
                  <a:pos x="88" y="270"/>
                </a:cxn>
                <a:cxn ang="0">
                  <a:pos x="64" y="266"/>
                </a:cxn>
                <a:cxn ang="0">
                  <a:pos x="44" y="258"/>
                </a:cxn>
                <a:cxn ang="0">
                  <a:pos x="28" y="244"/>
                </a:cxn>
                <a:cxn ang="0">
                  <a:pos x="16" y="228"/>
                </a:cxn>
                <a:cxn ang="0">
                  <a:pos x="6" y="194"/>
                </a:cxn>
                <a:cxn ang="0">
                  <a:pos x="0" y="136"/>
                </a:cxn>
                <a:cxn ang="0">
                  <a:pos x="2" y="104"/>
                </a:cxn>
                <a:cxn ang="0">
                  <a:pos x="14" y="54"/>
                </a:cxn>
                <a:cxn ang="0">
                  <a:pos x="24" y="34"/>
                </a:cxn>
                <a:cxn ang="0">
                  <a:pos x="38" y="20"/>
                </a:cxn>
                <a:cxn ang="0">
                  <a:pos x="54" y="8"/>
                </a:cxn>
                <a:cxn ang="0">
                  <a:pos x="76" y="2"/>
                </a:cxn>
                <a:cxn ang="0">
                  <a:pos x="102" y="0"/>
                </a:cxn>
                <a:cxn ang="0">
                  <a:pos x="102" y="226"/>
                </a:cxn>
                <a:cxn ang="0">
                  <a:pos x="120" y="220"/>
                </a:cxn>
                <a:cxn ang="0">
                  <a:pos x="130" y="204"/>
                </a:cxn>
                <a:cxn ang="0">
                  <a:pos x="136" y="176"/>
                </a:cxn>
                <a:cxn ang="0">
                  <a:pos x="138" y="136"/>
                </a:cxn>
                <a:cxn ang="0">
                  <a:pos x="134" y="78"/>
                </a:cxn>
                <a:cxn ang="0">
                  <a:pos x="126" y="56"/>
                </a:cxn>
                <a:cxn ang="0">
                  <a:pos x="112" y="46"/>
                </a:cxn>
                <a:cxn ang="0">
                  <a:pos x="102" y="44"/>
                </a:cxn>
                <a:cxn ang="0">
                  <a:pos x="84" y="52"/>
                </a:cxn>
                <a:cxn ang="0">
                  <a:pos x="72" y="70"/>
                </a:cxn>
                <a:cxn ang="0">
                  <a:pos x="68" y="98"/>
                </a:cxn>
                <a:cxn ang="0">
                  <a:pos x="66" y="136"/>
                </a:cxn>
                <a:cxn ang="0">
                  <a:pos x="70" y="186"/>
                </a:cxn>
                <a:cxn ang="0">
                  <a:pos x="76" y="210"/>
                </a:cxn>
                <a:cxn ang="0">
                  <a:pos x="92" y="224"/>
                </a:cxn>
                <a:cxn ang="0">
                  <a:pos x="102" y="226"/>
                </a:cxn>
              </a:cxnLst>
              <a:rect l="0" t="0" r="r" b="b"/>
              <a:pathLst>
                <a:path w="204" h="270">
                  <a:moveTo>
                    <a:pt x="102" y="0"/>
                  </a:moveTo>
                  <a:lnTo>
                    <a:pt x="102" y="0"/>
                  </a:lnTo>
                  <a:lnTo>
                    <a:pt x="116" y="0"/>
                  </a:lnTo>
                  <a:lnTo>
                    <a:pt x="130" y="2"/>
                  </a:lnTo>
                  <a:lnTo>
                    <a:pt x="142" y="4"/>
                  </a:lnTo>
                  <a:lnTo>
                    <a:pt x="152" y="8"/>
                  </a:lnTo>
                  <a:lnTo>
                    <a:pt x="162" y="12"/>
                  </a:lnTo>
                  <a:lnTo>
                    <a:pt x="170" y="18"/>
                  </a:lnTo>
                  <a:lnTo>
                    <a:pt x="176" y="26"/>
                  </a:lnTo>
                  <a:lnTo>
                    <a:pt x="182" y="34"/>
                  </a:lnTo>
                  <a:lnTo>
                    <a:pt x="188" y="42"/>
                  </a:lnTo>
                  <a:lnTo>
                    <a:pt x="192" y="52"/>
                  </a:lnTo>
                  <a:lnTo>
                    <a:pt x="200" y="76"/>
                  </a:lnTo>
                  <a:lnTo>
                    <a:pt x="202" y="104"/>
                  </a:lnTo>
                  <a:lnTo>
                    <a:pt x="204" y="136"/>
                  </a:lnTo>
                  <a:lnTo>
                    <a:pt x="204" y="136"/>
                  </a:lnTo>
                  <a:lnTo>
                    <a:pt x="202" y="166"/>
                  </a:lnTo>
                  <a:lnTo>
                    <a:pt x="198" y="194"/>
                  </a:lnTo>
                  <a:lnTo>
                    <a:pt x="192" y="216"/>
                  </a:lnTo>
                  <a:lnTo>
                    <a:pt x="188" y="226"/>
                  </a:lnTo>
                  <a:lnTo>
                    <a:pt x="182" y="236"/>
                  </a:lnTo>
                  <a:lnTo>
                    <a:pt x="176" y="244"/>
                  </a:lnTo>
                  <a:lnTo>
                    <a:pt x="168" y="250"/>
                  </a:lnTo>
                  <a:lnTo>
                    <a:pt x="160" y="256"/>
                  </a:lnTo>
                  <a:lnTo>
                    <a:pt x="150" y="262"/>
                  </a:lnTo>
                  <a:lnTo>
                    <a:pt x="140" y="266"/>
                  </a:lnTo>
                  <a:lnTo>
                    <a:pt x="128" y="268"/>
                  </a:lnTo>
                  <a:lnTo>
                    <a:pt x="102" y="270"/>
                  </a:lnTo>
                  <a:lnTo>
                    <a:pt x="102" y="270"/>
                  </a:lnTo>
                  <a:lnTo>
                    <a:pt x="88" y="270"/>
                  </a:lnTo>
                  <a:lnTo>
                    <a:pt x="76" y="268"/>
                  </a:lnTo>
                  <a:lnTo>
                    <a:pt x="64" y="266"/>
                  </a:lnTo>
                  <a:lnTo>
                    <a:pt x="54" y="262"/>
                  </a:lnTo>
                  <a:lnTo>
                    <a:pt x="44" y="258"/>
                  </a:lnTo>
                  <a:lnTo>
                    <a:pt x="36" y="252"/>
                  </a:lnTo>
                  <a:lnTo>
                    <a:pt x="28" y="244"/>
                  </a:lnTo>
                  <a:lnTo>
                    <a:pt x="22" y="236"/>
                  </a:lnTo>
                  <a:lnTo>
                    <a:pt x="16" y="228"/>
                  </a:lnTo>
                  <a:lnTo>
                    <a:pt x="12" y="218"/>
                  </a:lnTo>
                  <a:lnTo>
                    <a:pt x="6" y="194"/>
                  </a:lnTo>
                  <a:lnTo>
                    <a:pt x="2" y="166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04"/>
                  </a:lnTo>
                  <a:lnTo>
                    <a:pt x="6" y="76"/>
                  </a:lnTo>
                  <a:lnTo>
                    <a:pt x="14" y="54"/>
                  </a:lnTo>
                  <a:lnTo>
                    <a:pt x="18" y="44"/>
                  </a:lnTo>
                  <a:lnTo>
                    <a:pt x="24" y="34"/>
                  </a:lnTo>
                  <a:lnTo>
                    <a:pt x="30" y="26"/>
                  </a:lnTo>
                  <a:lnTo>
                    <a:pt x="38" y="20"/>
                  </a:lnTo>
                  <a:lnTo>
                    <a:pt x="46" y="14"/>
                  </a:lnTo>
                  <a:lnTo>
                    <a:pt x="54" y="8"/>
                  </a:lnTo>
                  <a:lnTo>
                    <a:pt x="64" y="4"/>
                  </a:lnTo>
                  <a:lnTo>
                    <a:pt x="76" y="2"/>
                  </a:lnTo>
                  <a:lnTo>
                    <a:pt x="102" y="0"/>
                  </a:lnTo>
                  <a:lnTo>
                    <a:pt x="102" y="0"/>
                  </a:lnTo>
                  <a:close/>
                  <a:moveTo>
                    <a:pt x="102" y="226"/>
                  </a:moveTo>
                  <a:lnTo>
                    <a:pt x="102" y="226"/>
                  </a:lnTo>
                  <a:lnTo>
                    <a:pt x="112" y="224"/>
                  </a:lnTo>
                  <a:lnTo>
                    <a:pt x="120" y="220"/>
                  </a:lnTo>
                  <a:lnTo>
                    <a:pt x="126" y="214"/>
                  </a:lnTo>
                  <a:lnTo>
                    <a:pt x="130" y="204"/>
                  </a:lnTo>
                  <a:lnTo>
                    <a:pt x="134" y="192"/>
                  </a:lnTo>
                  <a:lnTo>
                    <a:pt x="136" y="176"/>
                  </a:lnTo>
                  <a:lnTo>
                    <a:pt x="138" y="136"/>
                  </a:lnTo>
                  <a:lnTo>
                    <a:pt x="138" y="136"/>
                  </a:lnTo>
                  <a:lnTo>
                    <a:pt x="136" y="94"/>
                  </a:lnTo>
                  <a:lnTo>
                    <a:pt x="134" y="78"/>
                  </a:lnTo>
                  <a:lnTo>
                    <a:pt x="130" y="66"/>
                  </a:lnTo>
                  <a:lnTo>
                    <a:pt x="126" y="56"/>
                  </a:lnTo>
                  <a:lnTo>
                    <a:pt x="120" y="50"/>
                  </a:lnTo>
                  <a:lnTo>
                    <a:pt x="112" y="46"/>
                  </a:lnTo>
                  <a:lnTo>
                    <a:pt x="102" y="44"/>
                  </a:lnTo>
                  <a:lnTo>
                    <a:pt x="102" y="44"/>
                  </a:lnTo>
                  <a:lnTo>
                    <a:pt x="92" y="46"/>
                  </a:lnTo>
                  <a:lnTo>
                    <a:pt x="84" y="52"/>
                  </a:lnTo>
                  <a:lnTo>
                    <a:pt x="76" y="60"/>
                  </a:lnTo>
                  <a:lnTo>
                    <a:pt x="72" y="70"/>
                  </a:lnTo>
                  <a:lnTo>
                    <a:pt x="70" y="84"/>
                  </a:lnTo>
                  <a:lnTo>
                    <a:pt x="68" y="98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2"/>
                  </a:lnTo>
                  <a:lnTo>
                    <a:pt x="70" y="186"/>
                  </a:lnTo>
                  <a:lnTo>
                    <a:pt x="72" y="200"/>
                  </a:lnTo>
                  <a:lnTo>
                    <a:pt x="76" y="210"/>
                  </a:lnTo>
                  <a:lnTo>
                    <a:pt x="84" y="218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8" name="Freeform 32"/>
            <p:cNvSpPr>
              <a:spLocks/>
            </p:cNvSpPr>
            <p:nvPr/>
          </p:nvSpPr>
          <p:spPr bwMode="auto">
            <a:xfrm>
              <a:off x="4925949" y="673735"/>
              <a:ext cx="504825" cy="419100"/>
            </a:xfrm>
            <a:custGeom>
              <a:avLst/>
              <a:gdLst/>
              <a:ahLst/>
              <a:cxnLst>
                <a:cxn ang="0">
                  <a:pos x="62" y="6"/>
                </a:cxn>
                <a:cxn ang="0">
                  <a:pos x="64" y="32"/>
                </a:cxn>
                <a:cxn ang="0">
                  <a:pos x="76" y="18"/>
                </a:cxn>
                <a:cxn ang="0">
                  <a:pos x="92" y="8"/>
                </a:cxn>
                <a:cxn ang="0">
                  <a:pos x="128" y="0"/>
                </a:cxn>
                <a:cxn ang="0">
                  <a:pos x="140" y="0"/>
                </a:cxn>
                <a:cxn ang="0">
                  <a:pos x="158" y="6"/>
                </a:cxn>
                <a:cxn ang="0">
                  <a:pos x="174" y="16"/>
                </a:cxn>
                <a:cxn ang="0">
                  <a:pos x="184" y="32"/>
                </a:cxn>
                <a:cxn ang="0">
                  <a:pos x="188" y="40"/>
                </a:cxn>
                <a:cxn ang="0">
                  <a:pos x="194" y="32"/>
                </a:cxn>
                <a:cxn ang="0">
                  <a:pos x="206" y="16"/>
                </a:cxn>
                <a:cxn ang="0">
                  <a:pos x="222" y="6"/>
                </a:cxn>
                <a:cxn ang="0">
                  <a:pos x="242" y="0"/>
                </a:cxn>
                <a:cxn ang="0">
                  <a:pos x="254" y="0"/>
                </a:cxn>
                <a:cxn ang="0">
                  <a:pos x="282" y="4"/>
                </a:cxn>
                <a:cxn ang="0">
                  <a:pos x="302" y="20"/>
                </a:cxn>
                <a:cxn ang="0">
                  <a:pos x="314" y="44"/>
                </a:cxn>
                <a:cxn ang="0">
                  <a:pos x="318" y="76"/>
                </a:cxn>
                <a:cxn ang="0">
                  <a:pos x="252" y="264"/>
                </a:cxn>
                <a:cxn ang="0">
                  <a:pos x="252" y="84"/>
                </a:cxn>
                <a:cxn ang="0">
                  <a:pos x="246" y="60"/>
                </a:cxn>
                <a:cxn ang="0">
                  <a:pos x="238" y="52"/>
                </a:cxn>
                <a:cxn ang="0">
                  <a:pos x="226" y="50"/>
                </a:cxn>
                <a:cxn ang="0">
                  <a:pos x="218" y="52"/>
                </a:cxn>
                <a:cxn ang="0">
                  <a:pos x="206" y="56"/>
                </a:cxn>
                <a:cxn ang="0">
                  <a:pos x="198" y="68"/>
                </a:cxn>
                <a:cxn ang="0">
                  <a:pos x="192" y="84"/>
                </a:cxn>
                <a:cxn ang="0">
                  <a:pos x="192" y="264"/>
                </a:cxn>
                <a:cxn ang="0">
                  <a:pos x="126" y="84"/>
                </a:cxn>
                <a:cxn ang="0">
                  <a:pos x="124" y="70"/>
                </a:cxn>
                <a:cxn ang="0">
                  <a:pos x="116" y="56"/>
                </a:cxn>
                <a:cxn ang="0">
                  <a:pos x="106" y="50"/>
                </a:cxn>
                <a:cxn ang="0">
                  <a:pos x="100" y="50"/>
                </a:cxn>
                <a:cxn ang="0">
                  <a:pos x="86" y="54"/>
                </a:cxn>
                <a:cxn ang="0">
                  <a:pos x="74" y="62"/>
                </a:cxn>
                <a:cxn ang="0">
                  <a:pos x="68" y="76"/>
                </a:cxn>
                <a:cxn ang="0">
                  <a:pos x="66" y="94"/>
                </a:cxn>
                <a:cxn ang="0">
                  <a:pos x="0" y="264"/>
                </a:cxn>
              </a:cxnLst>
              <a:rect l="0" t="0" r="r" b="b"/>
              <a:pathLst>
                <a:path w="318" h="264">
                  <a:moveTo>
                    <a:pt x="0" y="6"/>
                  </a:moveTo>
                  <a:lnTo>
                    <a:pt x="62" y="6"/>
                  </a:lnTo>
                  <a:lnTo>
                    <a:pt x="62" y="32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76" y="18"/>
                  </a:lnTo>
                  <a:lnTo>
                    <a:pt x="84" y="12"/>
                  </a:lnTo>
                  <a:lnTo>
                    <a:pt x="92" y="8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40" y="0"/>
                  </a:lnTo>
                  <a:lnTo>
                    <a:pt x="150" y="2"/>
                  </a:lnTo>
                  <a:lnTo>
                    <a:pt x="158" y="6"/>
                  </a:lnTo>
                  <a:lnTo>
                    <a:pt x="166" y="10"/>
                  </a:lnTo>
                  <a:lnTo>
                    <a:pt x="174" y="16"/>
                  </a:lnTo>
                  <a:lnTo>
                    <a:pt x="180" y="24"/>
                  </a:lnTo>
                  <a:lnTo>
                    <a:pt x="184" y="32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94" y="32"/>
                  </a:lnTo>
                  <a:lnTo>
                    <a:pt x="198" y="22"/>
                  </a:lnTo>
                  <a:lnTo>
                    <a:pt x="206" y="16"/>
                  </a:lnTo>
                  <a:lnTo>
                    <a:pt x="214" y="10"/>
                  </a:lnTo>
                  <a:lnTo>
                    <a:pt x="222" y="6"/>
                  </a:lnTo>
                  <a:lnTo>
                    <a:pt x="232" y="2"/>
                  </a:lnTo>
                  <a:lnTo>
                    <a:pt x="242" y="0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70" y="0"/>
                  </a:lnTo>
                  <a:lnTo>
                    <a:pt x="282" y="4"/>
                  </a:lnTo>
                  <a:lnTo>
                    <a:pt x="294" y="10"/>
                  </a:lnTo>
                  <a:lnTo>
                    <a:pt x="302" y="20"/>
                  </a:lnTo>
                  <a:lnTo>
                    <a:pt x="310" y="30"/>
                  </a:lnTo>
                  <a:lnTo>
                    <a:pt x="314" y="44"/>
                  </a:lnTo>
                  <a:lnTo>
                    <a:pt x="318" y="60"/>
                  </a:lnTo>
                  <a:lnTo>
                    <a:pt x="318" y="76"/>
                  </a:lnTo>
                  <a:lnTo>
                    <a:pt x="318" y="264"/>
                  </a:lnTo>
                  <a:lnTo>
                    <a:pt x="252" y="264"/>
                  </a:lnTo>
                  <a:lnTo>
                    <a:pt x="252" y="84"/>
                  </a:lnTo>
                  <a:lnTo>
                    <a:pt x="252" y="84"/>
                  </a:lnTo>
                  <a:lnTo>
                    <a:pt x="250" y="70"/>
                  </a:lnTo>
                  <a:lnTo>
                    <a:pt x="246" y="60"/>
                  </a:lnTo>
                  <a:lnTo>
                    <a:pt x="242" y="56"/>
                  </a:lnTo>
                  <a:lnTo>
                    <a:pt x="238" y="52"/>
                  </a:lnTo>
                  <a:lnTo>
                    <a:pt x="232" y="50"/>
                  </a:lnTo>
                  <a:lnTo>
                    <a:pt x="226" y="50"/>
                  </a:lnTo>
                  <a:lnTo>
                    <a:pt x="226" y="50"/>
                  </a:lnTo>
                  <a:lnTo>
                    <a:pt x="218" y="52"/>
                  </a:lnTo>
                  <a:lnTo>
                    <a:pt x="212" y="54"/>
                  </a:lnTo>
                  <a:lnTo>
                    <a:pt x="206" y="56"/>
                  </a:lnTo>
                  <a:lnTo>
                    <a:pt x="202" y="62"/>
                  </a:lnTo>
                  <a:lnTo>
                    <a:pt x="198" y="68"/>
                  </a:lnTo>
                  <a:lnTo>
                    <a:pt x="194" y="76"/>
                  </a:lnTo>
                  <a:lnTo>
                    <a:pt x="192" y="84"/>
                  </a:lnTo>
                  <a:lnTo>
                    <a:pt x="192" y="94"/>
                  </a:lnTo>
                  <a:lnTo>
                    <a:pt x="192" y="264"/>
                  </a:lnTo>
                  <a:lnTo>
                    <a:pt x="126" y="26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70"/>
                  </a:lnTo>
                  <a:lnTo>
                    <a:pt x="120" y="60"/>
                  </a:lnTo>
                  <a:lnTo>
                    <a:pt x="116" y="56"/>
                  </a:lnTo>
                  <a:lnTo>
                    <a:pt x="112" y="52"/>
                  </a:lnTo>
                  <a:lnTo>
                    <a:pt x="106" y="50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2" y="52"/>
                  </a:lnTo>
                  <a:lnTo>
                    <a:pt x="86" y="54"/>
                  </a:lnTo>
                  <a:lnTo>
                    <a:pt x="80" y="56"/>
                  </a:lnTo>
                  <a:lnTo>
                    <a:pt x="74" y="62"/>
                  </a:lnTo>
                  <a:lnTo>
                    <a:pt x="70" y="68"/>
                  </a:lnTo>
                  <a:lnTo>
                    <a:pt x="68" y="76"/>
                  </a:lnTo>
                  <a:lnTo>
                    <a:pt x="66" y="84"/>
                  </a:lnTo>
                  <a:lnTo>
                    <a:pt x="66" y="94"/>
                  </a:lnTo>
                  <a:lnTo>
                    <a:pt x="66" y="264"/>
                  </a:lnTo>
                  <a:lnTo>
                    <a:pt x="0" y="26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19" name="Rectangle 18">
            <a:hlinkClick r:id="rId3"/>
          </p:cNvPr>
          <p:cNvSpPr/>
          <p:nvPr userDrawn="1"/>
        </p:nvSpPr>
        <p:spPr bwMode="auto">
          <a:xfrm>
            <a:off x="1247775" y="6314349"/>
            <a:ext cx="1805940" cy="283464"/>
          </a:xfrm>
          <a:prstGeom prst="rect">
            <a:avLst/>
          </a:prstGeom>
          <a:solidFill>
            <a:schemeClr val="bg1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0" name="Rectangle 4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226185" y="3267926"/>
            <a:ext cx="3810000" cy="355482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800" b="1" baseline="0">
                <a:solidFill>
                  <a:srgbClr val="D9D9D9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subtitle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744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Closing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088" y="2095500"/>
            <a:ext cx="5408612" cy="1003300"/>
          </a:xfrm>
        </p:spPr>
        <p:txBody>
          <a:bodyPr anchor="ctr"/>
          <a:lstStyle>
            <a:lvl1pPr algn="l"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313815" y="6371055"/>
            <a:ext cx="1655277" cy="167513"/>
            <a:chOff x="1195324" y="673735"/>
            <a:chExt cx="4235450" cy="428625"/>
          </a:xfrm>
        </p:grpSpPr>
        <p:sp>
          <p:nvSpPr>
            <p:cNvPr id="6" name="Freeform 22"/>
            <p:cNvSpPr>
              <a:spLocks/>
            </p:cNvSpPr>
            <p:nvPr/>
          </p:nvSpPr>
          <p:spPr bwMode="auto">
            <a:xfrm>
              <a:off x="1195324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7" name="Freeform 23"/>
            <p:cNvSpPr>
              <a:spLocks/>
            </p:cNvSpPr>
            <p:nvPr/>
          </p:nvSpPr>
          <p:spPr bwMode="auto">
            <a:xfrm>
              <a:off x="1731899" y="683260"/>
              <a:ext cx="523875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6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0" y="0"/>
                </a:cxn>
                <a:cxn ang="0">
                  <a:pos x="234" y="184"/>
                </a:cxn>
                <a:cxn ang="0">
                  <a:pos x="236" y="184"/>
                </a:cxn>
                <a:cxn ang="0">
                  <a:pos x="266" y="0"/>
                </a:cxn>
                <a:cxn ang="0">
                  <a:pos x="330" y="0"/>
                </a:cxn>
                <a:cxn ang="0">
                  <a:pos x="274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4" y="76"/>
                </a:cxn>
                <a:cxn ang="0">
                  <a:pos x="132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0" h="258">
                  <a:moveTo>
                    <a:pt x="0" y="0"/>
                  </a:moveTo>
                  <a:lnTo>
                    <a:pt x="66" y="0"/>
                  </a:lnTo>
                  <a:lnTo>
                    <a:pt x="96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0" y="0"/>
                  </a:lnTo>
                  <a:lnTo>
                    <a:pt x="234" y="184"/>
                  </a:lnTo>
                  <a:lnTo>
                    <a:pt x="236" y="184"/>
                  </a:lnTo>
                  <a:lnTo>
                    <a:pt x="266" y="0"/>
                  </a:lnTo>
                  <a:lnTo>
                    <a:pt x="330" y="0"/>
                  </a:lnTo>
                  <a:lnTo>
                    <a:pt x="274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4" y="76"/>
                  </a:lnTo>
                  <a:lnTo>
                    <a:pt x="132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8" name="Freeform 24"/>
            <p:cNvSpPr>
              <a:spLocks/>
            </p:cNvSpPr>
            <p:nvPr/>
          </p:nvSpPr>
          <p:spPr bwMode="auto">
            <a:xfrm>
              <a:off x="2265299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2808224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auto">
            <a:xfrm>
              <a:off x="2966974" y="673735"/>
              <a:ext cx="304800" cy="428625"/>
            </a:xfrm>
            <a:custGeom>
              <a:avLst/>
              <a:gdLst/>
              <a:ahLst/>
              <a:cxnLst>
                <a:cxn ang="0">
                  <a:pos x="60" y="188"/>
                </a:cxn>
                <a:cxn ang="0">
                  <a:pos x="60" y="196"/>
                </a:cxn>
                <a:cxn ang="0">
                  <a:pos x="66" y="210"/>
                </a:cxn>
                <a:cxn ang="0">
                  <a:pos x="74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4" y="222"/>
                </a:cxn>
                <a:cxn ang="0">
                  <a:pos x="122" y="214"/>
                </a:cxn>
                <a:cxn ang="0">
                  <a:pos x="128" y="202"/>
                </a:cxn>
                <a:cxn ang="0">
                  <a:pos x="128" y="194"/>
                </a:cxn>
                <a:cxn ang="0">
                  <a:pos x="120" y="176"/>
                </a:cxn>
                <a:cxn ang="0">
                  <a:pos x="104" y="166"/>
                </a:cxn>
                <a:cxn ang="0">
                  <a:pos x="58" y="148"/>
                </a:cxn>
                <a:cxn ang="0">
                  <a:pos x="34" y="138"/>
                </a:cxn>
                <a:cxn ang="0">
                  <a:pos x="16" y="122"/>
                </a:cxn>
                <a:cxn ang="0">
                  <a:pos x="6" y="102"/>
                </a:cxn>
                <a:cxn ang="0">
                  <a:pos x="2" y="78"/>
                </a:cxn>
                <a:cxn ang="0">
                  <a:pos x="4" y="62"/>
                </a:cxn>
                <a:cxn ang="0">
                  <a:pos x="14" y="34"/>
                </a:cxn>
                <a:cxn ang="0">
                  <a:pos x="38" y="12"/>
                </a:cxn>
                <a:cxn ang="0">
                  <a:pos x="74" y="2"/>
                </a:cxn>
                <a:cxn ang="0">
                  <a:pos x="98" y="0"/>
                </a:cxn>
                <a:cxn ang="0">
                  <a:pos x="136" y="4"/>
                </a:cxn>
                <a:cxn ang="0">
                  <a:pos x="164" y="18"/>
                </a:cxn>
                <a:cxn ang="0">
                  <a:pos x="180" y="42"/>
                </a:cxn>
                <a:cxn ang="0">
                  <a:pos x="186" y="72"/>
                </a:cxn>
                <a:cxn ang="0">
                  <a:pos x="126" y="84"/>
                </a:cxn>
                <a:cxn ang="0">
                  <a:pos x="124" y="66"/>
                </a:cxn>
                <a:cxn ang="0">
                  <a:pos x="120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2" y="56"/>
                </a:cxn>
                <a:cxn ang="0">
                  <a:pos x="66" y="66"/>
                </a:cxn>
                <a:cxn ang="0">
                  <a:pos x="66" y="72"/>
                </a:cxn>
                <a:cxn ang="0">
                  <a:pos x="72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8" y="164"/>
                </a:cxn>
                <a:cxn ang="0">
                  <a:pos x="192" y="190"/>
                </a:cxn>
                <a:cxn ang="0">
                  <a:pos x="190" y="208"/>
                </a:cxn>
                <a:cxn ang="0">
                  <a:pos x="176" y="240"/>
                </a:cxn>
                <a:cxn ang="0">
                  <a:pos x="150" y="260"/>
                </a:cxn>
                <a:cxn ang="0">
                  <a:pos x="116" y="270"/>
                </a:cxn>
                <a:cxn ang="0">
                  <a:pos x="96" y="270"/>
                </a:cxn>
                <a:cxn ang="0">
                  <a:pos x="50" y="264"/>
                </a:cxn>
                <a:cxn ang="0">
                  <a:pos x="20" y="248"/>
                </a:cxn>
                <a:cxn ang="0">
                  <a:pos x="6" y="222"/>
                </a:cxn>
                <a:cxn ang="0">
                  <a:pos x="0" y="188"/>
                </a:cxn>
                <a:cxn ang="0">
                  <a:pos x="60" y="180"/>
                </a:cxn>
              </a:cxnLst>
              <a:rect l="0" t="0" r="r" b="b"/>
              <a:pathLst>
                <a:path w="192" h="270">
                  <a:moveTo>
                    <a:pt x="60" y="180"/>
                  </a:moveTo>
                  <a:lnTo>
                    <a:pt x="60" y="188"/>
                  </a:lnTo>
                  <a:lnTo>
                    <a:pt x="60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6" y="210"/>
                  </a:lnTo>
                  <a:lnTo>
                    <a:pt x="68" y="216"/>
                  </a:lnTo>
                  <a:lnTo>
                    <a:pt x="74" y="220"/>
                  </a:lnTo>
                  <a:lnTo>
                    <a:pt x="80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4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6" y="208"/>
                  </a:lnTo>
                  <a:lnTo>
                    <a:pt x="128" y="202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6" y="184"/>
                  </a:lnTo>
                  <a:lnTo>
                    <a:pt x="120" y="176"/>
                  </a:lnTo>
                  <a:lnTo>
                    <a:pt x="114" y="170"/>
                  </a:lnTo>
                  <a:lnTo>
                    <a:pt x="104" y="166"/>
                  </a:lnTo>
                  <a:lnTo>
                    <a:pt x="58" y="148"/>
                  </a:lnTo>
                  <a:lnTo>
                    <a:pt x="58" y="148"/>
                  </a:lnTo>
                  <a:lnTo>
                    <a:pt x="44" y="144"/>
                  </a:lnTo>
                  <a:lnTo>
                    <a:pt x="34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6" y="102"/>
                  </a:lnTo>
                  <a:lnTo>
                    <a:pt x="4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4" y="62"/>
                  </a:lnTo>
                  <a:lnTo>
                    <a:pt x="8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8" y="12"/>
                  </a:lnTo>
                  <a:lnTo>
                    <a:pt x="54" y="6"/>
                  </a:lnTo>
                  <a:lnTo>
                    <a:pt x="74" y="2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2" y="10"/>
                  </a:lnTo>
                  <a:lnTo>
                    <a:pt x="164" y="18"/>
                  </a:lnTo>
                  <a:lnTo>
                    <a:pt x="174" y="30"/>
                  </a:lnTo>
                  <a:lnTo>
                    <a:pt x="180" y="42"/>
                  </a:lnTo>
                  <a:lnTo>
                    <a:pt x="184" y="56"/>
                  </a:lnTo>
                  <a:lnTo>
                    <a:pt x="186" y="72"/>
                  </a:lnTo>
                  <a:lnTo>
                    <a:pt x="186" y="8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20" y="54"/>
                  </a:lnTo>
                  <a:lnTo>
                    <a:pt x="116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6" y="52"/>
                  </a:lnTo>
                  <a:lnTo>
                    <a:pt x="72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8" y="82"/>
                  </a:lnTo>
                  <a:lnTo>
                    <a:pt x="72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4" y="152"/>
                  </a:lnTo>
                  <a:lnTo>
                    <a:pt x="188" y="164"/>
                  </a:lnTo>
                  <a:lnTo>
                    <a:pt x="190" y="176"/>
                  </a:lnTo>
                  <a:lnTo>
                    <a:pt x="192" y="190"/>
                  </a:lnTo>
                  <a:lnTo>
                    <a:pt x="192" y="190"/>
                  </a:lnTo>
                  <a:lnTo>
                    <a:pt x="190" y="208"/>
                  </a:lnTo>
                  <a:lnTo>
                    <a:pt x="184" y="226"/>
                  </a:lnTo>
                  <a:lnTo>
                    <a:pt x="176" y="240"/>
                  </a:lnTo>
                  <a:lnTo>
                    <a:pt x="164" y="250"/>
                  </a:lnTo>
                  <a:lnTo>
                    <a:pt x="150" y="260"/>
                  </a:lnTo>
                  <a:lnTo>
                    <a:pt x="134" y="266"/>
                  </a:lnTo>
                  <a:lnTo>
                    <a:pt x="116" y="270"/>
                  </a:lnTo>
                  <a:lnTo>
                    <a:pt x="96" y="270"/>
                  </a:lnTo>
                  <a:lnTo>
                    <a:pt x="96" y="270"/>
                  </a:lnTo>
                  <a:lnTo>
                    <a:pt x="70" y="270"/>
                  </a:lnTo>
                  <a:lnTo>
                    <a:pt x="50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2" y="236"/>
                  </a:lnTo>
                  <a:lnTo>
                    <a:pt x="6" y="222"/>
                  </a:lnTo>
                  <a:lnTo>
                    <a:pt x="2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60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1" name="Freeform 27"/>
            <p:cNvSpPr>
              <a:spLocks noEditPoints="1"/>
            </p:cNvSpPr>
            <p:nvPr/>
          </p:nvSpPr>
          <p:spPr bwMode="auto">
            <a:xfrm>
              <a:off x="3309874" y="673735"/>
              <a:ext cx="317500" cy="428625"/>
            </a:xfrm>
            <a:custGeom>
              <a:avLst/>
              <a:gdLst/>
              <a:ahLst/>
              <a:cxnLst>
                <a:cxn ang="0">
                  <a:pos x="8" y="80"/>
                </a:cxn>
                <a:cxn ang="0">
                  <a:pos x="10" y="58"/>
                </a:cxn>
                <a:cxn ang="0">
                  <a:pos x="24" y="28"/>
                </a:cxn>
                <a:cxn ang="0">
                  <a:pos x="48" y="10"/>
                </a:cxn>
                <a:cxn ang="0">
                  <a:pos x="80" y="0"/>
                </a:cxn>
                <a:cxn ang="0">
                  <a:pos x="98" y="0"/>
                </a:cxn>
                <a:cxn ang="0">
                  <a:pos x="146" y="6"/>
                </a:cxn>
                <a:cxn ang="0">
                  <a:pos x="174" y="22"/>
                </a:cxn>
                <a:cxn ang="0">
                  <a:pos x="188" y="46"/>
                </a:cxn>
                <a:cxn ang="0">
                  <a:pos x="192" y="78"/>
                </a:cxn>
                <a:cxn ang="0">
                  <a:pos x="192" y="214"/>
                </a:cxn>
                <a:cxn ang="0">
                  <a:pos x="196" y="254"/>
                </a:cxn>
                <a:cxn ang="0">
                  <a:pos x="136" y="264"/>
                </a:cxn>
                <a:cxn ang="0">
                  <a:pos x="132" y="250"/>
                </a:cxn>
                <a:cxn ang="0">
                  <a:pos x="128" y="238"/>
                </a:cxn>
                <a:cxn ang="0">
                  <a:pos x="122" y="246"/>
                </a:cxn>
                <a:cxn ang="0">
                  <a:pos x="108" y="260"/>
                </a:cxn>
                <a:cxn ang="0">
                  <a:pos x="92" y="268"/>
                </a:cxn>
                <a:cxn ang="0">
                  <a:pos x="62" y="270"/>
                </a:cxn>
                <a:cxn ang="0">
                  <a:pos x="46" y="268"/>
                </a:cxn>
                <a:cxn ang="0">
                  <a:pos x="22" y="256"/>
                </a:cxn>
                <a:cxn ang="0">
                  <a:pos x="8" y="236"/>
                </a:cxn>
                <a:cxn ang="0">
                  <a:pos x="0" y="210"/>
                </a:cxn>
                <a:cxn ang="0">
                  <a:pos x="0" y="196"/>
                </a:cxn>
                <a:cxn ang="0">
                  <a:pos x="4" y="166"/>
                </a:cxn>
                <a:cxn ang="0">
                  <a:pos x="16" y="144"/>
                </a:cxn>
                <a:cxn ang="0">
                  <a:pos x="36" y="128"/>
                </a:cxn>
                <a:cxn ang="0">
                  <a:pos x="64" y="116"/>
                </a:cxn>
                <a:cxn ang="0">
                  <a:pos x="102" y="106"/>
                </a:cxn>
                <a:cxn ang="0">
                  <a:pos x="122" y="96"/>
                </a:cxn>
                <a:cxn ang="0">
                  <a:pos x="128" y="76"/>
                </a:cxn>
                <a:cxn ang="0">
                  <a:pos x="126" y="62"/>
                </a:cxn>
                <a:cxn ang="0">
                  <a:pos x="122" y="54"/>
                </a:cxn>
                <a:cxn ang="0">
                  <a:pos x="112" y="46"/>
                </a:cxn>
                <a:cxn ang="0">
                  <a:pos x="98" y="44"/>
                </a:cxn>
                <a:cxn ang="0">
                  <a:pos x="90" y="46"/>
                </a:cxn>
                <a:cxn ang="0">
                  <a:pos x="80" y="50"/>
                </a:cxn>
                <a:cxn ang="0">
                  <a:pos x="72" y="58"/>
                </a:cxn>
                <a:cxn ang="0">
                  <a:pos x="68" y="78"/>
                </a:cxn>
                <a:cxn ang="0">
                  <a:pos x="8" y="86"/>
                </a:cxn>
                <a:cxn ang="0">
                  <a:pos x="128" y="136"/>
                </a:cxn>
                <a:cxn ang="0">
                  <a:pos x="100" y="148"/>
                </a:cxn>
                <a:cxn ang="0">
                  <a:pos x="84" y="154"/>
                </a:cxn>
                <a:cxn ang="0">
                  <a:pos x="72" y="162"/>
                </a:cxn>
                <a:cxn ang="0">
                  <a:pos x="64" y="174"/>
                </a:cxn>
                <a:cxn ang="0">
                  <a:pos x="62" y="190"/>
                </a:cxn>
                <a:cxn ang="0">
                  <a:pos x="68" y="214"/>
                </a:cxn>
                <a:cxn ang="0">
                  <a:pos x="76" y="222"/>
                </a:cxn>
                <a:cxn ang="0">
                  <a:pos x="88" y="226"/>
                </a:cxn>
                <a:cxn ang="0">
                  <a:pos x="102" y="224"/>
                </a:cxn>
                <a:cxn ang="0">
                  <a:pos x="114" y="216"/>
                </a:cxn>
                <a:cxn ang="0">
                  <a:pos x="124" y="204"/>
                </a:cxn>
                <a:cxn ang="0">
                  <a:pos x="128" y="186"/>
                </a:cxn>
              </a:cxnLst>
              <a:rect l="0" t="0" r="r" b="b"/>
              <a:pathLst>
                <a:path w="200" h="270">
                  <a:moveTo>
                    <a:pt x="8" y="86"/>
                  </a:moveTo>
                  <a:lnTo>
                    <a:pt x="8" y="80"/>
                  </a:lnTo>
                  <a:lnTo>
                    <a:pt x="8" y="80"/>
                  </a:lnTo>
                  <a:lnTo>
                    <a:pt x="10" y="58"/>
                  </a:lnTo>
                  <a:lnTo>
                    <a:pt x="14" y="42"/>
                  </a:lnTo>
                  <a:lnTo>
                    <a:pt x="24" y="28"/>
                  </a:lnTo>
                  <a:lnTo>
                    <a:pt x="34" y="18"/>
                  </a:lnTo>
                  <a:lnTo>
                    <a:pt x="48" y="10"/>
                  </a:lnTo>
                  <a:lnTo>
                    <a:pt x="64" y="4"/>
                  </a:lnTo>
                  <a:lnTo>
                    <a:pt x="80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24" y="2"/>
                  </a:lnTo>
                  <a:lnTo>
                    <a:pt x="146" y="6"/>
                  </a:lnTo>
                  <a:lnTo>
                    <a:pt x="162" y="12"/>
                  </a:lnTo>
                  <a:lnTo>
                    <a:pt x="174" y="22"/>
                  </a:lnTo>
                  <a:lnTo>
                    <a:pt x="182" y="34"/>
                  </a:lnTo>
                  <a:lnTo>
                    <a:pt x="188" y="46"/>
                  </a:lnTo>
                  <a:lnTo>
                    <a:pt x="190" y="62"/>
                  </a:lnTo>
                  <a:lnTo>
                    <a:pt x="192" y="78"/>
                  </a:lnTo>
                  <a:lnTo>
                    <a:pt x="192" y="214"/>
                  </a:lnTo>
                  <a:lnTo>
                    <a:pt x="192" y="214"/>
                  </a:lnTo>
                  <a:lnTo>
                    <a:pt x="194" y="242"/>
                  </a:lnTo>
                  <a:lnTo>
                    <a:pt x="196" y="254"/>
                  </a:lnTo>
                  <a:lnTo>
                    <a:pt x="200" y="264"/>
                  </a:lnTo>
                  <a:lnTo>
                    <a:pt x="136" y="264"/>
                  </a:lnTo>
                  <a:lnTo>
                    <a:pt x="136" y="264"/>
                  </a:lnTo>
                  <a:lnTo>
                    <a:pt x="132" y="250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2" y="246"/>
                  </a:lnTo>
                  <a:lnTo>
                    <a:pt x="116" y="254"/>
                  </a:lnTo>
                  <a:lnTo>
                    <a:pt x="108" y="260"/>
                  </a:lnTo>
                  <a:lnTo>
                    <a:pt x="100" y="264"/>
                  </a:lnTo>
                  <a:lnTo>
                    <a:pt x="92" y="268"/>
                  </a:lnTo>
                  <a:lnTo>
                    <a:pt x="84" y="270"/>
                  </a:lnTo>
                  <a:lnTo>
                    <a:pt x="62" y="270"/>
                  </a:lnTo>
                  <a:lnTo>
                    <a:pt x="62" y="270"/>
                  </a:lnTo>
                  <a:lnTo>
                    <a:pt x="46" y="268"/>
                  </a:lnTo>
                  <a:lnTo>
                    <a:pt x="32" y="264"/>
                  </a:lnTo>
                  <a:lnTo>
                    <a:pt x="22" y="256"/>
                  </a:lnTo>
                  <a:lnTo>
                    <a:pt x="14" y="246"/>
                  </a:lnTo>
                  <a:lnTo>
                    <a:pt x="8" y="236"/>
                  </a:lnTo>
                  <a:lnTo>
                    <a:pt x="2" y="222"/>
                  </a:lnTo>
                  <a:lnTo>
                    <a:pt x="0" y="210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180"/>
                  </a:lnTo>
                  <a:lnTo>
                    <a:pt x="4" y="166"/>
                  </a:lnTo>
                  <a:lnTo>
                    <a:pt x="8" y="154"/>
                  </a:lnTo>
                  <a:lnTo>
                    <a:pt x="16" y="144"/>
                  </a:lnTo>
                  <a:lnTo>
                    <a:pt x="24" y="134"/>
                  </a:lnTo>
                  <a:lnTo>
                    <a:pt x="36" y="128"/>
                  </a:lnTo>
                  <a:lnTo>
                    <a:pt x="48" y="122"/>
                  </a:lnTo>
                  <a:lnTo>
                    <a:pt x="64" y="116"/>
                  </a:lnTo>
                  <a:lnTo>
                    <a:pt x="102" y="106"/>
                  </a:lnTo>
                  <a:lnTo>
                    <a:pt x="102" y="106"/>
                  </a:lnTo>
                  <a:lnTo>
                    <a:pt x="114" y="102"/>
                  </a:lnTo>
                  <a:lnTo>
                    <a:pt x="122" y="96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76"/>
                  </a:lnTo>
                  <a:lnTo>
                    <a:pt x="126" y="62"/>
                  </a:lnTo>
                  <a:lnTo>
                    <a:pt x="124" y="58"/>
                  </a:lnTo>
                  <a:lnTo>
                    <a:pt x="122" y="54"/>
                  </a:lnTo>
                  <a:lnTo>
                    <a:pt x="118" y="50"/>
                  </a:lnTo>
                  <a:lnTo>
                    <a:pt x="112" y="46"/>
                  </a:lnTo>
                  <a:lnTo>
                    <a:pt x="106" y="46"/>
                  </a:lnTo>
                  <a:lnTo>
                    <a:pt x="98" y="44"/>
                  </a:lnTo>
                  <a:lnTo>
                    <a:pt x="98" y="44"/>
                  </a:lnTo>
                  <a:lnTo>
                    <a:pt x="90" y="46"/>
                  </a:lnTo>
                  <a:lnTo>
                    <a:pt x="84" y="48"/>
                  </a:lnTo>
                  <a:lnTo>
                    <a:pt x="80" y="50"/>
                  </a:lnTo>
                  <a:lnTo>
                    <a:pt x="74" y="54"/>
                  </a:lnTo>
                  <a:lnTo>
                    <a:pt x="72" y="58"/>
                  </a:lnTo>
                  <a:lnTo>
                    <a:pt x="70" y="64"/>
                  </a:lnTo>
                  <a:lnTo>
                    <a:pt x="68" y="78"/>
                  </a:lnTo>
                  <a:lnTo>
                    <a:pt x="68" y="86"/>
                  </a:lnTo>
                  <a:lnTo>
                    <a:pt x="8" y="86"/>
                  </a:lnTo>
                  <a:close/>
                  <a:moveTo>
                    <a:pt x="128" y="136"/>
                  </a:moveTo>
                  <a:lnTo>
                    <a:pt x="128" y="136"/>
                  </a:lnTo>
                  <a:lnTo>
                    <a:pt x="114" y="144"/>
                  </a:lnTo>
                  <a:lnTo>
                    <a:pt x="100" y="148"/>
                  </a:lnTo>
                  <a:lnTo>
                    <a:pt x="100" y="148"/>
                  </a:lnTo>
                  <a:lnTo>
                    <a:pt x="84" y="154"/>
                  </a:lnTo>
                  <a:lnTo>
                    <a:pt x="76" y="158"/>
                  </a:lnTo>
                  <a:lnTo>
                    <a:pt x="72" y="162"/>
                  </a:lnTo>
                  <a:lnTo>
                    <a:pt x="68" y="168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190"/>
                  </a:lnTo>
                  <a:lnTo>
                    <a:pt x="64" y="204"/>
                  </a:lnTo>
                  <a:lnTo>
                    <a:pt x="68" y="214"/>
                  </a:lnTo>
                  <a:lnTo>
                    <a:pt x="72" y="220"/>
                  </a:lnTo>
                  <a:lnTo>
                    <a:pt x="76" y="222"/>
                  </a:lnTo>
                  <a:lnTo>
                    <a:pt x="82" y="224"/>
                  </a:lnTo>
                  <a:lnTo>
                    <a:pt x="88" y="226"/>
                  </a:lnTo>
                  <a:lnTo>
                    <a:pt x="88" y="226"/>
                  </a:lnTo>
                  <a:lnTo>
                    <a:pt x="102" y="224"/>
                  </a:lnTo>
                  <a:lnTo>
                    <a:pt x="108" y="220"/>
                  </a:lnTo>
                  <a:lnTo>
                    <a:pt x="114" y="216"/>
                  </a:lnTo>
                  <a:lnTo>
                    <a:pt x="120" y="210"/>
                  </a:lnTo>
                  <a:lnTo>
                    <a:pt x="124" y="204"/>
                  </a:lnTo>
                  <a:lnTo>
                    <a:pt x="128" y="196"/>
                  </a:lnTo>
                  <a:lnTo>
                    <a:pt x="128" y="186"/>
                  </a:lnTo>
                  <a:lnTo>
                    <a:pt x="128" y="1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4" name="Freeform 28"/>
            <p:cNvSpPr>
              <a:spLocks/>
            </p:cNvSpPr>
            <p:nvPr/>
          </p:nvSpPr>
          <p:spPr bwMode="auto">
            <a:xfrm>
              <a:off x="3671824" y="673735"/>
              <a:ext cx="301625" cy="428625"/>
            </a:xfrm>
            <a:custGeom>
              <a:avLst/>
              <a:gdLst/>
              <a:ahLst/>
              <a:cxnLst>
                <a:cxn ang="0">
                  <a:pos x="58" y="188"/>
                </a:cxn>
                <a:cxn ang="0">
                  <a:pos x="60" y="196"/>
                </a:cxn>
                <a:cxn ang="0">
                  <a:pos x="64" y="210"/>
                </a:cxn>
                <a:cxn ang="0">
                  <a:pos x="72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2" y="222"/>
                </a:cxn>
                <a:cxn ang="0">
                  <a:pos x="122" y="214"/>
                </a:cxn>
                <a:cxn ang="0">
                  <a:pos x="126" y="202"/>
                </a:cxn>
                <a:cxn ang="0">
                  <a:pos x="126" y="194"/>
                </a:cxn>
                <a:cxn ang="0">
                  <a:pos x="120" y="176"/>
                </a:cxn>
                <a:cxn ang="0">
                  <a:pos x="102" y="166"/>
                </a:cxn>
                <a:cxn ang="0">
                  <a:pos x="56" y="148"/>
                </a:cxn>
                <a:cxn ang="0">
                  <a:pos x="32" y="138"/>
                </a:cxn>
                <a:cxn ang="0">
                  <a:pos x="16" y="122"/>
                </a:cxn>
                <a:cxn ang="0">
                  <a:pos x="4" y="102"/>
                </a:cxn>
                <a:cxn ang="0">
                  <a:pos x="2" y="78"/>
                </a:cxn>
                <a:cxn ang="0">
                  <a:pos x="2" y="62"/>
                </a:cxn>
                <a:cxn ang="0">
                  <a:pos x="14" y="34"/>
                </a:cxn>
                <a:cxn ang="0">
                  <a:pos x="36" y="12"/>
                </a:cxn>
                <a:cxn ang="0">
                  <a:pos x="72" y="2"/>
                </a:cxn>
                <a:cxn ang="0">
                  <a:pos x="96" y="0"/>
                </a:cxn>
                <a:cxn ang="0">
                  <a:pos x="136" y="4"/>
                </a:cxn>
                <a:cxn ang="0">
                  <a:pos x="162" y="18"/>
                </a:cxn>
                <a:cxn ang="0">
                  <a:pos x="178" y="42"/>
                </a:cxn>
                <a:cxn ang="0">
                  <a:pos x="184" y="72"/>
                </a:cxn>
                <a:cxn ang="0">
                  <a:pos x="124" y="84"/>
                </a:cxn>
                <a:cxn ang="0">
                  <a:pos x="124" y="66"/>
                </a:cxn>
                <a:cxn ang="0">
                  <a:pos x="118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0" y="56"/>
                </a:cxn>
                <a:cxn ang="0">
                  <a:pos x="66" y="66"/>
                </a:cxn>
                <a:cxn ang="0">
                  <a:pos x="64" y="72"/>
                </a:cxn>
                <a:cxn ang="0">
                  <a:pos x="70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6" y="164"/>
                </a:cxn>
                <a:cxn ang="0">
                  <a:pos x="190" y="190"/>
                </a:cxn>
                <a:cxn ang="0">
                  <a:pos x="188" y="208"/>
                </a:cxn>
                <a:cxn ang="0">
                  <a:pos x="174" y="240"/>
                </a:cxn>
                <a:cxn ang="0">
                  <a:pos x="148" y="260"/>
                </a:cxn>
                <a:cxn ang="0">
                  <a:pos x="114" y="270"/>
                </a:cxn>
                <a:cxn ang="0">
                  <a:pos x="94" y="270"/>
                </a:cxn>
                <a:cxn ang="0">
                  <a:pos x="48" y="264"/>
                </a:cxn>
                <a:cxn ang="0">
                  <a:pos x="20" y="248"/>
                </a:cxn>
                <a:cxn ang="0">
                  <a:pos x="4" y="222"/>
                </a:cxn>
                <a:cxn ang="0">
                  <a:pos x="0" y="188"/>
                </a:cxn>
                <a:cxn ang="0">
                  <a:pos x="58" y="180"/>
                </a:cxn>
              </a:cxnLst>
              <a:rect l="0" t="0" r="r" b="b"/>
              <a:pathLst>
                <a:path w="190" h="270">
                  <a:moveTo>
                    <a:pt x="58" y="180"/>
                  </a:moveTo>
                  <a:lnTo>
                    <a:pt x="58" y="188"/>
                  </a:lnTo>
                  <a:lnTo>
                    <a:pt x="58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4" y="210"/>
                  </a:lnTo>
                  <a:lnTo>
                    <a:pt x="68" y="216"/>
                  </a:lnTo>
                  <a:lnTo>
                    <a:pt x="72" y="220"/>
                  </a:lnTo>
                  <a:lnTo>
                    <a:pt x="78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2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4" y="208"/>
                  </a:lnTo>
                  <a:lnTo>
                    <a:pt x="126" y="202"/>
                  </a:lnTo>
                  <a:lnTo>
                    <a:pt x="126" y="194"/>
                  </a:lnTo>
                  <a:lnTo>
                    <a:pt x="126" y="194"/>
                  </a:lnTo>
                  <a:lnTo>
                    <a:pt x="124" y="184"/>
                  </a:lnTo>
                  <a:lnTo>
                    <a:pt x="120" y="176"/>
                  </a:lnTo>
                  <a:lnTo>
                    <a:pt x="112" y="170"/>
                  </a:lnTo>
                  <a:lnTo>
                    <a:pt x="102" y="166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44" y="144"/>
                  </a:lnTo>
                  <a:lnTo>
                    <a:pt x="32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4" y="102"/>
                  </a:lnTo>
                  <a:lnTo>
                    <a:pt x="2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2" y="62"/>
                  </a:lnTo>
                  <a:lnTo>
                    <a:pt x="6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6" y="12"/>
                  </a:lnTo>
                  <a:lnTo>
                    <a:pt x="52" y="6"/>
                  </a:lnTo>
                  <a:lnTo>
                    <a:pt x="72" y="2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0" y="10"/>
                  </a:lnTo>
                  <a:lnTo>
                    <a:pt x="162" y="18"/>
                  </a:lnTo>
                  <a:lnTo>
                    <a:pt x="172" y="30"/>
                  </a:lnTo>
                  <a:lnTo>
                    <a:pt x="178" y="42"/>
                  </a:lnTo>
                  <a:lnTo>
                    <a:pt x="182" y="56"/>
                  </a:lnTo>
                  <a:lnTo>
                    <a:pt x="184" y="72"/>
                  </a:lnTo>
                  <a:lnTo>
                    <a:pt x="184" y="84"/>
                  </a:lnTo>
                  <a:lnTo>
                    <a:pt x="124" y="84"/>
                  </a:lnTo>
                  <a:lnTo>
                    <a:pt x="124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18" y="54"/>
                  </a:lnTo>
                  <a:lnTo>
                    <a:pt x="114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4" y="72"/>
                  </a:lnTo>
                  <a:lnTo>
                    <a:pt x="64" y="72"/>
                  </a:lnTo>
                  <a:lnTo>
                    <a:pt x="66" y="82"/>
                  </a:lnTo>
                  <a:lnTo>
                    <a:pt x="70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2" y="152"/>
                  </a:lnTo>
                  <a:lnTo>
                    <a:pt x="186" y="164"/>
                  </a:lnTo>
                  <a:lnTo>
                    <a:pt x="190" y="176"/>
                  </a:lnTo>
                  <a:lnTo>
                    <a:pt x="190" y="190"/>
                  </a:lnTo>
                  <a:lnTo>
                    <a:pt x="190" y="190"/>
                  </a:lnTo>
                  <a:lnTo>
                    <a:pt x="188" y="208"/>
                  </a:lnTo>
                  <a:lnTo>
                    <a:pt x="182" y="226"/>
                  </a:lnTo>
                  <a:lnTo>
                    <a:pt x="174" y="240"/>
                  </a:lnTo>
                  <a:lnTo>
                    <a:pt x="162" y="250"/>
                  </a:lnTo>
                  <a:lnTo>
                    <a:pt x="148" y="260"/>
                  </a:lnTo>
                  <a:lnTo>
                    <a:pt x="132" y="266"/>
                  </a:lnTo>
                  <a:lnTo>
                    <a:pt x="114" y="270"/>
                  </a:lnTo>
                  <a:lnTo>
                    <a:pt x="94" y="270"/>
                  </a:lnTo>
                  <a:lnTo>
                    <a:pt x="94" y="270"/>
                  </a:lnTo>
                  <a:lnTo>
                    <a:pt x="68" y="270"/>
                  </a:lnTo>
                  <a:lnTo>
                    <a:pt x="48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0" y="236"/>
                  </a:lnTo>
                  <a:lnTo>
                    <a:pt x="4" y="222"/>
                  </a:lnTo>
                  <a:lnTo>
                    <a:pt x="0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58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5" name="Rectangle 29"/>
            <p:cNvSpPr>
              <a:spLocks noChangeArrowheads="1"/>
            </p:cNvSpPr>
            <p:nvPr/>
          </p:nvSpPr>
          <p:spPr bwMode="auto">
            <a:xfrm>
              <a:off x="4030599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4192524" y="673735"/>
              <a:ext cx="314325" cy="428625"/>
            </a:xfrm>
            <a:custGeom>
              <a:avLst/>
              <a:gdLst/>
              <a:ahLst/>
              <a:cxnLst>
                <a:cxn ang="0">
                  <a:pos x="134" y="100"/>
                </a:cxn>
                <a:cxn ang="0">
                  <a:pos x="132" y="72"/>
                </a:cxn>
                <a:cxn ang="0">
                  <a:pos x="124" y="58"/>
                </a:cxn>
                <a:cxn ang="0">
                  <a:pos x="112" y="48"/>
                </a:cxn>
                <a:cxn ang="0">
                  <a:pos x="104" y="48"/>
                </a:cxn>
                <a:cxn ang="0">
                  <a:pos x="84" y="52"/>
                </a:cxn>
                <a:cxn ang="0">
                  <a:pos x="74" y="70"/>
                </a:cxn>
                <a:cxn ang="0">
                  <a:pos x="68" y="96"/>
                </a:cxn>
                <a:cxn ang="0">
                  <a:pos x="66" y="136"/>
                </a:cxn>
                <a:cxn ang="0">
                  <a:pos x="70" y="192"/>
                </a:cxn>
                <a:cxn ang="0">
                  <a:pos x="78" y="214"/>
                </a:cxn>
                <a:cxn ang="0">
                  <a:pos x="92" y="224"/>
                </a:cxn>
                <a:cxn ang="0">
                  <a:pos x="102" y="226"/>
                </a:cxn>
                <a:cxn ang="0">
                  <a:pos x="116" y="222"/>
                </a:cxn>
                <a:cxn ang="0">
                  <a:pos x="126" y="212"/>
                </a:cxn>
                <a:cxn ang="0">
                  <a:pos x="132" y="192"/>
                </a:cxn>
                <a:cxn ang="0">
                  <a:pos x="198" y="166"/>
                </a:cxn>
                <a:cxn ang="0">
                  <a:pos x="196" y="190"/>
                </a:cxn>
                <a:cxn ang="0">
                  <a:pos x="184" y="228"/>
                </a:cxn>
                <a:cxn ang="0">
                  <a:pos x="160" y="256"/>
                </a:cxn>
                <a:cxn ang="0">
                  <a:pos x="124" y="268"/>
                </a:cxn>
                <a:cxn ang="0">
                  <a:pos x="98" y="270"/>
                </a:cxn>
                <a:cxn ang="0">
                  <a:pos x="56" y="264"/>
                </a:cxn>
                <a:cxn ang="0">
                  <a:pos x="38" y="254"/>
                </a:cxn>
                <a:cxn ang="0">
                  <a:pos x="24" y="242"/>
                </a:cxn>
                <a:cxn ang="0">
                  <a:pos x="14" y="224"/>
                </a:cxn>
                <a:cxn ang="0">
                  <a:pos x="2" y="170"/>
                </a:cxn>
                <a:cxn ang="0">
                  <a:pos x="0" y="136"/>
                </a:cxn>
                <a:cxn ang="0">
                  <a:pos x="4" y="84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36" y="20"/>
                </a:cxn>
                <a:cxn ang="0">
                  <a:pos x="54" y="10"/>
                </a:cxn>
                <a:cxn ang="0">
                  <a:pos x="82" y="2"/>
                </a:cxn>
                <a:cxn ang="0">
                  <a:pos x="104" y="0"/>
                </a:cxn>
                <a:cxn ang="0">
                  <a:pos x="144" y="6"/>
                </a:cxn>
                <a:cxn ang="0">
                  <a:pos x="174" y="26"/>
                </a:cxn>
                <a:cxn ang="0">
                  <a:pos x="192" y="58"/>
                </a:cxn>
                <a:cxn ang="0">
                  <a:pos x="198" y="100"/>
                </a:cxn>
              </a:cxnLst>
              <a:rect l="0" t="0" r="r" b="b"/>
              <a:pathLst>
                <a:path w="198" h="270">
                  <a:moveTo>
                    <a:pt x="134" y="100"/>
                  </a:moveTo>
                  <a:lnTo>
                    <a:pt x="134" y="100"/>
                  </a:lnTo>
                  <a:lnTo>
                    <a:pt x="132" y="80"/>
                  </a:lnTo>
                  <a:lnTo>
                    <a:pt x="132" y="72"/>
                  </a:lnTo>
                  <a:lnTo>
                    <a:pt x="128" y="64"/>
                  </a:lnTo>
                  <a:lnTo>
                    <a:pt x="124" y="58"/>
                  </a:lnTo>
                  <a:lnTo>
                    <a:pt x="120" y="52"/>
                  </a:lnTo>
                  <a:lnTo>
                    <a:pt x="112" y="48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94" y="48"/>
                  </a:lnTo>
                  <a:lnTo>
                    <a:pt x="84" y="52"/>
                  </a:lnTo>
                  <a:lnTo>
                    <a:pt x="78" y="60"/>
                  </a:lnTo>
                  <a:lnTo>
                    <a:pt x="74" y="70"/>
                  </a:lnTo>
                  <a:lnTo>
                    <a:pt x="70" y="82"/>
                  </a:lnTo>
                  <a:lnTo>
                    <a:pt x="68" y="96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6"/>
                  </a:lnTo>
                  <a:lnTo>
                    <a:pt x="70" y="192"/>
                  </a:lnTo>
                  <a:lnTo>
                    <a:pt x="72" y="204"/>
                  </a:lnTo>
                  <a:lnTo>
                    <a:pt x="78" y="214"/>
                  </a:lnTo>
                  <a:lnTo>
                    <a:pt x="84" y="220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lnTo>
                    <a:pt x="110" y="224"/>
                  </a:lnTo>
                  <a:lnTo>
                    <a:pt x="116" y="222"/>
                  </a:lnTo>
                  <a:lnTo>
                    <a:pt x="122" y="218"/>
                  </a:lnTo>
                  <a:lnTo>
                    <a:pt x="126" y="212"/>
                  </a:lnTo>
                  <a:lnTo>
                    <a:pt x="130" y="202"/>
                  </a:lnTo>
                  <a:lnTo>
                    <a:pt x="132" y="192"/>
                  </a:lnTo>
                  <a:lnTo>
                    <a:pt x="134" y="166"/>
                  </a:lnTo>
                  <a:lnTo>
                    <a:pt x="198" y="166"/>
                  </a:lnTo>
                  <a:lnTo>
                    <a:pt x="198" y="166"/>
                  </a:lnTo>
                  <a:lnTo>
                    <a:pt x="196" y="190"/>
                  </a:lnTo>
                  <a:lnTo>
                    <a:pt x="192" y="210"/>
                  </a:lnTo>
                  <a:lnTo>
                    <a:pt x="184" y="228"/>
                  </a:lnTo>
                  <a:lnTo>
                    <a:pt x="174" y="244"/>
                  </a:lnTo>
                  <a:lnTo>
                    <a:pt x="160" y="256"/>
                  </a:lnTo>
                  <a:lnTo>
                    <a:pt x="144" y="264"/>
                  </a:lnTo>
                  <a:lnTo>
                    <a:pt x="124" y="268"/>
                  </a:lnTo>
                  <a:lnTo>
                    <a:pt x="98" y="270"/>
                  </a:lnTo>
                  <a:lnTo>
                    <a:pt x="98" y="270"/>
                  </a:lnTo>
                  <a:lnTo>
                    <a:pt x="76" y="270"/>
                  </a:lnTo>
                  <a:lnTo>
                    <a:pt x="56" y="264"/>
                  </a:lnTo>
                  <a:lnTo>
                    <a:pt x="46" y="260"/>
                  </a:lnTo>
                  <a:lnTo>
                    <a:pt x="38" y="254"/>
                  </a:lnTo>
                  <a:lnTo>
                    <a:pt x="32" y="248"/>
                  </a:lnTo>
                  <a:lnTo>
                    <a:pt x="24" y="242"/>
                  </a:lnTo>
                  <a:lnTo>
                    <a:pt x="20" y="234"/>
                  </a:lnTo>
                  <a:lnTo>
                    <a:pt x="14" y="224"/>
                  </a:lnTo>
                  <a:lnTo>
                    <a:pt x="6" y="200"/>
                  </a:lnTo>
                  <a:lnTo>
                    <a:pt x="2" y="170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98"/>
                  </a:lnTo>
                  <a:lnTo>
                    <a:pt x="4" y="84"/>
                  </a:lnTo>
                  <a:lnTo>
                    <a:pt x="8" y="70"/>
                  </a:lnTo>
                  <a:lnTo>
                    <a:pt x="12" y="56"/>
                  </a:lnTo>
                  <a:lnTo>
                    <a:pt x="18" y="46"/>
                  </a:lnTo>
                  <a:lnTo>
                    <a:pt x="24" y="36"/>
                  </a:lnTo>
                  <a:lnTo>
                    <a:pt x="30" y="28"/>
                  </a:lnTo>
                  <a:lnTo>
                    <a:pt x="36" y="20"/>
                  </a:lnTo>
                  <a:lnTo>
                    <a:pt x="44" y="14"/>
                  </a:lnTo>
                  <a:lnTo>
                    <a:pt x="54" y="10"/>
                  </a:lnTo>
                  <a:lnTo>
                    <a:pt x="62" y="6"/>
                  </a:lnTo>
                  <a:lnTo>
                    <a:pt x="82" y="2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26" y="2"/>
                  </a:lnTo>
                  <a:lnTo>
                    <a:pt x="144" y="6"/>
                  </a:lnTo>
                  <a:lnTo>
                    <a:pt x="160" y="16"/>
                  </a:lnTo>
                  <a:lnTo>
                    <a:pt x="174" y="26"/>
                  </a:lnTo>
                  <a:lnTo>
                    <a:pt x="184" y="40"/>
                  </a:lnTo>
                  <a:lnTo>
                    <a:pt x="192" y="58"/>
                  </a:lnTo>
                  <a:lnTo>
                    <a:pt x="196" y="78"/>
                  </a:lnTo>
                  <a:lnTo>
                    <a:pt x="198" y="100"/>
                  </a:lnTo>
                  <a:lnTo>
                    <a:pt x="134" y="10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7" name="Freeform 31"/>
            <p:cNvSpPr>
              <a:spLocks noEditPoints="1"/>
            </p:cNvSpPr>
            <p:nvPr/>
          </p:nvSpPr>
          <p:spPr bwMode="auto">
            <a:xfrm>
              <a:off x="4544949" y="673735"/>
              <a:ext cx="323850" cy="42862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30" y="2"/>
                </a:cxn>
                <a:cxn ang="0">
                  <a:pos x="152" y="8"/>
                </a:cxn>
                <a:cxn ang="0">
                  <a:pos x="170" y="18"/>
                </a:cxn>
                <a:cxn ang="0">
                  <a:pos x="182" y="34"/>
                </a:cxn>
                <a:cxn ang="0">
                  <a:pos x="192" y="52"/>
                </a:cxn>
                <a:cxn ang="0">
                  <a:pos x="202" y="104"/>
                </a:cxn>
                <a:cxn ang="0">
                  <a:pos x="204" y="136"/>
                </a:cxn>
                <a:cxn ang="0">
                  <a:pos x="198" y="194"/>
                </a:cxn>
                <a:cxn ang="0">
                  <a:pos x="188" y="226"/>
                </a:cxn>
                <a:cxn ang="0">
                  <a:pos x="176" y="244"/>
                </a:cxn>
                <a:cxn ang="0">
                  <a:pos x="160" y="256"/>
                </a:cxn>
                <a:cxn ang="0">
                  <a:pos x="140" y="266"/>
                </a:cxn>
                <a:cxn ang="0">
                  <a:pos x="102" y="270"/>
                </a:cxn>
                <a:cxn ang="0">
                  <a:pos x="88" y="270"/>
                </a:cxn>
                <a:cxn ang="0">
                  <a:pos x="64" y="266"/>
                </a:cxn>
                <a:cxn ang="0">
                  <a:pos x="44" y="258"/>
                </a:cxn>
                <a:cxn ang="0">
                  <a:pos x="28" y="244"/>
                </a:cxn>
                <a:cxn ang="0">
                  <a:pos x="16" y="228"/>
                </a:cxn>
                <a:cxn ang="0">
                  <a:pos x="6" y="194"/>
                </a:cxn>
                <a:cxn ang="0">
                  <a:pos x="0" y="136"/>
                </a:cxn>
                <a:cxn ang="0">
                  <a:pos x="2" y="104"/>
                </a:cxn>
                <a:cxn ang="0">
                  <a:pos x="14" y="54"/>
                </a:cxn>
                <a:cxn ang="0">
                  <a:pos x="24" y="34"/>
                </a:cxn>
                <a:cxn ang="0">
                  <a:pos x="38" y="20"/>
                </a:cxn>
                <a:cxn ang="0">
                  <a:pos x="54" y="8"/>
                </a:cxn>
                <a:cxn ang="0">
                  <a:pos x="76" y="2"/>
                </a:cxn>
                <a:cxn ang="0">
                  <a:pos x="102" y="0"/>
                </a:cxn>
                <a:cxn ang="0">
                  <a:pos x="102" y="226"/>
                </a:cxn>
                <a:cxn ang="0">
                  <a:pos x="120" y="220"/>
                </a:cxn>
                <a:cxn ang="0">
                  <a:pos x="130" y="204"/>
                </a:cxn>
                <a:cxn ang="0">
                  <a:pos x="136" y="176"/>
                </a:cxn>
                <a:cxn ang="0">
                  <a:pos x="138" y="136"/>
                </a:cxn>
                <a:cxn ang="0">
                  <a:pos x="134" y="78"/>
                </a:cxn>
                <a:cxn ang="0">
                  <a:pos x="126" y="56"/>
                </a:cxn>
                <a:cxn ang="0">
                  <a:pos x="112" y="46"/>
                </a:cxn>
                <a:cxn ang="0">
                  <a:pos x="102" y="44"/>
                </a:cxn>
                <a:cxn ang="0">
                  <a:pos x="84" y="52"/>
                </a:cxn>
                <a:cxn ang="0">
                  <a:pos x="72" y="70"/>
                </a:cxn>
                <a:cxn ang="0">
                  <a:pos x="68" y="98"/>
                </a:cxn>
                <a:cxn ang="0">
                  <a:pos x="66" y="136"/>
                </a:cxn>
                <a:cxn ang="0">
                  <a:pos x="70" y="186"/>
                </a:cxn>
                <a:cxn ang="0">
                  <a:pos x="76" y="210"/>
                </a:cxn>
                <a:cxn ang="0">
                  <a:pos x="92" y="224"/>
                </a:cxn>
                <a:cxn ang="0">
                  <a:pos x="102" y="226"/>
                </a:cxn>
              </a:cxnLst>
              <a:rect l="0" t="0" r="r" b="b"/>
              <a:pathLst>
                <a:path w="204" h="270">
                  <a:moveTo>
                    <a:pt x="102" y="0"/>
                  </a:moveTo>
                  <a:lnTo>
                    <a:pt x="102" y="0"/>
                  </a:lnTo>
                  <a:lnTo>
                    <a:pt x="116" y="0"/>
                  </a:lnTo>
                  <a:lnTo>
                    <a:pt x="130" y="2"/>
                  </a:lnTo>
                  <a:lnTo>
                    <a:pt x="142" y="4"/>
                  </a:lnTo>
                  <a:lnTo>
                    <a:pt x="152" y="8"/>
                  </a:lnTo>
                  <a:lnTo>
                    <a:pt x="162" y="12"/>
                  </a:lnTo>
                  <a:lnTo>
                    <a:pt x="170" y="18"/>
                  </a:lnTo>
                  <a:lnTo>
                    <a:pt x="176" y="26"/>
                  </a:lnTo>
                  <a:lnTo>
                    <a:pt x="182" y="34"/>
                  </a:lnTo>
                  <a:lnTo>
                    <a:pt x="188" y="42"/>
                  </a:lnTo>
                  <a:lnTo>
                    <a:pt x="192" y="52"/>
                  </a:lnTo>
                  <a:lnTo>
                    <a:pt x="200" y="76"/>
                  </a:lnTo>
                  <a:lnTo>
                    <a:pt x="202" y="104"/>
                  </a:lnTo>
                  <a:lnTo>
                    <a:pt x="204" y="136"/>
                  </a:lnTo>
                  <a:lnTo>
                    <a:pt x="204" y="136"/>
                  </a:lnTo>
                  <a:lnTo>
                    <a:pt x="202" y="166"/>
                  </a:lnTo>
                  <a:lnTo>
                    <a:pt x="198" y="194"/>
                  </a:lnTo>
                  <a:lnTo>
                    <a:pt x="192" y="216"/>
                  </a:lnTo>
                  <a:lnTo>
                    <a:pt x="188" y="226"/>
                  </a:lnTo>
                  <a:lnTo>
                    <a:pt x="182" y="236"/>
                  </a:lnTo>
                  <a:lnTo>
                    <a:pt x="176" y="244"/>
                  </a:lnTo>
                  <a:lnTo>
                    <a:pt x="168" y="250"/>
                  </a:lnTo>
                  <a:lnTo>
                    <a:pt x="160" y="256"/>
                  </a:lnTo>
                  <a:lnTo>
                    <a:pt x="150" y="262"/>
                  </a:lnTo>
                  <a:lnTo>
                    <a:pt x="140" y="266"/>
                  </a:lnTo>
                  <a:lnTo>
                    <a:pt x="128" y="268"/>
                  </a:lnTo>
                  <a:lnTo>
                    <a:pt x="102" y="270"/>
                  </a:lnTo>
                  <a:lnTo>
                    <a:pt x="102" y="270"/>
                  </a:lnTo>
                  <a:lnTo>
                    <a:pt x="88" y="270"/>
                  </a:lnTo>
                  <a:lnTo>
                    <a:pt x="76" y="268"/>
                  </a:lnTo>
                  <a:lnTo>
                    <a:pt x="64" y="266"/>
                  </a:lnTo>
                  <a:lnTo>
                    <a:pt x="54" y="262"/>
                  </a:lnTo>
                  <a:lnTo>
                    <a:pt x="44" y="258"/>
                  </a:lnTo>
                  <a:lnTo>
                    <a:pt x="36" y="252"/>
                  </a:lnTo>
                  <a:lnTo>
                    <a:pt x="28" y="244"/>
                  </a:lnTo>
                  <a:lnTo>
                    <a:pt x="22" y="236"/>
                  </a:lnTo>
                  <a:lnTo>
                    <a:pt x="16" y="228"/>
                  </a:lnTo>
                  <a:lnTo>
                    <a:pt x="12" y="218"/>
                  </a:lnTo>
                  <a:lnTo>
                    <a:pt x="6" y="194"/>
                  </a:lnTo>
                  <a:lnTo>
                    <a:pt x="2" y="166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04"/>
                  </a:lnTo>
                  <a:lnTo>
                    <a:pt x="6" y="76"/>
                  </a:lnTo>
                  <a:lnTo>
                    <a:pt x="14" y="54"/>
                  </a:lnTo>
                  <a:lnTo>
                    <a:pt x="18" y="44"/>
                  </a:lnTo>
                  <a:lnTo>
                    <a:pt x="24" y="34"/>
                  </a:lnTo>
                  <a:lnTo>
                    <a:pt x="30" y="26"/>
                  </a:lnTo>
                  <a:lnTo>
                    <a:pt x="38" y="20"/>
                  </a:lnTo>
                  <a:lnTo>
                    <a:pt x="46" y="14"/>
                  </a:lnTo>
                  <a:lnTo>
                    <a:pt x="54" y="8"/>
                  </a:lnTo>
                  <a:lnTo>
                    <a:pt x="64" y="4"/>
                  </a:lnTo>
                  <a:lnTo>
                    <a:pt x="76" y="2"/>
                  </a:lnTo>
                  <a:lnTo>
                    <a:pt x="102" y="0"/>
                  </a:lnTo>
                  <a:lnTo>
                    <a:pt x="102" y="0"/>
                  </a:lnTo>
                  <a:close/>
                  <a:moveTo>
                    <a:pt x="102" y="226"/>
                  </a:moveTo>
                  <a:lnTo>
                    <a:pt x="102" y="226"/>
                  </a:lnTo>
                  <a:lnTo>
                    <a:pt x="112" y="224"/>
                  </a:lnTo>
                  <a:lnTo>
                    <a:pt x="120" y="220"/>
                  </a:lnTo>
                  <a:lnTo>
                    <a:pt x="126" y="214"/>
                  </a:lnTo>
                  <a:lnTo>
                    <a:pt x="130" y="204"/>
                  </a:lnTo>
                  <a:lnTo>
                    <a:pt x="134" y="192"/>
                  </a:lnTo>
                  <a:lnTo>
                    <a:pt x="136" y="176"/>
                  </a:lnTo>
                  <a:lnTo>
                    <a:pt x="138" y="136"/>
                  </a:lnTo>
                  <a:lnTo>
                    <a:pt x="138" y="136"/>
                  </a:lnTo>
                  <a:lnTo>
                    <a:pt x="136" y="94"/>
                  </a:lnTo>
                  <a:lnTo>
                    <a:pt x="134" y="78"/>
                  </a:lnTo>
                  <a:lnTo>
                    <a:pt x="130" y="66"/>
                  </a:lnTo>
                  <a:lnTo>
                    <a:pt x="126" y="56"/>
                  </a:lnTo>
                  <a:lnTo>
                    <a:pt x="120" y="50"/>
                  </a:lnTo>
                  <a:lnTo>
                    <a:pt x="112" y="46"/>
                  </a:lnTo>
                  <a:lnTo>
                    <a:pt x="102" y="44"/>
                  </a:lnTo>
                  <a:lnTo>
                    <a:pt x="102" y="44"/>
                  </a:lnTo>
                  <a:lnTo>
                    <a:pt x="92" y="46"/>
                  </a:lnTo>
                  <a:lnTo>
                    <a:pt x="84" y="52"/>
                  </a:lnTo>
                  <a:lnTo>
                    <a:pt x="76" y="60"/>
                  </a:lnTo>
                  <a:lnTo>
                    <a:pt x="72" y="70"/>
                  </a:lnTo>
                  <a:lnTo>
                    <a:pt x="70" y="84"/>
                  </a:lnTo>
                  <a:lnTo>
                    <a:pt x="68" y="98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2"/>
                  </a:lnTo>
                  <a:lnTo>
                    <a:pt x="70" y="186"/>
                  </a:lnTo>
                  <a:lnTo>
                    <a:pt x="72" y="200"/>
                  </a:lnTo>
                  <a:lnTo>
                    <a:pt x="76" y="210"/>
                  </a:lnTo>
                  <a:lnTo>
                    <a:pt x="84" y="218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8" name="Freeform 32"/>
            <p:cNvSpPr>
              <a:spLocks/>
            </p:cNvSpPr>
            <p:nvPr/>
          </p:nvSpPr>
          <p:spPr bwMode="auto">
            <a:xfrm>
              <a:off x="4925949" y="673735"/>
              <a:ext cx="504825" cy="419100"/>
            </a:xfrm>
            <a:custGeom>
              <a:avLst/>
              <a:gdLst/>
              <a:ahLst/>
              <a:cxnLst>
                <a:cxn ang="0">
                  <a:pos x="62" y="6"/>
                </a:cxn>
                <a:cxn ang="0">
                  <a:pos x="64" y="32"/>
                </a:cxn>
                <a:cxn ang="0">
                  <a:pos x="76" y="18"/>
                </a:cxn>
                <a:cxn ang="0">
                  <a:pos x="92" y="8"/>
                </a:cxn>
                <a:cxn ang="0">
                  <a:pos x="128" y="0"/>
                </a:cxn>
                <a:cxn ang="0">
                  <a:pos x="140" y="0"/>
                </a:cxn>
                <a:cxn ang="0">
                  <a:pos x="158" y="6"/>
                </a:cxn>
                <a:cxn ang="0">
                  <a:pos x="174" y="16"/>
                </a:cxn>
                <a:cxn ang="0">
                  <a:pos x="184" y="32"/>
                </a:cxn>
                <a:cxn ang="0">
                  <a:pos x="188" y="40"/>
                </a:cxn>
                <a:cxn ang="0">
                  <a:pos x="194" y="32"/>
                </a:cxn>
                <a:cxn ang="0">
                  <a:pos x="206" y="16"/>
                </a:cxn>
                <a:cxn ang="0">
                  <a:pos x="222" y="6"/>
                </a:cxn>
                <a:cxn ang="0">
                  <a:pos x="242" y="0"/>
                </a:cxn>
                <a:cxn ang="0">
                  <a:pos x="254" y="0"/>
                </a:cxn>
                <a:cxn ang="0">
                  <a:pos x="282" y="4"/>
                </a:cxn>
                <a:cxn ang="0">
                  <a:pos x="302" y="20"/>
                </a:cxn>
                <a:cxn ang="0">
                  <a:pos x="314" y="44"/>
                </a:cxn>
                <a:cxn ang="0">
                  <a:pos x="318" y="76"/>
                </a:cxn>
                <a:cxn ang="0">
                  <a:pos x="252" y="264"/>
                </a:cxn>
                <a:cxn ang="0">
                  <a:pos x="252" y="84"/>
                </a:cxn>
                <a:cxn ang="0">
                  <a:pos x="246" y="60"/>
                </a:cxn>
                <a:cxn ang="0">
                  <a:pos x="238" y="52"/>
                </a:cxn>
                <a:cxn ang="0">
                  <a:pos x="226" y="50"/>
                </a:cxn>
                <a:cxn ang="0">
                  <a:pos x="218" y="52"/>
                </a:cxn>
                <a:cxn ang="0">
                  <a:pos x="206" y="56"/>
                </a:cxn>
                <a:cxn ang="0">
                  <a:pos x="198" y="68"/>
                </a:cxn>
                <a:cxn ang="0">
                  <a:pos x="192" y="84"/>
                </a:cxn>
                <a:cxn ang="0">
                  <a:pos x="192" y="264"/>
                </a:cxn>
                <a:cxn ang="0">
                  <a:pos x="126" y="84"/>
                </a:cxn>
                <a:cxn ang="0">
                  <a:pos x="124" y="70"/>
                </a:cxn>
                <a:cxn ang="0">
                  <a:pos x="116" y="56"/>
                </a:cxn>
                <a:cxn ang="0">
                  <a:pos x="106" y="50"/>
                </a:cxn>
                <a:cxn ang="0">
                  <a:pos x="100" y="50"/>
                </a:cxn>
                <a:cxn ang="0">
                  <a:pos x="86" y="54"/>
                </a:cxn>
                <a:cxn ang="0">
                  <a:pos x="74" y="62"/>
                </a:cxn>
                <a:cxn ang="0">
                  <a:pos x="68" y="76"/>
                </a:cxn>
                <a:cxn ang="0">
                  <a:pos x="66" y="94"/>
                </a:cxn>
                <a:cxn ang="0">
                  <a:pos x="0" y="264"/>
                </a:cxn>
              </a:cxnLst>
              <a:rect l="0" t="0" r="r" b="b"/>
              <a:pathLst>
                <a:path w="318" h="264">
                  <a:moveTo>
                    <a:pt x="0" y="6"/>
                  </a:moveTo>
                  <a:lnTo>
                    <a:pt x="62" y="6"/>
                  </a:lnTo>
                  <a:lnTo>
                    <a:pt x="62" y="32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76" y="18"/>
                  </a:lnTo>
                  <a:lnTo>
                    <a:pt x="84" y="12"/>
                  </a:lnTo>
                  <a:lnTo>
                    <a:pt x="92" y="8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40" y="0"/>
                  </a:lnTo>
                  <a:lnTo>
                    <a:pt x="150" y="2"/>
                  </a:lnTo>
                  <a:lnTo>
                    <a:pt x="158" y="6"/>
                  </a:lnTo>
                  <a:lnTo>
                    <a:pt x="166" y="10"/>
                  </a:lnTo>
                  <a:lnTo>
                    <a:pt x="174" y="16"/>
                  </a:lnTo>
                  <a:lnTo>
                    <a:pt x="180" y="24"/>
                  </a:lnTo>
                  <a:lnTo>
                    <a:pt x="184" y="32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94" y="32"/>
                  </a:lnTo>
                  <a:lnTo>
                    <a:pt x="198" y="22"/>
                  </a:lnTo>
                  <a:lnTo>
                    <a:pt x="206" y="16"/>
                  </a:lnTo>
                  <a:lnTo>
                    <a:pt x="214" y="10"/>
                  </a:lnTo>
                  <a:lnTo>
                    <a:pt x="222" y="6"/>
                  </a:lnTo>
                  <a:lnTo>
                    <a:pt x="232" y="2"/>
                  </a:lnTo>
                  <a:lnTo>
                    <a:pt x="242" y="0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70" y="0"/>
                  </a:lnTo>
                  <a:lnTo>
                    <a:pt x="282" y="4"/>
                  </a:lnTo>
                  <a:lnTo>
                    <a:pt x="294" y="10"/>
                  </a:lnTo>
                  <a:lnTo>
                    <a:pt x="302" y="20"/>
                  </a:lnTo>
                  <a:lnTo>
                    <a:pt x="310" y="30"/>
                  </a:lnTo>
                  <a:lnTo>
                    <a:pt x="314" y="44"/>
                  </a:lnTo>
                  <a:lnTo>
                    <a:pt x="318" y="60"/>
                  </a:lnTo>
                  <a:lnTo>
                    <a:pt x="318" y="76"/>
                  </a:lnTo>
                  <a:lnTo>
                    <a:pt x="318" y="264"/>
                  </a:lnTo>
                  <a:lnTo>
                    <a:pt x="252" y="264"/>
                  </a:lnTo>
                  <a:lnTo>
                    <a:pt x="252" y="84"/>
                  </a:lnTo>
                  <a:lnTo>
                    <a:pt x="252" y="84"/>
                  </a:lnTo>
                  <a:lnTo>
                    <a:pt x="250" y="70"/>
                  </a:lnTo>
                  <a:lnTo>
                    <a:pt x="246" y="60"/>
                  </a:lnTo>
                  <a:lnTo>
                    <a:pt x="242" y="56"/>
                  </a:lnTo>
                  <a:lnTo>
                    <a:pt x="238" y="52"/>
                  </a:lnTo>
                  <a:lnTo>
                    <a:pt x="232" y="50"/>
                  </a:lnTo>
                  <a:lnTo>
                    <a:pt x="226" y="50"/>
                  </a:lnTo>
                  <a:lnTo>
                    <a:pt x="226" y="50"/>
                  </a:lnTo>
                  <a:lnTo>
                    <a:pt x="218" y="52"/>
                  </a:lnTo>
                  <a:lnTo>
                    <a:pt x="212" y="54"/>
                  </a:lnTo>
                  <a:lnTo>
                    <a:pt x="206" y="56"/>
                  </a:lnTo>
                  <a:lnTo>
                    <a:pt x="202" y="62"/>
                  </a:lnTo>
                  <a:lnTo>
                    <a:pt x="198" y="68"/>
                  </a:lnTo>
                  <a:lnTo>
                    <a:pt x="194" y="76"/>
                  </a:lnTo>
                  <a:lnTo>
                    <a:pt x="192" y="84"/>
                  </a:lnTo>
                  <a:lnTo>
                    <a:pt x="192" y="94"/>
                  </a:lnTo>
                  <a:lnTo>
                    <a:pt x="192" y="264"/>
                  </a:lnTo>
                  <a:lnTo>
                    <a:pt x="126" y="26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70"/>
                  </a:lnTo>
                  <a:lnTo>
                    <a:pt x="120" y="60"/>
                  </a:lnTo>
                  <a:lnTo>
                    <a:pt x="116" y="56"/>
                  </a:lnTo>
                  <a:lnTo>
                    <a:pt x="112" y="52"/>
                  </a:lnTo>
                  <a:lnTo>
                    <a:pt x="106" y="50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2" y="52"/>
                  </a:lnTo>
                  <a:lnTo>
                    <a:pt x="86" y="54"/>
                  </a:lnTo>
                  <a:lnTo>
                    <a:pt x="80" y="56"/>
                  </a:lnTo>
                  <a:lnTo>
                    <a:pt x="74" y="62"/>
                  </a:lnTo>
                  <a:lnTo>
                    <a:pt x="70" y="68"/>
                  </a:lnTo>
                  <a:lnTo>
                    <a:pt x="68" y="76"/>
                  </a:lnTo>
                  <a:lnTo>
                    <a:pt x="66" y="84"/>
                  </a:lnTo>
                  <a:lnTo>
                    <a:pt x="66" y="94"/>
                  </a:lnTo>
                  <a:lnTo>
                    <a:pt x="66" y="264"/>
                  </a:lnTo>
                  <a:lnTo>
                    <a:pt x="0" y="26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19" name="Rectangle 18">
            <a:hlinkClick r:id="rId3"/>
          </p:cNvPr>
          <p:cNvSpPr/>
          <p:nvPr userDrawn="1"/>
        </p:nvSpPr>
        <p:spPr bwMode="auto">
          <a:xfrm>
            <a:off x="1247775" y="6314349"/>
            <a:ext cx="1805940" cy="283464"/>
          </a:xfrm>
          <a:prstGeom prst="rect">
            <a:avLst/>
          </a:prstGeom>
          <a:solidFill>
            <a:schemeClr val="bg1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0" name="Rectangle 4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226185" y="3267926"/>
            <a:ext cx="3810000" cy="355482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800" b="1" baseline="0">
                <a:solidFill>
                  <a:srgbClr val="D9D9D9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subtitle text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490262" y="3697674"/>
            <a:ext cx="5168042" cy="1077218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  <a:lvl2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2pPr>
            <a:lvl3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3pPr>
            <a:lvl4pPr algn="ctr">
              <a:buNone/>
              <a:defRPr sz="1800" b="0">
                <a:solidFill>
                  <a:schemeClr val="bg1"/>
                </a:solidFill>
                <a:latin typeface="+mj-lt"/>
              </a:defRPr>
            </a:lvl4pPr>
            <a:lvl5pPr algn="ctr">
              <a:buNone/>
              <a:defRPr sz="18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Second level</a:t>
            </a:r>
          </a:p>
          <a:p>
            <a:pPr lvl="0"/>
            <a:r>
              <a:rPr lang="en-US" dirty="0" smtClean="0"/>
              <a:t>Third level</a:t>
            </a:r>
          </a:p>
          <a:p>
            <a:pPr lvl="0"/>
            <a:r>
              <a:rPr lang="en-US" dirty="0" smtClean="0"/>
              <a:t>Fourth level</a:t>
            </a:r>
          </a:p>
          <a:p>
            <a:pPr lvl="0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1213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Closing Slide Alternativ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744362" y="6371055"/>
            <a:ext cx="1655277" cy="167513"/>
            <a:chOff x="1195324" y="673735"/>
            <a:chExt cx="4235450" cy="428625"/>
          </a:xfrm>
        </p:grpSpPr>
        <p:sp>
          <p:nvSpPr>
            <p:cNvPr id="6" name="Freeform 22"/>
            <p:cNvSpPr>
              <a:spLocks/>
            </p:cNvSpPr>
            <p:nvPr/>
          </p:nvSpPr>
          <p:spPr bwMode="auto">
            <a:xfrm>
              <a:off x="1195324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7" name="Freeform 23"/>
            <p:cNvSpPr>
              <a:spLocks/>
            </p:cNvSpPr>
            <p:nvPr/>
          </p:nvSpPr>
          <p:spPr bwMode="auto">
            <a:xfrm>
              <a:off x="1731899" y="683260"/>
              <a:ext cx="523875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6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0" y="0"/>
                </a:cxn>
                <a:cxn ang="0">
                  <a:pos x="234" y="184"/>
                </a:cxn>
                <a:cxn ang="0">
                  <a:pos x="236" y="184"/>
                </a:cxn>
                <a:cxn ang="0">
                  <a:pos x="266" y="0"/>
                </a:cxn>
                <a:cxn ang="0">
                  <a:pos x="330" y="0"/>
                </a:cxn>
                <a:cxn ang="0">
                  <a:pos x="274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4" y="76"/>
                </a:cxn>
                <a:cxn ang="0">
                  <a:pos x="132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0" h="258">
                  <a:moveTo>
                    <a:pt x="0" y="0"/>
                  </a:moveTo>
                  <a:lnTo>
                    <a:pt x="66" y="0"/>
                  </a:lnTo>
                  <a:lnTo>
                    <a:pt x="96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0" y="0"/>
                  </a:lnTo>
                  <a:lnTo>
                    <a:pt x="234" y="184"/>
                  </a:lnTo>
                  <a:lnTo>
                    <a:pt x="236" y="184"/>
                  </a:lnTo>
                  <a:lnTo>
                    <a:pt x="266" y="0"/>
                  </a:lnTo>
                  <a:lnTo>
                    <a:pt x="330" y="0"/>
                  </a:lnTo>
                  <a:lnTo>
                    <a:pt x="274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4" y="76"/>
                  </a:lnTo>
                  <a:lnTo>
                    <a:pt x="132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8" name="Freeform 24"/>
            <p:cNvSpPr>
              <a:spLocks/>
            </p:cNvSpPr>
            <p:nvPr/>
          </p:nvSpPr>
          <p:spPr bwMode="auto">
            <a:xfrm>
              <a:off x="2265299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2808224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1" name="Freeform 26"/>
            <p:cNvSpPr>
              <a:spLocks/>
            </p:cNvSpPr>
            <p:nvPr/>
          </p:nvSpPr>
          <p:spPr bwMode="auto">
            <a:xfrm>
              <a:off x="2966974" y="673735"/>
              <a:ext cx="304800" cy="428625"/>
            </a:xfrm>
            <a:custGeom>
              <a:avLst/>
              <a:gdLst/>
              <a:ahLst/>
              <a:cxnLst>
                <a:cxn ang="0">
                  <a:pos x="60" y="188"/>
                </a:cxn>
                <a:cxn ang="0">
                  <a:pos x="60" y="196"/>
                </a:cxn>
                <a:cxn ang="0">
                  <a:pos x="66" y="210"/>
                </a:cxn>
                <a:cxn ang="0">
                  <a:pos x="74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4" y="222"/>
                </a:cxn>
                <a:cxn ang="0">
                  <a:pos x="122" y="214"/>
                </a:cxn>
                <a:cxn ang="0">
                  <a:pos x="128" y="202"/>
                </a:cxn>
                <a:cxn ang="0">
                  <a:pos x="128" y="194"/>
                </a:cxn>
                <a:cxn ang="0">
                  <a:pos x="120" y="176"/>
                </a:cxn>
                <a:cxn ang="0">
                  <a:pos x="104" y="166"/>
                </a:cxn>
                <a:cxn ang="0">
                  <a:pos x="58" y="148"/>
                </a:cxn>
                <a:cxn ang="0">
                  <a:pos x="34" y="138"/>
                </a:cxn>
                <a:cxn ang="0">
                  <a:pos x="16" y="122"/>
                </a:cxn>
                <a:cxn ang="0">
                  <a:pos x="6" y="102"/>
                </a:cxn>
                <a:cxn ang="0">
                  <a:pos x="2" y="78"/>
                </a:cxn>
                <a:cxn ang="0">
                  <a:pos x="4" y="62"/>
                </a:cxn>
                <a:cxn ang="0">
                  <a:pos x="14" y="34"/>
                </a:cxn>
                <a:cxn ang="0">
                  <a:pos x="38" y="12"/>
                </a:cxn>
                <a:cxn ang="0">
                  <a:pos x="74" y="2"/>
                </a:cxn>
                <a:cxn ang="0">
                  <a:pos x="98" y="0"/>
                </a:cxn>
                <a:cxn ang="0">
                  <a:pos x="136" y="4"/>
                </a:cxn>
                <a:cxn ang="0">
                  <a:pos x="164" y="18"/>
                </a:cxn>
                <a:cxn ang="0">
                  <a:pos x="180" y="42"/>
                </a:cxn>
                <a:cxn ang="0">
                  <a:pos x="186" y="72"/>
                </a:cxn>
                <a:cxn ang="0">
                  <a:pos x="126" y="84"/>
                </a:cxn>
                <a:cxn ang="0">
                  <a:pos x="124" y="66"/>
                </a:cxn>
                <a:cxn ang="0">
                  <a:pos x="120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2" y="56"/>
                </a:cxn>
                <a:cxn ang="0">
                  <a:pos x="66" y="66"/>
                </a:cxn>
                <a:cxn ang="0">
                  <a:pos x="66" y="72"/>
                </a:cxn>
                <a:cxn ang="0">
                  <a:pos x="72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8" y="164"/>
                </a:cxn>
                <a:cxn ang="0">
                  <a:pos x="192" y="190"/>
                </a:cxn>
                <a:cxn ang="0">
                  <a:pos x="190" y="208"/>
                </a:cxn>
                <a:cxn ang="0">
                  <a:pos x="176" y="240"/>
                </a:cxn>
                <a:cxn ang="0">
                  <a:pos x="150" y="260"/>
                </a:cxn>
                <a:cxn ang="0">
                  <a:pos x="116" y="270"/>
                </a:cxn>
                <a:cxn ang="0">
                  <a:pos x="96" y="270"/>
                </a:cxn>
                <a:cxn ang="0">
                  <a:pos x="50" y="264"/>
                </a:cxn>
                <a:cxn ang="0">
                  <a:pos x="20" y="248"/>
                </a:cxn>
                <a:cxn ang="0">
                  <a:pos x="6" y="222"/>
                </a:cxn>
                <a:cxn ang="0">
                  <a:pos x="0" y="188"/>
                </a:cxn>
                <a:cxn ang="0">
                  <a:pos x="60" y="180"/>
                </a:cxn>
              </a:cxnLst>
              <a:rect l="0" t="0" r="r" b="b"/>
              <a:pathLst>
                <a:path w="192" h="270">
                  <a:moveTo>
                    <a:pt x="60" y="180"/>
                  </a:moveTo>
                  <a:lnTo>
                    <a:pt x="60" y="188"/>
                  </a:lnTo>
                  <a:lnTo>
                    <a:pt x="60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6" y="210"/>
                  </a:lnTo>
                  <a:lnTo>
                    <a:pt x="68" y="216"/>
                  </a:lnTo>
                  <a:lnTo>
                    <a:pt x="74" y="220"/>
                  </a:lnTo>
                  <a:lnTo>
                    <a:pt x="80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4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6" y="208"/>
                  </a:lnTo>
                  <a:lnTo>
                    <a:pt x="128" y="202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6" y="184"/>
                  </a:lnTo>
                  <a:lnTo>
                    <a:pt x="120" y="176"/>
                  </a:lnTo>
                  <a:lnTo>
                    <a:pt x="114" y="170"/>
                  </a:lnTo>
                  <a:lnTo>
                    <a:pt x="104" y="166"/>
                  </a:lnTo>
                  <a:lnTo>
                    <a:pt x="58" y="148"/>
                  </a:lnTo>
                  <a:lnTo>
                    <a:pt x="58" y="148"/>
                  </a:lnTo>
                  <a:lnTo>
                    <a:pt x="44" y="144"/>
                  </a:lnTo>
                  <a:lnTo>
                    <a:pt x="34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6" y="102"/>
                  </a:lnTo>
                  <a:lnTo>
                    <a:pt x="4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4" y="62"/>
                  </a:lnTo>
                  <a:lnTo>
                    <a:pt x="8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8" y="12"/>
                  </a:lnTo>
                  <a:lnTo>
                    <a:pt x="54" y="6"/>
                  </a:lnTo>
                  <a:lnTo>
                    <a:pt x="74" y="2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2" y="10"/>
                  </a:lnTo>
                  <a:lnTo>
                    <a:pt x="164" y="18"/>
                  </a:lnTo>
                  <a:lnTo>
                    <a:pt x="174" y="30"/>
                  </a:lnTo>
                  <a:lnTo>
                    <a:pt x="180" y="42"/>
                  </a:lnTo>
                  <a:lnTo>
                    <a:pt x="184" y="56"/>
                  </a:lnTo>
                  <a:lnTo>
                    <a:pt x="186" y="72"/>
                  </a:lnTo>
                  <a:lnTo>
                    <a:pt x="186" y="8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20" y="54"/>
                  </a:lnTo>
                  <a:lnTo>
                    <a:pt x="116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6" y="52"/>
                  </a:lnTo>
                  <a:lnTo>
                    <a:pt x="72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8" y="82"/>
                  </a:lnTo>
                  <a:lnTo>
                    <a:pt x="72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4" y="152"/>
                  </a:lnTo>
                  <a:lnTo>
                    <a:pt x="188" y="164"/>
                  </a:lnTo>
                  <a:lnTo>
                    <a:pt x="190" y="176"/>
                  </a:lnTo>
                  <a:lnTo>
                    <a:pt x="192" y="190"/>
                  </a:lnTo>
                  <a:lnTo>
                    <a:pt x="192" y="190"/>
                  </a:lnTo>
                  <a:lnTo>
                    <a:pt x="190" y="208"/>
                  </a:lnTo>
                  <a:lnTo>
                    <a:pt x="184" y="226"/>
                  </a:lnTo>
                  <a:lnTo>
                    <a:pt x="176" y="240"/>
                  </a:lnTo>
                  <a:lnTo>
                    <a:pt x="164" y="250"/>
                  </a:lnTo>
                  <a:lnTo>
                    <a:pt x="150" y="260"/>
                  </a:lnTo>
                  <a:lnTo>
                    <a:pt x="134" y="266"/>
                  </a:lnTo>
                  <a:lnTo>
                    <a:pt x="116" y="270"/>
                  </a:lnTo>
                  <a:lnTo>
                    <a:pt x="96" y="270"/>
                  </a:lnTo>
                  <a:lnTo>
                    <a:pt x="96" y="270"/>
                  </a:lnTo>
                  <a:lnTo>
                    <a:pt x="70" y="270"/>
                  </a:lnTo>
                  <a:lnTo>
                    <a:pt x="50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2" y="236"/>
                  </a:lnTo>
                  <a:lnTo>
                    <a:pt x="6" y="222"/>
                  </a:lnTo>
                  <a:lnTo>
                    <a:pt x="2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60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2" name="Freeform 27"/>
            <p:cNvSpPr>
              <a:spLocks noEditPoints="1"/>
            </p:cNvSpPr>
            <p:nvPr/>
          </p:nvSpPr>
          <p:spPr bwMode="auto">
            <a:xfrm>
              <a:off x="3309874" y="673735"/>
              <a:ext cx="317500" cy="428625"/>
            </a:xfrm>
            <a:custGeom>
              <a:avLst/>
              <a:gdLst/>
              <a:ahLst/>
              <a:cxnLst>
                <a:cxn ang="0">
                  <a:pos x="8" y="80"/>
                </a:cxn>
                <a:cxn ang="0">
                  <a:pos x="10" y="58"/>
                </a:cxn>
                <a:cxn ang="0">
                  <a:pos x="24" y="28"/>
                </a:cxn>
                <a:cxn ang="0">
                  <a:pos x="48" y="10"/>
                </a:cxn>
                <a:cxn ang="0">
                  <a:pos x="80" y="0"/>
                </a:cxn>
                <a:cxn ang="0">
                  <a:pos x="98" y="0"/>
                </a:cxn>
                <a:cxn ang="0">
                  <a:pos x="146" y="6"/>
                </a:cxn>
                <a:cxn ang="0">
                  <a:pos x="174" y="22"/>
                </a:cxn>
                <a:cxn ang="0">
                  <a:pos x="188" y="46"/>
                </a:cxn>
                <a:cxn ang="0">
                  <a:pos x="192" y="78"/>
                </a:cxn>
                <a:cxn ang="0">
                  <a:pos x="192" y="214"/>
                </a:cxn>
                <a:cxn ang="0">
                  <a:pos x="196" y="254"/>
                </a:cxn>
                <a:cxn ang="0">
                  <a:pos x="136" y="264"/>
                </a:cxn>
                <a:cxn ang="0">
                  <a:pos x="132" y="250"/>
                </a:cxn>
                <a:cxn ang="0">
                  <a:pos x="128" y="238"/>
                </a:cxn>
                <a:cxn ang="0">
                  <a:pos x="122" y="246"/>
                </a:cxn>
                <a:cxn ang="0">
                  <a:pos x="108" y="260"/>
                </a:cxn>
                <a:cxn ang="0">
                  <a:pos x="92" y="268"/>
                </a:cxn>
                <a:cxn ang="0">
                  <a:pos x="62" y="270"/>
                </a:cxn>
                <a:cxn ang="0">
                  <a:pos x="46" y="268"/>
                </a:cxn>
                <a:cxn ang="0">
                  <a:pos x="22" y="256"/>
                </a:cxn>
                <a:cxn ang="0">
                  <a:pos x="8" y="236"/>
                </a:cxn>
                <a:cxn ang="0">
                  <a:pos x="0" y="210"/>
                </a:cxn>
                <a:cxn ang="0">
                  <a:pos x="0" y="196"/>
                </a:cxn>
                <a:cxn ang="0">
                  <a:pos x="4" y="166"/>
                </a:cxn>
                <a:cxn ang="0">
                  <a:pos x="16" y="144"/>
                </a:cxn>
                <a:cxn ang="0">
                  <a:pos x="36" y="128"/>
                </a:cxn>
                <a:cxn ang="0">
                  <a:pos x="64" y="116"/>
                </a:cxn>
                <a:cxn ang="0">
                  <a:pos x="102" y="106"/>
                </a:cxn>
                <a:cxn ang="0">
                  <a:pos x="122" y="96"/>
                </a:cxn>
                <a:cxn ang="0">
                  <a:pos x="128" y="76"/>
                </a:cxn>
                <a:cxn ang="0">
                  <a:pos x="126" y="62"/>
                </a:cxn>
                <a:cxn ang="0">
                  <a:pos x="122" y="54"/>
                </a:cxn>
                <a:cxn ang="0">
                  <a:pos x="112" y="46"/>
                </a:cxn>
                <a:cxn ang="0">
                  <a:pos x="98" y="44"/>
                </a:cxn>
                <a:cxn ang="0">
                  <a:pos x="90" y="46"/>
                </a:cxn>
                <a:cxn ang="0">
                  <a:pos x="80" y="50"/>
                </a:cxn>
                <a:cxn ang="0">
                  <a:pos x="72" y="58"/>
                </a:cxn>
                <a:cxn ang="0">
                  <a:pos x="68" y="78"/>
                </a:cxn>
                <a:cxn ang="0">
                  <a:pos x="8" y="86"/>
                </a:cxn>
                <a:cxn ang="0">
                  <a:pos x="128" y="136"/>
                </a:cxn>
                <a:cxn ang="0">
                  <a:pos x="100" y="148"/>
                </a:cxn>
                <a:cxn ang="0">
                  <a:pos x="84" y="154"/>
                </a:cxn>
                <a:cxn ang="0">
                  <a:pos x="72" y="162"/>
                </a:cxn>
                <a:cxn ang="0">
                  <a:pos x="64" y="174"/>
                </a:cxn>
                <a:cxn ang="0">
                  <a:pos x="62" y="190"/>
                </a:cxn>
                <a:cxn ang="0">
                  <a:pos x="68" y="214"/>
                </a:cxn>
                <a:cxn ang="0">
                  <a:pos x="76" y="222"/>
                </a:cxn>
                <a:cxn ang="0">
                  <a:pos x="88" y="226"/>
                </a:cxn>
                <a:cxn ang="0">
                  <a:pos x="102" y="224"/>
                </a:cxn>
                <a:cxn ang="0">
                  <a:pos x="114" y="216"/>
                </a:cxn>
                <a:cxn ang="0">
                  <a:pos x="124" y="204"/>
                </a:cxn>
                <a:cxn ang="0">
                  <a:pos x="128" y="186"/>
                </a:cxn>
              </a:cxnLst>
              <a:rect l="0" t="0" r="r" b="b"/>
              <a:pathLst>
                <a:path w="200" h="270">
                  <a:moveTo>
                    <a:pt x="8" y="86"/>
                  </a:moveTo>
                  <a:lnTo>
                    <a:pt x="8" y="80"/>
                  </a:lnTo>
                  <a:lnTo>
                    <a:pt x="8" y="80"/>
                  </a:lnTo>
                  <a:lnTo>
                    <a:pt x="10" y="58"/>
                  </a:lnTo>
                  <a:lnTo>
                    <a:pt x="14" y="42"/>
                  </a:lnTo>
                  <a:lnTo>
                    <a:pt x="24" y="28"/>
                  </a:lnTo>
                  <a:lnTo>
                    <a:pt x="34" y="18"/>
                  </a:lnTo>
                  <a:lnTo>
                    <a:pt x="48" y="10"/>
                  </a:lnTo>
                  <a:lnTo>
                    <a:pt x="64" y="4"/>
                  </a:lnTo>
                  <a:lnTo>
                    <a:pt x="80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24" y="2"/>
                  </a:lnTo>
                  <a:lnTo>
                    <a:pt x="146" y="6"/>
                  </a:lnTo>
                  <a:lnTo>
                    <a:pt x="162" y="12"/>
                  </a:lnTo>
                  <a:lnTo>
                    <a:pt x="174" y="22"/>
                  </a:lnTo>
                  <a:lnTo>
                    <a:pt x="182" y="34"/>
                  </a:lnTo>
                  <a:lnTo>
                    <a:pt x="188" y="46"/>
                  </a:lnTo>
                  <a:lnTo>
                    <a:pt x="190" y="62"/>
                  </a:lnTo>
                  <a:lnTo>
                    <a:pt x="192" y="78"/>
                  </a:lnTo>
                  <a:lnTo>
                    <a:pt x="192" y="214"/>
                  </a:lnTo>
                  <a:lnTo>
                    <a:pt x="192" y="214"/>
                  </a:lnTo>
                  <a:lnTo>
                    <a:pt x="194" y="242"/>
                  </a:lnTo>
                  <a:lnTo>
                    <a:pt x="196" y="254"/>
                  </a:lnTo>
                  <a:lnTo>
                    <a:pt x="200" y="264"/>
                  </a:lnTo>
                  <a:lnTo>
                    <a:pt x="136" y="264"/>
                  </a:lnTo>
                  <a:lnTo>
                    <a:pt x="136" y="264"/>
                  </a:lnTo>
                  <a:lnTo>
                    <a:pt x="132" y="250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2" y="246"/>
                  </a:lnTo>
                  <a:lnTo>
                    <a:pt x="116" y="254"/>
                  </a:lnTo>
                  <a:lnTo>
                    <a:pt x="108" y="260"/>
                  </a:lnTo>
                  <a:lnTo>
                    <a:pt x="100" y="264"/>
                  </a:lnTo>
                  <a:lnTo>
                    <a:pt x="92" y="268"/>
                  </a:lnTo>
                  <a:lnTo>
                    <a:pt x="84" y="270"/>
                  </a:lnTo>
                  <a:lnTo>
                    <a:pt x="62" y="270"/>
                  </a:lnTo>
                  <a:lnTo>
                    <a:pt x="62" y="270"/>
                  </a:lnTo>
                  <a:lnTo>
                    <a:pt x="46" y="268"/>
                  </a:lnTo>
                  <a:lnTo>
                    <a:pt x="32" y="264"/>
                  </a:lnTo>
                  <a:lnTo>
                    <a:pt x="22" y="256"/>
                  </a:lnTo>
                  <a:lnTo>
                    <a:pt x="14" y="246"/>
                  </a:lnTo>
                  <a:lnTo>
                    <a:pt x="8" y="236"/>
                  </a:lnTo>
                  <a:lnTo>
                    <a:pt x="2" y="222"/>
                  </a:lnTo>
                  <a:lnTo>
                    <a:pt x="0" y="210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180"/>
                  </a:lnTo>
                  <a:lnTo>
                    <a:pt x="4" y="166"/>
                  </a:lnTo>
                  <a:lnTo>
                    <a:pt x="8" y="154"/>
                  </a:lnTo>
                  <a:lnTo>
                    <a:pt x="16" y="144"/>
                  </a:lnTo>
                  <a:lnTo>
                    <a:pt x="24" y="134"/>
                  </a:lnTo>
                  <a:lnTo>
                    <a:pt x="36" y="128"/>
                  </a:lnTo>
                  <a:lnTo>
                    <a:pt x="48" y="122"/>
                  </a:lnTo>
                  <a:lnTo>
                    <a:pt x="64" y="116"/>
                  </a:lnTo>
                  <a:lnTo>
                    <a:pt x="102" y="106"/>
                  </a:lnTo>
                  <a:lnTo>
                    <a:pt x="102" y="106"/>
                  </a:lnTo>
                  <a:lnTo>
                    <a:pt x="114" y="102"/>
                  </a:lnTo>
                  <a:lnTo>
                    <a:pt x="122" y="96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76"/>
                  </a:lnTo>
                  <a:lnTo>
                    <a:pt x="126" y="62"/>
                  </a:lnTo>
                  <a:lnTo>
                    <a:pt x="124" y="58"/>
                  </a:lnTo>
                  <a:lnTo>
                    <a:pt x="122" y="54"/>
                  </a:lnTo>
                  <a:lnTo>
                    <a:pt x="118" y="50"/>
                  </a:lnTo>
                  <a:lnTo>
                    <a:pt x="112" y="46"/>
                  </a:lnTo>
                  <a:lnTo>
                    <a:pt x="106" y="46"/>
                  </a:lnTo>
                  <a:lnTo>
                    <a:pt x="98" y="44"/>
                  </a:lnTo>
                  <a:lnTo>
                    <a:pt x="98" y="44"/>
                  </a:lnTo>
                  <a:lnTo>
                    <a:pt x="90" y="46"/>
                  </a:lnTo>
                  <a:lnTo>
                    <a:pt x="84" y="48"/>
                  </a:lnTo>
                  <a:lnTo>
                    <a:pt x="80" y="50"/>
                  </a:lnTo>
                  <a:lnTo>
                    <a:pt x="74" y="54"/>
                  </a:lnTo>
                  <a:lnTo>
                    <a:pt x="72" y="58"/>
                  </a:lnTo>
                  <a:lnTo>
                    <a:pt x="70" y="64"/>
                  </a:lnTo>
                  <a:lnTo>
                    <a:pt x="68" y="78"/>
                  </a:lnTo>
                  <a:lnTo>
                    <a:pt x="68" y="86"/>
                  </a:lnTo>
                  <a:lnTo>
                    <a:pt x="8" y="86"/>
                  </a:lnTo>
                  <a:close/>
                  <a:moveTo>
                    <a:pt x="128" y="136"/>
                  </a:moveTo>
                  <a:lnTo>
                    <a:pt x="128" y="136"/>
                  </a:lnTo>
                  <a:lnTo>
                    <a:pt x="114" y="144"/>
                  </a:lnTo>
                  <a:lnTo>
                    <a:pt x="100" y="148"/>
                  </a:lnTo>
                  <a:lnTo>
                    <a:pt x="100" y="148"/>
                  </a:lnTo>
                  <a:lnTo>
                    <a:pt x="84" y="154"/>
                  </a:lnTo>
                  <a:lnTo>
                    <a:pt x="76" y="158"/>
                  </a:lnTo>
                  <a:lnTo>
                    <a:pt x="72" y="162"/>
                  </a:lnTo>
                  <a:lnTo>
                    <a:pt x="68" y="168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190"/>
                  </a:lnTo>
                  <a:lnTo>
                    <a:pt x="64" y="204"/>
                  </a:lnTo>
                  <a:lnTo>
                    <a:pt x="68" y="214"/>
                  </a:lnTo>
                  <a:lnTo>
                    <a:pt x="72" y="220"/>
                  </a:lnTo>
                  <a:lnTo>
                    <a:pt x="76" y="222"/>
                  </a:lnTo>
                  <a:lnTo>
                    <a:pt x="82" y="224"/>
                  </a:lnTo>
                  <a:lnTo>
                    <a:pt x="88" y="226"/>
                  </a:lnTo>
                  <a:lnTo>
                    <a:pt x="88" y="226"/>
                  </a:lnTo>
                  <a:lnTo>
                    <a:pt x="102" y="224"/>
                  </a:lnTo>
                  <a:lnTo>
                    <a:pt x="108" y="220"/>
                  </a:lnTo>
                  <a:lnTo>
                    <a:pt x="114" y="216"/>
                  </a:lnTo>
                  <a:lnTo>
                    <a:pt x="120" y="210"/>
                  </a:lnTo>
                  <a:lnTo>
                    <a:pt x="124" y="204"/>
                  </a:lnTo>
                  <a:lnTo>
                    <a:pt x="128" y="196"/>
                  </a:lnTo>
                  <a:lnTo>
                    <a:pt x="128" y="186"/>
                  </a:lnTo>
                  <a:lnTo>
                    <a:pt x="128" y="1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3" name="Freeform 28"/>
            <p:cNvSpPr>
              <a:spLocks/>
            </p:cNvSpPr>
            <p:nvPr/>
          </p:nvSpPr>
          <p:spPr bwMode="auto">
            <a:xfrm>
              <a:off x="3671824" y="673735"/>
              <a:ext cx="301625" cy="428625"/>
            </a:xfrm>
            <a:custGeom>
              <a:avLst/>
              <a:gdLst/>
              <a:ahLst/>
              <a:cxnLst>
                <a:cxn ang="0">
                  <a:pos x="58" y="188"/>
                </a:cxn>
                <a:cxn ang="0">
                  <a:pos x="60" y="196"/>
                </a:cxn>
                <a:cxn ang="0">
                  <a:pos x="64" y="210"/>
                </a:cxn>
                <a:cxn ang="0">
                  <a:pos x="72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2" y="222"/>
                </a:cxn>
                <a:cxn ang="0">
                  <a:pos x="122" y="214"/>
                </a:cxn>
                <a:cxn ang="0">
                  <a:pos x="126" y="202"/>
                </a:cxn>
                <a:cxn ang="0">
                  <a:pos x="126" y="194"/>
                </a:cxn>
                <a:cxn ang="0">
                  <a:pos x="120" y="176"/>
                </a:cxn>
                <a:cxn ang="0">
                  <a:pos x="102" y="166"/>
                </a:cxn>
                <a:cxn ang="0">
                  <a:pos x="56" y="148"/>
                </a:cxn>
                <a:cxn ang="0">
                  <a:pos x="32" y="138"/>
                </a:cxn>
                <a:cxn ang="0">
                  <a:pos x="16" y="122"/>
                </a:cxn>
                <a:cxn ang="0">
                  <a:pos x="4" y="102"/>
                </a:cxn>
                <a:cxn ang="0">
                  <a:pos x="2" y="78"/>
                </a:cxn>
                <a:cxn ang="0">
                  <a:pos x="2" y="62"/>
                </a:cxn>
                <a:cxn ang="0">
                  <a:pos x="14" y="34"/>
                </a:cxn>
                <a:cxn ang="0">
                  <a:pos x="36" y="12"/>
                </a:cxn>
                <a:cxn ang="0">
                  <a:pos x="72" y="2"/>
                </a:cxn>
                <a:cxn ang="0">
                  <a:pos x="96" y="0"/>
                </a:cxn>
                <a:cxn ang="0">
                  <a:pos x="136" y="4"/>
                </a:cxn>
                <a:cxn ang="0">
                  <a:pos x="162" y="18"/>
                </a:cxn>
                <a:cxn ang="0">
                  <a:pos x="178" y="42"/>
                </a:cxn>
                <a:cxn ang="0">
                  <a:pos x="184" y="72"/>
                </a:cxn>
                <a:cxn ang="0">
                  <a:pos x="124" y="84"/>
                </a:cxn>
                <a:cxn ang="0">
                  <a:pos x="124" y="66"/>
                </a:cxn>
                <a:cxn ang="0">
                  <a:pos x="118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0" y="56"/>
                </a:cxn>
                <a:cxn ang="0">
                  <a:pos x="66" y="66"/>
                </a:cxn>
                <a:cxn ang="0">
                  <a:pos x="64" y="72"/>
                </a:cxn>
                <a:cxn ang="0">
                  <a:pos x="70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6" y="164"/>
                </a:cxn>
                <a:cxn ang="0">
                  <a:pos x="190" y="190"/>
                </a:cxn>
                <a:cxn ang="0">
                  <a:pos x="188" y="208"/>
                </a:cxn>
                <a:cxn ang="0">
                  <a:pos x="174" y="240"/>
                </a:cxn>
                <a:cxn ang="0">
                  <a:pos x="148" y="260"/>
                </a:cxn>
                <a:cxn ang="0">
                  <a:pos x="114" y="270"/>
                </a:cxn>
                <a:cxn ang="0">
                  <a:pos x="94" y="270"/>
                </a:cxn>
                <a:cxn ang="0">
                  <a:pos x="48" y="264"/>
                </a:cxn>
                <a:cxn ang="0">
                  <a:pos x="20" y="248"/>
                </a:cxn>
                <a:cxn ang="0">
                  <a:pos x="4" y="222"/>
                </a:cxn>
                <a:cxn ang="0">
                  <a:pos x="0" y="188"/>
                </a:cxn>
                <a:cxn ang="0">
                  <a:pos x="58" y="180"/>
                </a:cxn>
              </a:cxnLst>
              <a:rect l="0" t="0" r="r" b="b"/>
              <a:pathLst>
                <a:path w="190" h="270">
                  <a:moveTo>
                    <a:pt x="58" y="180"/>
                  </a:moveTo>
                  <a:lnTo>
                    <a:pt x="58" y="188"/>
                  </a:lnTo>
                  <a:lnTo>
                    <a:pt x="58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4" y="210"/>
                  </a:lnTo>
                  <a:lnTo>
                    <a:pt x="68" y="216"/>
                  </a:lnTo>
                  <a:lnTo>
                    <a:pt x="72" y="220"/>
                  </a:lnTo>
                  <a:lnTo>
                    <a:pt x="78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2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4" y="208"/>
                  </a:lnTo>
                  <a:lnTo>
                    <a:pt x="126" y="202"/>
                  </a:lnTo>
                  <a:lnTo>
                    <a:pt x="126" y="194"/>
                  </a:lnTo>
                  <a:lnTo>
                    <a:pt x="126" y="194"/>
                  </a:lnTo>
                  <a:lnTo>
                    <a:pt x="124" y="184"/>
                  </a:lnTo>
                  <a:lnTo>
                    <a:pt x="120" y="176"/>
                  </a:lnTo>
                  <a:lnTo>
                    <a:pt x="112" y="170"/>
                  </a:lnTo>
                  <a:lnTo>
                    <a:pt x="102" y="166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44" y="144"/>
                  </a:lnTo>
                  <a:lnTo>
                    <a:pt x="32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4" y="102"/>
                  </a:lnTo>
                  <a:lnTo>
                    <a:pt x="2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2" y="62"/>
                  </a:lnTo>
                  <a:lnTo>
                    <a:pt x="6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6" y="12"/>
                  </a:lnTo>
                  <a:lnTo>
                    <a:pt x="52" y="6"/>
                  </a:lnTo>
                  <a:lnTo>
                    <a:pt x="72" y="2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0" y="10"/>
                  </a:lnTo>
                  <a:lnTo>
                    <a:pt x="162" y="18"/>
                  </a:lnTo>
                  <a:lnTo>
                    <a:pt x="172" y="30"/>
                  </a:lnTo>
                  <a:lnTo>
                    <a:pt x="178" y="42"/>
                  </a:lnTo>
                  <a:lnTo>
                    <a:pt x="182" y="56"/>
                  </a:lnTo>
                  <a:lnTo>
                    <a:pt x="184" y="72"/>
                  </a:lnTo>
                  <a:lnTo>
                    <a:pt x="184" y="84"/>
                  </a:lnTo>
                  <a:lnTo>
                    <a:pt x="124" y="84"/>
                  </a:lnTo>
                  <a:lnTo>
                    <a:pt x="124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18" y="54"/>
                  </a:lnTo>
                  <a:lnTo>
                    <a:pt x="114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4" y="72"/>
                  </a:lnTo>
                  <a:lnTo>
                    <a:pt x="64" y="72"/>
                  </a:lnTo>
                  <a:lnTo>
                    <a:pt x="66" y="82"/>
                  </a:lnTo>
                  <a:lnTo>
                    <a:pt x="70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2" y="152"/>
                  </a:lnTo>
                  <a:lnTo>
                    <a:pt x="186" y="164"/>
                  </a:lnTo>
                  <a:lnTo>
                    <a:pt x="190" y="176"/>
                  </a:lnTo>
                  <a:lnTo>
                    <a:pt x="190" y="190"/>
                  </a:lnTo>
                  <a:lnTo>
                    <a:pt x="190" y="190"/>
                  </a:lnTo>
                  <a:lnTo>
                    <a:pt x="188" y="208"/>
                  </a:lnTo>
                  <a:lnTo>
                    <a:pt x="182" y="226"/>
                  </a:lnTo>
                  <a:lnTo>
                    <a:pt x="174" y="240"/>
                  </a:lnTo>
                  <a:lnTo>
                    <a:pt x="162" y="250"/>
                  </a:lnTo>
                  <a:lnTo>
                    <a:pt x="148" y="260"/>
                  </a:lnTo>
                  <a:lnTo>
                    <a:pt x="132" y="266"/>
                  </a:lnTo>
                  <a:lnTo>
                    <a:pt x="114" y="270"/>
                  </a:lnTo>
                  <a:lnTo>
                    <a:pt x="94" y="270"/>
                  </a:lnTo>
                  <a:lnTo>
                    <a:pt x="94" y="270"/>
                  </a:lnTo>
                  <a:lnTo>
                    <a:pt x="68" y="270"/>
                  </a:lnTo>
                  <a:lnTo>
                    <a:pt x="48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0" y="236"/>
                  </a:lnTo>
                  <a:lnTo>
                    <a:pt x="4" y="222"/>
                  </a:lnTo>
                  <a:lnTo>
                    <a:pt x="0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58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5" name="Rectangle 29"/>
            <p:cNvSpPr>
              <a:spLocks noChangeArrowheads="1"/>
            </p:cNvSpPr>
            <p:nvPr/>
          </p:nvSpPr>
          <p:spPr bwMode="auto">
            <a:xfrm>
              <a:off x="4030599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4192524" y="673735"/>
              <a:ext cx="314325" cy="428625"/>
            </a:xfrm>
            <a:custGeom>
              <a:avLst/>
              <a:gdLst/>
              <a:ahLst/>
              <a:cxnLst>
                <a:cxn ang="0">
                  <a:pos x="134" y="100"/>
                </a:cxn>
                <a:cxn ang="0">
                  <a:pos x="132" y="72"/>
                </a:cxn>
                <a:cxn ang="0">
                  <a:pos x="124" y="58"/>
                </a:cxn>
                <a:cxn ang="0">
                  <a:pos x="112" y="48"/>
                </a:cxn>
                <a:cxn ang="0">
                  <a:pos x="104" y="48"/>
                </a:cxn>
                <a:cxn ang="0">
                  <a:pos x="84" y="52"/>
                </a:cxn>
                <a:cxn ang="0">
                  <a:pos x="74" y="70"/>
                </a:cxn>
                <a:cxn ang="0">
                  <a:pos x="68" y="96"/>
                </a:cxn>
                <a:cxn ang="0">
                  <a:pos x="66" y="136"/>
                </a:cxn>
                <a:cxn ang="0">
                  <a:pos x="70" y="192"/>
                </a:cxn>
                <a:cxn ang="0">
                  <a:pos x="78" y="214"/>
                </a:cxn>
                <a:cxn ang="0">
                  <a:pos x="92" y="224"/>
                </a:cxn>
                <a:cxn ang="0">
                  <a:pos x="102" y="226"/>
                </a:cxn>
                <a:cxn ang="0">
                  <a:pos x="116" y="222"/>
                </a:cxn>
                <a:cxn ang="0">
                  <a:pos x="126" y="212"/>
                </a:cxn>
                <a:cxn ang="0">
                  <a:pos x="132" y="192"/>
                </a:cxn>
                <a:cxn ang="0">
                  <a:pos x="198" y="166"/>
                </a:cxn>
                <a:cxn ang="0">
                  <a:pos x="196" y="190"/>
                </a:cxn>
                <a:cxn ang="0">
                  <a:pos x="184" y="228"/>
                </a:cxn>
                <a:cxn ang="0">
                  <a:pos x="160" y="256"/>
                </a:cxn>
                <a:cxn ang="0">
                  <a:pos x="124" y="268"/>
                </a:cxn>
                <a:cxn ang="0">
                  <a:pos x="98" y="270"/>
                </a:cxn>
                <a:cxn ang="0">
                  <a:pos x="56" y="264"/>
                </a:cxn>
                <a:cxn ang="0">
                  <a:pos x="38" y="254"/>
                </a:cxn>
                <a:cxn ang="0">
                  <a:pos x="24" y="242"/>
                </a:cxn>
                <a:cxn ang="0">
                  <a:pos x="14" y="224"/>
                </a:cxn>
                <a:cxn ang="0">
                  <a:pos x="2" y="170"/>
                </a:cxn>
                <a:cxn ang="0">
                  <a:pos x="0" y="136"/>
                </a:cxn>
                <a:cxn ang="0">
                  <a:pos x="4" y="84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36" y="20"/>
                </a:cxn>
                <a:cxn ang="0">
                  <a:pos x="54" y="10"/>
                </a:cxn>
                <a:cxn ang="0">
                  <a:pos x="82" y="2"/>
                </a:cxn>
                <a:cxn ang="0">
                  <a:pos x="104" y="0"/>
                </a:cxn>
                <a:cxn ang="0">
                  <a:pos x="144" y="6"/>
                </a:cxn>
                <a:cxn ang="0">
                  <a:pos x="174" y="26"/>
                </a:cxn>
                <a:cxn ang="0">
                  <a:pos x="192" y="58"/>
                </a:cxn>
                <a:cxn ang="0">
                  <a:pos x="198" y="100"/>
                </a:cxn>
              </a:cxnLst>
              <a:rect l="0" t="0" r="r" b="b"/>
              <a:pathLst>
                <a:path w="198" h="270">
                  <a:moveTo>
                    <a:pt x="134" y="100"/>
                  </a:moveTo>
                  <a:lnTo>
                    <a:pt x="134" y="100"/>
                  </a:lnTo>
                  <a:lnTo>
                    <a:pt x="132" y="80"/>
                  </a:lnTo>
                  <a:lnTo>
                    <a:pt x="132" y="72"/>
                  </a:lnTo>
                  <a:lnTo>
                    <a:pt x="128" y="64"/>
                  </a:lnTo>
                  <a:lnTo>
                    <a:pt x="124" y="58"/>
                  </a:lnTo>
                  <a:lnTo>
                    <a:pt x="120" y="52"/>
                  </a:lnTo>
                  <a:lnTo>
                    <a:pt x="112" y="48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94" y="48"/>
                  </a:lnTo>
                  <a:lnTo>
                    <a:pt x="84" y="52"/>
                  </a:lnTo>
                  <a:lnTo>
                    <a:pt x="78" y="60"/>
                  </a:lnTo>
                  <a:lnTo>
                    <a:pt x="74" y="70"/>
                  </a:lnTo>
                  <a:lnTo>
                    <a:pt x="70" y="82"/>
                  </a:lnTo>
                  <a:lnTo>
                    <a:pt x="68" y="96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6"/>
                  </a:lnTo>
                  <a:lnTo>
                    <a:pt x="70" y="192"/>
                  </a:lnTo>
                  <a:lnTo>
                    <a:pt x="72" y="204"/>
                  </a:lnTo>
                  <a:lnTo>
                    <a:pt x="78" y="214"/>
                  </a:lnTo>
                  <a:lnTo>
                    <a:pt x="84" y="220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lnTo>
                    <a:pt x="110" y="224"/>
                  </a:lnTo>
                  <a:lnTo>
                    <a:pt x="116" y="222"/>
                  </a:lnTo>
                  <a:lnTo>
                    <a:pt x="122" y="218"/>
                  </a:lnTo>
                  <a:lnTo>
                    <a:pt x="126" y="212"/>
                  </a:lnTo>
                  <a:lnTo>
                    <a:pt x="130" y="202"/>
                  </a:lnTo>
                  <a:lnTo>
                    <a:pt x="132" y="192"/>
                  </a:lnTo>
                  <a:lnTo>
                    <a:pt x="134" y="166"/>
                  </a:lnTo>
                  <a:lnTo>
                    <a:pt x="198" y="166"/>
                  </a:lnTo>
                  <a:lnTo>
                    <a:pt x="198" y="166"/>
                  </a:lnTo>
                  <a:lnTo>
                    <a:pt x="196" y="190"/>
                  </a:lnTo>
                  <a:lnTo>
                    <a:pt x="192" y="210"/>
                  </a:lnTo>
                  <a:lnTo>
                    <a:pt x="184" y="228"/>
                  </a:lnTo>
                  <a:lnTo>
                    <a:pt x="174" y="244"/>
                  </a:lnTo>
                  <a:lnTo>
                    <a:pt x="160" y="256"/>
                  </a:lnTo>
                  <a:lnTo>
                    <a:pt x="144" y="264"/>
                  </a:lnTo>
                  <a:lnTo>
                    <a:pt x="124" y="268"/>
                  </a:lnTo>
                  <a:lnTo>
                    <a:pt x="98" y="270"/>
                  </a:lnTo>
                  <a:lnTo>
                    <a:pt x="98" y="270"/>
                  </a:lnTo>
                  <a:lnTo>
                    <a:pt x="76" y="270"/>
                  </a:lnTo>
                  <a:lnTo>
                    <a:pt x="56" y="264"/>
                  </a:lnTo>
                  <a:lnTo>
                    <a:pt x="46" y="260"/>
                  </a:lnTo>
                  <a:lnTo>
                    <a:pt x="38" y="254"/>
                  </a:lnTo>
                  <a:lnTo>
                    <a:pt x="32" y="248"/>
                  </a:lnTo>
                  <a:lnTo>
                    <a:pt x="24" y="242"/>
                  </a:lnTo>
                  <a:lnTo>
                    <a:pt x="20" y="234"/>
                  </a:lnTo>
                  <a:lnTo>
                    <a:pt x="14" y="224"/>
                  </a:lnTo>
                  <a:lnTo>
                    <a:pt x="6" y="200"/>
                  </a:lnTo>
                  <a:lnTo>
                    <a:pt x="2" y="170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98"/>
                  </a:lnTo>
                  <a:lnTo>
                    <a:pt x="4" y="84"/>
                  </a:lnTo>
                  <a:lnTo>
                    <a:pt x="8" y="70"/>
                  </a:lnTo>
                  <a:lnTo>
                    <a:pt x="12" y="56"/>
                  </a:lnTo>
                  <a:lnTo>
                    <a:pt x="18" y="46"/>
                  </a:lnTo>
                  <a:lnTo>
                    <a:pt x="24" y="36"/>
                  </a:lnTo>
                  <a:lnTo>
                    <a:pt x="30" y="28"/>
                  </a:lnTo>
                  <a:lnTo>
                    <a:pt x="36" y="20"/>
                  </a:lnTo>
                  <a:lnTo>
                    <a:pt x="44" y="14"/>
                  </a:lnTo>
                  <a:lnTo>
                    <a:pt x="54" y="10"/>
                  </a:lnTo>
                  <a:lnTo>
                    <a:pt x="62" y="6"/>
                  </a:lnTo>
                  <a:lnTo>
                    <a:pt x="82" y="2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26" y="2"/>
                  </a:lnTo>
                  <a:lnTo>
                    <a:pt x="144" y="6"/>
                  </a:lnTo>
                  <a:lnTo>
                    <a:pt x="160" y="16"/>
                  </a:lnTo>
                  <a:lnTo>
                    <a:pt x="174" y="26"/>
                  </a:lnTo>
                  <a:lnTo>
                    <a:pt x="184" y="40"/>
                  </a:lnTo>
                  <a:lnTo>
                    <a:pt x="192" y="58"/>
                  </a:lnTo>
                  <a:lnTo>
                    <a:pt x="196" y="78"/>
                  </a:lnTo>
                  <a:lnTo>
                    <a:pt x="198" y="100"/>
                  </a:lnTo>
                  <a:lnTo>
                    <a:pt x="134" y="10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7" name="Freeform 31"/>
            <p:cNvSpPr>
              <a:spLocks noEditPoints="1"/>
            </p:cNvSpPr>
            <p:nvPr/>
          </p:nvSpPr>
          <p:spPr bwMode="auto">
            <a:xfrm>
              <a:off x="4544949" y="673735"/>
              <a:ext cx="323850" cy="42862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30" y="2"/>
                </a:cxn>
                <a:cxn ang="0">
                  <a:pos x="152" y="8"/>
                </a:cxn>
                <a:cxn ang="0">
                  <a:pos x="170" y="18"/>
                </a:cxn>
                <a:cxn ang="0">
                  <a:pos x="182" y="34"/>
                </a:cxn>
                <a:cxn ang="0">
                  <a:pos x="192" y="52"/>
                </a:cxn>
                <a:cxn ang="0">
                  <a:pos x="202" y="104"/>
                </a:cxn>
                <a:cxn ang="0">
                  <a:pos x="204" y="136"/>
                </a:cxn>
                <a:cxn ang="0">
                  <a:pos x="198" y="194"/>
                </a:cxn>
                <a:cxn ang="0">
                  <a:pos x="188" y="226"/>
                </a:cxn>
                <a:cxn ang="0">
                  <a:pos x="176" y="244"/>
                </a:cxn>
                <a:cxn ang="0">
                  <a:pos x="160" y="256"/>
                </a:cxn>
                <a:cxn ang="0">
                  <a:pos x="140" y="266"/>
                </a:cxn>
                <a:cxn ang="0">
                  <a:pos x="102" y="270"/>
                </a:cxn>
                <a:cxn ang="0">
                  <a:pos x="88" y="270"/>
                </a:cxn>
                <a:cxn ang="0">
                  <a:pos x="64" y="266"/>
                </a:cxn>
                <a:cxn ang="0">
                  <a:pos x="44" y="258"/>
                </a:cxn>
                <a:cxn ang="0">
                  <a:pos x="28" y="244"/>
                </a:cxn>
                <a:cxn ang="0">
                  <a:pos x="16" y="228"/>
                </a:cxn>
                <a:cxn ang="0">
                  <a:pos x="6" y="194"/>
                </a:cxn>
                <a:cxn ang="0">
                  <a:pos x="0" y="136"/>
                </a:cxn>
                <a:cxn ang="0">
                  <a:pos x="2" y="104"/>
                </a:cxn>
                <a:cxn ang="0">
                  <a:pos x="14" y="54"/>
                </a:cxn>
                <a:cxn ang="0">
                  <a:pos x="24" y="34"/>
                </a:cxn>
                <a:cxn ang="0">
                  <a:pos x="38" y="20"/>
                </a:cxn>
                <a:cxn ang="0">
                  <a:pos x="54" y="8"/>
                </a:cxn>
                <a:cxn ang="0">
                  <a:pos x="76" y="2"/>
                </a:cxn>
                <a:cxn ang="0">
                  <a:pos x="102" y="0"/>
                </a:cxn>
                <a:cxn ang="0">
                  <a:pos x="102" y="226"/>
                </a:cxn>
                <a:cxn ang="0">
                  <a:pos x="120" y="220"/>
                </a:cxn>
                <a:cxn ang="0">
                  <a:pos x="130" y="204"/>
                </a:cxn>
                <a:cxn ang="0">
                  <a:pos x="136" y="176"/>
                </a:cxn>
                <a:cxn ang="0">
                  <a:pos x="138" y="136"/>
                </a:cxn>
                <a:cxn ang="0">
                  <a:pos x="134" y="78"/>
                </a:cxn>
                <a:cxn ang="0">
                  <a:pos x="126" y="56"/>
                </a:cxn>
                <a:cxn ang="0">
                  <a:pos x="112" y="46"/>
                </a:cxn>
                <a:cxn ang="0">
                  <a:pos x="102" y="44"/>
                </a:cxn>
                <a:cxn ang="0">
                  <a:pos x="84" y="52"/>
                </a:cxn>
                <a:cxn ang="0">
                  <a:pos x="72" y="70"/>
                </a:cxn>
                <a:cxn ang="0">
                  <a:pos x="68" y="98"/>
                </a:cxn>
                <a:cxn ang="0">
                  <a:pos x="66" y="136"/>
                </a:cxn>
                <a:cxn ang="0">
                  <a:pos x="70" y="186"/>
                </a:cxn>
                <a:cxn ang="0">
                  <a:pos x="76" y="210"/>
                </a:cxn>
                <a:cxn ang="0">
                  <a:pos x="92" y="224"/>
                </a:cxn>
                <a:cxn ang="0">
                  <a:pos x="102" y="226"/>
                </a:cxn>
              </a:cxnLst>
              <a:rect l="0" t="0" r="r" b="b"/>
              <a:pathLst>
                <a:path w="204" h="270">
                  <a:moveTo>
                    <a:pt x="102" y="0"/>
                  </a:moveTo>
                  <a:lnTo>
                    <a:pt x="102" y="0"/>
                  </a:lnTo>
                  <a:lnTo>
                    <a:pt x="116" y="0"/>
                  </a:lnTo>
                  <a:lnTo>
                    <a:pt x="130" y="2"/>
                  </a:lnTo>
                  <a:lnTo>
                    <a:pt x="142" y="4"/>
                  </a:lnTo>
                  <a:lnTo>
                    <a:pt x="152" y="8"/>
                  </a:lnTo>
                  <a:lnTo>
                    <a:pt x="162" y="12"/>
                  </a:lnTo>
                  <a:lnTo>
                    <a:pt x="170" y="18"/>
                  </a:lnTo>
                  <a:lnTo>
                    <a:pt x="176" y="26"/>
                  </a:lnTo>
                  <a:lnTo>
                    <a:pt x="182" y="34"/>
                  </a:lnTo>
                  <a:lnTo>
                    <a:pt x="188" y="42"/>
                  </a:lnTo>
                  <a:lnTo>
                    <a:pt x="192" y="52"/>
                  </a:lnTo>
                  <a:lnTo>
                    <a:pt x="200" y="76"/>
                  </a:lnTo>
                  <a:lnTo>
                    <a:pt x="202" y="104"/>
                  </a:lnTo>
                  <a:lnTo>
                    <a:pt x="204" y="136"/>
                  </a:lnTo>
                  <a:lnTo>
                    <a:pt x="204" y="136"/>
                  </a:lnTo>
                  <a:lnTo>
                    <a:pt x="202" y="166"/>
                  </a:lnTo>
                  <a:lnTo>
                    <a:pt x="198" y="194"/>
                  </a:lnTo>
                  <a:lnTo>
                    <a:pt x="192" y="216"/>
                  </a:lnTo>
                  <a:lnTo>
                    <a:pt x="188" y="226"/>
                  </a:lnTo>
                  <a:lnTo>
                    <a:pt x="182" y="236"/>
                  </a:lnTo>
                  <a:lnTo>
                    <a:pt x="176" y="244"/>
                  </a:lnTo>
                  <a:lnTo>
                    <a:pt x="168" y="250"/>
                  </a:lnTo>
                  <a:lnTo>
                    <a:pt x="160" y="256"/>
                  </a:lnTo>
                  <a:lnTo>
                    <a:pt x="150" y="262"/>
                  </a:lnTo>
                  <a:lnTo>
                    <a:pt x="140" y="266"/>
                  </a:lnTo>
                  <a:lnTo>
                    <a:pt x="128" y="268"/>
                  </a:lnTo>
                  <a:lnTo>
                    <a:pt x="102" y="270"/>
                  </a:lnTo>
                  <a:lnTo>
                    <a:pt x="102" y="270"/>
                  </a:lnTo>
                  <a:lnTo>
                    <a:pt x="88" y="270"/>
                  </a:lnTo>
                  <a:lnTo>
                    <a:pt x="76" y="268"/>
                  </a:lnTo>
                  <a:lnTo>
                    <a:pt x="64" y="266"/>
                  </a:lnTo>
                  <a:lnTo>
                    <a:pt x="54" y="262"/>
                  </a:lnTo>
                  <a:lnTo>
                    <a:pt x="44" y="258"/>
                  </a:lnTo>
                  <a:lnTo>
                    <a:pt x="36" y="252"/>
                  </a:lnTo>
                  <a:lnTo>
                    <a:pt x="28" y="244"/>
                  </a:lnTo>
                  <a:lnTo>
                    <a:pt x="22" y="236"/>
                  </a:lnTo>
                  <a:lnTo>
                    <a:pt x="16" y="228"/>
                  </a:lnTo>
                  <a:lnTo>
                    <a:pt x="12" y="218"/>
                  </a:lnTo>
                  <a:lnTo>
                    <a:pt x="6" y="194"/>
                  </a:lnTo>
                  <a:lnTo>
                    <a:pt x="2" y="166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04"/>
                  </a:lnTo>
                  <a:lnTo>
                    <a:pt x="6" y="76"/>
                  </a:lnTo>
                  <a:lnTo>
                    <a:pt x="14" y="54"/>
                  </a:lnTo>
                  <a:lnTo>
                    <a:pt x="18" y="44"/>
                  </a:lnTo>
                  <a:lnTo>
                    <a:pt x="24" y="34"/>
                  </a:lnTo>
                  <a:lnTo>
                    <a:pt x="30" y="26"/>
                  </a:lnTo>
                  <a:lnTo>
                    <a:pt x="38" y="20"/>
                  </a:lnTo>
                  <a:lnTo>
                    <a:pt x="46" y="14"/>
                  </a:lnTo>
                  <a:lnTo>
                    <a:pt x="54" y="8"/>
                  </a:lnTo>
                  <a:lnTo>
                    <a:pt x="64" y="4"/>
                  </a:lnTo>
                  <a:lnTo>
                    <a:pt x="76" y="2"/>
                  </a:lnTo>
                  <a:lnTo>
                    <a:pt x="102" y="0"/>
                  </a:lnTo>
                  <a:lnTo>
                    <a:pt x="102" y="0"/>
                  </a:lnTo>
                  <a:close/>
                  <a:moveTo>
                    <a:pt x="102" y="226"/>
                  </a:moveTo>
                  <a:lnTo>
                    <a:pt x="102" y="226"/>
                  </a:lnTo>
                  <a:lnTo>
                    <a:pt x="112" y="224"/>
                  </a:lnTo>
                  <a:lnTo>
                    <a:pt x="120" y="220"/>
                  </a:lnTo>
                  <a:lnTo>
                    <a:pt x="126" y="214"/>
                  </a:lnTo>
                  <a:lnTo>
                    <a:pt x="130" y="204"/>
                  </a:lnTo>
                  <a:lnTo>
                    <a:pt x="134" y="192"/>
                  </a:lnTo>
                  <a:lnTo>
                    <a:pt x="136" y="176"/>
                  </a:lnTo>
                  <a:lnTo>
                    <a:pt x="138" y="136"/>
                  </a:lnTo>
                  <a:lnTo>
                    <a:pt x="138" y="136"/>
                  </a:lnTo>
                  <a:lnTo>
                    <a:pt x="136" y="94"/>
                  </a:lnTo>
                  <a:lnTo>
                    <a:pt x="134" y="78"/>
                  </a:lnTo>
                  <a:lnTo>
                    <a:pt x="130" y="66"/>
                  </a:lnTo>
                  <a:lnTo>
                    <a:pt x="126" y="56"/>
                  </a:lnTo>
                  <a:lnTo>
                    <a:pt x="120" y="50"/>
                  </a:lnTo>
                  <a:lnTo>
                    <a:pt x="112" y="46"/>
                  </a:lnTo>
                  <a:lnTo>
                    <a:pt x="102" y="44"/>
                  </a:lnTo>
                  <a:lnTo>
                    <a:pt x="102" y="44"/>
                  </a:lnTo>
                  <a:lnTo>
                    <a:pt x="92" y="46"/>
                  </a:lnTo>
                  <a:lnTo>
                    <a:pt x="84" y="52"/>
                  </a:lnTo>
                  <a:lnTo>
                    <a:pt x="76" y="60"/>
                  </a:lnTo>
                  <a:lnTo>
                    <a:pt x="72" y="70"/>
                  </a:lnTo>
                  <a:lnTo>
                    <a:pt x="70" y="84"/>
                  </a:lnTo>
                  <a:lnTo>
                    <a:pt x="68" y="98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2"/>
                  </a:lnTo>
                  <a:lnTo>
                    <a:pt x="70" y="186"/>
                  </a:lnTo>
                  <a:lnTo>
                    <a:pt x="72" y="200"/>
                  </a:lnTo>
                  <a:lnTo>
                    <a:pt x="76" y="210"/>
                  </a:lnTo>
                  <a:lnTo>
                    <a:pt x="84" y="218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8" name="Freeform 32"/>
            <p:cNvSpPr>
              <a:spLocks/>
            </p:cNvSpPr>
            <p:nvPr/>
          </p:nvSpPr>
          <p:spPr bwMode="auto">
            <a:xfrm>
              <a:off x="4925949" y="673735"/>
              <a:ext cx="504825" cy="419100"/>
            </a:xfrm>
            <a:custGeom>
              <a:avLst/>
              <a:gdLst/>
              <a:ahLst/>
              <a:cxnLst>
                <a:cxn ang="0">
                  <a:pos x="62" y="6"/>
                </a:cxn>
                <a:cxn ang="0">
                  <a:pos x="64" y="32"/>
                </a:cxn>
                <a:cxn ang="0">
                  <a:pos x="76" y="18"/>
                </a:cxn>
                <a:cxn ang="0">
                  <a:pos x="92" y="8"/>
                </a:cxn>
                <a:cxn ang="0">
                  <a:pos x="128" y="0"/>
                </a:cxn>
                <a:cxn ang="0">
                  <a:pos x="140" y="0"/>
                </a:cxn>
                <a:cxn ang="0">
                  <a:pos x="158" y="6"/>
                </a:cxn>
                <a:cxn ang="0">
                  <a:pos x="174" y="16"/>
                </a:cxn>
                <a:cxn ang="0">
                  <a:pos x="184" y="32"/>
                </a:cxn>
                <a:cxn ang="0">
                  <a:pos x="188" y="40"/>
                </a:cxn>
                <a:cxn ang="0">
                  <a:pos x="194" y="32"/>
                </a:cxn>
                <a:cxn ang="0">
                  <a:pos x="206" y="16"/>
                </a:cxn>
                <a:cxn ang="0">
                  <a:pos x="222" y="6"/>
                </a:cxn>
                <a:cxn ang="0">
                  <a:pos x="242" y="0"/>
                </a:cxn>
                <a:cxn ang="0">
                  <a:pos x="254" y="0"/>
                </a:cxn>
                <a:cxn ang="0">
                  <a:pos x="282" y="4"/>
                </a:cxn>
                <a:cxn ang="0">
                  <a:pos x="302" y="20"/>
                </a:cxn>
                <a:cxn ang="0">
                  <a:pos x="314" y="44"/>
                </a:cxn>
                <a:cxn ang="0">
                  <a:pos x="318" y="76"/>
                </a:cxn>
                <a:cxn ang="0">
                  <a:pos x="252" y="264"/>
                </a:cxn>
                <a:cxn ang="0">
                  <a:pos x="252" y="84"/>
                </a:cxn>
                <a:cxn ang="0">
                  <a:pos x="246" y="60"/>
                </a:cxn>
                <a:cxn ang="0">
                  <a:pos x="238" y="52"/>
                </a:cxn>
                <a:cxn ang="0">
                  <a:pos x="226" y="50"/>
                </a:cxn>
                <a:cxn ang="0">
                  <a:pos x="218" y="52"/>
                </a:cxn>
                <a:cxn ang="0">
                  <a:pos x="206" y="56"/>
                </a:cxn>
                <a:cxn ang="0">
                  <a:pos x="198" y="68"/>
                </a:cxn>
                <a:cxn ang="0">
                  <a:pos x="192" y="84"/>
                </a:cxn>
                <a:cxn ang="0">
                  <a:pos x="192" y="264"/>
                </a:cxn>
                <a:cxn ang="0">
                  <a:pos x="126" y="84"/>
                </a:cxn>
                <a:cxn ang="0">
                  <a:pos x="124" y="70"/>
                </a:cxn>
                <a:cxn ang="0">
                  <a:pos x="116" y="56"/>
                </a:cxn>
                <a:cxn ang="0">
                  <a:pos x="106" y="50"/>
                </a:cxn>
                <a:cxn ang="0">
                  <a:pos x="100" y="50"/>
                </a:cxn>
                <a:cxn ang="0">
                  <a:pos x="86" y="54"/>
                </a:cxn>
                <a:cxn ang="0">
                  <a:pos x="74" y="62"/>
                </a:cxn>
                <a:cxn ang="0">
                  <a:pos x="68" y="76"/>
                </a:cxn>
                <a:cxn ang="0">
                  <a:pos x="66" y="94"/>
                </a:cxn>
                <a:cxn ang="0">
                  <a:pos x="0" y="264"/>
                </a:cxn>
              </a:cxnLst>
              <a:rect l="0" t="0" r="r" b="b"/>
              <a:pathLst>
                <a:path w="318" h="264">
                  <a:moveTo>
                    <a:pt x="0" y="6"/>
                  </a:moveTo>
                  <a:lnTo>
                    <a:pt x="62" y="6"/>
                  </a:lnTo>
                  <a:lnTo>
                    <a:pt x="62" y="32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76" y="18"/>
                  </a:lnTo>
                  <a:lnTo>
                    <a:pt x="84" y="12"/>
                  </a:lnTo>
                  <a:lnTo>
                    <a:pt x="92" y="8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40" y="0"/>
                  </a:lnTo>
                  <a:lnTo>
                    <a:pt x="150" y="2"/>
                  </a:lnTo>
                  <a:lnTo>
                    <a:pt x="158" y="6"/>
                  </a:lnTo>
                  <a:lnTo>
                    <a:pt x="166" y="10"/>
                  </a:lnTo>
                  <a:lnTo>
                    <a:pt x="174" y="16"/>
                  </a:lnTo>
                  <a:lnTo>
                    <a:pt x="180" y="24"/>
                  </a:lnTo>
                  <a:lnTo>
                    <a:pt x="184" y="32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94" y="32"/>
                  </a:lnTo>
                  <a:lnTo>
                    <a:pt x="198" y="22"/>
                  </a:lnTo>
                  <a:lnTo>
                    <a:pt x="206" y="16"/>
                  </a:lnTo>
                  <a:lnTo>
                    <a:pt x="214" y="10"/>
                  </a:lnTo>
                  <a:lnTo>
                    <a:pt x="222" y="6"/>
                  </a:lnTo>
                  <a:lnTo>
                    <a:pt x="232" y="2"/>
                  </a:lnTo>
                  <a:lnTo>
                    <a:pt x="242" y="0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70" y="0"/>
                  </a:lnTo>
                  <a:lnTo>
                    <a:pt x="282" y="4"/>
                  </a:lnTo>
                  <a:lnTo>
                    <a:pt x="294" y="10"/>
                  </a:lnTo>
                  <a:lnTo>
                    <a:pt x="302" y="20"/>
                  </a:lnTo>
                  <a:lnTo>
                    <a:pt x="310" y="30"/>
                  </a:lnTo>
                  <a:lnTo>
                    <a:pt x="314" y="44"/>
                  </a:lnTo>
                  <a:lnTo>
                    <a:pt x="318" y="60"/>
                  </a:lnTo>
                  <a:lnTo>
                    <a:pt x="318" y="76"/>
                  </a:lnTo>
                  <a:lnTo>
                    <a:pt x="318" y="264"/>
                  </a:lnTo>
                  <a:lnTo>
                    <a:pt x="252" y="264"/>
                  </a:lnTo>
                  <a:lnTo>
                    <a:pt x="252" y="84"/>
                  </a:lnTo>
                  <a:lnTo>
                    <a:pt x="252" y="84"/>
                  </a:lnTo>
                  <a:lnTo>
                    <a:pt x="250" y="70"/>
                  </a:lnTo>
                  <a:lnTo>
                    <a:pt x="246" y="60"/>
                  </a:lnTo>
                  <a:lnTo>
                    <a:pt x="242" y="56"/>
                  </a:lnTo>
                  <a:lnTo>
                    <a:pt x="238" y="52"/>
                  </a:lnTo>
                  <a:lnTo>
                    <a:pt x="232" y="50"/>
                  </a:lnTo>
                  <a:lnTo>
                    <a:pt x="226" y="50"/>
                  </a:lnTo>
                  <a:lnTo>
                    <a:pt x="226" y="50"/>
                  </a:lnTo>
                  <a:lnTo>
                    <a:pt x="218" y="52"/>
                  </a:lnTo>
                  <a:lnTo>
                    <a:pt x="212" y="54"/>
                  </a:lnTo>
                  <a:lnTo>
                    <a:pt x="206" y="56"/>
                  </a:lnTo>
                  <a:lnTo>
                    <a:pt x="202" y="62"/>
                  </a:lnTo>
                  <a:lnTo>
                    <a:pt x="198" y="68"/>
                  </a:lnTo>
                  <a:lnTo>
                    <a:pt x="194" y="76"/>
                  </a:lnTo>
                  <a:lnTo>
                    <a:pt x="192" y="84"/>
                  </a:lnTo>
                  <a:lnTo>
                    <a:pt x="192" y="94"/>
                  </a:lnTo>
                  <a:lnTo>
                    <a:pt x="192" y="264"/>
                  </a:lnTo>
                  <a:lnTo>
                    <a:pt x="126" y="26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70"/>
                  </a:lnTo>
                  <a:lnTo>
                    <a:pt x="120" y="60"/>
                  </a:lnTo>
                  <a:lnTo>
                    <a:pt x="116" y="56"/>
                  </a:lnTo>
                  <a:lnTo>
                    <a:pt x="112" y="52"/>
                  </a:lnTo>
                  <a:lnTo>
                    <a:pt x="106" y="50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2" y="52"/>
                  </a:lnTo>
                  <a:lnTo>
                    <a:pt x="86" y="54"/>
                  </a:lnTo>
                  <a:lnTo>
                    <a:pt x="80" y="56"/>
                  </a:lnTo>
                  <a:lnTo>
                    <a:pt x="74" y="62"/>
                  </a:lnTo>
                  <a:lnTo>
                    <a:pt x="70" y="68"/>
                  </a:lnTo>
                  <a:lnTo>
                    <a:pt x="68" y="76"/>
                  </a:lnTo>
                  <a:lnTo>
                    <a:pt x="66" y="84"/>
                  </a:lnTo>
                  <a:lnTo>
                    <a:pt x="66" y="94"/>
                  </a:lnTo>
                  <a:lnTo>
                    <a:pt x="66" y="264"/>
                  </a:lnTo>
                  <a:lnTo>
                    <a:pt x="0" y="26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19" name="Rectangle 18">
            <a:hlinkClick r:id="rId3"/>
          </p:cNvPr>
          <p:cNvSpPr/>
          <p:nvPr userDrawn="1"/>
        </p:nvSpPr>
        <p:spPr bwMode="auto">
          <a:xfrm>
            <a:off x="3669030" y="6314349"/>
            <a:ext cx="1805940" cy="283464"/>
          </a:xfrm>
          <a:prstGeom prst="rect">
            <a:avLst/>
          </a:prstGeom>
          <a:solidFill>
            <a:schemeClr val="bg1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0" name="Rectangle 4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2303080" y="3267926"/>
            <a:ext cx="4537841" cy="355482"/>
          </a:xfrm>
        </p:spPr>
        <p:txBody>
          <a:bodyPr/>
          <a:lstStyle>
            <a:lvl1pPr marL="0" indent="0" algn="ctr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800" b="1" baseline="0">
                <a:solidFill>
                  <a:srgbClr val="D9D9D9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subtitle text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286000" y="3666143"/>
            <a:ext cx="4572000" cy="107721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  <a:lvl2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2pPr>
            <a:lvl3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3pPr>
            <a:lvl4pPr algn="ctr">
              <a:buNone/>
              <a:defRPr sz="1800" b="0">
                <a:solidFill>
                  <a:schemeClr val="bg1"/>
                </a:solidFill>
                <a:latin typeface="+mj-lt"/>
              </a:defRPr>
            </a:lvl4pPr>
            <a:lvl5pPr algn="ctr">
              <a:buNone/>
              <a:defRPr sz="18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Second level</a:t>
            </a:r>
          </a:p>
          <a:p>
            <a:pPr lvl="0"/>
            <a:r>
              <a:rPr lang="en-US" dirty="0" smtClean="0"/>
              <a:t>Third level</a:t>
            </a:r>
          </a:p>
          <a:p>
            <a:pPr lvl="0"/>
            <a:r>
              <a:rPr lang="en-US" dirty="0" smtClean="0"/>
              <a:t>Fourth level</a:t>
            </a:r>
          </a:p>
          <a:p>
            <a:pPr lvl="0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294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02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18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94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555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800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77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0053C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8174" y="1225550"/>
            <a:ext cx="8201025" cy="2001766"/>
          </a:xfrm>
        </p:spPr>
        <p:txBody>
          <a:bodyPr/>
          <a:lstStyle>
            <a:lvl1pPr>
              <a:buClr>
                <a:schemeClr val="accent2"/>
              </a:buClr>
              <a:defRPr sz="2200"/>
            </a:lvl1pPr>
            <a:lvl2pPr>
              <a:buClr>
                <a:schemeClr val="accent2"/>
              </a:buClr>
              <a:buFont typeface="Wingdings" pitchFamily="2" charset="2"/>
              <a:buChar char="§"/>
              <a:defRPr/>
            </a:lvl2pPr>
            <a:lvl3pPr>
              <a:buClr>
                <a:schemeClr val="accent2"/>
              </a:buClr>
              <a:buFont typeface="Arial" pitchFamily="34" charset="0"/>
              <a:buChar char="»"/>
              <a:defRPr/>
            </a:lvl3pPr>
            <a:lvl4pPr>
              <a:buClr>
                <a:schemeClr val="accent2"/>
              </a:buClr>
              <a:buFont typeface="Arial" pitchFamily="34" charset="0"/>
              <a:buChar char="»"/>
              <a:defRPr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291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397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039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744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763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748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28792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Font typeface="Wingdings" pitchFamily="2" charset="2"/>
              <a:buChar char="§"/>
              <a:defRPr b="1"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buFont typeface="Wingdings" pitchFamily="2" charset="2"/>
              <a:buChar char="§"/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6193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41569438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2173551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4025944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28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4199017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3134788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7193900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7498257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7761533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90821922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1395953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0998168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3199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Font typeface="Wingdings" pitchFamily="2" charset="2"/>
              <a:buChar char="§"/>
              <a:defRPr b="1"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buFont typeface="Wingdings" pitchFamily="2" charset="2"/>
              <a:buChar char="§"/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575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201168"/>
            <a:ext cx="530352" cy="43891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201168"/>
            <a:ext cx="530352" cy="43891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057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093013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3291898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39825059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58371000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77014928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95405422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83037834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81632485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55259461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722953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152400"/>
            <a:ext cx="584200" cy="533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857500"/>
            <a:ext cx="7688262" cy="1362075"/>
          </a:xfrm>
        </p:spPr>
        <p:txBody>
          <a:bodyPr/>
          <a:lstStyle>
            <a:lvl1pPr algn="l">
              <a:defRPr sz="40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83039"/>
            <a:ext cx="7688262" cy="374461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Line 47"/>
          <p:cNvSpPr>
            <a:spLocks noChangeShapeType="1"/>
          </p:cNvSpPr>
          <p:nvPr/>
        </p:nvSpPr>
        <p:spPr bwMode="auto">
          <a:xfrm>
            <a:off x="733425" y="2861945"/>
            <a:ext cx="767715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0" y="152400"/>
            <a:ext cx="584200" cy="533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9" name="Line 47"/>
          <p:cNvSpPr>
            <a:spLocks noChangeShapeType="1"/>
          </p:cNvSpPr>
          <p:nvPr/>
        </p:nvSpPr>
        <p:spPr bwMode="auto">
          <a:xfrm>
            <a:off x="733425" y="2861945"/>
            <a:ext cx="767715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0" y="152400"/>
            <a:ext cx="584200" cy="533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12" name="Line 47"/>
          <p:cNvSpPr>
            <a:spLocks noChangeShapeType="1"/>
          </p:cNvSpPr>
          <p:nvPr userDrawn="1"/>
        </p:nvSpPr>
        <p:spPr bwMode="auto">
          <a:xfrm>
            <a:off x="733425" y="2861945"/>
            <a:ext cx="767715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646564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894617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2299" y="1514475"/>
            <a:ext cx="3912915" cy="2459071"/>
          </a:xfrm>
        </p:spPr>
        <p:txBody>
          <a:bodyPr/>
          <a:lstStyle>
            <a:lvl1pPr>
              <a:defRPr sz="2800" baseline="0"/>
            </a:lvl1pPr>
            <a:lvl2pPr>
              <a:buClr>
                <a:schemeClr val="accent2"/>
              </a:buClr>
              <a:defRPr sz="2400"/>
            </a:lvl2pPr>
            <a:lvl3pPr>
              <a:defRPr sz="20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8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514475"/>
            <a:ext cx="4191000" cy="2071273"/>
          </a:xfrm>
        </p:spPr>
        <p:txBody>
          <a:bodyPr/>
          <a:lstStyle>
            <a:lvl1pPr>
              <a:defRPr sz="2800"/>
            </a:lvl1pPr>
            <a:lvl2pPr>
              <a:buClr>
                <a:schemeClr val="accent2"/>
              </a:buClr>
              <a:defRPr sz="2400"/>
            </a:lvl2pPr>
            <a:lvl3pPr>
              <a:defRPr sz="20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8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97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524" y="179388"/>
            <a:ext cx="819467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5000" y="1531068"/>
            <a:ext cx="3862388" cy="42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5000" y="1955800"/>
            <a:ext cx="3862388" cy="18151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600"/>
            </a:lvl4pPr>
            <a:lvl5pPr>
              <a:buFont typeface="Arial" pitchFamily="34" charset="0"/>
              <a:buChar char="–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1068"/>
            <a:ext cx="4194175" cy="42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1955799"/>
            <a:ext cx="4194175" cy="18151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600"/>
            </a:lvl4pPr>
            <a:lvl5pPr>
              <a:buFont typeface="Arial" pitchFamily="34" charset="0"/>
              <a:buChar char="–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474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7"/>
          <p:cNvSpPr txBox="1">
            <a:spLocks/>
          </p:cNvSpPr>
          <p:nvPr userDrawn="1"/>
        </p:nvSpPr>
        <p:spPr>
          <a:xfrm>
            <a:off x="8591550" y="6543675"/>
            <a:ext cx="552450" cy="314325"/>
          </a:xfrm>
          <a:prstGeom prst="rect">
            <a:avLst/>
          </a:prstGeom>
        </p:spPr>
        <p:txBody>
          <a:bodyPr anchor="ctr"/>
          <a:lstStyle/>
          <a:p>
            <a:pPr algn="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fld id="{85D714C4-E159-42BE-A017-B33F6B8BAEFC}" type="slidenum">
              <a:rPr lang="en-US" sz="800">
                <a:solidFill>
                  <a:srgbClr val="5E5E5E"/>
                </a:solidFill>
                <a:ea typeface="ＭＳ Ｐゴシック" pitchFamily="34" charset="-128"/>
              </a:rPr>
              <a:pPr algn="r" fontAlgn="base">
                <a:spcBef>
                  <a:spcPct val="50000"/>
                </a:spcBef>
                <a:spcAft>
                  <a:spcPct val="17000"/>
                </a:spcAft>
                <a:buClr>
                  <a:srgbClr val="000000"/>
                </a:buClr>
                <a:buFont typeface="Wingdings" pitchFamily="2" charset="2"/>
                <a:buNone/>
              </a:pPr>
              <a:t>‹#›</a:t>
            </a:fld>
            <a:endParaRPr lang="en-US" sz="800">
              <a:solidFill>
                <a:srgbClr val="5E5E5E"/>
              </a:solidFill>
              <a:ea typeface="ＭＳ Ｐゴシック" pitchFamily="34" charset="-128"/>
            </a:endParaRPr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404040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404040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404040"/>
                </a:solidFill>
                <a:ea typeface="ＭＳ Ｐゴシック" pitchFamily="34" charset="-128"/>
              </a:rPr>
              <a:t>Copyright © 2010,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10522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7"/>
          <p:cNvSpPr txBox="1">
            <a:spLocks/>
          </p:cNvSpPr>
          <p:nvPr userDrawn="1"/>
        </p:nvSpPr>
        <p:spPr>
          <a:xfrm>
            <a:off x="8591550" y="6543675"/>
            <a:ext cx="552450" cy="314325"/>
          </a:xfrm>
          <a:prstGeom prst="rect">
            <a:avLst/>
          </a:prstGeom>
        </p:spPr>
        <p:txBody>
          <a:bodyPr anchor="ctr"/>
          <a:lstStyle/>
          <a:p>
            <a:pPr algn="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fld id="{B118F726-21E5-4187-97F3-B22A79AA02B7}" type="slidenum">
              <a:rPr lang="en-US" sz="800">
                <a:solidFill>
                  <a:srgbClr val="000000"/>
                </a:solidFill>
                <a:ea typeface="ＭＳ Ｐゴシック" pitchFamily="34" charset="-128"/>
              </a:rPr>
              <a:pPr algn="r" fontAlgn="base">
                <a:spcBef>
                  <a:spcPct val="50000"/>
                </a:spcBef>
                <a:spcAft>
                  <a:spcPct val="17000"/>
                </a:spcAft>
                <a:buClr>
                  <a:srgbClr val="000000"/>
                </a:buClr>
                <a:buFont typeface="Wingdings" pitchFamily="2" charset="2"/>
                <a:buNone/>
              </a:pPr>
              <a:t>‹#›</a:t>
            </a:fld>
            <a:endParaRPr lang="en-US" sz="800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D9D9D9"/>
                </a:solidFill>
                <a:ea typeface="ＭＳ Ｐゴシック" pitchFamily="34" charset="-128"/>
              </a:rPr>
              <a:t>Copyright </a:t>
            </a:r>
            <a:r>
              <a:rPr lang="en-US" sz="600" b="1" dirty="0">
                <a:solidFill>
                  <a:srgbClr val="D9D9D9"/>
                </a:solidFill>
                <a:ea typeface="ＭＳ Ｐゴシック" pitchFamily="34" charset="-128"/>
              </a:rPr>
              <a:t>© </a:t>
            </a:r>
            <a:r>
              <a:rPr lang="en-US" sz="600" b="1" dirty="0" smtClean="0">
                <a:solidFill>
                  <a:srgbClr val="D9D9D9"/>
                </a:solidFill>
                <a:ea typeface="ＭＳ Ｐゴシック" pitchFamily="34" charset="-128"/>
              </a:rPr>
              <a:t>2010, </a:t>
            </a:r>
            <a:r>
              <a:rPr lang="en-US" sz="600" b="1" dirty="0">
                <a:solidFill>
                  <a:srgbClr val="D9D9D9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D9D9D9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6228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11" descr="ppt_4-3_text-no-color.pn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6405563"/>
            <a:ext cx="91440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33413" y="177800"/>
            <a:ext cx="8205787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8175" y="1225550"/>
            <a:ext cx="8201025" cy="2001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Slide Number Placeholder 7"/>
          <p:cNvSpPr txBox="1">
            <a:spLocks/>
          </p:cNvSpPr>
          <p:nvPr/>
        </p:nvSpPr>
        <p:spPr>
          <a:xfrm>
            <a:off x="8591550" y="6124575"/>
            <a:ext cx="552450" cy="314325"/>
          </a:xfrm>
          <a:prstGeom prst="rect">
            <a:avLst/>
          </a:prstGeom>
        </p:spPr>
        <p:txBody>
          <a:bodyPr anchor="ctr"/>
          <a:lstStyle/>
          <a:p>
            <a:pPr algn="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fld id="{4E75C7A2-4D03-4E3A-8789-D5A3CA26C55E}" type="slidenum">
              <a:rPr lang="en-US" sz="800">
                <a:solidFill>
                  <a:srgbClr val="B0B7BB"/>
                </a:solidFill>
                <a:ea typeface="ＭＳ Ｐゴシック" pitchFamily="34" charset="-128"/>
              </a:rPr>
              <a:pPr algn="r" fontAlgn="base">
                <a:spcBef>
                  <a:spcPct val="50000"/>
                </a:spcBef>
                <a:spcAft>
                  <a:spcPct val="17000"/>
                </a:spcAft>
                <a:buClr>
                  <a:srgbClr val="000000"/>
                </a:buClr>
                <a:buFont typeface="Wingdings" pitchFamily="2" charset="2"/>
                <a:buNone/>
              </a:pPr>
              <a:t>‹#›</a:t>
            </a:fld>
            <a:endParaRPr lang="en-US" sz="800">
              <a:solidFill>
                <a:srgbClr val="B0B7BB"/>
              </a:solidFill>
              <a:ea typeface="ＭＳ Ｐゴシック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0" y="201168"/>
            <a:ext cx="530352" cy="438912"/>
          </a:xfrm>
          <a:prstGeom prst="rect">
            <a:avLst/>
          </a:prstGeom>
          <a:solidFill>
            <a:srgbClr val="FF8917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hangingPunct="0">
              <a:defRPr/>
            </a:pPr>
            <a:r>
              <a:rPr lang="en-US" sz="600" b="1" kern="0" dirty="0" smtClean="0">
                <a:solidFill>
                  <a:srgbClr val="52719E"/>
                </a:solidFill>
                <a:ea typeface="ＭＳ Ｐゴシック" pitchFamily="34" charset="-128"/>
              </a:rPr>
              <a:t/>
            </a:r>
            <a:br>
              <a:rPr lang="en-US" sz="600" b="1" kern="0" dirty="0" smtClean="0">
                <a:solidFill>
                  <a:srgbClr val="52719E"/>
                </a:solidFill>
                <a:ea typeface="ＭＳ Ｐゴシック" pitchFamily="34" charset="-128"/>
              </a:rPr>
            </a:br>
            <a:r>
              <a:rPr lang="en-US" sz="600" b="1" kern="0" dirty="0">
                <a:solidFill>
                  <a:srgbClr val="52719E"/>
                </a:solidFill>
                <a:ea typeface="ＭＳ Ｐゴシック" pitchFamily="34" charset="-128"/>
              </a:rPr>
              <a:t>Copyright © </a:t>
            </a:r>
            <a:r>
              <a:rPr lang="en-US" sz="600" b="1" kern="0" dirty="0" smtClean="0">
                <a:solidFill>
                  <a:srgbClr val="52719E"/>
                </a:solidFill>
                <a:ea typeface="ＭＳ Ｐゴシック" pitchFamily="34" charset="-128"/>
              </a:rPr>
              <a:t>2011, </a:t>
            </a:r>
            <a:r>
              <a:rPr lang="en-US" sz="600" b="1" kern="0" dirty="0">
                <a:solidFill>
                  <a:srgbClr val="52719E"/>
                </a:solidFill>
                <a:ea typeface="ＭＳ Ｐゴシック" pitchFamily="34" charset="-128"/>
              </a:rPr>
              <a:t>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55421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9pPr>
    </p:titleStyle>
    <p:bodyStyle>
      <a:lvl1pPr marL="347663" indent="-347663" algn="l" rtl="0" eaLnBrk="1" fontAlgn="base" hangingPunct="1">
        <a:lnSpc>
          <a:spcPct val="90000"/>
        </a:lnSpc>
        <a:spcBef>
          <a:spcPct val="35000"/>
        </a:spcBef>
        <a:spcAft>
          <a:spcPct val="17000"/>
        </a:spcAft>
        <a:buClr>
          <a:schemeClr val="accent2"/>
        </a:buClr>
        <a:buFont typeface="Wingdings" pitchFamily="2" charset="2"/>
        <a:buChar char="§"/>
        <a:defRPr sz="2400">
          <a:solidFill>
            <a:srgbClr val="292929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684213" indent="-222250" algn="l" rtl="0" eaLnBrk="1" fontAlgn="base" hangingPunct="1">
        <a:lnSpc>
          <a:spcPct val="92000"/>
        </a:lnSpc>
        <a:spcBef>
          <a:spcPct val="17000"/>
        </a:spcBef>
        <a:spcAft>
          <a:spcPct val="1700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bg2"/>
          </a:solidFill>
          <a:latin typeface="+mn-lt"/>
          <a:ea typeface="ＭＳ Ｐゴシック" pitchFamily="-112" charset="-128"/>
        </a:defRPr>
      </a:lvl2pPr>
      <a:lvl3pPr marL="1025525" indent="-227013" algn="l" rtl="0" eaLnBrk="1" fontAlgn="base" hangingPunct="1">
        <a:lnSpc>
          <a:spcPct val="92000"/>
        </a:lnSpc>
        <a:spcBef>
          <a:spcPct val="17000"/>
        </a:spcBef>
        <a:spcAft>
          <a:spcPct val="17000"/>
        </a:spcAft>
        <a:buClr>
          <a:schemeClr val="accent2"/>
        </a:buClr>
        <a:buFont typeface="Arial" pitchFamily="34" charset="0"/>
        <a:buChar char="»"/>
        <a:defRPr sz="2000">
          <a:solidFill>
            <a:schemeClr val="bg2"/>
          </a:solidFill>
          <a:latin typeface="+mn-lt"/>
          <a:ea typeface="ＭＳ Ｐゴシック" pitchFamily="-112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»"/>
        <a:defRPr sz="2000">
          <a:solidFill>
            <a:schemeClr val="bg2"/>
          </a:solidFill>
          <a:latin typeface="+mn-lt"/>
          <a:ea typeface="ＭＳ Ｐゴシック" pitchFamily="-112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–"/>
        <a:defRPr sz="2000">
          <a:solidFill>
            <a:schemeClr val="bg2"/>
          </a:solidFill>
          <a:latin typeface="+mn-lt"/>
          <a:ea typeface="ＭＳ Ｐゴシック" pitchFamily="-112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CBFC7-A4D4-4BFC-AA3C-B7D42C634817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2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533400" y="12192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b="1" dirty="0">
              <a:solidFill>
                <a:srgbClr val="000000"/>
              </a:solidFill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907338" y="6248400"/>
            <a:ext cx="6969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000" dirty="0">
                <a:solidFill>
                  <a:srgbClr val="000000"/>
                </a:solidFill>
              </a:rPr>
              <a:t>- </a:t>
            </a:r>
            <a:fld id="{2E9B48F2-B8AA-4947-B56E-BF420C312FAC}" type="slidenum">
              <a:rPr lang="de-DE" sz="10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de-DE" sz="1000" dirty="0">
                <a:solidFill>
                  <a:srgbClr val="000000"/>
                </a:solidFill>
              </a:rPr>
              <a:t> -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609600" y="60960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b="1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3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 sz="1000" b="0"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Tutorial: Introduction to Recommender Systems, ACM SAC 2010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951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ct val="0"/>
        </a:spcAft>
        <a:buChar char="•"/>
        <a:defRPr sz="20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rgbClr val="0033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533400" y="12192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b="1" dirty="0">
              <a:solidFill>
                <a:srgbClr val="000000"/>
              </a:solidFill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907338" y="6248400"/>
            <a:ext cx="6969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000" dirty="0">
                <a:solidFill>
                  <a:srgbClr val="000000"/>
                </a:solidFill>
              </a:rPr>
              <a:t>- </a:t>
            </a:r>
            <a:fld id="{2E9B48F2-B8AA-4947-B56E-BF420C312FAC}" type="slidenum">
              <a:rPr lang="de-DE" sz="10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de-DE" sz="1000" dirty="0">
                <a:solidFill>
                  <a:srgbClr val="000000"/>
                </a:solidFill>
              </a:rPr>
              <a:t> -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609600" y="60960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b="1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3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 sz="1000" b="0"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Tutorial: Introduction to Recommender Systems, ACM SAC 2010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08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ct val="0"/>
        </a:spcAft>
        <a:buChar char="•"/>
        <a:defRPr sz="20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rgbClr val="0033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9.xml"/><Relationship Id="rId6" Type="http://schemas.openxmlformats.org/officeDocument/2006/relationships/hyperlink" Target="http://recommenderbook.net/teaching-material/slides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hyperlink" Target="http://recommenderbook.net/teaching-material/slide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3.png"/><Relationship Id="rId11" Type="http://schemas.openxmlformats.org/officeDocument/2006/relationships/image" Target="../media/image20.png"/><Relationship Id="rId5" Type="http://schemas.openxmlformats.org/officeDocument/2006/relationships/image" Target="../media/image12.png"/><Relationship Id="rId10" Type="http://schemas.openxmlformats.org/officeDocument/2006/relationships/image" Target="../media/image19.png"/><Relationship Id="rId4" Type="http://schemas.openxmlformats.org/officeDocument/2006/relationships/image" Target="../media/image11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hyperlink" Target="http://recommenderbook.net/teaching-material/slid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recommenderbook.net/teaching-material/slid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Relationship Id="rId4" Type="http://schemas.openxmlformats.org/officeDocument/2006/relationships/hyperlink" Target="http://recommenderbook.net/teaching-material/slide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ecommenderbook.net/teaching-material/slid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recommenderbook.net/teaching-material/slid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9.xml"/><Relationship Id="rId6" Type="http://schemas.openxmlformats.org/officeDocument/2006/relationships/hyperlink" Target="http://recommenderbook.net/teaching-material/slides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recommenderbook.net/teaching-material/slides" TargetMode="External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hyperlink" Target="http://recommenderbook.net/teaching-material/slides" TargetMode="External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hyperlink" Target="http://recommenderbook.net/teaching-material/slides" TargetMode="External"/><Relationship Id="rId4" Type="http://schemas.openxmlformats.org/officeDocument/2006/relationships/image" Target="../media/image11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auto">
          <a:xfrm>
            <a:off x="323528" y="2852936"/>
            <a:ext cx="7429157" cy="17498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srgbClr val="000000"/>
              </a:solidFill>
            </a:endParaRPr>
          </a:p>
        </p:txBody>
      </p:sp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domain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/>
          <a:lstStyle/>
          <a:p>
            <a:r>
              <a:rPr lang="en-US" dirty="0" smtClean="0"/>
              <a:t>Recommendation systems (RS) help to match users with items</a:t>
            </a:r>
          </a:p>
          <a:p>
            <a:pPr lvl="1"/>
            <a:r>
              <a:rPr lang="en-US" dirty="0" smtClean="0"/>
              <a:t>Ease information overload</a:t>
            </a:r>
          </a:p>
          <a:p>
            <a:pPr lvl="1"/>
            <a:r>
              <a:rPr lang="en-US" dirty="0" smtClean="0"/>
              <a:t>Sales assistance (guidance, advisory, persuasion,…)</a:t>
            </a:r>
          </a:p>
          <a:p>
            <a:pPr marL="457200" lvl="1" indent="0">
              <a:buNone/>
            </a:pPr>
            <a:endParaRPr lang="en-US" i="1" dirty="0" smtClean="0">
              <a:cs typeface="Calibri" pitchFamily="34" charset="0"/>
            </a:endParaRPr>
          </a:p>
          <a:p>
            <a:pPr marL="0" lvl="1" indent="0">
              <a:buNone/>
            </a:pPr>
            <a:r>
              <a:rPr lang="en-US" i="1" dirty="0" smtClean="0">
                <a:cs typeface="Calibri" pitchFamily="34" charset="0"/>
              </a:rPr>
              <a:t>RS are software agents that elicit the interests and preferences of individual consumers […] and make recommendations accordingly. </a:t>
            </a:r>
          </a:p>
          <a:p>
            <a:pPr marL="0" lvl="1" indent="0">
              <a:buNone/>
            </a:pPr>
            <a:r>
              <a:rPr lang="en-US" i="1" dirty="0" smtClean="0">
                <a:cs typeface="Calibri" pitchFamily="34" charset="0"/>
              </a:rPr>
              <a:t>They have the potential to support and improve the quality of the </a:t>
            </a:r>
            <a:br>
              <a:rPr lang="en-US" i="1" dirty="0" smtClean="0">
                <a:cs typeface="Calibri" pitchFamily="34" charset="0"/>
              </a:rPr>
            </a:br>
            <a:r>
              <a:rPr lang="en-US" i="1" dirty="0" smtClean="0">
                <a:cs typeface="Calibri" pitchFamily="34" charset="0"/>
              </a:rPr>
              <a:t>decisions consumers make while searching for and selecting products online</a:t>
            </a:r>
            <a:r>
              <a:rPr lang="en-US" dirty="0" smtClean="0">
                <a:cs typeface="Calibri" pitchFamily="34" charset="0"/>
              </a:rPr>
              <a:t>.</a:t>
            </a:r>
          </a:p>
          <a:p>
            <a:pPr lvl="8"/>
            <a:r>
              <a:rPr lang="en-US" sz="14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Xiao &amp; 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Benbasat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2007</a:t>
            </a:r>
            <a:r>
              <a:rPr lang="en-US" sz="1400" baseline="30000" dirty="0" smtClean="0">
                <a:latin typeface="Calibri" pitchFamily="34" charset="0"/>
                <a:cs typeface="Calibri" pitchFamily="34" charset="0"/>
              </a:rPr>
              <a:t>1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)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endParaRPr lang="en-US" sz="600" dirty="0" smtClean="0"/>
          </a:p>
          <a:p>
            <a:r>
              <a:rPr lang="en-US" dirty="0" smtClean="0"/>
              <a:t>Different system designs / paradigms</a:t>
            </a:r>
          </a:p>
          <a:p>
            <a:pPr lvl="1"/>
            <a:r>
              <a:rPr lang="en-US" dirty="0" smtClean="0"/>
              <a:t>Based on availability of exploitable data</a:t>
            </a:r>
          </a:p>
          <a:p>
            <a:pPr lvl="1"/>
            <a:r>
              <a:rPr lang="en-US" dirty="0" smtClean="0"/>
              <a:t>Implicit and explicit user feedback</a:t>
            </a:r>
          </a:p>
          <a:p>
            <a:pPr lvl="1"/>
            <a:r>
              <a:rPr lang="en-US" dirty="0" smtClean="0"/>
              <a:t>Domain characteristics</a:t>
            </a:r>
          </a:p>
          <a:p>
            <a:pPr marL="0" indent="0">
              <a:buNone/>
            </a:pPr>
            <a:r>
              <a:rPr lang="en-US" sz="1000" b="0" dirty="0" smtClean="0"/>
              <a:t>(1) Xiao </a:t>
            </a:r>
            <a:r>
              <a:rPr lang="en-US" sz="1000" b="0" dirty="0"/>
              <a:t>and </a:t>
            </a:r>
            <a:r>
              <a:rPr lang="en-US" sz="1000" b="0" dirty="0" err="1" smtClean="0"/>
              <a:t>Benbasat</a:t>
            </a:r>
            <a:r>
              <a:rPr lang="en-US" sz="1000" b="0" dirty="0"/>
              <a:t>, </a:t>
            </a:r>
            <a:r>
              <a:rPr lang="en-US" sz="1000" b="0" i="1" dirty="0"/>
              <a:t>E-commerce product recommendation agents: Use, </a:t>
            </a:r>
            <a:r>
              <a:rPr lang="en-US" sz="1000" b="0" i="1" dirty="0" smtClean="0"/>
              <a:t>characteristics, and </a:t>
            </a:r>
            <a:r>
              <a:rPr lang="en-US" sz="1000" b="0" i="1" dirty="0"/>
              <a:t>impact</a:t>
            </a:r>
            <a:r>
              <a:rPr lang="en-US" sz="1000" b="0" dirty="0"/>
              <a:t>, MIS Quarterly </a:t>
            </a:r>
            <a:r>
              <a:rPr lang="en-US" sz="1000" dirty="0"/>
              <a:t>31 </a:t>
            </a:r>
            <a:r>
              <a:rPr lang="en-US" sz="1000" b="0" dirty="0"/>
              <a:t>(2007), no. 1, 137–209</a:t>
            </a:r>
            <a:endParaRPr lang="en-US" sz="1000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2209800"/>
            <a:ext cx="998240" cy="998240"/>
          </a:xfrm>
          <a:prstGeom prst="rect">
            <a:avLst/>
          </a:prstGeom>
        </p:spPr>
      </p:pic>
      <p:grpSp>
        <p:nvGrpSpPr>
          <p:cNvPr id="4" name="Gruppieren 3"/>
          <p:cNvGrpSpPr/>
          <p:nvPr/>
        </p:nvGrpSpPr>
        <p:grpSpPr>
          <a:xfrm>
            <a:off x="7749152" y="3236499"/>
            <a:ext cx="692608" cy="1366317"/>
            <a:chOff x="7164288" y="3169940"/>
            <a:chExt cx="1225451" cy="2417465"/>
          </a:xfrm>
        </p:grpSpPr>
        <p:pic>
          <p:nvPicPr>
            <p:cNvPr id="3" name="Grafik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164288" y="3169940"/>
              <a:ext cx="1219200" cy="1219200"/>
            </a:xfrm>
            <a:prstGeom prst="rect">
              <a:avLst/>
            </a:prstGeom>
          </p:spPr>
        </p:pic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7170539" y="4368205"/>
              <a:ext cx="1219200" cy="1219200"/>
            </a:xfrm>
            <a:prstGeom prst="rect">
              <a:avLst/>
            </a:prstGeom>
          </p:spPr>
        </p:pic>
      </p:grpSp>
      <p:pic>
        <p:nvPicPr>
          <p:cNvPr id="5" name="Grafik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4725144"/>
            <a:ext cx="998240" cy="99824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248400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recommenderbook.net/teaching-material/slides</a:t>
            </a:r>
            <a:r>
              <a:rPr lang="en-US" dirty="0" smtClean="0"/>
              <a:t> Chapter 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35527" y="53340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 Netflix example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73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Paradigms of recommender systems</a:t>
            </a:r>
          </a:p>
        </p:txBody>
      </p:sp>
      <p:grpSp>
        <p:nvGrpSpPr>
          <p:cNvPr id="2" name="Gruppieren 12"/>
          <p:cNvGrpSpPr>
            <a:grpSpLocks/>
          </p:cNvGrpSpPr>
          <p:nvPr/>
        </p:nvGrpSpPr>
        <p:grpSpPr bwMode="auto">
          <a:xfrm>
            <a:off x="4071938" y="3000375"/>
            <a:ext cx="4181475" cy="1547813"/>
            <a:chOff x="4786314" y="3071810"/>
            <a:chExt cx="4181496" cy="1547815"/>
          </a:xfrm>
        </p:grpSpPr>
        <p:pic>
          <p:nvPicPr>
            <p:cNvPr id="14351" name="Grafik 5" descr="Box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86314" y="3214686"/>
              <a:ext cx="1643074" cy="1365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52" name="Grafik 6" descr="Outputarrow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215074" y="3500438"/>
              <a:ext cx="1129063" cy="219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53" name="Grafik 7" descr="Output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358082" y="3071810"/>
              <a:ext cx="1609728" cy="1547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uppieren 13"/>
          <p:cNvGrpSpPr>
            <a:grpSpLocks/>
          </p:cNvGrpSpPr>
          <p:nvPr/>
        </p:nvGrpSpPr>
        <p:grpSpPr bwMode="auto">
          <a:xfrm>
            <a:off x="698500" y="1643063"/>
            <a:ext cx="3659188" cy="1296987"/>
            <a:chOff x="699167" y="1643050"/>
            <a:chExt cx="3658519" cy="1297164"/>
          </a:xfrm>
        </p:grpSpPr>
        <p:pic>
          <p:nvPicPr>
            <p:cNvPr id="14349" name="Grafik 10" descr="UM.png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99167" y="1643050"/>
              <a:ext cx="1801131" cy="967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50" name="Grafik 11" descr="UMarrow.png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571736" y="2071678"/>
              <a:ext cx="1785950" cy="868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uppieren 23"/>
          <p:cNvGrpSpPr>
            <a:grpSpLocks/>
          </p:cNvGrpSpPr>
          <p:nvPr/>
        </p:nvGrpSpPr>
        <p:grpSpPr bwMode="auto">
          <a:xfrm>
            <a:off x="714375" y="3857625"/>
            <a:ext cx="3143250" cy="739775"/>
            <a:chOff x="714348" y="3857628"/>
            <a:chExt cx="3143272" cy="739014"/>
          </a:xfrm>
        </p:grpSpPr>
        <p:pic>
          <p:nvPicPr>
            <p:cNvPr id="14347" name="Grafik 21" descr="PM.png"/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714348" y="3857628"/>
              <a:ext cx="1785950" cy="739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48" name="Grafik 22" descr="PMarrow.png"/>
            <p:cNvPicPr>
              <a:picLocks noChangeAspect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2714612" y="3929066"/>
              <a:ext cx="1143008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342" name="Rechteck 24"/>
          <p:cNvSpPr>
            <a:spLocks noChangeArrowheads="1"/>
          </p:cNvSpPr>
          <p:nvPr/>
        </p:nvSpPr>
        <p:spPr bwMode="auto">
          <a:xfrm>
            <a:off x="4429125" y="1643063"/>
            <a:ext cx="4572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3366"/>
                </a:solidFill>
                <a:latin typeface="Calibri" pitchFamily="34" charset="0"/>
              </a:rPr>
              <a:t>Knowledge-based</a:t>
            </a:r>
            <a:r>
              <a:rPr lang="en-US" sz="2000" b="1">
                <a:solidFill>
                  <a:srgbClr val="003366"/>
                </a:solidFill>
                <a:latin typeface="Calibri" pitchFamily="34" charset="0"/>
              </a:rPr>
              <a:t>: </a:t>
            </a:r>
            <a:r>
              <a:rPr lang="en-US" sz="2000" b="1" smtClean="0">
                <a:solidFill>
                  <a:srgbClr val="003366"/>
                </a:solidFill>
                <a:latin typeface="Calibri" pitchFamily="34" charset="0"/>
              </a:rPr>
              <a:t>"Tell </a:t>
            </a:r>
            <a:r>
              <a:rPr lang="en-US" sz="2000" b="1" dirty="0">
                <a:solidFill>
                  <a:srgbClr val="003366"/>
                </a:solidFill>
                <a:latin typeface="Calibri" pitchFamily="34" charset="0"/>
              </a:rPr>
              <a:t>me what fits based on </a:t>
            </a:r>
            <a:r>
              <a:rPr lang="en-US" sz="2000" b="1">
                <a:solidFill>
                  <a:srgbClr val="003366"/>
                </a:solidFill>
                <a:latin typeface="Calibri" pitchFamily="34" charset="0"/>
              </a:rPr>
              <a:t>my </a:t>
            </a:r>
            <a:r>
              <a:rPr lang="en-US" sz="2000" b="1" smtClean="0">
                <a:solidFill>
                  <a:srgbClr val="003366"/>
                </a:solidFill>
                <a:latin typeface="Calibri" pitchFamily="34" charset="0"/>
              </a:rPr>
              <a:t>needs"</a:t>
            </a:r>
            <a:endParaRPr lang="en-US" sz="2000" b="1" dirty="0">
              <a:solidFill>
                <a:srgbClr val="003366"/>
              </a:solidFill>
              <a:latin typeface="Calibri" pitchFamily="34" charset="0"/>
            </a:endParaRPr>
          </a:p>
        </p:txBody>
      </p:sp>
      <p:grpSp>
        <p:nvGrpSpPr>
          <p:cNvPr id="5" name="Gruppieren 27"/>
          <p:cNvGrpSpPr>
            <a:grpSpLocks/>
          </p:cNvGrpSpPr>
          <p:nvPr/>
        </p:nvGrpSpPr>
        <p:grpSpPr bwMode="auto">
          <a:xfrm>
            <a:off x="750888" y="4500563"/>
            <a:ext cx="3349625" cy="1357312"/>
            <a:chOff x="751620" y="4500570"/>
            <a:chExt cx="3348404" cy="1357322"/>
          </a:xfrm>
        </p:grpSpPr>
        <p:pic>
          <p:nvPicPr>
            <p:cNvPr id="14345" name="Grafik 25" descr="KM.png"/>
            <p:cNvPicPr>
              <a:picLocks noChangeAspect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751620" y="5000636"/>
              <a:ext cx="1677240" cy="857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46" name="Grafik 26" descr="KMarrow.png"/>
            <p:cNvPicPr>
              <a:picLocks noChangeAspect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2428860" y="4500570"/>
              <a:ext cx="1671164" cy="1047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7" name="Rectangle 16"/>
          <p:cNvSpPr/>
          <p:nvPr/>
        </p:nvSpPr>
        <p:spPr>
          <a:xfrm>
            <a:off x="0" y="6248400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12"/>
              </a:rPr>
              <a:t>http://</a:t>
            </a:r>
            <a:r>
              <a:rPr lang="en-US" dirty="0" smtClean="0">
                <a:hlinkClick r:id="rId12"/>
              </a:rPr>
              <a:t>recommenderbook.net/teaching-material/slides</a:t>
            </a:r>
            <a:r>
              <a:rPr lang="en-US" dirty="0" smtClean="0"/>
              <a:t> Chapter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2128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Paradigms of recommender systems</a:t>
            </a:r>
          </a:p>
        </p:txBody>
      </p:sp>
      <p:grpSp>
        <p:nvGrpSpPr>
          <p:cNvPr id="2" name="Gruppieren 12"/>
          <p:cNvGrpSpPr>
            <a:grpSpLocks/>
          </p:cNvGrpSpPr>
          <p:nvPr/>
        </p:nvGrpSpPr>
        <p:grpSpPr bwMode="auto">
          <a:xfrm>
            <a:off x="4071938" y="3000375"/>
            <a:ext cx="4181475" cy="1547813"/>
            <a:chOff x="4786314" y="3071810"/>
            <a:chExt cx="4181496" cy="1547815"/>
          </a:xfrm>
        </p:grpSpPr>
        <p:pic>
          <p:nvPicPr>
            <p:cNvPr id="15378" name="Grafik 5" descr="Box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86314" y="3214686"/>
              <a:ext cx="1643074" cy="1365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79" name="Grafik 6" descr="Outputarrow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215074" y="3500438"/>
              <a:ext cx="1129063" cy="219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80" name="Grafik 7" descr="Output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358082" y="3071810"/>
              <a:ext cx="1609728" cy="1547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uppieren 13"/>
          <p:cNvGrpSpPr>
            <a:grpSpLocks/>
          </p:cNvGrpSpPr>
          <p:nvPr/>
        </p:nvGrpSpPr>
        <p:grpSpPr bwMode="auto">
          <a:xfrm>
            <a:off x="698500" y="1643063"/>
            <a:ext cx="3659188" cy="1296987"/>
            <a:chOff x="699167" y="1643050"/>
            <a:chExt cx="3658519" cy="1297164"/>
          </a:xfrm>
        </p:grpSpPr>
        <p:pic>
          <p:nvPicPr>
            <p:cNvPr id="15376" name="Grafik 10" descr="UM.png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99167" y="1643050"/>
              <a:ext cx="1801131" cy="967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77" name="Grafik 11" descr="UMarrow.png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571736" y="2071678"/>
              <a:ext cx="1785950" cy="868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uppieren 18"/>
          <p:cNvGrpSpPr>
            <a:grpSpLocks/>
          </p:cNvGrpSpPr>
          <p:nvPr/>
        </p:nvGrpSpPr>
        <p:grpSpPr bwMode="auto">
          <a:xfrm>
            <a:off x="785813" y="2722563"/>
            <a:ext cx="3252787" cy="920750"/>
            <a:chOff x="857224" y="2722011"/>
            <a:chExt cx="3252812" cy="921303"/>
          </a:xfrm>
        </p:grpSpPr>
        <p:pic>
          <p:nvPicPr>
            <p:cNvPr id="15374" name="Grafik 16" descr="Commarrow.png"/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2143108" y="3143248"/>
              <a:ext cx="1966928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75" name="Grafik 15" descr="Community.png"/>
            <p:cNvPicPr>
              <a:picLocks noChangeAspect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857224" y="2722011"/>
              <a:ext cx="1428760" cy="8498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uppieren 23"/>
          <p:cNvGrpSpPr>
            <a:grpSpLocks/>
          </p:cNvGrpSpPr>
          <p:nvPr/>
        </p:nvGrpSpPr>
        <p:grpSpPr bwMode="auto">
          <a:xfrm>
            <a:off x="714375" y="3857625"/>
            <a:ext cx="3143250" cy="739775"/>
            <a:chOff x="714348" y="3857628"/>
            <a:chExt cx="3143272" cy="739014"/>
          </a:xfrm>
        </p:grpSpPr>
        <p:pic>
          <p:nvPicPr>
            <p:cNvPr id="15372" name="Grafik 21" descr="PM.png"/>
            <p:cNvPicPr>
              <a:picLocks noChangeAspect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714348" y="3857628"/>
              <a:ext cx="1785950" cy="739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73" name="Grafik 22" descr="PMarrow.png"/>
            <p:cNvPicPr>
              <a:picLocks noChangeAspect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2714612" y="3929066"/>
              <a:ext cx="1143008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Gruppieren 27"/>
          <p:cNvGrpSpPr>
            <a:grpSpLocks/>
          </p:cNvGrpSpPr>
          <p:nvPr/>
        </p:nvGrpSpPr>
        <p:grpSpPr bwMode="auto">
          <a:xfrm>
            <a:off x="750888" y="4500563"/>
            <a:ext cx="3349625" cy="1357312"/>
            <a:chOff x="751620" y="4500570"/>
            <a:chExt cx="3348404" cy="1357322"/>
          </a:xfrm>
        </p:grpSpPr>
        <p:pic>
          <p:nvPicPr>
            <p:cNvPr id="15370" name="Grafik 25" descr="KM.png"/>
            <p:cNvPicPr>
              <a:picLocks noChangeAspect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751620" y="5000636"/>
              <a:ext cx="1677240" cy="857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71" name="Grafik 26" descr="KMarrow.png"/>
            <p:cNvPicPr>
              <a:picLocks noChangeAspect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2428860" y="4500570"/>
              <a:ext cx="1671164" cy="1047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368" name="Rechteck 28"/>
          <p:cNvSpPr>
            <a:spLocks noChangeArrowheads="1"/>
          </p:cNvSpPr>
          <p:nvPr/>
        </p:nvSpPr>
        <p:spPr bwMode="auto">
          <a:xfrm>
            <a:off x="4429125" y="1285875"/>
            <a:ext cx="4572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3366"/>
                </a:solidFill>
                <a:latin typeface="Calibri" pitchFamily="34" charset="0"/>
              </a:rPr>
              <a:t>Hybrid: combinations of various inputs and/or composition of different mechanism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0" y="6248400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14"/>
              </a:rPr>
              <a:t>http://</a:t>
            </a:r>
            <a:r>
              <a:rPr lang="en-US" dirty="0" smtClean="0">
                <a:hlinkClick r:id="rId14"/>
              </a:rPr>
              <a:t>recommenderbook.net/teaching-material/slides</a:t>
            </a:r>
            <a:r>
              <a:rPr lang="en-US" dirty="0" smtClean="0"/>
              <a:t> Chapter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1183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and success criteria (1)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334000" cy="4525963"/>
          </a:xfrm>
        </p:spPr>
        <p:txBody>
          <a:bodyPr/>
          <a:lstStyle/>
          <a:p>
            <a:pPr marL="381000" indent="-381000">
              <a:lnSpc>
                <a:spcPct val="90000"/>
              </a:lnSpc>
            </a:pPr>
            <a:r>
              <a:rPr lang="en-US" dirty="0" smtClean="0"/>
              <a:t>Different perspectives/aspects</a:t>
            </a:r>
          </a:p>
          <a:p>
            <a:pPr marL="781050" lvl="1" indent="-381000">
              <a:lnSpc>
                <a:spcPct val="90000"/>
              </a:lnSpc>
            </a:pPr>
            <a:r>
              <a:rPr lang="en-US" dirty="0" smtClean="0"/>
              <a:t>Depends on domain and purpose</a:t>
            </a:r>
          </a:p>
          <a:p>
            <a:pPr marL="781050" lvl="1" indent="-381000">
              <a:lnSpc>
                <a:spcPct val="90000"/>
              </a:lnSpc>
            </a:pPr>
            <a:r>
              <a:rPr lang="en-US" dirty="0" smtClean="0"/>
              <a:t>No holistic evaluation scenario exists</a:t>
            </a:r>
          </a:p>
          <a:p>
            <a:pPr marL="381000" indent="-381000">
              <a:lnSpc>
                <a:spcPct val="90000"/>
              </a:lnSpc>
            </a:pPr>
            <a:endParaRPr lang="en-US" dirty="0" smtClean="0"/>
          </a:p>
          <a:p>
            <a:pPr marL="381000" indent="-381000">
              <a:lnSpc>
                <a:spcPct val="90000"/>
              </a:lnSpc>
            </a:pPr>
            <a:r>
              <a:rPr lang="en-US" dirty="0" smtClean="0"/>
              <a:t>Retrieval perspective</a:t>
            </a:r>
          </a:p>
          <a:p>
            <a:pPr marL="781050" lvl="1" indent="-381000">
              <a:lnSpc>
                <a:spcPct val="90000"/>
              </a:lnSpc>
            </a:pPr>
            <a:r>
              <a:rPr lang="en-US" dirty="0" smtClean="0"/>
              <a:t>Reduce search costs</a:t>
            </a:r>
          </a:p>
          <a:p>
            <a:pPr marL="781050" lvl="1" indent="-381000">
              <a:lnSpc>
                <a:spcPct val="90000"/>
              </a:lnSpc>
            </a:pPr>
            <a:r>
              <a:rPr lang="en-US" dirty="0" smtClean="0"/>
              <a:t>Provide "correct" proposals</a:t>
            </a:r>
          </a:p>
          <a:p>
            <a:pPr marL="781050" lvl="1" indent="-381000">
              <a:lnSpc>
                <a:spcPct val="90000"/>
              </a:lnSpc>
            </a:pPr>
            <a:r>
              <a:rPr lang="en-US" dirty="0" smtClean="0"/>
              <a:t>Users know in advance what they want </a:t>
            </a:r>
          </a:p>
          <a:p>
            <a:pPr marL="781050" lvl="1" indent="-381000">
              <a:lnSpc>
                <a:spcPct val="90000"/>
              </a:lnSpc>
            </a:pPr>
            <a:endParaRPr lang="en-US" dirty="0"/>
          </a:p>
          <a:p>
            <a:pPr marL="381000" indent="-381000">
              <a:lnSpc>
                <a:spcPct val="90000"/>
              </a:lnSpc>
            </a:pPr>
            <a:r>
              <a:rPr lang="en-US" dirty="0"/>
              <a:t>Recommendation perspective</a:t>
            </a:r>
          </a:p>
          <a:p>
            <a:pPr marL="781050" lvl="1" indent="-381000">
              <a:lnSpc>
                <a:spcPct val="90000"/>
              </a:lnSpc>
            </a:pPr>
            <a:r>
              <a:rPr lang="en-US" dirty="0"/>
              <a:t>Serendipity – identify items from the Long Tail</a:t>
            </a:r>
          </a:p>
          <a:p>
            <a:pPr marL="781050" lvl="1" indent="-381000">
              <a:lnSpc>
                <a:spcPct val="90000"/>
              </a:lnSpc>
            </a:pPr>
            <a:r>
              <a:rPr lang="en-US" dirty="0"/>
              <a:t>Users did not know about existence</a:t>
            </a:r>
          </a:p>
          <a:p>
            <a:pPr marL="381000" indent="-381000">
              <a:lnSpc>
                <a:spcPct val="90000"/>
              </a:lnSpc>
            </a:pPr>
            <a:endParaRPr lang="en-US" dirty="0"/>
          </a:p>
          <a:p>
            <a:pPr marL="381000" indent="-381000">
              <a:lnSpc>
                <a:spcPct val="90000"/>
              </a:lnSpc>
            </a:pPr>
            <a:endParaRPr lang="en-US" dirty="0" smtClean="0"/>
          </a:p>
          <a:p>
            <a:pPr marL="781050" lvl="1" indent="-381000">
              <a:lnSpc>
                <a:spcPct val="90000"/>
              </a:lnSpc>
            </a:pPr>
            <a:endParaRPr lang="en-US" dirty="0" smtClean="0"/>
          </a:p>
          <a:p>
            <a:pPr marL="381000" indent="-381000">
              <a:lnSpc>
                <a:spcPct val="90000"/>
              </a:lnSpc>
            </a:pPr>
            <a:endParaRPr lang="en-US" dirty="0" smtClean="0"/>
          </a:p>
          <a:p>
            <a:pPr marL="781050" lvl="1" indent="-381000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6248400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recommenderbook.net/teaching-material/slides</a:t>
            </a:r>
            <a:r>
              <a:rPr lang="en-US" dirty="0" smtClean="0"/>
              <a:t> Chapter 1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989786" y="1524000"/>
            <a:ext cx="419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Money is often essentially criterion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This is goal of site owner but in long term this requires that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User maximizes happiness or knowledge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12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When does a RS do its job well?</a:t>
            </a:r>
            <a:endParaRPr lang="en-US" dirty="0"/>
          </a:p>
        </p:txBody>
      </p:sp>
      <p:pic>
        <p:nvPicPr>
          <p:cNvPr id="4" name="Grafik 3" descr="long_tail_graph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965" y="3212976"/>
            <a:ext cx="4959734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Inhaltsplatzhalter 2"/>
          <p:cNvSpPr txBox="1">
            <a:spLocks/>
          </p:cNvSpPr>
          <p:nvPr/>
        </p:nvSpPr>
        <p:spPr bwMode="auto">
          <a:xfrm>
            <a:off x="5867400" y="2130152"/>
            <a:ext cx="2971800" cy="3747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rgbClr val="003366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003366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700">
                <a:solidFill>
                  <a:srgbClr val="003366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00">
                <a:solidFill>
                  <a:srgbClr val="003366"/>
                </a:solidFill>
                <a:latin typeface="Calibri" pitchFamily="34" charset="0"/>
                <a:ea typeface="Times New Roman" pitchFamily="18" charset="0"/>
                <a:cs typeface="Helvetic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Calibri" pitchFamily="34" charset="0"/>
                <a:ea typeface="Times New Roman" pitchFamily="18" charset="0"/>
                <a:cs typeface="Helvetic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9pPr>
          </a:lstStyle>
          <a:p>
            <a:r>
              <a:rPr lang="en-US" sz="1800" b="0" dirty="0" smtClean="0"/>
              <a:t>"Recommend widely unknown items that users might actually like!"</a:t>
            </a:r>
          </a:p>
          <a:p>
            <a:endParaRPr lang="en-US" sz="1800" b="0" dirty="0" smtClean="0"/>
          </a:p>
          <a:p>
            <a:r>
              <a:rPr lang="en-US" sz="1800" b="0" dirty="0" smtClean="0"/>
              <a:t>20% of items accumulate 74% of all positive ratings</a:t>
            </a:r>
          </a:p>
          <a:p>
            <a:r>
              <a:rPr lang="en-US" sz="1800" b="0" dirty="0" smtClean="0"/>
              <a:t>Positive means items rated &gt; 3 in MovieLens 100K dataset (ratings 0 to 5)</a:t>
            </a:r>
            <a:endParaRPr lang="en-US" sz="1800" b="0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1705934" y="2924944"/>
            <a:ext cx="3658154" cy="1944216"/>
            <a:chOff x="1709936" y="1642999"/>
            <a:chExt cx="3995936" cy="3730217"/>
          </a:xfrm>
        </p:grpSpPr>
        <p:sp>
          <p:nvSpPr>
            <p:cNvPr id="7" name="Inhaltsplatzhalter 2"/>
            <p:cNvSpPr txBox="1">
              <a:spLocks/>
            </p:cNvSpPr>
            <p:nvPr/>
          </p:nvSpPr>
          <p:spPr bwMode="auto">
            <a:xfrm>
              <a:off x="1709936" y="1642999"/>
              <a:ext cx="3995936" cy="100811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lnSpc>
                  <a:spcPct val="90000"/>
                </a:lnSpc>
                <a:spcBef>
                  <a:spcPts val="1200"/>
                </a:spcBef>
                <a:spcAft>
                  <a:spcPct val="0"/>
                </a:spcAft>
                <a:defRPr/>
              </a:pPr>
              <a:r>
                <a:rPr lang="en-US" sz="2000" b="1" dirty="0" smtClean="0">
                  <a:solidFill>
                    <a:srgbClr val="003366"/>
                  </a:solidFill>
                  <a:latin typeface="Calibri" pitchFamily="34" charset="0"/>
                </a:rPr>
                <a:t>	Recommend </a:t>
              </a:r>
              <a:r>
                <a:rPr lang="en-US" sz="2000" b="1" dirty="0">
                  <a:solidFill>
                    <a:srgbClr val="003366"/>
                  </a:solidFill>
                  <a:latin typeface="Calibri" pitchFamily="34" charset="0"/>
                </a:rPr>
                <a:t>items </a:t>
              </a:r>
              <a:r>
                <a:rPr lang="en-US" sz="2000" b="1" dirty="0" smtClean="0">
                  <a:solidFill>
                    <a:srgbClr val="003366"/>
                  </a:solidFill>
                  <a:latin typeface="Calibri" pitchFamily="34" charset="0"/>
                </a:rPr>
                <a:t/>
              </a:r>
              <a:br>
                <a:rPr lang="en-US" sz="2000" b="1" dirty="0" smtClean="0">
                  <a:solidFill>
                    <a:srgbClr val="003366"/>
                  </a:solidFill>
                  <a:latin typeface="Calibri" pitchFamily="34" charset="0"/>
                </a:rPr>
              </a:br>
              <a:r>
                <a:rPr lang="en-US" sz="2000" b="1" dirty="0" smtClean="0">
                  <a:solidFill>
                    <a:srgbClr val="003366"/>
                  </a:solidFill>
                  <a:latin typeface="Calibri" pitchFamily="34" charset="0"/>
                </a:rPr>
                <a:t>	from </a:t>
              </a:r>
              <a:r>
                <a:rPr lang="en-US" sz="2000" b="1" dirty="0">
                  <a:solidFill>
                    <a:srgbClr val="003366"/>
                  </a:solidFill>
                  <a:latin typeface="Calibri" pitchFamily="34" charset="0"/>
                </a:rPr>
                <a:t>the long tail</a:t>
              </a:r>
            </a:p>
            <a:p>
              <a:pPr marL="381000" indent="-381000" eaLnBrk="0" fontAlgn="base" hangingPunct="0">
                <a:lnSpc>
                  <a:spcPct val="90000"/>
                </a:lnSpc>
                <a:spcBef>
                  <a:spcPts val="1200"/>
                </a:spcBef>
                <a:spcAft>
                  <a:spcPct val="0"/>
                </a:spcAft>
                <a:buFont typeface="Wingdings" pitchFamily="2" charset="2"/>
                <a:buChar char="§"/>
                <a:defRPr/>
              </a:pPr>
              <a:endParaRPr lang="en-US" sz="2000" b="1" dirty="0">
                <a:solidFill>
                  <a:srgbClr val="003366"/>
                </a:solidFill>
                <a:latin typeface="Calibri" pitchFamily="34" charset="0"/>
              </a:endParaRPr>
            </a:p>
          </p:txBody>
        </p:sp>
        <p:grpSp>
          <p:nvGrpSpPr>
            <p:cNvPr id="8" name="Gruppieren 7"/>
            <p:cNvGrpSpPr/>
            <p:nvPr/>
          </p:nvGrpSpPr>
          <p:grpSpPr>
            <a:xfrm>
              <a:off x="2987824" y="5085184"/>
              <a:ext cx="2160240" cy="288032"/>
              <a:chOff x="2987824" y="5085184"/>
              <a:chExt cx="2160240" cy="288032"/>
            </a:xfrm>
          </p:grpSpPr>
          <p:sp>
            <p:nvSpPr>
              <p:cNvPr id="9" name="Pfeil nach oben 8"/>
              <p:cNvSpPr/>
              <p:nvPr/>
            </p:nvSpPr>
            <p:spPr bwMode="auto">
              <a:xfrm>
                <a:off x="2987824" y="5085184"/>
                <a:ext cx="144016" cy="216024"/>
              </a:xfrm>
              <a:prstGeom prst="upArrow">
                <a:avLst/>
              </a:prstGeom>
              <a:solidFill>
                <a:srgbClr val="C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de-DE" sz="2400" smtClean="0">
                  <a:solidFill>
                    <a:srgbClr val="000000"/>
                  </a:solidFill>
                  <a:latin typeface="Arial" charset="0"/>
                  <a:ea typeface="ＭＳ Ｐゴシック" pitchFamily="-112" charset="-128"/>
                </a:endParaRPr>
              </a:p>
            </p:txBody>
          </p:sp>
          <p:sp>
            <p:nvSpPr>
              <p:cNvPr id="10" name="Pfeil nach oben 9"/>
              <p:cNvSpPr/>
              <p:nvPr/>
            </p:nvSpPr>
            <p:spPr bwMode="auto">
              <a:xfrm>
                <a:off x="3707904" y="5157192"/>
                <a:ext cx="144016" cy="216024"/>
              </a:xfrm>
              <a:prstGeom prst="upArrow">
                <a:avLst/>
              </a:prstGeom>
              <a:solidFill>
                <a:srgbClr val="C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de-DE" sz="2400" smtClean="0">
                  <a:solidFill>
                    <a:srgbClr val="000000"/>
                  </a:solidFill>
                  <a:latin typeface="Arial" charset="0"/>
                  <a:ea typeface="ＭＳ Ｐゴシック" pitchFamily="-112" charset="-128"/>
                </a:endParaRPr>
              </a:p>
            </p:txBody>
          </p:sp>
          <p:sp>
            <p:nvSpPr>
              <p:cNvPr id="11" name="Pfeil nach oben 10"/>
              <p:cNvSpPr/>
              <p:nvPr/>
            </p:nvSpPr>
            <p:spPr bwMode="auto">
              <a:xfrm>
                <a:off x="4427984" y="5157192"/>
                <a:ext cx="144016" cy="216024"/>
              </a:xfrm>
              <a:prstGeom prst="upArrow">
                <a:avLst/>
              </a:prstGeom>
              <a:solidFill>
                <a:srgbClr val="C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de-DE" sz="2400" smtClean="0">
                  <a:solidFill>
                    <a:srgbClr val="000000"/>
                  </a:solidFill>
                  <a:latin typeface="Arial" charset="0"/>
                  <a:ea typeface="ＭＳ Ｐゴシック" pitchFamily="-112" charset="-128"/>
                </a:endParaRPr>
              </a:p>
            </p:txBody>
          </p:sp>
          <p:sp>
            <p:nvSpPr>
              <p:cNvPr id="12" name="Pfeil nach oben 11"/>
              <p:cNvSpPr/>
              <p:nvPr/>
            </p:nvSpPr>
            <p:spPr bwMode="auto">
              <a:xfrm>
                <a:off x="5004048" y="5157192"/>
                <a:ext cx="144016" cy="216024"/>
              </a:xfrm>
              <a:prstGeom prst="upArrow">
                <a:avLst/>
              </a:prstGeom>
              <a:solidFill>
                <a:srgbClr val="C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de-DE" sz="2400" smtClean="0">
                  <a:solidFill>
                    <a:srgbClr val="000000"/>
                  </a:solidFill>
                  <a:latin typeface="Arial" charset="0"/>
                  <a:ea typeface="ＭＳ Ｐゴシック" pitchFamily="-112" charset="-128"/>
                </a:endParaRPr>
              </a:p>
            </p:txBody>
          </p:sp>
        </p:grpSp>
      </p:grpSp>
      <p:sp>
        <p:nvSpPr>
          <p:cNvPr id="13" name="Rectangle 12"/>
          <p:cNvSpPr/>
          <p:nvPr/>
        </p:nvSpPr>
        <p:spPr>
          <a:xfrm>
            <a:off x="0" y="6248400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recommenderbook.net/teaching-material/slides</a:t>
            </a:r>
            <a:r>
              <a:rPr lang="en-US" dirty="0" smtClean="0"/>
              <a:t> Chapter 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591511"/>
            <a:ext cx="6066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90-10 or 80-20 “rule” broadly applicable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3520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Purpose and success criteria (2)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6324600" cy="4525963"/>
          </a:xfrm>
        </p:spPr>
        <p:txBody>
          <a:bodyPr/>
          <a:lstStyle/>
          <a:p>
            <a:pPr marL="381000" indent="-381000">
              <a:lnSpc>
                <a:spcPct val="90000"/>
              </a:lnSpc>
              <a:defRPr/>
            </a:pPr>
            <a:r>
              <a:rPr lang="en-US" dirty="0" smtClean="0"/>
              <a:t>Prediction perspective</a:t>
            </a:r>
          </a:p>
          <a:p>
            <a:pPr marL="781050" lvl="1" indent="-381000">
              <a:lnSpc>
                <a:spcPct val="90000"/>
              </a:lnSpc>
              <a:defRPr/>
            </a:pPr>
            <a:r>
              <a:rPr lang="en-US" dirty="0" smtClean="0"/>
              <a:t>Predict to what degree users like an item</a:t>
            </a:r>
          </a:p>
          <a:p>
            <a:pPr marL="781050" lvl="1" indent="-381000">
              <a:lnSpc>
                <a:spcPct val="90000"/>
              </a:lnSpc>
              <a:defRPr/>
            </a:pPr>
            <a:r>
              <a:rPr lang="en-US" dirty="0" smtClean="0"/>
              <a:t>Most popular evaluation scenario in research</a:t>
            </a:r>
          </a:p>
          <a:p>
            <a:pPr marL="781050" lvl="1" indent="-381000">
              <a:lnSpc>
                <a:spcPct val="90000"/>
              </a:lnSpc>
              <a:defRPr/>
            </a:pPr>
            <a:endParaRPr lang="en-US" dirty="0" smtClean="0"/>
          </a:p>
          <a:p>
            <a:pPr marL="381000" indent="-381000">
              <a:lnSpc>
                <a:spcPct val="90000"/>
              </a:lnSpc>
              <a:defRPr/>
            </a:pPr>
            <a:r>
              <a:rPr lang="en-US" dirty="0" smtClean="0"/>
              <a:t>Interaction perspective</a:t>
            </a:r>
          </a:p>
          <a:p>
            <a:pPr marL="781050" lvl="1" indent="-381000">
              <a:lnSpc>
                <a:spcPct val="90000"/>
              </a:lnSpc>
              <a:defRPr/>
            </a:pPr>
            <a:r>
              <a:rPr lang="en-US" dirty="0" smtClean="0"/>
              <a:t>Give users a "good feeling"</a:t>
            </a:r>
          </a:p>
          <a:p>
            <a:pPr marL="781050" lvl="1" indent="-381000">
              <a:lnSpc>
                <a:spcPct val="90000"/>
              </a:lnSpc>
              <a:defRPr/>
            </a:pPr>
            <a:r>
              <a:rPr lang="en-US" dirty="0" smtClean="0"/>
              <a:t>Educate users about the product domain</a:t>
            </a:r>
          </a:p>
          <a:p>
            <a:pPr marL="781050" lvl="1" indent="-381000">
              <a:lnSpc>
                <a:spcPct val="90000"/>
              </a:lnSpc>
              <a:defRPr/>
            </a:pPr>
            <a:r>
              <a:rPr lang="en-US" dirty="0" smtClean="0"/>
              <a:t>Convince/persuade users - explain</a:t>
            </a:r>
          </a:p>
          <a:p>
            <a:pPr marL="381000" indent="-381000">
              <a:lnSpc>
                <a:spcPct val="90000"/>
              </a:lnSpc>
              <a:defRPr/>
            </a:pPr>
            <a:endParaRPr lang="en-US" dirty="0" smtClean="0"/>
          </a:p>
          <a:p>
            <a:pPr marL="381000" indent="-381000">
              <a:lnSpc>
                <a:spcPct val="90000"/>
              </a:lnSpc>
              <a:defRPr/>
            </a:pPr>
            <a:r>
              <a:rPr lang="en-US" dirty="0" smtClean="0"/>
              <a:t>Finally, conversion perspective </a:t>
            </a:r>
          </a:p>
          <a:p>
            <a:pPr marL="800100" lvl="1" indent="-342900">
              <a:lnSpc>
                <a:spcPct val="90000"/>
              </a:lnSpc>
              <a:defRPr/>
            </a:pPr>
            <a:r>
              <a:rPr lang="en-US" dirty="0" smtClean="0"/>
              <a:t>Commercial situations</a:t>
            </a:r>
          </a:p>
          <a:p>
            <a:pPr marL="800100" lvl="1" indent="-342900">
              <a:lnSpc>
                <a:spcPct val="90000"/>
              </a:lnSpc>
              <a:defRPr/>
            </a:pPr>
            <a:r>
              <a:rPr lang="en-US" dirty="0" smtClean="0"/>
              <a:t>Increase "hit", "clickthrough", "lookers to bookers" rates</a:t>
            </a:r>
          </a:p>
          <a:p>
            <a:pPr marL="800100" lvl="1" indent="-342900">
              <a:lnSpc>
                <a:spcPct val="90000"/>
              </a:lnSpc>
              <a:defRPr/>
            </a:pPr>
            <a:r>
              <a:rPr lang="en-US" dirty="0" smtClean="0"/>
              <a:t>Optimize sales margins and profit   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248400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recommenderbook.net/teaching-material/slides</a:t>
            </a:r>
            <a:r>
              <a:rPr lang="en-US" dirty="0" smtClean="0"/>
              <a:t> Chapter 1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58000" y="466133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Money!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84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Recommender systems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RS seen as a function</a:t>
            </a:r>
          </a:p>
          <a:p>
            <a:r>
              <a:rPr lang="en-US" smtClean="0"/>
              <a:t>Given:</a:t>
            </a:r>
          </a:p>
          <a:p>
            <a:pPr lvl="1"/>
            <a:r>
              <a:rPr lang="en-US" smtClean="0"/>
              <a:t>User model (e.g. ratings, preferences, demographics, situational context)</a:t>
            </a:r>
          </a:p>
          <a:p>
            <a:pPr lvl="1"/>
            <a:r>
              <a:rPr lang="en-US" smtClean="0"/>
              <a:t>Items (with or without description of item characteristics)</a:t>
            </a:r>
          </a:p>
          <a:p>
            <a:r>
              <a:rPr lang="en-US" smtClean="0"/>
              <a:t>Find:</a:t>
            </a:r>
          </a:p>
          <a:p>
            <a:pPr lvl="1"/>
            <a:r>
              <a:rPr lang="en-US" smtClean="0"/>
              <a:t>Relevance score. Used for ranking.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r>
              <a:rPr lang="en-US" smtClean="0"/>
              <a:t>Relation to Information Retrieval: </a:t>
            </a:r>
          </a:p>
          <a:p>
            <a:pPr lvl="1"/>
            <a:r>
              <a:rPr lang="en-US" smtClean="0"/>
              <a:t>IR is finding material [..] of an unstructured nature [..] that satisfies an information need from within large collections [..].</a:t>
            </a:r>
          </a:p>
          <a:p>
            <a:pPr lvl="8"/>
            <a:r>
              <a:rPr lang="en-US" sz="1400" smtClean="0"/>
              <a:t>(Manning et al. 2008</a:t>
            </a:r>
            <a:r>
              <a:rPr lang="en-US" sz="1400" baseline="30000" smtClean="0"/>
              <a:t>1</a:t>
            </a:r>
            <a:r>
              <a:rPr lang="en-US" sz="1400" smtClean="0"/>
              <a:t>)</a:t>
            </a:r>
          </a:p>
          <a:p>
            <a:pPr lvl="8"/>
            <a:endParaRPr lang="en-US" sz="1000" b="0" smtClean="0"/>
          </a:p>
          <a:p>
            <a:pPr marL="0" indent="0">
              <a:buNone/>
            </a:pPr>
            <a:r>
              <a:rPr lang="en-US" sz="1000" b="0" smtClean="0"/>
              <a:t>(1) Manning, Raghavan, and Schütze, </a:t>
            </a:r>
            <a:r>
              <a:rPr lang="en-US" sz="1000" b="0" i="1" smtClean="0"/>
              <a:t>Introduction to information retrieval</a:t>
            </a:r>
            <a:r>
              <a:rPr lang="en-US" sz="1000" b="0" smtClean="0"/>
              <a:t>, Cambridge University Press, 2008</a:t>
            </a:r>
            <a:endParaRPr lang="en-US" sz="1000" smtClean="0"/>
          </a:p>
        </p:txBody>
      </p:sp>
      <p:cxnSp>
        <p:nvCxnSpPr>
          <p:cNvPr id="4" name="Gerade Verbindung 3"/>
          <p:cNvCxnSpPr/>
          <p:nvPr/>
        </p:nvCxnSpPr>
        <p:spPr bwMode="auto">
          <a:xfrm>
            <a:off x="395536" y="4293096"/>
            <a:ext cx="82809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Rectangle 4"/>
          <p:cNvSpPr/>
          <p:nvPr/>
        </p:nvSpPr>
        <p:spPr>
          <a:xfrm>
            <a:off x="0" y="6248400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recommenderbook.net/teaching-material/slides</a:t>
            </a:r>
            <a:r>
              <a:rPr lang="en-US" dirty="0" smtClean="0"/>
              <a:t> Chapter 1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38685" y="4302957"/>
            <a:ext cx="4575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Advanced IR does use essentially </a:t>
            </a:r>
          </a:p>
          <a:p>
            <a:r>
              <a:rPr lang="en-US" dirty="0" smtClean="0"/>
              <a:t>recommender system to order results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16287" y="5234438"/>
            <a:ext cx="2566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Recommend links that satisfy search 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86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Paradigms of recommender systems</a:t>
            </a:r>
          </a:p>
        </p:txBody>
      </p:sp>
      <p:grpSp>
        <p:nvGrpSpPr>
          <p:cNvPr id="2" name="Gruppieren 12"/>
          <p:cNvGrpSpPr>
            <a:grpSpLocks/>
          </p:cNvGrpSpPr>
          <p:nvPr/>
        </p:nvGrpSpPr>
        <p:grpSpPr bwMode="auto">
          <a:xfrm>
            <a:off x="4071938" y="3000375"/>
            <a:ext cx="4181475" cy="1547813"/>
            <a:chOff x="4786314" y="3071810"/>
            <a:chExt cx="4181496" cy="1547815"/>
          </a:xfrm>
        </p:grpSpPr>
        <p:pic>
          <p:nvPicPr>
            <p:cNvPr id="10246" name="Grafik 5" descr="Box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86314" y="3214686"/>
              <a:ext cx="1643074" cy="1365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47" name="Grafik 6" descr="Outputarrow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215074" y="3500438"/>
              <a:ext cx="1129063" cy="219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48" name="Grafik 7" descr="Output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358082" y="3071810"/>
              <a:ext cx="1609728" cy="1547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244" name="Rechteck 31"/>
          <p:cNvSpPr>
            <a:spLocks noChangeArrowheads="1"/>
          </p:cNvSpPr>
          <p:nvPr/>
        </p:nvSpPr>
        <p:spPr bwMode="auto">
          <a:xfrm>
            <a:off x="4286250" y="1643063"/>
            <a:ext cx="4572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3366"/>
                </a:solidFill>
                <a:latin typeface="Calibri" pitchFamily="34" charset="0"/>
              </a:rPr>
              <a:t>Recommender systems reduce information overload by estimating relevance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248400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recommenderbook.net/teaching-material/slides</a:t>
            </a:r>
            <a:r>
              <a:rPr lang="en-US" dirty="0" smtClean="0"/>
              <a:t> Chapter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7957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Paradigms of recommender systems</a:t>
            </a:r>
          </a:p>
        </p:txBody>
      </p:sp>
      <p:grpSp>
        <p:nvGrpSpPr>
          <p:cNvPr id="2" name="Gruppieren 12"/>
          <p:cNvGrpSpPr>
            <a:grpSpLocks/>
          </p:cNvGrpSpPr>
          <p:nvPr/>
        </p:nvGrpSpPr>
        <p:grpSpPr bwMode="auto">
          <a:xfrm>
            <a:off x="4071938" y="3000375"/>
            <a:ext cx="4181475" cy="1547813"/>
            <a:chOff x="4786314" y="3071810"/>
            <a:chExt cx="4181496" cy="1547815"/>
          </a:xfrm>
        </p:grpSpPr>
        <p:pic>
          <p:nvPicPr>
            <p:cNvPr id="11273" name="Grafik 5" descr="Box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86314" y="3214686"/>
              <a:ext cx="1643074" cy="1365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74" name="Grafik 6" descr="Outputarrow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215074" y="3500438"/>
              <a:ext cx="1129063" cy="219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75" name="Grafik 7" descr="Output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358082" y="3071810"/>
              <a:ext cx="1609728" cy="1547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uppieren 13"/>
          <p:cNvGrpSpPr>
            <a:grpSpLocks/>
          </p:cNvGrpSpPr>
          <p:nvPr/>
        </p:nvGrpSpPr>
        <p:grpSpPr bwMode="auto">
          <a:xfrm>
            <a:off x="698500" y="1643063"/>
            <a:ext cx="3659188" cy="1296987"/>
            <a:chOff x="699167" y="1643050"/>
            <a:chExt cx="3658519" cy="1297164"/>
          </a:xfrm>
        </p:grpSpPr>
        <p:pic>
          <p:nvPicPr>
            <p:cNvPr id="11271" name="Grafik 10" descr="UM.png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99167" y="1643050"/>
              <a:ext cx="1801131" cy="967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72" name="Grafik 11" descr="UMarrow.png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571736" y="2071678"/>
              <a:ext cx="1785950" cy="868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269" name="Rechteck 14"/>
          <p:cNvSpPr>
            <a:spLocks noChangeArrowheads="1"/>
          </p:cNvSpPr>
          <p:nvPr/>
        </p:nvSpPr>
        <p:spPr bwMode="auto">
          <a:xfrm>
            <a:off x="4286250" y="1500188"/>
            <a:ext cx="4572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3366"/>
                </a:solidFill>
                <a:latin typeface="Calibri" pitchFamily="34" charset="0"/>
              </a:rPr>
              <a:t>Personalized recommendations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248400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recommenderbook.net/teaching-material/slides</a:t>
            </a:r>
            <a:r>
              <a:rPr lang="en-US" dirty="0" smtClean="0"/>
              <a:t> Chapter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4325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Paradigms of recommender systems</a:t>
            </a:r>
          </a:p>
        </p:txBody>
      </p:sp>
      <p:grpSp>
        <p:nvGrpSpPr>
          <p:cNvPr id="2" name="Gruppieren 12"/>
          <p:cNvGrpSpPr>
            <a:grpSpLocks/>
          </p:cNvGrpSpPr>
          <p:nvPr/>
        </p:nvGrpSpPr>
        <p:grpSpPr bwMode="auto">
          <a:xfrm>
            <a:off x="4071938" y="3000375"/>
            <a:ext cx="4181475" cy="1547813"/>
            <a:chOff x="4786314" y="3071810"/>
            <a:chExt cx="4181496" cy="1547815"/>
          </a:xfrm>
        </p:grpSpPr>
        <p:pic>
          <p:nvPicPr>
            <p:cNvPr id="12300" name="Grafik 5" descr="Box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86314" y="3214686"/>
              <a:ext cx="1643074" cy="1365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301" name="Grafik 6" descr="Outputarrow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215074" y="3500438"/>
              <a:ext cx="1129063" cy="219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302" name="Grafik 7" descr="Output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358082" y="3071810"/>
              <a:ext cx="1609728" cy="1547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292" name="Rechteck 8"/>
          <p:cNvSpPr>
            <a:spLocks noChangeArrowheads="1"/>
          </p:cNvSpPr>
          <p:nvPr/>
        </p:nvSpPr>
        <p:spPr bwMode="auto">
          <a:xfrm>
            <a:off x="4357688" y="1571625"/>
            <a:ext cx="4572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3366"/>
                </a:solidFill>
                <a:latin typeface="Calibri" pitchFamily="34" charset="0"/>
              </a:rPr>
              <a:t>Collaborative</a:t>
            </a:r>
            <a:r>
              <a:rPr lang="en-US" sz="2000" b="1">
                <a:solidFill>
                  <a:srgbClr val="003366"/>
                </a:solidFill>
                <a:latin typeface="Calibri" pitchFamily="34" charset="0"/>
              </a:rPr>
              <a:t>: "Tell </a:t>
            </a:r>
            <a:r>
              <a:rPr lang="en-US" sz="2000" b="1" dirty="0">
                <a:solidFill>
                  <a:srgbClr val="003366"/>
                </a:solidFill>
                <a:latin typeface="Calibri" pitchFamily="34" charset="0"/>
              </a:rPr>
              <a:t>me what's popular among </a:t>
            </a:r>
            <a:r>
              <a:rPr lang="en-US" sz="2000" b="1">
                <a:solidFill>
                  <a:srgbClr val="003366"/>
                </a:solidFill>
                <a:latin typeface="Calibri" pitchFamily="34" charset="0"/>
              </a:rPr>
              <a:t>my peers"</a:t>
            </a:r>
            <a:endParaRPr lang="en-US" sz="2000" b="1" dirty="0">
              <a:solidFill>
                <a:srgbClr val="003366"/>
              </a:solidFill>
              <a:latin typeface="Calibri" pitchFamily="34" charset="0"/>
            </a:endParaRPr>
          </a:p>
        </p:txBody>
      </p:sp>
      <p:grpSp>
        <p:nvGrpSpPr>
          <p:cNvPr id="3" name="Gruppieren 13"/>
          <p:cNvGrpSpPr>
            <a:grpSpLocks/>
          </p:cNvGrpSpPr>
          <p:nvPr/>
        </p:nvGrpSpPr>
        <p:grpSpPr bwMode="auto">
          <a:xfrm>
            <a:off x="698500" y="1643063"/>
            <a:ext cx="3659188" cy="1296987"/>
            <a:chOff x="699167" y="1643050"/>
            <a:chExt cx="3658519" cy="1297164"/>
          </a:xfrm>
        </p:grpSpPr>
        <p:pic>
          <p:nvPicPr>
            <p:cNvPr id="12298" name="Grafik 10" descr="UM.png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99167" y="1643050"/>
              <a:ext cx="1801131" cy="967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299" name="Grafik 11" descr="UMarrow.png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571736" y="2071678"/>
              <a:ext cx="1785950" cy="868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uppieren 18"/>
          <p:cNvGrpSpPr>
            <a:grpSpLocks/>
          </p:cNvGrpSpPr>
          <p:nvPr/>
        </p:nvGrpSpPr>
        <p:grpSpPr bwMode="auto">
          <a:xfrm>
            <a:off x="785813" y="2722563"/>
            <a:ext cx="3252787" cy="920750"/>
            <a:chOff x="857224" y="2722011"/>
            <a:chExt cx="3252812" cy="921303"/>
          </a:xfrm>
        </p:grpSpPr>
        <p:pic>
          <p:nvPicPr>
            <p:cNvPr id="12296" name="Grafik 16" descr="Commarrow.png"/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2143108" y="3143248"/>
              <a:ext cx="1966928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297" name="Grafik 15" descr="Community.png"/>
            <p:cNvPicPr>
              <a:picLocks noChangeAspect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857224" y="2722011"/>
              <a:ext cx="1428760" cy="8498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" name="Rectangle 13"/>
          <p:cNvSpPr/>
          <p:nvPr/>
        </p:nvSpPr>
        <p:spPr>
          <a:xfrm>
            <a:off x="0" y="6248400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recommenderbook.net/teaching-material/slides</a:t>
            </a:r>
            <a:r>
              <a:rPr lang="en-US" dirty="0" smtClean="0"/>
              <a:t> Chapter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047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Paradigms of recommender systems</a:t>
            </a:r>
          </a:p>
        </p:txBody>
      </p:sp>
      <p:grpSp>
        <p:nvGrpSpPr>
          <p:cNvPr id="2" name="Gruppieren 12"/>
          <p:cNvGrpSpPr>
            <a:grpSpLocks/>
          </p:cNvGrpSpPr>
          <p:nvPr/>
        </p:nvGrpSpPr>
        <p:grpSpPr bwMode="auto">
          <a:xfrm>
            <a:off x="4071938" y="3000375"/>
            <a:ext cx="4181475" cy="1547813"/>
            <a:chOff x="4786314" y="3071810"/>
            <a:chExt cx="4181496" cy="1547815"/>
          </a:xfrm>
        </p:grpSpPr>
        <p:pic>
          <p:nvPicPr>
            <p:cNvPr id="13324" name="Grafik 5" descr="Box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86314" y="3214686"/>
              <a:ext cx="1643074" cy="1365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25" name="Grafik 6" descr="Outputarrow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215074" y="3500438"/>
              <a:ext cx="1129063" cy="219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26" name="Grafik 7" descr="Output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358082" y="3071810"/>
              <a:ext cx="1609728" cy="1547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uppieren 13"/>
          <p:cNvGrpSpPr>
            <a:grpSpLocks/>
          </p:cNvGrpSpPr>
          <p:nvPr/>
        </p:nvGrpSpPr>
        <p:grpSpPr bwMode="auto">
          <a:xfrm>
            <a:off x="698500" y="1643063"/>
            <a:ext cx="3659188" cy="1296987"/>
            <a:chOff x="699167" y="1643050"/>
            <a:chExt cx="3658519" cy="1297164"/>
          </a:xfrm>
        </p:grpSpPr>
        <p:pic>
          <p:nvPicPr>
            <p:cNvPr id="13322" name="Grafik 10" descr="UM.png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99167" y="1643050"/>
              <a:ext cx="1801131" cy="967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23" name="Grafik 11" descr="UMarrow.png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571736" y="2071678"/>
              <a:ext cx="1785950" cy="868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317" name="Rechteck 19"/>
          <p:cNvSpPr>
            <a:spLocks noChangeArrowheads="1"/>
          </p:cNvSpPr>
          <p:nvPr/>
        </p:nvSpPr>
        <p:spPr bwMode="auto">
          <a:xfrm>
            <a:off x="4286250" y="1428750"/>
            <a:ext cx="4572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3366"/>
                </a:solidFill>
                <a:latin typeface="Calibri" pitchFamily="34" charset="0"/>
              </a:rPr>
              <a:t>Content-based</a:t>
            </a:r>
            <a:r>
              <a:rPr lang="en-US" sz="2000" b="1">
                <a:solidFill>
                  <a:srgbClr val="003366"/>
                </a:solidFill>
                <a:latin typeface="Calibri" pitchFamily="34" charset="0"/>
              </a:rPr>
              <a:t>: "Show </a:t>
            </a:r>
            <a:r>
              <a:rPr lang="en-US" sz="2000" b="1" dirty="0">
                <a:solidFill>
                  <a:srgbClr val="003366"/>
                </a:solidFill>
                <a:latin typeface="Calibri" pitchFamily="34" charset="0"/>
              </a:rPr>
              <a:t>me more of the same what </a:t>
            </a:r>
            <a:r>
              <a:rPr lang="en-US" sz="2000" b="1">
                <a:solidFill>
                  <a:srgbClr val="003366"/>
                </a:solidFill>
                <a:latin typeface="Calibri" pitchFamily="34" charset="0"/>
              </a:rPr>
              <a:t>I've </a:t>
            </a:r>
            <a:r>
              <a:rPr lang="en-US" sz="2000" b="1" smtClean="0">
                <a:solidFill>
                  <a:srgbClr val="003366"/>
                </a:solidFill>
                <a:latin typeface="Calibri" pitchFamily="34" charset="0"/>
              </a:rPr>
              <a:t>liked"</a:t>
            </a:r>
            <a:endParaRPr lang="en-US" sz="2000" dirty="0">
              <a:solidFill>
                <a:srgbClr val="000000"/>
              </a:solidFill>
            </a:endParaRPr>
          </a:p>
        </p:txBody>
      </p:sp>
      <p:grpSp>
        <p:nvGrpSpPr>
          <p:cNvPr id="4" name="Gruppieren 23"/>
          <p:cNvGrpSpPr>
            <a:grpSpLocks/>
          </p:cNvGrpSpPr>
          <p:nvPr/>
        </p:nvGrpSpPr>
        <p:grpSpPr bwMode="auto">
          <a:xfrm>
            <a:off x="714375" y="3857625"/>
            <a:ext cx="3143250" cy="739775"/>
            <a:chOff x="714348" y="3857628"/>
            <a:chExt cx="3143272" cy="739014"/>
          </a:xfrm>
        </p:grpSpPr>
        <p:pic>
          <p:nvPicPr>
            <p:cNvPr id="13320" name="Grafik 21" descr="PM.png"/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714348" y="3857628"/>
              <a:ext cx="1785950" cy="739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21" name="Grafik 22" descr="PMarrow.png"/>
            <p:cNvPicPr>
              <a:picLocks noChangeAspect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2714612" y="3929066"/>
              <a:ext cx="1143008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" name="Rectangle 13"/>
          <p:cNvSpPr/>
          <p:nvPr/>
        </p:nvSpPr>
        <p:spPr>
          <a:xfrm>
            <a:off x="0" y="6248400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recommenderbook.net/teaching-material/slides</a:t>
            </a:r>
            <a:r>
              <a:rPr lang="en-US" dirty="0" smtClean="0"/>
              <a:t> Chapter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025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8&quot; unique_id=&quot;10002&quot;&gt;&lt;/object&gt;&lt;object type=&quot;2&quot; unique_id=&quot;10003&quot;&gt;&lt;object type=&quot;3&quot; unique_id=&quot;23178&quot;&gt;&lt;property id=&quot;20148&quot; value=&quot;5&quot;/&gt;&lt;property id=&quot;20300&quot; value=&quot;Slide 1 - &amp;quot;Problem domain&amp;quot;&quot;/&gt;&lt;property id=&quot;20307&quot; value=&quot;483&quot;/&gt;&lt;/object&gt;&lt;object type=&quot;3&quot; unique_id=&quot;23179&quot;&gt;&lt;property id=&quot;20148&quot; value=&quot;5&quot;/&gt;&lt;property id=&quot;20300&quot; value=&quot;Slide 2 - &amp;quot;Purpose and success criteria (1)&amp;quot;&quot;/&gt;&lt;property id=&quot;20307&quot; value=&quot;484&quot;/&gt;&lt;/object&gt;&lt;object type=&quot;3&quot; unique_id=&quot;23180&quot;&gt;&lt;property id=&quot;20148&quot; value=&quot;5&quot;/&gt;&lt;property id=&quot;20300&quot; value=&quot;Slide 3 - &amp;quot;When does a RS do its job well?&amp;quot;&quot;/&gt;&lt;property id=&quot;20307&quot; value=&quot;485&quot;/&gt;&lt;/object&gt;&lt;object type=&quot;3&quot; unique_id=&quot;23181&quot;&gt;&lt;property id=&quot;20148&quot; value=&quot;5&quot;/&gt;&lt;property id=&quot;20300&quot; value=&quot;Slide 4 - &amp;quot;Purpose and success criteria (2)&amp;quot;&quot;/&gt;&lt;property id=&quot;20307&quot; value=&quot;486&quot;/&gt;&lt;/object&gt;&lt;object type=&quot;3&quot; unique_id=&quot;23182&quot;&gt;&lt;property id=&quot;20148&quot; value=&quot;5&quot;/&gt;&lt;property id=&quot;20300&quot; value=&quot;Slide 5 - &amp;quot;Recommender systems &amp;quot;&quot;/&gt;&lt;property id=&quot;20307&quot; value=&quot;487&quot;/&gt;&lt;/object&gt;&lt;object type=&quot;3&quot; unique_id=&quot;23183&quot;&gt;&lt;property id=&quot;20148&quot; value=&quot;5&quot;/&gt;&lt;property id=&quot;20300&quot; value=&quot;Slide 6 - &amp;quot;Paradigms of recommender systems&amp;quot;&quot;/&gt;&lt;property id=&quot;20307&quot; value=&quot;488&quot;/&gt;&lt;/object&gt;&lt;object type=&quot;3&quot; unique_id=&quot;23184&quot;&gt;&lt;property id=&quot;20148&quot; value=&quot;5&quot;/&gt;&lt;property id=&quot;20300&quot; value=&quot;Slide 7 - &amp;quot;Paradigms of recommender systems&amp;quot;&quot;/&gt;&lt;property id=&quot;20307&quot; value=&quot;489&quot;/&gt;&lt;/object&gt;&lt;object type=&quot;3&quot; unique_id=&quot;23185&quot;&gt;&lt;property id=&quot;20148&quot; value=&quot;5&quot;/&gt;&lt;property id=&quot;20300&quot; value=&quot;Slide 8 - &amp;quot;Paradigms of recommender systems&amp;quot;&quot;/&gt;&lt;property id=&quot;20307&quot; value=&quot;490&quot;/&gt;&lt;/object&gt;&lt;object type=&quot;3&quot; unique_id=&quot;23186&quot;&gt;&lt;property id=&quot;20148&quot; value=&quot;5&quot;/&gt;&lt;property id=&quot;20300&quot; value=&quot;Slide 9 - &amp;quot;Paradigms of recommender systems&amp;quot;&quot;/&gt;&lt;property id=&quot;20307&quot; value=&quot;491&quot;/&gt;&lt;/object&gt;&lt;object type=&quot;3&quot; unique_id=&quot;23187&quot;&gt;&lt;property id=&quot;20148&quot; value=&quot;5&quot;/&gt;&lt;property id=&quot;20300&quot; value=&quot;Slide 10 - &amp;quot;Paradigms of recommender systems&amp;quot;&quot;/&gt;&lt;property id=&quot;20307&quot; value=&quot;492&quot;/&gt;&lt;/object&gt;&lt;object type=&quot;3&quot; unique_id=&quot;23188&quot;&gt;&lt;property id=&quot;20148&quot; value=&quot;5&quot;/&gt;&lt;property id=&quot;20300&quot; value=&quot;Slide 11 - &amp;quot;Paradigms of recommender systems&amp;quot;&quot;/&gt;&lt;property id=&quot;20307&quot; value=&quot;49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External Audiences Template">
  <a:themeElements>
    <a:clrScheme name="SAS_2010_Template">
      <a:dk1>
        <a:srgbClr val="000000"/>
      </a:dk1>
      <a:lt1>
        <a:srgbClr val="FFFFFF"/>
      </a:lt1>
      <a:dk2>
        <a:srgbClr val="282828"/>
      </a:dk2>
      <a:lt2>
        <a:srgbClr val="808080"/>
      </a:lt2>
      <a:accent1>
        <a:srgbClr val="007DC3"/>
      </a:accent1>
      <a:accent2>
        <a:srgbClr val="00539B"/>
      </a:accent2>
      <a:accent3>
        <a:srgbClr val="003B76"/>
      </a:accent3>
      <a:accent4>
        <a:srgbClr val="97C0E6"/>
      </a:accent4>
      <a:accent5>
        <a:srgbClr val="B0B7BB"/>
      </a:accent5>
      <a:accent6>
        <a:srgbClr val="FF8817"/>
      </a:accent6>
      <a:hlink>
        <a:srgbClr val="007DC3"/>
      </a:hlink>
      <a:folHlink>
        <a:srgbClr val="BCBCBC"/>
      </a:folHlink>
    </a:clrScheme>
    <a:fontScheme name="SAS_Presentation_Template_External_Audience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17000"/>
          </a:spcAft>
          <a:buClr>
            <a:schemeClr val="tx1"/>
          </a:buClr>
          <a:buSzTx/>
          <a:buFont typeface="Wingdings" pitchFamily="2" charset="2"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1700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S_Presentation_Template_External_Audiences 2">
        <a:dk1>
          <a:srgbClr val="000000"/>
        </a:dk1>
        <a:lt1>
          <a:srgbClr val="FFFFFF"/>
        </a:lt1>
        <a:dk2>
          <a:srgbClr val="282828"/>
        </a:dk2>
        <a:lt2>
          <a:srgbClr val="808080"/>
        </a:lt2>
        <a:accent1>
          <a:srgbClr val="007DC3"/>
        </a:accent1>
        <a:accent2>
          <a:srgbClr val="00539B"/>
        </a:accent2>
        <a:accent3>
          <a:srgbClr val="003B76"/>
        </a:accent3>
        <a:accent4>
          <a:srgbClr val="97C0E6"/>
        </a:accent4>
        <a:accent5>
          <a:srgbClr val="B0B7BB"/>
        </a:accent5>
        <a:accent6>
          <a:srgbClr val="FF8817"/>
        </a:accent6>
        <a:hlink>
          <a:srgbClr val="007DC3"/>
        </a:hlink>
        <a:folHlink>
          <a:srgbClr val="BCBCB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7_habv">
  <a:themeElements>
    <a:clrScheme name="17_hab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7_hab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7_hab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8_habv">
  <a:themeElements>
    <a:clrScheme name="17_hab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7_hab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7_hab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5058</TotalTime>
  <Words>535</Words>
  <Application>Microsoft Office PowerPoint</Application>
  <PresentationFormat>On-screen Show (4:3)</PresentationFormat>
  <Paragraphs>108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External Audiences Template</vt:lpstr>
      <vt:lpstr>Custom Design</vt:lpstr>
      <vt:lpstr>17_habv</vt:lpstr>
      <vt:lpstr>18_habv</vt:lpstr>
      <vt:lpstr>Problem domain</vt:lpstr>
      <vt:lpstr>Purpose and success criteria (1)</vt:lpstr>
      <vt:lpstr>When does a RS do its job well?</vt:lpstr>
      <vt:lpstr>Purpose and success criteria (2)</vt:lpstr>
      <vt:lpstr>Recommender systems </vt:lpstr>
      <vt:lpstr>Paradigms of recommender systems</vt:lpstr>
      <vt:lpstr>Paradigms of recommender systems</vt:lpstr>
      <vt:lpstr>Paradigms of recommender systems</vt:lpstr>
      <vt:lpstr>Paradigms of recommender systems</vt:lpstr>
      <vt:lpstr>Paradigms of recommender systems</vt:lpstr>
      <vt:lpstr>Paradigms of recommender systems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Geoffrey Fox</dc:creator>
  <cp:lastModifiedBy>Wiggins, Thomas Bruce</cp:lastModifiedBy>
  <cp:revision>162</cp:revision>
  <dcterms:created xsi:type="dcterms:W3CDTF">2013-01-02T02:10:56Z</dcterms:created>
  <dcterms:modified xsi:type="dcterms:W3CDTF">2013-05-29T19:01:50Z</dcterms:modified>
</cp:coreProperties>
</file>