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700" r:id="rId4"/>
    <p:sldMasterId id="2147483714" r:id="rId5"/>
  </p:sldMasterIdLst>
  <p:notesMasterIdLst>
    <p:notesMasterId r:id="rId13"/>
  </p:notesMasterIdLst>
  <p:sldIdLst>
    <p:sldId id="448" r:id="rId6"/>
    <p:sldId id="449" r:id="rId7"/>
    <p:sldId id="450" r:id="rId8"/>
    <p:sldId id="451" r:id="rId9"/>
    <p:sldId id="479" r:id="rId10"/>
    <p:sldId id="508" r:id="rId11"/>
    <p:sldId id="452"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5/29/2013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460197-9BC7-4750-ADAA-2303851E8542}" type="slidenum">
              <a:rPr lang="en-US" smtClean="0"/>
              <a:t>1</a:t>
            </a:fld>
            <a:endParaRPr lang="en-US"/>
          </a:p>
        </p:txBody>
      </p:sp>
    </p:spTree>
    <p:extLst>
      <p:ext uri="{BB962C8B-B14F-4D97-AF65-F5344CB8AC3E}">
        <p14:creationId xmlns:p14="http://schemas.microsoft.com/office/powerpoint/2010/main" val="331139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4264025"/>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4" y="1225550"/>
            <a:ext cx="8201025" cy="2001766"/>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857500"/>
            <a:ext cx="7688262" cy="1362075"/>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483039"/>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514475"/>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514475"/>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4" y="179388"/>
            <a:ext cx="8194675"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53106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95580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53106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5" y="195579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6553200"/>
            <a:ext cx="2362200" cy="3048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4264025"/>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3697674"/>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2"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0" y="3267926"/>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3666143"/>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36328792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2619350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4156943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21735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4025944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4199017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3134788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719390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7498257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776153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908219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1395953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0998168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152431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757515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093013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3291898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398250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583710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7701492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9540542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8303783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8163248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55259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7229537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89461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5" cstate="print"/>
          <a:srcRect/>
          <a:stretch>
            <a:fillRect/>
          </a:stretch>
        </p:blipFill>
        <p:spPr bwMode="auto">
          <a:xfrm>
            <a:off x="0" y="6405563"/>
            <a:ext cx="9144000" cy="452437"/>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3" y="177800"/>
            <a:ext cx="8205787" cy="105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5" y="1225550"/>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61245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201168"/>
            <a:ext cx="530352" cy="438912"/>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fontAlgn="base">
              <a:spcBef>
                <a:spcPct val="0"/>
              </a:spcBef>
              <a:spcAft>
                <a:spcPct val="0"/>
              </a:spcAft>
              <a:defRPr/>
            </a:pPr>
            <a:r>
              <a:rPr lang="en-US" dirty="0" smtClean="0">
                <a:solidFill>
                  <a:srgbClr val="000000"/>
                </a:solidFill>
              </a:rPr>
              <a:t>Tutorial: Introduction to Recommender Systems, ACM SAC 2010</a:t>
            </a:r>
            <a:endParaRPr lang="en-US" dirty="0">
              <a:solidFill>
                <a:srgbClr val="000000"/>
              </a:solidFill>
            </a:endParaRPr>
          </a:p>
        </p:txBody>
      </p:sp>
    </p:spTree>
    <p:extLst>
      <p:ext uri="{BB962C8B-B14F-4D97-AF65-F5344CB8AC3E}">
        <p14:creationId xmlns:p14="http://schemas.microsoft.com/office/powerpoint/2010/main" val="7999516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fontAlgn="base">
              <a:spcBef>
                <a:spcPct val="0"/>
              </a:spcBef>
              <a:spcAft>
                <a:spcPct val="0"/>
              </a:spcAft>
              <a:defRPr/>
            </a:pPr>
            <a:r>
              <a:rPr lang="en-US" dirty="0" smtClean="0">
                <a:solidFill>
                  <a:srgbClr val="000000"/>
                </a:solidFill>
              </a:rPr>
              <a:t>Tutorial: Introduction to Recommender Systems, ACM SAC 2010</a:t>
            </a:r>
            <a:endParaRPr lang="en-US" dirty="0">
              <a:solidFill>
                <a:srgbClr val="000000"/>
              </a:solidFill>
            </a:endParaRPr>
          </a:p>
        </p:txBody>
      </p:sp>
    </p:spTree>
    <p:extLst>
      <p:ext uri="{BB962C8B-B14F-4D97-AF65-F5344CB8AC3E}">
        <p14:creationId xmlns:p14="http://schemas.microsoft.com/office/powerpoint/2010/main" val="7070840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17145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28600" y="1077310"/>
            <a:ext cx="8229600" cy="923330"/>
          </a:xfrm>
          <a:prstGeom prst="rect">
            <a:avLst/>
          </a:prstGeom>
          <a:noFill/>
          <a:ln w="6350">
            <a:solidFill>
              <a:schemeClr val="tx1"/>
            </a:solidFill>
          </a:ln>
        </p:spPr>
        <p:txBody>
          <a:bodyPr wrap="square" rtlCol="0">
            <a:spAutoFit/>
          </a:bodyPr>
          <a:lstStyle/>
          <a:p>
            <a:r>
              <a:rPr lang="en-US" b="1" dirty="0" smtClean="0"/>
              <a:t>April 2013: </a:t>
            </a:r>
            <a:r>
              <a:rPr lang="en-US" dirty="0" smtClean="0"/>
              <a:t>The last two quarters have each brought more than 2 million new streaming subscriber signups. That gives Netflix a current total of nearly 29.2 million subscribers</a:t>
            </a:r>
            <a:endParaRPr lang="en-US" dirty="0"/>
          </a:p>
        </p:txBody>
      </p:sp>
    </p:spTree>
    <p:extLst>
      <p:ext uri="{BB962C8B-B14F-4D97-AF65-F5344CB8AC3E}">
        <p14:creationId xmlns:p14="http://schemas.microsoft.com/office/powerpoint/2010/main" val="928215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402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76400" y="4495800"/>
            <a:ext cx="2743200" cy="353943"/>
          </a:xfrm>
          <a:prstGeom prst="rect">
            <a:avLst/>
          </a:prstGeom>
          <a:noFill/>
        </p:spPr>
        <p:txBody>
          <a:bodyPr wrap="square" rtlCol="0">
            <a:spAutoFit/>
          </a:bodyPr>
          <a:lstStyle/>
          <a:p>
            <a:r>
              <a:rPr lang="en-US" sz="1700" b="1" dirty="0" smtClean="0"/>
              <a:t>Latent </a:t>
            </a:r>
            <a:r>
              <a:rPr lang="en-US" sz="1700" b="1" dirty="0" err="1" smtClean="0"/>
              <a:t>Dirichlet</a:t>
            </a:r>
            <a:r>
              <a:rPr lang="en-US" sz="1700" b="1" dirty="0" smtClean="0"/>
              <a:t> Allocation</a:t>
            </a:r>
            <a:endParaRPr lang="en-US" sz="1700" b="1" dirty="0"/>
          </a:p>
        </p:txBody>
      </p:sp>
    </p:spTree>
    <p:extLst>
      <p:ext uri="{BB962C8B-B14F-4D97-AF65-F5344CB8AC3E}">
        <p14:creationId xmlns:p14="http://schemas.microsoft.com/office/powerpoint/2010/main" val="3042012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705600" y="5715000"/>
            <a:ext cx="1670394" cy="523220"/>
          </a:xfrm>
          <a:prstGeom prst="rect">
            <a:avLst/>
          </a:prstGeom>
          <a:noFill/>
        </p:spPr>
        <p:txBody>
          <a:bodyPr wrap="none" rtlCol="0">
            <a:spAutoFit/>
          </a:bodyPr>
          <a:lstStyle/>
          <a:p>
            <a:r>
              <a:rPr lang="en-US" sz="2800" b="1" dirty="0" smtClean="0"/>
              <a:t>$1M Prize</a:t>
            </a:r>
            <a:endParaRPr lang="en-US" sz="2800" b="1" dirty="0"/>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57" t="10254" r="5708" b="6510"/>
          <a:stretch/>
        </p:blipFill>
        <p:spPr bwMode="auto">
          <a:xfrm>
            <a:off x="14748" y="0"/>
            <a:ext cx="616549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62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78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524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 y="6178064"/>
            <a:ext cx="4358640" cy="646331"/>
          </a:xfrm>
          <a:prstGeom prst="rect">
            <a:avLst/>
          </a:prstGeom>
          <a:solidFill>
            <a:schemeClr val="bg1"/>
          </a:solidFill>
        </p:spPr>
        <p:txBody>
          <a:bodyPr wrap="square">
            <a:spAutoFit/>
          </a:bodyPr>
          <a:lstStyle/>
          <a:p>
            <a:r>
              <a:rPr lang="en-US" dirty="0"/>
              <a:t>http://www.ifi.uzh.ch/ce/teaching/spring2012/16-Recommender-Systems_Slides.pdf</a:t>
            </a:r>
          </a:p>
        </p:txBody>
      </p:sp>
    </p:spTree>
    <p:extLst>
      <p:ext uri="{BB962C8B-B14F-4D97-AF65-F5344CB8AC3E}">
        <p14:creationId xmlns:p14="http://schemas.microsoft.com/office/powerpoint/2010/main" val="290129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and-scoo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0" y="764484"/>
            <a:ext cx="2838450" cy="6076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21214" y="5035572"/>
            <a:ext cx="6172200" cy="923330"/>
          </a:xfrm>
          <a:prstGeom prst="rect">
            <a:avLst/>
          </a:prstGeom>
        </p:spPr>
        <p:txBody>
          <a:bodyPr wrap="square">
            <a:spAutoFit/>
          </a:bodyPr>
          <a:lstStyle/>
          <a:p>
            <a:r>
              <a:rPr lang="en-US" dirty="0" err="1" smtClean="0">
                <a:solidFill>
                  <a:prstClr val="black"/>
                </a:solidFill>
              </a:rPr>
              <a:t>Anand</a:t>
            </a:r>
            <a:r>
              <a:rPr lang="en-US" dirty="0" smtClean="0">
                <a:solidFill>
                  <a:prstClr val="black"/>
                </a:solidFill>
              </a:rPr>
              <a:t> </a:t>
            </a:r>
            <a:r>
              <a:rPr lang="en-US" dirty="0" err="1" smtClean="0">
                <a:solidFill>
                  <a:prstClr val="black"/>
                </a:solidFill>
              </a:rPr>
              <a:t>Rajaraman</a:t>
            </a:r>
            <a:r>
              <a:rPr lang="en-US" dirty="0" smtClean="0">
                <a:solidFill>
                  <a:prstClr val="black"/>
                </a:solidFill>
              </a:rPr>
              <a:t> is Senior Vice President at </a:t>
            </a:r>
            <a:r>
              <a:rPr lang="en-US" dirty="0" err="1" smtClean="0">
                <a:solidFill>
                  <a:prstClr val="black"/>
                </a:solidFill>
              </a:rPr>
              <a:t>Walmart</a:t>
            </a:r>
            <a:r>
              <a:rPr lang="en-US" dirty="0" smtClean="0">
                <a:solidFill>
                  <a:prstClr val="black"/>
                </a:solidFill>
              </a:rPr>
              <a:t> Global </a:t>
            </a:r>
            <a:r>
              <a:rPr lang="en-US" dirty="0" err="1" smtClean="0">
                <a:solidFill>
                  <a:prstClr val="black"/>
                </a:solidFill>
              </a:rPr>
              <a:t>eCommerce</a:t>
            </a:r>
            <a:r>
              <a:rPr lang="en-US" dirty="0" smtClean="0">
                <a:solidFill>
                  <a:prstClr val="black"/>
                </a:solidFill>
              </a:rPr>
              <a:t>, where he heads up the newly created @</a:t>
            </a:r>
            <a:r>
              <a:rPr lang="en-US" dirty="0" err="1" smtClean="0">
                <a:solidFill>
                  <a:prstClr val="black"/>
                </a:solidFill>
              </a:rPr>
              <a:t>WalmartLabs</a:t>
            </a:r>
            <a:r>
              <a:rPr lang="en-US" dirty="0" smtClean="0">
                <a:solidFill>
                  <a:prstClr val="black"/>
                </a:solidFill>
              </a:rPr>
              <a:t>, </a:t>
            </a:r>
            <a:endParaRPr lang="en-US" dirty="0">
              <a:solidFill>
                <a:prstClr val="black"/>
              </a:solidFill>
            </a:endParaRPr>
          </a:p>
        </p:txBody>
      </p:sp>
      <p:sp>
        <p:nvSpPr>
          <p:cNvPr id="3" name="Rectangle 2"/>
          <p:cNvSpPr/>
          <p:nvPr/>
        </p:nvSpPr>
        <p:spPr>
          <a:xfrm>
            <a:off x="1350894" y="152400"/>
            <a:ext cx="6454075" cy="523220"/>
          </a:xfrm>
          <a:prstGeom prst="rect">
            <a:avLst/>
          </a:prstGeom>
        </p:spPr>
        <p:txBody>
          <a:bodyPr wrap="none">
            <a:spAutoFit/>
          </a:bodyPr>
          <a:lstStyle/>
          <a:p>
            <a:r>
              <a:rPr lang="en-US" sz="2800" b="1" dirty="0">
                <a:solidFill>
                  <a:prstClr val="black"/>
                </a:solidFill>
              </a:rPr>
              <a:t>More data usually beats better algorithms</a:t>
            </a:r>
          </a:p>
        </p:txBody>
      </p:sp>
      <p:sp>
        <p:nvSpPr>
          <p:cNvPr id="4" name="Rectangle 3"/>
          <p:cNvSpPr/>
          <p:nvPr/>
        </p:nvSpPr>
        <p:spPr>
          <a:xfrm>
            <a:off x="2793310" y="788255"/>
            <a:ext cx="6350690" cy="4247317"/>
          </a:xfrm>
          <a:prstGeom prst="rect">
            <a:avLst/>
          </a:prstGeom>
        </p:spPr>
        <p:txBody>
          <a:bodyPr wrap="square">
            <a:spAutoFit/>
          </a:bodyPr>
          <a:lstStyle/>
          <a:p>
            <a:r>
              <a:rPr lang="en-US" dirty="0">
                <a:solidFill>
                  <a:prstClr val="black"/>
                </a:solidFill>
              </a:rPr>
              <a:t>Here's how the competition works. Netflix has provided a large data set that tells you how nearly half a million people have rated about 18,000 movies. Based on these ratings, you are asked to predict the ratings of these users for movies in the set that they have not rated. The first team to beat the accuracy of Netflix's proprietary algorithm by a certain margin wins a prize of $1 million!</a:t>
            </a:r>
          </a:p>
          <a:p>
            <a:r>
              <a:rPr lang="en-US" dirty="0">
                <a:solidFill>
                  <a:prstClr val="black"/>
                </a:solidFill>
              </a:rPr>
              <a:t>Different student teams in my class adopted different approaches to the problem, using both published algorithms and novel ideas. Of these, the results from two of the teams illustrate a broader point. Team A came up with a very sophisticated algorithm using the Netflix data. Team B used a very simple algorithm, but they added in additional data beyond the Netflix set: information about movie genres from the Internet Movie Database(IMDB). Guess which team did better</a:t>
            </a:r>
            <a:r>
              <a:rPr lang="en-US" dirty="0" smtClean="0">
                <a:solidFill>
                  <a:prstClr val="black"/>
                </a:solidFill>
              </a:rPr>
              <a:t>?</a:t>
            </a:r>
            <a:endParaRPr lang="en-US" dirty="0">
              <a:solidFill>
                <a:prstClr val="black"/>
              </a:solidFill>
            </a:endParaRPr>
          </a:p>
        </p:txBody>
      </p:sp>
      <p:sp>
        <p:nvSpPr>
          <p:cNvPr id="5" name="Rectangle 4"/>
          <p:cNvSpPr/>
          <p:nvPr/>
        </p:nvSpPr>
        <p:spPr>
          <a:xfrm>
            <a:off x="2808335" y="5888503"/>
            <a:ext cx="6172200" cy="646331"/>
          </a:xfrm>
          <a:prstGeom prst="rect">
            <a:avLst/>
          </a:prstGeom>
        </p:spPr>
        <p:txBody>
          <a:bodyPr wrap="square">
            <a:spAutoFit/>
          </a:bodyPr>
          <a:lstStyle/>
          <a:p>
            <a:r>
              <a:rPr lang="en-US" dirty="0">
                <a:solidFill>
                  <a:prstClr val="black"/>
                </a:solidFill>
              </a:rPr>
              <a:t>http://anand.typepad.com/datawocky/2008/03/more-data-usual.html</a:t>
            </a:r>
          </a:p>
        </p:txBody>
      </p:sp>
      <p:sp>
        <p:nvSpPr>
          <p:cNvPr id="6" name="Rectangle 5"/>
          <p:cNvSpPr/>
          <p:nvPr/>
        </p:nvSpPr>
        <p:spPr>
          <a:xfrm>
            <a:off x="4545169" y="6472103"/>
            <a:ext cx="4308808" cy="369332"/>
          </a:xfrm>
          <a:prstGeom prst="rect">
            <a:avLst/>
          </a:prstGeom>
        </p:spPr>
        <p:txBody>
          <a:bodyPr wrap="none">
            <a:spAutoFit/>
          </a:bodyPr>
          <a:lstStyle/>
          <a:p>
            <a:r>
              <a:rPr lang="en-US" dirty="0">
                <a:solidFill>
                  <a:prstClr val="black"/>
                </a:solidFill>
              </a:rPr>
              <a:t>20120117berkeley1.pdf Jeff </a:t>
            </a:r>
            <a:r>
              <a:rPr lang="en-US" dirty="0" err="1">
                <a:solidFill>
                  <a:prstClr val="black"/>
                </a:solidFill>
              </a:rPr>
              <a:t>Hammerbacher</a:t>
            </a:r>
            <a:endParaRPr lang="en-US" dirty="0">
              <a:solidFill>
                <a:prstClr val="black"/>
              </a:solidFill>
            </a:endParaRPr>
          </a:p>
        </p:txBody>
      </p:sp>
    </p:spTree>
    <p:extLst>
      <p:ext uri="{BB962C8B-B14F-4D97-AF65-F5344CB8AC3E}">
        <p14:creationId xmlns:p14="http://schemas.microsoft.com/office/powerpoint/2010/main" val="321378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7145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3526" y="5943600"/>
            <a:ext cx="3768404" cy="523220"/>
          </a:xfrm>
          <a:prstGeom prst="rect">
            <a:avLst/>
          </a:prstGeom>
        </p:spPr>
        <p:txBody>
          <a:bodyPr wrap="none">
            <a:spAutoFit/>
          </a:bodyPr>
          <a:lstStyle/>
          <a:p>
            <a:r>
              <a:rPr lang="en-US" sz="2800" b="1" dirty="0" smtClean="0"/>
              <a:t>CTR = Click-through </a:t>
            </a:r>
            <a:r>
              <a:rPr lang="en-US" sz="2800" b="1" dirty="0"/>
              <a:t>rate</a:t>
            </a:r>
          </a:p>
        </p:txBody>
      </p:sp>
    </p:spTree>
    <p:extLst>
      <p:ext uri="{BB962C8B-B14F-4D97-AF65-F5344CB8AC3E}">
        <p14:creationId xmlns:p14="http://schemas.microsoft.com/office/powerpoint/2010/main" val="34314498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8825&quot;&gt;&lt;property id=&quot;20148&quot; value=&quot;5&quot;/&gt;&lt;property id=&quot;20300&quot; value=&quot;Slide 1 - &amp;quot;http://www.slideshare.net/xamat/building-largescale-realworld-recommender-systems-recsys2012-tutorial&amp;quot;&quot;/&gt;&lt;property id=&quot;20307&quot; value=&quot;448&quot;/&gt;&lt;/object&gt;&lt;object type=&quot;3&quot; unique_id=&quot;18826&quot;&gt;&lt;property id=&quot;20148&quot; value=&quot;5&quot;/&gt;&lt;property id=&quot;20300&quot; value=&quot;Slide 2 - &amp;quot;http://www.slideshare.net/xamat/building-largescale-realworld-recommender-systems-recsys2012-tutorial&amp;quot;&quot;/&gt;&lt;property id=&quot;20307&quot; value=&quot;449&quot;/&gt;&lt;/object&gt;&lt;object type=&quot;3&quot; unique_id=&quot;18827&quot;&gt;&lt;property id=&quot;20148&quot; value=&quot;5&quot;/&gt;&lt;property id=&quot;20300&quot; value=&quot;Slide 3 - &amp;quot;http://www.slideshare.net/xamat/building-largescale-realworld-recommender-systems-recsys2012-tutorial&amp;quot;&quot;/&gt;&lt;property id=&quot;20307&quot; value=&quot;450&quot;/&gt;&lt;/object&gt;&lt;object type=&quot;3&quot; unique_id=&quot;18828&quot;&gt;&lt;property id=&quot;20148&quot; value=&quot;5&quot;/&gt;&lt;property id=&quot;20300&quot; value=&quot;Slide 4 - &amp;quot;http://www.slideshare.net/xamat/building-largescale-realworld-recommender-systems-recsys2012-tutorial&amp;quot;&quot;/&gt;&lt;property id=&quot;20307&quot; value=&quot;451&quot;/&gt;&lt;/object&gt;&lt;object type=&quot;3&quot; unique_id=&quot;18829&quot;&gt;&lt;property id=&quot;20148&quot; value=&quot;5&quot;/&gt;&lt;property id=&quot;20300&quot; value=&quot;Slide 7 - &amp;quot;http://www.slideshare.net/xamat/building-largescale-realworld-recommender-systems-recsys2012-tutorial&amp;quot;&quot;/&gt;&lt;property id=&quot;20307&quot; value=&quot;452&quot;/&gt;&lt;/object&gt;&lt;object type=&quot;3&quot; unique_id=&quot;20562&quot;&gt;&lt;property id=&quot;20148&quot; value=&quot;5&quot;/&gt;&lt;property id=&quot;20300&quot; value=&quot;Slide 5&quot;/&gt;&lt;property id=&quot;20307&quot; value=&quot;479&quot;/&gt;&lt;/object&gt;&lt;object type=&quot;3&quot; unique_id=&quot;25730&quot;&gt;&lt;property id=&quot;20148&quot; value=&quot;5&quot;/&gt;&lt;property id=&quot;20300&quot; value=&quot;Slide 6&quot;/&gt;&lt;property id=&quot;20307&quot; value=&quot;5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8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5115</TotalTime>
  <Words>143</Words>
  <Application>Microsoft Office PowerPoint</Application>
  <PresentationFormat>On-screen Show (4:3)</PresentationFormat>
  <Paragraphs>17</Paragraphs>
  <Slides>7</Slides>
  <Notes>1</Notes>
  <HiddenSlides>0</HiddenSlides>
  <MMClips>0</MMClips>
  <ScaleCrop>false</ScaleCrop>
  <HeadingPairs>
    <vt:vector size="4" baseType="variant">
      <vt:variant>
        <vt:lpstr>Theme</vt:lpstr>
      </vt:variant>
      <vt:variant>
        <vt:i4>5</vt:i4>
      </vt:variant>
      <vt:variant>
        <vt:lpstr>Slide Titles</vt:lpstr>
      </vt:variant>
      <vt:variant>
        <vt:i4>7</vt:i4>
      </vt:variant>
    </vt:vector>
  </HeadingPairs>
  <TitlesOfParts>
    <vt:vector size="12" baseType="lpstr">
      <vt:lpstr>Office Theme</vt:lpstr>
      <vt:lpstr>External Audiences Template</vt:lpstr>
      <vt:lpstr>Custom Design</vt:lpstr>
      <vt:lpstr>17_habv</vt:lpstr>
      <vt:lpstr>18_habv</vt:lpstr>
      <vt:lpstr>http://www.slideshare.net/xamat/building-largescale-realworld-recommender-systems-recsys2012-tutorial</vt:lpstr>
      <vt:lpstr>http://www.slideshare.net/xamat/building-largescale-realworld-recommender-systems-recsys2012-tutorial</vt:lpstr>
      <vt:lpstr>http://www.slideshare.net/xamat/building-largescale-realworld-recommender-systems-recsys2012-tutorial</vt:lpstr>
      <vt:lpstr>http://www.slideshare.net/xamat/building-largescale-realworld-recommender-systems-recsys2012-tutorial</vt:lpstr>
      <vt:lpstr>PowerPoint Presentation</vt:lpstr>
      <vt:lpstr>PowerPoint Presentation</vt:lpstr>
      <vt:lpstr>http://www.slideshare.net/xamat/building-largescale-realworld-recommender-systems-recsys2012-tutorial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175</cp:revision>
  <dcterms:created xsi:type="dcterms:W3CDTF">2013-01-02T02:10:56Z</dcterms:created>
  <dcterms:modified xsi:type="dcterms:W3CDTF">2013-05-29T20:21:01Z</dcterms:modified>
</cp:coreProperties>
</file>