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700" r:id="rId4"/>
    <p:sldMasterId id="2147483714" r:id="rId5"/>
  </p:sldMasterIdLst>
  <p:notesMasterIdLst>
    <p:notesMasterId r:id="rId16"/>
  </p:notesMasterIdLst>
  <p:sldIdLst>
    <p:sldId id="453" r:id="rId6"/>
    <p:sldId id="459" r:id="rId7"/>
    <p:sldId id="530" r:id="rId8"/>
    <p:sldId id="460" r:id="rId9"/>
    <p:sldId id="461" r:id="rId10"/>
    <p:sldId id="454" r:id="rId11"/>
    <p:sldId id="458" r:id="rId12"/>
    <p:sldId id="455" r:id="rId13"/>
    <p:sldId id="456" r:id="rId14"/>
    <p:sldId id="527"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5/29/2013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4264025"/>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4" y="1225550"/>
            <a:ext cx="8201025" cy="2001766"/>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857500"/>
            <a:ext cx="7688262" cy="1362075"/>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483039"/>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514475"/>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514475"/>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4" y="179388"/>
            <a:ext cx="8194675"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53106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95580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53106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5" y="195579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6553200"/>
            <a:ext cx="2362200" cy="3048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4264025"/>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3697674"/>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2"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0" y="3267926"/>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3666143"/>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36328792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2619350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4156943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21735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4025944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4199017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3134788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719390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7498257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776153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908219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1395953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0998168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152431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757515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093013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3291898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3398250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583710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7701492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9540542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18303783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8163248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55259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7229537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extLst>
      <p:ext uri="{BB962C8B-B14F-4D97-AF65-F5344CB8AC3E}">
        <p14:creationId xmlns:p14="http://schemas.microsoft.com/office/powerpoint/2010/main" val="289461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5" cstate="print"/>
          <a:srcRect/>
          <a:stretch>
            <a:fillRect/>
          </a:stretch>
        </p:blipFill>
        <p:spPr bwMode="auto">
          <a:xfrm>
            <a:off x="0" y="6405563"/>
            <a:ext cx="9144000" cy="452437"/>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3" y="177800"/>
            <a:ext cx="8205787" cy="105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5" y="1225550"/>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61245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201168"/>
            <a:ext cx="530352" cy="438912"/>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fontAlgn="base">
              <a:spcBef>
                <a:spcPct val="0"/>
              </a:spcBef>
              <a:spcAft>
                <a:spcPct val="0"/>
              </a:spcAft>
              <a:defRPr/>
            </a:pPr>
            <a:r>
              <a:rPr lang="en-US" dirty="0" smtClean="0">
                <a:solidFill>
                  <a:srgbClr val="000000"/>
                </a:solidFill>
              </a:rPr>
              <a:t>Tutorial: Introduction to Recommender Systems, ACM SAC 2010</a:t>
            </a:r>
            <a:endParaRPr lang="en-US" dirty="0">
              <a:solidFill>
                <a:srgbClr val="000000"/>
              </a:solidFill>
            </a:endParaRPr>
          </a:p>
        </p:txBody>
      </p:sp>
    </p:spTree>
    <p:extLst>
      <p:ext uri="{BB962C8B-B14F-4D97-AF65-F5344CB8AC3E}">
        <p14:creationId xmlns:p14="http://schemas.microsoft.com/office/powerpoint/2010/main" val="7999516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fontAlgn="base">
              <a:spcBef>
                <a:spcPct val="0"/>
              </a:spcBef>
              <a:spcAft>
                <a:spcPct val="0"/>
              </a:spcAft>
              <a:defRPr/>
            </a:pPr>
            <a:r>
              <a:rPr lang="en-US" dirty="0" smtClean="0">
                <a:solidFill>
                  <a:srgbClr val="000000"/>
                </a:solidFill>
              </a:rPr>
              <a:t>Tutorial: Introduction to Recommender Systems, ACM SAC 2010</a:t>
            </a:r>
            <a:endParaRPr lang="en-US" dirty="0">
              <a:solidFill>
                <a:srgbClr val="000000"/>
              </a:solidFill>
            </a:endParaRPr>
          </a:p>
        </p:txBody>
      </p:sp>
    </p:spTree>
    <p:extLst>
      <p:ext uri="{BB962C8B-B14F-4D97-AF65-F5344CB8AC3E}">
        <p14:creationId xmlns:p14="http://schemas.microsoft.com/office/powerpoint/2010/main" val="7070840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news.techworld.com/applications/3437514/netflix-foretells-house-of-cards-success-with-cassandra-big-data-engine/" TargetMode="Externa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7145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 y="4286250"/>
            <a:ext cx="2513830" cy="1569660"/>
          </a:xfrm>
          <a:prstGeom prst="rect">
            <a:avLst/>
          </a:prstGeom>
          <a:noFill/>
        </p:spPr>
        <p:txBody>
          <a:bodyPr wrap="none" rtlCol="0">
            <a:spAutoFit/>
          </a:bodyPr>
          <a:lstStyle/>
          <a:p>
            <a:r>
              <a:rPr lang="en-US" sz="3200" b="1" dirty="0" smtClean="0"/>
              <a:t>Consumer OR</a:t>
            </a:r>
          </a:p>
          <a:p>
            <a:r>
              <a:rPr lang="en-US" sz="3200" b="1" dirty="0" smtClean="0"/>
              <a:t>Life Style</a:t>
            </a:r>
          </a:p>
          <a:p>
            <a:r>
              <a:rPr lang="en-US" sz="3200" b="1" dirty="0" smtClean="0"/>
              <a:t>Informatics</a:t>
            </a:r>
            <a:endParaRPr lang="en-US" sz="3200" b="1" dirty="0"/>
          </a:p>
        </p:txBody>
      </p:sp>
    </p:spTree>
    <p:extLst>
      <p:ext uri="{BB962C8B-B14F-4D97-AF65-F5344CB8AC3E}">
        <p14:creationId xmlns:p14="http://schemas.microsoft.com/office/powerpoint/2010/main" val="2558521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a:normAutofit fontScale="90000"/>
          </a:bodyPr>
          <a:lstStyle/>
          <a:p>
            <a:r>
              <a:rPr lang="en-US" b="1" dirty="0" smtClean="0"/>
              <a:t>Interesting Unanswered Question from Student</a:t>
            </a:r>
            <a:endParaRPr lang="en-US" b="1" dirty="0"/>
          </a:p>
        </p:txBody>
      </p:sp>
      <p:sp>
        <p:nvSpPr>
          <p:cNvPr id="4" name="Content Placeholder 3"/>
          <p:cNvSpPr>
            <a:spLocks noGrp="1"/>
          </p:cNvSpPr>
          <p:nvPr>
            <p:ph idx="1"/>
          </p:nvPr>
        </p:nvSpPr>
        <p:spPr/>
        <p:txBody>
          <a:bodyPr/>
          <a:lstStyle/>
          <a:p>
            <a:r>
              <a:rPr lang="en-US" dirty="0" smtClean="0"/>
              <a:t>What is impact of users representing say a family e.g. father and daughter and so ratings are blended (if represent of interest to one family member) or inconsistent (if a given class of item sometimes rated by one and then other family member)</a:t>
            </a:r>
            <a:endParaRPr lang="en-US" dirty="0"/>
          </a:p>
        </p:txBody>
      </p:sp>
    </p:spTree>
    <p:extLst>
      <p:ext uri="{BB962C8B-B14F-4D97-AF65-F5344CB8AC3E}">
        <p14:creationId xmlns:p14="http://schemas.microsoft.com/office/powerpoint/2010/main" val="637358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64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83"/>
            <a:ext cx="9144000" cy="1143000"/>
          </a:xfrm>
        </p:spPr>
        <p:txBody>
          <a:bodyPr>
            <a:normAutofit fontScale="90000"/>
          </a:bodyPr>
          <a:lstStyle/>
          <a:p>
            <a:r>
              <a:rPr lang="en-US" b="1" dirty="0" smtClean="0"/>
              <a:t>Netflix foretells ‘House of Cards’ success with Cassandra big data engine</a:t>
            </a:r>
            <a:endParaRPr lang="en-US" b="1" dirty="0"/>
          </a:p>
        </p:txBody>
      </p:sp>
      <p:sp>
        <p:nvSpPr>
          <p:cNvPr id="3" name="TextBox 2"/>
          <p:cNvSpPr txBox="1"/>
          <p:nvPr/>
        </p:nvSpPr>
        <p:spPr>
          <a:xfrm>
            <a:off x="152400" y="1077310"/>
            <a:ext cx="4876800" cy="5632311"/>
          </a:xfrm>
          <a:prstGeom prst="rect">
            <a:avLst/>
          </a:prstGeom>
          <a:noFill/>
        </p:spPr>
        <p:txBody>
          <a:bodyPr wrap="square" rtlCol="0">
            <a:spAutoFit/>
          </a:bodyPr>
          <a:lstStyle/>
          <a:p>
            <a:pPr marL="285750" indent="-285750">
              <a:buFont typeface="Arial" pitchFamily="34" charset="0"/>
              <a:buChar char="•"/>
            </a:pPr>
            <a:r>
              <a:rPr lang="en-US" dirty="0" smtClean="0"/>
              <a:t>House of Cards, starring Kevin Spacey, is the first major TV show to completely bypass the usual television ecosystem of networks and cable operators and premiere on the streaming service Netflix.</a:t>
            </a:r>
          </a:p>
          <a:p>
            <a:pPr marL="285750" indent="-285750">
              <a:buFont typeface="Arial" pitchFamily="34" charset="0"/>
              <a:buChar char="•"/>
            </a:pPr>
            <a:r>
              <a:rPr lang="en-US" dirty="0" smtClean="0"/>
              <a:t>It may seem like Netflix took a big risk buying  in unproven content rather than licensing content that was already successful. In reality, however, Netflix knew that the series would be a hit, based on data about the viewing habits of its 33 million users.</a:t>
            </a:r>
          </a:p>
          <a:p>
            <a:pPr marL="285750" indent="-285750">
              <a:buFont typeface="Arial" pitchFamily="34" charset="0"/>
              <a:buChar char="•"/>
            </a:pPr>
            <a:r>
              <a:rPr lang="en-US" dirty="0" smtClean="0"/>
              <a:t>Using the </a:t>
            </a:r>
            <a:r>
              <a:rPr lang="en-US" dirty="0" err="1" smtClean="0"/>
              <a:t>NoSQL</a:t>
            </a:r>
            <a:r>
              <a:rPr lang="en-US" dirty="0" smtClean="0"/>
              <a:t> database Apache Cassandra, Netflix was able to gather real-time data about the programs its customers were watching, their demographics and viewing patterns, and build up an authoritative picture of the kind of content that would be well received.</a:t>
            </a:r>
          </a:p>
          <a:p>
            <a:pPr marL="285750" indent="-285750">
              <a:buFont typeface="Arial" pitchFamily="34" charset="0"/>
              <a:buChar char="•"/>
            </a:pPr>
            <a:r>
              <a:rPr lang="en-US" dirty="0" smtClean="0">
                <a:hlinkClick r:id="rId2"/>
              </a:rPr>
              <a:t>http://news.techworld.com/applications/3437514/netflix-foretells-house-of-cards-success-with-cassandra-big-data-engine/</a:t>
            </a:r>
            <a:r>
              <a:rPr lang="en-US" dirty="0" smtClean="0"/>
              <a:t>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4841042"/>
            <a:ext cx="3276600" cy="201695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2260" y="1161892"/>
            <a:ext cx="2386940" cy="3534463"/>
          </a:xfrm>
          <a:prstGeom prst="rect">
            <a:avLst/>
          </a:prstGeom>
        </p:spPr>
      </p:pic>
    </p:spTree>
    <p:extLst>
      <p:ext uri="{BB962C8B-B14F-4D97-AF65-F5344CB8AC3E}">
        <p14:creationId xmlns:p14="http://schemas.microsoft.com/office/powerpoint/2010/main" val="1612221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9832"/>
            <a:ext cx="8229600" cy="904568"/>
          </a:xfrm>
        </p:spPr>
        <p:txBody>
          <a:bodyPr>
            <a:noAutofit/>
          </a:bodyPr>
          <a:lstStyle/>
          <a:p>
            <a:r>
              <a:rPr lang="en-US" b="1" dirty="0" smtClean="0"/>
              <a:t>A/B Testing from Wikipedia</a:t>
            </a:r>
            <a:endParaRPr lang="en-US" b="1" dirty="0"/>
          </a:p>
        </p:txBody>
      </p:sp>
      <p:sp>
        <p:nvSpPr>
          <p:cNvPr id="2" name="Content Placeholder 1"/>
          <p:cNvSpPr>
            <a:spLocks noGrp="1"/>
          </p:cNvSpPr>
          <p:nvPr>
            <p:ph idx="1"/>
          </p:nvPr>
        </p:nvSpPr>
        <p:spPr>
          <a:xfrm>
            <a:off x="0" y="838200"/>
            <a:ext cx="9144000" cy="6019800"/>
          </a:xfrm>
        </p:spPr>
        <p:txBody>
          <a:bodyPr>
            <a:normAutofit fontScale="85000" lnSpcReduction="10000"/>
          </a:bodyPr>
          <a:lstStyle/>
          <a:p>
            <a:r>
              <a:rPr lang="en-US" dirty="0"/>
              <a:t>In web development and marketing, A/B testing or split testing is an experimental approach to web design (especially user experience design), which aims to identify changes to web pages that increase or maximize an outcome of interest (e.g., click-through rate for a banner advertisement). </a:t>
            </a:r>
            <a:endParaRPr lang="en-US" dirty="0" smtClean="0"/>
          </a:p>
          <a:p>
            <a:r>
              <a:rPr lang="en-US" dirty="0" smtClean="0"/>
              <a:t>As </a:t>
            </a:r>
            <a:r>
              <a:rPr lang="en-US" dirty="0"/>
              <a:t>the name implies, two versions (A and B) are compared, which are identical except for one variation that might impact a user's behavior. Version A might be the currently used version, while Version B is modified in some respect. </a:t>
            </a:r>
            <a:endParaRPr lang="en-US" dirty="0" smtClean="0"/>
          </a:p>
          <a:p>
            <a:r>
              <a:rPr lang="en-US" dirty="0" smtClean="0"/>
              <a:t>For </a:t>
            </a:r>
            <a:r>
              <a:rPr lang="en-US" dirty="0"/>
              <a:t>instance, on an e-commerce website the purchase funnel is typically a good candidate for A/B testing, as even marginal improvements in drop-off rates can represent a significant gain in sales. </a:t>
            </a:r>
            <a:endParaRPr lang="en-US" dirty="0" smtClean="0"/>
          </a:p>
          <a:p>
            <a:r>
              <a:rPr lang="en-US" dirty="0" smtClean="0"/>
              <a:t>Multivariate </a:t>
            </a:r>
            <a:r>
              <a:rPr lang="en-US" dirty="0"/>
              <a:t>testing or bucket testing is similar to A/B testing, but tests more than two different versions at the same time.</a:t>
            </a:r>
          </a:p>
        </p:txBody>
      </p:sp>
    </p:spTree>
    <p:extLst>
      <p:ext uri="{BB962C8B-B14F-4D97-AF65-F5344CB8AC3E}">
        <p14:creationId xmlns:p14="http://schemas.microsoft.com/office/powerpoint/2010/main" val="1211629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243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53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613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202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 y="15240"/>
            <a:ext cx="9144000" cy="1143000"/>
          </a:xfrm>
        </p:spPr>
        <p:txBody>
          <a:bodyPr>
            <a:noAutofit/>
          </a:bodyPr>
          <a:lstStyle/>
          <a:p>
            <a:r>
              <a:rPr lang="en-US" sz="3200" dirty="0"/>
              <a:t>http://www.slideshare.net/xamat/building-largescale-realworld-recommender-systems-recsys2012-tutorial</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126111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30787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8830&quot;&gt;&lt;property id=&quot;20148&quot; value=&quot;5&quot;/&gt;&lt;property id=&quot;20300&quot; value=&quot;Slide 1 - &amp;quot;http://www.slideshare.net/xamat/building-largescale-realworld-recommender-systems-recsys2012-tutorial&amp;quot;&quot;/&gt;&lt;property id=&quot;20307&quot; value=&quot;453&quot;/&gt;&lt;/object&gt;&lt;object type=&quot;3&quot; unique_id=&quot;18831&quot;&gt;&lt;property id=&quot;20148&quot; value=&quot;5&quot;/&gt;&lt;property id=&quot;20300&quot; value=&quot;Slide 2 - &amp;quot;http://www.slideshare.net/xamat/building-largescale-realworld-recommender-systems-recsys2012-tutorial&amp;quot;&quot;/&gt;&lt;property id=&quot;20307&quot; value=&quot;459&quot;/&gt;&lt;/object&gt;&lt;object type=&quot;3&quot; unique_id=&quot;18832&quot;&gt;&lt;property id=&quot;20148&quot; value=&quot;5&quot;/&gt;&lt;property id=&quot;20300&quot; value=&quot;Slide 4 - &amp;quot;A/B Testing from Wikipedia&amp;quot;&quot;/&gt;&lt;property id=&quot;20307&quot; value=&quot;460&quot;/&gt;&lt;/object&gt;&lt;object type=&quot;3&quot; unique_id=&quot;18833&quot;&gt;&lt;property id=&quot;20148&quot; value=&quot;5&quot;/&gt;&lt;property id=&quot;20300&quot; value=&quot;Slide 5 - &amp;quot;http://www.slideshare.net/xamat/building-largescale-realworld-recommender-systems-recsys2012-tutorial&amp;quot;&quot;/&gt;&lt;property id=&quot;20307&quot; value=&quot;461&quot;/&gt;&lt;/object&gt;&lt;object type=&quot;3&quot; unique_id=&quot;18834&quot;&gt;&lt;property id=&quot;20148&quot; value=&quot;5&quot;/&gt;&lt;property id=&quot;20300&quot; value=&quot;Slide 6 - &amp;quot;http://www.slideshare.net/xamat/building-largescale-realworld-recommender-systems-recsys2012-tutorial&amp;quot;&quot;/&gt;&lt;property id=&quot;20307&quot; value=&quot;454&quot;/&gt;&lt;/object&gt;&lt;object type=&quot;3&quot; unique_id=&quot;18835&quot;&gt;&lt;property id=&quot;20148&quot; value=&quot;5&quot;/&gt;&lt;property id=&quot;20300&quot; value=&quot;Slide 8 - &amp;quot;http://www.slideshare.net/xamat/building-largescale-realworld-recommender-systems-recsys2012-tutorial&amp;quot;&quot;/&gt;&lt;property id=&quot;20307&quot; value=&quot;455&quot;/&gt;&lt;/object&gt;&lt;object type=&quot;3&quot; unique_id=&quot;18836&quot;&gt;&lt;property id=&quot;20148&quot; value=&quot;5&quot;/&gt;&lt;property id=&quot;20300&quot; value=&quot;Slide 9 - &amp;quot;http://www.slideshare.net/xamat/building-largescale-realworld-recommender-systems-recsys2012-tutorial&amp;quot;&quot;/&gt;&lt;property id=&quot;20307&quot; value=&quot;456&quot;/&gt;&lt;/object&gt;&lt;object type=&quot;3&quot; unique_id=&quot;18838&quot;&gt;&lt;property id=&quot;20148&quot; value=&quot;5&quot;/&gt;&lt;property id=&quot;20300&quot; value=&quot;Slide 7 - &amp;quot;http://www.slideshare.net/xamat/building-largescale-realworld-recommender-systems-recsys2012-tutorial&amp;quot;&quot;/&gt;&lt;property id=&quot;20307&quot; value=&quot;458&quot;/&gt;&lt;/object&gt;&lt;object type=&quot;3&quot; unique_id=&quot;33121&quot;&gt;&lt;property id=&quot;20148&quot; value=&quot;5&quot;/&gt;&lt;property id=&quot;20300&quot; value=&quot;Slide 10 - &amp;quot;Interesting Unanswered Question from Student&amp;quot;&quot;/&gt;&lt;property id=&quot;20307&quot; value=&quot;527&quot;/&gt;&lt;/object&gt;&lt;object type=&quot;3&quot; unique_id=&quot;37564&quot;&gt;&lt;property id=&quot;20148&quot; value=&quot;5&quot;/&gt;&lt;property id=&quot;20300&quot; value=&quot;Slide 3 - &amp;quot;Netflix foretells ‘House of Cards’ success with Cassandra big data engine&amp;quot;&quot;/&gt;&lt;property id=&quot;20307&quot; value=&quot;53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8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5104</TotalTime>
  <Words>383</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5</vt:i4>
      </vt:variant>
      <vt:variant>
        <vt:lpstr>Slide Titles</vt:lpstr>
      </vt:variant>
      <vt:variant>
        <vt:i4>10</vt:i4>
      </vt:variant>
    </vt:vector>
  </HeadingPairs>
  <TitlesOfParts>
    <vt:vector size="15" baseType="lpstr">
      <vt:lpstr>Office Theme</vt:lpstr>
      <vt:lpstr>External Audiences Template</vt:lpstr>
      <vt:lpstr>Custom Design</vt:lpstr>
      <vt:lpstr>17_habv</vt:lpstr>
      <vt:lpstr>18_habv</vt:lpstr>
      <vt:lpstr>http://www.slideshare.net/xamat/building-largescale-realworld-recommender-systems-recsys2012-tutorial</vt:lpstr>
      <vt:lpstr>http://www.slideshare.net/xamat/building-largescale-realworld-recommender-systems-recsys2012-tutorial</vt:lpstr>
      <vt:lpstr>Netflix foretells ‘House of Cards’ success with Cassandra big data engine</vt:lpstr>
      <vt:lpstr>A/B Testing from Wikipedia</vt:lpstr>
      <vt:lpstr>http://www.slideshare.net/xamat/building-largescale-realworld-recommender-systems-recsys2012-tutorial</vt:lpstr>
      <vt:lpstr>http://www.slideshare.net/xamat/building-largescale-realworld-recommender-systems-recsys2012-tutorial</vt:lpstr>
      <vt:lpstr>http://www.slideshare.net/xamat/building-largescale-realworld-recommender-systems-recsys2012-tutorial</vt:lpstr>
      <vt:lpstr>http://www.slideshare.net/xamat/building-largescale-realworld-recommender-systems-recsys2012-tutorial</vt:lpstr>
      <vt:lpstr>http://www.slideshare.net/xamat/building-largescale-realworld-recommender-systems-recsys2012-tutorial</vt:lpstr>
      <vt:lpstr>Interesting Unanswered Question from Student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174</cp:revision>
  <dcterms:created xsi:type="dcterms:W3CDTF">2013-01-02T02:10:56Z</dcterms:created>
  <dcterms:modified xsi:type="dcterms:W3CDTF">2013-05-29T20:00:54Z</dcterms:modified>
</cp:coreProperties>
</file>