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700" r:id="rId4"/>
    <p:sldMasterId id="2147483714" r:id="rId5"/>
    <p:sldMasterId id="2147483728" r:id="rId6"/>
  </p:sldMasterIdLst>
  <p:notesMasterIdLst>
    <p:notesMasterId r:id="rId12"/>
  </p:notesMasterIdLst>
  <p:sldIdLst>
    <p:sldId id="504" r:id="rId7"/>
    <p:sldId id="505" r:id="rId8"/>
    <p:sldId id="507" r:id="rId9"/>
    <p:sldId id="508" r:id="rId10"/>
    <p:sldId id="506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6" autoAdjust="0"/>
    <p:restoredTop sz="97146" autoAdjust="0"/>
  </p:normalViewPr>
  <p:slideViewPr>
    <p:cSldViewPr>
      <p:cViewPr>
        <p:scale>
          <a:sx n="134" d="100"/>
          <a:sy n="134" d="100"/>
        </p:scale>
        <p:origin x="-72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s.umd.edu/~samir/498/Amazon-Recommendation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Distances in Funny Spaces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" y="838200"/>
            <a:ext cx="905256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/>
              <a:t>user-based collaborative filtering</a:t>
            </a:r>
            <a:r>
              <a:rPr lang="en-US" sz="2400" dirty="0" smtClean="0"/>
              <a:t>, we can think of users in a space of dimension N where there are N items and M users. </a:t>
            </a:r>
          </a:p>
          <a:p>
            <a:pPr lvl="1"/>
            <a:r>
              <a:rPr lang="en-US" sz="2000" dirty="0" smtClean="0"/>
              <a:t>Let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run over items and </a:t>
            </a:r>
            <a:r>
              <a:rPr lang="en-US" sz="2000" i="1" dirty="0" smtClean="0"/>
              <a:t>u</a:t>
            </a:r>
            <a:r>
              <a:rPr lang="en-US" sz="2000" dirty="0" smtClean="0"/>
              <a:t> over users</a:t>
            </a:r>
          </a:p>
          <a:p>
            <a:r>
              <a:rPr lang="en-US" sz="2400" dirty="0" smtClean="0"/>
              <a:t>Then each </a:t>
            </a:r>
            <a:r>
              <a:rPr lang="en-US" sz="2400" b="1" dirty="0" smtClean="0"/>
              <a:t>user</a:t>
            </a:r>
            <a:r>
              <a:rPr lang="en-US" sz="2400" dirty="0" smtClean="0"/>
              <a:t> is represented as a </a:t>
            </a:r>
            <a:r>
              <a:rPr lang="en-US" sz="2400" b="1" dirty="0" smtClean="0"/>
              <a:t>vector </a:t>
            </a:r>
            <a:r>
              <a:rPr lang="en-US" sz="2400" b="1" dirty="0" err="1" smtClean="0"/>
              <a:t>U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(u) </a:t>
            </a:r>
            <a:r>
              <a:rPr lang="en-US" sz="2400" dirty="0" smtClean="0"/>
              <a:t>in “item-space” where ratings are vector components. We are looking for users u </a:t>
            </a:r>
            <a:r>
              <a:rPr lang="en-US" sz="2400" dirty="0" err="1" smtClean="0"/>
              <a:t>u</a:t>
            </a:r>
            <a:r>
              <a:rPr lang="en-US" sz="2400" dirty="0" smtClean="0"/>
              <a:t>’ that are near each other in this space as measured by some distance between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(u) </a:t>
            </a:r>
            <a:r>
              <a:rPr lang="en-US" sz="2400" dirty="0" smtClean="0"/>
              <a:t> and 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(u’) </a:t>
            </a:r>
          </a:p>
          <a:p>
            <a:r>
              <a:rPr lang="en-US" sz="2400" dirty="0" smtClean="0"/>
              <a:t>If u and u’ rate all items then these are “real” vectors but almost always they each only rates a small fraction of items and the number in common is even smaller</a:t>
            </a:r>
          </a:p>
          <a:p>
            <a:r>
              <a:rPr lang="en-US" sz="2400" dirty="0" smtClean="0"/>
              <a:t>The “</a:t>
            </a:r>
            <a:r>
              <a:rPr lang="en-US" sz="2400" b="1" dirty="0" smtClean="0"/>
              <a:t>Pearson coefficient</a:t>
            </a:r>
            <a:r>
              <a:rPr lang="en-US" sz="2400" dirty="0" smtClean="0"/>
              <a:t>” is just one distance measure that can be used</a:t>
            </a:r>
          </a:p>
          <a:p>
            <a:pPr lvl="1"/>
            <a:r>
              <a:rPr lang="en-US" sz="2000" dirty="0" smtClean="0"/>
              <a:t>Only sum over items rated by </a:t>
            </a:r>
            <a:r>
              <a:rPr lang="en-US" sz="2000" dirty="0"/>
              <a:t>u and u’ 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4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Distances in Funny Spaces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" y="838200"/>
            <a:ext cx="905256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item-based collaborative filtering, we can think of items in a space of dimension M where there are N items and M users. </a:t>
            </a:r>
          </a:p>
          <a:p>
            <a:pPr lvl="1"/>
            <a:r>
              <a:rPr lang="en-US" sz="2000" dirty="0" smtClean="0"/>
              <a:t>Let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run over items and </a:t>
            </a:r>
            <a:r>
              <a:rPr lang="en-US" sz="2000" i="1" dirty="0" smtClean="0"/>
              <a:t>u</a:t>
            </a:r>
            <a:r>
              <a:rPr lang="en-US" sz="2000" dirty="0" smtClean="0"/>
              <a:t> over users</a:t>
            </a:r>
          </a:p>
          <a:p>
            <a:r>
              <a:rPr lang="en-US" sz="2400" dirty="0" smtClean="0"/>
              <a:t>Then each </a:t>
            </a:r>
            <a:r>
              <a:rPr lang="en-US" sz="2400" b="1" dirty="0" smtClean="0"/>
              <a:t>item</a:t>
            </a:r>
            <a:r>
              <a:rPr lang="en-US" sz="2400" dirty="0" smtClean="0"/>
              <a:t> is represented as a </a:t>
            </a:r>
            <a:r>
              <a:rPr lang="en-US" sz="2400" b="1" dirty="0" smtClean="0"/>
              <a:t>vector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u</a:t>
            </a:r>
            <a:r>
              <a:rPr lang="en-US" sz="2400" b="1" dirty="0" smtClean="0"/>
              <a:t>(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) </a:t>
            </a:r>
            <a:r>
              <a:rPr lang="en-US" sz="2400" dirty="0" smtClean="0"/>
              <a:t>in “user-space” where ratings are vector components. We are looking for items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 smtClean="0"/>
              <a:t>’ that are near each other in this space as measured by some distance between </a:t>
            </a:r>
            <a:r>
              <a:rPr lang="en-US" sz="2400" dirty="0" err="1"/>
              <a:t>R</a:t>
            </a:r>
            <a:r>
              <a:rPr lang="en-US" sz="2400" baseline="-25000" dirty="0" err="1"/>
              <a:t>u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and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u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’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i</a:t>
            </a:r>
            <a:r>
              <a:rPr lang="en-US" sz="2400" dirty="0" smtClean="0"/>
              <a:t>’ rated by all users then these are “real” vectors but almost always they are each only rated by a small fraction of users and the number in common is even smaller</a:t>
            </a:r>
          </a:p>
          <a:p>
            <a:r>
              <a:rPr lang="en-US" sz="2400" dirty="0" smtClean="0"/>
              <a:t>The “</a:t>
            </a:r>
            <a:r>
              <a:rPr lang="en-US" sz="2400" b="1" dirty="0" smtClean="0"/>
              <a:t>Cosine measure</a:t>
            </a:r>
            <a:r>
              <a:rPr lang="en-US" sz="2400" dirty="0" smtClean="0"/>
              <a:t>” is just one distance measure that can be used</a:t>
            </a:r>
          </a:p>
          <a:p>
            <a:pPr lvl="1"/>
            <a:r>
              <a:rPr lang="en-US" sz="2000" dirty="0" smtClean="0"/>
              <a:t>Only sum over users rating both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/>
              <a:t>i</a:t>
            </a:r>
            <a:r>
              <a:rPr lang="en-US" sz="2000" dirty="0" smtClean="0"/>
              <a:t>’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344"/>
            <a:ext cx="8229600" cy="900056"/>
          </a:xfrm>
        </p:spPr>
        <p:txBody>
          <a:bodyPr/>
          <a:lstStyle/>
          <a:p>
            <a:r>
              <a:rPr lang="en-US" b="1" dirty="0" smtClean="0"/>
              <a:t>Do we need “real” spaces?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" y="762000"/>
            <a:ext cx="9066904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Much of (</a:t>
            </a:r>
            <a:r>
              <a:rPr lang="en-US" dirty="0" err="1" smtClean="0"/>
              <a:t>eCommerce</a:t>
            </a:r>
            <a:r>
              <a:rPr lang="en-US" dirty="0" smtClean="0"/>
              <a:t>/</a:t>
            </a:r>
            <a:r>
              <a:rPr lang="en-US" dirty="0" err="1" smtClean="0"/>
              <a:t>LifeStyle</a:t>
            </a:r>
            <a:r>
              <a:rPr lang="en-US" dirty="0" smtClean="0"/>
              <a:t>) Informatics involves “points” </a:t>
            </a:r>
          </a:p>
          <a:p>
            <a:pPr lvl="1"/>
            <a:r>
              <a:rPr lang="en-US" dirty="0" smtClean="0"/>
              <a:t>Events in LHC analysis</a:t>
            </a:r>
          </a:p>
          <a:p>
            <a:pPr lvl="1"/>
            <a:r>
              <a:rPr lang="en-US" dirty="0" smtClean="0"/>
              <a:t>Users (people) or items (books, jobs, music, other people) </a:t>
            </a:r>
          </a:p>
          <a:p>
            <a:r>
              <a:rPr lang="en-US" dirty="0" smtClean="0"/>
              <a:t>These points can be thought of being in a “space” </a:t>
            </a:r>
          </a:p>
          <a:p>
            <a:pPr lvl="1"/>
            <a:r>
              <a:rPr lang="en-US" dirty="0" smtClean="0"/>
              <a:t>Set of all books</a:t>
            </a:r>
          </a:p>
          <a:p>
            <a:pPr lvl="1"/>
            <a:r>
              <a:rPr lang="en-US" dirty="0" smtClean="0"/>
              <a:t>Set of all physics reactions</a:t>
            </a:r>
          </a:p>
          <a:p>
            <a:pPr lvl="1"/>
            <a:r>
              <a:rPr lang="en-US" dirty="0" smtClean="0"/>
              <a:t>Set of all Internet users</a:t>
            </a:r>
          </a:p>
          <a:p>
            <a:r>
              <a:rPr lang="en-US" dirty="0" smtClean="0"/>
              <a:t>However as in recommender systems where a given user only rates some items, we don’t know “full position”</a:t>
            </a:r>
          </a:p>
          <a:p>
            <a:r>
              <a:rPr lang="en-US" dirty="0" smtClean="0"/>
              <a:t>However we can nearly always define a useful </a:t>
            </a:r>
            <a:r>
              <a:rPr lang="en-US" b="1" dirty="0" smtClean="0"/>
              <a:t>distance</a:t>
            </a:r>
            <a:r>
              <a:rPr lang="en-US" dirty="0" smtClean="0"/>
              <a:t> d(</a:t>
            </a:r>
            <a:r>
              <a:rPr lang="en-US" dirty="0" err="1" smtClean="0"/>
              <a:t>a,b</a:t>
            </a:r>
            <a:r>
              <a:rPr lang="en-US" dirty="0" smtClean="0"/>
              <a:t>) between points</a:t>
            </a:r>
          </a:p>
          <a:p>
            <a:r>
              <a:rPr lang="en-US" dirty="0" smtClean="0"/>
              <a:t>Always </a:t>
            </a:r>
            <a:r>
              <a:rPr lang="en-US" b="1" dirty="0" smtClean="0"/>
              <a:t>d(</a:t>
            </a:r>
            <a:r>
              <a:rPr lang="en-US" b="1" dirty="0" err="1" smtClean="0"/>
              <a:t>a,b</a:t>
            </a:r>
            <a:r>
              <a:rPr lang="en-US" b="1" dirty="0" smtClean="0"/>
              <a:t>) &gt;= 0</a:t>
            </a:r>
          </a:p>
          <a:p>
            <a:r>
              <a:rPr lang="en-US" dirty="0" smtClean="0"/>
              <a:t>Usually </a:t>
            </a:r>
            <a:r>
              <a:rPr lang="en-US" b="1" dirty="0" smtClean="0"/>
              <a:t>d(</a:t>
            </a:r>
            <a:r>
              <a:rPr lang="en-US" b="1" dirty="0" err="1" smtClean="0"/>
              <a:t>a,b</a:t>
            </a:r>
            <a:r>
              <a:rPr lang="en-US" b="1" dirty="0" smtClean="0"/>
              <a:t>) = d(</a:t>
            </a:r>
            <a:r>
              <a:rPr lang="en-US" b="1" dirty="0" err="1" smtClean="0"/>
              <a:t>b,a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Rarely d(</a:t>
            </a:r>
            <a:r>
              <a:rPr lang="en-US" dirty="0" err="1" smtClean="0"/>
              <a:t>a,b</a:t>
            </a:r>
            <a:r>
              <a:rPr lang="en-US" dirty="0" smtClean="0"/>
              <a:t>) + d(</a:t>
            </a:r>
            <a:r>
              <a:rPr lang="en-US" dirty="0" err="1" smtClean="0"/>
              <a:t>b,c</a:t>
            </a:r>
            <a:r>
              <a:rPr lang="en-US" dirty="0" smtClean="0"/>
              <a:t>) &gt;= d(</a:t>
            </a:r>
            <a:r>
              <a:rPr lang="en-US" dirty="0" err="1" smtClean="0"/>
              <a:t>a,c</a:t>
            </a:r>
            <a:r>
              <a:rPr lang="en-US" dirty="0" smtClean="0"/>
              <a:t>) </a:t>
            </a:r>
            <a:r>
              <a:rPr lang="en-US" b="1" dirty="0" smtClean="0"/>
              <a:t>Triangle Inequality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344"/>
            <a:ext cx="8229600" cy="900056"/>
          </a:xfrm>
        </p:spPr>
        <p:txBody>
          <a:bodyPr/>
          <a:lstStyle/>
          <a:p>
            <a:r>
              <a:rPr lang="en-US" b="1" dirty="0" smtClean="0"/>
              <a:t>Using Distances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066904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simplest way to use distances is </a:t>
            </a:r>
            <a:r>
              <a:rPr lang="en-US" b="1" dirty="0" smtClean="0"/>
              <a:t>“nearest neighbor algorithms” </a:t>
            </a:r>
            <a:r>
              <a:rPr lang="en-US" dirty="0" smtClean="0"/>
              <a:t>– given one point, find a set of points near it – cut off by number of identified nearby points and/or distance to initial point</a:t>
            </a:r>
            <a:endParaRPr lang="en-US" dirty="0" smtClean="0"/>
          </a:p>
          <a:p>
            <a:pPr lvl="1"/>
            <a:r>
              <a:rPr lang="en-US" dirty="0" smtClean="0"/>
              <a:t>Here point is either user or item</a:t>
            </a:r>
            <a:endParaRPr lang="en-US" dirty="0" smtClean="0"/>
          </a:p>
          <a:p>
            <a:r>
              <a:rPr lang="en-US" dirty="0" smtClean="0"/>
              <a:t>Another approach is divide space into regions (topics, latent factors) consisting of nearby points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/>
              <a:t>– </a:t>
            </a:r>
            <a:r>
              <a:rPr lang="en-US" sz="2800" dirty="0" smtClean="0"/>
              <a:t>This is </a:t>
            </a:r>
            <a:r>
              <a:rPr lang="en-US" sz="2800" b="1" dirty="0" smtClean="0"/>
              <a:t>clustering</a:t>
            </a:r>
            <a:r>
              <a:rPr lang="en-US" sz="2800" dirty="0" smtClean="0"/>
              <a:t> described in following slide</a:t>
            </a:r>
          </a:p>
          <a:p>
            <a:r>
              <a:rPr lang="en-US" dirty="0" smtClean="0"/>
              <a:t>Also other algorithms like </a:t>
            </a:r>
            <a:r>
              <a:rPr lang="en-US" b="1" dirty="0" smtClean="0"/>
              <a:t>Gaussian mixture models </a:t>
            </a:r>
            <a:r>
              <a:rPr lang="en-US" dirty="0" smtClean="0"/>
              <a:t>or </a:t>
            </a:r>
            <a:r>
              <a:rPr lang="en-US" b="1" dirty="0" smtClean="0"/>
              <a:t>Latent Semantic Analysis</a:t>
            </a:r>
            <a:r>
              <a:rPr lang="en-US" dirty="0" smtClean="0"/>
              <a:t> or </a:t>
            </a:r>
            <a:r>
              <a:rPr lang="en-US" b="1" dirty="0" smtClean="0"/>
              <a:t>Latent </a:t>
            </a:r>
            <a:r>
              <a:rPr lang="en-US" b="1" dirty="0" err="1" smtClean="0"/>
              <a:t>Dirichlet</a:t>
            </a:r>
            <a:r>
              <a:rPr lang="en-US" b="1" dirty="0" smtClean="0"/>
              <a:t> Allocation </a:t>
            </a:r>
            <a:r>
              <a:rPr lang="en-US" dirty="0" smtClean="0"/>
              <a:t>which use a more sophisticated model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01"/>
            <a:ext cx="8229600" cy="7368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8" y="609600"/>
            <a:ext cx="8991600" cy="1676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One can think of users and/or items as points in a space and try to find clusters</a:t>
            </a:r>
          </a:p>
          <a:p>
            <a:r>
              <a:rPr lang="en-US" sz="2000" dirty="0" smtClean="0"/>
              <a:t>Either clear clusters (as in left) or divisions of space into points close to each other (right picture)</a:t>
            </a:r>
          </a:p>
          <a:p>
            <a:r>
              <a:rPr lang="en-US" sz="2000" dirty="0" smtClean="0"/>
              <a:t>All entities in the same cluster are assigned the same recommendations which can dramatically speed up real time computation</a:t>
            </a:r>
          </a:p>
          <a:p>
            <a:pPr lvl="1"/>
            <a:r>
              <a:rPr lang="en-US" sz="2000" dirty="0" smtClean="0"/>
              <a:t>i.e. all users in same cluster are assigned same recommendations for a given item</a:t>
            </a:r>
          </a:p>
          <a:p>
            <a:pPr lvl="1"/>
            <a:r>
              <a:rPr lang="en-US" sz="2000" dirty="0" smtClean="0"/>
              <a:t>See 2003 Amazon article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http://www.cs.umd.edu/~samir/498/Amazon-Recommendations.pdf</a:t>
            </a:r>
            <a:r>
              <a:rPr lang="en-US" sz="2000" dirty="0" smtClean="0"/>
              <a:t>) for </a:t>
            </a:r>
            <a:r>
              <a:rPr lang="en-US" sz="2000" dirty="0" smtClean="0"/>
              <a:t>comments on need to respond in real </a:t>
            </a:r>
            <a:r>
              <a:rPr lang="en-US" sz="2000" dirty="0" smtClean="0"/>
              <a:t>time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8"/>
          <a:stretch/>
        </p:blipFill>
        <p:spPr bwMode="auto">
          <a:xfrm>
            <a:off x="152400" y="3733800"/>
            <a:ext cx="8534400" cy="328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477000"/>
            <a:ext cx="256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discussed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35257&quot;&gt;&lt;property id=&quot;20148&quot; value=&quot;5&quot;/&gt;&lt;property id=&quot;20300&quot; value=&quot;Slide 1 - &amp;quot;Distances in Funny Spaces I&amp;quot;&quot;/&gt;&lt;property id=&quot;20307&quot; value=&quot;504&quot;/&gt;&lt;/object&gt;&lt;object type=&quot;3&quot; unique_id=&quot;35258&quot;&gt;&lt;property id=&quot;20148&quot; value=&quot;5&quot;/&gt;&lt;property id=&quot;20300&quot; value=&quot;Slide 2 - &amp;quot;Distances in Funny Spaces II&amp;quot;&quot;/&gt;&lt;property id=&quot;20307&quot; value=&quot;505&quot;/&gt;&lt;/object&gt;&lt;object type=&quot;3&quot; unique_id=&quot;35259&quot;&gt;&lt;property id=&quot;20148&quot; value=&quot;5&quot;/&gt;&lt;property id=&quot;20300&quot; value=&quot;Slide 5 - &amp;quot;Clustering&amp;quot;&quot;/&gt;&lt;property id=&quot;20307&quot; value=&quot;506&quot;/&gt;&lt;/object&gt;&lt;object type=&quot;3&quot; unique_id=&quot;35260&quot;&gt;&lt;property id=&quot;20148&quot; value=&quot;5&quot;/&gt;&lt;property id=&quot;20300&quot; value=&quot;Slide 3 - &amp;quot;Do we need “real” spaces?&amp;quot;&quot;/&gt;&lt;property id=&quot;20307&quot; value=&quot;507&quot;/&gt;&lt;/object&gt;&lt;object type=&quot;3&quot; unique_id=&quot;35309&quot;&gt;&lt;property id=&quot;20148&quot; value=&quot;5&quot;/&gt;&lt;property id=&quot;20300&quot; value=&quot;Slide 4 - &amp;quot;Using Distances&amp;quot;&quot;/&gt;&lt;property id=&quot;20307&quot; value=&quot;5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604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Office Theme</vt:lpstr>
      <vt:lpstr>External Audiences Template</vt:lpstr>
      <vt:lpstr>Custom Design</vt:lpstr>
      <vt:lpstr>17_habv</vt:lpstr>
      <vt:lpstr>18_habv</vt:lpstr>
      <vt:lpstr>19_habv</vt:lpstr>
      <vt:lpstr>Distances in Funny Spaces I</vt:lpstr>
      <vt:lpstr>Distances in Funny Spaces II</vt:lpstr>
      <vt:lpstr>Do we need “real” spaces?</vt:lpstr>
      <vt:lpstr>Using Distances</vt:lpstr>
      <vt:lpstr>Clustering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158</cp:revision>
  <dcterms:created xsi:type="dcterms:W3CDTF">2013-01-02T02:10:56Z</dcterms:created>
  <dcterms:modified xsi:type="dcterms:W3CDTF">2013-06-19T17:23:59Z</dcterms:modified>
</cp:coreProperties>
</file>