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700" r:id="rId3"/>
    <p:sldMasterId id="2147483714" r:id="rId4"/>
    <p:sldMasterId id="2147483728" r:id="rId5"/>
  </p:sldMasterIdLst>
  <p:notesMasterIdLst>
    <p:notesMasterId r:id="rId12"/>
  </p:notesMasterIdLst>
  <p:sldIdLst>
    <p:sldId id="444" r:id="rId6"/>
    <p:sldId id="446" r:id="rId7"/>
    <p:sldId id="447" r:id="rId8"/>
    <p:sldId id="448" r:id="rId9"/>
    <p:sldId id="449" r:id="rId10"/>
    <p:sldId id="450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5" autoAdjust="0"/>
    <p:restoredTop sz="97146" autoAdjust="0"/>
  </p:normalViewPr>
  <p:slideViewPr>
    <p:cSldViewPr>
      <p:cViewPr>
        <p:scale>
          <a:sx n="134" d="100"/>
          <a:sy n="134" d="100"/>
        </p:scale>
        <p:origin x="-24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kumente%20und%20Einstellungen\jannach\Eigene%20Dateien\6%20papers\ZZ_OUTDATED_RecommenderBook\Chapter%202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69795387143346"/>
          <c:y val="0.14331210191082824"/>
          <c:w val="0.77158341142034648"/>
          <c:h val="0.66560509554140646"/>
        </c:manualLayout>
      </c:layout>
      <c:lineChart>
        <c:grouping val="standard"/>
        <c:varyColors val="0"/>
        <c:ser>
          <c:idx val="0"/>
          <c:order val="0"/>
          <c:tx>
            <c:strRef>
              <c:f>correlation!$B$5</c:f>
              <c:strCache>
                <c:ptCount val="1"/>
                <c:pt idx="0">
                  <c:v>Alice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correlation!$C$5:$F$5</c:f>
              <c:numCache>
                <c:formatCode>0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correlation!$B$6</c:f>
              <c:strCache>
                <c:ptCount val="1"/>
                <c:pt idx="0">
                  <c:v>User1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3300"/>
              </a:solidFill>
              <a:ln>
                <a:solidFill>
                  <a:srgbClr val="00330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correlation!$C$6:$F$6</c:f>
              <c:numCache>
                <c:formatCode>0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correlation!$B$9</c:f>
              <c:strCache>
                <c:ptCount val="1"/>
                <c:pt idx="0">
                  <c:v>User4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correlation!$C$9:$F$9</c:f>
              <c:numCache>
                <c:formatCode>0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197440"/>
        <c:axId val="145208832"/>
      </c:lineChart>
      <c:catAx>
        <c:axId val="139197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Ratings</a:t>
                </a:r>
              </a:p>
            </c:rich>
          </c:tx>
          <c:layout>
            <c:manualLayout>
              <c:xMode val="edge"/>
              <c:yMode val="edge"/>
              <c:x val="1.6187050359712369E-2"/>
              <c:y val="0.401273885350318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452088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4520883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39197440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798636681206156"/>
          <c:y val="8.9171974522293557E-2"/>
          <c:w val="0.1205037859476205"/>
          <c:h val="0.3057324840764331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+mn-lt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16T13:23:28.190" idx="3">
    <p:pos x="5524" y="2934"/>
    <p:text>Punkt statt Komma als Trennzeichen.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9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User-based nearest-neighbor collaborative </a:t>
            </a:r>
            <a:r>
              <a:rPr lang="en-US" smtClean="0"/>
              <a:t>filtering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A </a:t>
            </a:r>
            <a:r>
              <a:rPr lang="en-US"/>
              <a:t>database of ratings of the current user, Alice, and some other </a:t>
            </a:r>
            <a:r>
              <a:rPr lang="en-US" smtClean="0"/>
              <a:t>users is given:</a:t>
            </a:r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/>
              <a:t>Determine whether Alice will like or dislike </a:t>
            </a:r>
            <a:r>
              <a:rPr lang="en-US" i="1"/>
              <a:t>Item5</a:t>
            </a:r>
            <a:r>
              <a:rPr lang="en-US"/>
              <a:t>, which Alice has not yet rated or seen</a:t>
            </a:r>
          </a:p>
          <a:p>
            <a:pPr lvl="1"/>
            <a:endParaRPr lang="en-US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07183"/>
              </p:ext>
            </p:extLst>
          </p:nvPr>
        </p:nvGraphicFramePr>
        <p:xfrm>
          <a:off x="1788368" y="2420888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9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smtClean="0"/>
              <a:t>user similarity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A popular similarity measure in user-based CF: </a:t>
                </a:r>
                <a:r>
                  <a:rPr lang="en-US" b="1" dirty="0" smtClean="0"/>
                  <a:t>Pearson correlation</a:t>
                </a:r>
              </a:p>
              <a:p>
                <a:pPr lvl="1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 : users</a:t>
                </a:r>
              </a:p>
              <a:p>
                <a:pPr lvl="1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b="0" i="1" dirty="0" smtClean="0">
                            <a:latin typeface="Cambria Math"/>
                          </a:rPr>
                          <m:t>𝑎</m:t>
                        </m:r>
                        <m:r>
                          <a:rPr lang="de-DE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 smtClean="0"/>
                  <a:t>     </a:t>
                </a:r>
                <a:r>
                  <a:rPr lang="en-US" dirty="0" smtClean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for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	      : set of items, rated both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  <a:blipFill rotWithShape="1">
                <a:blip r:embed="rId3"/>
                <a:stretch>
                  <a:fillRect l="-593" t="-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55576" y="3446905"/>
                <a:ext cx="5439694" cy="990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b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446905"/>
                <a:ext cx="5439694" cy="9902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7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smtClean="0"/>
              <a:t>user similarity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A popular similarity measure in user-based CF: </a:t>
                </a:r>
                <a:r>
                  <a:rPr lang="en-US" b="1" dirty="0" smtClean="0"/>
                  <a:t>Pearson correlation</a:t>
                </a:r>
              </a:p>
              <a:p>
                <a:pPr lvl="1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 : users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𝑎</m:t>
                        </m:r>
                        <m:r>
                          <a:rPr lang="de-DE" i="1" dirty="0">
                            <a:latin typeface="Cambria Math"/>
                          </a:rPr>
                          <m:t>,</m:t>
                        </m:r>
                        <m:r>
                          <a:rPr lang="de-DE" i="1" dirty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/>
                  <a:t>     </a:t>
                </a:r>
                <a:r>
                  <a:rPr lang="en-US" dirty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	      : set of items, rated both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  <a:blipFill rotWithShape="1">
                <a:blip r:embed="rId3"/>
                <a:stretch>
                  <a:fillRect l="-593" t="-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00"/>
              </a:solidFill>
            </a:endParaRP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571472" y="364331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Item5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Alice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8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3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User4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5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2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alibri" pitchFamily="34" charset="0"/>
                        </a:rPr>
                        <a:t>1</a:t>
                      </a:r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6732240" y="4166819"/>
            <a:ext cx="1656184" cy="558325"/>
            <a:chOff x="6732240" y="4166819"/>
            <a:chExt cx="1656184" cy="558325"/>
          </a:xfrm>
        </p:grpSpPr>
        <p:sp>
          <p:nvSpPr>
            <p:cNvPr id="17" name="Textfeld 16"/>
            <p:cNvSpPr txBox="1"/>
            <p:nvPr/>
          </p:nvSpPr>
          <p:spPr>
            <a:xfrm>
              <a:off x="7246765" y="4355812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err="1" smtClean="0">
                  <a:solidFill>
                    <a:srgbClr val="000000"/>
                  </a:solidFill>
                  <a:latin typeface="Calibri" pitchFamily="34" charset="0"/>
                </a:rPr>
                <a:t>sim</a:t>
              </a:r>
              <a:r>
                <a:rPr lang="en-US" smtClean="0">
                  <a:solidFill>
                    <a:srgbClr val="000000"/>
                  </a:solidFill>
                  <a:latin typeface="Calibri" pitchFamily="34" charset="0"/>
                </a:rPr>
                <a:t> =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0,85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4" name="Nach links gekrümmter Pfeil 3"/>
            <p:cNvSpPr/>
            <p:nvPr/>
          </p:nvSpPr>
          <p:spPr bwMode="auto">
            <a:xfrm>
              <a:off x="6732240" y="4166819"/>
              <a:ext cx="238254" cy="472698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de-DE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732240" y="4149080"/>
            <a:ext cx="1656184" cy="945396"/>
            <a:chOff x="6732240" y="4149080"/>
            <a:chExt cx="1656184" cy="945396"/>
          </a:xfrm>
        </p:grpSpPr>
        <p:sp>
          <p:nvSpPr>
            <p:cNvPr id="16" name="Nach links gekrümmter Pfeil 15"/>
            <p:cNvSpPr/>
            <p:nvPr/>
          </p:nvSpPr>
          <p:spPr bwMode="auto">
            <a:xfrm>
              <a:off x="6732240" y="4149080"/>
              <a:ext cx="288032" cy="864096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de-DE" b="1" smtClean="0">
                <a:solidFill>
                  <a:srgbClr val="000000"/>
                </a:solidFill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246765" y="4725144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err="1" smtClean="0">
                  <a:solidFill>
                    <a:srgbClr val="000000"/>
                  </a:solidFill>
                  <a:latin typeface="Calibri" pitchFamily="34" charset="0"/>
                </a:rPr>
                <a:t>sim</a:t>
              </a:r>
              <a:r>
                <a:rPr lang="en-US" smtClean="0">
                  <a:solidFill>
                    <a:srgbClr val="000000"/>
                  </a:solidFill>
                  <a:latin typeface="Calibri" pitchFamily="34" charset="0"/>
                </a:rPr>
                <a:t> = 0,00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732240" y="4149080"/>
            <a:ext cx="1656184" cy="1305436"/>
            <a:chOff x="6732240" y="4149080"/>
            <a:chExt cx="1656184" cy="1305436"/>
          </a:xfrm>
        </p:grpSpPr>
        <p:sp>
          <p:nvSpPr>
            <p:cNvPr id="22" name="Textfeld 21"/>
            <p:cNvSpPr txBox="1"/>
            <p:nvPr/>
          </p:nvSpPr>
          <p:spPr>
            <a:xfrm>
              <a:off x="7246765" y="5085184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mtClean="0">
                  <a:solidFill>
                    <a:srgbClr val="000000"/>
                  </a:solidFill>
                  <a:latin typeface="Calibri" pitchFamily="34" charset="0"/>
                </a:rPr>
                <a:t>sim = 0,70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" name="Nach links gekrümmter Pfeil 19"/>
            <p:cNvSpPr/>
            <p:nvPr/>
          </p:nvSpPr>
          <p:spPr bwMode="auto">
            <a:xfrm>
              <a:off x="6732240" y="4149080"/>
              <a:ext cx="360040" cy="1192778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de-DE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732240" y="4149079"/>
            <a:ext cx="1728192" cy="1656185"/>
            <a:chOff x="6732240" y="4149079"/>
            <a:chExt cx="1728192" cy="1656185"/>
          </a:xfrm>
        </p:grpSpPr>
        <p:sp>
          <p:nvSpPr>
            <p:cNvPr id="25" name="Textfeld 24"/>
            <p:cNvSpPr txBox="1"/>
            <p:nvPr/>
          </p:nvSpPr>
          <p:spPr>
            <a:xfrm>
              <a:off x="7248241" y="5435933"/>
              <a:ext cx="121219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err="1" smtClean="0">
                  <a:solidFill>
                    <a:srgbClr val="000000"/>
                  </a:solidFill>
                  <a:latin typeface="Calibri" pitchFamily="34" charset="0"/>
                </a:rPr>
                <a:t>sim</a:t>
              </a:r>
              <a:r>
                <a:rPr lang="en-US" smtClean="0">
                  <a:solidFill>
                    <a:srgbClr val="000000"/>
                  </a:solidFill>
                  <a:latin typeface="Calibri" pitchFamily="34" charset="0"/>
                </a:rPr>
                <a:t> = </a:t>
              </a:r>
              <a:r>
                <a:rPr lang="en-US" dirty="0" smtClean="0">
                  <a:solidFill>
                    <a:srgbClr val="000000"/>
                  </a:solidFill>
                  <a:latin typeface="Calibri" pitchFamily="34" charset="0"/>
                </a:rPr>
                <a:t>-0,79</a:t>
              </a:r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6" name="Nach links gekrümmter Pfeil 25"/>
            <p:cNvSpPr/>
            <p:nvPr/>
          </p:nvSpPr>
          <p:spPr bwMode="auto">
            <a:xfrm>
              <a:off x="6732240" y="4149079"/>
              <a:ext cx="432048" cy="1624825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de-DE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1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Pearson correlation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differences in rating behavior into account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Works well in usual domains, compared with alternative measures</a:t>
            </a:r>
          </a:p>
          <a:p>
            <a:pPr lvl="1"/>
            <a:r>
              <a:rPr lang="en-US" dirty="0" smtClean="0"/>
              <a:t>such as cosine similarity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Chart 2"/>
          <p:cNvGraphicFramePr>
            <a:graphicFrameLocks/>
          </p:cNvGraphicFramePr>
          <p:nvPr/>
        </p:nvGraphicFramePr>
        <p:xfrm>
          <a:off x="928662" y="2214554"/>
          <a:ext cx="529590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06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A common prediction function:</a:t>
                </a:r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b="0" dirty="0" smtClean="0"/>
                  <a:t>Calculate, whether the neighbors' ratings for the unseen item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 smtClean="0"/>
                  <a:t> are higher or lower than their average</a:t>
                </a:r>
              </a:p>
              <a:p>
                <a:r>
                  <a:rPr lang="en-US" b="0" dirty="0" smtClean="0"/>
                  <a:t>Combine the rating differences – use the similarity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b="0" dirty="0" smtClean="0"/>
                  <a:t> as a weight</a:t>
                </a:r>
              </a:p>
              <a:p>
                <a:r>
                  <a:rPr lang="en-US" b="0" dirty="0" smtClean="0"/>
                  <a:t>Add/subtract the  neighbors' bias from the active user's average and use this as a prediction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 r="-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2143123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70466" y="2282637"/>
                <a:ext cx="5025670" cy="721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𝒑𝒓𝒆𝒅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acc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sub>
                            <m:sup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b="1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66" y="2282637"/>
                <a:ext cx="5025670" cy="7210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0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the metrics  / prediction 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neighbor ratings might be equally "valuable"</a:t>
            </a:r>
          </a:p>
          <a:p>
            <a:pPr lvl="1"/>
            <a:r>
              <a:rPr lang="en-US" dirty="0" smtClean="0"/>
              <a:t>Agreement on commonly liked items is not so informative as agreement on controversial items</a:t>
            </a:r>
          </a:p>
          <a:p>
            <a:pPr lvl="1"/>
            <a:r>
              <a:rPr lang="en-US" b="1" dirty="0" smtClean="0"/>
              <a:t>Possible solution</a:t>
            </a:r>
            <a:r>
              <a:rPr lang="en-US" dirty="0" smtClean="0"/>
              <a:t>:  Give more weight to items that have a higher variance</a:t>
            </a:r>
          </a:p>
          <a:p>
            <a:r>
              <a:rPr lang="en-US" dirty="0" smtClean="0"/>
              <a:t>Value of number of co-rated items</a:t>
            </a:r>
          </a:p>
          <a:p>
            <a:pPr lvl="1"/>
            <a:r>
              <a:rPr lang="en-US" dirty="0" smtClean="0"/>
              <a:t>Use "significance weighting", by e.g., linearly reducing the weight when the number of co-rated items is low </a:t>
            </a:r>
          </a:p>
          <a:p>
            <a:r>
              <a:rPr lang="en-US" dirty="0" smtClean="0"/>
              <a:t>Case amplification</a:t>
            </a:r>
          </a:p>
          <a:p>
            <a:pPr lvl="1"/>
            <a:r>
              <a:rPr lang="en-US" dirty="0" smtClean="0"/>
              <a:t>Intuition: Give more weight to "very similar" neighbors, i.e., where the similarity value is close to 1.</a:t>
            </a:r>
          </a:p>
          <a:p>
            <a:r>
              <a:rPr lang="en-US" dirty="0" smtClean="0"/>
              <a:t>Neighborhood selection</a:t>
            </a:r>
          </a:p>
          <a:p>
            <a:pPr lvl="1"/>
            <a:r>
              <a:rPr lang="en-US" dirty="0" smtClean="0"/>
              <a:t>Use similarity threshold or fixed number of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27499&quot;&gt;&lt;property id=&quot;20148&quot; value=&quot;5&quot;/&gt;&lt;property id=&quot;20300&quot; value=&quot;Slide 1 - &amp;quot;User-based nearest-neighbor collaborative filtering (2)&amp;quot;&quot;/&gt;&lt;property id=&quot;20307&quot; value=&quot;444&quot;/&gt;&lt;/object&gt;&lt;object type=&quot;3&quot; unique_id=&quot;27501&quot;&gt;&lt;property id=&quot;20148&quot; value=&quot;5&quot;/&gt;&lt;property id=&quot;20300&quot; value=&quot;Slide 2 - &amp;quot;Measuring user similarity (1)&amp;quot;&quot;/&gt;&lt;property id=&quot;20307&quot; value=&quot;446&quot;/&gt;&lt;/object&gt;&lt;object type=&quot;3&quot; unique_id=&quot;27502&quot;&gt;&lt;property id=&quot;20148&quot; value=&quot;5&quot;/&gt;&lt;property id=&quot;20300&quot; value=&quot;Slide 3 - &amp;quot;Measuring user similarity (2)&amp;quot;&quot;/&gt;&lt;property id=&quot;20307&quot; value=&quot;447&quot;/&gt;&lt;/object&gt;&lt;object type=&quot;3&quot; unique_id=&quot;27503&quot;&gt;&lt;property id=&quot;20148&quot; value=&quot;5&quot;/&gt;&lt;property id=&quot;20300&quot; value=&quot;Slide 4 - &amp;quot;Pearson correlation&amp;quot;&quot;/&gt;&lt;property id=&quot;20307&quot; value=&quot;448&quot;/&gt;&lt;/object&gt;&lt;object type=&quot;3&quot; unique_id=&quot;27504&quot;&gt;&lt;property id=&quot;20148&quot; value=&quot;5&quot;/&gt;&lt;property id=&quot;20300&quot; value=&quot;Slide 5 - &amp;quot;Making predictions&amp;quot;&quot;/&gt;&lt;property id=&quot;20307&quot; value=&quot;449&quot;/&gt;&lt;/object&gt;&lt;object type=&quot;3&quot; unique_id=&quot;27505&quot;&gt;&lt;property id=&quot;20148&quot; value=&quot;5&quot;/&gt;&lt;property id=&quot;20300&quot; value=&quot;Slide 6 - &amp;quot;Improving the metrics  / prediction function&amp;quot;&quot;/&gt;&lt;property id=&quot;20307&quot; value=&quot;45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6068</TotalTime>
  <Words>462</Words>
  <Application>Microsoft Office PowerPoint</Application>
  <PresentationFormat>On-screen Show (4:3)</PresentationFormat>
  <Paragraphs>162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External Audiences Template</vt:lpstr>
      <vt:lpstr>Custom Design</vt:lpstr>
      <vt:lpstr>17_habv</vt:lpstr>
      <vt:lpstr>18_habv</vt:lpstr>
      <vt:lpstr>19_habv</vt:lpstr>
      <vt:lpstr>User-based nearest-neighbor collaborative filtering (2)</vt:lpstr>
      <vt:lpstr>Measuring user similarity (1)</vt:lpstr>
      <vt:lpstr>Measuring user similarity (2)</vt:lpstr>
      <vt:lpstr>Pearson correlation</vt:lpstr>
      <vt:lpstr>Making predictions</vt:lpstr>
      <vt:lpstr>Improving the metrics  / prediction function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160</cp:revision>
  <dcterms:created xsi:type="dcterms:W3CDTF">2013-01-02T02:10:56Z</dcterms:created>
  <dcterms:modified xsi:type="dcterms:W3CDTF">2013-06-19T17:29:09Z</dcterms:modified>
</cp:coreProperties>
</file>