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5.xml" ContentType="application/vnd.openxmlformats-officedocument.theme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theme/theme6.xml" ContentType="application/vnd.openxmlformats-officedocument.theme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5" r:id="rId3"/>
    <p:sldMasterId id="2147483700" r:id="rId4"/>
    <p:sldMasterId id="2147483714" r:id="rId5"/>
    <p:sldMasterId id="2147483728" r:id="rId6"/>
    <p:sldMasterId id="2147483754" r:id="rId7"/>
  </p:sldMasterIdLst>
  <p:notesMasterIdLst>
    <p:notesMasterId r:id="rId18"/>
  </p:notesMasterIdLst>
  <p:sldIdLst>
    <p:sldId id="436" r:id="rId8"/>
    <p:sldId id="529" r:id="rId9"/>
    <p:sldId id="530" r:id="rId10"/>
    <p:sldId id="523" r:id="rId11"/>
    <p:sldId id="532" r:id="rId12"/>
    <p:sldId id="524" r:id="rId13"/>
    <p:sldId id="520" r:id="rId14"/>
    <p:sldId id="531" r:id="rId15"/>
    <p:sldId id="533" r:id="rId16"/>
    <p:sldId id="521" r:id="rId17"/>
  </p:sldIdLst>
  <p:sldSz cx="9144000" cy="6858000" type="screen4x3"/>
  <p:notesSz cx="6858000" cy="9144000"/>
  <p:custDataLst>
    <p:tags r:id="rId1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Zeynep" initials="Z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71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12" autoAdjust="0"/>
    <p:restoredTop sz="94676" autoAdjust="0"/>
  </p:normalViewPr>
  <p:slideViewPr>
    <p:cSldViewPr>
      <p:cViewPr>
        <p:scale>
          <a:sx n="109" d="100"/>
          <a:sy n="109" d="100"/>
        </p:scale>
        <p:origin x="-690" y="-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4837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88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theme" Target="theme/theme1.xml"/><Relationship Id="rId10" Type="http://schemas.openxmlformats.org/officeDocument/2006/relationships/slide" Target="slides/slide3.xml"/><Relationship Id="rId19" Type="http://schemas.openxmlformats.org/officeDocument/2006/relationships/tags" Target="tags/tag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ADEB1-2545-4401-9ADF-F14D5ABA2607}" type="datetimeFigureOut">
              <a:rPr lang="en-US" smtClean="0"/>
              <a:t>7/3/2013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460197-9BC7-4750-ADAA-2303851E8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071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864EA0-24F3-4422-8146-BED3895E069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131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as.com/" TargetMode="External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as.com/" TargetMode="External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as.com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8F5D-09CF-4B12-BCB2-FCB998BDD8B8}" type="datetimeFigureOut">
              <a:rPr lang="en-US" smtClean="0"/>
              <a:t>7/3/2013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9C3C-0F6E-4C9D-9BD6-33619630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672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8F5D-09CF-4B12-BCB2-FCB998BDD8B8}" type="datetimeFigureOut">
              <a:rPr lang="en-US" smtClean="0"/>
              <a:t>7/3/2013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9C3C-0F6E-4C9D-9BD6-33619630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87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8F5D-09CF-4B12-BCB2-FCB998BDD8B8}" type="datetimeFigureOut">
              <a:rPr lang="en-US" smtClean="0"/>
              <a:t>7/3/2013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9C3C-0F6E-4C9D-9BD6-33619630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740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47"/>
          <p:cNvSpPr>
            <a:spLocks noChangeShapeType="1"/>
          </p:cNvSpPr>
          <p:nvPr/>
        </p:nvSpPr>
        <p:spPr bwMode="auto">
          <a:xfrm>
            <a:off x="1252538" y="4264025"/>
            <a:ext cx="4805362" cy="0"/>
          </a:xfrm>
          <a:prstGeom prst="line">
            <a:avLst/>
          </a:prstGeom>
          <a:noFill/>
          <a:ln w="19050">
            <a:solidFill>
              <a:schemeClr val="accent5"/>
            </a:solidFill>
            <a:round/>
            <a:headEnd/>
            <a:tailEnd/>
          </a:ln>
          <a:effectLst/>
        </p:spPr>
        <p:txBody>
          <a:bodyPr/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  <a:defRPr/>
            </a:pPr>
            <a:endParaRPr lang="en-US" sz="1400">
              <a:solidFill>
                <a:srgbClr val="292929"/>
              </a:solidFill>
              <a:ea typeface="ＭＳ Ｐゴシック" pitchFamily="34" charset="-128"/>
            </a:endParaRPr>
          </a:p>
        </p:txBody>
      </p:sp>
      <p:sp>
        <p:nvSpPr>
          <p:cNvPr id="23596" name="Rectangle 44"/>
          <p:cNvSpPr>
            <a:spLocks noGrp="1" noChangeArrowheads="1"/>
          </p:cNvSpPr>
          <p:nvPr>
            <p:ph type="ctrTitle" sz="quarter"/>
          </p:nvPr>
        </p:nvSpPr>
        <p:spPr>
          <a:xfrm>
            <a:off x="1143000" y="3253821"/>
            <a:ext cx="4914900" cy="1027666"/>
          </a:xfrm>
        </p:spPr>
        <p:txBody>
          <a:bodyPr anchor="b">
            <a:spAutoFit/>
          </a:bodyPr>
          <a:lstStyle>
            <a:lvl1pPr>
              <a:defRPr sz="3600" b="1" i="0" spc="0">
                <a:solidFill>
                  <a:srgbClr val="0053C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597" name="Rectangle 4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152525" y="4267200"/>
            <a:ext cx="3810000" cy="328295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  <a:defRPr sz="1600" baseline="0">
                <a:solidFill>
                  <a:schemeClr val="tx1"/>
                </a:solidFill>
                <a:latin typeface="Arial Narrow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9" name="Rectangle 18"/>
          <p:cNvSpPr>
            <a:spLocks noChangeArrowheads="1"/>
          </p:cNvSpPr>
          <p:nvPr userDrawn="1"/>
        </p:nvSpPr>
        <p:spPr bwMode="auto">
          <a:xfrm>
            <a:off x="2819400" y="6553200"/>
            <a:ext cx="3505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 eaLnBrk="0" hangingPunct="0">
              <a:defRPr/>
            </a:pPr>
            <a:r>
              <a:rPr lang="en-US" sz="600" b="1" kern="0" dirty="0" smtClean="0">
                <a:solidFill>
                  <a:srgbClr val="D9D9D9"/>
                </a:solidFill>
                <a:ea typeface="ＭＳ Ｐゴシック" pitchFamily="34" charset="-128"/>
              </a:rPr>
              <a:t/>
            </a:r>
            <a:br>
              <a:rPr lang="en-US" sz="600" b="1" kern="0" dirty="0" smtClean="0">
                <a:solidFill>
                  <a:srgbClr val="D9D9D9"/>
                </a:solidFill>
                <a:ea typeface="ＭＳ Ｐゴシック" pitchFamily="34" charset="-128"/>
              </a:rPr>
            </a:br>
            <a:r>
              <a:rPr lang="en-US" sz="600" b="1" kern="0" dirty="0" smtClean="0">
                <a:solidFill>
                  <a:srgbClr val="D9D9D9"/>
                </a:solidFill>
                <a:ea typeface="ＭＳ Ｐゴシック" pitchFamily="34" charset="-128"/>
              </a:rPr>
              <a:t>Copyright </a:t>
            </a:r>
            <a:r>
              <a:rPr lang="en-US" sz="600" b="1" kern="0" dirty="0">
                <a:solidFill>
                  <a:srgbClr val="D9D9D9"/>
                </a:solidFill>
                <a:ea typeface="ＭＳ Ｐゴシック" pitchFamily="34" charset="-128"/>
              </a:rPr>
              <a:t>© </a:t>
            </a:r>
            <a:r>
              <a:rPr lang="en-US" sz="600" b="1" kern="0" dirty="0" smtClean="0">
                <a:solidFill>
                  <a:srgbClr val="D9D9D9"/>
                </a:solidFill>
                <a:ea typeface="ＭＳ Ｐゴシック" pitchFamily="34" charset="-128"/>
              </a:rPr>
              <a:t>2011, </a:t>
            </a:r>
            <a:r>
              <a:rPr lang="en-US" sz="600" b="1" kern="0" dirty="0">
                <a:solidFill>
                  <a:srgbClr val="D9D9D9"/>
                </a:solidFill>
                <a:ea typeface="ＭＳ Ｐゴシック" pitchFamily="34" charset="-128"/>
              </a:rPr>
              <a:t>SAS Institute Inc. All rights reserved.</a:t>
            </a:r>
            <a:endParaRPr lang="en-US" sz="600" kern="0" dirty="0">
              <a:solidFill>
                <a:srgbClr val="D9D9D9"/>
              </a:solidFill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410922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solidFill>
                  <a:srgbClr val="0053C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38174" y="1225550"/>
            <a:ext cx="8201025" cy="2001766"/>
          </a:xfrm>
        </p:spPr>
        <p:txBody>
          <a:bodyPr/>
          <a:lstStyle>
            <a:lvl1pPr>
              <a:buClr>
                <a:schemeClr val="accent2"/>
              </a:buClr>
              <a:defRPr sz="2200"/>
            </a:lvl1pPr>
            <a:lvl2pPr>
              <a:buClr>
                <a:schemeClr val="accent2"/>
              </a:buClr>
              <a:buFont typeface="Wingdings" pitchFamily="2" charset="2"/>
              <a:buChar char="§"/>
              <a:defRPr/>
            </a:lvl2pPr>
            <a:lvl3pPr>
              <a:buClr>
                <a:schemeClr val="accent2"/>
              </a:buClr>
              <a:buFont typeface="Arial" pitchFamily="34" charset="0"/>
              <a:buChar char="»"/>
              <a:defRPr/>
            </a:lvl3pPr>
            <a:lvl4pPr>
              <a:buClr>
                <a:schemeClr val="accent2"/>
              </a:buClr>
              <a:buFont typeface="Arial" pitchFamily="34" charset="0"/>
              <a:buChar char="»"/>
              <a:defRPr/>
            </a:lvl4pPr>
            <a:lvl5pPr>
              <a:buClr>
                <a:schemeClr val="accent2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2917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7288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0" y="201168"/>
            <a:ext cx="530352" cy="438912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</a:pPr>
            <a:endParaRPr lang="en-US" sz="1400" smtClean="0">
              <a:solidFill>
                <a:srgbClr val="292929"/>
              </a:solidFill>
              <a:ea typeface="ＭＳ Ｐゴシック" pitchFamily="34" charset="-128"/>
            </a:endParaRPr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0" y="201168"/>
            <a:ext cx="530352" cy="438912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</a:pPr>
            <a:endParaRPr lang="en-US" sz="1400" smtClean="0">
              <a:solidFill>
                <a:srgbClr val="292929"/>
              </a:solidFill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10570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0" y="152400"/>
            <a:ext cx="584200" cy="5334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  <a:defRPr/>
            </a:pPr>
            <a:endParaRPr lang="en-US" sz="1400">
              <a:solidFill>
                <a:srgbClr val="292929"/>
              </a:solidFill>
              <a:ea typeface="ＭＳ Ｐゴシック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857500"/>
            <a:ext cx="7688262" cy="1362075"/>
          </a:xfrm>
        </p:spPr>
        <p:txBody>
          <a:bodyPr/>
          <a:lstStyle>
            <a:lvl1pPr algn="l">
              <a:defRPr sz="40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83039"/>
            <a:ext cx="7688262" cy="374461"/>
          </a:xfrm>
        </p:spPr>
        <p:txBody>
          <a:bodyPr anchor="b"/>
          <a:lstStyle>
            <a:lvl1pPr marL="0" indent="0">
              <a:buNone/>
              <a:defRPr sz="2000" baseline="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Line 47"/>
          <p:cNvSpPr>
            <a:spLocks noChangeShapeType="1"/>
          </p:cNvSpPr>
          <p:nvPr/>
        </p:nvSpPr>
        <p:spPr bwMode="auto">
          <a:xfrm>
            <a:off x="733425" y="2861945"/>
            <a:ext cx="7677150" cy="0"/>
          </a:xfrm>
          <a:prstGeom prst="line">
            <a:avLst/>
          </a:prstGeom>
          <a:noFill/>
          <a:ln w="19050">
            <a:solidFill>
              <a:srgbClr val="C0C0C0"/>
            </a:solidFill>
            <a:round/>
            <a:headEnd/>
            <a:tailEnd/>
          </a:ln>
          <a:effectLst/>
        </p:spPr>
        <p:txBody>
          <a:bodyPr/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  <a:defRPr/>
            </a:pPr>
            <a:endParaRPr lang="en-US" sz="1400">
              <a:solidFill>
                <a:srgbClr val="292929"/>
              </a:solidFill>
              <a:ea typeface="ＭＳ Ｐゴシック" pitchFamily="34" charset="-128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0" y="152400"/>
            <a:ext cx="584200" cy="5334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  <a:defRPr/>
            </a:pPr>
            <a:endParaRPr lang="en-US" sz="1400">
              <a:solidFill>
                <a:srgbClr val="292929"/>
              </a:solidFill>
              <a:ea typeface="ＭＳ Ｐゴシック" pitchFamily="34" charset="-128"/>
            </a:endParaRPr>
          </a:p>
        </p:txBody>
      </p:sp>
      <p:sp>
        <p:nvSpPr>
          <p:cNvPr id="9" name="Line 47"/>
          <p:cNvSpPr>
            <a:spLocks noChangeShapeType="1"/>
          </p:cNvSpPr>
          <p:nvPr/>
        </p:nvSpPr>
        <p:spPr bwMode="auto">
          <a:xfrm>
            <a:off x="733425" y="2861945"/>
            <a:ext cx="7677150" cy="0"/>
          </a:xfrm>
          <a:prstGeom prst="line">
            <a:avLst/>
          </a:prstGeom>
          <a:noFill/>
          <a:ln w="19050">
            <a:solidFill>
              <a:srgbClr val="C0C0C0"/>
            </a:solidFill>
            <a:round/>
            <a:headEnd/>
            <a:tailEnd/>
          </a:ln>
          <a:effectLst/>
        </p:spPr>
        <p:txBody>
          <a:bodyPr/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  <a:defRPr/>
            </a:pPr>
            <a:endParaRPr lang="en-US" sz="1400">
              <a:solidFill>
                <a:srgbClr val="292929"/>
              </a:solidFill>
              <a:ea typeface="ＭＳ Ｐゴシック" pitchFamily="34" charset="-128"/>
            </a:endParaRPr>
          </a:p>
        </p:txBody>
      </p:sp>
      <p:sp>
        <p:nvSpPr>
          <p:cNvPr id="10" name="Rectangle 9"/>
          <p:cNvSpPr/>
          <p:nvPr userDrawn="1"/>
        </p:nvSpPr>
        <p:spPr bwMode="auto">
          <a:xfrm>
            <a:off x="0" y="152400"/>
            <a:ext cx="584200" cy="5334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  <a:defRPr/>
            </a:pPr>
            <a:endParaRPr lang="en-US" sz="1400">
              <a:solidFill>
                <a:srgbClr val="292929"/>
              </a:solidFill>
              <a:ea typeface="ＭＳ Ｐゴシック" pitchFamily="34" charset="-128"/>
            </a:endParaRPr>
          </a:p>
        </p:txBody>
      </p:sp>
      <p:sp>
        <p:nvSpPr>
          <p:cNvPr id="12" name="Line 47"/>
          <p:cNvSpPr>
            <a:spLocks noChangeShapeType="1"/>
          </p:cNvSpPr>
          <p:nvPr userDrawn="1"/>
        </p:nvSpPr>
        <p:spPr bwMode="auto">
          <a:xfrm>
            <a:off x="733425" y="2861945"/>
            <a:ext cx="7677150" cy="0"/>
          </a:xfrm>
          <a:prstGeom prst="line">
            <a:avLst/>
          </a:prstGeom>
          <a:noFill/>
          <a:ln w="19050">
            <a:solidFill>
              <a:srgbClr val="C0C0C0"/>
            </a:solidFill>
            <a:round/>
            <a:headEnd/>
            <a:tailEnd/>
          </a:ln>
          <a:effectLst/>
        </p:spPr>
        <p:txBody>
          <a:bodyPr/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  <a:defRPr/>
            </a:pPr>
            <a:endParaRPr lang="en-US" sz="1400">
              <a:solidFill>
                <a:srgbClr val="292929"/>
              </a:solidFill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564656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2299" y="1514475"/>
            <a:ext cx="3912915" cy="2459071"/>
          </a:xfrm>
        </p:spPr>
        <p:txBody>
          <a:bodyPr/>
          <a:lstStyle>
            <a:lvl1pPr>
              <a:defRPr sz="2800" baseline="0"/>
            </a:lvl1pPr>
            <a:lvl2pPr>
              <a:buClr>
                <a:schemeClr val="accent2"/>
              </a:buClr>
              <a:defRPr sz="2400"/>
            </a:lvl2pPr>
            <a:lvl3pPr>
              <a:defRPr sz="2000"/>
            </a:lvl3pPr>
            <a:lvl4pPr>
              <a:buClr>
                <a:schemeClr val="accent2"/>
              </a:buClr>
              <a:buFont typeface="Arial" pitchFamily="34" charset="0"/>
              <a:buChar char="»"/>
              <a:defRPr sz="1800"/>
            </a:lvl4pPr>
            <a:lvl5pPr>
              <a:buClr>
                <a:schemeClr val="accent2"/>
              </a:buClr>
              <a:buFont typeface="Arial" pitchFamily="34" charset="0"/>
              <a:buChar char="–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514475"/>
            <a:ext cx="4191000" cy="2071273"/>
          </a:xfrm>
        </p:spPr>
        <p:txBody>
          <a:bodyPr/>
          <a:lstStyle>
            <a:lvl1pPr>
              <a:defRPr sz="2800"/>
            </a:lvl1pPr>
            <a:lvl2pPr>
              <a:buClr>
                <a:schemeClr val="accent2"/>
              </a:buClr>
              <a:defRPr sz="2400"/>
            </a:lvl2pPr>
            <a:lvl3pPr>
              <a:defRPr sz="2000"/>
            </a:lvl3pPr>
            <a:lvl4pPr>
              <a:buClr>
                <a:schemeClr val="accent2"/>
              </a:buClr>
              <a:buFont typeface="Arial" pitchFamily="34" charset="0"/>
              <a:buChar char="»"/>
              <a:defRPr sz="1800"/>
            </a:lvl4pPr>
            <a:lvl5pPr>
              <a:buClr>
                <a:schemeClr val="accent2"/>
              </a:buClr>
              <a:buFont typeface="Arial" pitchFamily="34" charset="0"/>
              <a:buChar char="–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97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524" y="179388"/>
            <a:ext cx="8194675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35000" y="1531068"/>
            <a:ext cx="3862388" cy="42473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35000" y="1955800"/>
            <a:ext cx="3862388" cy="181517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buClr>
                <a:schemeClr val="accent2"/>
              </a:buClr>
              <a:buFont typeface="Arial" pitchFamily="34" charset="0"/>
              <a:buChar char="»"/>
              <a:defRPr sz="1600"/>
            </a:lvl4pPr>
            <a:lvl5pPr>
              <a:buFont typeface="Arial" pitchFamily="34" charset="0"/>
              <a:buChar char="–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1068"/>
            <a:ext cx="4194175" cy="42473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45025" y="1955799"/>
            <a:ext cx="4194175" cy="181517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buClr>
                <a:schemeClr val="accent2"/>
              </a:buClr>
              <a:buFont typeface="Arial" pitchFamily="34" charset="0"/>
              <a:buChar char="»"/>
              <a:defRPr sz="1600"/>
            </a:lvl4pPr>
            <a:lvl5pPr>
              <a:buFont typeface="Arial" pitchFamily="34" charset="0"/>
              <a:buChar char="–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4740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ck Background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7"/>
          <p:cNvSpPr txBox="1">
            <a:spLocks/>
          </p:cNvSpPr>
          <p:nvPr userDrawn="1"/>
        </p:nvSpPr>
        <p:spPr>
          <a:xfrm>
            <a:off x="8591550" y="6543675"/>
            <a:ext cx="552450" cy="314325"/>
          </a:xfrm>
          <a:prstGeom prst="rect">
            <a:avLst/>
          </a:prstGeom>
        </p:spPr>
        <p:txBody>
          <a:bodyPr anchor="ctr"/>
          <a:lstStyle/>
          <a:p>
            <a:pPr algn="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</a:pPr>
            <a:fld id="{85D714C4-E159-42BE-A017-B33F6B8BAEFC}" type="slidenum">
              <a:rPr lang="en-US" sz="800">
                <a:solidFill>
                  <a:srgbClr val="5E5E5E"/>
                </a:solidFill>
                <a:ea typeface="ＭＳ Ｐゴシック" pitchFamily="34" charset="-128"/>
              </a:rPr>
              <a:pPr algn="r" fontAlgn="base">
                <a:spcBef>
                  <a:spcPct val="50000"/>
                </a:spcBef>
                <a:spcAft>
                  <a:spcPct val="17000"/>
                </a:spcAft>
                <a:buClr>
                  <a:srgbClr val="000000"/>
                </a:buClr>
                <a:buFont typeface="Wingdings" pitchFamily="2" charset="2"/>
                <a:buNone/>
              </a:pPr>
              <a:t>‹#›</a:t>
            </a:fld>
            <a:endParaRPr lang="en-US" sz="800">
              <a:solidFill>
                <a:srgbClr val="5E5E5E"/>
              </a:solidFill>
              <a:ea typeface="ＭＳ Ｐゴシック" pitchFamily="34" charset="-128"/>
            </a:endParaRPr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2819400" y="6553200"/>
            <a:ext cx="3505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b="1" dirty="0" smtClean="0">
                <a:solidFill>
                  <a:srgbClr val="404040"/>
                </a:solidFill>
                <a:ea typeface="ＭＳ Ｐゴシック" pitchFamily="34" charset="-128"/>
              </a:rPr>
              <a:t/>
            </a:r>
            <a:br>
              <a:rPr lang="en-US" sz="600" b="1" dirty="0" smtClean="0">
                <a:solidFill>
                  <a:srgbClr val="404040"/>
                </a:solidFill>
                <a:ea typeface="ＭＳ Ｐゴシック" pitchFamily="34" charset="-128"/>
              </a:rPr>
            </a:br>
            <a:r>
              <a:rPr lang="en-US" sz="600" b="1" dirty="0">
                <a:solidFill>
                  <a:srgbClr val="404040"/>
                </a:solidFill>
                <a:ea typeface="ＭＳ Ｐゴシック" pitchFamily="34" charset="-128"/>
              </a:rPr>
              <a:t>Copyright © 2010, SAS Institute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910522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8F5D-09CF-4B12-BCB2-FCB998BDD8B8}" type="datetimeFigureOut">
              <a:rPr lang="en-US" smtClean="0"/>
              <a:t>7/3/2013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9C3C-0F6E-4C9D-9BD6-33619630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3222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7"/>
          <p:cNvSpPr txBox="1">
            <a:spLocks/>
          </p:cNvSpPr>
          <p:nvPr userDrawn="1"/>
        </p:nvSpPr>
        <p:spPr>
          <a:xfrm>
            <a:off x="8591550" y="6543675"/>
            <a:ext cx="552450" cy="314325"/>
          </a:xfrm>
          <a:prstGeom prst="rect">
            <a:avLst/>
          </a:prstGeom>
        </p:spPr>
        <p:txBody>
          <a:bodyPr anchor="ctr"/>
          <a:lstStyle/>
          <a:p>
            <a:pPr algn="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</a:pPr>
            <a:fld id="{B118F726-21E5-4187-97F3-B22A79AA02B7}" type="slidenum">
              <a:rPr lang="en-US" sz="800">
                <a:solidFill>
                  <a:srgbClr val="000000"/>
                </a:solidFill>
                <a:ea typeface="ＭＳ Ｐゴシック" pitchFamily="34" charset="-128"/>
              </a:rPr>
              <a:pPr algn="r" fontAlgn="base">
                <a:spcBef>
                  <a:spcPct val="50000"/>
                </a:spcBef>
                <a:spcAft>
                  <a:spcPct val="17000"/>
                </a:spcAft>
                <a:buClr>
                  <a:srgbClr val="000000"/>
                </a:buClr>
                <a:buFont typeface="Wingdings" pitchFamily="2" charset="2"/>
                <a:buNone/>
              </a:pPr>
              <a:t>‹#›</a:t>
            </a:fld>
            <a:endParaRPr lang="en-US" sz="800" dirty="0">
              <a:solidFill>
                <a:srgbClr val="000000"/>
              </a:solidFill>
              <a:ea typeface="ＭＳ Ｐゴシック" pitchFamily="34" charset="-128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819400" y="6553200"/>
            <a:ext cx="3505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b="1" dirty="0" smtClean="0">
                <a:solidFill>
                  <a:srgbClr val="D9D9D9"/>
                </a:solidFill>
                <a:ea typeface="ＭＳ Ｐゴシック" pitchFamily="34" charset="-128"/>
              </a:rPr>
              <a:t>Copyright </a:t>
            </a:r>
            <a:r>
              <a:rPr lang="en-US" sz="600" b="1" dirty="0">
                <a:solidFill>
                  <a:srgbClr val="D9D9D9"/>
                </a:solidFill>
                <a:ea typeface="ＭＳ Ｐゴシック" pitchFamily="34" charset="-128"/>
              </a:rPr>
              <a:t>© </a:t>
            </a:r>
            <a:r>
              <a:rPr lang="en-US" sz="600" b="1" dirty="0" smtClean="0">
                <a:solidFill>
                  <a:srgbClr val="D9D9D9"/>
                </a:solidFill>
                <a:ea typeface="ＭＳ Ｐゴシック" pitchFamily="34" charset="-128"/>
              </a:rPr>
              <a:t>2010, </a:t>
            </a:r>
            <a:r>
              <a:rPr lang="en-US" sz="600" b="1" dirty="0">
                <a:solidFill>
                  <a:srgbClr val="D9D9D9"/>
                </a:solidFill>
                <a:ea typeface="ＭＳ Ｐゴシック" pitchFamily="34" charset="-128"/>
              </a:rPr>
              <a:t>SAS Institute Inc. All rights reserved.</a:t>
            </a:r>
            <a:endParaRPr lang="en-US" sz="600" dirty="0">
              <a:solidFill>
                <a:srgbClr val="D9D9D9"/>
              </a:solidFill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462283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Alternative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533400" y="6553200"/>
            <a:ext cx="2362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600" dirty="0">
              <a:solidFill>
                <a:srgbClr val="4A91D4"/>
              </a:solidFill>
              <a:latin typeface="Times New Roman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  <p:sp>
        <p:nvSpPr>
          <p:cNvPr id="6" name="Line 47"/>
          <p:cNvSpPr>
            <a:spLocks noChangeShapeType="1"/>
          </p:cNvSpPr>
          <p:nvPr/>
        </p:nvSpPr>
        <p:spPr bwMode="auto">
          <a:xfrm>
            <a:off x="1252538" y="4264025"/>
            <a:ext cx="4805362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  <a:defRPr/>
            </a:pPr>
            <a:endParaRPr lang="en-US" sz="1400">
              <a:solidFill>
                <a:srgbClr val="292929"/>
              </a:solidFill>
              <a:ea typeface="ＭＳ Ｐゴシック" pitchFamily="34" charset="-128"/>
            </a:endParaRPr>
          </a:p>
        </p:txBody>
      </p:sp>
      <p:sp>
        <p:nvSpPr>
          <p:cNvPr id="23596" name="Rectangle 44"/>
          <p:cNvSpPr>
            <a:spLocks noGrp="1" noChangeArrowheads="1"/>
          </p:cNvSpPr>
          <p:nvPr>
            <p:ph type="ctrTitle" sz="quarter"/>
          </p:nvPr>
        </p:nvSpPr>
        <p:spPr>
          <a:xfrm>
            <a:off x="1143000" y="3253821"/>
            <a:ext cx="4914900" cy="1027666"/>
          </a:xfrm>
        </p:spPr>
        <p:txBody>
          <a:bodyPr anchor="b">
            <a:spAutoFit/>
          </a:bodyPr>
          <a:lstStyle>
            <a:lvl1pPr>
              <a:defRPr sz="3600" b="1" i="0" spc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597" name="Rectangle 4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152525" y="4267200"/>
            <a:ext cx="3810000" cy="328295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  <a:defRPr sz="1600" baseline="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819400" y="6553200"/>
            <a:ext cx="3505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b="1" dirty="0" smtClean="0">
                <a:solidFill>
                  <a:srgbClr val="00539B"/>
                </a:solidFill>
                <a:ea typeface="ＭＳ Ｐゴシック" pitchFamily="34" charset="-128"/>
              </a:rPr>
              <a:t/>
            </a:r>
            <a:br>
              <a:rPr lang="en-US" sz="600" b="1" dirty="0" smtClean="0">
                <a:solidFill>
                  <a:srgbClr val="00539B"/>
                </a:solidFill>
                <a:ea typeface="ＭＳ Ｐゴシック" pitchFamily="34" charset="-128"/>
              </a:rPr>
            </a:br>
            <a:r>
              <a:rPr lang="en-US" sz="600" b="1" dirty="0">
                <a:solidFill>
                  <a:srgbClr val="00539B"/>
                </a:solidFill>
                <a:ea typeface="ＭＳ Ｐゴシック" pitchFamily="34" charset="-128"/>
              </a:rPr>
              <a:t>Copyright © </a:t>
            </a:r>
            <a:r>
              <a:rPr lang="en-US" sz="600" b="1" dirty="0" smtClean="0">
                <a:solidFill>
                  <a:srgbClr val="00539B"/>
                </a:solidFill>
                <a:ea typeface="ＭＳ Ｐゴシック" pitchFamily="34" charset="-128"/>
              </a:rPr>
              <a:t>2011, </a:t>
            </a:r>
            <a:r>
              <a:rPr lang="en-US" sz="600" b="1" dirty="0">
                <a:solidFill>
                  <a:srgbClr val="00539B"/>
                </a:solidFill>
                <a:ea typeface="ＭＳ Ｐゴシック" pitchFamily="34" charset="-128"/>
              </a:rPr>
              <a:t>SAS Institute Inc. All rights reserved.</a:t>
            </a:r>
            <a:endParaRPr lang="en-US" sz="600" dirty="0">
              <a:solidFill>
                <a:srgbClr val="00539B"/>
              </a:solidFill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141713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Coverage 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8088" y="2095500"/>
            <a:ext cx="5408612" cy="1003300"/>
          </a:xfrm>
        </p:spPr>
        <p:txBody>
          <a:bodyPr anchor="ctr"/>
          <a:lstStyle>
            <a:lvl1pPr algn="l">
              <a:defRPr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2819400" y="6553200"/>
            <a:ext cx="3505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 eaLnBrk="0" hangingPunct="0">
              <a:defRPr/>
            </a:pPr>
            <a:r>
              <a:rPr lang="en-US" sz="600" b="1" kern="0" dirty="0" smtClean="0">
                <a:solidFill>
                  <a:srgbClr val="00539B"/>
                </a:solidFill>
                <a:ea typeface="ＭＳ Ｐゴシック" pitchFamily="34" charset="-128"/>
              </a:rPr>
              <a:t/>
            </a:r>
            <a:br>
              <a:rPr lang="en-US" sz="600" b="1" kern="0" dirty="0" smtClean="0">
                <a:solidFill>
                  <a:srgbClr val="00539B"/>
                </a:solidFill>
                <a:ea typeface="ＭＳ Ｐゴシック" pitchFamily="34" charset="-128"/>
              </a:rPr>
            </a:br>
            <a:r>
              <a:rPr lang="en-US" sz="600" b="1" kern="0" dirty="0">
                <a:solidFill>
                  <a:srgbClr val="00539B"/>
                </a:solidFill>
                <a:ea typeface="ＭＳ Ｐゴシック" pitchFamily="34" charset="-128"/>
              </a:rPr>
              <a:t>Copyright © </a:t>
            </a:r>
            <a:r>
              <a:rPr lang="en-US" sz="600" b="1" kern="0" dirty="0" smtClean="0">
                <a:solidFill>
                  <a:srgbClr val="00539B"/>
                </a:solidFill>
                <a:ea typeface="ＭＳ Ｐゴシック" pitchFamily="34" charset="-128"/>
              </a:rPr>
              <a:t>2011, </a:t>
            </a:r>
            <a:r>
              <a:rPr lang="en-US" sz="600" b="1" kern="0" dirty="0">
                <a:solidFill>
                  <a:srgbClr val="00539B"/>
                </a:solidFill>
                <a:ea typeface="ＭＳ Ｐゴシック" pitchFamily="34" charset="-128"/>
              </a:rPr>
              <a:t>SAS Institute Inc. All rights reserved.</a:t>
            </a:r>
            <a:endParaRPr lang="en-US" sz="600" kern="0" dirty="0">
              <a:solidFill>
                <a:srgbClr val="00539B"/>
              </a:solidFill>
              <a:latin typeface="Times New Roman" pitchFamily="18" charset="0"/>
              <a:ea typeface="ＭＳ Ｐゴシック" pitchFamily="34" charset="-128"/>
            </a:endParaRPr>
          </a:p>
        </p:txBody>
      </p:sp>
      <p:grpSp>
        <p:nvGrpSpPr>
          <p:cNvPr id="5" name="Group 4"/>
          <p:cNvGrpSpPr/>
          <p:nvPr userDrawn="1"/>
        </p:nvGrpSpPr>
        <p:grpSpPr>
          <a:xfrm>
            <a:off x="1313815" y="6371055"/>
            <a:ext cx="1655277" cy="167513"/>
            <a:chOff x="1195324" y="673735"/>
            <a:chExt cx="4235450" cy="428625"/>
          </a:xfrm>
        </p:grpSpPr>
        <p:sp>
          <p:nvSpPr>
            <p:cNvPr id="6" name="Freeform 22"/>
            <p:cNvSpPr>
              <a:spLocks/>
            </p:cNvSpPr>
            <p:nvPr/>
          </p:nvSpPr>
          <p:spPr bwMode="auto">
            <a:xfrm>
              <a:off x="1195324" y="683260"/>
              <a:ext cx="527050" cy="409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6" y="0"/>
                </a:cxn>
                <a:cxn ang="0">
                  <a:pos x="98" y="184"/>
                </a:cxn>
                <a:cxn ang="0">
                  <a:pos x="98" y="184"/>
                </a:cxn>
                <a:cxn ang="0">
                  <a:pos x="130" y="0"/>
                </a:cxn>
                <a:cxn ang="0">
                  <a:pos x="202" y="0"/>
                </a:cxn>
                <a:cxn ang="0">
                  <a:pos x="236" y="184"/>
                </a:cxn>
                <a:cxn ang="0">
                  <a:pos x="236" y="184"/>
                </a:cxn>
                <a:cxn ang="0">
                  <a:pos x="268" y="0"/>
                </a:cxn>
                <a:cxn ang="0">
                  <a:pos x="332" y="0"/>
                </a:cxn>
                <a:cxn ang="0">
                  <a:pos x="276" y="258"/>
                </a:cxn>
                <a:cxn ang="0">
                  <a:pos x="200" y="258"/>
                </a:cxn>
                <a:cxn ang="0">
                  <a:pos x="166" y="76"/>
                </a:cxn>
                <a:cxn ang="0">
                  <a:pos x="166" y="76"/>
                </a:cxn>
                <a:cxn ang="0">
                  <a:pos x="134" y="258"/>
                </a:cxn>
                <a:cxn ang="0">
                  <a:pos x="56" y="258"/>
                </a:cxn>
                <a:cxn ang="0">
                  <a:pos x="0" y="0"/>
                </a:cxn>
              </a:cxnLst>
              <a:rect l="0" t="0" r="r" b="b"/>
              <a:pathLst>
                <a:path w="332" h="258">
                  <a:moveTo>
                    <a:pt x="0" y="0"/>
                  </a:moveTo>
                  <a:lnTo>
                    <a:pt x="66" y="0"/>
                  </a:lnTo>
                  <a:lnTo>
                    <a:pt x="98" y="184"/>
                  </a:lnTo>
                  <a:lnTo>
                    <a:pt x="98" y="184"/>
                  </a:lnTo>
                  <a:lnTo>
                    <a:pt x="130" y="0"/>
                  </a:lnTo>
                  <a:lnTo>
                    <a:pt x="202" y="0"/>
                  </a:lnTo>
                  <a:lnTo>
                    <a:pt x="236" y="184"/>
                  </a:lnTo>
                  <a:lnTo>
                    <a:pt x="236" y="184"/>
                  </a:lnTo>
                  <a:lnTo>
                    <a:pt x="268" y="0"/>
                  </a:lnTo>
                  <a:lnTo>
                    <a:pt x="332" y="0"/>
                  </a:lnTo>
                  <a:lnTo>
                    <a:pt x="276" y="258"/>
                  </a:lnTo>
                  <a:lnTo>
                    <a:pt x="200" y="258"/>
                  </a:lnTo>
                  <a:lnTo>
                    <a:pt x="166" y="76"/>
                  </a:lnTo>
                  <a:lnTo>
                    <a:pt x="166" y="76"/>
                  </a:lnTo>
                  <a:lnTo>
                    <a:pt x="134" y="258"/>
                  </a:lnTo>
                  <a:lnTo>
                    <a:pt x="56" y="2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7" name="Freeform 23"/>
            <p:cNvSpPr>
              <a:spLocks/>
            </p:cNvSpPr>
            <p:nvPr/>
          </p:nvSpPr>
          <p:spPr bwMode="auto">
            <a:xfrm>
              <a:off x="1731899" y="683260"/>
              <a:ext cx="523875" cy="409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6" y="0"/>
                </a:cxn>
                <a:cxn ang="0">
                  <a:pos x="96" y="184"/>
                </a:cxn>
                <a:cxn ang="0">
                  <a:pos x="98" y="184"/>
                </a:cxn>
                <a:cxn ang="0">
                  <a:pos x="130" y="0"/>
                </a:cxn>
                <a:cxn ang="0">
                  <a:pos x="200" y="0"/>
                </a:cxn>
                <a:cxn ang="0">
                  <a:pos x="234" y="184"/>
                </a:cxn>
                <a:cxn ang="0">
                  <a:pos x="236" y="184"/>
                </a:cxn>
                <a:cxn ang="0">
                  <a:pos x="266" y="0"/>
                </a:cxn>
                <a:cxn ang="0">
                  <a:pos x="330" y="0"/>
                </a:cxn>
                <a:cxn ang="0">
                  <a:pos x="274" y="258"/>
                </a:cxn>
                <a:cxn ang="0">
                  <a:pos x="200" y="258"/>
                </a:cxn>
                <a:cxn ang="0">
                  <a:pos x="166" y="76"/>
                </a:cxn>
                <a:cxn ang="0">
                  <a:pos x="164" y="76"/>
                </a:cxn>
                <a:cxn ang="0">
                  <a:pos x="132" y="258"/>
                </a:cxn>
                <a:cxn ang="0">
                  <a:pos x="56" y="258"/>
                </a:cxn>
                <a:cxn ang="0">
                  <a:pos x="0" y="0"/>
                </a:cxn>
              </a:cxnLst>
              <a:rect l="0" t="0" r="r" b="b"/>
              <a:pathLst>
                <a:path w="330" h="258">
                  <a:moveTo>
                    <a:pt x="0" y="0"/>
                  </a:moveTo>
                  <a:lnTo>
                    <a:pt x="66" y="0"/>
                  </a:lnTo>
                  <a:lnTo>
                    <a:pt x="96" y="184"/>
                  </a:lnTo>
                  <a:lnTo>
                    <a:pt x="98" y="184"/>
                  </a:lnTo>
                  <a:lnTo>
                    <a:pt x="130" y="0"/>
                  </a:lnTo>
                  <a:lnTo>
                    <a:pt x="200" y="0"/>
                  </a:lnTo>
                  <a:lnTo>
                    <a:pt x="234" y="184"/>
                  </a:lnTo>
                  <a:lnTo>
                    <a:pt x="236" y="184"/>
                  </a:lnTo>
                  <a:lnTo>
                    <a:pt x="266" y="0"/>
                  </a:lnTo>
                  <a:lnTo>
                    <a:pt x="330" y="0"/>
                  </a:lnTo>
                  <a:lnTo>
                    <a:pt x="274" y="258"/>
                  </a:lnTo>
                  <a:lnTo>
                    <a:pt x="200" y="258"/>
                  </a:lnTo>
                  <a:lnTo>
                    <a:pt x="166" y="76"/>
                  </a:lnTo>
                  <a:lnTo>
                    <a:pt x="164" y="76"/>
                  </a:lnTo>
                  <a:lnTo>
                    <a:pt x="132" y="258"/>
                  </a:lnTo>
                  <a:lnTo>
                    <a:pt x="56" y="2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8" name="Freeform 24"/>
            <p:cNvSpPr>
              <a:spLocks/>
            </p:cNvSpPr>
            <p:nvPr/>
          </p:nvSpPr>
          <p:spPr bwMode="auto">
            <a:xfrm>
              <a:off x="2265299" y="683260"/>
              <a:ext cx="527050" cy="409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6" y="0"/>
                </a:cxn>
                <a:cxn ang="0">
                  <a:pos x="98" y="184"/>
                </a:cxn>
                <a:cxn ang="0">
                  <a:pos x="98" y="184"/>
                </a:cxn>
                <a:cxn ang="0">
                  <a:pos x="130" y="0"/>
                </a:cxn>
                <a:cxn ang="0">
                  <a:pos x="202" y="0"/>
                </a:cxn>
                <a:cxn ang="0">
                  <a:pos x="236" y="184"/>
                </a:cxn>
                <a:cxn ang="0">
                  <a:pos x="236" y="184"/>
                </a:cxn>
                <a:cxn ang="0">
                  <a:pos x="268" y="0"/>
                </a:cxn>
                <a:cxn ang="0">
                  <a:pos x="332" y="0"/>
                </a:cxn>
                <a:cxn ang="0">
                  <a:pos x="276" y="258"/>
                </a:cxn>
                <a:cxn ang="0">
                  <a:pos x="200" y="258"/>
                </a:cxn>
                <a:cxn ang="0">
                  <a:pos x="166" y="76"/>
                </a:cxn>
                <a:cxn ang="0">
                  <a:pos x="166" y="76"/>
                </a:cxn>
                <a:cxn ang="0">
                  <a:pos x="134" y="258"/>
                </a:cxn>
                <a:cxn ang="0">
                  <a:pos x="56" y="258"/>
                </a:cxn>
                <a:cxn ang="0">
                  <a:pos x="0" y="0"/>
                </a:cxn>
              </a:cxnLst>
              <a:rect l="0" t="0" r="r" b="b"/>
              <a:pathLst>
                <a:path w="332" h="258">
                  <a:moveTo>
                    <a:pt x="0" y="0"/>
                  </a:moveTo>
                  <a:lnTo>
                    <a:pt x="66" y="0"/>
                  </a:lnTo>
                  <a:lnTo>
                    <a:pt x="98" y="184"/>
                  </a:lnTo>
                  <a:lnTo>
                    <a:pt x="98" y="184"/>
                  </a:lnTo>
                  <a:lnTo>
                    <a:pt x="130" y="0"/>
                  </a:lnTo>
                  <a:lnTo>
                    <a:pt x="202" y="0"/>
                  </a:lnTo>
                  <a:lnTo>
                    <a:pt x="236" y="184"/>
                  </a:lnTo>
                  <a:lnTo>
                    <a:pt x="236" y="184"/>
                  </a:lnTo>
                  <a:lnTo>
                    <a:pt x="268" y="0"/>
                  </a:lnTo>
                  <a:lnTo>
                    <a:pt x="332" y="0"/>
                  </a:lnTo>
                  <a:lnTo>
                    <a:pt x="276" y="258"/>
                  </a:lnTo>
                  <a:lnTo>
                    <a:pt x="200" y="258"/>
                  </a:lnTo>
                  <a:lnTo>
                    <a:pt x="166" y="76"/>
                  </a:lnTo>
                  <a:lnTo>
                    <a:pt x="166" y="76"/>
                  </a:lnTo>
                  <a:lnTo>
                    <a:pt x="134" y="258"/>
                  </a:lnTo>
                  <a:lnTo>
                    <a:pt x="56" y="2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9" name="Rectangle 25"/>
            <p:cNvSpPr>
              <a:spLocks noChangeArrowheads="1"/>
            </p:cNvSpPr>
            <p:nvPr/>
          </p:nvSpPr>
          <p:spPr bwMode="auto">
            <a:xfrm>
              <a:off x="2808224" y="975360"/>
              <a:ext cx="101600" cy="11747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auto">
            <a:xfrm>
              <a:off x="2966974" y="673735"/>
              <a:ext cx="304800" cy="428625"/>
            </a:xfrm>
            <a:custGeom>
              <a:avLst/>
              <a:gdLst/>
              <a:ahLst/>
              <a:cxnLst>
                <a:cxn ang="0">
                  <a:pos x="60" y="188"/>
                </a:cxn>
                <a:cxn ang="0">
                  <a:pos x="60" y="196"/>
                </a:cxn>
                <a:cxn ang="0">
                  <a:pos x="66" y="210"/>
                </a:cxn>
                <a:cxn ang="0">
                  <a:pos x="74" y="220"/>
                </a:cxn>
                <a:cxn ang="0">
                  <a:pos x="86" y="224"/>
                </a:cxn>
                <a:cxn ang="0">
                  <a:pos x="94" y="226"/>
                </a:cxn>
                <a:cxn ang="0">
                  <a:pos x="114" y="222"/>
                </a:cxn>
                <a:cxn ang="0">
                  <a:pos x="122" y="214"/>
                </a:cxn>
                <a:cxn ang="0">
                  <a:pos x="128" y="202"/>
                </a:cxn>
                <a:cxn ang="0">
                  <a:pos x="128" y="194"/>
                </a:cxn>
                <a:cxn ang="0">
                  <a:pos x="120" y="176"/>
                </a:cxn>
                <a:cxn ang="0">
                  <a:pos x="104" y="166"/>
                </a:cxn>
                <a:cxn ang="0">
                  <a:pos x="58" y="148"/>
                </a:cxn>
                <a:cxn ang="0">
                  <a:pos x="34" y="138"/>
                </a:cxn>
                <a:cxn ang="0">
                  <a:pos x="16" y="122"/>
                </a:cxn>
                <a:cxn ang="0">
                  <a:pos x="6" y="102"/>
                </a:cxn>
                <a:cxn ang="0">
                  <a:pos x="2" y="78"/>
                </a:cxn>
                <a:cxn ang="0">
                  <a:pos x="4" y="62"/>
                </a:cxn>
                <a:cxn ang="0">
                  <a:pos x="14" y="34"/>
                </a:cxn>
                <a:cxn ang="0">
                  <a:pos x="38" y="12"/>
                </a:cxn>
                <a:cxn ang="0">
                  <a:pos x="74" y="2"/>
                </a:cxn>
                <a:cxn ang="0">
                  <a:pos x="98" y="0"/>
                </a:cxn>
                <a:cxn ang="0">
                  <a:pos x="136" y="4"/>
                </a:cxn>
                <a:cxn ang="0">
                  <a:pos x="164" y="18"/>
                </a:cxn>
                <a:cxn ang="0">
                  <a:pos x="180" y="42"/>
                </a:cxn>
                <a:cxn ang="0">
                  <a:pos x="186" y="72"/>
                </a:cxn>
                <a:cxn ang="0">
                  <a:pos x="126" y="84"/>
                </a:cxn>
                <a:cxn ang="0">
                  <a:pos x="124" y="66"/>
                </a:cxn>
                <a:cxn ang="0">
                  <a:pos x="120" y="54"/>
                </a:cxn>
                <a:cxn ang="0">
                  <a:pos x="110" y="48"/>
                </a:cxn>
                <a:cxn ang="0">
                  <a:pos x="96" y="44"/>
                </a:cxn>
                <a:cxn ang="0">
                  <a:pos x="84" y="46"/>
                </a:cxn>
                <a:cxn ang="0">
                  <a:pos x="72" y="56"/>
                </a:cxn>
                <a:cxn ang="0">
                  <a:pos x="66" y="66"/>
                </a:cxn>
                <a:cxn ang="0">
                  <a:pos x="66" y="72"/>
                </a:cxn>
                <a:cxn ang="0">
                  <a:pos x="72" y="90"/>
                </a:cxn>
                <a:cxn ang="0">
                  <a:pos x="94" y="102"/>
                </a:cxn>
                <a:cxn ang="0">
                  <a:pos x="134" y="116"/>
                </a:cxn>
                <a:cxn ang="0">
                  <a:pos x="160" y="128"/>
                </a:cxn>
                <a:cxn ang="0">
                  <a:pos x="178" y="144"/>
                </a:cxn>
                <a:cxn ang="0">
                  <a:pos x="188" y="164"/>
                </a:cxn>
                <a:cxn ang="0">
                  <a:pos x="192" y="190"/>
                </a:cxn>
                <a:cxn ang="0">
                  <a:pos x="190" y="208"/>
                </a:cxn>
                <a:cxn ang="0">
                  <a:pos x="176" y="240"/>
                </a:cxn>
                <a:cxn ang="0">
                  <a:pos x="150" y="260"/>
                </a:cxn>
                <a:cxn ang="0">
                  <a:pos x="116" y="270"/>
                </a:cxn>
                <a:cxn ang="0">
                  <a:pos x="96" y="270"/>
                </a:cxn>
                <a:cxn ang="0">
                  <a:pos x="50" y="264"/>
                </a:cxn>
                <a:cxn ang="0">
                  <a:pos x="20" y="248"/>
                </a:cxn>
                <a:cxn ang="0">
                  <a:pos x="6" y="222"/>
                </a:cxn>
                <a:cxn ang="0">
                  <a:pos x="0" y="188"/>
                </a:cxn>
                <a:cxn ang="0">
                  <a:pos x="60" y="180"/>
                </a:cxn>
              </a:cxnLst>
              <a:rect l="0" t="0" r="r" b="b"/>
              <a:pathLst>
                <a:path w="192" h="270">
                  <a:moveTo>
                    <a:pt x="60" y="180"/>
                  </a:moveTo>
                  <a:lnTo>
                    <a:pt x="60" y="188"/>
                  </a:lnTo>
                  <a:lnTo>
                    <a:pt x="60" y="188"/>
                  </a:lnTo>
                  <a:lnTo>
                    <a:pt x="60" y="196"/>
                  </a:lnTo>
                  <a:lnTo>
                    <a:pt x="62" y="204"/>
                  </a:lnTo>
                  <a:lnTo>
                    <a:pt x="66" y="210"/>
                  </a:lnTo>
                  <a:lnTo>
                    <a:pt x="68" y="216"/>
                  </a:lnTo>
                  <a:lnTo>
                    <a:pt x="74" y="220"/>
                  </a:lnTo>
                  <a:lnTo>
                    <a:pt x="80" y="222"/>
                  </a:lnTo>
                  <a:lnTo>
                    <a:pt x="86" y="224"/>
                  </a:lnTo>
                  <a:lnTo>
                    <a:pt x="94" y="226"/>
                  </a:lnTo>
                  <a:lnTo>
                    <a:pt x="94" y="226"/>
                  </a:lnTo>
                  <a:lnTo>
                    <a:pt x="108" y="224"/>
                  </a:lnTo>
                  <a:lnTo>
                    <a:pt x="114" y="222"/>
                  </a:lnTo>
                  <a:lnTo>
                    <a:pt x="118" y="218"/>
                  </a:lnTo>
                  <a:lnTo>
                    <a:pt x="122" y="214"/>
                  </a:lnTo>
                  <a:lnTo>
                    <a:pt x="126" y="208"/>
                  </a:lnTo>
                  <a:lnTo>
                    <a:pt x="128" y="202"/>
                  </a:lnTo>
                  <a:lnTo>
                    <a:pt x="128" y="194"/>
                  </a:lnTo>
                  <a:lnTo>
                    <a:pt x="128" y="194"/>
                  </a:lnTo>
                  <a:lnTo>
                    <a:pt x="126" y="184"/>
                  </a:lnTo>
                  <a:lnTo>
                    <a:pt x="120" y="176"/>
                  </a:lnTo>
                  <a:lnTo>
                    <a:pt x="114" y="170"/>
                  </a:lnTo>
                  <a:lnTo>
                    <a:pt x="104" y="166"/>
                  </a:lnTo>
                  <a:lnTo>
                    <a:pt x="58" y="148"/>
                  </a:lnTo>
                  <a:lnTo>
                    <a:pt x="58" y="148"/>
                  </a:lnTo>
                  <a:lnTo>
                    <a:pt x="44" y="144"/>
                  </a:lnTo>
                  <a:lnTo>
                    <a:pt x="34" y="138"/>
                  </a:lnTo>
                  <a:lnTo>
                    <a:pt x="24" y="130"/>
                  </a:lnTo>
                  <a:lnTo>
                    <a:pt x="16" y="122"/>
                  </a:lnTo>
                  <a:lnTo>
                    <a:pt x="10" y="112"/>
                  </a:lnTo>
                  <a:lnTo>
                    <a:pt x="6" y="102"/>
                  </a:lnTo>
                  <a:lnTo>
                    <a:pt x="4" y="90"/>
                  </a:lnTo>
                  <a:lnTo>
                    <a:pt x="2" y="78"/>
                  </a:lnTo>
                  <a:lnTo>
                    <a:pt x="2" y="78"/>
                  </a:lnTo>
                  <a:lnTo>
                    <a:pt x="4" y="62"/>
                  </a:lnTo>
                  <a:lnTo>
                    <a:pt x="8" y="48"/>
                  </a:lnTo>
                  <a:lnTo>
                    <a:pt x="14" y="34"/>
                  </a:lnTo>
                  <a:lnTo>
                    <a:pt x="24" y="22"/>
                  </a:lnTo>
                  <a:lnTo>
                    <a:pt x="38" y="12"/>
                  </a:lnTo>
                  <a:lnTo>
                    <a:pt x="54" y="6"/>
                  </a:lnTo>
                  <a:lnTo>
                    <a:pt x="74" y="2"/>
                  </a:lnTo>
                  <a:lnTo>
                    <a:pt x="98" y="0"/>
                  </a:lnTo>
                  <a:lnTo>
                    <a:pt x="98" y="0"/>
                  </a:lnTo>
                  <a:lnTo>
                    <a:pt x="118" y="0"/>
                  </a:lnTo>
                  <a:lnTo>
                    <a:pt x="136" y="4"/>
                  </a:lnTo>
                  <a:lnTo>
                    <a:pt x="152" y="10"/>
                  </a:lnTo>
                  <a:lnTo>
                    <a:pt x="164" y="18"/>
                  </a:lnTo>
                  <a:lnTo>
                    <a:pt x="174" y="30"/>
                  </a:lnTo>
                  <a:lnTo>
                    <a:pt x="180" y="42"/>
                  </a:lnTo>
                  <a:lnTo>
                    <a:pt x="184" y="56"/>
                  </a:lnTo>
                  <a:lnTo>
                    <a:pt x="186" y="72"/>
                  </a:lnTo>
                  <a:lnTo>
                    <a:pt x="186" y="84"/>
                  </a:lnTo>
                  <a:lnTo>
                    <a:pt x="126" y="84"/>
                  </a:lnTo>
                  <a:lnTo>
                    <a:pt x="126" y="84"/>
                  </a:lnTo>
                  <a:lnTo>
                    <a:pt x="124" y="66"/>
                  </a:lnTo>
                  <a:lnTo>
                    <a:pt x="122" y="60"/>
                  </a:lnTo>
                  <a:lnTo>
                    <a:pt x="120" y="54"/>
                  </a:lnTo>
                  <a:lnTo>
                    <a:pt x="116" y="50"/>
                  </a:lnTo>
                  <a:lnTo>
                    <a:pt x="110" y="48"/>
                  </a:lnTo>
                  <a:lnTo>
                    <a:pt x="104" y="46"/>
                  </a:lnTo>
                  <a:lnTo>
                    <a:pt x="96" y="44"/>
                  </a:lnTo>
                  <a:lnTo>
                    <a:pt x="96" y="44"/>
                  </a:lnTo>
                  <a:lnTo>
                    <a:pt x="84" y="46"/>
                  </a:lnTo>
                  <a:lnTo>
                    <a:pt x="76" y="52"/>
                  </a:lnTo>
                  <a:lnTo>
                    <a:pt x="72" y="56"/>
                  </a:lnTo>
                  <a:lnTo>
                    <a:pt x="68" y="60"/>
                  </a:lnTo>
                  <a:lnTo>
                    <a:pt x="66" y="66"/>
                  </a:lnTo>
                  <a:lnTo>
                    <a:pt x="66" y="72"/>
                  </a:lnTo>
                  <a:lnTo>
                    <a:pt x="66" y="72"/>
                  </a:lnTo>
                  <a:lnTo>
                    <a:pt x="68" y="82"/>
                  </a:lnTo>
                  <a:lnTo>
                    <a:pt x="72" y="90"/>
                  </a:lnTo>
                  <a:lnTo>
                    <a:pt x="80" y="96"/>
                  </a:lnTo>
                  <a:lnTo>
                    <a:pt x="94" y="102"/>
                  </a:lnTo>
                  <a:lnTo>
                    <a:pt x="134" y="116"/>
                  </a:lnTo>
                  <a:lnTo>
                    <a:pt x="134" y="116"/>
                  </a:lnTo>
                  <a:lnTo>
                    <a:pt x="148" y="122"/>
                  </a:lnTo>
                  <a:lnTo>
                    <a:pt x="160" y="128"/>
                  </a:lnTo>
                  <a:lnTo>
                    <a:pt x="170" y="136"/>
                  </a:lnTo>
                  <a:lnTo>
                    <a:pt x="178" y="144"/>
                  </a:lnTo>
                  <a:lnTo>
                    <a:pt x="184" y="152"/>
                  </a:lnTo>
                  <a:lnTo>
                    <a:pt x="188" y="164"/>
                  </a:lnTo>
                  <a:lnTo>
                    <a:pt x="190" y="176"/>
                  </a:lnTo>
                  <a:lnTo>
                    <a:pt x="192" y="190"/>
                  </a:lnTo>
                  <a:lnTo>
                    <a:pt x="192" y="190"/>
                  </a:lnTo>
                  <a:lnTo>
                    <a:pt x="190" y="208"/>
                  </a:lnTo>
                  <a:lnTo>
                    <a:pt x="184" y="226"/>
                  </a:lnTo>
                  <a:lnTo>
                    <a:pt x="176" y="240"/>
                  </a:lnTo>
                  <a:lnTo>
                    <a:pt x="164" y="250"/>
                  </a:lnTo>
                  <a:lnTo>
                    <a:pt x="150" y="260"/>
                  </a:lnTo>
                  <a:lnTo>
                    <a:pt x="134" y="266"/>
                  </a:lnTo>
                  <a:lnTo>
                    <a:pt x="116" y="270"/>
                  </a:lnTo>
                  <a:lnTo>
                    <a:pt x="96" y="270"/>
                  </a:lnTo>
                  <a:lnTo>
                    <a:pt x="96" y="270"/>
                  </a:lnTo>
                  <a:lnTo>
                    <a:pt x="70" y="270"/>
                  </a:lnTo>
                  <a:lnTo>
                    <a:pt x="50" y="264"/>
                  </a:lnTo>
                  <a:lnTo>
                    <a:pt x="32" y="258"/>
                  </a:lnTo>
                  <a:lnTo>
                    <a:pt x="20" y="248"/>
                  </a:lnTo>
                  <a:lnTo>
                    <a:pt x="12" y="236"/>
                  </a:lnTo>
                  <a:lnTo>
                    <a:pt x="6" y="222"/>
                  </a:lnTo>
                  <a:lnTo>
                    <a:pt x="2" y="206"/>
                  </a:lnTo>
                  <a:lnTo>
                    <a:pt x="0" y="188"/>
                  </a:lnTo>
                  <a:lnTo>
                    <a:pt x="0" y="180"/>
                  </a:lnTo>
                  <a:lnTo>
                    <a:pt x="60" y="18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1" name="Freeform 27"/>
            <p:cNvSpPr>
              <a:spLocks noEditPoints="1"/>
            </p:cNvSpPr>
            <p:nvPr/>
          </p:nvSpPr>
          <p:spPr bwMode="auto">
            <a:xfrm>
              <a:off x="3309874" y="673735"/>
              <a:ext cx="317500" cy="428625"/>
            </a:xfrm>
            <a:custGeom>
              <a:avLst/>
              <a:gdLst/>
              <a:ahLst/>
              <a:cxnLst>
                <a:cxn ang="0">
                  <a:pos x="8" y="80"/>
                </a:cxn>
                <a:cxn ang="0">
                  <a:pos x="10" y="58"/>
                </a:cxn>
                <a:cxn ang="0">
                  <a:pos x="24" y="28"/>
                </a:cxn>
                <a:cxn ang="0">
                  <a:pos x="48" y="10"/>
                </a:cxn>
                <a:cxn ang="0">
                  <a:pos x="80" y="0"/>
                </a:cxn>
                <a:cxn ang="0">
                  <a:pos x="98" y="0"/>
                </a:cxn>
                <a:cxn ang="0">
                  <a:pos x="146" y="6"/>
                </a:cxn>
                <a:cxn ang="0">
                  <a:pos x="174" y="22"/>
                </a:cxn>
                <a:cxn ang="0">
                  <a:pos x="188" y="46"/>
                </a:cxn>
                <a:cxn ang="0">
                  <a:pos x="192" y="78"/>
                </a:cxn>
                <a:cxn ang="0">
                  <a:pos x="192" y="214"/>
                </a:cxn>
                <a:cxn ang="0">
                  <a:pos x="196" y="254"/>
                </a:cxn>
                <a:cxn ang="0">
                  <a:pos x="136" y="264"/>
                </a:cxn>
                <a:cxn ang="0">
                  <a:pos x="132" y="250"/>
                </a:cxn>
                <a:cxn ang="0">
                  <a:pos x="128" y="238"/>
                </a:cxn>
                <a:cxn ang="0">
                  <a:pos x="122" y="246"/>
                </a:cxn>
                <a:cxn ang="0">
                  <a:pos x="108" y="260"/>
                </a:cxn>
                <a:cxn ang="0">
                  <a:pos x="92" y="268"/>
                </a:cxn>
                <a:cxn ang="0">
                  <a:pos x="62" y="270"/>
                </a:cxn>
                <a:cxn ang="0">
                  <a:pos x="46" y="268"/>
                </a:cxn>
                <a:cxn ang="0">
                  <a:pos x="22" y="256"/>
                </a:cxn>
                <a:cxn ang="0">
                  <a:pos x="8" y="236"/>
                </a:cxn>
                <a:cxn ang="0">
                  <a:pos x="0" y="210"/>
                </a:cxn>
                <a:cxn ang="0">
                  <a:pos x="0" y="196"/>
                </a:cxn>
                <a:cxn ang="0">
                  <a:pos x="4" y="166"/>
                </a:cxn>
                <a:cxn ang="0">
                  <a:pos x="16" y="144"/>
                </a:cxn>
                <a:cxn ang="0">
                  <a:pos x="36" y="128"/>
                </a:cxn>
                <a:cxn ang="0">
                  <a:pos x="64" y="116"/>
                </a:cxn>
                <a:cxn ang="0">
                  <a:pos x="102" y="106"/>
                </a:cxn>
                <a:cxn ang="0">
                  <a:pos x="122" y="96"/>
                </a:cxn>
                <a:cxn ang="0">
                  <a:pos x="128" y="76"/>
                </a:cxn>
                <a:cxn ang="0">
                  <a:pos x="126" y="62"/>
                </a:cxn>
                <a:cxn ang="0">
                  <a:pos x="122" y="54"/>
                </a:cxn>
                <a:cxn ang="0">
                  <a:pos x="112" y="46"/>
                </a:cxn>
                <a:cxn ang="0">
                  <a:pos x="98" y="44"/>
                </a:cxn>
                <a:cxn ang="0">
                  <a:pos x="90" y="46"/>
                </a:cxn>
                <a:cxn ang="0">
                  <a:pos x="80" y="50"/>
                </a:cxn>
                <a:cxn ang="0">
                  <a:pos x="72" y="58"/>
                </a:cxn>
                <a:cxn ang="0">
                  <a:pos x="68" y="78"/>
                </a:cxn>
                <a:cxn ang="0">
                  <a:pos x="8" y="86"/>
                </a:cxn>
                <a:cxn ang="0">
                  <a:pos x="128" y="136"/>
                </a:cxn>
                <a:cxn ang="0">
                  <a:pos x="100" y="148"/>
                </a:cxn>
                <a:cxn ang="0">
                  <a:pos x="84" y="154"/>
                </a:cxn>
                <a:cxn ang="0">
                  <a:pos x="72" y="162"/>
                </a:cxn>
                <a:cxn ang="0">
                  <a:pos x="64" y="174"/>
                </a:cxn>
                <a:cxn ang="0">
                  <a:pos x="62" y="190"/>
                </a:cxn>
                <a:cxn ang="0">
                  <a:pos x="68" y="214"/>
                </a:cxn>
                <a:cxn ang="0">
                  <a:pos x="76" y="222"/>
                </a:cxn>
                <a:cxn ang="0">
                  <a:pos x="88" y="226"/>
                </a:cxn>
                <a:cxn ang="0">
                  <a:pos x="102" y="224"/>
                </a:cxn>
                <a:cxn ang="0">
                  <a:pos x="114" y="216"/>
                </a:cxn>
                <a:cxn ang="0">
                  <a:pos x="124" y="204"/>
                </a:cxn>
                <a:cxn ang="0">
                  <a:pos x="128" y="186"/>
                </a:cxn>
              </a:cxnLst>
              <a:rect l="0" t="0" r="r" b="b"/>
              <a:pathLst>
                <a:path w="200" h="270">
                  <a:moveTo>
                    <a:pt x="8" y="86"/>
                  </a:moveTo>
                  <a:lnTo>
                    <a:pt x="8" y="80"/>
                  </a:lnTo>
                  <a:lnTo>
                    <a:pt x="8" y="80"/>
                  </a:lnTo>
                  <a:lnTo>
                    <a:pt x="10" y="58"/>
                  </a:lnTo>
                  <a:lnTo>
                    <a:pt x="14" y="42"/>
                  </a:lnTo>
                  <a:lnTo>
                    <a:pt x="24" y="28"/>
                  </a:lnTo>
                  <a:lnTo>
                    <a:pt x="34" y="18"/>
                  </a:lnTo>
                  <a:lnTo>
                    <a:pt x="48" y="10"/>
                  </a:lnTo>
                  <a:lnTo>
                    <a:pt x="64" y="4"/>
                  </a:lnTo>
                  <a:lnTo>
                    <a:pt x="80" y="0"/>
                  </a:lnTo>
                  <a:lnTo>
                    <a:pt x="98" y="0"/>
                  </a:lnTo>
                  <a:lnTo>
                    <a:pt x="98" y="0"/>
                  </a:lnTo>
                  <a:lnTo>
                    <a:pt x="124" y="2"/>
                  </a:lnTo>
                  <a:lnTo>
                    <a:pt x="146" y="6"/>
                  </a:lnTo>
                  <a:lnTo>
                    <a:pt x="162" y="12"/>
                  </a:lnTo>
                  <a:lnTo>
                    <a:pt x="174" y="22"/>
                  </a:lnTo>
                  <a:lnTo>
                    <a:pt x="182" y="34"/>
                  </a:lnTo>
                  <a:lnTo>
                    <a:pt x="188" y="46"/>
                  </a:lnTo>
                  <a:lnTo>
                    <a:pt x="190" y="62"/>
                  </a:lnTo>
                  <a:lnTo>
                    <a:pt x="192" y="78"/>
                  </a:lnTo>
                  <a:lnTo>
                    <a:pt x="192" y="214"/>
                  </a:lnTo>
                  <a:lnTo>
                    <a:pt x="192" y="214"/>
                  </a:lnTo>
                  <a:lnTo>
                    <a:pt x="194" y="242"/>
                  </a:lnTo>
                  <a:lnTo>
                    <a:pt x="196" y="254"/>
                  </a:lnTo>
                  <a:lnTo>
                    <a:pt x="200" y="264"/>
                  </a:lnTo>
                  <a:lnTo>
                    <a:pt x="136" y="264"/>
                  </a:lnTo>
                  <a:lnTo>
                    <a:pt x="136" y="264"/>
                  </a:lnTo>
                  <a:lnTo>
                    <a:pt x="132" y="250"/>
                  </a:lnTo>
                  <a:lnTo>
                    <a:pt x="128" y="238"/>
                  </a:lnTo>
                  <a:lnTo>
                    <a:pt x="128" y="238"/>
                  </a:lnTo>
                  <a:lnTo>
                    <a:pt x="128" y="238"/>
                  </a:lnTo>
                  <a:lnTo>
                    <a:pt x="122" y="246"/>
                  </a:lnTo>
                  <a:lnTo>
                    <a:pt x="116" y="254"/>
                  </a:lnTo>
                  <a:lnTo>
                    <a:pt x="108" y="260"/>
                  </a:lnTo>
                  <a:lnTo>
                    <a:pt x="100" y="264"/>
                  </a:lnTo>
                  <a:lnTo>
                    <a:pt x="92" y="268"/>
                  </a:lnTo>
                  <a:lnTo>
                    <a:pt x="84" y="270"/>
                  </a:lnTo>
                  <a:lnTo>
                    <a:pt x="62" y="270"/>
                  </a:lnTo>
                  <a:lnTo>
                    <a:pt x="62" y="270"/>
                  </a:lnTo>
                  <a:lnTo>
                    <a:pt x="46" y="268"/>
                  </a:lnTo>
                  <a:lnTo>
                    <a:pt x="32" y="264"/>
                  </a:lnTo>
                  <a:lnTo>
                    <a:pt x="22" y="256"/>
                  </a:lnTo>
                  <a:lnTo>
                    <a:pt x="14" y="246"/>
                  </a:lnTo>
                  <a:lnTo>
                    <a:pt x="8" y="236"/>
                  </a:lnTo>
                  <a:lnTo>
                    <a:pt x="2" y="222"/>
                  </a:lnTo>
                  <a:lnTo>
                    <a:pt x="0" y="210"/>
                  </a:lnTo>
                  <a:lnTo>
                    <a:pt x="0" y="196"/>
                  </a:lnTo>
                  <a:lnTo>
                    <a:pt x="0" y="196"/>
                  </a:lnTo>
                  <a:lnTo>
                    <a:pt x="0" y="180"/>
                  </a:lnTo>
                  <a:lnTo>
                    <a:pt x="4" y="166"/>
                  </a:lnTo>
                  <a:lnTo>
                    <a:pt x="8" y="154"/>
                  </a:lnTo>
                  <a:lnTo>
                    <a:pt x="16" y="144"/>
                  </a:lnTo>
                  <a:lnTo>
                    <a:pt x="24" y="134"/>
                  </a:lnTo>
                  <a:lnTo>
                    <a:pt x="36" y="128"/>
                  </a:lnTo>
                  <a:lnTo>
                    <a:pt x="48" y="122"/>
                  </a:lnTo>
                  <a:lnTo>
                    <a:pt x="64" y="116"/>
                  </a:lnTo>
                  <a:lnTo>
                    <a:pt x="102" y="106"/>
                  </a:lnTo>
                  <a:lnTo>
                    <a:pt x="102" y="106"/>
                  </a:lnTo>
                  <a:lnTo>
                    <a:pt x="114" y="102"/>
                  </a:lnTo>
                  <a:lnTo>
                    <a:pt x="122" y="96"/>
                  </a:lnTo>
                  <a:lnTo>
                    <a:pt x="128" y="88"/>
                  </a:lnTo>
                  <a:lnTo>
                    <a:pt x="128" y="76"/>
                  </a:lnTo>
                  <a:lnTo>
                    <a:pt x="128" y="76"/>
                  </a:lnTo>
                  <a:lnTo>
                    <a:pt x="126" y="62"/>
                  </a:lnTo>
                  <a:lnTo>
                    <a:pt x="124" y="58"/>
                  </a:lnTo>
                  <a:lnTo>
                    <a:pt x="122" y="54"/>
                  </a:lnTo>
                  <a:lnTo>
                    <a:pt x="118" y="50"/>
                  </a:lnTo>
                  <a:lnTo>
                    <a:pt x="112" y="46"/>
                  </a:lnTo>
                  <a:lnTo>
                    <a:pt x="106" y="46"/>
                  </a:lnTo>
                  <a:lnTo>
                    <a:pt x="98" y="44"/>
                  </a:lnTo>
                  <a:lnTo>
                    <a:pt x="98" y="44"/>
                  </a:lnTo>
                  <a:lnTo>
                    <a:pt x="90" y="46"/>
                  </a:lnTo>
                  <a:lnTo>
                    <a:pt x="84" y="48"/>
                  </a:lnTo>
                  <a:lnTo>
                    <a:pt x="80" y="50"/>
                  </a:lnTo>
                  <a:lnTo>
                    <a:pt x="74" y="54"/>
                  </a:lnTo>
                  <a:lnTo>
                    <a:pt x="72" y="58"/>
                  </a:lnTo>
                  <a:lnTo>
                    <a:pt x="70" y="64"/>
                  </a:lnTo>
                  <a:lnTo>
                    <a:pt x="68" y="78"/>
                  </a:lnTo>
                  <a:lnTo>
                    <a:pt x="68" y="86"/>
                  </a:lnTo>
                  <a:lnTo>
                    <a:pt x="8" y="86"/>
                  </a:lnTo>
                  <a:close/>
                  <a:moveTo>
                    <a:pt x="128" y="136"/>
                  </a:moveTo>
                  <a:lnTo>
                    <a:pt x="128" y="136"/>
                  </a:lnTo>
                  <a:lnTo>
                    <a:pt x="114" y="144"/>
                  </a:lnTo>
                  <a:lnTo>
                    <a:pt x="100" y="148"/>
                  </a:lnTo>
                  <a:lnTo>
                    <a:pt x="100" y="148"/>
                  </a:lnTo>
                  <a:lnTo>
                    <a:pt x="84" y="154"/>
                  </a:lnTo>
                  <a:lnTo>
                    <a:pt x="76" y="158"/>
                  </a:lnTo>
                  <a:lnTo>
                    <a:pt x="72" y="162"/>
                  </a:lnTo>
                  <a:lnTo>
                    <a:pt x="68" y="168"/>
                  </a:lnTo>
                  <a:lnTo>
                    <a:pt x="64" y="174"/>
                  </a:lnTo>
                  <a:lnTo>
                    <a:pt x="62" y="190"/>
                  </a:lnTo>
                  <a:lnTo>
                    <a:pt x="62" y="190"/>
                  </a:lnTo>
                  <a:lnTo>
                    <a:pt x="64" y="204"/>
                  </a:lnTo>
                  <a:lnTo>
                    <a:pt x="68" y="214"/>
                  </a:lnTo>
                  <a:lnTo>
                    <a:pt x="72" y="220"/>
                  </a:lnTo>
                  <a:lnTo>
                    <a:pt x="76" y="222"/>
                  </a:lnTo>
                  <a:lnTo>
                    <a:pt x="82" y="224"/>
                  </a:lnTo>
                  <a:lnTo>
                    <a:pt x="88" y="226"/>
                  </a:lnTo>
                  <a:lnTo>
                    <a:pt x="88" y="226"/>
                  </a:lnTo>
                  <a:lnTo>
                    <a:pt x="102" y="224"/>
                  </a:lnTo>
                  <a:lnTo>
                    <a:pt x="108" y="220"/>
                  </a:lnTo>
                  <a:lnTo>
                    <a:pt x="114" y="216"/>
                  </a:lnTo>
                  <a:lnTo>
                    <a:pt x="120" y="210"/>
                  </a:lnTo>
                  <a:lnTo>
                    <a:pt x="124" y="204"/>
                  </a:lnTo>
                  <a:lnTo>
                    <a:pt x="128" y="196"/>
                  </a:lnTo>
                  <a:lnTo>
                    <a:pt x="128" y="186"/>
                  </a:lnTo>
                  <a:lnTo>
                    <a:pt x="128" y="13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2" name="Freeform 28"/>
            <p:cNvSpPr>
              <a:spLocks/>
            </p:cNvSpPr>
            <p:nvPr/>
          </p:nvSpPr>
          <p:spPr bwMode="auto">
            <a:xfrm>
              <a:off x="3671824" y="673735"/>
              <a:ext cx="301625" cy="428625"/>
            </a:xfrm>
            <a:custGeom>
              <a:avLst/>
              <a:gdLst/>
              <a:ahLst/>
              <a:cxnLst>
                <a:cxn ang="0">
                  <a:pos x="58" y="188"/>
                </a:cxn>
                <a:cxn ang="0">
                  <a:pos x="60" y="196"/>
                </a:cxn>
                <a:cxn ang="0">
                  <a:pos x="64" y="210"/>
                </a:cxn>
                <a:cxn ang="0">
                  <a:pos x="72" y="220"/>
                </a:cxn>
                <a:cxn ang="0">
                  <a:pos x="86" y="224"/>
                </a:cxn>
                <a:cxn ang="0">
                  <a:pos x="94" y="226"/>
                </a:cxn>
                <a:cxn ang="0">
                  <a:pos x="112" y="222"/>
                </a:cxn>
                <a:cxn ang="0">
                  <a:pos x="122" y="214"/>
                </a:cxn>
                <a:cxn ang="0">
                  <a:pos x="126" y="202"/>
                </a:cxn>
                <a:cxn ang="0">
                  <a:pos x="126" y="194"/>
                </a:cxn>
                <a:cxn ang="0">
                  <a:pos x="120" y="176"/>
                </a:cxn>
                <a:cxn ang="0">
                  <a:pos x="102" y="166"/>
                </a:cxn>
                <a:cxn ang="0">
                  <a:pos x="56" y="148"/>
                </a:cxn>
                <a:cxn ang="0">
                  <a:pos x="32" y="138"/>
                </a:cxn>
                <a:cxn ang="0">
                  <a:pos x="16" y="122"/>
                </a:cxn>
                <a:cxn ang="0">
                  <a:pos x="4" y="102"/>
                </a:cxn>
                <a:cxn ang="0">
                  <a:pos x="2" y="78"/>
                </a:cxn>
                <a:cxn ang="0">
                  <a:pos x="2" y="62"/>
                </a:cxn>
                <a:cxn ang="0">
                  <a:pos x="14" y="34"/>
                </a:cxn>
                <a:cxn ang="0">
                  <a:pos x="36" y="12"/>
                </a:cxn>
                <a:cxn ang="0">
                  <a:pos x="72" y="2"/>
                </a:cxn>
                <a:cxn ang="0">
                  <a:pos x="96" y="0"/>
                </a:cxn>
                <a:cxn ang="0">
                  <a:pos x="136" y="4"/>
                </a:cxn>
                <a:cxn ang="0">
                  <a:pos x="162" y="18"/>
                </a:cxn>
                <a:cxn ang="0">
                  <a:pos x="178" y="42"/>
                </a:cxn>
                <a:cxn ang="0">
                  <a:pos x="184" y="72"/>
                </a:cxn>
                <a:cxn ang="0">
                  <a:pos x="124" y="84"/>
                </a:cxn>
                <a:cxn ang="0">
                  <a:pos x="124" y="66"/>
                </a:cxn>
                <a:cxn ang="0">
                  <a:pos x="118" y="54"/>
                </a:cxn>
                <a:cxn ang="0">
                  <a:pos x="110" y="48"/>
                </a:cxn>
                <a:cxn ang="0">
                  <a:pos x="96" y="44"/>
                </a:cxn>
                <a:cxn ang="0">
                  <a:pos x="84" y="46"/>
                </a:cxn>
                <a:cxn ang="0">
                  <a:pos x="70" y="56"/>
                </a:cxn>
                <a:cxn ang="0">
                  <a:pos x="66" y="66"/>
                </a:cxn>
                <a:cxn ang="0">
                  <a:pos x="64" y="72"/>
                </a:cxn>
                <a:cxn ang="0">
                  <a:pos x="70" y="90"/>
                </a:cxn>
                <a:cxn ang="0">
                  <a:pos x="94" y="102"/>
                </a:cxn>
                <a:cxn ang="0">
                  <a:pos x="134" y="116"/>
                </a:cxn>
                <a:cxn ang="0">
                  <a:pos x="160" y="128"/>
                </a:cxn>
                <a:cxn ang="0">
                  <a:pos x="178" y="144"/>
                </a:cxn>
                <a:cxn ang="0">
                  <a:pos x="186" y="164"/>
                </a:cxn>
                <a:cxn ang="0">
                  <a:pos x="190" y="190"/>
                </a:cxn>
                <a:cxn ang="0">
                  <a:pos x="188" y="208"/>
                </a:cxn>
                <a:cxn ang="0">
                  <a:pos x="174" y="240"/>
                </a:cxn>
                <a:cxn ang="0">
                  <a:pos x="148" y="260"/>
                </a:cxn>
                <a:cxn ang="0">
                  <a:pos x="114" y="270"/>
                </a:cxn>
                <a:cxn ang="0">
                  <a:pos x="94" y="270"/>
                </a:cxn>
                <a:cxn ang="0">
                  <a:pos x="48" y="264"/>
                </a:cxn>
                <a:cxn ang="0">
                  <a:pos x="20" y="248"/>
                </a:cxn>
                <a:cxn ang="0">
                  <a:pos x="4" y="222"/>
                </a:cxn>
                <a:cxn ang="0">
                  <a:pos x="0" y="188"/>
                </a:cxn>
                <a:cxn ang="0">
                  <a:pos x="58" y="180"/>
                </a:cxn>
              </a:cxnLst>
              <a:rect l="0" t="0" r="r" b="b"/>
              <a:pathLst>
                <a:path w="190" h="270">
                  <a:moveTo>
                    <a:pt x="58" y="180"/>
                  </a:moveTo>
                  <a:lnTo>
                    <a:pt x="58" y="188"/>
                  </a:lnTo>
                  <a:lnTo>
                    <a:pt x="58" y="188"/>
                  </a:lnTo>
                  <a:lnTo>
                    <a:pt x="60" y="196"/>
                  </a:lnTo>
                  <a:lnTo>
                    <a:pt x="62" y="204"/>
                  </a:lnTo>
                  <a:lnTo>
                    <a:pt x="64" y="210"/>
                  </a:lnTo>
                  <a:lnTo>
                    <a:pt x="68" y="216"/>
                  </a:lnTo>
                  <a:lnTo>
                    <a:pt x="72" y="220"/>
                  </a:lnTo>
                  <a:lnTo>
                    <a:pt x="78" y="222"/>
                  </a:lnTo>
                  <a:lnTo>
                    <a:pt x="86" y="224"/>
                  </a:lnTo>
                  <a:lnTo>
                    <a:pt x="94" y="226"/>
                  </a:lnTo>
                  <a:lnTo>
                    <a:pt x="94" y="226"/>
                  </a:lnTo>
                  <a:lnTo>
                    <a:pt x="108" y="224"/>
                  </a:lnTo>
                  <a:lnTo>
                    <a:pt x="112" y="222"/>
                  </a:lnTo>
                  <a:lnTo>
                    <a:pt x="118" y="218"/>
                  </a:lnTo>
                  <a:lnTo>
                    <a:pt x="122" y="214"/>
                  </a:lnTo>
                  <a:lnTo>
                    <a:pt x="124" y="208"/>
                  </a:lnTo>
                  <a:lnTo>
                    <a:pt x="126" y="202"/>
                  </a:lnTo>
                  <a:lnTo>
                    <a:pt x="126" y="194"/>
                  </a:lnTo>
                  <a:lnTo>
                    <a:pt x="126" y="194"/>
                  </a:lnTo>
                  <a:lnTo>
                    <a:pt x="124" y="184"/>
                  </a:lnTo>
                  <a:lnTo>
                    <a:pt x="120" y="176"/>
                  </a:lnTo>
                  <a:lnTo>
                    <a:pt x="112" y="170"/>
                  </a:lnTo>
                  <a:lnTo>
                    <a:pt x="102" y="166"/>
                  </a:lnTo>
                  <a:lnTo>
                    <a:pt x="56" y="148"/>
                  </a:lnTo>
                  <a:lnTo>
                    <a:pt x="56" y="148"/>
                  </a:lnTo>
                  <a:lnTo>
                    <a:pt x="44" y="144"/>
                  </a:lnTo>
                  <a:lnTo>
                    <a:pt x="32" y="138"/>
                  </a:lnTo>
                  <a:lnTo>
                    <a:pt x="24" y="130"/>
                  </a:lnTo>
                  <a:lnTo>
                    <a:pt x="16" y="122"/>
                  </a:lnTo>
                  <a:lnTo>
                    <a:pt x="10" y="112"/>
                  </a:lnTo>
                  <a:lnTo>
                    <a:pt x="4" y="102"/>
                  </a:lnTo>
                  <a:lnTo>
                    <a:pt x="2" y="90"/>
                  </a:lnTo>
                  <a:lnTo>
                    <a:pt x="2" y="78"/>
                  </a:lnTo>
                  <a:lnTo>
                    <a:pt x="2" y="78"/>
                  </a:lnTo>
                  <a:lnTo>
                    <a:pt x="2" y="62"/>
                  </a:lnTo>
                  <a:lnTo>
                    <a:pt x="6" y="48"/>
                  </a:lnTo>
                  <a:lnTo>
                    <a:pt x="14" y="34"/>
                  </a:lnTo>
                  <a:lnTo>
                    <a:pt x="24" y="22"/>
                  </a:lnTo>
                  <a:lnTo>
                    <a:pt x="36" y="12"/>
                  </a:lnTo>
                  <a:lnTo>
                    <a:pt x="52" y="6"/>
                  </a:lnTo>
                  <a:lnTo>
                    <a:pt x="72" y="2"/>
                  </a:lnTo>
                  <a:lnTo>
                    <a:pt x="96" y="0"/>
                  </a:lnTo>
                  <a:lnTo>
                    <a:pt x="96" y="0"/>
                  </a:lnTo>
                  <a:lnTo>
                    <a:pt x="118" y="0"/>
                  </a:lnTo>
                  <a:lnTo>
                    <a:pt x="136" y="4"/>
                  </a:lnTo>
                  <a:lnTo>
                    <a:pt x="150" y="10"/>
                  </a:lnTo>
                  <a:lnTo>
                    <a:pt x="162" y="18"/>
                  </a:lnTo>
                  <a:lnTo>
                    <a:pt x="172" y="30"/>
                  </a:lnTo>
                  <a:lnTo>
                    <a:pt x="178" y="42"/>
                  </a:lnTo>
                  <a:lnTo>
                    <a:pt x="182" y="56"/>
                  </a:lnTo>
                  <a:lnTo>
                    <a:pt x="184" y="72"/>
                  </a:lnTo>
                  <a:lnTo>
                    <a:pt x="184" y="84"/>
                  </a:lnTo>
                  <a:lnTo>
                    <a:pt x="124" y="84"/>
                  </a:lnTo>
                  <a:lnTo>
                    <a:pt x="124" y="84"/>
                  </a:lnTo>
                  <a:lnTo>
                    <a:pt x="124" y="66"/>
                  </a:lnTo>
                  <a:lnTo>
                    <a:pt x="122" y="60"/>
                  </a:lnTo>
                  <a:lnTo>
                    <a:pt x="118" y="54"/>
                  </a:lnTo>
                  <a:lnTo>
                    <a:pt x="114" y="50"/>
                  </a:lnTo>
                  <a:lnTo>
                    <a:pt x="110" y="48"/>
                  </a:lnTo>
                  <a:lnTo>
                    <a:pt x="104" y="46"/>
                  </a:lnTo>
                  <a:lnTo>
                    <a:pt x="96" y="44"/>
                  </a:lnTo>
                  <a:lnTo>
                    <a:pt x="96" y="44"/>
                  </a:lnTo>
                  <a:lnTo>
                    <a:pt x="84" y="46"/>
                  </a:lnTo>
                  <a:lnTo>
                    <a:pt x="74" y="52"/>
                  </a:lnTo>
                  <a:lnTo>
                    <a:pt x="70" y="56"/>
                  </a:lnTo>
                  <a:lnTo>
                    <a:pt x="68" y="60"/>
                  </a:lnTo>
                  <a:lnTo>
                    <a:pt x="66" y="66"/>
                  </a:lnTo>
                  <a:lnTo>
                    <a:pt x="64" y="72"/>
                  </a:lnTo>
                  <a:lnTo>
                    <a:pt x="64" y="72"/>
                  </a:lnTo>
                  <a:lnTo>
                    <a:pt x="66" y="82"/>
                  </a:lnTo>
                  <a:lnTo>
                    <a:pt x="70" y="90"/>
                  </a:lnTo>
                  <a:lnTo>
                    <a:pt x="80" y="96"/>
                  </a:lnTo>
                  <a:lnTo>
                    <a:pt x="94" y="102"/>
                  </a:lnTo>
                  <a:lnTo>
                    <a:pt x="134" y="116"/>
                  </a:lnTo>
                  <a:lnTo>
                    <a:pt x="134" y="116"/>
                  </a:lnTo>
                  <a:lnTo>
                    <a:pt x="148" y="122"/>
                  </a:lnTo>
                  <a:lnTo>
                    <a:pt x="160" y="128"/>
                  </a:lnTo>
                  <a:lnTo>
                    <a:pt x="170" y="136"/>
                  </a:lnTo>
                  <a:lnTo>
                    <a:pt x="178" y="144"/>
                  </a:lnTo>
                  <a:lnTo>
                    <a:pt x="182" y="152"/>
                  </a:lnTo>
                  <a:lnTo>
                    <a:pt x="186" y="164"/>
                  </a:lnTo>
                  <a:lnTo>
                    <a:pt x="190" y="176"/>
                  </a:lnTo>
                  <a:lnTo>
                    <a:pt x="190" y="190"/>
                  </a:lnTo>
                  <a:lnTo>
                    <a:pt x="190" y="190"/>
                  </a:lnTo>
                  <a:lnTo>
                    <a:pt x="188" y="208"/>
                  </a:lnTo>
                  <a:lnTo>
                    <a:pt x="182" y="226"/>
                  </a:lnTo>
                  <a:lnTo>
                    <a:pt x="174" y="240"/>
                  </a:lnTo>
                  <a:lnTo>
                    <a:pt x="162" y="250"/>
                  </a:lnTo>
                  <a:lnTo>
                    <a:pt x="148" y="260"/>
                  </a:lnTo>
                  <a:lnTo>
                    <a:pt x="132" y="266"/>
                  </a:lnTo>
                  <a:lnTo>
                    <a:pt x="114" y="270"/>
                  </a:lnTo>
                  <a:lnTo>
                    <a:pt x="94" y="270"/>
                  </a:lnTo>
                  <a:lnTo>
                    <a:pt x="94" y="270"/>
                  </a:lnTo>
                  <a:lnTo>
                    <a:pt x="68" y="270"/>
                  </a:lnTo>
                  <a:lnTo>
                    <a:pt x="48" y="264"/>
                  </a:lnTo>
                  <a:lnTo>
                    <a:pt x="32" y="258"/>
                  </a:lnTo>
                  <a:lnTo>
                    <a:pt x="20" y="248"/>
                  </a:lnTo>
                  <a:lnTo>
                    <a:pt x="10" y="236"/>
                  </a:lnTo>
                  <a:lnTo>
                    <a:pt x="4" y="222"/>
                  </a:lnTo>
                  <a:lnTo>
                    <a:pt x="0" y="206"/>
                  </a:lnTo>
                  <a:lnTo>
                    <a:pt x="0" y="188"/>
                  </a:lnTo>
                  <a:lnTo>
                    <a:pt x="0" y="180"/>
                  </a:lnTo>
                  <a:lnTo>
                    <a:pt x="58" y="18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5" name="Rectangle 29"/>
            <p:cNvSpPr>
              <a:spLocks noChangeArrowheads="1"/>
            </p:cNvSpPr>
            <p:nvPr/>
          </p:nvSpPr>
          <p:spPr bwMode="auto">
            <a:xfrm>
              <a:off x="4030599" y="975360"/>
              <a:ext cx="101600" cy="11747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6" name="Freeform 30"/>
            <p:cNvSpPr>
              <a:spLocks/>
            </p:cNvSpPr>
            <p:nvPr/>
          </p:nvSpPr>
          <p:spPr bwMode="auto">
            <a:xfrm>
              <a:off x="4192524" y="673735"/>
              <a:ext cx="314325" cy="428625"/>
            </a:xfrm>
            <a:custGeom>
              <a:avLst/>
              <a:gdLst/>
              <a:ahLst/>
              <a:cxnLst>
                <a:cxn ang="0">
                  <a:pos x="134" y="100"/>
                </a:cxn>
                <a:cxn ang="0">
                  <a:pos x="132" y="72"/>
                </a:cxn>
                <a:cxn ang="0">
                  <a:pos x="124" y="58"/>
                </a:cxn>
                <a:cxn ang="0">
                  <a:pos x="112" y="48"/>
                </a:cxn>
                <a:cxn ang="0">
                  <a:pos x="104" y="48"/>
                </a:cxn>
                <a:cxn ang="0">
                  <a:pos x="84" y="52"/>
                </a:cxn>
                <a:cxn ang="0">
                  <a:pos x="74" y="70"/>
                </a:cxn>
                <a:cxn ang="0">
                  <a:pos x="68" y="96"/>
                </a:cxn>
                <a:cxn ang="0">
                  <a:pos x="66" y="136"/>
                </a:cxn>
                <a:cxn ang="0">
                  <a:pos x="70" y="192"/>
                </a:cxn>
                <a:cxn ang="0">
                  <a:pos x="78" y="214"/>
                </a:cxn>
                <a:cxn ang="0">
                  <a:pos x="92" y="224"/>
                </a:cxn>
                <a:cxn ang="0">
                  <a:pos x="102" y="226"/>
                </a:cxn>
                <a:cxn ang="0">
                  <a:pos x="116" y="222"/>
                </a:cxn>
                <a:cxn ang="0">
                  <a:pos x="126" y="212"/>
                </a:cxn>
                <a:cxn ang="0">
                  <a:pos x="132" y="192"/>
                </a:cxn>
                <a:cxn ang="0">
                  <a:pos x="198" y="166"/>
                </a:cxn>
                <a:cxn ang="0">
                  <a:pos x="196" y="190"/>
                </a:cxn>
                <a:cxn ang="0">
                  <a:pos x="184" y="228"/>
                </a:cxn>
                <a:cxn ang="0">
                  <a:pos x="160" y="256"/>
                </a:cxn>
                <a:cxn ang="0">
                  <a:pos x="124" y="268"/>
                </a:cxn>
                <a:cxn ang="0">
                  <a:pos x="98" y="270"/>
                </a:cxn>
                <a:cxn ang="0">
                  <a:pos x="56" y="264"/>
                </a:cxn>
                <a:cxn ang="0">
                  <a:pos x="38" y="254"/>
                </a:cxn>
                <a:cxn ang="0">
                  <a:pos x="24" y="242"/>
                </a:cxn>
                <a:cxn ang="0">
                  <a:pos x="14" y="224"/>
                </a:cxn>
                <a:cxn ang="0">
                  <a:pos x="2" y="170"/>
                </a:cxn>
                <a:cxn ang="0">
                  <a:pos x="0" y="136"/>
                </a:cxn>
                <a:cxn ang="0">
                  <a:pos x="4" y="84"/>
                </a:cxn>
                <a:cxn ang="0">
                  <a:pos x="12" y="56"/>
                </a:cxn>
                <a:cxn ang="0">
                  <a:pos x="24" y="36"/>
                </a:cxn>
                <a:cxn ang="0">
                  <a:pos x="36" y="20"/>
                </a:cxn>
                <a:cxn ang="0">
                  <a:pos x="54" y="10"/>
                </a:cxn>
                <a:cxn ang="0">
                  <a:pos x="82" y="2"/>
                </a:cxn>
                <a:cxn ang="0">
                  <a:pos x="104" y="0"/>
                </a:cxn>
                <a:cxn ang="0">
                  <a:pos x="144" y="6"/>
                </a:cxn>
                <a:cxn ang="0">
                  <a:pos x="174" y="26"/>
                </a:cxn>
                <a:cxn ang="0">
                  <a:pos x="192" y="58"/>
                </a:cxn>
                <a:cxn ang="0">
                  <a:pos x="198" y="100"/>
                </a:cxn>
              </a:cxnLst>
              <a:rect l="0" t="0" r="r" b="b"/>
              <a:pathLst>
                <a:path w="198" h="270">
                  <a:moveTo>
                    <a:pt x="134" y="100"/>
                  </a:moveTo>
                  <a:lnTo>
                    <a:pt x="134" y="100"/>
                  </a:lnTo>
                  <a:lnTo>
                    <a:pt x="132" y="80"/>
                  </a:lnTo>
                  <a:lnTo>
                    <a:pt x="132" y="72"/>
                  </a:lnTo>
                  <a:lnTo>
                    <a:pt x="128" y="64"/>
                  </a:lnTo>
                  <a:lnTo>
                    <a:pt x="124" y="58"/>
                  </a:lnTo>
                  <a:lnTo>
                    <a:pt x="120" y="52"/>
                  </a:lnTo>
                  <a:lnTo>
                    <a:pt x="112" y="48"/>
                  </a:lnTo>
                  <a:lnTo>
                    <a:pt x="104" y="48"/>
                  </a:lnTo>
                  <a:lnTo>
                    <a:pt x="104" y="48"/>
                  </a:lnTo>
                  <a:lnTo>
                    <a:pt x="94" y="48"/>
                  </a:lnTo>
                  <a:lnTo>
                    <a:pt x="84" y="52"/>
                  </a:lnTo>
                  <a:lnTo>
                    <a:pt x="78" y="60"/>
                  </a:lnTo>
                  <a:lnTo>
                    <a:pt x="74" y="70"/>
                  </a:lnTo>
                  <a:lnTo>
                    <a:pt x="70" y="82"/>
                  </a:lnTo>
                  <a:lnTo>
                    <a:pt x="68" y="96"/>
                  </a:lnTo>
                  <a:lnTo>
                    <a:pt x="66" y="136"/>
                  </a:lnTo>
                  <a:lnTo>
                    <a:pt x="66" y="136"/>
                  </a:lnTo>
                  <a:lnTo>
                    <a:pt x="68" y="176"/>
                  </a:lnTo>
                  <a:lnTo>
                    <a:pt x="70" y="192"/>
                  </a:lnTo>
                  <a:lnTo>
                    <a:pt x="72" y="204"/>
                  </a:lnTo>
                  <a:lnTo>
                    <a:pt x="78" y="214"/>
                  </a:lnTo>
                  <a:lnTo>
                    <a:pt x="84" y="220"/>
                  </a:lnTo>
                  <a:lnTo>
                    <a:pt x="92" y="224"/>
                  </a:lnTo>
                  <a:lnTo>
                    <a:pt x="102" y="226"/>
                  </a:lnTo>
                  <a:lnTo>
                    <a:pt x="102" y="226"/>
                  </a:lnTo>
                  <a:lnTo>
                    <a:pt x="110" y="224"/>
                  </a:lnTo>
                  <a:lnTo>
                    <a:pt x="116" y="222"/>
                  </a:lnTo>
                  <a:lnTo>
                    <a:pt x="122" y="218"/>
                  </a:lnTo>
                  <a:lnTo>
                    <a:pt x="126" y="212"/>
                  </a:lnTo>
                  <a:lnTo>
                    <a:pt x="130" y="202"/>
                  </a:lnTo>
                  <a:lnTo>
                    <a:pt x="132" y="192"/>
                  </a:lnTo>
                  <a:lnTo>
                    <a:pt x="134" y="166"/>
                  </a:lnTo>
                  <a:lnTo>
                    <a:pt x="198" y="166"/>
                  </a:lnTo>
                  <a:lnTo>
                    <a:pt x="198" y="166"/>
                  </a:lnTo>
                  <a:lnTo>
                    <a:pt x="196" y="190"/>
                  </a:lnTo>
                  <a:lnTo>
                    <a:pt x="192" y="210"/>
                  </a:lnTo>
                  <a:lnTo>
                    <a:pt x="184" y="228"/>
                  </a:lnTo>
                  <a:lnTo>
                    <a:pt x="174" y="244"/>
                  </a:lnTo>
                  <a:lnTo>
                    <a:pt x="160" y="256"/>
                  </a:lnTo>
                  <a:lnTo>
                    <a:pt x="144" y="264"/>
                  </a:lnTo>
                  <a:lnTo>
                    <a:pt x="124" y="268"/>
                  </a:lnTo>
                  <a:lnTo>
                    <a:pt x="98" y="270"/>
                  </a:lnTo>
                  <a:lnTo>
                    <a:pt x="98" y="270"/>
                  </a:lnTo>
                  <a:lnTo>
                    <a:pt x="76" y="270"/>
                  </a:lnTo>
                  <a:lnTo>
                    <a:pt x="56" y="264"/>
                  </a:lnTo>
                  <a:lnTo>
                    <a:pt x="46" y="260"/>
                  </a:lnTo>
                  <a:lnTo>
                    <a:pt x="38" y="254"/>
                  </a:lnTo>
                  <a:lnTo>
                    <a:pt x="32" y="248"/>
                  </a:lnTo>
                  <a:lnTo>
                    <a:pt x="24" y="242"/>
                  </a:lnTo>
                  <a:lnTo>
                    <a:pt x="20" y="234"/>
                  </a:lnTo>
                  <a:lnTo>
                    <a:pt x="14" y="224"/>
                  </a:lnTo>
                  <a:lnTo>
                    <a:pt x="6" y="200"/>
                  </a:lnTo>
                  <a:lnTo>
                    <a:pt x="2" y="170"/>
                  </a:lnTo>
                  <a:lnTo>
                    <a:pt x="0" y="136"/>
                  </a:lnTo>
                  <a:lnTo>
                    <a:pt x="0" y="136"/>
                  </a:lnTo>
                  <a:lnTo>
                    <a:pt x="2" y="98"/>
                  </a:lnTo>
                  <a:lnTo>
                    <a:pt x="4" y="84"/>
                  </a:lnTo>
                  <a:lnTo>
                    <a:pt x="8" y="70"/>
                  </a:lnTo>
                  <a:lnTo>
                    <a:pt x="12" y="56"/>
                  </a:lnTo>
                  <a:lnTo>
                    <a:pt x="18" y="46"/>
                  </a:lnTo>
                  <a:lnTo>
                    <a:pt x="24" y="36"/>
                  </a:lnTo>
                  <a:lnTo>
                    <a:pt x="30" y="28"/>
                  </a:lnTo>
                  <a:lnTo>
                    <a:pt x="36" y="20"/>
                  </a:lnTo>
                  <a:lnTo>
                    <a:pt x="44" y="14"/>
                  </a:lnTo>
                  <a:lnTo>
                    <a:pt x="54" y="10"/>
                  </a:lnTo>
                  <a:lnTo>
                    <a:pt x="62" y="6"/>
                  </a:lnTo>
                  <a:lnTo>
                    <a:pt x="82" y="2"/>
                  </a:lnTo>
                  <a:lnTo>
                    <a:pt x="104" y="0"/>
                  </a:lnTo>
                  <a:lnTo>
                    <a:pt x="104" y="0"/>
                  </a:lnTo>
                  <a:lnTo>
                    <a:pt x="126" y="2"/>
                  </a:lnTo>
                  <a:lnTo>
                    <a:pt x="144" y="6"/>
                  </a:lnTo>
                  <a:lnTo>
                    <a:pt x="160" y="16"/>
                  </a:lnTo>
                  <a:lnTo>
                    <a:pt x="174" y="26"/>
                  </a:lnTo>
                  <a:lnTo>
                    <a:pt x="184" y="40"/>
                  </a:lnTo>
                  <a:lnTo>
                    <a:pt x="192" y="58"/>
                  </a:lnTo>
                  <a:lnTo>
                    <a:pt x="196" y="78"/>
                  </a:lnTo>
                  <a:lnTo>
                    <a:pt x="198" y="100"/>
                  </a:lnTo>
                  <a:lnTo>
                    <a:pt x="134" y="10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7" name="Freeform 31"/>
            <p:cNvSpPr>
              <a:spLocks noEditPoints="1"/>
            </p:cNvSpPr>
            <p:nvPr/>
          </p:nvSpPr>
          <p:spPr bwMode="auto">
            <a:xfrm>
              <a:off x="4544949" y="673735"/>
              <a:ext cx="323850" cy="428625"/>
            </a:xfrm>
            <a:custGeom>
              <a:avLst/>
              <a:gdLst/>
              <a:ahLst/>
              <a:cxnLst>
                <a:cxn ang="0">
                  <a:pos x="102" y="0"/>
                </a:cxn>
                <a:cxn ang="0">
                  <a:pos x="130" y="2"/>
                </a:cxn>
                <a:cxn ang="0">
                  <a:pos x="152" y="8"/>
                </a:cxn>
                <a:cxn ang="0">
                  <a:pos x="170" y="18"/>
                </a:cxn>
                <a:cxn ang="0">
                  <a:pos x="182" y="34"/>
                </a:cxn>
                <a:cxn ang="0">
                  <a:pos x="192" y="52"/>
                </a:cxn>
                <a:cxn ang="0">
                  <a:pos x="202" y="104"/>
                </a:cxn>
                <a:cxn ang="0">
                  <a:pos x="204" y="136"/>
                </a:cxn>
                <a:cxn ang="0">
                  <a:pos x="198" y="194"/>
                </a:cxn>
                <a:cxn ang="0">
                  <a:pos x="188" y="226"/>
                </a:cxn>
                <a:cxn ang="0">
                  <a:pos x="176" y="244"/>
                </a:cxn>
                <a:cxn ang="0">
                  <a:pos x="160" y="256"/>
                </a:cxn>
                <a:cxn ang="0">
                  <a:pos x="140" y="266"/>
                </a:cxn>
                <a:cxn ang="0">
                  <a:pos x="102" y="270"/>
                </a:cxn>
                <a:cxn ang="0">
                  <a:pos x="88" y="270"/>
                </a:cxn>
                <a:cxn ang="0">
                  <a:pos x="64" y="266"/>
                </a:cxn>
                <a:cxn ang="0">
                  <a:pos x="44" y="258"/>
                </a:cxn>
                <a:cxn ang="0">
                  <a:pos x="28" y="244"/>
                </a:cxn>
                <a:cxn ang="0">
                  <a:pos x="16" y="228"/>
                </a:cxn>
                <a:cxn ang="0">
                  <a:pos x="6" y="194"/>
                </a:cxn>
                <a:cxn ang="0">
                  <a:pos x="0" y="136"/>
                </a:cxn>
                <a:cxn ang="0">
                  <a:pos x="2" y="104"/>
                </a:cxn>
                <a:cxn ang="0">
                  <a:pos x="14" y="54"/>
                </a:cxn>
                <a:cxn ang="0">
                  <a:pos x="24" y="34"/>
                </a:cxn>
                <a:cxn ang="0">
                  <a:pos x="38" y="20"/>
                </a:cxn>
                <a:cxn ang="0">
                  <a:pos x="54" y="8"/>
                </a:cxn>
                <a:cxn ang="0">
                  <a:pos x="76" y="2"/>
                </a:cxn>
                <a:cxn ang="0">
                  <a:pos x="102" y="0"/>
                </a:cxn>
                <a:cxn ang="0">
                  <a:pos x="102" y="226"/>
                </a:cxn>
                <a:cxn ang="0">
                  <a:pos x="120" y="220"/>
                </a:cxn>
                <a:cxn ang="0">
                  <a:pos x="130" y="204"/>
                </a:cxn>
                <a:cxn ang="0">
                  <a:pos x="136" y="176"/>
                </a:cxn>
                <a:cxn ang="0">
                  <a:pos x="138" y="136"/>
                </a:cxn>
                <a:cxn ang="0">
                  <a:pos x="134" y="78"/>
                </a:cxn>
                <a:cxn ang="0">
                  <a:pos x="126" y="56"/>
                </a:cxn>
                <a:cxn ang="0">
                  <a:pos x="112" y="46"/>
                </a:cxn>
                <a:cxn ang="0">
                  <a:pos x="102" y="44"/>
                </a:cxn>
                <a:cxn ang="0">
                  <a:pos x="84" y="52"/>
                </a:cxn>
                <a:cxn ang="0">
                  <a:pos x="72" y="70"/>
                </a:cxn>
                <a:cxn ang="0">
                  <a:pos x="68" y="98"/>
                </a:cxn>
                <a:cxn ang="0">
                  <a:pos x="66" y="136"/>
                </a:cxn>
                <a:cxn ang="0">
                  <a:pos x="70" y="186"/>
                </a:cxn>
                <a:cxn ang="0">
                  <a:pos x="76" y="210"/>
                </a:cxn>
                <a:cxn ang="0">
                  <a:pos x="92" y="224"/>
                </a:cxn>
                <a:cxn ang="0">
                  <a:pos x="102" y="226"/>
                </a:cxn>
              </a:cxnLst>
              <a:rect l="0" t="0" r="r" b="b"/>
              <a:pathLst>
                <a:path w="204" h="270">
                  <a:moveTo>
                    <a:pt x="102" y="0"/>
                  </a:moveTo>
                  <a:lnTo>
                    <a:pt x="102" y="0"/>
                  </a:lnTo>
                  <a:lnTo>
                    <a:pt x="116" y="0"/>
                  </a:lnTo>
                  <a:lnTo>
                    <a:pt x="130" y="2"/>
                  </a:lnTo>
                  <a:lnTo>
                    <a:pt x="142" y="4"/>
                  </a:lnTo>
                  <a:lnTo>
                    <a:pt x="152" y="8"/>
                  </a:lnTo>
                  <a:lnTo>
                    <a:pt x="162" y="12"/>
                  </a:lnTo>
                  <a:lnTo>
                    <a:pt x="170" y="18"/>
                  </a:lnTo>
                  <a:lnTo>
                    <a:pt x="176" y="26"/>
                  </a:lnTo>
                  <a:lnTo>
                    <a:pt x="182" y="34"/>
                  </a:lnTo>
                  <a:lnTo>
                    <a:pt x="188" y="42"/>
                  </a:lnTo>
                  <a:lnTo>
                    <a:pt x="192" y="52"/>
                  </a:lnTo>
                  <a:lnTo>
                    <a:pt x="200" y="76"/>
                  </a:lnTo>
                  <a:lnTo>
                    <a:pt x="202" y="104"/>
                  </a:lnTo>
                  <a:lnTo>
                    <a:pt x="204" y="136"/>
                  </a:lnTo>
                  <a:lnTo>
                    <a:pt x="204" y="136"/>
                  </a:lnTo>
                  <a:lnTo>
                    <a:pt x="202" y="166"/>
                  </a:lnTo>
                  <a:lnTo>
                    <a:pt x="198" y="194"/>
                  </a:lnTo>
                  <a:lnTo>
                    <a:pt x="192" y="216"/>
                  </a:lnTo>
                  <a:lnTo>
                    <a:pt x="188" y="226"/>
                  </a:lnTo>
                  <a:lnTo>
                    <a:pt x="182" y="236"/>
                  </a:lnTo>
                  <a:lnTo>
                    <a:pt x="176" y="244"/>
                  </a:lnTo>
                  <a:lnTo>
                    <a:pt x="168" y="250"/>
                  </a:lnTo>
                  <a:lnTo>
                    <a:pt x="160" y="256"/>
                  </a:lnTo>
                  <a:lnTo>
                    <a:pt x="150" y="262"/>
                  </a:lnTo>
                  <a:lnTo>
                    <a:pt x="140" y="266"/>
                  </a:lnTo>
                  <a:lnTo>
                    <a:pt x="128" y="268"/>
                  </a:lnTo>
                  <a:lnTo>
                    <a:pt x="102" y="270"/>
                  </a:lnTo>
                  <a:lnTo>
                    <a:pt x="102" y="270"/>
                  </a:lnTo>
                  <a:lnTo>
                    <a:pt x="88" y="270"/>
                  </a:lnTo>
                  <a:lnTo>
                    <a:pt x="76" y="268"/>
                  </a:lnTo>
                  <a:lnTo>
                    <a:pt x="64" y="266"/>
                  </a:lnTo>
                  <a:lnTo>
                    <a:pt x="54" y="262"/>
                  </a:lnTo>
                  <a:lnTo>
                    <a:pt x="44" y="258"/>
                  </a:lnTo>
                  <a:lnTo>
                    <a:pt x="36" y="252"/>
                  </a:lnTo>
                  <a:lnTo>
                    <a:pt x="28" y="244"/>
                  </a:lnTo>
                  <a:lnTo>
                    <a:pt x="22" y="236"/>
                  </a:lnTo>
                  <a:lnTo>
                    <a:pt x="16" y="228"/>
                  </a:lnTo>
                  <a:lnTo>
                    <a:pt x="12" y="218"/>
                  </a:lnTo>
                  <a:lnTo>
                    <a:pt x="6" y="194"/>
                  </a:lnTo>
                  <a:lnTo>
                    <a:pt x="2" y="166"/>
                  </a:lnTo>
                  <a:lnTo>
                    <a:pt x="0" y="136"/>
                  </a:lnTo>
                  <a:lnTo>
                    <a:pt x="0" y="136"/>
                  </a:lnTo>
                  <a:lnTo>
                    <a:pt x="2" y="104"/>
                  </a:lnTo>
                  <a:lnTo>
                    <a:pt x="6" y="76"/>
                  </a:lnTo>
                  <a:lnTo>
                    <a:pt x="14" y="54"/>
                  </a:lnTo>
                  <a:lnTo>
                    <a:pt x="18" y="44"/>
                  </a:lnTo>
                  <a:lnTo>
                    <a:pt x="24" y="34"/>
                  </a:lnTo>
                  <a:lnTo>
                    <a:pt x="30" y="26"/>
                  </a:lnTo>
                  <a:lnTo>
                    <a:pt x="38" y="20"/>
                  </a:lnTo>
                  <a:lnTo>
                    <a:pt x="46" y="14"/>
                  </a:lnTo>
                  <a:lnTo>
                    <a:pt x="54" y="8"/>
                  </a:lnTo>
                  <a:lnTo>
                    <a:pt x="64" y="4"/>
                  </a:lnTo>
                  <a:lnTo>
                    <a:pt x="76" y="2"/>
                  </a:lnTo>
                  <a:lnTo>
                    <a:pt x="102" y="0"/>
                  </a:lnTo>
                  <a:lnTo>
                    <a:pt x="102" y="0"/>
                  </a:lnTo>
                  <a:close/>
                  <a:moveTo>
                    <a:pt x="102" y="226"/>
                  </a:moveTo>
                  <a:lnTo>
                    <a:pt x="102" y="226"/>
                  </a:lnTo>
                  <a:lnTo>
                    <a:pt x="112" y="224"/>
                  </a:lnTo>
                  <a:lnTo>
                    <a:pt x="120" y="220"/>
                  </a:lnTo>
                  <a:lnTo>
                    <a:pt x="126" y="214"/>
                  </a:lnTo>
                  <a:lnTo>
                    <a:pt x="130" y="204"/>
                  </a:lnTo>
                  <a:lnTo>
                    <a:pt x="134" y="192"/>
                  </a:lnTo>
                  <a:lnTo>
                    <a:pt x="136" y="176"/>
                  </a:lnTo>
                  <a:lnTo>
                    <a:pt x="138" y="136"/>
                  </a:lnTo>
                  <a:lnTo>
                    <a:pt x="138" y="136"/>
                  </a:lnTo>
                  <a:lnTo>
                    <a:pt x="136" y="94"/>
                  </a:lnTo>
                  <a:lnTo>
                    <a:pt x="134" y="78"/>
                  </a:lnTo>
                  <a:lnTo>
                    <a:pt x="130" y="66"/>
                  </a:lnTo>
                  <a:lnTo>
                    <a:pt x="126" y="56"/>
                  </a:lnTo>
                  <a:lnTo>
                    <a:pt x="120" y="50"/>
                  </a:lnTo>
                  <a:lnTo>
                    <a:pt x="112" y="46"/>
                  </a:lnTo>
                  <a:lnTo>
                    <a:pt x="102" y="44"/>
                  </a:lnTo>
                  <a:lnTo>
                    <a:pt x="102" y="44"/>
                  </a:lnTo>
                  <a:lnTo>
                    <a:pt x="92" y="46"/>
                  </a:lnTo>
                  <a:lnTo>
                    <a:pt x="84" y="52"/>
                  </a:lnTo>
                  <a:lnTo>
                    <a:pt x="76" y="60"/>
                  </a:lnTo>
                  <a:lnTo>
                    <a:pt x="72" y="70"/>
                  </a:lnTo>
                  <a:lnTo>
                    <a:pt x="70" y="84"/>
                  </a:lnTo>
                  <a:lnTo>
                    <a:pt x="68" y="98"/>
                  </a:lnTo>
                  <a:lnTo>
                    <a:pt x="66" y="136"/>
                  </a:lnTo>
                  <a:lnTo>
                    <a:pt x="66" y="136"/>
                  </a:lnTo>
                  <a:lnTo>
                    <a:pt x="68" y="172"/>
                  </a:lnTo>
                  <a:lnTo>
                    <a:pt x="70" y="186"/>
                  </a:lnTo>
                  <a:lnTo>
                    <a:pt x="72" y="200"/>
                  </a:lnTo>
                  <a:lnTo>
                    <a:pt x="76" y="210"/>
                  </a:lnTo>
                  <a:lnTo>
                    <a:pt x="84" y="218"/>
                  </a:lnTo>
                  <a:lnTo>
                    <a:pt x="92" y="224"/>
                  </a:lnTo>
                  <a:lnTo>
                    <a:pt x="102" y="226"/>
                  </a:lnTo>
                  <a:lnTo>
                    <a:pt x="102" y="22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8" name="Freeform 32"/>
            <p:cNvSpPr>
              <a:spLocks/>
            </p:cNvSpPr>
            <p:nvPr/>
          </p:nvSpPr>
          <p:spPr bwMode="auto">
            <a:xfrm>
              <a:off x="4925949" y="673735"/>
              <a:ext cx="504825" cy="419100"/>
            </a:xfrm>
            <a:custGeom>
              <a:avLst/>
              <a:gdLst/>
              <a:ahLst/>
              <a:cxnLst>
                <a:cxn ang="0">
                  <a:pos x="62" y="6"/>
                </a:cxn>
                <a:cxn ang="0">
                  <a:pos x="64" y="32"/>
                </a:cxn>
                <a:cxn ang="0">
                  <a:pos x="76" y="18"/>
                </a:cxn>
                <a:cxn ang="0">
                  <a:pos x="92" y="8"/>
                </a:cxn>
                <a:cxn ang="0">
                  <a:pos x="128" y="0"/>
                </a:cxn>
                <a:cxn ang="0">
                  <a:pos x="140" y="0"/>
                </a:cxn>
                <a:cxn ang="0">
                  <a:pos x="158" y="6"/>
                </a:cxn>
                <a:cxn ang="0">
                  <a:pos x="174" y="16"/>
                </a:cxn>
                <a:cxn ang="0">
                  <a:pos x="184" y="32"/>
                </a:cxn>
                <a:cxn ang="0">
                  <a:pos x="188" y="40"/>
                </a:cxn>
                <a:cxn ang="0">
                  <a:pos x="194" y="32"/>
                </a:cxn>
                <a:cxn ang="0">
                  <a:pos x="206" y="16"/>
                </a:cxn>
                <a:cxn ang="0">
                  <a:pos x="222" y="6"/>
                </a:cxn>
                <a:cxn ang="0">
                  <a:pos x="242" y="0"/>
                </a:cxn>
                <a:cxn ang="0">
                  <a:pos x="254" y="0"/>
                </a:cxn>
                <a:cxn ang="0">
                  <a:pos x="282" y="4"/>
                </a:cxn>
                <a:cxn ang="0">
                  <a:pos x="302" y="20"/>
                </a:cxn>
                <a:cxn ang="0">
                  <a:pos x="314" y="44"/>
                </a:cxn>
                <a:cxn ang="0">
                  <a:pos x="318" y="76"/>
                </a:cxn>
                <a:cxn ang="0">
                  <a:pos x="252" y="264"/>
                </a:cxn>
                <a:cxn ang="0">
                  <a:pos x="252" y="84"/>
                </a:cxn>
                <a:cxn ang="0">
                  <a:pos x="246" y="60"/>
                </a:cxn>
                <a:cxn ang="0">
                  <a:pos x="238" y="52"/>
                </a:cxn>
                <a:cxn ang="0">
                  <a:pos x="226" y="50"/>
                </a:cxn>
                <a:cxn ang="0">
                  <a:pos x="218" y="52"/>
                </a:cxn>
                <a:cxn ang="0">
                  <a:pos x="206" y="56"/>
                </a:cxn>
                <a:cxn ang="0">
                  <a:pos x="198" y="68"/>
                </a:cxn>
                <a:cxn ang="0">
                  <a:pos x="192" y="84"/>
                </a:cxn>
                <a:cxn ang="0">
                  <a:pos x="192" y="264"/>
                </a:cxn>
                <a:cxn ang="0">
                  <a:pos x="126" y="84"/>
                </a:cxn>
                <a:cxn ang="0">
                  <a:pos x="124" y="70"/>
                </a:cxn>
                <a:cxn ang="0">
                  <a:pos x="116" y="56"/>
                </a:cxn>
                <a:cxn ang="0">
                  <a:pos x="106" y="50"/>
                </a:cxn>
                <a:cxn ang="0">
                  <a:pos x="100" y="50"/>
                </a:cxn>
                <a:cxn ang="0">
                  <a:pos x="86" y="54"/>
                </a:cxn>
                <a:cxn ang="0">
                  <a:pos x="74" y="62"/>
                </a:cxn>
                <a:cxn ang="0">
                  <a:pos x="68" y="76"/>
                </a:cxn>
                <a:cxn ang="0">
                  <a:pos x="66" y="94"/>
                </a:cxn>
                <a:cxn ang="0">
                  <a:pos x="0" y="264"/>
                </a:cxn>
              </a:cxnLst>
              <a:rect l="0" t="0" r="r" b="b"/>
              <a:pathLst>
                <a:path w="318" h="264">
                  <a:moveTo>
                    <a:pt x="0" y="6"/>
                  </a:moveTo>
                  <a:lnTo>
                    <a:pt x="62" y="6"/>
                  </a:lnTo>
                  <a:lnTo>
                    <a:pt x="62" y="32"/>
                  </a:lnTo>
                  <a:lnTo>
                    <a:pt x="64" y="32"/>
                  </a:lnTo>
                  <a:lnTo>
                    <a:pt x="64" y="32"/>
                  </a:lnTo>
                  <a:lnTo>
                    <a:pt x="76" y="18"/>
                  </a:lnTo>
                  <a:lnTo>
                    <a:pt x="84" y="12"/>
                  </a:lnTo>
                  <a:lnTo>
                    <a:pt x="92" y="8"/>
                  </a:lnTo>
                  <a:lnTo>
                    <a:pt x="110" y="2"/>
                  </a:lnTo>
                  <a:lnTo>
                    <a:pt x="128" y="0"/>
                  </a:lnTo>
                  <a:lnTo>
                    <a:pt x="128" y="0"/>
                  </a:lnTo>
                  <a:lnTo>
                    <a:pt x="140" y="0"/>
                  </a:lnTo>
                  <a:lnTo>
                    <a:pt x="150" y="2"/>
                  </a:lnTo>
                  <a:lnTo>
                    <a:pt x="158" y="6"/>
                  </a:lnTo>
                  <a:lnTo>
                    <a:pt x="166" y="10"/>
                  </a:lnTo>
                  <a:lnTo>
                    <a:pt x="174" y="16"/>
                  </a:lnTo>
                  <a:lnTo>
                    <a:pt x="180" y="24"/>
                  </a:lnTo>
                  <a:lnTo>
                    <a:pt x="184" y="32"/>
                  </a:lnTo>
                  <a:lnTo>
                    <a:pt x="188" y="40"/>
                  </a:lnTo>
                  <a:lnTo>
                    <a:pt x="188" y="40"/>
                  </a:lnTo>
                  <a:lnTo>
                    <a:pt x="188" y="40"/>
                  </a:lnTo>
                  <a:lnTo>
                    <a:pt x="194" y="32"/>
                  </a:lnTo>
                  <a:lnTo>
                    <a:pt x="198" y="22"/>
                  </a:lnTo>
                  <a:lnTo>
                    <a:pt x="206" y="16"/>
                  </a:lnTo>
                  <a:lnTo>
                    <a:pt x="214" y="10"/>
                  </a:lnTo>
                  <a:lnTo>
                    <a:pt x="222" y="6"/>
                  </a:lnTo>
                  <a:lnTo>
                    <a:pt x="232" y="2"/>
                  </a:lnTo>
                  <a:lnTo>
                    <a:pt x="242" y="0"/>
                  </a:lnTo>
                  <a:lnTo>
                    <a:pt x="254" y="0"/>
                  </a:lnTo>
                  <a:lnTo>
                    <a:pt x="254" y="0"/>
                  </a:lnTo>
                  <a:lnTo>
                    <a:pt x="270" y="0"/>
                  </a:lnTo>
                  <a:lnTo>
                    <a:pt x="282" y="4"/>
                  </a:lnTo>
                  <a:lnTo>
                    <a:pt x="294" y="10"/>
                  </a:lnTo>
                  <a:lnTo>
                    <a:pt x="302" y="20"/>
                  </a:lnTo>
                  <a:lnTo>
                    <a:pt x="310" y="30"/>
                  </a:lnTo>
                  <a:lnTo>
                    <a:pt x="314" y="44"/>
                  </a:lnTo>
                  <a:lnTo>
                    <a:pt x="318" y="60"/>
                  </a:lnTo>
                  <a:lnTo>
                    <a:pt x="318" y="76"/>
                  </a:lnTo>
                  <a:lnTo>
                    <a:pt x="318" y="264"/>
                  </a:lnTo>
                  <a:lnTo>
                    <a:pt x="252" y="264"/>
                  </a:lnTo>
                  <a:lnTo>
                    <a:pt x="252" y="84"/>
                  </a:lnTo>
                  <a:lnTo>
                    <a:pt x="252" y="84"/>
                  </a:lnTo>
                  <a:lnTo>
                    <a:pt x="250" y="70"/>
                  </a:lnTo>
                  <a:lnTo>
                    <a:pt x="246" y="60"/>
                  </a:lnTo>
                  <a:lnTo>
                    <a:pt x="242" y="56"/>
                  </a:lnTo>
                  <a:lnTo>
                    <a:pt x="238" y="52"/>
                  </a:lnTo>
                  <a:lnTo>
                    <a:pt x="232" y="50"/>
                  </a:lnTo>
                  <a:lnTo>
                    <a:pt x="226" y="50"/>
                  </a:lnTo>
                  <a:lnTo>
                    <a:pt x="226" y="50"/>
                  </a:lnTo>
                  <a:lnTo>
                    <a:pt x="218" y="52"/>
                  </a:lnTo>
                  <a:lnTo>
                    <a:pt x="212" y="54"/>
                  </a:lnTo>
                  <a:lnTo>
                    <a:pt x="206" y="56"/>
                  </a:lnTo>
                  <a:lnTo>
                    <a:pt x="202" y="62"/>
                  </a:lnTo>
                  <a:lnTo>
                    <a:pt x="198" y="68"/>
                  </a:lnTo>
                  <a:lnTo>
                    <a:pt x="194" y="76"/>
                  </a:lnTo>
                  <a:lnTo>
                    <a:pt x="192" y="84"/>
                  </a:lnTo>
                  <a:lnTo>
                    <a:pt x="192" y="94"/>
                  </a:lnTo>
                  <a:lnTo>
                    <a:pt x="192" y="264"/>
                  </a:lnTo>
                  <a:lnTo>
                    <a:pt x="126" y="264"/>
                  </a:lnTo>
                  <a:lnTo>
                    <a:pt x="126" y="84"/>
                  </a:lnTo>
                  <a:lnTo>
                    <a:pt x="126" y="84"/>
                  </a:lnTo>
                  <a:lnTo>
                    <a:pt x="124" y="70"/>
                  </a:lnTo>
                  <a:lnTo>
                    <a:pt x="120" y="60"/>
                  </a:lnTo>
                  <a:lnTo>
                    <a:pt x="116" y="56"/>
                  </a:lnTo>
                  <a:lnTo>
                    <a:pt x="112" y="52"/>
                  </a:lnTo>
                  <a:lnTo>
                    <a:pt x="106" y="50"/>
                  </a:lnTo>
                  <a:lnTo>
                    <a:pt x="100" y="50"/>
                  </a:lnTo>
                  <a:lnTo>
                    <a:pt x="100" y="50"/>
                  </a:lnTo>
                  <a:lnTo>
                    <a:pt x="92" y="52"/>
                  </a:lnTo>
                  <a:lnTo>
                    <a:pt x="86" y="54"/>
                  </a:lnTo>
                  <a:lnTo>
                    <a:pt x="80" y="56"/>
                  </a:lnTo>
                  <a:lnTo>
                    <a:pt x="74" y="62"/>
                  </a:lnTo>
                  <a:lnTo>
                    <a:pt x="70" y="68"/>
                  </a:lnTo>
                  <a:lnTo>
                    <a:pt x="68" y="76"/>
                  </a:lnTo>
                  <a:lnTo>
                    <a:pt x="66" y="84"/>
                  </a:lnTo>
                  <a:lnTo>
                    <a:pt x="66" y="94"/>
                  </a:lnTo>
                  <a:lnTo>
                    <a:pt x="66" y="264"/>
                  </a:lnTo>
                  <a:lnTo>
                    <a:pt x="0" y="264"/>
                  </a:lnTo>
                  <a:lnTo>
                    <a:pt x="0" y="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</p:grpSp>
      <p:sp>
        <p:nvSpPr>
          <p:cNvPr id="19" name="Rectangle 18">
            <a:hlinkClick r:id="rId3"/>
          </p:cNvPr>
          <p:cNvSpPr/>
          <p:nvPr userDrawn="1"/>
        </p:nvSpPr>
        <p:spPr bwMode="auto">
          <a:xfrm>
            <a:off x="1247775" y="6314349"/>
            <a:ext cx="1805940" cy="283464"/>
          </a:xfrm>
          <a:prstGeom prst="rect">
            <a:avLst/>
          </a:prstGeom>
          <a:solidFill>
            <a:schemeClr val="bg1">
              <a:alpha val="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</a:pPr>
            <a:endParaRPr lang="en-US" sz="1400" smtClean="0">
              <a:solidFill>
                <a:srgbClr val="292929"/>
              </a:solidFill>
              <a:ea typeface="ＭＳ Ｐゴシック" pitchFamily="34" charset="-128"/>
            </a:endParaRPr>
          </a:p>
        </p:txBody>
      </p:sp>
      <p:sp>
        <p:nvSpPr>
          <p:cNvPr id="20" name="Rectangle 45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1226185" y="3267926"/>
            <a:ext cx="3810000" cy="355482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  <a:defRPr sz="1800" b="1" baseline="0">
                <a:solidFill>
                  <a:srgbClr val="D9D9D9"/>
                </a:solidFill>
                <a:latin typeface="Arial Narrow" pitchFamily="34" charset="0"/>
              </a:defRPr>
            </a:lvl1pPr>
          </a:lstStyle>
          <a:p>
            <a:r>
              <a:rPr lang="en-US" dirty="0" smtClean="0"/>
              <a:t>Click to edit subtitle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74427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S Closing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8088" y="2095500"/>
            <a:ext cx="5408612" cy="1003300"/>
          </a:xfrm>
        </p:spPr>
        <p:txBody>
          <a:bodyPr anchor="ctr"/>
          <a:lstStyle>
            <a:lvl1pPr algn="l">
              <a:defRPr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2819400" y="6553200"/>
            <a:ext cx="3505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b="1" dirty="0" smtClean="0">
                <a:solidFill>
                  <a:srgbClr val="00539B"/>
                </a:solidFill>
                <a:ea typeface="ＭＳ Ｐゴシック" pitchFamily="34" charset="-128"/>
              </a:rPr>
              <a:t/>
            </a:r>
            <a:br>
              <a:rPr lang="en-US" sz="600" b="1" dirty="0" smtClean="0">
                <a:solidFill>
                  <a:srgbClr val="00539B"/>
                </a:solidFill>
                <a:ea typeface="ＭＳ Ｐゴシック" pitchFamily="34" charset="-128"/>
              </a:rPr>
            </a:br>
            <a:r>
              <a:rPr lang="en-US" sz="600" b="1" dirty="0">
                <a:solidFill>
                  <a:srgbClr val="00539B"/>
                </a:solidFill>
                <a:ea typeface="ＭＳ Ｐゴシック" pitchFamily="34" charset="-128"/>
              </a:rPr>
              <a:t>Copyright © </a:t>
            </a:r>
            <a:r>
              <a:rPr lang="en-US" sz="600" b="1" dirty="0" smtClean="0">
                <a:solidFill>
                  <a:srgbClr val="00539B"/>
                </a:solidFill>
                <a:ea typeface="ＭＳ Ｐゴシック" pitchFamily="34" charset="-128"/>
              </a:rPr>
              <a:t>2011, </a:t>
            </a:r>
            <a:r>
              <a:rPr lang="en-US" sz="600" b="1" dirty="0">
                <a:solidFill>
                  <a:srgbClr val="00539B"/>
                </a:solidFill>
                <a:ea typeface="ＭＳ Ｐゴシック" pitchFamily="34" charset="-128"/>
              </a:rPr>
              <a:t>SAS Institute Inc. All rights reserved.</a:t>
            </a:r>
            <a:endParaRPr lang="en-US" sz="600" dirty="0">
              <a:solidFill>
                <a:srgbClr val="00539B"/>
              </a:solidFill>
              <a:latin typeface="Times New Roman" pitchFamily="18" charset="0"/>
              <a:ea typeface="ＭＳ Ｐゴシック" pitchFamily="34" charset="-128"/>
            </a:endParaRPr>
          </a:p>
        </p:txBody>
      </p:sp>
      <p:grpSp>
        <p:nvGrpSpPr>
          <p:cNvPr id="5" name="Group 4"/>
          <p:cNvGrpSpPr/>
          <p:nvPr userDrawn="1"/>
        </p:nvGrpSpPr>
        <p:grpSpPr>
          <a:xfrm>
            <a:off x="1313815" y="6371055"/>
            <a:ext cx="1655277" cy="167513"/>
            <a:chOff x="1195324" y="673735"/>
            <a:chExt cx="4235450" cy="428625"/>
          </a:xfrm>
        </p:grpSpPr>
        <p:sp>
          <p:nvSpPr>
            <p:cNvPr id="6" name="Freeform 22"/>
            <p:cNvSpPr>
              <a:spLocks/>
            </p:cNvSpPr>
            <p:nvPr/>
          </p:nvSpPr>
          <p:spPr bwMode="auto">
            <a:xfrm>
              <a:off x="1195324" y="683260"/>
              <a:ext cx="527050" cy="409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6" y="0"/>
                </a:cxn>
                <a:cxn ang="0">
                  <a:pos x="98" y="184"/>
                </a:cxn>
                <a:cxn ang="0">
                  <a:pos x="98" y="184"/>
                </a:cxn>
                <a:cxn ang="0">
                  <a:pos x="130" y="0"/>
                </a:cxn>
                <a:cxn ang="0">
                  <a:pos x="202" y="0"/>
                </a:cxn>
                <a:cxn ang="0">
                  <a:pos x="236" y="184"/>
                </a:cxn>
                <a:cxn ang="0">
                  <a:pos x="236" y="184"/>
                </a:cxn>
                <a:cxn ang="0">
                  <a:pos x="268" y="0"/>
                </a:cxn>
                <a:cxn ang="0">
                  <a:pos x="332" y="0"/>
                </a:cxn>
                <a:cxn ang="0">
                  <a:pos x="276" y="258"/>
                </a:cxn>
                <a:cxn ang="0">
                  <a:pos x="200" y="258"/>
                </a:cxn>
                <a:cxn ang="0">
                  <a:pos x="166" y="76"/>
                </a:cxn>
                <a:cxn ang="0">
                  <a:pos x="166" y="76"/>
                </a:cxn>
                <a:cxn ang="0">
                  <a:pos x="134" y="258"/>
                </a:cxn>
                <a:cxn ang="0">
                  <a:pos x="56" y="258"/>
                </a:cxn>
                <a:cxn ang="0">
                  <a:pos x="0" y="0"/>
                </a:cxn>
              </a:cxnLst>
              <a:rect l="0" t="0" r="r" b="b"/>
              <a:pathLst>
                <a:path w="332" h="258">
                  <a:moveTo>
                    <a:pt x="0" y="0"/>
                  </a:moveTo>
                  <a:lnTo>
                    <a:pt x="66" y="0"/>
                  </a:lnTo>
                  <a:lnTo>
                    <a:pt x="98" y="184"/>
                  </a:lnTo>
                  <a:lnTo>
                    <a:pt x="98" y="184"/>
                  </a:lnTo>
                  <a:lnTo>
                    <a:pt x="130" y="0"/>
                  </a:lnTo>
                  <a:lnTo>
                    <a:pt x="202" y="0"/>
                  </a:lnTo>
                  <a:lnTo>
                    <a:pt x="236" y="184"/>
                  </a:lnTo>
                  <a:lnTo>
                    <a:pt x="236" y="184"/>
                  </a:lnTo>
                  <a:lnTo>
                    <a:pt x="268" y="0"/>
                  </a:lnTo>
                  <a:lnTo>
                    <a:pt x="332" y="0"/>
                  </a:lnTo>
                  <a:lnTo>
                    <a:pt x="276" y="258"/>
                  </a:lnTo>
                  <a:lnTo>
                    <a:pt x="200" y="258"/>
                  </a:lnTo>
                  <a:lnTo>
                    <a:pt x="166" y="76"/>
                  </a:lnTo>
                  <a:lnTo>
                    <a:pt x="166" y="76"/>
                  </a:lnTo>
                  <a:lnTo>
                    <a:pt x="134" y="258"/>
                  </a:lnTo>
                  <a:lnTo>
                    <a:pt x="56" y="2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7" name="Freeform 23"/>
            <p:cNvSpPr>
              <a:spLocks/>
            </p:cNvSpPr>
            <p:nvPr/>
          </p:nvSpPr>
          <p:spPr bwMode="auto">
            <a:xfrm>
              <a:off x="1731899" y="683260"/>
              <a:ext cx="523875" cy="409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6" y="0"/>
                </a:cxn>
                <a:cxn ang="0">
                  <a:pos x="96" y="184"/>
                </a:cxn>
                <a:cxn ang="0">
                  <a:pos x="98" y="184"/>
                </a:cxn>
                <a:cxn ang="0">
                  <a:pos x="130" y="0"/>
                </a:cxn>
                <a:cxn ang="0">
                  <a:pos x="200" y="0"/>
                </a:cxn>
                <a:cxn ang="0">
                  <a:pos x="234" y="184"/>
                </a:cxn>
                <a:cxn ang="0">
                  <a:pos x="236" y="184"/>
                </a:cxn>
                <a:cxn ang="0">
                  <a:pos x="266" y="0"/>
                </a:cxn>
                <a:cxn ang="0">
                  <a:pos x="330" y="0"/>
                </a:cxn>
                <a:cxn ang="0">
                  <a:pos x="274" y="258"/>
                </a:cxn>
                <a:cxn ang="0">
                  <a:pos x="200" y="258"/>
                </a:cxn>
                <a:cxn ang="0">
                  <a:pos x="166" y="76"/>
                </a:cxn>
                <a:cxn ang="0">
                  <a:pos x="164" y="76"/>
                </a:cxn>
                <a:cxn ang="0">
                  <a:pos x="132" y="258"/>
                </a:cxn>
                <a:cxn ang="0">
                  <a:pos x="56" y="258"/>
                </a:cxn>
                <a:cxn ang="0">
                  <a:pos x="0" y="0"/>
                </a:cxn>
              </a:cxnLst>
              <a:rect l="0" t="0" r="r" b="b"/>
              <a:pathLst>
                <a:path w="330" h="258">
                  <a:moveTo>
                    <a:pt x="0" y="0"/>
                  </a:moveTo>
                  <a:lnTo>
                    <a:pt x="66" y="0"/>
                  </a:lnTo>
                  <a:lnTo>
                    <a:pt x="96" y="184"/>
                  </a:lnTo>
                  <a:lnTo>
                    <a:pt x="98" y="184"/>
                  </a:lnTo>
                  <a:lnTo>
                    <a:pt x="130" y="0"/>
                  </a:lnTo>
                  <a:lnTo>
                    <a:pt x="200" y="0"/>
                  </a:lnTo>
                  <a:lnTo>
                    <a:pt x="234" y="184"/>
                  </a:lnTo>
                  <a:lnTo>
                    <a:pt x="236" y="184"/>
                  </a:lnTo>
                  <a:lnTo>
                    <a:pt x="266" y="0"/>
                  </a:lnTo>
                  <a:lnTo>
                    <a:pt x="330" y="0"/>
                  </a:lnTo>
                  <a:lnTo>
                    <a:pt x="274" y="258"/>
                  </a:lnTo>
                  <a:lnTo>
                    <a:pt x="200" y="258"/>
                  </a:lnTo>
                  <a:lnTo>
                    <a:pt x="166" y="76"/>
                  </a:lnTo>
                  <a:lnTo>
                    <a:pt x="164" y="76"/>
                  </a:lnTo>
                  <a:lnTo>
                    <a:pt x="132" y="258"/>
                  </a:lnTo>
                  <a:lnTo>
                    <a:pt x="56" y="2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8" name="Freeform 24"/>
            <p:cNvSpPr>
              <a:spLocks/>
            </p:cNvSpPr>
            <p:nvPr/>
          </p:nvSpPr>
          <p:spPr bwMode="auto">
            <a:xfrm>
              <a:off x="2265299" y="683260"/>
              <a:ext cx="527050" cy="409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6" y="0"/>
                </a:cxn>
                <a:cxn ang="0">
                  <a:pos x="98" y="184"/>
                </a:cxn>
                <a:cxn ang="0">
                  <a:pos x="98" y="184"/>
                </a:cxn>
                <a:cxn ang="0">
                  <a:pos x="130" y="0"/>
                </a:cxn>
                <a:cxn ang="0">
                  <a:pos x="202" y="0"/>
                </a:cxn>
                <a:cxn ang="0">
                  <a:pos x="236" y="184"/>
                </a:cxn>
                <a:cxn ang="0">
                  <a:pos x="236" y="184"/>
                </a:cxn>
                <a:cxn ang="0">
                  <a:pos x="268" y="0"/>
                </a:cxn>
                <a:cxn ang="0">
                  <a:pos x="332" y="0"/>
                </a:cxn>
                <a:cxn ang="0">
                  <a:pos x="276" y="258"/>
                </a:cxn>
                <a:cxn ang="0">
                  <a:pos x="200" y="258"/>
                </a:cxn>
                <a:cxn ang="0">
                  <a:pos x="166" y="76"/>
                </a:cxn>
                <a:cxn ang="0">
                  <a:pos x="166" y="76"/>
                </a:cxn>
                <a:cxn ang="0">
                  <a:pos x="134" y="258"/>
                </a:cxn>
                <a:cxn ang="0">
                  <a:pos x="56" y="258"/>
                </a:cxn>
                <a:cxn ang="0">
                  <a:pos x="0" y="0"/>
                </a:cxn>
              </a:cxnLst>
              <a:rect l="0" t="0" r="r" b="b"/>
              <a:pathLst>
                <a:path w="332" h="258">
                  <a:moveTo>
                    <a:pt x="0" y="0"/>
                  </a:moveTo>
                  <a:lnTo>
                    <a:pt x="66" y="0"/>
                  </a:lnTo>
                  <a:lnTo>
                    <a:pt x="98" y="184"/>
                  </a:lnTo>
                  <a:lnTo>
                    <a:pt x="98" y="184"/>
                  </a:lnTo>
                  <a:lnTo>
                    <a:pt x="130" y="0"/>
                  </a:lnTo>
                  <a:lnTo>
                    <a:pt x="202" y="0"/>
                  </a:lnTo>
                  <a:lnTo>
                    <a:pt x="236" y="184"/>
                  </a:lnTo>
                  <a:lnTo>
                    <a:pt x="236" y="184"/>
                  </a:lnTo>
                  <a:lnTo>
                    <a:pt x="268" y="0"/>
                  </a:lnTo>
                  <a:lnTo>
                    <a:pt x="332" y="0"/>
                  </a:lnTo>
                  <a:lnTo>
                    <a:pt x="276" y="258"/>
                  </a:lnTo>
                  <a:lnTo>
                    <a:pt x="200" y="258"/>
                  </a:lnTo>
                  <a:lnTo>
                    <a:pt x="166" y="76"/>
                  </a:lnTo>
                  <a:lnTo>
                    <a:pt x="166" y="76"/>
                  </a:lnTo>
                  <a:lnTo>
                    <a:pt x="134" y="258"/>
                  </a:lnTo>
                  <a:lnTo>
                    <a:pt x="56" y="2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9" name="Rectangle 25"/>
            <p:cNvSpPr>
              <a:spLocks noChangeArrowheads="1"/>
            </p:cNvSpPr>
            <p:nvPr/>
          </p:nvSpPr>
          <p:spPr bwMode="auto">
            <a:xfrm>
              <a:off x="2808224" y="975360"/>
              <a:ext cx="101600" cy="11747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auto">
            <a:xfrm>
              <a:off x="2966974" y="673735"/>
              <a:ext cx="304800" cy="428625"/>
            </a:xfrm>
            <a:custGeom>
              <a:avLst/>
              <a:gdLst/>
              <a:ahLst/>
              <a:cxnLst>
                <a:cxn ang="0">
                  <a:pos x="60" y="188"/>
                </a:cxn>
                <a:cxn ang="0">
                  <a:pos x="60" y="196"/>
                </a:cxn>
                <a:cxn ang="0">
                  <a:pos x="66" y="210"/>
                </a:cxn>
                <a:cxn ang="0">
                  <a:pos x="74" y="220"/>
                </a:cxn>
                <a:cxn ang="0">
                  <a:pos x="86" y="224"/>
                </a:cxn>
                <a:cxn ang="0">
                  <a:pos x="94" y="226"/>
                </a:cxn>
                <a:cxn ang="0">
                  <a:pos x="114" y="222"/>
                </a:cxn>
                <a:cxn ang="0">
                  <a:pos x="122" y="214"/>
                </a:cxn>
                <a:cxn ang="0">
                  <a:pos x="128" y="202"/>
                </a:cxn>
                <a:cxn ang="0">
                  <a:pos x="128" y="194"/>
                </a:cxn>
                <a:cxn ang="0">
                  <a:pos x="120" y="176"/>
                </a:cxn>
                <a:cxn ang="0">
                  <a:pos x="104" y="166"/>
                </a:cxn>
                <a:cxn ang="0">
                  <a:pos x="58" y="148"/>
                </a:cxn>
                <a:cxn ang="0">
                  <a:pos x="34" y="138"/>
                </a:cxn>
                <a:cxn ang="0">
                  <a:pos x="16" y="122"/>
                </a:cxn>
                <a:cxn ang="0">
                  <a:pos x="6" y="102"/>
                </a:cxn>
                <a:cxn ang="0">
                  <a:pos x="2" y="78"/>
                </a:cxn>
                <a:cxn ang="0">
                  <a:pos x="4" y="62"/>
                </a:cxn>
                <a:cxn ang="0">
                  <a:pos x="14" y="34"/>
                </a:cxn>
                <a:cxn ang="0">
                  <a:pos x="38" y="12"/>
                </a:cxn>
                <a:cxn ang="0">
                  <a:pos x="74" y="2"/>
                </a:cxn>
                <a:cxn ang="0">
                  <a:pos x="98" y="0"/>
                </a:cxn>
                <a:cxn ang="0">
                  <a:pos x="136" y="4"/>
                </a:cxn>
                <a:cxn ang="0">
                  <a:pos x="164" y="18"/>
                </a:cxn>
                <a:cxn ang="0">
                  <a:pos x="180" y="42"/>
                </a:cxn>
                <a:cxn ang="0">
                  <a:pos x="186" y="72"/>
                </a:cxn>
                <a:cxn ang="0">
                  <a:pos x="126" y="84"/>
                </a:cxn>
                <a:cxn ang="0">
                  <a:pos x="124" y="66"/>
                </a:cxn>
                <a:cxn ang="0">
                  <a:pos x="120" y="54"/>
                </a:cxn>
                <a:cxn ang="0">
                  <a:pos x="110" y="48"/>
                </a:cxn>
                <a:cxn ang="0">
                  <a:pos x="96" y="44"/>
                </a:cxn>
                <a:cxn ang="0">
                  <a:pos x="84" y="46"/>
                </a:cxn>
                <a:cxn ang="0">
                  <a:pos x="72" y="56"/>
                </a:cxn>
                <a:cxn ang="0">
                  <a:pos x="66" y="66"/>
                </a:cxn>
                <a:cxn ang="0">
                  <a:pos x="66" y="72"/>
                </a:cxn>
                <a:cxn ang="0">
                  <a:pos x="72" y="90"/>
                </a:cxn>
                <a:cxn ang="0">
                  <a:pos x="94" y="102"/>
                </a:cxn>
                <a:cxn ang="0">
                  <a:pos x="134" y="116"/>
                </a:cxn>
                <a:cxn ang="0">
                  <a:pos x="160" y="128"/>
                </a:cxn>
                <a:cxn ang="0">
                  <a:pos x="178" y="144"/>
                </a:cxn>
                <a:cxn ang="0">
                  <a:pos x="188" y="164"/>
                </a:cxn>
                <a:cxn ang="0">
                  <a:pos x="192" y="190"/>
                </a:cxn>
                <a:cxn ang="0">
                  <a:pos x="190" y="208"/>
                </a:cxn>
                <a:cxn ang="0">
                  <a:pos x="176" y="240"/>
                </a:cxn>
                <a:cxn ang="0">
                  <a:pos x="150" y="260"/>
                </a:cxn>
                <a:cxn ang="0">
                  <a:pos x="116" y="270"/>
                </a:cxn>
                <a:cxn ang="0">
                  <a:pos x="96" y="270"/>
                </a:cxn>
                <a:cxn ang="0">
                  <a:pos x="50" y="264"/>
                </a:cxn>
                <a:cxn ang="0">
                  <a:pos x="20" y="248"/>
                </a:cxn>
                <a:cxn ang="0">
                  <a:pos x="6" y="222"/>
                </a:cxn>
                <a:cxn ang="0">
                  <a:pos x="0" y="188"/>
                </a:cxn>
                <a:cxn ang="0">
                  <a:pos x="60" y="180"/>
                </a:cxn>
              </a:cxnLst>
              <a:rect l="0" t="0" r="r" b="b"/>
              <a:pathLst>
                <a:path w="192" h="270">
                  <a:moveTo>
                    <a:pt x="60" y="180"/>
                  </a:moveTo>
                  <a:lnTo>
                    <a:pt x="60" y="188"/>
                  </a:lnTo>
                  <a:lnTo>
                    <a:pt x="60" y="188"/>
                  </a:lnTo>
                  <a:lnTo>
                    <a:pt x="60" y="196"/>
                  </a:lnTo>
                  <a:lnTo>
                    <a:pt x="62" y="204"/>
                  </a:lnTo>
                  <a:lnTo>
                    <a:pt x="66" y="210"/>
                  </a:lnTo>
                  <a:lnTo>
                    <a:pt x="68" y="216"/>
                  </a:lnTo>
                  <a:lnTo>
                    <a:pt x="74" y="220"/>
                  </a:lnTo>
                  <a:lnTo>
                    <a:pt x="80" y="222"/>
                  </a:lnTo>
                  <a:lnTo>
                    <a:pt x="86" y="224"/>
                  </a:lnTo>
                  <a:lnTo>
                    <a:pt x="94" y="226"/>
                  </a:lnTo>
                  <a:lnTo>
                    <a:pt x="94" y="226"/>
                  </a:lnTo>
                  <a:lnTo>
                    <a:pt x="108" y="224"/>
                  </a:lnTo>
                  <a:lnTo>
                    <a:pt x="114" y="222"/>
                  </a:lnTo>
                  <a:lnTo>
                    <a:pt x="118" y="218"/>
                  </a:lnTo>
                  <a:lnTo>
                    <a:pt x="122" y="214"/>
                  </a:lnTo>
                  <a:lnTo>
                    <a:pt x="126" y="208"/>
                  </a:lnTo>
                  <a:lnTo>
                    <a:pt x="128" y="202"/>
                  </a:lnTo>
                  <a:lnTo>
                    <a:pt x="128" y="194"/>
                  </a:lnTo>
                  <a:lnTo>
                    <a:pt x="128" y="194"/>
                  </a:lnTo>
                  <a:lnTo>
                    <a:pt x="126" y="184"/>
                  </a:lnTo>
                  <a:lnTo>
                    <a:pt x="120" y="176"/>
                  </a:lnTo>
                  <a:lnTo>
                    <a:pt x="114" y="170"/>
                  </a:lnTo>
                  <a:lnTo>
                    <a:pt x="104" y="166"/>
                  </a:lnTo>
                  <a:lnTo>
                    <a:pt x="58" y="148"/>
                  </a:lnTo>
                  <a:lnTo>
                    <a:pt x="58" y="148"/>
                  </a:lnTo>
                  <a:lnTo>
                    <a:pt x="44" y="144"/>
                  </a:lnTo>
                  <a:lnTo>
                    <a:pt x="34" y="138"/>
                  </a:lnTo>
                  <a:lnTo>
                    <a:pt x="24" y="130"/>
                  </a:lnTo>
                  <a:lnTo>
                    <a:pt x="16" y="122"/>
                  </a:lnTo>
                  <a:lnTo>
                    <a:pt x="10" y="112"/>
                  </a:lnTo>
                  <a:lnTo>
                    <a:pt x="6" y="102"/>
                  </a:lnTo>
                  <a:lnTo>
                    <a:pt x="4" y="90"/>
                  </a:lnTo>
                  <a:lnTo>
                    <a:pt x="2" y="78"/>
                  </a:lnTo>
                  <a:lnTo>
                    <a:pt x="2" y="78"/>
                  </a:lnTo>
                  <a:lnTo>
                    <a:pt x="4" y="62"/>
                  </a:lnTo>
                  <a:lnTo>
                    <a:pt x="8" y="48"/>
                  </a:lnTo>
                  <a:lnTo>
                    <a:pt x="14" y="34"/>
                  </a:lnTo>
                  <a:lnTo>
                    <a:pt x="24" y="22"/>
                  </a:lnTo>
                  <a:lnTo>
                    <a:pt x="38" y="12"/>
                  </a:lnTo>
                  <a:lnTo>
                    <a:pt x="54" y="6"/>
                  </a:lnTo>
                  <a:lnTo>
                    <a:pt x="74" y="2"/>
                  </a:lnTo>
                  <a:lnTo>
                    <a:pt x="98" y="0"/>
                  </a:lnTo>
                  <a:lnTo>
                    <a:pt x="98" y="0"/>
                  </a:lnTo>
                  <a:lnTo>
                    <a:pt x="118" y="0"/>
                  </a:lnTo>
                  <a:lnTo>
                    <a:pt x="136" y="4"/>
                  </a:lnTo>
                  <a:lnTo>
                    <a:pt x="152" y="10"/>
                  </a:lnTo>
                  <a:lnTo>
                    <a:pt x="164" y="18"/>
                  </a:lnTo>
                  <a:lnTo>
                    <a:pt x="174" y="30"/>
                  </a:lnTo>
                  <a:lnTo>
                    <a:pt x="180" y="42"/>
                  </a:lnTo>
                  <a:lnTo>
                    <a:pt x="184" y="56"/>
                  </a:lnTo>
                  <a:lnTo>
                    <a:pt x="186" y="72"/>
                  </a:lnTo>
                  <a:lnTo>
                    <a:pt x="186" y="84"/>
                  </a:lnTo>
                  <a:lnTo>
                    <a:pt x="126" y="84"/>
                  </a:lnTo>
                  <a:lnTo>
                    <a:pt x="126" y="84"/>
                  </a:lnTo>
                  <a:lnTo>
                    <a:pt x="124" y="66"/>
                  </a:lnTo>
                  <a:lnTo>
                    <a:pt x="122" y="60"/>
                  </a:lnTo>
                  <a:lnTo>
                    <a:pt x="120" y="54"/>
                  </a:lnTo>
                  <a:lnTo>
                    <a:pt x="116" y="50"/>
                  </a:lnTo>
                  <a:lnTo>
                    <a:pt x="110" y="48"/>
                  </a:lnTo>
                  <a:lnTo>
                    <a:pt x="104" y="46"/>
                  </a:lnTo>
                  <a:lnTo>
                    <a:pt x="96" y="44"/>
                  </a:lnTo>
                  <a:lnTo>
                    <a:pt x="96" y="44"/>
                  </a:lnTo>
                  <a:lnTo>
                    <a:pt x="84" y="46"/>
                  </a:lnTo>
                  <a:lnTo>
                    <a:pt x="76" y="52"/>
                  </a:lnTo>
                  <a:lnTo>
                    <a:pt x="72" y="56"/>
                  </a:lnTo>
                  <a:lnTo>
                    <a:pt x="68" y="60"/>
                  </a:lnTo>
                  <a:lnTo>
                    <a:pt x="66" y="66"/>
                  </a:lnTo>
                  <a:lnTo>
                    <a:pt x="66" y="72"/>
                  </a:lnTo>
                  <a:lnTo>
                    <a:pt x="66" y="72"/>
                  </a:lnTo>
                  <a:lnTo>
                    <a:pt x="68" y="82"/>
                  </a:lnTo>
                  <a:lnTo>
                    <a:pt x="72" y="90"/>
                  </a:lnTo>
                  <a:lnTo>
                    <a:pt x="80" y="96"/>
                  </a:lnTo>
                  <a:lnTo>
                    <a:pt x="94" y="102"/>
                  </a:lnTo>
                  <a:lnTo>
                    <a:pt x="134" y="116"/>
                  </a:lnTo>
                  <a:lnTo>
                    <a:pt x="134" y="116"/>
                  </a:lnTo>
                  <a:lnTo>
                    <a:pt x="148" y="122"/>
                  </a:lnTo>
                  <a:lnTo>
                    <a:pt x="160" y="128"/>
                  </a:lnTo>
                  <a:lnTo>
                    <a:pt x="170" y="136"/>
                  </a:lnTo>
                  <a:lnTo>
                    <a:pt x="178" y="144"/>
                  </a:lnTo>
                  <a:lnTo>
                    <a:pt x="184" y="152"/>
                  </a:lnTo>
                  <a:lnTo>
                    <a:pt x="188" y="164"/>
                  </a:lnTo>
                  <a:lnTo>
                    <a:pt x="190" y="176"/>
                  </a:lnTo>
                  <a:lnTo>
                    <a:pt x="192" y="190"/>
                  </a:lnTo>
                  <a:lnTo>
                    <a:pt x="192" y="190"/>
                  </a:lnTo>
                  <a:lnTo>
                    <a:pt x="190" y="208"/>
                  </a:lnTo>
                  <a:lnTo>
                    <a:pt x="184" y="226"/>
                  </a:lnTo>
                  <a:lnTo>
                    <a:pt x="176" y="240"/>
                  </a:lnTo>
                  <a:lnTo>
                    <a:pt x="164" y="250"/>
                  </a:lnTo>
                  <a:lnTo>
                    <a:pt x="150" y="260"/>
                  </a:lnTo>
                  <a:lnTo>
                    <a:pt x="134" y="266"/>
                  </a:lnTo>
                  <a:lnTo>
                    <a:pt x="116" y="270"/>
                  </a:lnTo>
                  <a:lnTo>
                    <a:pt x="96" y="270"/>
                  </a:lnTo>
                  <a:lnTo>
                    <a:pt x="96" y="270"/>
                  </a:lnTo>
                  <a:lnTo>
                    <a:pt x="70" y="270"/>
                  </a:lnTo>
                  <a:lnTo>
                    <a:pt x="50" y="264"/>
                  </a:lnTo>
                  <a:lnTo>
                    <a:pt x="32" y="258"/>
                  </a:lnTo>
                  <a:lnTo>
                    <a:pt x="20" y="248"/>
                  </a:lnTo>
                  <a:lnTo>
                    <a:pt x="12" y="236"/>
                  </a:lnTo>
                  <a:lnTo>
                    <a:pt x="6" y="222"/>
                  </a:lnTo>
                  <a:lnTo>
                    <a:pt x="2" y="206"/>
                  </a:lnTo>
                  <a:lnTo>
                    <a:pt x="0" y="188"/>
                  </a:lnTo>
                  <a:lnTo>
                    <a:pt x="0" y="180"/>
                  </a:lnTo>
                  <a:lnTo>
                    <a:pt x="60" y="18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1" name="Freeform 27"/>
            <p:cNvSpPr>
              <a:spLocks noEditPoints="1"/>
            </p:cNvSpPr>
            <p:nvPr/>
          </p:nvSpPr>
          <p:spPr bwMode="auto">
            <a:xfrm>
              <a:off x="3309874" y="673735"/>
              <a:ext cx="317500" cy="428625"/>
            </a:xfrm>
            <a:custGeom>
              <a:avLst/>
              <a:gdLst/>
              <a:ahLst/>
              <a:cxnLst>
                <a:cxn ang="0">
                  <a:pos x="8" y="80"/>
                </a:cxn>
                <a:cxn ang="0">
                  <a:pos x="10" y="58"/>
                </a:cxn>
                <a:cxn ang="0">
                  <a:pos x="24" y="28"/>
                </a:cxn>
                <a:cxn ang="0">
                  <a:pos x="48" y="10"/>
                </a:cxn>
                <a:cxn ang="0">
                  <a:pos x="80" y="0"/>
                </a:cxn>
                <a:cxn ang="0">
                  <a:pos x="98" y="0"/>
                </a:cxn>
                <a:cxn ang="0">
                  <a:pos x="146" y="6"/>
                </a:cxn>
                <a:cxn ang="0">
                  <a:pos x="174" y="22"/>
                </a:cxn>
                <a:cxn ang="0">
                  <a:pos x="188" y="46"/>
                </a:cxn>
                <a:cxn ang="0">
                  <a:pos x="192" y="78"/>
                </a:cxn>
                <a:cxn ang="0">
                  <a:pos x="192" y="214"/>
                </a:cxn>
                <a:cxn ang="0">
                  <a:pos x="196" y="254"/>
                </a:cxn>
                <a:cxn ang="0">
                  <a:pos x="136" y="264"/>
                </a:cxn>
                <a:cxn ang="0">
                  <a:pos x="132" y="250"/>
                </a:cxn>
                <a:cxn ang="0">
                  <a:pos x="128" y="238"/>
                </a:cxn>
                <a:cxn ang="0">
                  <a:pos x="122" y="246"/>
                </a:cxn>
                <a:cxn ang="0">
                  <a:pos x="108" y="260"/>
                </a:cxn>
                <a:cxn ang="0">
                  <a:pos x="92" y="268"/>
                </a:cxn>
                <a:cxn ang="0">
                  <a:pos x="62" y="270"/>
                </a:cxn>
                <a:cxn ang="0">
                  <a:pos x="46" y="268"/>
                </a:cxn>
                <a:cxn ang="0">
                  <a:pos x="22" y="256"/>
                </a:cxn>
                <a:cxn ang="0">
                  <a:pos x="8" y="236"/>
                </a:cxn>
                <a:cxn ang="0">
                  <a:pos x="0" y="210"/>
                </a:cxn>
                <a:cxn ang="0">
                  <a:pos x="0" y="196"/>
                </a:cxn>
                <a:cxn ang="0">
                  <a:pos x="4" y="166"/>
                </a:cxn>
                <a:cxn ang="0">
                  <a:pos x="16" y="144"/>
                </a:cxn>
                <a:cxn ang="0">
                  <a:pos x="36" y="128"/>
                </a:cxn>
                <a:cxn ang="0">
                  <a:pos x="64" y="116"/>
                </a:cxn>
                <a:cxn ang="0">
                  <a:pos x="102" y="106"/>
                </a:cxn>
                <a:cxn ang="0">
                  <a:pos x="122" y="96"/>
                </a:cxn>
                <a:cxn ang="0">
                  <a:pos x="128" y="76"/>
                </a:cxn>
                <a:cxn ang="0">
                  <a:pos x="126" y="62"/>
                </a:cxn>
                <a:cxn ang="0">
                  <a:pos x="122" y="54"/>
                </a:cxn>
                <a:cxn ang="0">
                  <a:pos x="112" y="46"/>
                </a:cxn>
                <a:cxn ang="0">
                  <a:pos x="98" y="44"/>
                </a:cxn>
                <a:cxn ang="0">
                  <a:pos x="90" y="46"/>
                </a:cxn>
                <a:cxn ang="0">
                  <a:pos x="80" y="50"/>
                </a:cxn>
                <a:cxn ang="0">
                  <a:pos x="72" y="58"/>
                </a:cxn>
                <a:cxn ang="0">
                  <a:pos x="68" y="78"/>
                </a:cxn>
                <a:cxn ang="0">
                  <a:pos x="8" y="86"/>
                </a:cxn>
                <a:cxn ang="0">
                  <a:pos x="128" y="136"/>
                </a:cxn>
                <a:cxn ang="0">
                  <a:pos x="100" y="148"/>
                </a:cxn>
                <a:cxn ang="0">
                  <a:pos x="84" y="154"/>
                </a:cxn>
                <a:cxn ang="0">
                  <a:pos x="72" y="162"/>
                </a:cxn>
                <a:cxn ang="0">
                  <a:pos x="64" y="174"/>
                </a:cxn>
                <a:cxn ang="0">
                  <a:pos x="62" y="190"/>
                </a:cxn>
                <a:cxn ang="0">
                  <a:pos x="68" y="214"/>
                </a:cxn>
                <a:cxn ang="0">
                  <a:pos x="76" y="222"/>
                </a:cxn>
                <a:cxn ang="0">
                  <a:pos x="88" y="226"/>
                </a:cxn>
                <a:cxn ang="0">
                  <a:pos x="102" y="224"/>
                </a:cxn>
                <a:cxn ang="0">
                  <a:pos x="114" y="216"/>
                </a:cxn>
                <a:cxn ang="0">
                  <a:pos x="124" y="204"/>
                </a:cxn>
                <a:cxn ang="0">
                  <a:pos x="128" y="186"/>
                </a:cxn>
              </a:cxnLst>
              <a:rect l="0" t="0" r="r" b="b"/>
              <a:pathLst>
                <a:path w="200" h="270">
                  <a:moveTo>
                    <a:pt x="8" y="86"/>
                  </a:moveTo>
                  <a:lnTo>
                    <a:pt x="8" y="80"/>
                  </a:lnTo>
                  <a:lnTo>
                    <a:pt x="8" y="80"/>
                  </a:lnTo>
                  <a:lnTo>
                    <a:pt x="10" y="58"/>
                  </a:lnTo>
                  <a:lnTo>
                    <a:pt x="14" y="42"/>
                  </a:lnTo>
                  <a:lnTo>
                    <a:pt x="24" y="28"/>
                  </a:lnTo>
                  <a:lnTo>
                    <a:pt x="34" y="18"/>
                  </a:lnTo>
                  <a:lnTo>
                    <a:pt x="48" y="10"/>
                  </a:lnTo>
                  <a:lnTo>
                    <a:pt x="64" y="4"/>
                  </a:lnTo>
                  <a:lnTo>
                    <a:pt x="80" y="0"/>
                  </a:lnTo>
                  <a:lnTo>
                    <a:pt x="98" y="0"/>
                  </a:lnTo>
                  <a:lnTo>
                    <a:pt x="98" y="0"/>
                  </a:lnTo>
                  <a:lnTo>
                    <a:pt x="124" y="2"/>
                  </a:lnTo>
                  <a:lnTo>
                    <a:pt x="146" y="6"/>
                  </a:lnTo>
                  <a:lnTo>
                    <a:pt x="162" y="12"/>
                  </a:lnTo>
                  <a:lnTo>
                    <a:pt x="174" y="22"/>
                  </a:lnTo>
                  <a:lnTo>
                    <a:pt x="182" y="34"/>
                  </a:lnTo>
                  <a:lnTo>
                    <a:pt x="188" y="46"/>
                  </a:lnTo>
                  <a:lnTo>
                    <a:pt x="190" y="62"/>
                  </a:lnTo>
                  <a:lnTo>
                    <a:pt x="192" y="78"/>
                  </a:lnTo>
                  <a:lnTo>
                    <a:pt x="192" y="214"/>
                  </a:lnTo>
                  <a:lnTo>
                    <a:pt x="192" y="214"/>
                  </a:lnTo>
                  <a:lnTo>
                    <a:pt x="194" y="242"/>
                  </a:lnTo>
                  <a:lnTo>
                    <a:pt x="196" y="254"/>
                  </a:lnTo>
                  <a:lnTo>
                    <a:pt x="200" y="264"/>
                  </a:lnTo>
                  <a:lnTo>
                    <a:pt x="136" y="264"/>
                  </a:lnTo>
                  <a:lnTo>
                    <a:pt x="136" y="264"/>
                  </a:lnTo>
                  <a:lnTo>
                    <a:pt x="132" y="250"/>
                  </a:lnTo>
                  <a:lnTo>
                    <a:pt x="128" y="238"/>
                  </a:lnTo>
                  <a:lnTo>
                    <a:pt x="128" y="238"/>
                  </a:lnTo>
                  <a:lnTo>
                    <a:pt x="128" y="238"/>
                  </a:lnTo>
                  <a:lnTo>
                    <a:pt x="122" y="246"/>
                  </a:lnTo>
                  <a:lnTo>
                    <a:pt x="116" y="254"/>
                  </a:lnTo>
                  <a:lnTo>
                    <a:pt x="108" y="260"/>
                  </a:lnTo>
                  <a:lnTo>
                    <a:pt x="100" y="264"/>
                  </a:lnTo>
                  <a:lnTo>
                    <a:pt x="92" y="268"/>
                  </a:lnTo>
                  <a:lnTo>
                    <a:pt x="84" y="270"/>
                  </a:lnTo>
                  <a:lnTo>
                    <a:pt x="62" y="270"/>
                  </a:lnTo>
                  <a:lnTo>
                    <a:pt x="62" y="270"/>
                  </a:lnTo>
                  <a:lnTo>
                    <a:pt x="46" y="268"/>
                  </a:lnTo>
                  <a:lnTo>
                    <a:pt x="32" y="264"/>
                  </a:lnTo>
                  <a:lnTo>
                    <a:pt x="22" y="256"/>
                  </a:lnTo>
                  <a:lnTo>
                    <a:pt x="14" y="246"/>
                  </a:lnTo>
                  <a:lnTo>
                    <a:pt x="8" y="236"/>
                  </a:lnTo>
                  <a:lnTo>
                    <a:pt x="2" y="222"/>
                  </a:lnTo>
                  <a:lnTo>
                    <a:pt x="0" y="210"/>
                  </a:lnTo>
                  <a:lnTo>
                    <a:pt x="0" y="196"/>
                  </a:lnTo>
                  <a:lnTo>
                    <a:pt x="0" y="196"/>
                  </a:lnTo>
                  <a:lnTo>
                    <a:pt x="0" y="180"/>
                  </a:lnTo>
                  <a:lnTo>
                    <a:pt x="4" y="166"/>
                  </a:lnTo>
                  <a:lnTo>
                    <a:pt x="8" y="154"/>
                  </a:lnTo>
                  <a:lnTo>
                    <a:pt x="16" y="144"/>
                  </a:lnTo>
                  <a:lnTo>
                    <a:pt x="24" y="134"/>
                  </a:lnTo>
                  <a:lnTo>
                    <a:pt x="36" y="128"/>
                  </a:lnTo>
                  <a:lnTo>
                    <a:pt x="48" y="122"/>
                  </a:lnTo>
                  <a:lnTo>
                    <a:pt x="64" y="116"/>
                  </a:lnTo>
                  <a:lnTo>
                    <a:pt x="102" y="106"/>
                  </a:lnTo>
                  <a:lnTo>
                    <a:pt x="102" y="106"/>
                  </a:lnTo>
                  <a:lnTo>
                    <a:pt x="114" y="102"/>
                  </a:lnTo>
                  <a:lnTo>
                    <a:pt x="122" y="96"/>
                  </a:lnTo>
                  <a:lnTo>
                    <a:pt x="128" y="88"/>
                  </a:lnTo>
                  <a:lnTo>
                    <a:pt x="128" y="76"/>
                  </a:lnTo>
                  <a:lnTo>
                    <a:pt x="128" y="76"/>
                  </a:lnTo>
                  <a:lnTo>
                    <a:pt x="126" y="62"/>
                  </a:lnTo>
                  <a:lnTo>
                    <a:pt x="124" y="58"/>
                  </a:lnTo>
                  <a:lnTo>
                    <a:pt x="122" y="54"/>
                  </a:lnTo>
                  <a:lnTo>
                    <a:pt x="118" y="50"/>
                  </a:lnTo>
                  <a:lnTo>
                    <a:pt x="112" y="46"/>
                  </a:lnTo>
                  <a:lnTo>
                    <a:pt x="106" y="46"/>
                  </a:lnTo>
                  <a:lnTo>
                    <a:pt x="98" y="44"/>
                  </a:lnTo>
                  <a:lnTo>
                    <a:pt x="98" y="44"/>
                  </a:lnTo>
                  <a:lnTo>
                    <a:pt x="90" y="46"/>
                  </a:lnTo>
                  <a:lnTo>
                    <a:pt x="84" y="48"/>
                  </a:lnTo>
                  <a:lnTo>
                    <a:pt x="80" y="50"/>
                  </a:lnTo>
                  <a:lnTo>
                    <a:pt x="74" y="54"/>
                  </a:lnTo>
                  <a:lnTo>
                    <a:pt x="72" y="58"/>
                  </a:lnTo>
                  <a:lnTo>
                    <a:pt x="70" y="64"/>
                  </a:lnTo>
                  <a:lnTo>
                    <a:pt x="68" y="78"/>
                  </a:lnTo>
                  <a:lnTo>
                    <a:pt x="68" y="86"/>
                  </a:lnTo>
                  <a:lnTo>
                    <a:pt x="8" y="86"/>
                  </a:lnTo>
                  <a:close/>
                  <a:moveTo>
                    <a:pt x="128" y="136"/>
                  </a:moveTo>
                  <a:lnTo>
                    <a:pt x="128" y="136"/>
                  </a:lnTo>
                  <a:lnTo>
                    <a:pt x="114" y="144"/>
                  </a:lnTo>
                  <a:lnTo>
                    <a:pt x="100" y="148"/>
                  </a:lnTo>
                  <a:lnTo>
                    <a:pt x="100" y="148"/>
                  </a:lnTo>
                  <a:lnTo>
                    <a:pt x="84" y="154"/>
                  </a:lnTo>
                  <a:lnTo>
                    <a:pt x="76" y="158"/>
                  </a:lnTo>
                  <a:lnTo>
                    <a:pt x="72" y="162"/>
                  </a:lnTo>
                  <a:lnTo>
                    <a:pt x="68" y="168"/>
                  </a:lnTo>
                  <a:lnTo>
                    <a:pt x="64" y="174"/>
                  </a:lnTo>
                  <a:lnTo>
                    <a:pt x="62" y="190"/>
                  </a:lnTo>
                  <a:lnTo>
                    <a:pt x="62" y="190"/>
                  </a:lnTo>
                  <a:lnTo>
                    <a:pt x="64" y="204"/>
                  </a:lnTo>
                  <a:lnTo>
                    <a:pt x="68" y="214"/>
                  </a:lnTo>
                  <a:lnTo>
                    <a:pt x="72" y="220"/>
                  </a:lnTo>
                  <a:lnTo>
                    <a:pt x="76" y="222"/>
                  </a:lnTo>
                  <a:lnTo>
                    <a:pt x="82" y="224"/>
                  </a:lnTo>
                  <a:lnTo>
                    <a:pt x="88" y="226"/>
                  </a:lnTo>
                  <a:lnTo>
                    <a:pt x="88" y="226"/>
                  </a:lnTo>
                  <a:lnTo>
                    <a:pt x="102" y="224"/>
                  </a:lnTo>
                  <a:lnTo>
                    <a:pt x="108" y="220"/>
                  </a:lnTo>
                  <a:lnTo>
                    <a:pt x="114" y="216"/>
                  </a:lnTo>
                  <a:lnTo>
                    <a:pt x="120" y="210"/>
                  </a:lnTo>
                  <a:lnTo>
                    <a:pt x="124" y="204"/>
                  </a:lnTo>
                  <a:lnTo>
                    <a:pt x="128" y="196"/>
                  </a:lnTo>
                  <a:lnTo>
                    <a:pt x="128" y="186"/>
                  </a:lnTo>
                  <a:lnTo>
                    <a:pt x="128" y="13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4" name="Freeform 28"/>
            <p:cNvSpPr>
              <a:spLocks/>
            </p:cNvSpPr>
            <p:nvPr/>
          </p:nvSpPr>
          <p:spPr bwMode="auto">
            <a:xfrm>
              <a:off x="3671824" y="673735"/>
              <a:ext cx="301625" cy="428625"/>
            </a:xfrm>
            <a:custGeom>
              <a:avLst/>
              <a:gdLst/>
              <a:ahLst/>
              <a:cxnLst>
                <a:cxn ang="0">
                  <a:pos x="58" y="188"/>
                </a:cxn>
                <a:cxn ang="0">
                  <a:pos x="60" y="196"/>
                </a:cxn>
                <a:cxn ang="0">
                  <a:pos x="64" y="210"/>
                </a:cxn>
                <a:cxn ang="0">
                  <a:pos x="72" y="220"/>
                </a:cxn>
                <a:cxn ang="0">
                  <a:pos x="86" y="224"/>
                </a:cxn>
                <a:cxn ang="0">
                  <a:pos x="94" y="226"/>
                </a:cxn>
                <a:cxn ang="0">
                  <a:pos x="112" y="222"/>
                </a:cxn>
                <a:cxn ang="0">
                  <a:pos x="122" y="214"/>
                </a:cxn>
                <a:cxn ang="0">
                  <a:pos x="126" y="202"/>
                </a:cxn>
                <a:cxn ang="0">
                  <a:pos x="126" y="194"/>
                </a:cxn>
                <a:cxn ang="0">
                  <a:pos x="120" y="176"/>
                </a:cxn>
                <a:cxn ang="0">
                  <a:pos x="102" y="166"/>
                </a:cxn>
                <a:cxn ang="0">
                  <a:pos x="56" y="148"/>
                </a:cxn>
                <a:cxn ang="0">
                  <a:pos x="32" y="138"/>
                </a:cxn>
                <a:cxn ang="0">
                  <a:pos x="16" y="122"/>
                </a:cxn>
                <a:cxn ang="0">
                  <a:pos x="4" y="102"/>
                </a:cxn>
                <a:cxn ang="0">
                  <a:pos x="2" y="78"/>
                </a:cxn>
                <a:cxn ang="0">
                  <a:pos x="2" y="62"/>
                </a:cxn>
                <a:cxn ang="0">
                  <a:pos x="14" y="34"/>
                </a:cxn>
                <a:cxn ang="0">
                  <a:pos x="36" y="12"/>
                </a:cxn>
                <a:cxn ang="0">
                  <a:pos x="72" y="2"/>
                </a:cxn>
                <a:cxn ang="0">
                  <a:pos x="96" y="0"/>
                </a:cxn>
                <a:cxn ang="0">
                  <a:pos x="136" y="4"/>
                </a:cxn>
                <a:cxn ang="0">
                  <a:pos x="162" y="18"/>
                </a:cxn>
                <a:cxn ang="0">
                  <a:pos x="178" y="42"/>
                </a:cxn>
                <a:cxn ang="0">
                  <a:pos x="184" y="72"/>
                </a:cxn>
                <a:cxn ang="0">
                  <a:pos x="124" y="84"/>
                </a:cxn>
                <a:cxn ang="0">
                  <a:pos x="124" y="66"/>
                </a:cxn>
                <a:cxn ang="0">
                  <a:pos x="118" y="54"/>
                </a:cxn>
                <a:cxn ang="0">
                  <a:pos x="110" y="48"/>
                </a:cxn>
                <a:cxn ang="0">
                  <a:pos x="96" y="44"/>
                </a:cxn>
                <a:cxn ang="0">
                  <a:pos x="84" y="46"/>
                </a:cxn>
                <a:cxn ang="0">
                  <a:pos x="70" y="56"/>
                </a:cxn>
                <a:cxn ang="0">
                  <a:pos x="66" y="66"/>
                </a:cxn>
                <a:cxn ang="0">
                  <a:pos x="64" y="72"/>
                </a:cxn>
                <a:cxn ang="0">
                  <a:pos x="70" y="90"/>
                </a:cxn>
                <a:cxn ang="0">
                  <a:pos x="94" y="102"/>
                </a:cxn>
                <a:cxn ang="0">
                  <a:pos x="134" y="116"/>
                </a:cxn>
                <a:cxn ang="0">
                  <a:pos x="160" y="128"/>
                </a:cxn>
                <a:cxn ang="0">
                  <a:pos x="178" y="144"/>
                </a:cxn>
                <a:cxn ang="0">
                  <a:pos x="186" y="164"/>
                </a:cxn>
                <a:cxn ang="0">
                  <a:pos x="190" y="190"/>
                </a:cxn>
                <a:cxn ang="0">
                  <a:pos x="188" y="208"/>
                </a:cxn>
                <a:cxn ang="0">
                  <a:pos x="174" y="240"/>
                </a:cxn>
                <a:cxn ang="0">
                  <a:pos x="148" y="260"/>
                </a:cxn>
                <a:cxn ang="0">
                  <a:pos x="114" y="270"/>
                </a:cxn>
                <a:cxn ang="0">
                  <a:pos x="94" y="270"/>
                </a:cxn>
                <a:cxn ang="0">
                  <a:pos x="48" y="264"/>
                </a:cxn>
                <a:cxn ang="0">
                  <a:pos x="20" y="248"/>
                </a:cxn>
                <a:cxn ang="0">
                  <a:pos x="4" y="222"/>
                </a:cxn>
                <a:cxn ang="0">
                  <a:pos x="0" y="188"/>
                </a:cxn>
                <a:cxn ang="0">
                  <a:pos x="58" y="180"/>
                </a:cxn>
              </a:cxnLst>
              <a:rect l="0" t="0" r="r" b="b"/>
              <a:pathLst>
                <a:path w="190" h="270">
                  <a:moveTo>
                    <a:pt x="58" y="180"/>
                  </a:moveTo>
                  <a:lnTo>
                    <a:pt x="58" y="188"/>
                  </a:lnTo>
                  <a:lnTo>
                    <a:pt x="58" y="188"/>
                  </a:lnTo>
                  <a:lnTo>
                    <a:pt x="60" y="196"/>
                  </a:lnTo>
                  <a:lnTo>
                    <a:pt x="62" y="204"/>
                  </a:lnTo>
                  <a:lnTo>
                    <a:pt x="64" y="210"/>
                  </a:lnTo>
                  <a:lnTo>
                    <a:pt x="68" y="216"/>
                  </a:lnTo>
                  <a:lnTo>
                    <a:pt x="72" y="220"/>
                  </a:lnTo>
                  <a:lnTo>
                    <a:pt x="78" y="222"/>
                  </a:lnTo>
                  <a:lnTo>
                    <a:pt x="86" y="224"/>
                  </a:lnTo>
                  <a:lnTo>
                    <a:pt x="94" y="226"/>
                  </a:lnTo>
                  <a:lnTo>
                    <a:pt x="94" y="226"/>
                  </a:lnTo>
                  <a:lnTo>
                    <a:pt x="108" y="224"/>
                  </a:lnTo>
                  <a:lnTo>
                    <a:pt x="112" y="222"/>
                  </a:lnTo>
                  <a:lnTo>
                    <a:pt x="118" y="218"/>
                  </a:lnTo>
                  <a:lnTo>
                    <a:pt x="122" y="214"/>
                  </a:lnTo>
                  <a:lnTo>
                    <a:pt x="124" y="208"/>
                  </a:lnTo>
                  <a:lnTo>
                    <a:pt x="126" y="202"/>
                  </a:lnTo>
                  <a:lnTo>
                    <a:pt x="126" y="194"/>
                  </a:lnTo>
                  <a:lnTo>
                    <a:pt x="126" y="194"/>
                  </a:lnTo>
                  <a:lnTo>
                    <a:pt x="124" y="184"/>
                  </a:lnTo>
                  <a:lnTo>
                    <a:pt x="120" y="176"/>
                  </a:lnTo>
                  <a:lnTo>
                    <a:pt x="112" y="170"/>
                  </a:lnTo>
                  <a:lnTo>
                    <a:pt x="102" y="166"/>
                  </a:lnTo>
                  <a:lnTo>
                    <a:pt x="56" y="148"/>
                  </a:lnTo>
                  <a:lnTo>
                    <a:pt x="56" y="148"/>
                  </a:lnTo>
                  <a:lnTo>
                    <a:pt x="44" y="144"/>
                  </a:lnTo>
                  <a:lnTo>
                    <a:pt x="32" y="138"/>
                  </a:lnTo>
                  <a:lnTo>
                    <a:pt x="24" y="130"/>
                  </a:lnTo>
                  <a:lnTo>
                    <a:pt x="16" y="122"/>
                  </a:lnTo>
                  <a:lnTo>
                    <a:pt x="10" y="112"/>
                  </a:lnTo>
                  <a:lnTo>
                    <a:pt x="4" y="102"/>
                  </a:lnTo>
                  <a:lnTo>
                    <a:pt x="2" y="90"/>
                  </a:lnTo>
                  <a:lnTo>
                    <a:pt x="2" y="78"/>
                  </a:lnTo>
                  <a:lnTo>
                    <a:pt x="2" y="78"/>
                  </a:lnTo>
                  <a:lnTo>
                    <a:pt x="2" y="62"/>
                  </a:lnTo>
                  <a:lnTo>
                    <a:pt x="6" y="48"/>
                  </a:lnTo>
                  <a:lnTo>
                    <a:pt x="14" y="34"/>
                  </a:lnTo>
                  <a:lnTo>
                    <a:pt x="24" y="22"/>
                  </a:lnTo>
                  <a:lnTo>
                    <a:pt x="36" y="12"/>
                  </a:lnTo>
                  <a:lnTo>
                    <a:pt x="52" y="6"/>
                  </a:lnTo>
                  <a:lnTo>
                    <a:pt x="72" y="2"/>
                  </a:lnTo>
                  <a:lnTo>
                    <a:pt x="96" y="0"/>
                  </a:lnTo>
                  <a:lnTo>
                    <a:pt x="96" y="0"/>
                  </a:lnTo>
                  <a:lnTo>
                    <a:pt x="118" y="0"/>
                  </a:lnTo>
                  <a:lnTo>
                    <a:pt x="136" y="4"/>
                  </a:lnTo>
                  <a:lnTo>
                    <a:pt x="150" y="10"/>
                  </a:lnTo>
                  <a:lnTo>
                    <a:pt x="162" y="18"/>
                  </a:lnTo>
                  <a:lnTo>
                    <a:pt x="172" y="30"/>
                  </a:lnTo>
                  <a:lnTo>
                    <a:pt x="178" y="42"/>
                  </a:lnTo>
                  <a:lnTo>
                    <a:pt x="182" y="56"/>
                  </a:lnTo>
                  <a:lnTo>
                    <a:pt x="184" y="72"/>
                  </a:lnTo>
                  <a:lnTo>
                    <a:pt x="184" y="84"/>
                  </a:lnTo>
                  <a:lnTo>
                    <a:pt x="124" y="84"/>
                  </a:lnTo>
                  <a:lnTo>
                    <a:pt x="124" y="84"/>
                  </a:lnTo>
                  <a:lnTo>
                    <a:pt x="124" y="66"/>
                  </a:lnTo>
                  <a:lnTo>
                    <a:pt x="122" y="60"/>
                  </a:lnTo>
                  <a:lnTo>
                    <a:pt x="118" y="54"/>
                  </a:lnTo>
                  <a:lnTo>
                    <a:pt x="114" y="50"/>
                  </a:lnTo>
                  <a:lnTo>
                    <a:pt x="110" y="48"/>
                  </a:lnTo>
                  <a:lnTo>
                    <a:pt x="104" y="46"/>
                  </a:lnTo>
                  <a:lnTo>
                    <a:pt x="96" y="44"/>
                  </a:lnTo>
                  <a:lnTo>
                    <a:pt x="96" y="44"/>
                  </a:lnTo>
                  <a:lnTo>
                    <a:pt x="84" y="46"/>
                  </a:lnTo>
                  <a:lnTo>
                    <a:pt x="74" y="52"/>
                  </a:lnTo>
                  <a:lnTo>
                    <a:pt x="70" y="56"/>
                  </a:lnTo>
                  <a:lnTo>
                    <a:pt x="68" y="60"/>
                  </a:lnTo>
                  <a:lnTo>
                    <a:pt x="66" y="66"/>
                  </a:lnTo>
                  <a:lnTo>
                    <a:pt x="64" y="72"/>
                  </a:lnTo>
                  <a:lnTo>
                    <a:pt x="64" y="72"/>
                  </a:lnTo>
                  <a:lnTo>
                    <a:pt x="66" y="82"/>
                  </a:lnTo>
                  <a:lnTo>
                    <a:pt x="70" y="90"/>
                  </a:lnTo>
                  <a:lnTo>
                    <a:pt x="80" y="96"/>
                  </a:lnTo>
                  <a:lnTo>
                    <a:pt x="94" y="102"/>
                  </a:lnTo>
                  <a:lnTo>
                    <a:pt x="134" y="116"/>
                  </a:lnTo>
                  <a:lnTo>
                    <a:pt x="134" y="116"/>
                  </a:lnTo>
                  <a:lnTo>
                    <a:pt x="148" y="122"/>
                  </a:lnTo>
                  <a:lnTo>
                    <a:pt x="160" y="128"/>
                  </a:lnTo>
                  <a:lnTo>
                    <a:pt x="170" y="136"/>
                  </a:lnTo>
                  <a:lnTo>
                    <a:pt x="178" y="144"/>
                  </a:lnTo>
                  <a:lnTo>
                    <a:pt x="182" y="152"/>
                  </a:lnTo>
                  <a:lnTo>
                    <a:pt x="186" y="164"/>
                  </a:lnTo>
                  <a:lnTo>
                    <a:pt x="190" y="176"/>
                  </a:lnTo>
                  <a:lnTo>
                    <a:pt x="190" y="190"/>
                  </a:lnTo>
                  <a:lnTo>
                    <a:pt x="190" y="190"/>
                  </a:lnTo>
                  <a:lnTo>
                    <a:pt x="188" y="208"/>
                  </a:lnTo>
                  <a:lnTo>
                    <a:pt x="182" y="226"/>
                  </a:lnTo>
                  <a:lnTo>
                    <a:pt x="174" y="240"/>
                  </a:lnTo>
                  <a:lnTo>
                    <a:pt x="162" y="250"/>
                  </a:lnTo>
                  <a:lnTo>
                    <a:pt x="148" y="260"/>
                  </a:lnTo>
                  <a:lnTo>
                    <a:pt x="132" y="266"/>
                  </a:lnTo>
                  <a:lnTo>
                    <a:pt x="114" y="270"/>
                  </a:lnTo>
                  <a:lnTo>
                    <a:pt x="94" y="270"/>
                  </a:lnTo>
                  <a:lnTo>
                    <a:pt x="94" y="270"/>
                  </a:lnTo>
                  <a:lnTo>
                    <a:pt x="68" y="270"/>
                  </a:lnTo>
                  <a:lnTo>
                    <a:pt x="48" y="264"/>
                  </a:lnTo>
                  <a:lnTo>
                    <a:pt x="32" y="258"/>
                  </a:lnTo>
                  <a:lnTo>
                    <a:pt x="20" y="248"/>
                  </a:lnTo>
                  <a:lnTo>
                    <a:pt x="10" y="236"/>
                  </a:lnTo>
                  <a:lnTo>
                    <a:pt x="4" y="222"/>
                  </a:lnTo>
                  <a:lnTo>
                    <a:pt x="0" y="206"/>
                  </a:lnTo>
                  <a:lnTo>
                    <a:pt x="0" y="188"/>
                  </a:lnTo>
                  <a:lnTo>
                    <a:pt x="0" y="180"/>
                  </a:lnTo>
                  <a:lnTo>
                    <a:pt x="58" y="18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5" name="Rectangle 29"/>
            <p:cNvSpPr>
              <a:spLocks noChangeArrowheads="1"/>
            </p:cNvSpPr>
            <p:nvPr/>
          </p:nvSpPr>
          <p:spPr bwMode="auto">
            <a:xfrm>
              <a:off x="4030599" y="975360"/>
              <a:ext cx="101600" cy="11747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6" name="Freeform 30"/>
            <p:cNvSpPr>
              <a:spLocks/>
            </p:cNvSpPr>
            <p:nvPr/>
          </p:nvSpPr>
          <p:spPr bwMode="auto">
            <a:xfrm>
              <a:off x="4192524" y="673735"/>
              <a:ext cx="314325" cy="428625"/>
            </a:xfrm>
            <a:custGeom>
              <a:avLst/>
              <a:gdLst/>
              <a:ahLst/>
              <a:cxnLst>
                <a:cxn ang="0">
                  <a:pos x="134" y="100"/>
                </a:cxn>
                <a:cxn ang="0">
                  <a:pos x="132" y="72"/>
                </a:cxn>
                <a:cxn ang="0">
                  <a:pos x="124" y="58"/>
                </a:cxn>
                <a:cxn ang="0">
                  <a:pos x="112" y="48"/>
                </a:cxn>
                <a:cxn ang="0">
                  <a:pos x="104" y="48"/>
                </a:cxn>
                <a:cxn ang="0">
                  <a:pos x="84" y="52"/>
                </a:cxn>
                <a:cxn ang="0">
                  <a:pos x="74" y="70"/>
                </a:cxn>
                <a:cxn ang="0">
                  <a:pos x="68" y="96"/>
                </a:cxn>
                <a:cxn ang="0">
                  <a:pos x="66" y="136"/>
                </a:cxn>
                <a:cxn ang="0">
                  <a:pos x="70" y="192"/>
                </a:cxn>
                <a:cxn ang="0">
                  <a:pos x="78" y="214"/>
                </a:cxn>
                <a:cxn ang="0">
                  <a:pos x="92" y="224"/>
                </a:cxn>
                <a:cxn ang="0">
                  <a:pos x="102" y="226"/>
                </a:cxn>
                <a:cxn ang="0">
                  <a:pos x="116" y="222"/>
                </a:cxn>
                <a:cxn ang="0">
                  <a:pos x="126" y="212"/>
                </a:cxn>
                <a:cxn ang="0">
                  <a:pos x="132" y="192"/>
                </a:cxn>
                <a:cxn ang="0">
                  <a:pos x="198" y="166"/>
                </a:cxn>
                <a:cxn ang="0">
                  <a:pos x="196" y="190"/>
                </a:cxn>
                <a:cxn ang="0">
                  <a:pos x="184" y="228"/>
                </a:cxn>
                <a:cxn ang="0">
                  <a:pos x="160" y="256"/>
                </a:cxn>
                <a:cxn ang="0">
                  <a:pos x="124" y="268"/>
                </a:cxn>
                <a:cxn ang="0">
                  <a:pos x="98" y="270"/>
                </a:cxn>
                <a:cxn ang="0">
                  <a:pos x="56" y="264"/>
                </a:cxn>
                <a:cxn ang="0">
                  <a:pos x="38" y="254"/>
                </a:cxn>
                <a:cxn ang="0">
                  <a:pos x="24" y="242"/>
                </a:cxn>
                <a:cxn ang="0">
                  <a:pos x="14" y="224"/>
                </a:cxn>
                <a:cxn ang="0">
                  <a:pos x="2" y="170"/>
                </a:cxn>
                <a:cxn ang="0">
                  <a:pos x="0" y="136"/>
                </a:cxn>
                <a:cxn ang="0">
                  <a:pos x="4" y="84"/>
                </a:cxn>
                <a:cxn ang="0">
                  <a:pos x="12" y="56"/>
                </a:cxn>
                <a:cxn ang="0">
                  <a:pos x="24" y="36"/>
                </a:cxn>
                <a:cxn ang="0">
                  <a:pos x="36" y="20"/>
                </a:cxn>
                <a:cxn ang="0">
                  <a:pos x="54" y="10"/>
                </a:cxn>
                <a:cxn ang="0">
                  <a:pos x="82" y="2"/>
                </a:cxn>
                <a:cxn ang="0">
                  <a:pos x="104" y="0"/>
                </a:cxn>
                <a:cxn ang="0">
                  <a:pos x="144" y="6"/>
                </a:cxn>
                <a:cxn ang="0">
                  <a:pos x="174" y="26"/>
                </a:cxn>
                <a:cxn ang="0">
                  <a:pos x="192" y="58"/>
                </a:cxn>
                <a:cxn ang="0">
                  <a:pos x="198" y="100"/>
                </a:cxn>
              </a:cxnLst>
              <a:rect l="0" t="0" r="r" b="b"/>
              <a:pathLst>
                <a:path w="198" h="270">
                  <a:moveTo>
                    <a:pt x="134" y="100"/>
                  </a:moveTo>
                  <a:lnTo>
                    <a:pt x="134" y="100"/>
                  </a:lnTo>
                  <a:lnTo>
                    <a:pt x="132" y="80"/>
                  </a:lnTo>
                  <a:lnTo>
                    <a:pt x="132" y="72"/>
                  </a:lnTo>
                  <a:lnTo>
                    <a:pt x="128" y="64"/>
                  </a:lnTo>
                  <a:lnTo>
                    <a:pt x="124" y="58"/>
                  </a:lnTo>
                  <a:lnTo>
                    <a:pt x="120" y="52"/>
                  </a:lnTo>
                  <a:lnTo>
                    <a:pt x="112" y="48"/>
                  </a:lnTo>
                  <a:lnTo>
                    <a:pt x="104" y="48"/>
                  </a:lnTo>
                  <a:lnTo>
                    <a:pt x="104" y="48"/>
                  </a:lnTo>
                  <a:lnTo>
                    <a:pt x="94" y="48"/>
                  </a:lnTo>
                  <a:lnTo>
                    <a:pt x="84" y="52"/>
                  </a:lnTo>
                  <a:lnTo>
                    <a:pt x="78" y="60"/>
                  </a:lnTo>
                  <a:lnTo>
                    <a:pt x="74" y="70"/>
                  </a:lnTo>
                  <a:lnTo>
                    <a:pt x="70" y="82"/>
                  </a:lnTo>
                  <a:lnTo>
                    <a:pt x="68" y="96"/>
                  </a:lnTo>
                  <a:lnTo>
                    <a:pt x="66" y="136"/>
                  </a:lnTo>
                  <a:lnTo>
                    <a:pt x="66" y="136"/>
                  </a:lnTo>
                  <a:lnTo>
                    <a:pt x="68" y="176"/>
                  </a:lnTo>
                  <a:lnTo>
                    <a:pt x="70" y="192"/>
                  </a:lnTo>
                  <a:lnTo>
                    <a:pt x="72" y="204"/>
                  </a:lnTo>
                  <a:lnTo>
                    <a:pt x="78" y="214"/>
                  </a:lnTo>
                  <a:lnTo>
                    <a:pt x="84" y="220"/>
                  </a:lnTo>
                  <a:lnTo>
                    <a:pt x="92" y="224"/>
                  </a:lnTo>
                  <a:lnTo>
                    <a:pt x="102" y="226"/>
                  </a:lnTo>
                  <a:lnTo>
                    <a:pt x="102" y="226"/>
                  </a:lnTo>
                  <a:lnTo>
                    <a:pt x="110" y="224"/>
                  </a:lnTo>
                  <a:lnTo>
                    <a:pt x="116" y="222"/>
                  </a:lnTo>
                  <a:lnTo>
                    <a:pt x="122" y="218"/>
                  </a:lnTo>
                  <a:lnTo>
                    <a:pt x="126" y="212"/>
                  </a:lnTo>
                  <a:lnTo>
                    <a:pt x="130" y="202"/>
                  </a:lnTo>
                  <a:lnTo>
                    <a:pt x="132" y="192"/>
                  </a:lnTo>
                  <a:lnTo>
                    <a:pt x="134" y="166"/>
                  </a:lnTo>
                  <a:lnTo>
                    <a:pt x="198" y="166"/>
                  </a:lnTo>
                  <a:lnTo>
                    <a:pt x="198" y="166"/>
                  </a:lnTo>
                  <a:lnTo>
                    <a:pt x="196" y="190"/>
                  </a:lnTo>
                  <a:lnTo>
                    <a:pt x="192" y="210"/>
                  </a:lnTo>
                  <a:lnTo>
                    <a:pt x="184" y="228"/>
                  </a:lnTo>
                  <a:lnTo>
                    <a:pt x="174" y="244"/>
                  </a:lnTo>
                  <a:lnTo>
                    <a:pt x="160" y="256"/>
                  </a:lnTo>
                  <a:lnTo>
                    <a:pt x="144" y="264"/>
                  </a:lnTo>
                  <a:lnTo>
                    <a:pt x="124" y="268"/>
                  </a:lnTo>
                  <a:lnTo>
                    <a:pt x="98" y="270"/>
                  </a:lnTo>
                  <a:lnTo>
                    <a:pt x="98" y="270"/>
                  </a:lnTo>
                  <a:lnTo>
                    <a:pt x="76" y="270"/>
                  </a:lnTo>
                  <a:lnTo>
                    <a:pt x="56" y="264"/>
                  </a:lnTo>
                  <a:lnTo>
                    <a:pt x="46" y="260"/>
                  </a:lnTo>
                  <a:lnTo>
                    <a:pt x="38" y="254"/>
                  </a:lnTo>
                  <a:lnTo>
                    <a:pt x="32" y="248"/>
                  </a:lnTo>
                  <a:lnTo>
                    <a:pt x="24" y="242"/>
                  </a:lnTo>
                  <a:lnTo>
                    <a:pt x="20" y="234"/>
                  </a:lnTo>
                  <a:lnTo>
                    <a:pt x="14" y="224"/>
                  </a:lnTo>
                  <a:lnTo>
                    <a:pt x="6" y="200"/>
                  </a:lnTo>
                  <a:lnTo>
                    <a:pt x="2" y="170"/>
                  </a:lnTo>
                  <a:lnTo>
                    <a:pt x="0" y="136"/>
                  </a:lnTo>
                  <a:lnTo>
                    <a:pt x="0" y="136"/>
                  </a:lnTo>
                  <a:lnTo>
                    <a:pt x="2" y="98"/>
                  </a:lnTo>
                  <a:lnTo>
                    <a:pt x="4" y="84"/>
                  </a:lnTo>
                  <a:lnTo>
                    <a:pt x="8" y="70"/>
                  </a:lnTo>
                  <a:lnTo>
                    <a:pt x="12" y="56"/>
                  </a:lnTo>
                  <a:lnTo>
                    <a:pt x="18" y="46"/>
                  </a:lnTo>
                  <a:lnTo>
                    <a:pt x="24" y="36"/>
                  </a:lnTo>
                  <a:lnTo>
                    <a:pt x="30" y="28"/>
                  </a:lnTo>
                  <a:lnTo>
                    <a:pt x="36" y="20"/>
                  </a:lnTo>
                  <a:lnTo>
                    <a:pt x="44" y="14"/>
                  </a:lnTo>
                  <a:lnTo>
                    <a:pt x="54" y="10"/>
                  </a:lnTo>
                  <a:lnTo>
                    <a:pt x="62" y="6"/>
                  </a:lnTo>
                  <a:lnTo>
                    <a:pt x="82" y="2"/>
                  </a:lnTo>
                  <a:lnTo>
                    <a:pt x="104" y="0"/>
                  </a:lnTo>
                  <a:lnTo>
                    <a:pt x="104" y="0"/>
                  </a:lnTo>
                  <a:lnTo>
                    <a:pt x="126" y="2"/>
                  </a:lnTo>
                  <a:lnTo>
                    <a:pt x="144" y="6"/>
                  </a:lnTo>
                  <a:lnTo>
                    <a:pt x="160" y="16"/>
                  </a:lnTo>
                  <a:lnTo>
                    <a:pt x="174" y="26"/>
                  </a:lnTo>
                  <a:lnTo>
                    <a:pt x="184" y="40"/>
                  </a:lnTo>
                  <a:lnTo>
                    <a:pt x="192" y="58"/>
                  </a:lnTo>
                  <a:lnTo>
                    <a:pt x="196" y="78"/>
                  </a:lnTo>
                  <a:lnTo>
                    <a:pt x="198" y="100"/>
                  </a:lnTo>
                  <a:lnTo>
                    <a:pt x="134" y="10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7" name="Freeform 31"/>
            <p:cNvSpPr>
              <a:spLocks noEditPoints="1"/>
            </p:cNvSpPr>
            <p:nvPr/>
          </p:nvSpPr>
          <p:spPr bwMode="auto">
            <a:xfrm>
              <a:off x="4544949" y="673735"/>
              <a:ext cx="323850" cy="428625"/>
            </a:xfrm>
            <a:custGeom>
              <a:avLst/>
              <a:gdLst/>
              <a:ahLst/>
              <a:cxnLst>
                <a:cxn ang="0">
                  <a:pos x="102" y="0"/>
                </a:cxn>
                <a:cxn ang="0">
                  <a:pos x="130" y="2"/>
                </a:cxn>
                <a:cxn ang="0">
                  <a:pos x="152" y="8"/>
                </a:cxn>
                <a:cxn ang="0">
                  <a:pos x="170" y="18"/>
                </a:cxn>
                <a:cxn ang="0">
                  <a:pos x="182" y="34"/>
                </a:cxn>
                <a:cxn ang="0">
                  <a:pos x="192" y="52"/>
                </a:cxn>
                <a:cxn ang="0">
                  <a:pos x="202" y="104"/>
                </a:cxn>
                <a:cxn ang="0">
                  <a:pos x="204" y="136"/>
                </a:cxn>
                <a:cxn ang="0">
                  <a:pos x="198" y="194"/>
                </a:cxn>
                <a:cxn ang="0">
                  <a:pos x="188" y="226"/>
                </a:cxn>
                <a:cxn ang="0">
                  <a:pos x="176" y="244"/>
                </a:cxn>
                <a:cxn ang="0">
                  <a:pos x="160" y="256"/>
                </a:cxn>
                <a:cxn ang="0">
                  <a:pos x="140" y="266"/>
                </a:cxn>
                <a:cxn ang="0">
                  <a:pos x="102" y="270"/>
                </a:cxn>
                <a:cxn ang="0">
                  <a:pos x="88" y="270"/>
                </a:cxn>
                <a:cxn ang="0">
                  <a:pos x="64" y="266"/>
                </a:cxn>
                <a:cxn ang="0">
                  <a:pos x="44" y="258"/>
                </a:cxn>
                <a:cxn ang="0">
                  <a:pos x="28" y="244"/>
                </a:cxn>
                <a:cxn ang="0">
                  <a:pos x="16" y="228"/>
                </a:cxn>
                <a:cxn ang="0">
                  <a:pos x="6" y="194"/>
                </a:cxn>
                <a:cxn ang="0">
                  <a:pos x="0" y="136"/>
                </a:cxn>
                <a:cxn ang="0">
                  <a:pos x="2" y="104"/>
                </a:cxn>
                <a:cxn ang="0">
                  <a:pos x="14" y="54"/>
                </a:cxn>
                <a:cxn ang="0">
                  <a:pos x="24" y="34"/>
                </a:cxn>
                <a:cxn ang="0">
                  <a:pos x="38" y="20"/>
                </a:cxn>
                <a:cxn ang="0">
                  <a:pos x="54" y="8"/>
                </a:cxn>
                <a:cxn ang="0">
                  <a:pos x="76" y="2"/>
                </a:cxn>
                <a:cxn ang="0">
                  <a:pos x="102" y="0"/>
                </a:cxn>
                <a:cxn ang="0">
                  <a:pos x="102" y="226"/>
                </a:cxn>
                <a:cxn ang="0">
                  <a:pos x="120" y="220"/>
                </a:cxn>
                <a:cxn ang="0">
                  <a:pos x="130" y="204"/>
                </a:cxn>
                <a:cxn ang="0">
                  <a:pos x="136" y="176"/>
                </a:cxn>
                <a:cxn ang="0">
                  <a:pos x="138" y="136"/>
                </a:cxn>
                <a:cxn ang="0">
                  <a:pos x="134" y="78"/>
                </a:cxn>
                <a:cxn ang="0">
                  <a:pos x="126" y="56"/>
                </a:cxn>
                <a:cxn ang="0">
                  <a:pos x="112" y="46"/>
                </a:cxn>
                <a:cxn ang="0">
                  <a:pos x="102" y="44"/>
                </a:cxn>
                <a:cxn ang="0">
                  <a:pos x="84" y="52"/>
                </a:cxn>
                <a:cxn ang="0">
                  <a:pos x="72" y="70"/>
                </a:cxn>
                <a:cxn ang="0">
                  <a:pos x="68" y="98"/>
                </a:cxn>
                <a:cxn ang="0">
                  <a:pos x="66" y="136"/>
                </a:cxn>
                <a:cxn ang="0">
                  <a:pos x="70" y="186"/>
                </a:cxn>
                <a:cxn ang="0">
                  <a:pos x="76" y="210"/>
                </a:cxn>
                <a:cxn ang="0">
                  <a:pos x="92" y="224"/>
                </a:cxn>
                <a:cxn ang="0">
                  <a:pos x="102" y="226"/>
                </a:cxn>
              </a:cxnLst>
              <a:rect l="0" t="0" r="r" b="b"/>
              <a:pathLst>
                <a:path w="204" h="270">
                  <a:moveTo>
                    <a:pt x="102" y="0"/>
                  </a:moveTo>
                  <a:lnTo>
                    <a:pt x="102" y="0"/>
                  </a:lnTo>
                  <a:lnTo>
                    <a:pt x="116" y="0"/>
                  </a:lnTo>
                  <a:lnTo>
                    <a:pt x="130" y="2"/>
                  </a:lnTo>
                  <a:lnTo>
                    <a:pt x="142" y="4"/>
                  </a:lnTo>
                  <a:lnTo>
                    <a:pt x="152" y="8"/>
                  </a:lnTo>
                  <a:lnTo>
                    <a:pt x="162" y="12"/>
                  </a:lnTo>
                  <a:lnTo>
                    <a:pt x="170" y="18"/>
                  </a:lnTo>
                  <a:lnTo>
                    <a:pt x="176" y="26"/>
                  </a:lnTo>
                  <a:lnTo>
                    <a:pt x="182" y="34"/>
                  </a:lnTo>
                  <a:lnTo>
                    <a:pt x="188" y="42"/>
                  </a:lnTo>
                  <a:lnTo>
                    <a:pt x="192" y="52"/>
                  </a:lnTo>
                  <a:lnTo>
                    <a:pt x="200" y="76"/>
                  </a:lnTo>
                  <a:lnTo>
                    <a:pt x="202" y="104"/>
                  </a:lnTo>
                  <a:lnTo>
                    <a:pt x="204" y="136"/>
                  </a:lnTo>
                  <a:lnTo>
                    <a:pt x="204" y="136"/>
                  </a:lnTo>
                  <a:lnTo>
                    <a:pt x="202" y="166"/>
                  </a:lnTo>
                  <a:lnTo>
                    <a:pt x="198" y="194"/>
                  </a:lnTo>
                  <a:lnTo>
                    <a:pt x="192" y="216"/>
                  </a:lnTo>
                  <a:lnTo>
                    <a:pt x="188" y="226"/>
                  </a:lnTo>
                  <a:lnTo>
                    <a:pt x="182" y="236"/>
                  </a:lnTo>
                  <a:lnTo>
                    <a:pt x="176" y="244"/>
                  </a:lnTo>
                  <a:lnTo>
                    <a:pt x="168" y="250"/>
                  </a:lnTo>
                  <a:lnTo>
                    <a:pt x="160" y="256"/>
                  </a:lnTo>
                  <a:lnTo>
                    <a:pt x="150" y="262"/>
                  </a:lnTo>
                  <a:lnTo>
                    <a:pt x="140" y="266"/>
                  </a:lnTo>
                  <a:lnTo>
                    <a:pt x="128" y="268"/>
                  </a:lnTo>
                  <a:lnTo>
                    <a:pt x="102" y="270"/>
                  </a:lnTo>
                  <a:lnTo>
                    <a:pt x="102" y="270"/>
                  </a:lnTo>
                  <a:lnTo>
                    <a:pt x="88" y="270"/>
                  </a:lnTo>
                  <a:lnTo>
                    <a:pt x="76" y="268"/>
                  </a:lnTo>
                  <a:lnTo>
                    <a:pt x="64" y="266"/>
                  </a:lnTo>
                  <a:lnTo>
                    <a:pt x="54" y="262"/>
                  </a:lnTo>
                  <a:lnTo>
                    <a:pt x="44" y="258"/>
                  </a:lnTo>
                  <a:lnTo>
                    <a:pt x="36" y="252"/>
                  </a:lnTo>
                  <a:lnTo>
                    <a:pt x="28" y="244"/>
                  </a:lnTo>
                  <a:lnTo>
                    <a:pt x="22" y="236"/>
                  </a:lnTo>
                  <a:lnTo>
                    <a:pt x="16" y="228"/>
                  </a:lnTo>
                  <a:lnTo>
                    <a:pt x="12" y="218"/>
                  </a:lnTo>
                  <a:lnTo>
                    <a:pt x="6" y="194"/>
                  </a:lnTo>
                  <a:lnTo>
                    <a:pt x="2" y="166"/>
                  </a:lnTo>
                  <a:lnTo>
                    <a:pt x="0" y="136"/>
                  </a:lnTo>
                  <a:lnTo>
                    <a:pt x="0" y="136"/>
                  </a:lnTo>
                  <a:lnTo>
                    <a:pt x="2" y="104"/>
                  </a:lnTo>
                  <a:lnTo>
                    <a:pt x="6" y="76"/>
                  </a:lnTo>
                  <a:lnTo>
                    <a:pt x="14" y="54"/>
                  </a:lnTo>
                  <a:lnTo>
                    <a:pt x="18" y="44"/>
                  </a:lnTo>
                  <a:lnTo>
                    <a:pt x="24" y="34"/>
                  </a:lnTo>
                  <a:lnTo>
                    <a:pt x="30" y="26"/>
                  </a:lnTo>
                  <a:lnTo>
                    <a:pt x="38" y="20"/>
                  </a:lnTo>
                  <a:lnTo>
                    <a:pt x="46" y="14"/>
                  </a:lnTo>
                  <a:lnTo>
                    <a:pt x="54" y="8"/>
                  </a:lnTo>
                  <a:lnTo>
                    <a:pt x="64" y="4"/>
                  </a:lnTo>
                  <a:lnTo>
                    <a:pt x="76" y="2"/>
                  </a:lnTo>
                  <a:lnTo>
                    <a:pt x="102" y="0"/>
                  </a:lnTo>
                  <a:lnTo>
                    <a:pt x="102" y="0"/>
                  </a:lnTo>
                  <a:close/>
                  <a:moveTo>
                    <a:pt x="102" y="226"/>
                  </a:moveTo>
                  <a:lnTo>
                    <a:pt x="102" y="226"/>
                  </a:lnTo>
                  <a:lnTo>
                    <a:pt x="112" y="224"/>
                  </a:lnTo>
                  <a:lnTo>
                    <a:pt x="120" y="220"/>
                  </a:lnTo>
                  <a:lnTo>
                    <a:pt x="126" y="214"/>
                  </a:lnTo>
                  <a:lnTo>
                    <a:pt x="130" y="204"/>
                  </a:lnTo>
                  <a:lnTo>
                    <a:pt x="134" y="192"/>
                  </a:lnTo>
                  <a:lnTo>
                    <a:pt x="136" y="176"/>
                  </a:lnTo>
                  <a:lnTo>
                    <a:pt x="138" y="136"/>
                  </a:lnTo>
                  <a:lnTo>
                    <a:pt x="138" y="136"/>
                  </a:lnTo>
                  <a:lnTo>
                    <a:pt x="136" y="94"/>
                  </a:lnTo>
                  <a:lnTo>
                    <a:pt x="134" y="78"/>
                  </a:lnTo>
                  <a:lnTo>
                    <a:pt x="130" y="66"/>
                  </a:lnTo>
                  <a:lnTo>
                    <a:pt x="126" y="56"/>
                  </a:lnTo>
                  <a:lnTo>
                    <a:pt x="120" y="50"/>
                  </a:lnTo>
                  <a:lnTo>
                    <a:pt x="112" y="46"/>
                  </a:lnTo>
                  <a:lnTo>
                    <a:pt x="102" y="44"/>
                  </a:lnTo>
                  <a:lnTo>
                    <a:pt x="102" y="44"/>
                  </a:lnTo>
                  <a:lnTo>
                    <a:pt x="92" y="46"/>
                  </a:lnTo>
                  <a:lnTo>
                    <a:pt x="84" y="52"/>
                  </a:lnTo>
                  <a:lnTo>
                    <a:pt x="76" y="60"/>
                  </a:lnTo>
                  <a:lnTo>
                    <a:pt x="72" y="70"/>
                  </a:lnTo>
                  <a:lnTo>
                    <a:pt x="70" y="84"/>
                  </a:lnTo>
                  <a:lnTo>
                    <a:pt x="68" y="98"/>
                  </a:lnTo>
                  <a:lnTo>
                    <a:pt x="66" y="136"/>
                  </a:lnTo>
                  <a:lnTo>
                    <a:pt x="66" y="136"/>
                  </a:lnTo>
                  <a:lnTo>
                    <a:pt x="68" y="172"/>
                  </a:lnTo>
                  <a:lnTo>
                    <a:pt x="70" y="186"/>
                  </a:lnTo>
                  <a:lnTo>
                    <a:pt x="72" y="200"/>
                  </a:lnTo>
                  <a:lnTo>
                    <a:pt x="76" y="210"/>
                  </a:lnTo>
                  <a:lnTo>
                    <a:pt x="84" y="218"/>
                  </a:lnTo>
                  <a:lnTo>
                    <a:pt x="92" y="224"/>
                  </a:lnTo>
                  <a:lnTo>
                    <a:pt x="102" y="226"/>
                  </a:lnTo>
                  <a:lnTo>
                    <a:pt x="102" y="22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8" name="Freeform 32"/>
            <p:cNvSpPr>
              <a:spLocks/>
            </p:cNvSpPr>
            <p:nvPr/>
          </p:nvSpPr>
          <p:spPr bwMode="auto">
            <a:xfrm>
              <a:off x="4925949" y="673735"/>
              <a:ext cx="504825" cy="419100"/>
            </a:xfrm>
            <a:custGeom>
              <a:avLst/>
              <a:gdLst/>
              <a:ahLst/>
              <a:cxnLst>
                <a:cxn ang="0">
                  <a:pos x="62" y="6"/>
                </a:cxn>
                <a:cxn ang="0">
                  <a:pos x="64" y="32"/>
                </a:cxn>
                <a:cxn ang="0">
                  <a:pos x="76" y="18"/>
                </a:cxn>
                <a:cxn ang="0">
                  <a:pos x="92" y="8"/>
                </a:cxn>
                <a:cxn ang="0">
                  <a:pos x="128" y="0"/>
                </a:cxn>
                <a:cxn ang="0">
                  <a:pos x="140" y="0"/>
                </a:cxn>
                <a:cxn ang="0">
                  <a:pos x="158" y="6"/>
                </a:cxn>
                <a:cxn ang="0">
                  <a:pos x="174" y="16"/>
                </a:cxn>
                <a:cxn ang="0">
                  <a:pos x="184" y="32"/>
                </a:cxn>
                <a:cxn ang="0">
                  <a:pos x="188" y="40"/>
                </a:cxn>
                <a:cxn ang="0">
                  <a:pos x="194" y="32"/>
                </a:cxn>
                <a:cxn ang="0">
                  <a:pos x="206" y="16"/>
                </a:cxn>
                <a:cxn ang="0">
                  <a:pos x="222" y="6"/>
                </a:cxn>
                <a:cxn ang="0">
                  <a:pos x="242" y="0"/>
                </a:cxn>
                <a:cxn ang="0">
                  <a:pos x="254" y="0"/>
                </a:cxn>
                <a:cxn ang="0">
                  <a:pos x="282" y="4"/>
                </a:cxn>
                <a:cxn ang="0">
                  <a:pos x="302" y="20"/>
                </a:cxn>
                <a:cxn ang="0">
                  <a:pos x="314" y="44"/>
                </a:cxn>
                <a:cxn ang="0">
                  <a:pos x="318" y="76"/>
                </a:cxn>
                <a:cxn ang="0">
                  <a:pos x="252" y="264"/>
                </a:cxn>
                <a:cxn ang="0">
                  <a:pos x="252" y="84"/>
                </a:cxn>
                <a:cxn ang="0">
                  <a:pos x="246" y="60"/>
                </a:cxn>
                <a:cxn ang="0">
                  <a:pos x="238" y="52"/>
                </a:cxn>
                <a:cxn ang="0">
                  <a:pos x="226" y="50"/>
                </a:cxn>
                <a:cxn ang="0">
                  <a:pos x="218" y="52"/>
                </a:cxn>
                <a:cxn ang="0">
                  <a:pos x="206" y="56"/>
                </a:cxn>
                <a:cxn ang="0">
                  <a:pos x="198" y="68"/>
                </a:cxn>
                <a:cxn ang="0">
                  <a:pos x="192" y="84"/>
                </a:cxn>
                <a:cxn ang="0">
                  <a:pos x="192" y="264"/>
                </a:cxn>
                <a:cxn ang="0">
                  <a:pos x="126" y="84"/>
                </a:cxn>
                <a:cxn ang="0">
                  <a:pos x="124" y="70"/>
                </a:cxn>
                <a:cxn ang="0">
                  <a:pos x="116" y="56"/>
                </a:cxn>
                <a:cxn ang="0">
                  <a:pos x="106" y="50"/>
                </a:cxn>
                <a:cxn ang="0">
                  <a:pos x="100" y="50"/>
                </a:cxn>
                <a:cxn ang="0">
                  <a:pos x="86" y="54"/>
                </a:cxn>
                <a:cxn ang="0">
                  <a:pos x="74" y="62"/>
                </a:cxn>
                <a:cxn ang="0">
                  <a:pos x="68" y="76"/>
                </a:cxn>
                <a:cxn ang="0">
                  <a:pos x="66" y="94"/>
                </a:cxn>
                <a:cxn ang="0">
                  <a:pos x="0" y="264"/>
                </a:cxn>
              </a:cxnLst>
              <a:rect l="0" t="0" r="r" b="b"/>
              <a:pathLst>
                <a:path w="318" h="264">
                  <a:moveTo>
                    <a:pt x="0" y="6"/>
                  </a:moveTo>
                  <a:lnTo>
                    <a:pt x="62" y="6"/>
                  </a:lnTo>
                  <a:lnTo>
                    <a:pt x="62" y="32"/>
                  </a:lnTo>
                  <a:lnTo>
                    <a:pt x="64" y="32"/>
                  </a:lnTo>
                  <a:lnTo>
                    <a:pt x="64" y="32"/>
                  </a:lnTo>
                  <a:lnTo>
                    <a:pt x="76" y="18"/>
                  </a:lnTo>
                  <a:lnTo>
                    <a:pt x="84" y="12"/>
                  </a:lnTo>
                  <a:lnTo>
                    <a:pt x="92" y="8"/>
                  </a:lnTo>
                  <a:lnTo>
                    <a:pt x="110" y="2"/>
                  </a:lnTo>
                  <a:lnTo>
                    <a:pt x="128" y="0"/>
                  </a:lnTo>
                  <a:lnTo>
                    <a:pt x="128" y="0"/>
                  </a:lnTo>
                  <a:lnTo>
                    <a:pt x="140" y="0"/>
                  </a:lnTo>
                  <a:lnTo>
                    <a:pt x="150" y="2"/>
                  </a:lnTo>
                  <a:lnTo>
                    <a:pt x="158" y="6"/>
                  </a:lnTo>
                  <a:lnTo>
                    <a:pt x="166" y="10"/>
                  </a:lnTo>
                  <a:lnTo>
                    <a:pt x="174" y="16"/>
                  </a:lnTo>
                  <a:lnTo>
                    <a:pt x="180" y="24"/>
                  </a:lnTo>
                  <a:lnTo>
                    <a:pt x="184" y="32"/>
                  </a:lnTo>
                  <a:lnTo>
                    <a:pt x="188" y="40"/>
                  </a:lnTo>
                  <a:lnTo>
                    <a:pt x="188" y="40"/>
                  </a:lnTo>
                  <a:lnTo>
                    <a:pt x="188" y="40"/>
                  </a:lnTo>
                  <a:lnTo>
                    <a:pt x="194" y="32"/>
                  </a:lnTo>
                  <a:lnTo>
                    <a:pt x="198" y="22"/>
                  </a:lnTo>
                  <a:lnTo>
                    <a:pt x="206" y="16"/>
                  </a:lnTo>
                  <a:lnTo>
                    <a:pt x="214" y="10"/>
                  </a:lnTo>
                  <a:lnTo>
                    <a:pt x="222" y="6"/>
                  </a:lnTo>
                  <a:lnTo>
                    <a:pt x="232" y="2"/>
                  </a:lnTo>
                  <a:lnTo>
                    <a:pt x="242" y="0"/>
                  </a:lnTo>
                  <a:lnTo>
                    <a:pt x="254" y="0"/>
                  </a:lnTo>
                  <a:lnTo>
                    <a:pt x="254" y="0"/>
                  </a:lnTo>
                  <a:lnTo>
                    <a:pt x="270" y="0"/>
                  </a:lnTo>
                  <a:lnTo>
                    <a:pt x="282" y="4"/>
                  </a:lnTo>
                  <a:lnTo>
                    <a:pt x="294" y="10"/>
                  </a:lnTo>
                  <a:lnTo>
                    <a:pt x="302" y="20"/>
                  </a:lnTo>
                  <a:lnTo>
                    <a:pt x="310" y="30"/>
                  </a:lnTo>
                  <a:lnTo>
                    <a:pt x="314" y="44"/>
                  </a:lnTo>
                  <a:lnTo>
                    <a:pt x="318" y="60"/>
                  </a:lnTo>
                  <a:lnTo>
                    <a:pt x="318" y="76"/>
                  </a:lnTo>
                  <a:lnTo>
                    <a:pt x="318" y="264"/>
                  </a:lnTo>
                  <a:lnTo>
                    <a:pt x="252" y="264"/>
                  </a:lnTo>
                  <a:lnTo>
                    <a:pt x="252" y="84"/>
                  </a:lnTo>
                  <a:lnTo>
                    <a:pt x="252" y="84"/>
                  </a:lnTo>
                  <a:lnTo>
                    <a:pt x="250" y="70"/>
                  </a:lnTo>
                  <a:lnTo>
                    <a:pt x="246" y="60"/>
                  </a:lnTo>
                  <a:lnTo>
                    <a:pt x="242" y="56"/>
                  </a:lnTo>
                  <a:lnTo>
                    <a:pt x="238" y="52"/>
                  </a:lnTo>
                  <a:lnTo>
                    <a:pt x="232" y="50"/>
                  </a:lnTo>
                  <a:lnTo>
                    <a:pt x="226" y="50"/>
                  </a:lnTo>
                  <a:lnTo>
                    <a:pt x="226" y="50"/>
                  </a:lnTo>
                  <a:lnTo>
                    <a:pt x="218" y="52"/>
                  </a:lnTo>
                  <a:lnTo>
                    <a:pt x="212" y="54"/>
                  </a:lnTo>
                  <a:lnTo>
                    <a:pt x="206" y="56"/>
                  </a:lnTo>
                  <a:lnTo>
                    <a:pt x="202" y="62"/>
                  </a:lnTo>
                  <a:lnTo>
                    <a:pt x="198" y="68"/>
                  </a:lnTo>
                  <a:lnTo>
                    <a:pt x="194" y="76"/>
                  </a:lnTo>
                  <a:lnTo>
                    <a:pt x="192" y="84"/>
                  </a:lnTo>
                  <a:lnTo>
                    <a:pt x="192" y="94"/>
                  </a:lnTo>
                  <a:lnTo>
                    <a:pt x="192" y="264"/>
                  </a:lnTo>
                  <a:lnTo>
                    <a:pt x="126" y="264"/>
                  </a:lnTo>
                  <a:lnTo>
                    <a:pt x="126" y="84"/>
                  </a:lnTo>
                  <a:lnTo>
                    <a:pt x="126" y="84"/>
                  </a:lnTo>
                  <a:lnTo>
                    <a:pt x="124" y="70"/>
                  </a:lnTo>
                  <a:lnTo>
                    <a:pt x="120" y="60"/>
                  </a:lnTo>
                  <a:lnTo>
                    <a:pt x="116" y="56"/>
                  </a:lnTo>
                  <a:lnTo>
                    <a:pt x="112" y="52"/>
                  </a:lnTo>
                  <a:lnTo>
                    <a:pt x="106" y="50"/>
                  </a:lnTo>
                  <a:lnTo>
                    <a:pt x="100" y="50"/>
                  </a:lnTo>
                  <a:lnTo>
                    <a:pt x="100" y="50"/>
                  </a:lnTo>
                  <a:lnTo>
                    <a:pt x="92" y="52"/>
                  </a:lnTo>
                  <a:lnTo>
                    <a:pt x="86" y="54"/>
                  </a:lnTo>
                  <a:lnTo>
                    <a:pt x="80" y="56"/>
                  </a:lnTo>
                  <a:lnTo>
                    <a:pt x="74" y="62"/>
                  </a:lnTo>
                  <a:lnTo>
                    <a:pt x="70" y="68"/>
                  </a:lnTo>
                  <a:lnTo>
                    <a:pt x="68" y="76"/>
                  </a:lnTo>
                  <a:lnTo>
                    <a:pt x="66" y="84"/>
                  </a:lnTo>
                  <a:lnTo>
                    <a:pt x="66" y="94"/>
                  </a:lnTo>
                  <a:lnTo>
                    <a:pt x="66" y="264"/>
                  </a:lnTo>
                  <a:lnTo>
                    <a:pt x="0" y="264"/>
                  </a:lnTo>
                  <a:lnTo>
                    <a:pt x="0" y="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</p:grpSp>
      <p:sp>
        <p:nvSpPr>
          <p:cNvPr id="19" name="Rectangle 18">
            <a:hlinkClick r:id="rId3"/>
          </p:cNvPr>
          <p:cNvSpPr/>
          <p:nvPr userDrawn="1"/>
        </p:nvSpPr>
        <p:spPr bwMode="auto">
          <a:xfrm>
            <a:off x="1247775" y="6314349"/>
            <a:ext cx="1805940" cy="283464"/>
          </a:xfrm>
          <a:prstGeom prst="rect">
            <a:avLst/>
          </a:prstGeom>
          <a:solidFill>
            <a:schemeClr val="bg1">
              <a:alpha val="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</a:pPr>
            <a:endParaRPr lang="en-US" sz="1400" smtClean="0">
              <a:solidFill>
                <a:srgbClr val="292929"/>
              </a:solidFill>
              <a:ea typeface="ＭＳ Ｐゴシック" pitchFamily="34" charset="-128"/>
            </a:endParaRPr>
          </a:p>
        </p:txBody>
      </p:sp>
      <p:sp>
        <p:nvSpPr>
          <p:cNvPr id="20" name="Rectangle 45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1226185" y="3267926"/>
            <a:ext cx="3810000" cy="355482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  <a:defRPr sz="1800" b="1" baseline="0">
                <a:solidFill>
                  <a:srgbClr val="D9D9D9"/>
                </a:solidFill>
                <a:latin typeface="Arial Narrow" pitchFamily="34" charset="0"/>
              </a:defRPr>
            </a:lvl1pPr>
          </a:lstStyle>
          <a:p>
            <a:r>
              <a:rPr lang="en-US" dirty="0" smtClean="0"/>
              <a:t>Click to edit subtitle text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490262" y="3697674"/>
            <a:ext cx="5168042" cy="1077218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baseline="0">
                <a:solidFill>
                  <a:schemeClr val="bg1"/>
                </a:solidFill>
                <a:latin typeface="+mj-lt"/>
              </a:defRPr>
            </a:lvl1pPr>
            <a:lvl2pPr indent="0" algn="ctr">
              <a:lnSpc>
                <a:spcPct val="100000"/>
              </a:lnSpc>
              <a:buNone/>
              <a:defRPr sz="1800" b="0">
                <a:solidFill>
                  <a:schemeClr val="bg1"/>
                </a:solidFill>
                <a:latin typeface="+mj-lt"/>
              </a:defRPr>
            </a:lvl2pPr>
            <a:lvl3pPr indent="0" algn="ctr">
              <a:lnSpc>
                <a:spcPct val="100000"/>
              </a:lnSpc>
              <a:buNone/>
              <a:defRPr sz="1800" b="0">
                <a:solidFill>
                  <a:schemeClr val="bg1"/>
                </a:solidFill>
                <a:latin typeface="+mj-lt"/>
              </a:defRPr>
            </a:lvl3pPr>
            <a:lvl4pPr algn="ctr">
              <a:buNone/>
              <a:defRPr sz="1800" b="0">
                <a:solidFill>
                  <a:schemeClr val="bg1"/>
                </a:solidFill>
                <a:latin typeface="+mj-lt"/>
              </a:defRPr>
            </a:lvl4pPr>
            <a:lvl5pPr algn="ctr">
              <a:buNone/>
              <a:defRPr sz="1800" b="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Second level</a:t>
            </a:r>
          </a:p>
          <a:p>
            <a:pPr lvl="0"/>
            <a:r>
              <a:rPr lang="en-US" dirty="0" smtClean="0"/>
              <a:t>Third level</a:t>
            </a:r>
          </a:p>
          <a:p>
            <a:pPr lvl="0"/>
            <a:r>
              <a:rPr lang="en-US" dirty="0" smtClean="0"/>
              <a:t>Fourth level</a:t>
            </a:r>
          </a:p>
          <a:p>
            <a:pPr lvl="0"/>
            <a:r>
              <a:rPr lang="en-US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121379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S Closing Slide Alternativ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>
            <a:spLocks noChangeArrowheads="1"/>
          </p:cNvSpPr>
          <p:nvPr userDrawn="1"/>
        </p:nvSpPr>
        <p:spPr bwMode="auto">
          <a:xfrm>
            <a:off x="2819400" y="6553200"/>
            <a:ext cx="3505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b="1" dirty="0" smtClean="0">
                <a:solidFill>
                  <a:srgbClr val="00539B"/>
                </a:solidFill>
                <a:ea typeface="ＭＳ Ｐゴシック" pitchFamily="34" charset="-128"/>
              </a:rPr>
              <a:t/>
            </a:r>
            <a:br>
              <a:rPr lang="en-US" sz="600" b="1" dirty="0" smtClean="0">
                <a:solidFill>
                  <a:srgbClr val="00539B"/>
                </a:solidFill>
                <a:ea typeface="ＭＳ Ｐゴシック" pitchFamily="34" charset="-128"/>
              </a:rPr>
            </a:br>
            <a:r>
              <a:rPr lang="en-US" sz="600" b="1" dirty="0">
                <a:solidFill>
                  <a:srgbClr val="00539B"/>
                </a:solidFill>
                <a:ea typeface="ＭＳ Ｐゴシック" pitchFamily="34" charset="-128"/>
              </a:rPr>
              <a:t>Copyright © </a:t>
            </a:r>
            <a:r>
              <a:rPr lang="en-US" sz="600" b="1" dirty="0" smtClean="0">
                <a:solidFill>
                  <a:srgbClr val="00539B"/>
                </a:solidFill>
                <a:ea typeface="ＭＳ Ｐゴシック" pitchFamily="34" charset="-128"/>
              </a:rPr>
              <a:t>2011, </a:t>
            </a:r>
            <a:r>
              <a:rPr lang="en-US" sz="600" b="1" dirty="0">
                <a:solidFill>
                  <a:srgbClr val="00539B"/>
                </a:solidFill>
                <a:ea typeface="ＭＳ Ｐゴシック" pitchFamily="34" charset="-128"/>
              </a:rPr>
              <a:t>SAS Institute Inc. All rights reserved.</a:t>
            </a:r>
            <a:endParaRPr lang="en-US" sz="600" dirty="0">
              <a:solidFill>
                <a:srgbClr val="00539B"/>
              </a:solidFill>
              <a:latin typeface="Times New Roman" pitchFamily="18" charset="0"/>
              <a:ea typeface="ＭＳ Ｐゴシック" pitchFamily="34" charset="-128"/>
            </a:endParaRP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744362" y="6371055"/>
            <a:ext cx="1655277" cy="167513"/>
            <a:chOff x="1195324" y="673735"/>
            <a:chExt cx="4235450" cy="428625"/>
          </a:xfrm>
        </p:grpSpPr>
        <p:sp>
          <p:nvSpPr>
            <p:cNvPr id="6" name="Freeform 22"/>
            <p:cNvSpPr>
              <a:spLocks/>
            </p:cNvSpPr>
            <p:nvPr/>
          </p:nvSpPr>
          <p:spPr bwMode="auto">
            <a:xfrm>
              <a:off x="1195324" y="683260"/>
              <a:ext cx="527050" cy="409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6" y="0"/>
                </a:cxn>
                <a:cxn ang="0">
                  <a:pos x="98" y="184"/>
                </a:cxn>
                <a:cxn ang="0">
                  <a:pos x="98" y="184"/>
                </a:cxn>
                <a:cxn ang="0">
                  <a:pos x="130" y="0"/>
                </a:cxn>
                <a:cxn ang="0">
                  <a:pos x="202" y="0"/>
                </a:cxn>
                <a:cxn ang="0">
                  <a:pos x="236" y="184"/>
                </a:cxn>
                <a:cxn ang="0">
                  <a:pos x="236" y="184"/>
                </a:cxn>
                <a:cxn ang="0">
                  <a:pos x="268" y="0"/>
                </a:cxn>
                <a:cxn ang="0">
                  <a:pos x="332" y="0"/>
                </a:cxn>
                <a:cxn ang="0">
                  <a:pos x="276" y="258"/>
                </a:cxn>
                <a:cxn ang="0">
                  <a:pos x="200" y="258"/>
                </a:cxn>
                <a:cxn ang="0">
                  <a:pos x="166" y="76"/>
                </a:cxn>
                <a:cxn ang="0">
                  <a:pos x="166" y="76"/>
                </a:cxn>
                <a:cxn ang="0">
                  <a:pos x="134" y="258"/>
                </a:cxn>
                <a:cxn ang="0">
                  <a:pos x="56" y="258"/>
                </a:cxn>
                <a:cxn ang="0">
                  <a:pos x="0" y="0"/>
                </a:cxn>
              </a:cxnLst>
              <a:rect l="0" t="0" r="r" b="b"/>
              <a:pathLst>
                <a:path w="332" h="258">
                  <a:moveTo>
                    <a:pt x="0" y="0"/>
                  </a:moveTo>
                  <a:lnTo>
                    <a:pt x="66" y="0"/>
                  </a:lnTo>
                  <a:lnTo>
                    <a:pt x="98" y="184"/>
                  </a:lnTo>
                  <a:lnTo>
                    <a:pt x="98" y="184"/>
                  </a:lnTo>
                  <a:lnTo>
                    <a:pt x="130" y="0"/>
                  </a:lnTo>
                  <a:lnTo>
                    <a:pt x="202" y="0"/>
                  </a:lnTo>
                  <a:lnTo>
                    <a:pt x="236" y="184"/>
                  </a:lnTo>
                  <a:lnTo>
                    <a:pt x="236" y="184"/>
                  </a:lnTo>
                  <a:lnTo>
                    <a:pt x="268" y="0"/>
                  </a:lnTo>
                  <a:lnTo>
                    <a:pt x="332" y="0"/>
                  </a:lnTo>
                  <a:lnTo>
                    <a:pt x="276" y="258"/>
                  </a:lnTo>
                  <a:lnTo>
                    <a:pt x="200" y="258"/>
                  </a:lnTo>
                  <a:lnTo>
                    <a:pt x="166" y="76"/>
                  </a:lnTo>
                  <a:lnTo>
                    <a:pt x="166" y="76"/>
                  </a:lnTo>
                  <a:lnTo>
                    <a:pt x="134" y="258"/>
                  </a:lnTo>
                  <a:lnTo>
                    <a:pt x="56" y="2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7" name="Freeform 23"/>
            <p:cNvSpPr>
              <a:spLocks/>
            </p:cNvSpPr>
            <p:nvPr/>
          </p:nvSpPr>
          <p:spPr bwMode="auto">
            <a:xfrm>
              <a:off x="1731899" y="683260"/>
              <a:ext cx="523875" cy="409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6" y="0"/>
                </a:cxn>
                <a:cxn ang="0">
                  <a:pos x="96" y="184"/>
                </a:cxn>
                <a:cxn ang="0">
                  <a:pos x="98" y="184"/>
                </a:cxn>
                <a:cxn ang="0">
                  <a:pos x="130" y="0"/>
                </a:cxn>
                <a:cxn ang="0">
                  <a:pos x="200" y="0"/>
                </a:cxn>
                <a:cxn ang="0">
                  <a:pos x="234" y="184"/>
                </a:cxn>
                <a:cxn ang="0">
                  <a:pos x="236" y="184"/>
                </a:cxn>
                <a:cxn ang="0">
                  <a:pos x="266" y="0"/>
                </a:cxn>
                <a:cxn ang="0">
                  <a:pos x="330" y="0"/>
                </a:cxn>
                <a:cxn ang="0">
                  <a:pos x="274" y="258"/>
                </a:cxn>
                <a:cxn ang="0">
                  <a:pos x="200" y="258"/>
                </a:cxn>
                <a:cxn ang="0">
                  <a:pos x="166" y="76"/>
                </a:cxn>
                <a:cxn ang="0">
                  <a:pos x="164" y="76"/>
                </a:cxn>
                <a:cxn ang="0">
                  <a:pos x="132" y="258"/>
                </a:cxn>
                <a:cxn ang="0">
                  <a:pos x="56" y="258"/>
                </a:cxn>
                <a:cxn ang="0">
                  <a:pos x="0" y="0"/>
                </a:cxn>
              </a:cxnLst>
              <a:rect l="0" t="0" r="r" b="b"/>
              <a:pathLst>
                <a:path w="330" h="258">
                  <a:moveTo>
                    <a:pt x="0" y="0"/>
                  </a:moveTo>
                  <a:lnTo>
                    <a:pt x="66" y="0"/>
                  </a:lnTo>
                  <a:lnTo>
                    <a:pt x="96" y="184"/>
                  </a:lnTo>
                  <a:lnTo>
                    <a:pt x="98" y="184"/>
                  </a:lnTo>
                  <a:lnTo>
                    <a:pt x="130" y="0"/>
                  </a:lnTo>
                  <a:lnTo>
                    <a:pt x="200" y="0"/>
                  </a:lnTo>
                  <a:lnTo>
                    <a:pt x="234" y="184"/>
                  </a:lnTo>
                  <a:lnTo>
                    <a:pt x="236" y="184"/>
                  </a:lnTo>
                  <a:lnTo>
                    <a:pt x="266" y="0"/>
                  </a:lnTo>
                  <a:lnTo>
                    <a:pt x="330" y="0"/>
                  </a:lnTo>
                  <a:lnTo>
                    <a:pt x="274" y="258"/>
                  </a:lnTo>
                  <a:lnTo>
                    <a:pt x="200" y="258"/>
                  </a:lnTo>
                  <a:lnTo>
                    <a:pt x="166" y="76"/>
                  </a:lnTo>
                  <a:lnTo>
                    <a:pt x="164" y="76"/>
                  </a:lnTo>
                  <a:lnTo>
                    <a:pt x="132" y="258"/>
                  </a:lnTo>
                  <a:lnTo>
                    <a:pt x="56" y="2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8" name="Freeform 24"/>
            <p:cNvSpPr>
              <a:spLocks/>
            </p:cNvSpPr>
            <p:nvPr/>
          </p:nvSpPr>
          <p:spPr bwMode="auto">
            <a:xfrm>
              <a:off x="2265299" y="683260"/>
              <a:ext cx="527050" cy="409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6" y="0"/>
                </a:cxn>
                <a:cxn ang="0">
                  <a:pos x="98" y="184"/>
                </a:cxn>
                <a:cxn ang="0">
                  <a:pos x="98" y="184"/>
                </a:cxn>
                <a:cxn ang="0">
                  <a:pos x="130" y="0"/>
                </a:cxn>
                <a:cxn ang="0">
                  <a:pos x="202" y="0"/>
                </a:cxn>
                <a:cxn ang="0">
                  <a:pos x="236" y="184"/>
                </a:cxn>
                <a:cxn ang="0">
                  <a:pos x="236" y="184"/>
                </a:cxn>
                <a:cxn ang="0">
                  <a:pos x="268" y="0"/>
                </a:cxn>
                <a:cxn ang="0">
                  <a:pos x="332" y="0"/>
                </a:cxn>
                <a:cxn ang="0">
                  <a:pos x="276" y="258"/>
                </a:cxn>
                <a:cxn ang="0">
                  <a:pos x="200" y="258"/>
                </a:cxn>
                <a:cxn ang="0">
                  <a:pos x="166" y="76"/>
                </a:cxn>
                <a:cxn ang="0">
                  <a:pos x="166" y="76"/>
                </a:cxn>
                <a:cxn ang="0">
                  <a:pos x="134" y="258"/>
                </a:cxn>
                <a:cxn ang="0">
                  <a:pos x="56" y="258"/>
                </a:cxn>
                <a:cxn ang="0">
                  <a:pos x="0" y="0"/>
                </a:cxn>
              </a:cxnLst>
              <a:rect l="0" t="0" r="r" b="b"/>
              <a:pathLst>
                <a:path w="332" h="258">
                  <a:moveTo>
                    <a:pt x="0" y="0"/>
                  </a:moveTo>
                  <a:lnTo>
                    <a:pt x="66" y="0"/>
                  </a:lnTo>
                  <a:lnTo>
                    <a:pt x="98" y="184"/>
                  </a:lnTo>
                  <a:lnTo>
                    <a:pt x="98" y="184"/>
                  </a:lnTo>
                  <a:lnTo>
                    <a:pt x="130" y="0"/>
                  </a:lnTo>
                  <a:lnTo>
                    <a:pt x="202" y="0"/>
                  </a:lnTo>
                  <a:lnTo>
                    <a:pt x="236" y="184"/>
                  </a:lnTo>
                  <a:lnTo>
                    <a:pt x="236" y="184"/>
                  </a:lnTo>
                  <a:lnTo>
                    <a:pt x="268" y="0"/>
                  </a:lnTo>
                  <a:lnTo>
                    <a:pt x="332" y="0"/>
                  </a:lnTo>
                  <a:lnTo>
                    <a:pt x="276" y="258"/>
                  </a:lnTo>
                  <a:lnTo>
                    <a:pt x="200" y="258"/>
                  </a:lnTo>
                  <a:lnTo>
                    <a:pt x="166" y="76"/>
                  </a:lnTo>
                  <a:lnTo>
                    <a:pt x="166" y="76"/>
                  </a:lnTo>
                  <a:lnTo>
                    <a:pt x="134" y="258"/>
                  </a:lnTo>
                  <a:lnTo>
                    <a:pt x="56" y="2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9" name="Rectangle 25"/>
            <p:cNvSpPr>
              <a:spLocks noChangeArrowheads="1"/>
            </p:cNvSpPr>
            <p:nvPr/>
          </p:nvSpPr>
          <p:spPr bwMode="auto">
            <a:xfrm>
              <a:off x="2808224" y="975360"/>
              <a:ext cx="101600" cy="11747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1" name="Freeform 26"/>
            <p:cNvSpPr>
              <a:spLocks/>
            </p:cNvSpPr>
            <p:nvPr/>
          </p:nvSpPr>
          <p:spPr bwMode="auto">
            <a:xfrm>
              <a:off x="2966974" y="673735"/>
              <a:ext cx="304800" cy="428625"/>
            </a:xfrm>
            <a:custGeom>
              <a:avLst/>
              <a:gdLst/>
              <a:ahLst/>
              <a:cxnLst>
                <a:cxn ang="0">
                  <a:pos x="60" y="188"/>
                </a:cxn>
                <a:cxn ang="0">
                  <a:pos x="60" y="196"/>
                </a:cxn>
                <a:cxn ang="0">
                  <a:pos x="66" y="210"/>
                </a:cxn>
                <a:cxn ang="0">
                  <a:pos x="74" y="220"/>
                </a:cxn>
                <a:cxn ang="0">
                  <a:pos x="86" y="224"/>
                </a:cxn>
                <a:cxn ang="0">
                  <a:pos x="94" y="226"/>
                </a:cxn>
                <a:cxn ang="0">
                  <a:pos x="114" y="222"/>
                </a:cxn>
                <a:cxn ang="0">
                  <a:pos x="122" y="214"/>
                </a:cxn>
                <a:cxn ang="0">
                  <a:pos x="128" y="202"/>
                </a:cxn>
                <a:cxn ang="0">
                  <a:pos x="128" y="194"/>
                </a:cxn>
                <a:cxn ang="0">
                  <a:pos x="120" y="176"/>
                </a:cxn>
                <a:cxn ang="0">
                  <a:pos x="104" y="166"/>
                </a:cxn>
                <a:cxn ang="0">
                  <a:pos x="58" y="148"/>
                </a:cxn>
                <a:cxn ang="0">
                  <a:pos x="34" y="138"/>
                </a:cxn>
                <a:cxn ang="0">
                  <a:pos x="16" y="122"/>
                </a:cxn>
                <a:cxn ang="0">
                  <a:pos x="6" y="102"/>
                </a:cxn>
                <a:cxn ang="0">
                  <a:pos x="2" y="78"/>
                </a:cxn>
                <a:cxn ang="0">
                  <a:pos x="4" y="62"/>
                </a:cxn>
                <a:cxn ang="0">
                  <a:pos x="14" y="34"/>
                </a:cxn>
                <a:cxn ang="0">
                  <a:pos x="38" y="12"/>
                </a:cxn>
                <a:cxn ang="0">
                  <a:pos x="74" y="2"/>
                </a:cxn>
                <a:cxn ang="0">
                  <a:pos x="98" y="0"/>
                </a:cxn>
                <a:cxn ang="0">
                  <a:pos x="136" y="4"/>
                </a:cxn>
                <a:cxn ang="0">
                  <a:pos x="164" y="18"/>
                </a:cxn>
                <a:cxn ang="0">
                  <a:pos x="180" y="42"/>
                </a:cxn>
                <a:cxn ang="0">
                  <a:pos x="186" y="72"/>
                </a:cxn>
                <a:cxn ang="0">
                  <a:pos x="126" y="84"/>
                </a:cxn>
                <a:cxn ang="0">
                  <a:pos x="124" y="66"/>
                </a:cxn>
                <a:cxn ang="0">
                  <a:pos x="120" y="54"/>
                </a:cxn>
                <a:cxn ang="0">
                  <a:pos x="110" y="48"/>
                </a:cxn>
                <a:cxn ang="0">
                  <a:pos x="96" y="44"/>
                </a:cxn>
                <a:cxn ang="0">
                  <a:pos x="84" y="46"/>
                </a:cxn>
                <a:cxn ang="0">
                  <a:pos x="72" y="56"/>
                </a:cxn>
                <a:cxn ang="0">
                  <a:pos x="66" y="66"/>
                </a:cxn>
                <a:cxn ang="0">
                  <a:pos x="66" y="72"/>
                </a:cxn>
                <a:cxn ang="0">
                  <a:pos x="72" y="90"/>
                </a:cxn>
                <a:cxn ang="0">
                  <a:pos x="94" y="102"/>
                </a:cxn>
                <a:cxn ang="0">
                  <a:pos x="134" y="116"/>
                </a:cxn>
                <a:cxn ang="0">
                  <a:pos x="160" y="128"/>
                </a:cxn>
                <a:cxn ang="0">
                  <a:pos x="178" y="144"/>
                </a:cxn>
                <a:cxn ang="0">
                  <a:pos x="188" y="164"/>
                </a:cxn>
                <a:cxn ang="0">
                  <a:pos x="192" y="190"/>
                </a:cxn>
                <a:cxn ang="0">
                  <a:pos x="190" y="208"/>
                </a:cxn>
                <a:cxn ang="0">
                  <a:pos x="176" y="240"/>
                </a:cxn>
                <a:cxn ang="0">
                  <a:pos x="150" y="260"/>
                </a:cxn>
                <a:cxn ang="0">
                  <a:pos x="116" y="270"/>
                </a:cxn>
                <a:cxn ang="0">
                  <a:pos x="96" y="270"/>
                </a:cxn>
                <a:cxn ang="0">
                  <a:pos x="50" y="264"/>
                </a:cxn>
                <a:cxn ang="0">
                  <a:pos x="20" y="248"/>
                </a:cxn>
                <a:cxn ang="0">
                  <a:pos x="6" y="222"/>
                </a:cxn>
                <a:cxn ang="0">
                  <a:pos x="0" y="188"/>
                </a:cxn>
                <a:cxn ang="0">
                  <a:pos x="60" y="180"/>
                </a:cxn>
              </a:cxnLst>
              <a:rect l="0" t="0" r="r" b="b"/>
              <a:pathLst>
                <a:path w="192" h="270">
                  <a:moveTo>
                    <a:pt x="60" y="180"/>
                  </a:moveTo>
                  <a:lnTo>
                    <a:pt x="60" y="188"/>
                  </a:lnTo>
                  <a:lnTo>
                    <a:pt x="60" y="188"/>
                  </a:lnTo>
                  <a:lnTo>
                    <a:pt x="60" y="196"/>
                  </a:lnTo>
                  <a:lnTo>
                    <a:pt x="62" y="204"/>
                  </a:lnTo>
                  <a:lnTo>
                    <a:pt x="66" y="210"/>
                  </a:lnTo>
                  <a:lnTo>
                    <a:pt x="68" y="216"/>
                  </a:lnTo>
                  <a:lnTo>
                    <a:pt x="74" y="220"/>
                  </a:lnTo>
                  <a:lnTo>
                    <a:pt x="80" y="222"/>
                  </a:lnTo>
                  <a:lnTo>
                    <a:pt x="86" y="224"/>
                  </a:lnTo>
                  <a:lnTo>
                    <a:pt x="94" y="226"/>
                  </a:lnTo>
                  <a:lnTo>
                    <a:pt x="94" y="226"/>
                  </a:lnTo>
                  <a:lnTo>
                    <a:pt x="108" y="224"/>
                  </a:lnTo>
                  <a:lnTo>
                    <a:pt x="114" y="222"/>
                  </a:lnTo>
                  <a:lnTo>
                    <a:pt x="118" y="218"/>
                  </a:lnTo>
                  <a:lnTo>
                    <a:pt x="122" y="214"/>
                  </a:lnTo>
                  <a:lnTo>
                    <a:pt x="126" y="208"/>
                  </a:lnTo>
                  <a:lnTo>
                    <a:pt x="128" y="202"/>
                  </a:lnTo>
                  <a:lnTo>
                    <a:pt x="128" y="194"/>
                  </a:lnTo>
                  <a:lnTo>
                    <a:pt x="128" y="194"/>
                  </a:lnTo>
                  <a:lnTo>
                    <a:pt x="126" y="184"/>
                  </a:lnTo>
                  <a:lnTo>
                    <a:pt x="120" y="176"/>
                  </a:lnTo>
                  <a:lnTo>
                    <a:pt x="114" y="170"/>
                  </a:lnTo>
                  <a:lnTo>
                    <a:pt x="104" y="166"/>
                  </a:lnTo>
                  <a:lnTo>
                    <a:pt x="58" y="148"/>
                  </a:lnTo>
                  <a:lnTo>
                    <a:pt x="58" y="148"/>
                  </a:lnTo>
                  <a:lnTo>
                    <a:pt x="44" y="144"/>
                  </a:lnTo>
                  <a:lnTo>
                    <a:pt x="34" y="138"/>
                  </a:lnTo>
                  <a:lnTo>
                    <a:pt x="24" y="130"/>
                  </a:lnTo>
                  <a:lnTo>
                    <a:pt x="16" y="122"/>
                  </a:lnTo>
                  <a:lnTo>
                    <a:pt x="10" y="112"/>
                  </a:lnTo>
                  <a:lnTo>
                    <a:pt x="6" y="102"/>
                  </a:lnTo>
                  <a:lnTo>
                    <a:pt x="4" y="90"/>
                  </a:lnTo>
                  <a:lnTo>
                    <a:pt x="2" y="78"/>
                  </a:lnTo>
                  <a:lnTo>
                    <a:pt x="2" y="78"/>
                  </a:lnTo>
                  <a:lnTo>
                    <a:pt x="4" y="62"/>
                  </a:lnTo>
                  <a:lnTo>
                    <a:pt x="8" y="48"/>
                  </a:lnTo>
                  <a:lnTo>
                    <a:pt x="14" y="34"/>
                  </a:lnTo>
                  <a:lnTo>
                    <a:pt x="24" y="22"/>
                  </a:lnTo>
                  <a:lnTo>
                    <a:pt x="38" y="12"/>
                  </a:lnTo>
                  <a:lnTo>
                    <a:pt x="54" y="6"/>
                  </a:lnTo>
                  <a:lnTo>
                    <a:pt x="74" y="2"/>
                  </a:lnTo>
                  <a:lnTo>
                    <a:pt x="98" y="0"/>
                  </a:lnTo>
                  <a:lnTo>
                    <a:pt x="98" y="0"/>
                  </a:lnTo>
                  <a:lnTo>
                    <a:pt x="118" y="0"/>
                  </a:lnTo>
                  <a:lnTo>
                    <a:pt x="136" y="4"/>
                  </a:lnTo>
                  <a:lnTo>
                    <a:pt x="152" y="10"/>
                  </a:lnTo>
                  <a:lnTo>
                    <a:pt x="164" y="18"/>
                  </a:lnTo>
                  <a:lnTo>
                    <a:pt x="174" y="30"/>
                  </a:lnTo>
                  <a:lnTo>
                    <a:pt x="180" y="42"/>
                  </a:lnTo>
                  <a:lnTo>
                    <a:pt x="184" y="56"/>
                  </a:lnTo>
                  <a:lnTo>
                    <a:pt x="186" y="72"/>
                  </a:lnTo>
                  <a:lnTo>
                    <a:pt x="186" y="84"/>
                  </a:lnTo>
                  <a:lnTo>
                    <a:pt x="126" y="84"/>
                  </a:lnTo>
                  <a:lnTo>
                    <a:pt x="126" y="84"/>
                  </a:lnTo>
                  <a:lnTo>
                    <a:pt x="124" y="66"/>
                  </a:lnTo>
                  <a:lnTo>
                    <a:pt x="122" y="60"/>
                  </a:lnTo>
                  <a:lnTo>
                    <a:pt x="120" y="54"/>
                  </a:lnTo>
                  <a:lnTo>
                    <a:pt x="116" y="50"/>
                  </a:lnTo>
                  <a:lnTo>
                    <a:pt x="110" y="48"/>
                  </a:lnTo>
                  <a:lnTo>
                    <a:pt x="104" y="46"/>
                  </a:lnTo>
                  <a:lnTo>
                    <a:pt x="96" y="44"/>
                  </a:lnTo>
                  <a:lnTo>
                    <a:pt x="96" y="44"/>
                  </a:lnTo>
                  <a:lnTo>
                    <a:pt x="84" y="46"/>
                  </a:lnTo>
                  <a:lnTo>
                    <a:pt x="76" y="52"/>
                  </a:lnTo>
                  <a:lnTo>
                    <a:pt x="72" y="56"/>
                  </a:lnTo>
                  <a:lnTo>
                    <a:pt x="68" y="60"/>
                  </a:lnTo>
                  <a:lnTo>
                    <a:pt x="66" y="66"/>
                  </a:lnTo>
                  <a:lnTo>
                    <a:pt x="66" y="72"/>
                  </a:lnTo>
                  <a:lnTo>
                    <a:pt x="66" y="72"/>
                  </a:lnTo>
                  <a:lnTo>
                    <a:pt x="68" y="82"/>
                  </a:lnTo>
                  <a:lnTo>
                    <a:pt x="72" y="90"/>
                  </a:lnTo>
                  <a:lnTo>
                    <a:pt x="80" y="96"/>
                  </a:lnTo>
                  <a:lnTo>
                    <a:pt x="94" y="102"/>
                  </a:lnTo>
                  <a:lnTo>
                    <a:pt x="134" y="116"/>
                  </a:lnTo>
                  <a:lnTo>
                    <a:pt x="134" y="116"/>
                  </a:lnTo>
                  <a:lnTo>
                    <a:pt x="148" y="122"/>
                  </a:lnTo>
                  <a:lnTo>
                    <a:pt x="160" y="128"/>
                  </a:lnTo>
                  <a:lnTo>
                    <a:pt x="170" y="136"/>
                  </a:lnTo>
                  <a:lnTo>
                    <a:pt x="178" y="144"/>
                  </a:lnTo>
                  <a:lnTo>
                    <a:pt x="184" y="152"/>
                  </a:lnTo>
                  <a:lnTo>
                    <a:pt x="188" y="164"/>
                  </a:lnTo>
                  <a:lnTo>
                    <a:pt x="190" y="176"/>
                  </a:lnTo>
                  <a:lnTo>
                    <a:pt x="192" y="190"/>
                  </a:lnTo>
                  <a:lnTo>
                    <a:pt x="192" y="190"/>
                  </a:lnTo>
                  <a:lnTo>
                    <a:pt x="190" y="208"/>
                  </a:lnTo>
                  <a:lnTo>
                    <a:pt x="184" y="226"/>
                  </a:lnTo>
                  <a:lnTo>
                    <a:pt x="176" y="240"/>
                  </a:lnTo>
                  <a:lnTo>
                    <a:pt x="164" y="250"/>
                  </a:lnTo>
                  <a:lnTo>
                    <a:pt x="150" y="260"/>
                  </a:lnTo>
                  <a:lnTo>
                    <a:pt x="134" y="266"/>
                  </a:lnTo>
                  <a:lnTo>
                    <a:pt x="116" y="270"/>
                  </a:lnTo>
                  <a:lnTo>
                    <a:pt x="96" y="270"/>
                  </a:lnTo>
                  <a:lnTo>
                    <a:pt x="96" y="270"/>
                  </a:lnTo>
                  <a:lnTo>
                    <a:pt x="70" y="270"/>
                  </a:lnTo>
                  <a:lnTo>
                    <a:pt x="50" y="264"/>
                  </a:lnTo>
                  <a:lnTo>
                    <a:pt x="32" y="258"/>
                  </a:lnTo>
                  <a:lnTo>
                    <a:pt x="20" y="248"/>
                  </a:lnTo>
                  <a:lnTo>
                    <a:pt x="12" y="236"/>
                  </a:lnTo>
                  <a:lnTo>
                    <a:pt x="6" y="222"/>
                  </a:lnTo>
                  <a:lnTo>
                    <a:pt x="2" y="206"/>
                  </a:lnTo>
                  <a:lnTo>
                    <a:pt x="0" y="188"/>
                  </a:lnTo>
                  <a:lnTo>
                    <a:pt x="0" y="180"/>
                  </a:lnTo>
                  <a:lnTo>
                    <a:pt x="60" y="18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2" name="Freeform 27"/>
            <p:cNvSpPr>
              <a:spLocks noEditPoints="1"/>
            </p:cNvSpPr>
            <p:nvPr/>
          </p:nvSpPr>
          <p:spPr bwMode="auto">
            <a:xfrm>
              <a:off x="3309874" y="673735"/>
              <a:ext cx="317500" cy="428625"/>
            </a:xfrm>
            <a:custGeom>
              <a:avLst/>
              <a:gdLst/>
              <a:ahLst/>
              <a:cxnLst>
                <a:cxn ang="0">
                  <a:pos x="8" y="80"/>
                </a:cxn>
                <a:cxn ang="0">
                  <a:pos x="10" y="58"/>
                </a:cxn>
                <a:cxn ang="0">
                  <a:pos x="24" y="28"/>
                </a:cxn>
                <a:cxn ang="0">
                  <a:pos x="48" y="10"/>
                </a:cxn>
                <a:cxn ang="0">
                  <a:pos x="80" y="0"/>
                </a:cxn>
                <a:cxn ang="0">
                  <a:pos x="98" y="0"/>
                </a:cxn>
                <a:cxn ang="0">
                  <a:pos x="146" y="6"/>
                </a:cxn>
                <a:cxn ang="0">
                  <a:pos x="174" y="22"/>
                </a:cxn>
                <a:cxn ang="0">
                  <a:pos x="188" y="46"/>
                </a:cxn>
                <a:cxn ang="0">
                  <a:pos x="192" y="78"/>
                </a:cxn>
                <a:cxn ang="0">
                  <a:pos x="192" y="214"/>
                </a:cxn>
                <a:cxn ang="0">
                  <a:pos x="196" y="254"/>
                </a:cxn>
                <a:cxn ang="0">
                  <a:pos x="136" y="264"/>
                </a:cxn>
                <a:cxn ang="0">
                  <a:pos x="132" y="250"/>
                </a:cxn>
                <a:cxn ang="0">
                  <a:pos x="128" y="238"/>
                </a:cxn>
                <a:cxn ang="0">
                  <a:pos x="122" y="246"/>
                </a:cxn>
                <a:cxn ang="0">
                  <a:pos x="108" y="260"/>
                </a:cxn>
                <a:cxn ang="0">
                  <a:pos x="92" y="268"/>
                </a:cxn>
                <a:cxn ang="0">
                  <a:pos x="62" y="270"/>
                </a:cxn>
                <a:cxn ang="0">
                  <a:pos x="46" y="268"/>
                </a:cxn>
                <a:cxn ang="0">
                  <a:pos x="22" y="256"/>
                </a:cxn>
                <a:cxn ang="0">
                  <a:pos x="8" y="236"/>
                </a:cxn>
                <a:cxn ang="0">
                  <a:pos x="0" y="210"/>
                </a:cxn>
                <a:cxn ang="0">
                  <a:pos x="0" y="196"/>
                </a:cxn>
                <a:cxn ang="0">
                  <a:pos x="4" y="166"/>
                </a:cxn>
                <a:cxn ang="0">
                  <a:pos x="16" y="144"/>
                </a:cxn>
                <a:cxn ang="0">
                  <a:pos x="36" y="128"/>
                </a:cxn>
                <a:cxn ang="0">
                  <a:pos x="64" y="116"/>
                </a:cxn>
                <a:cxn ang="0">
                  <a:pos x="102" y="106"/>
                </a:cxn>
                <a:cxn ang="0">
                  <a:pos x="122" y="96"/>
                </a:cxn>
                <a:cxn ang="0">
                  <a:pos x="128" y="76"/>
                </a:cxn>
                <a:cxn ang="0">
                  <a:pos x="126" y="62"/>
                </a:cxn>
                <a:cxn ang="0">
                  <a:pos x="122" y="54"/>
                </a:cxn>
                <a:cxn ang="0">
                  <a:pos x="112" y="46"/>
                </a:cxn>
                <a:cxn ang="0">
                  <a:pos x="98" y="44"/>
                </a:cxn>
                <a:cxn ang="0">
                  <a:pos x="90" y="46"/>
                </a:cxn>
                <a:cxn ang="0">
                  <a:pos x="80" y="50"/>
                </a:cxn>
                <a:cxn ang="0">
                  <a:pos x="72" y="58"/>
                </a:cxn>
                <a:cxn ang="0">
                  <a:pos x="68" y="78"/>
                </a:cxn>
                <a:cxn ang="0">
                  <a:pos x="8" y="86"/>
                </a:cxn>
                <a:cxn ang="0">
                  <a:pos x="128" y="136"/>
                </a:cxn>
                <a:cxn ang="0">
                  <a:pos x="100" y="148"/>
                </a:cxn>
                <a:cxn ang="0">
                  <a:pos x="84" y="154"/>
                </a:cxn>
                <a:cxn ang="0">
                  <a:pos x="72" y="162"/>
                </a:cxn>
                <a:cxn ang="0">
                  <a:pos x="64" y="174"/>
                </a:cxn>
                <a:cxn ang="0">
                  <a:pos x="62" y="190"/>
                </a:cxn>
                <a:cxn ang="0">
                  <a:pos x="68" y="214"/>
                </a:cxn>
                <a:cxn ang="0">
                  <a:pos x="76" y="222"/>
                </a:cxn>
                <a:cxn ang="0">
                  <a:pos x="88" y="226"/>
                </a:cxn>
                <a:cxn ang="0">
                  <a:pos x="102" y="224"/>
                </a:cxn>
                <a:cxn ang="0">
                  <a:pos x="114" y="216"/>
                </a:cxn>
                <a:cxn ang="0">
                  <a:pos x="124" y="204"/>
                </a:cxn>
                <a:cxn ang="0">
                  <a:pos x="128" y="186"/>
                </a:cxn>
              </a:cxnLst>
              <a:rect l="0" t="0" r="r" b="b"/>
              <a:pathLst>
                <a:path w="200" h="270">
                  <a:moveTo>
                    <a:pt x="8" y="86"/>
                  </a:moveTo>
                  <a:lnTo>
                    <a:pt x="8" y="80"/>
                  </a:lnTo>
                  <a:lnTo>
                    <a:pt x="8" y="80"/>
                  </a:lnTo>
                  <a:lnTo>
                    <a:pt x="10" y="58"/>
                  </a:lnTo>
                  <a:lnTo>
                    <a:pt x="14" y="42"/>
                  </a:lnTo>
                  <a:lnTo>
                    <a:pt x="24" y="28"/>
                  </a:lnTo>
                  <a:lnTo>
                    <a:pt x="34" y="18"/>
                  </a:lnTo>
                  <a:lnTo>
                    <a:pt x="48" y="10"/>
                  </a:lnTo>
                  <a:lnTo>
                    <a:pt x="64" y="4"/>
                  </a:lnTo>
                  <a:lnTo>
                    <a:pt x="80" y="0"/>
                  </a:lnTo>
                  <a:lnTo>
                    <a:pt x="98" y="0"/>
                  </a:lnTo>
                  <a:lnTo>
                    <a:pt x="98" y="0"/>
                  </a:lnTo>
                  <a:lnTo>
                    <a:pt x="124" y="2"/>
                  </a:lnTo>
                  <a:lnTo>
                    <a:pt x="146" y="6"/>
                  </a:lnTo>
                  <a:lnTo>
                    <a:pt x="162" y="12"/>
                  </a:lnTo>
                  <a:lnTo>
                    <a:pt x="174" y="22"/>
                  </a:lnTo>
                  <a:lnTo>
                    <a:pt x="182" y="34"/>
                  </a:lnTo>
                  <a:lnTo>
                    <a:pt x="188" y="46"/>
                  </a:lnTo>
                  <a:lnTo>
                    <a:pt x="190" y="62"/>
                  </a:lnTo>
                  <a:lnTo>
                    <a:pt x="192" y="78"/>
                  </a:lnTo>
                  <a:lnTo>
                    <a:pt x="192" y="214"/>
                  </a:lnTo>
                  <a:lnTo>
                    <a:pt x="192" y="214"/>
                  </a:lnTo>
                  <a:lnTo>
                    <a:pt x="194" y="242"/>
                  </a:lnTo>
                  <a:lnTo>
                    <a:pt x="196" y="254"/>
                  </a:lnTo>
                  <a:lnTo>
                    <a:pt x="200" y="264"/>
                  </a:lnTo>
                  <a:lnTo>
                    <a:pt x="136" y="264"/>
                  </a:lnTo>
                  <a:lnTo>
                    <a:pt x="136" y="264"/>
                  </a:lnTo>
                  <a:lnTo>
                    <a:pt x="132" y="250"/>
                  </a:lnTo>
                  <a:lnTo>
                    <a:pt x="128" y="238"/>
                  </a:lnTo>
                  <a:lnTo>
                    <a:pt x="128" y="238"/>
                  </a:lnTo>
                  <a:lnTo>
                    <a:pt x="128" y="238"/>
                  </a:lnTo>
                  <a:lnTo>
                    <a:pt x="122" y="246"/>
                  </a:lnTo>
                  <a:lnTo>
                    <a:pt x="116" y="254"/>
                  </a:lnTo>
                  <a:lnTo>
                    <a:pt x="108" y="260"/>
                  </a:lnTo>
                  <a:lnTo>
                    <a:pt x="100" y="264"/>
                  </a:lnTo>
                  <a:lnTo>
                    <a:pt x="92" y="268"/>
                  </a:lnTo>
                  <a:lnTo>
                    <a:pt x="84" y="270"/>
                  </a:lnTo>
                  <a:lnTo>
                    <a:pt x="62" y="270"/>
                  </a:lnTo>
                  <a:lnTo>
                    <a:pt x="62" y="270"/>
                  </a:lnTo>
                  <a:lnTo>
                    <a:pt x="46" y="268"/>
                  </a:lnTo>
                  <a:lnTo>
                    <a:pt x="32" y="264"/>
                  </a:lnTo>
                  <a:lnTo>
                    <a:pt x="22" y="256"/>
                  </a:lnTo>
                  <a:lnTo>
                    <a:pt x="14" y="246"/>
                  </a:lnTo>
                  <a:lnTo>
                    <a:pt x="8" y="236"/>
                  </a:lnTo>
                  <a:lnTo>
                    <a:pt x="2" y="222"/>
                  </a:lnTo>
                  <a:lnTo>
                    <a:pt x="0" y="210"/>
                  </a:lnTo>
                  <a:lnTo>
                    <a:pt x="0" y="196"/>
                  </a:lnTo>
                  <a:lnTo>
                    <a:pt x="0" y="196"/>
                  </a:lnTo>
                  <a:lnTo>
                    <a:pt x="0" y="180"/>
                  </a:lnTo>
                  <a:lnTo>
                    <a:pt x="4" y="166"/>
                  </a:lnTo>
                  <a:lnTo>
                    <a:pt x="8" y="154"/>
                  </a:lnTo>
                  <a:lnTo>
                    <a:pt x="16" y="144"/>
                  </a:lnTo>
                  <a:lnTo>
                    <a:pt x="24" y="134"/>
                  </a:lnTo>
                  <a:lnTo>
                    <a:pt x="36" y="128"/>
                  </a:lnTo>
                  <a:lnTo>
                    <a:pt x="48" y="122"/>
                  </a:lnTo>
                  <a:lnTo>
                    <a:pt x="64" y="116"/>
                  </a:lnTo>
                  <a:lnTo>
                    <a:pt x="102" y="106"/>
                  </a:lnTo>
                  <a:lnTo>
                    <a:pt x="102" y="106"/>
                  </a:lnTo>
                  <a:lnTo>
                    <a:pt x="114" y="102"/>
                  </a:lnTo>
                  <a:lnTo>
                    <a:pt x="122" y="96"/>
                  </a:lnTo>
                  <a:lnTo>
                    <a:pt x="128" y="88"/>
                  </a:lnTo>
                  <a:lnTo>
                    <a:pt x="128" y="76"/>
                  </a:lnTo>
                  <a:lnTo>
                    <a:pt x="128" y="76"/>
                  </a:lnTo>
                  <a:lnTo>
                    <a:pt x="126" y="62"/>
                  </a:lnTo>
                  <a:lnTo>
                    <a:pt x="124" y="58"/>
                  </a:lnTo>
                  <a:lnTo>
                    <a:pt x="122" y="54"/>
                  </a:lnTo>
                  <a:lnTo>
                    <a:pt x="118" y="50"/>
                  </a:lnTo>
                  <a:lnTo>
                    <a:pt x="112" y="46"/>
                  </a:lnTo>
                  <a:lnTo>
                    <a:pt x="106" y="46"/>
                  </a:lnTo>
                  <a:lnTo>
                    <a:pt x="98" y="44"/>
                  </a:lnTo>
                  <a:lnTo>
                    <a:pt x="98" y="44"/>
                  </a:lnTo>
                  <a:lnTo>
                    <a:pt x="90" y="46"/>
                  </a:lnTo>
                  <a:lnTo>
                    <a:pt x="84" y="48"/>
                  </a:lnTo>
                  <a:lnTo>
                    <a:pt x="80" y="50"/>
                  </a:lnTo>
                  <a:lnTo>
                    <a:pt x="74" y="54"/>
                  </a:lnTo>
                  <a:lnTo>
                    <a:pt x="72" y="58"/>
                  </a:lnTo>
                  <a:lnTo>
                    <a:pt x="70" y="64"/>
                  </a:lnTo>
                  <a:lnTo>
                    <a:pt x="68" y="78"/>
                  </a:lnTo>
                  <a:lnTo>
                    <a:pt x="68" y="86"/>
                  </a:lnTo>
                  <a:lnTo>
                    <a:pt x="8" y="86"/>
                  </a:lnTo>
                  <a:close/>
                  <a:moveTo>
                    <a:pt x="128" y="136"/>
                  </a:moveTo>
                  <a:lnTo>
                    <a:pt x="128" y="136"/>
                  </a:lnTo>
                  <a:lnTo>
                    <a:pt x="114" y="144"/>
                  </a:lnTo>
                  <a:lnTo>
                    <a:pt x="100" y="148"/>
                  </a:lnTo>
                  <a:lnTo>
                    <a:pt x="100" y="148"/>
                  </a:lnTo>
                  <a:lnTo>
                    <a:pt x="84" y="154"/>
                  </a:lnTo>
                  <a:lnTo>
                    <a:pt x="76" y="158"/>
                  </a:lnTo>
                  <a:lnTo>
                    <a:pt x="72" y="162"/>
                  </a:lnTo>
                  <a:lnTo>
                    <a:pt x="68" y="168"/>
                  </a:lnTo>
                  <a:lnTo>
                    <a:pt x="64" y="174"/>
                  </a:lnTo>
                  <a:lnTo>
                    <a:pt x="62" y="190"/>
                  </a:lnTo>
                  <a:lnTo>
                    <a:pt x="62" y="190"/>
                  </a:lnTo>
                  <a:lnTo>
                    <a:pt x="64" y="204"/>
                  </a:lnTo>
                  <a:lnTo>
                    <a:pt x="68" y="214"/>
                  </a:lnTo>
                  <a:lnTo>
                    <a:pt x="72" y="220"/>
                  </a:lnTo>
                  <a:lnTo>
                    <a:pt x="76" y="222"/>
                  </a:lnTo>
                  <a:lnTo>
                    <a:pt x="82" y="224"/>
                  </a:lnTo>
                  <a:lnTo>
                    <a:pt x="88" y="226"/>
                  </a:lnTo>
                  <a:lnTo>
                    <a:pt x="88" y="226"/>
                  </a:lnTo>
                  <a:lnTo>
                    <a:pt x="102" y="224"/>
                  </a:lnTo>
                  <a:lnTo>
                    <a:pt x="108" y="220"/>
                  </a:lnTo>
                  <a:lnTo>
                    <a:pt x="114" y="216"/>
                  </a:lnTo>
                  <a:lnTo>
                    <a:pt x="120" y="210"/>
                  </a:lnTo>
                  <a:lnTo>
                    <a:pt x="124" y="204"/>
                  </a:lnTo>
                  <a:lnTo>
                    <a:pt x="128" y="196"/>
                  </a:lnTo>
                  <a:lnTo>
                    <a:pt x="128" y="186"/>
                  </a:lnTo>
                  <a:lnTo>
                    <a:pt x="128" y="13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3" name="Freeform 28"/>
            <p:cNvSpPr>
              <a:spLocks/>
            </p:cNvSpPr>
            <p:nvPr/>
          </p:nvSpPr>
          <p:spPr bwMode="auto">
            <a:xfrm>
              <a:off x="3671824" y="673735"/>
              <a:ext cx="301625" cy="428625"/>
            </a:xfrm>
            <a:custGeom>
              <a:avLst/>
              <a:gdLst/>
              <a:ahLst/>
              <a:cxnLst>
                <a:cxn ang="0">
                  <a:pos x="58" y="188"/>
                </a:cxn>
                <a:cxn ang="0">
                  <a:pos x="60" y="196"/>
                </a:cxn>
                <a:cxn ang="0">
                  <a:pos x="64" y="210"/>
                </a:cxn>
                <a:cxn ang="0">
                  <a:pos x="72" y="220"/>
                </a:cxn>
                <a:cxn ang="0">
                  <a:pos x="86" y="224"/>
                </a:cxn>
                <a:cxn ang="0">
                  <a:pos x="94" y="226"/>
                </a:cxn>
                <a:cxn ang="0">
                  <a:pos x="112" y="222"/>
                </a:cxn>
                <a:cxn ang="0">
                  <a:pos x="122" y="214"/>
                </a:cxn>
                <a:cxn ang="0">
                  <a:pos x="126" y="202"/>
                </a:cxn>
                <a:cxn ang="0">
                  <a:pos x="126" y="194"/>
                </a:cxn>
                <a:cxn ang="0">
                  <a:pos x="120" y="176"/>
                </a:cxn>
                <a:cxn ang="0">
                  <a:pos x="102" y="166"/>
                </a:cxn>
                <a:cxn ang="0">
                  <a:pos x="56" y="148"/>
                </a:cxn>
                <a:cxn ang="0">
                  <a:pos x="32" y="138"/>
                </a:cxn>
                <a:cxn ang="0">
                  <a:pos x="16" y="122"/>
                </a:cxn>
                <a:cxn ang="0">
                  <a:pos x="4" y="102"/>
                </a:cxn>
                <a:cxn ang="0">
                  <a:pos x="2" y="78"/>
                </a:cxn>
                <a:cxn ang="0">
                  <a:pos x="2" y="62"/>
                </a:cxn>
                <a:cxn ang="0">
                  <a:pos x="14" y="34"/>
                </a:cxn>
                <a:cxn ang="0">
                  <a:pos x="36" y="12"/>
                </a:cxn>
                <a:cxn ang="0">
                  <a:pos x="72" y="2"/>
                </a:cxn>
                <a:cxn ang="0">
                  <a:pos x="96" y="0"/>
                </a:cxn>
                <a:cxn ang="0">
                  <a:pos x="136" y="4"/>
                </a:cxn>
                <a:cxn ang="0">
                  <a:pos x="162" y="18"/>
                </a:cxn>
                <a:cxn ang="0">
                  <a:pos x="178" y="42"/>
                </a:cxn>
                <a:cxn ang="0">
                  <a:pos x="184" y="72"/>
                </a:cxn>
                <a:cxn ang="0">
                  <a:pos x="124" y="84"/>
                </a:cxn>
                <a:cxn ang="0">
                  <a:pos x="124" y="66"/>
                </a:cxn>
                <a:cxn ang="0">
                  <a:pos x="118" y="54"/>
                </a:cxn>
                <a:cxn ang="0">
                  <a:pos x="110" y="48"/>
                </a:cxn>
                <a:cxn ang="0">
                  <a:pos x="96" y="44"/>
                </a:cxn>
                <a:cxn ang="0">
                  <a:pos x="84" y="46"/>
                </a:cxn>
                <a:cxn ang="0">
                  <a:pos x="70" y="56"/>
                </a:cxn>
                <a:cxn ang="0">
                  <a:pos x="66" y="66"/>
                </a:cxn>
                <a:cxn ang="0">
                  <a:pos x="64" y="72"/>
                </a:cxn>
                <a:cxn ang="0">
                  <a:pos x="70" y="90"/>
                </a:cxn>
                <a:cxn ang="0">
                  <a:pos x="94" y="102"/>
                </a:cxn>
                <a:cxn ang="0">
                  <a:pos x="134" y="116"/>
                </a:cxn>
                <a:cxn ang="0">
                  <a:pos x="160" y="128"/>
                </a:cxn>
                <a:cxn ang="0">
                  <a:pos x="178" y="144"/>
                </a:cxn>
                <a:cxn ang="0">
                  <a:pos x="186" y="164"/>
                </a:cxn>
                <a:cxn ang="0">
                  <a:pos x="190" y="190"/>
                </a:cxn>
                <a:cxn ang="0">
                  <a:pos x="188" y="208"/>
                </a:cxn>
                <a:cxn ang="0">
                  <a:pos x="174" y="240"/>
                </a:cxn>
                <a:cxn ang="0">
                  <a:pos x="148" y="260"/>
                </a:cxn>
                <a:cxn ang="0">
                  <a:pos x="114" y="270"/>
                </a:cxn>
                <a:cxn ang="0">
                  <a:pos x="94" y="270"/>
                </a:cxn>
                <a:cxn ang="0">
                  <a:pos x="48" y="264"/>
                </a:cxn>
                <a:cxn ang="0">
                  <a:pos x="20" y="248"/>
                </a:cxn>
                <a:cxn ang="0">
                  <a:pos x="4" y="222"/>
                </a:cxn>
                <a:cxn ang="0">
                  <a:pos x="0" y="188"/>
                </a:cxn>
                <a:cxn ang="0">
                  <a:pos x="58" y="180"/>
                </a:cxn>
              </a:cxnLst>
              <a:rect l="0" t="0" r="r" b="b"/>
              <a:pathLst>
                <a:path w="190" h="270">
                  <a:moveTo>
                    <a:pt x="58" y="180"/>
                  </a:moveTo>
                  <a:lnTo>
                    <a:pt x="58" y="188"/>
                  </a:lnTo>
                  <a:lnTo>
                    <a:pt x="58" y="188"/>
                  </a:lnTo>
                  <a:lnTo>
                    <a:pt x="60" y="196"/>
                  </a:lnTo>
                  <a:lnTo>
                    <a:pt x="62" y="204"/>
                  </a:lnTo>
                  <a:lnTo>
                    <a:pt x="64" y="210"/>
                  </a:lnTo>
                  <a:lnTo>
                    <a:pt x="68" y="216"/>
                  </a:lnTo>
                  <a:lnTo>
                    <a:pt x="72" y="220"/>
                  </a:lnTo>
                  <a:lnTo>
                    <a:pt x="78" y="222"/>
                  </a:lnTo>
                  <a:lnTo>
                    <a:pt x="86" y="224"/>
                  </a:lnTo>
                  <a:lnTo>
                    <a:pt x="94" y="226"/>
                  </a:lnTo>
                  <a:lnTo>
                    <a:pt x="94" y="226"/>
                  </a:lnTo>
                  <a:lnTo>
                    <a:pt x="108" y="224"/>
                  </a:lnTo>
                  <a:lnTo>
                    <a:pt x="112" y="222"/>
                  </a:lnTo>
                  <a:lnTo>
                    <a:pt x="118" y="218"/>
                  </a:lnTo>
                  <a:lnTo>
                    <a:pt x="122" y="214"/>
                  </a:lnTo>
                  <a:lnTo>
                    <a:pt x="124" y="208"/>
                  </a:lnTo>
                  <a:lnTo>
                    <a:pt x="126" y="202"/>
                  </a:lnTo>
                  <a:lnTo>
                    <a:pt x="126" y="194"/>
                  </a:lnTo>
                  <a:lnTo>
                    <a:pt x="126" y="194"/>
                  </a:lnTo>
                  <a:lnTo>
                    <a:pt x="124" y="184"/>
                  </a:lnTo>
                  <a:lnTo>
                    <a:pt x="120" y="176"/>
                  </a:lnTo>
                  <a:lnTo>
                    <a:pt x="112" y="170"/>
                  </a:lnTo>
                  <a:lnTo>
                    <a:pt x="102" y="166"/>
                  </a:lnTo>
                  <a:lnTo>
                    <a:pt x="56" y="148"/>
                  </a:lnTo>
                  <a:lnTo>
                    <a:pt x="56" y="148"/>
                  </a:lnTo>
                  <a:lnTo>
                    <a:pt x="44" y="144"/>
                  </a:lnTo>
                  <a:lnTo>
                    <a:pt x="32" y="138"/>
                  </a:lnTo>
                  <a:lnTo>
                    <a:pt x="24" y="130"/>
                  </a:lnTo>
                  <a:lnTo>
                    <a:pt x="16" y="122"/>
                  </a:lnTo>
                  <a:lnTo>
                    <a:pt x="10" y="112"/>
                  </a:lnTo>
                  <a:lnTo>
                    <a:pt x="4" y="102"/>
                  </a:lnTo>
                  <a:lnTo>
                    <a:pt x="2" y="90"/>
                  </a:lnTo>
                  <a:lnTo>
                    <a:pt x="2" y="78"/>
                  </a:lnTo>
                  <a:lnTo>
                    <a:pt x="2" y="78"/>
                  </a:lnTo>
                  <a:lnTo>
                    <a:pt x="2" y="62"/>
                  </a:lnTo>
                  <a:lnTo>
                    <a:pt x="6" y="48"/>
                  </a:lnTo>
                  <a:lnTo>
                    <a:pt x="14" y="34"/>
                  </a:lnTo>
                  <a:lnTo>
                    <a:pt x="24" y="22"/>
                  </a:lnTo>
                  <a:lnTo>
                    <a:pt x="36" y="12"/>
                  </a:lnTo>
                  <a:lnTo>
                    <a:pt x="52" y="6"/>
                  </a:lnTo>
                  <a:lnTo>
                    <a:pt x="72" y="2"/>
                  </a:lnTo>
                  <a:lnTo>
                    <a:pt x="96" y="0"/>
                  </a:lnTo>
                  <a:lnTo>
                    <a:pt x="96" y="0"/>
                  </a:lnTo>
                  <a:lnTo>
                    <a:pt x="118" y="0"/>
                  </a:lnTo>
                  <a:lnTo>
                    <a:pt x="136" y="4"/>
                  </a:lnTo>
                  <a:lnTo>
                    <a:pt x="150" y="10"/>
                  </a:lnTo>
                  <a:lnTo>
                    <a:pt x="162" y="18"/>
                  </a:lnTo>
                  <a:lnTo>
                    <a:pt x="172" y="30"/>
                  </a:lnTo>
                  <a:lnTo>
                    <a:pt x="178" y="42"/>
                  </a:lnTo>
                  <a:lnTo>
                    <a:pt x="182" y="56"/>
                  </a:lnTo>
                  <a:lnTo>
                    <a:pt x="184" y="72"/>
                  </a:lnTo>
                  <a:lnTo>
                    <a:pt x="184" y="84"/>
                  </a:lnTo>
                  <a:lnTo>
                    <a:pt x="124" y="84"/>
                  </a:lnTo>
                  <a:lnTo>
                    <a:pt x="124" y="84"/>
                  </a:lnTo>
                  <a:lnTo>
                    <a:pt x="124" y="66"/>
                  </a:lnTo>
                  <a:lnTo>
                    <a:pt x="122" y="60"/>
                  </a:lnTo>
                  <a:lnTo>
                    <a:pt x="118" y="54"/>
                  </a:lnTo>
                  <a:lnTo>
                    <a:pt x="114" y="50"/>
                  </a:lnTo>
                  <a:lnTo>
                    <a:pt x="110" y="48"/>
                  </a:lnTo>
                  <a:lnTo>
                    <a:pt x="104" y="46"/>
                  </a:lnTo>
                  <a:lnTo>
                    <a:pt x="96" y="44"/>
                  </a:lnTo>
                  <a:lnTo>
                    <a:pt x="96" y="44"/>
                  </a:lnTo>
                  <a:lnTo>
                    <a:pt x="84" y="46"/>
                  </a:lnTo>
                  <a:lnTo>
                    <a:pt x="74" y="52"/>
                  </a:lnTo>
                  <a:lnTo>
                    <a:pt x="70" y="56"/>
                  </a:lnTo>
                  <a:lnTo>
                    <a:pt x="68" y="60"/>
                  </a:lnTo>
                  <a:lnTo>
                    <a:pt x="66" y="66"/>
                  </a:lnTo>
                  <a:lnTo>
                    <a:pt x="64" y="72"/>
                  </a:lnTo>
                  <a:lnTo>
                    <a:pt x="64" y="72"/>
                  </a:lnTo>
                  <a:lnTo>
                    <a:pt x="66" y="82"/>
                  </a:lnTo>
                  <a:lnTo>
                    <a:pt x="70" y="90"/>
                  </a:lnTo>
                  <a:lnTo>
                    <a:pt x="80" y="96"/>
                  </a:lnTo>
                  <a:lnTo>
                    <a:pt x="94" y="102"/>
                  </a:lnTo>
                  <a:lnTo>
                    <a:pt x="134" y="116"/>
                  </a:lnTo>
                  <a:lnTo>
                    <a:pt x="134" y="116"/>
                  </a:lnTo>
                  <a:lnTo>
                    <a:pt x="148" y="122"/>
                  </a:lnTo>
                  <a:lnTo>
                    <a:pt x="160" y="128"/>
                  </a:lnTo>
                  <a:lnTo>
                    <a:pt x="170" y="136"/>
                  </a:lnTo>
                  <a:lnTo>
                    <a:pt x="178" y="144"/>
                  </a:lnTo>
                  <a:lnTo>
                    <a:pt x="182" y="152"/>
                  </a:lnTo>
                  <a:lnTo>
                    <a:pt x="186" y="164"/>
                  </a:lnTo>
                  <a:lnTo>
                    <a:pt x="190" y="176"/>
                  </a:lnTo>
                  <a:lnTo>
                    <a:pt x="190" y="190"/>
                  </a:lnTo>
                  <a:lnTo>
                    <a:pt x="190" y="190"/>
                  </a:lnTo>
                  <a:lnTo>
                    <a:pt x="188" y="208"/>
                  </a:lnTo>
                  <a:lnTo>
                    <a:pt x="182" y="226"/>
                  </a:lnTo>
                  <a:lnTo>
                    <a:pt x="174" y="240"/>
                  </a:lnTo>
                  <a:lnTo>
                    <a:pt x="162" y="250"/>
                  </a:lnTo>
                  <a:lnTo>
                    <a:pt x="148" y="260"/>
                  </a:lnTo>
                  <a:lnTo>
                    <a:pt x="132" y="266"/>
                  </a:lnTo>
                  <a:lnTo>
                    <a:pt x="114" y="270"/>
                  </a:lnTo>
                  <a:lnTo>
                    <a:pt x="94" y="270"/>
                  </a:lnTo>
                  <a:lnTo>
                    <a:pt x="94" y="270"/>
                  </a:lnTo>
                  <a:lnTo>
                    <a:pt x="68" y="270"/>
                  </a:lnTo>
                  <a:lnTo>
                    <a:pt x="48" y="264"/>
                  </a:lnTo>
                  <a:lnTo>
                    <a:pt x="32" y="258"/>
                  </a:lnTo>
                  <a:lnTo>
                    <a:pt x="20" y="248"/>
                  </a:lnTo>
                  <a:lnTo>
                    <a:pt x="10" y="236"/>
                  </a:lnTo>
                  <a:lnTo>
                    <a:pt x="4" y="222"/>
                  </a:lnTo>
                  <a:lnTo>
                    <a:pt x="0" y="206"/>
                  </a:lnTo>
                  <a:lnTo>
                    <a:pt x="0" y="188"/>
                  </a:lnTo>
                  <a:lnTo>
                    <a:pt x="0" y="180"/>
                  </a:lnTo>
                  <a:lnTo>
                    <a:pt x="58" y="18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5" name="Rectangle 29"/>
            <p:cNvSpPr>
              <a:spLocks noChangeArrowheads="1"/>
            </p:cNvSpPr>
            <p:nvPr/>
          </p:nvSpPr>
          <p:spPr bwMode="auto">
            <a:xfrm>
              <a:off x="4030599" y="975360"/>
              <a:ext cx="101600" cy="11747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6" name="Freeform 30"/>
            <p:cNvSpPr>
              <a:spLocks/>
            </p:cNvSpPr>
            <p:nvPr/>
          </p:nvSpPr>
          <p:spPr bwMode="auto">
            <a:xfrm>
              <a:off x="4192524" y="673735"/>
              <a:ext cx="314325" cy="428625"/>
            </a:xfrm>
            <a:custGeom>
              <a:avLst/>
              <a:gdLst/>
              <a:ahLst/>
              <a:cxnLst>
                <a:cxn ang="0">
                  <a:pos x="134" y="100"/>
                </a:cxn>
                <a:cxn ang="0">
                  <a:pos x="132" y="72"/>
                </a:cxn>
                <a:cxn ang="0">
                  <a:pos x="124" y="58"/>
                </a:cxn>
                <a:cxn ang="0">
                  <a:pos x="112" y="48"/>
                </a:cxn>
                <a:cxn ang="0">
                  <a:pos x="104" y="48"/>
                </a:cxn>
                <a:cxn ang="0">
                  <a:pos x="84" y="52"/>
                </a:cxn>
                <a:cxn ang="0">
                  <a:pos x="74" y="70"/>
                </a:cxn>
                <a:cxn ang="0">
                  <a:pos x="68" y="96"/>
                </a:cxn>
                <a:cxn ang="0">
                  <a:pos x="66" y="136"/>
                </a:cxn>
                <a:cxn ang="0">
                  <a:pos x="70" y="192"/>
                </a:cxn>
                <a:cxn ang="0">
                  <a:pos x="78" y="214"/>
                </a:cxn>
                <a:cxn ang="0">
                  <a:pos x="92" y="224"/>
                </a:cxn>
                <a:cxn ang="0">
                  <a:pos x="102" y="226"/>
                </a:cxn>
                <a:cxn ang="0">
                  <a:pos x="116" y="222"/>
                </a:cxn>
                <a:cxn ang="0">
                  <a:pos x="126" y="212"/>
                </a:cxn>
                <a:cxn ang="0">
                  <a:pos x="132" y="192"/>
                </a:cxn>
                <a:cxn ang="0">
                  <a:pos x="198" y="166"/>
                </a:cxn>
                <a:cxn ang="0">
                  <a:pos x="196" y="190"/>
                </a:cxn>
                <a:cxn ang="0">
                  <a:pos x="184" y="228"/>
                </a:cxn>
                <a:cxn ang="0">
                  <a:pos x="160" y="256"/>
                </a:cxn>
                <a:cxn ang="0">
                  <a:pos x="124" y="268"/>
                </a:cxn>
                <a:cxn ang="0">
                  <a:pos x="98" y="270"/>
                </a:cxn>
                <a:cxn ang="0">
                  <a:pos x="56" y="264"/>
                </a:cxn>
                <a:cxn ang="0">
                  <a:pos x="38" y="254"/>
                </a:cxn>
                <a:cxn ang="0">
                  <a:pos x="24" y="242"/>
                </a:cxn>
                <a:cxn ang="0">
                  <a:pos x="14" y="224"/>
                </a:cxn>
                <a:cxn ang="0">
                  <a:pos x="2" y="170"/>
                </a:cxn>
                <a:cxn ang="0">
                  <a:pos x="0" y="136"/>
                </a:cxn>
                <a:cxn ang="0">
                  <a:pos x="4" y="84"/>
                </a:cxn>
                <a:cxn ang="0">
                  <a:pos x="12" y="56"/>
                </a:cxn>
                <a:cxn ang="0">
                  <a:pos x="24" y="36"/>
                </a:cxn>
                <a:cxn ang="0">
                  <a:pos x="36" y="20"/>
                </a:cxn>
                <a:cxn ang="0">
                  <a:pos x="54" y="10"/>
                </a:cxn>
                <a:cxn ang="0">
                  <a:pos x="82" y="2"/>
                </a:cxn>
                <a:cxn ang="0">
                  <a:pos x="104" y="0"/>
                </a:cxn>
                <a:cxn ang="0">
                  <a:pos x="144" y="6"/>
                </a:cxn>
                <a:cxn ang="0">
                  <a:pos x="174" y="26"/>
                </a:cxn>
                <a:cxn ang="0">
                  <a:pos x="192" y="58"/>
                </a:cxn>
                <a:cxn ang="0">
                  <a:pos x="198" y="100"/>
                </a:cxn>
              </a:cxnLst>
              <a:rect l="0" t="0" r="r" b="b"/>
              <a:pathLst>
                <a:path w="198" h="270">
                  <a:moveTo>
                    <a:pt x="134" y="100"/>
                  </a:moveTo>
                  <a:lnTo>
                    <a:pt x="134" y="100"/>
                  </a:lnTo>
                  <a:lnTo>
                    <a:pt x="132" y="80"/>
                  </a:lnTo>
                  <a:lnTo>
                    <a:pt x="132" y="72"/>
                  </a:lnTo>
                  <a:lnTo>
                    <a:pt x="128" y="64"/>
                  </a:lnTo>
                  <a:lnTo>
                    <a:pt x="124" y="58"/>
                  </a:lnTo>
                  <a:lnTo>
                    <a:pt x="120" y="52"/>
                  </a:lnTo>
                  <a:lnTo>
                    <a:pt x="112" y="48"/>
                  </a:lnTo>
                  <a:lnTo>
                    <a:pt x="104" y="48"/>
                  </a:lnTo>
                  <a:lnTo>
                    <a:pt x="104" y="48"/>
                  </a:lnTo>
                  <a:lnTo>
                    <a:pt x="94" y="48"/>
                  </a:lnTo>
                  <a:lnTo>
                    <a:pt x="84" y="52"/>
                  </a:lnTo>
                  <a:lnTo>
                    <a:pt x="78" y="60"/>
                  </a:lnTo>
                  <a:lnTo>
                    <a:pt x="74" y="70"/>
                  </a:lnTo>
                  <a:lnTo>
                    <a:pt x="70" y="82"/>
                  </a:lnTo>
                  <a:lnTo>
                    <a:pt x="68" y="96"/>
                  </a:lnTo>
                  <a:lnTo>
                    <a:pt x="66" y="136"/>
                  </a:lnTo>
                  <a:lnTo>
                    <a:pt x="66" y="136"/>
                  </a:lnTo>
                  <a:lnTo>
                    <a:pt x="68" y="176"/>
                  </a:lnTo>
                  <a:lnTo>
                    <a:pt x="70" y="192"/>
                  </a:lnTo>
                  <a:lnTo>
                    <a:pt x="72" y="204"/>
                  </a:lnTo>
                  <a:lnTo>
                    <a:pt x="78" y="214"/>
                  </a:lnTo>
                  <a:lnTo>
                    <a:pt x="84" y="220"/>
                  </a:lnTo>
                  <a:lnTo>
                    <a:pt x="92" y="224"/>
                  </a:lnTo>
                  <a:lnTo>
                    <a:pt x="102" y="226"/>
                  </a:lnTo>
                  <a:lnTo>
                    <a:pt x="102" y="226"/>
                  </a:lnTo>
                  <a:lnTo>
                    <a:pt x="110" y="224"/>
                  </a:lnTo>
                  <a:lnTo>
                    <a:pt x="116" y="222"/>
                  </a:lnTo>
                  <a:lnTo>
                    <a:pt x="122" y="218"/>
                  </a:lnTo>
                  <a:lnTo>
                    <a:pt x="126" y="212"/>
                  </a:lnTo>
                  <a:lnTo>
                    <a:pt x="130" y="202"/>
                  </a:lnTo>
                  <a:lnTo>
                    <a:pt x="132" y="192"/>
                  </a:lnTo>
                  <a:lnTo>
                    <a:pt x="134" y="166"/>
                  </a:lnTo>
                  <a:lnTo>
                    <a:pt x="198" y="166"/>
                  </a:lnTo>
                  <a:lnTo>
                    <a:pt x="198" y="166"/>
                  </a:lnTo>
                  <a:lnTo>
                    <a:pt x="196" y="190"/>
                  </a:lnTo>
                  <a:lnTo>
                    <a:pt x="192" y="210"/>
                  </a:lnTo>
                  <a:lnTo>
                    <a:pt x="184" y="228"/>
                  </a:lnTo>
                  <a:lnTo>
                    <a:pt x="174" y="244"/>
                  </a:lnTo>
                  <a:lnTo>
                    <a:pt x="160" y="256"/>
                  </a:lnTo>
                  <a:lnTo>
                    <a:pt x="144" y="264"/>
                  </a:lnTo>
                  <a:lnTo>
                    <a:pt x="124" y="268"/>
                  </a:lnTo>
                  <a:lnTo>
                    <a:pt x="98" y="270"/>
                  </a:lnTo>
                  <a:lnTo>
                    <a:pt x="98" y="270"/>
                  </a:lnTo>
                  <a:lnTo>
                    <a:pt x="76" y="270"/>
                  </a:lnTo>
                  <a:lnTo>
                    <a:pt x="56" y="264"/>
                  </a:lnTo>
                  <a:lnTo>
                    <a:pt x="46" y="260"/>
                  </a:lnTo>
                  <a:lnTo>
                    <a:pt x="38" y="254"/>
                  </a:lnTo>
                  <a:lnTo>
                    <a:pt x="32" y="248"/>
                  </a:lnTo>
                  <a:lnTo>
                    <a:pt x="24" y="242"/>
                  </a:lnTo>
                  <a:lnTo>
                    <a:pt x="20" y="234"/>
                  </a:lnTo>
                  <a:lnTo>
                    <a:pt x="14" y="224"/>
                  </a:lnTo>
                  <a:lnTo>
                    <a:pt x="6" y="200"/>
                  </a:lnTo>
                  <a:lnTo>
                    <a:pt x="2" y="170"/>
                  </a:lnTo>
                  <a:lnTo>
                    <a:pt x="0" y="136"/>
                  </a:lnTo>
                  <a:lnTo>
                    <a:pt x="0" y="136"/>
                  </a:lnTo>
                  <a:lnTo>
                    <a:pt x="2" y="98"/>
                  </a:lnTo>
                  <a:lnTo>
                    <a:pt x="4" y="84"/>
                  </a:lnTo>
                  <a:lnTo>
                    <a:pt x="8" y="70"/>
                  </a:lnTo>
                  <a:lnTo>
                    <a:pt x="12" y="56"/>
                  </a:lnTo>
                  <a:lnTo>
                    <a:pt x="18" y="46"/>
                  </a:lnTo>
                  <a:lnTo>
                    <a:pt x="24" y="36"/>
                  </a:lnTo>
                  <a:lnTo>
                    <a:pt x="30" y="28"/>
                  </a:lnTo>
                  <a:lnTo>
                    <a:pt x="36" y="20"/>
                  </a:lnTo>
                  <a:lnTo>
                    <a:pt x="44" y="14"/>
                  </a:lnTo>
                  <a:lnTo>
                    <a:pt x="54" y="10"/>
                  </a:lnTo>
                  <a:lnTo>
                    <a:pt x="62" y="6"/>
                  </a:lnTo>
                  <a:lnTo>
                    <a:pt x="82" y="2"/>
                  </a:lnTo>
                  <a:lnTo>
                    <a:pt x="104" y="0"/>
                  </a:lnTo>
                  <a:lnTo>
                    <a:pt x="104" y="0"/>
                  </a:lnTo>
                  <a:lnTo>
                    <a:pt x="126" y="2"/>
                  </a:lnTo>
                  <a:lnTo>
                    <a:pt x="144" y="6"/>
                  </a:lnTo>
                  <a:lnTo>
                    <a:pt x="160" y="16"/>
                  </a:lnTo>
                  <a:lnTo>
                    <a:pt x="174" y="26"/>
                  </a:lnTo>
                  <a:lnTo>
                    <a:pt x="184" y="40"/>
                  </a:lnTo>
                  <a:lnTo>
                    <a:pt x="192" y="58"/>
                  </a:lnTo>
                  <a:lnTo>
                    <a:pt x="196" y="78"/>
                  </a:lnTo>
                  <a:lnTo>
                    <a:pt x="198" y="100"/>
                  </a:lnTo>
                  <a:lnTo>
                    <a:pt x="134" y="10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7" name="Freeform 31"/>
            <p:cNvSpPr>
              <a:spLocks noEditPoints="1"/>
            </p:cNvSpPr>
            <p:nvPr/>
          </p:nvSpPr>
          <p:spPr bwMode="auto">
            <a:xfrm>
              <a:off x="4544949" y="673735"/>
              <a:ext cx="323850" cy="428625"/>
            </a:xfrm>
            <a:custGeom>
              <a:avLst/>
              <a:gdLst/>
              <a:ahLst/>
              <a:cxnLst>
                <a:cxn ang="0">
                  <a:pos x="102" y="0"/>
                </a:cxn>
                <a:cxn ang="0">
                  <a:pos x="130" y="2"/>
                </a:cxn>
                <a:cxn ang="0">
                  <a:pos x="152" y="8"/>
                </a:cxn>
                <a:cxn ang="0">
                  <a:pos x="170" y="18"/>
                </a:cxn>
                <a:cxn ang="0">
                  <a:pos x="182" y="34"/>
                </a:cxn>
                <a:cxn ang="0">
                  <a:pos x="192" y="52"/>
                </a:cxn>
                <a:cxn ang="0">
                  <a:pos x="202" y="104"/>
                </a:cxn>
                <a:cxn ang="0">
                  <a:pos x="204" y="136"/>
                </a:cxn>
                <a:cxn ang="0">
                  <a:pos x="198" y="194"/>
                </a:cxn>
                <a:cxn ang="0">
                  <a:pos x="188" y="226"/>
                </a:cxn>
                <a:cxn ang="0">
                  <a:pos x="176" y="244"/>
                </a:cxn>
                <a:cxn ang="0">
                  <a:pos x="160" y="256"/>
                </a:cxn>
                <a:cxn ang="0">
                  <a:pos x="140" y="266"/>
                </a:cxn>
                <a:cxn ang="0">
                  <a:pos x="102" y="270"/>
                </a:cxn>
                <a:cxn ang="0">
                  <a:pos x="88" y="270"/>
                </a:cxn>
                <a:cxn ang="0">
                  <a:pos x="64" y="266"/>
                </a:cxn>
                <a:cxn ang="0">
                  <a:pos x="44" y="258"/>
                </a:cxn>
                <a:cxn ang="0">
                  <a:pos x="28" y="244"/>
                </a:cxn>
                <a:cxn ang="0">
                  <a:pos x="16" y="228"/>
                </a:cxn>
                <a:cxn ang="0">
                  <a:pos x="6" y="194"/>
                </a:cxn>
                <a:cxn ang="0">
                  <a:pos x="0" y="136"/>
                </a:cxn>
                <a:cxn ang="0">
                  <a:pos x="2" y="104"/>
                </a:cxn>
                <a:cxn ang="0">
                  <a:pos x="14" y="54"/>
                </a:cxn>
                <a:cxn ang="0">
                  <a:pos x="24" y="34"/>
                </a:cxn>
                <a:cxn ang="0">
                  <a:pos x="38" y="20"/>
                </a:cxn>
                <a:cxn ang="0">
                  <a:pos x="54" y="8"/>
                </a:cxn>
                <a:cxn ang="0">
                  <a:pos x="76" y="2"/>
                </a:cxn>
                <a:cxn ang="0">
                  <a:pos x="102" y="0"/>
                </a:cxn>
                <a:cxn ang="0">
                  <a:pos x="102" y="226"/>
                </a:cxn>
                <a:cxn ang="0">
                  <a:pos x="120" y="220"/>
                </a:cxn>
                <a:cxn ang="0">
                  <a:pos x="130" y="204"/>
                </a:cxn>
                <a:cxn ang="0">
                  <a:pos x="136" y="176"/>
                </a:cxn>
                <a:cxn ang="0">
                  <a:pos x="138" y="136"/>
                </a:cxn>
                <a:cxn ang="0">
                  <a:pos x="134" y="78"/>
                </a:cxn>
                <a:cxn ang="0">
                  <a:pos x="126" y="56"/>
                </a:cxn>
                <a:cxn ang="0">
                  <a:pos x="112" y="46"/>
                </a:cxn>
                <a:cxn ang="0">
                  <a:pos x="102" y="44"/>
                </a:cxn>
                <a:cxn ang="0">
                  <a:pos x="84" y="52"/>
                </a:cxn>
                <a:cxn ang="0">
                  <a:pos x="72" y="70"/>
                </a:cxn>
                <a:cxn ang="0">
                  <a:pos x="68" y="98"/>
                </a:cxn>
                <a:cxn ang="0">
                  <a:pos x="66" y="136"/>
                </a:cxn>
                <a:cxn ang="0">
                  <a:pos x="70" y="186"/>
                </a:cxn>
                <a:cxn ang="0">
                  <a:pos x="76" y="210"/>
                </a:cxn>
                <a:cxn ang="0">
                  <a:pos x="92" y="224"/>
                </a:cxn>
                <a:cxn ang="0">
                  <a:pos x="102" y="226"/>
                </a:cxn>
              </a:cxnLst>
              <a:rect l="0" t="0" r="r" b="b"/>
              <a:pathLst>
                <a:path w="204" h="270">
                  <a:moveTo>
                    <a:pt x="102" y="0"/>
                  </a:moveTo>
                  <a:lnTo>
                    <a:pt x="102" y="0"/>
                  </a:lnTo>
                  <a:lnTo>
                    <a:pt x="116" y="0"/>
                  </a:lnTo>
                  <a:lnTo>
                    <a:pt x="130" y="2"/>
                  </a:lnTo>
                  <a:lnTo>
                    <a:pt x="142" y="4"/>
                  </a:lnTo>
                  <a:lnTo>
                    <a:pt x="152" y="8"/>
                  </a:lnTo>
                  <a:lnTo>
                    <a:pt x="162" y="12"/>
                  </a:lnTo>
                  <a:lnTo>
                    <a:pt x="170" y="18"/>
                  </a:lnTo>
                  <a:lnTo>
                    <a:pt x="176" y="26"/>
                  </a:lnTo>
                  <a:lnTo>
                    <a:pt x="182" y="34"/>
                  </a:lnTo>
                  <a:lnTo>
                    <a:pt x="188" y="42"/>
                  </a:lnTo>
                  <a:lnTo>
                    <a:pt x="192" y="52"/>
                  </a:lnTo>
                  <a:lnTo>
                    <a:pt x="200" y="76"/>
                  </a:lnTo>
                  <a:lnTo>
                    <a:pt x="202" y="104"/>
                  </a:lnTo>
                  <a:lnTo>
                    <a:pt x="204" y="136"/>
                  </a:lnTo>
                  <a:lnTo>
                    <a:pt x="204" y="136"/>
                  </a:lnTo>
                  <a:lnTo>
                    <a:pt x="202" y="166"/>
                  </a:lnTo>
                  <a:lnTo>
                    <a:pt x="198" y="194"/>
                  </a:lnTo>
                  <a:lnTo>
                    <a:pt x="192" y="216"/>
                  </a:lnTo>
                  <a:lnTo>
                    <a:pt x="188" y="226"/>
                  </a:lnTo>
                  <a:lnTo>
                    <a:pt x="182" y="236"/>
                  </a:lnTo>
                  <a:lnTo>
                    <a:pt x="176" y="244"/>
                  </a:lnTo>
                  <a:lnTo>
                    <a:pt x="168" y="250"/>
                  </a:lnTo>
                  <a:lnTo>
                    <a:pt x="160" y="256"/>
                  </a:lnTo>
                  <a:lnTo>
                    <a:pt x="150" y="262"/>
                  </a:lnTo>
                  <a:lnTo>
                    <a:pt x="140" y="266"/>
                  </a:lnTo>
                  <a:lnTo>
                    <a:pt x="128" y="268"/>
                  </a:lnTo>
                  <a:lnTo>
                    <a:pt x="102" y="270"/>
                  </a:lnTo>
                  <a:lnTo>
                    <a:pt x="102" y="270"/>
                  </a:lnTo>
                  <a:lnTo>
                    <a:pt x="88" y="270"/>
                  </a:lnTo>
                  <a:lnTo>
                    <a:pt x="76" y="268"/>
                  </a:lnTo>
                  <a:lnTo>
                    <a:pt x="64" y="266"/>
                  </a:lnTo>
                  <a:lnTo>
                    <a:pt x="54" y="262"/>
                  </a:lnTo>
                  <a:lnTo>
                    <a:pt x="44" y="258"/>
                  </a:lnTo>
                  <a:lnTo>
                    <a:pt x="36" y="252"/>
                  </a:lnTo>
                  <a:lnTo>
                    <a:pt x="28" y="244"/>
                  </a:lnTo>
                  <a:lnTo>
                    <a:pt x="22" y="236"/>
                  </a:lnTo>
                  <a:lnTo>
                    <a:pt x="16" y="228"/>
                  </a:lnTo>
                  <a:lnTo>
                    <a:pt x="12" y="218"/>
                  </a:lnTo>
                  <a:lnTo>
                    <a:pt x="6" y="194"/>
                  </a:lnTo>
                  <a:lnTo>
                    <a:pt x="2" y="166"/>
                  </a:lnTo>
                  <a:lnTo>
                    <a:pt x="0" y="136"/>
                  </a:lnTo>
                  <a:lnTo>
                    <a:pt x="0" y="136"/>
                  </a:lnTo>
                  <a:lnTo>
                    <a:pt x="2" y="104"/>
                  </a:lnTo>
                  <a:lnTo>
                    <a:pt x="6" y="76"/>
                  </a:lnTo>
                  <a:lnTo>
                    <a:pt x="14" y="54"/>
                  </a:lnTo>
                  <a:lnTo>
                    <a:pt x="18" y="44"/>
                  </a:lnTo>
                  <a:lnTo>
                    <a:pt x="24" y="34"/>
                  </a:lnTo>
                  <a:lnTo>
                    <a:pt x="30" y="26"/>
                  </a:lnTo>
                  <a:lnTo>
                    <a:pt x="38" y="20"/>
                  </a:lnTo>
                  <a:lnTo>
                    <a:pt x="46" y="14"/>
                  </a:lnTo>
                  <a:lnTo>
                    <a:pt x="54" y="8"/>
                  </a:lnTo>
                  <a:lnTo>
                    <a:pt x="64" y="4"/>
                  </a:lnTo>
                  <a:lnTo>
                    <a:pt x="76" y="2"/>
                  </a:lnTo>
                  <a:lnTo>
                    <a:pt x="102" y="0"/>
                  </a:lnTo>
                  <a:lnTo>
                    <a:pt x="102" y="0"/>
                  </a:lnTo>
                  <a:close/>
                  <a:moveTo>
                    <a:pt x="102" y="226"/>
                  </a:moveTo>
                  <a:lnTo>
                    <a:pt x="102" y="226"/>
                  </a:lnTo>
                  <a:lnTo>
                    <a:pt x="112" y="224"/>
                  </a:lnTo>
                  <a:lnTo>
                    <a:pt x="120" y="220"/>
                  </a:lnTo>
                  <a:lnTo>
                    <a:pt x="126" y="214"/>
                  </a:lnTo>
                  <a:lnTo>
                    <a:pt x="130" y="204"/>
                  </a:lnTo>
                  <a:lnTo>
                    <a:pt x="134" y="192"/>
                  </a:lnTo>
                  <a:lnTo>
                    <a:pt x="136" y="176"/>
                  </a:lnTo>
                  <a:lnTo>
                    <a:pt x="138" y="136"/>
                  </a:lnTo>
                  <a:lnTo>
                    <a:pt x="138" y="136"/>
                  </a:lnTo>
                  <a:lnTo>
                    <a:pt x="136" y="94"/>
                  </a:lnTo>
                  <a:lnTo>
                    <a:pt x="134" y="78"/>
                  </a:lnTo>
                  <a:lnTo>
                    <a:pt x="130" y="66"/>
                  </a:lnTo>
                  <a:lnTo>
                    <a:pt x="126" y="56"/>
                  </a:lnTo>
                  <a:lnTo>
                    <a:pt x="120" y="50"/>
                  </a:lnTo>
                  <a:lnTo>
                    <a:pt x="112" y="46"/>
                  </a:lnTo>
                  <a:lnTo>
                    <a:pt x="102" y="44"/>
                  </a:lnTo>
                  <a:lnTo>
                    <a:pt x="102" y="44"/>
                  </a:lnTo>
                  <a:lnTo>
                    <a:pt x="92" y="46"/>
                  </a:lnTo>
                  <a:lnTo>
                    <a:pt x="84" y="52"/>
                  </a:lnTo>
                  <a:lnTo>
                    <a:pt x="76" y="60"/>
                  </a:lnTo>
                  <a:lnTo>
                    <a:pt x="72" y="70"/>
                  </a:lnTo>
                  <a:lnTo>
                    <a:pt x="70" y="84"/>
                  </a:lnTo>
                  <a:lnTo>
                    <a:pt x="68" y="98"/>
                  </a:lnTo>
                  <a:lnTo>
                    <a:pt x="66" y="136"/>
                  </a:lnTo>
                  <a:lnTo>
                    <a:pt x="66" y="136"/>
                  </a:lnTo>
                  <a:lnTo>
                    <a:pt x="68" y="172"/>
                  </a:lnTo>
                  <a:lnTo>
                    <a:pt x="70" y="186"/>
                  </a:lnTo>
                  <a:lnTo>
                    <a:pt x="72" y="200"/>
                  </a:lnTo>
                  <a:lnTo>
                    <a:pt x="76" y="210"/>
                  </a:lnTo>
                  <a:lnTo>
                    <a:pt x="84" y="218"/>
                  </a:lnTo>
                  <a:lnTo>
                    <a:pt x="92" y="224"/>
                  </a:lnTo>
                  <a:lnTo>
                    <a:pt x="102" y="226"/>
                  </a:lnTo>
                  <a:lnTo>
                    <a:pt x="102" y="22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8" name="Freeform 32"/>
            <p:cNvSpPr>
              <a:spLocks/>
            </p:cNvSpPr>
            <p:nvPr/>
          </p:nvSpPr>
          <p:spPr bwMode="auto">
            <a:xfrm>
              <a:off x="4925949" y="673735"/>
              <a:ext cx="504825" cy="419100"/>
            </a:xfrm>
            <a:custGeom>
              <a:avLst/>
              <a:gdLst/>
              <a:ahLst/>
              <a:cxnLst>
                <a:cxn ang="0">
                  <a:pos x="62" y="6"/>
                </a:cxn>
                <a:cxn ang="0">
                  <a:pos x="64" y="32"/>
                </a:cxn>
                <a:cxn ang="0">
                  <a:pos x="76" y="18"/>
                </a:cxn>
                <a:cxn ang="0">
                  <a:pos x="92" y="8"/>
                </a:cxn>
                <a:cxn ang="0">
                  <a:pos x="128" y="0"/>
                </a:cxn>
                <a:cxn ang="0">
                  <a:pos x="140" y="0"/>
                </a:cxn>
                <a:cxn ang="0">
                  <a:pos x="158" y="6"/>
                </a:cxn>
                <a:cxn ang="0">
                  <a:pos x="174" y="16"/>
                </a:cxn>
                <a:cxn ang="0">
                  <a:pos x="184" y="32"/>
                </a:cxn>
                <a:cxn ang="0">
                  <a:pos x="188" y="40"/>
                </a:cxn>
                <a:cxn ang="0">
                  <a:pos x="194" y="32"/>
                </a:cxn>
                <a:cxn ang="0">
                  <a:pos x="206" y="16"/>
                </a:cxn>
                <a:cxn ang="0">
                  <a:pos x="222" y="6"/>
                </a:cxn>
                <a:cxn ang="0">
                  <a:pos x="242" y="0"/>
                </a:cxn>
                <a:cxn ang="0">
                  <a:pos x="254" y="0"/>
                </a:cxn>
                <a:cxn ang="0">
                  <a:pos x="282" y="4"/>
                </a:cxn>
                <a:cxn ang="0">
                  <a:pos x="302" y="20"/>
                </a:cxn>
                <a:cxn ang="0">
                  <a:pos x="314" y="44"/>
                </a:cxn>
                <a:cxn ang="0">
                  <a:pos x="318" y="76"/>
                </a:cxn>
                <a:cxn ang="0">
                  <a:pos x="252" y="264"/>
                </a:cxn>
                <a:cxn ang="0">
                  <a:pos x="252" y="84"/>
                </a:cxn>
                <a:cxn ang="0">
                  <a:pos x="246" y="60"/>
                </a:cxn>
                <a:cxn ang="0">
                  <a:pos x="238" y="52"/>
                </a:cxn>
                <a:cxn ang="0">
                  <a:pos x="226" y="50"/>
                </a:cxn>
                <a:cxn ang="0">
                  <a:pos x="218" y="52"/>
                </a:cxn>
                <a:cxn ang="0">
                  <a:pos x="206" y="56"/>
                </a:cxn>
                <a:cxn ang="0">
                  <a:pos x="198" y="68"/>
                </a:cxn>
                <a:cxn ang="0">
                  <a:pos x="192" y="84"/>
                </a:cxn>
                <a:cxn ang="0">
                  <a:pos x="192" y="264"/>
                </a:cxn>
                <a:cxn ang="0">
                  <a:pos x="126" y="84"/>
                </a:cxn>
                <a:cxn ang="0">
                  <a:pos x="124" y="70"/>
                </a:cxn>
                <a:cxn ang="0">
                  <a:pos x="116" y="56"/>
                </a:cxn>
                <a:cxn ang="0">
                  <a:pos x="106" y="50"/>
                </a:cxn>
                <a:cxn ang="0">
                  <a:pos x="100" y="50"/>
                </a:cxn>
                <a:cxn ang="0">
                  <a:pos x="86" y="54"/>
                </a:cxn>
                <a:cxn ang="0">
                  <a:pos x="74" y="62"/>
                </a:cxn>
                <a:cxn ang="0">
                  <a:pos x="68" y="76"/>
                </a:cxn>
                <a:cxn ang="0">
                  <a:pos x="66" y="94"/>
                </a:cxn>
                <a:cxn ang="0">
                  <a:pos x="0" y="264"/>
                </a:cxn>
              </a:cxnLst>
              <a:rect l="0" t="0" r="r" b="b"/>
              <a:pathLst>
                <a:path w="318" h="264">
                  <a:moveTo>
                    <a:pt x="0" y="6"/>
                  </a:moveTo>
                  <a:lnTo>
                    <a:pt x="62" y="6"/>
                  </a:lnTo>
                  <a:lnTo>
                    <a:pt x="62" y="32"/>
                  </a:lnTo>
                  <a:lnTo>
                    <a:pt x="64" y="32"/>
                  </a:lnTo>
                  <a:lnTo>
                    <a:pt x="64" y="32"/>
                  </a:lnTo>
                  <a:lnTo>
                    <a:pt x="76" y="18"/>
                  </a:lnTo>
                  <a:lnTo>
                    <a:pt x="84" y="12"/>
                  </a:lnTo>
                  <a:lnTo>
                    <a:pt x="92" y="8"/>
                  </a:lnTo>
                  <a:lnTo>
                    <a:pt x="110" y="2"/>
                  </a:lnTo>
                  <a:lnTo>
                    <a:pt x="128" y="0"/>
                  </a:lnTo>
                  <a:lnTo>
                    <a:pt x="128" y="0"/>
                  </a:lnTo>
                  <a:lnTo>
                    <a:pt x="140" y="0"/>
                  </a:lnTo>
                  <a:lnTo>
                    <a:pt x="150" y="2"/>
                  </a:lnTo>
                  <a:lnTo>
                    <a:pt x="158" y="6"/>
                  </a:lnTo>
                  <a:lnTo>
                    <a:pt x="166" y="10"/>
                  </a:lnTo>
                  <a:lnTo>
                    <a:pt x="174" y="16"/>
                  </a:lnTo>
                  <a:lnTo>
                    <a:pt x="180" y="24"/>
                  </a:lnTo>
                  <a:lnTo>
                    <a:pt x="184" y="32"/>
                  </a:lnTo>
                  <a:lnTo>
                    <a:pt x="188" y="40"/>
                  </a:lnTo>
                  <a:lnTo>
                    <a:pt x="188" y="40"/>
                  </a:lnTo>
                  <a:lnTo>
                    <a:pt x="188" y="40"/>
                  </a:lnTo>
                  <a:lnTo>
                    <a:pt x="194" y="32"/>
                  </a:lnTo>
                  <a:lnTo>
                    <a:pt x="198" y="22"/>
                  </a:lnTo>
                  <a:lnTo>
                    <a:pt x="206" y="16"/>
                  </a:lnTo>
                  <a:lnTo>
                    <a:pt x="214" y="10"/>
                  </a:lnTo>
                  <a:lnTo>
                    <a:pt x="222" y="6"/>
                  </a:lnTo>
                  <a:lnTo>
                    <a:pt x="232" y="2"/>
                  </a:lnTo>
                  <a:lnTo>
                    <a:pt x="242" y="0"/>
                  </a:lnTo>
                  <a:lnTo>
                    <a:pt x="254" y="0"/>
                  </a:lnTo>
                  <a:lnTo>
                    <a:pt x="254" y="0"/>
                  </a:lnTo>
                  <a:lnTo>
                    <a:pt x="270" y="0"/>
                  </a:lnTo>
                  <a:lnTo>
                    <a:pt x="282" y="4"/>
                  </a:lnTo>
                  <a:lnTo>
                    <a:pt x="294" y="10"/>
                  </a:lnTo>
                  <a:lnTo>
                    <a:pt x="302" y="20"/>
                  </a:lnTo>
                  <a:lnTo>
                    <a:pt x="310" y="30"/>
                  </a:lnTo>
                  <a:lnTo>
                    <a:pt x="314" y="44"/>
                  </a:lnTo>
                  <a:lnTo>
                    <a:pt x="318" y="60"/>
                  </a:lnTo>
                  <a:lnTo>
                    <a:pt x="318" y="76"/>
                  </a:lnTo>
                  <a:lnTo>
                    <a:pt x="318" y="264"/>
                  </a:lnTo>
                  <a:lnTo>
                    <a:pt x="252" y="264"/>
                  </a:lnTo>
                  <a:lnTo>
                    <a:pt x="252" y="84"/>
                  </a:lnTo>
                  <a:lnTo>
                    <a:pt x="252" y="84"/>
                  </a:lnTo>
                  <a:lnTo>
                    <a:pt x="250" y="70"/>
                  </a:lnTo>
                  <a:lnTo>
                    <a:pt x="246" y="60"/>
                  </a:lnTo>
                  <a:lnTo>
                    <a:pt x="242" y="56"/>
                  </a:lnTo>
                  <a:lnTo>
                    <a:pt x="238" y="52"/>
                  </a:lnTo>
                  <a:lnTo>
                    <a:pt x="232" y="50"/>
                  </a:lnTo>
                  <a:lnTo>
                    <a:pt x="226" y="50"/>
                  </a:lnTo>
                  <a:lnTo>
                    <a:pt x="226" y="50"/>
                  </a:lnTo>
                  <a:lnTo>
                    <a:pt x="218" y="52"/>
                  </a:lnTo>
                  <a:lnTo>
                    <a:pt x="212" y="54"/>
                  </a:lnTo>
                  <a:lnTo>
                    <a:pt x="206" y="56"/>
                  </a:lnTo>
                  <a:lnTo>
                    <a:pt x="202" y="62"/>
                  </a:lnTo>
                  <a:lnTo>
                    <a:pt x="198" y="68"/>
                  </a:lnTo>
                  <a:lnTo>
                    <a:pt x="194" y="76"/>
                  </a:lnTo>
                  <a:lnTo>
                    <a:pt x="192" y="84"/>
                  </a:lnTo>
                  <a:lnTo>
                    <a:pt x="192" y="94"/>
                  </a:lnTo>
                  <a:lnTo>
                    <a:pt x="192" y="264"/>
                  </a:lnTo>
                  <a:lnTo>
                    <a:pt x="126" y="264"/>
                  </a:lnTo>
                  <a:lnTo>
                    <a:pt x="126" y="84"/>
                  </a:lnTo>
                  <a:lnTo>
                    <a:pt x="126" y="84"/>
                  </a:lnTo>
                  <a:lnTo>
                    <a:pt x="124" y="70"/>
                  </a:lnTo>
                  <a:lnTo>
                    <a:pt x="120" y="60"/>
                  </a:lnTo>
                  <a:lnTo>
                    <a:pt x="116" y="56"/>
                  </a:lnTo>
                  <a:lnTo>
                    <a:pt x="112" y="52"/>
                  </a:lnTo>
                  <a:lnTo>
                    <a:pt x="106" y="50"/>
                  </a:lnTo>
                  <a:lnTo>
                    <a:pt x="100" y="50"/>
                  </a:lnTo>
                  <a:lnTo>
                    <a:pt x="100" y="50"/>
                  </a:lnTo>
                  <a:lnTo>
                    <a:pt x="92" y="52"/>
                  </a:lnTo>
                  <a:lnTo>
                    <a:pt x="86" y="54"/>
                  </a:lnTo>
                  <a:lnTo>
                    <a:pt x="80" y="56"/>
                  </a:lnTo>
                  <a:lnTo>
                    <a:pt x="74" y="62"/>
                  </a:lnTo>
                  <a:lnTo>
                    <a:pt x="70" y="68"/>
                  </a:lnTo>
                  <a:lnTo>
                    <a:pt x="68" y="76"/>
                  </a:lnTo>
                  <a:lnTo>
                    <a:pt x="66" y="84"/>
                  </a:lnTo>
                  <a:lnTo>
                    <a:pt x="66" y="94"/>
                  </a:lnTo>
                  <a:lnTo>
                    <a:pt x="66" y="264"/>
                  </a:lnTo>
                  <a:lnTo>
                    <a:pt x="0" y="264"/>
                  </a:lnTo>
                  <a:lnTo>
                    <a:pt x="0" y="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</p:grpSp>
      <p:sp>
        <p:nvSpPr>
          <p:cNvPr id="19" name="Rectangle 18">
            <a:hlinkClick r:id="rId3"/>
          </p:cNvPr>
          <p:cNvSpPr/>
          <p:nvPr userDrawn="1"/>
        </p:nvSpPr>
        <p:spPr bwMode="auto">
          <a:xfrm>
            <a:off x="3669030" y="6314349"/>
            <a:ext cx="1805940" cy="283464"/>
          </a:xfrm>
          <a:prstGeom prst="rect">
            <a:avLst/>
          </a:prstGeom>
          <a:solidFill>
            <a:schemeClr val="bg1">
              <a:alpha val="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</a:pPr>
            <a:endParaRPr lang="en-US" sz="1400" smtClean="0">
              <a:solidFill>
                <a:srgbClr val="292929"/>
              </a:solidFill>
              <a:ea typeface="ＭＳ Ｐゴシック" pitchFamily="34" charset="-128"/>
            </a:endParaRPr>
          </a:p>
        </p:txBody>
      </p:sp>
      <p:sp>
        <p:nvSpPr>
          <p:cNvPr id="20" name="Rectangle 45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2303080" y="3267926"/>
            <a:ext cx="4537841" cy="355482"/>
          </a:xfrm>
        </p:spPr>
        <p:txBody>
          <a:bodyPr/>
          <a:lstStyle>
            <a:lvl1pPr marL="0" indent="0" algn="ctr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  <a:defRPr sz="1800" b="1" baseline="0">
                <a:solidFill>
                  <a:srgbClr val="D9D9D9"/>
                </a:solidFill>
                <a:latin typeface="Arial Narrow" pitchFamily="34" charset="0"/>
              </a:defRPr>
            </a:lvl1pPr>
          </a:lstStyle>
          <a:p>
            <a:r>
              <a:rPr lang="en-US" dirty="0" smtClean="0"/>
              <a:t>Click to edit subtitle text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286000" y="3666143"/>
            <a:ext cx="4572000" cy="107721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baseline="0">
                <a:solidFill>
                  <a:schemeClr val="bg1"/>
                </a:solidFill>
                <a:latin typeface="+mj-lt"/>
              </a:defRPr>
            </a:lvl1pPr>
            <a:lvl2pPr indent="0" algn="ctr">
              <a:lnSpc>
                <a:spcPct val="100000"/>
              </a:lnSpc>
              <a:buNone/>
              <a:defRPr sz="1800" b="0">
                <a:solidFill>
                  <a:schemeClr val="bg1"/>
                </a:solidFill>
                <a:latin typeface="+mj-lt"/>
              </a:defRPr>
            </a:lvl2pPr>
            <a:lvl3pPr indent="0" algn="ctr">
              <a:lnSpc>
                <a:spcPct val="100000"/>
              </a:lnSpc>
              <a:buNone/>
              <a:defRPr sz="1800" b="0">
                <a:solidFill>
                  <a:schemeClr val="bg1"/>
                </a:solidFill>
                <a:latin typeface="+mj-lt"/>
              </a:defRPr>
            </a:lvl3pPr>
            <a:lvl4pPr algn="ctr">
              <a:buNone/>
              <a:defRPr sz="1800" b="0">
                <a:solidFill>
                  <a:schemeClr val="bg1"/>
                </a:solidFill>
                <a:latin typeface="+mj-lt"/>
              </a:defRPr>
            </a:lvl4pPr>
            <a:lvl5pPr algn="ctr">
              <a:buNone/>
              <a:defRPr sz="1800" b="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Second level</a:t>
            </a:r>
          </a:p>
          <a:p>
            <a:pPr lvl="0"/>
            <a:r>
              <a:rPr lang="en-US" dirty="0" smtClean="0"/>
              <a:t>Third level</a:t>
            </a:r>
          </a:p>
          <a:p>
            <a:pPr lvl="0"/>
            <a:r>
              <a:rPr lang="en-US" dirty="0" smtClean="0"/>
              <a:t>Fourth level</a:t>
            </a:r>
          </a:p>
          <a:p>
            <a:pPr lvl="0"/>
            <a:r>
              <a:rPr lang="en-US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12943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BFC7-A4D4-4BFC-AA3C-B7D42C634817}" type="datetimeFigureOut">
              <a:rPr lang="en-US" smtClean="0"/>
              <a:t>7/3/2013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80DE-F250-4ACD-BEBA-820DC43AA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10217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BFC7-A4D4-4BFC-AA3C-B7D42C634817}" type="datetimeFigureOut">
              <a:rPr lang="en-US" smtClean="0"/>
              <a:t>7/3/2013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80DE-F250-4ACD-BEBA-820DC43AA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41881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BFC7-A4D4-4BFC-AA3C-B7D42C634817}" type="datetimeFigureOut">
              <a:rPr lang="en-US" smtClean="0"/>
              <a:t>7/3/2013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80DE-F250-4ACD-BEBA-820DC43AA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09466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BFC7-A4D4-4BFC-AA3C-B7D42C634817}" type="datetimeFigureOut">
              <a:rPr lang="en-US" smtClean="0"/>
              <a:t>7/3/2013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80DE-F250-4ACD-BEBA-820DC43AA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35553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BFC7-A4D4-4BFC-AA3C-B7D42C634817}" type="datetimeFigureOut">
              <a:rPr lang="en-US" smtClean="0"/>
              <a:t>7/3/2013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80DE-F250-4ACD-BEBA-820DC43AA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380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8F5D-09CF-4B12-BCB2-FCB998BDD8B8}" type="datetimeFigureOut">
              <a:rPr lang="en-US" smtClean="0"/>
              <a:t>7/3/2013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9C3C-0F6E-4C9D-9BD6-33619630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7046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BFC7-A4D4-4BFC-AA3C-B7D42C634817}" type="datetimeFigureOut">
              <a:rPr lang="en-US" smtClean="0"/>
              <a:t>7/3/2013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80DE-F250-4ACD-BEBA-820DC43AA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47751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BFC7-A4D4-4BFC-AA3C-B7D42C634817}" type="datetimeFigureOut">
              <a:rPr lang="en-US" smtClean="0"/>
              <a:t>7/3/2013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80DE-F250-4ACD-BEBA-820DC43AA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53973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BFC7-A4D4-4BFC-AA3C-B7D42C634817}" type="datetimeFigureOut">
              <a:rPr lang="en-US" smtClean="0"/>
              <a:t>7/3/2013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80DE-F250-4ACD-BEBA-820DC43AA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40392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BFC7-A4D4-4BFC-AA3C-B7D42C634817}" type="datetimeFigureOut">
              <a:rPr lang="en-US" smtClean="0"/>
              <a:t>7/3/2013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80DE-F250-4ACD-BEBA-820DC43AA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87446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BFC7-A4D4-4BFC-AA3C-B7D42C634817}" type="datetimeFigureOut">
              <a:rPr lang="en-US" smtClean="0"/>
              <a:t>7/3/2013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80DE-F250-4ACD-BEBA-820DC43AA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87631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BFC7-A4D4-4BFC-AA3C-B7D42C634817}" type="datetimeFigureOut">
              <a:rPr lang="en-US" smtClean="0"/>
              <a:t>7/3/2013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80DE-F250-4ACD-BEBA-820DC43AA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47487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287927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200"/>
              </a:spcBef>
              <a:buFont typeface="Wingdings" pitchFamily="2" charset="2"/>
              <a:buChar char="§"/>
              <a:defRPr b="1"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buFont typeface="Wingdings" pitchFamily="2" charset="2"/>
              <a:buChar char="§"/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261935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415694388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3217355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8F5D-09CF-4B12-BCB2-FCB998BDD8B8}" type="datetimeFigureOut">
              <a:rPr lang="en-US" smtClean="0"/>
              <a:t>7/3/2013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9C3C-0F6E-4C9D-9BD6-33619630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03782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402594417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241990173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131347888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171939004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374982570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77615332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5897563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5897563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390821922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213959537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el, Text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Inhaltsplatzhalt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309981689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4319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8F5D-09CF-4B12-BCB2-FCB998BDD8B8}" type="datetimeFigureOut">
              <a:rPr lang="en-US" smtClean="0"/>
              <a:t>7/3/2013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9C3C-0F6E-4C9D-9BD6-33619630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51292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200"/>
              </a:spcBef>
              <a:buFont typeface="Wingdings" pitchFamily="2" charset="2"/>
              <a:buChar char="§"/>
              <a:defRPr b="1"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buFont typeface="Wingdings" pitchFamily="2" charset="2"/>
              <a:buChar char="§"/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75751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30930136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132918981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339825059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58371000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277014928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95405422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183037834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81632485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5897563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5897563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552594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8F5D-09CF-4B12-BCB2-FCB998BDD8B8}" type="datetimeFigureOut">
              <a:rPr lang="en-US" smtClean="0"/>
              <a:t>7/3/2013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9C3C-0F6E-4C9D-9BD6-33619630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816162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272295372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el, Text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Inhaltsplatzhalt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2894617432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1098473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200"/>
              </a:spcBef>
              <a:buFont typeface="Wingdings" pitchFamily="2" charset="2"/>
              <a:buChar char="§"/>
              <a:defRPr b="1"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buFont typeface="Wingdings" pitchFamily="2" charset="2"/>
              <a:buChar char="§"/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995045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2582265776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160379528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857854481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2461092062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3654900237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978632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8F5D-09CF-4B12-BCB2-FCB998BDD8B8}" type="datetimeFigureOut">
              <a:rPr lang="en-US" smtClean="0"/>
              <a:t>7/3/2013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9C3C-0F6E-4C9D-9BD6-33619630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761128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956027399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223506636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5897563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5897563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641945382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2553223931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el, Text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Inhaltsplatzhalt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2283638464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8F5D-09CF-4B12-BCB2-FCB998BDD8B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9C3C-0F6E-4C9D-9BD6-33619630703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9045952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8F5D-09CF-4B12-BCB2-FCB998BDD8B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9C3C-0F6E-4C9D-9BD6-33619630703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7676145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8F5D-09CF-4B12-BCB2-FCB998BDD8B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9C3C-0F6E-4C9D-9BD6-33619630703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5319894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8F5D-09CF-4B12-BCB2-FCB998BDD8B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9C3C-0F6E-4C9D-9BD6-33619630703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2076699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8F5D-09CF-4B12-BCB2-FCB998BDD8B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9C3C-0F6E-4C9D-9BD6-33619630703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4262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8F5D-09CF-4B12-BCB2-FCB998BDD8B8}" type="datetimeFigureOut">
              <a:rPr lang="en-US" smtClean="0"/>
              <a:t>7/3/2013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9C3C-0F6E-4C9D-9BD6-33619630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1105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8F5D-09CF-4B12-BCB2-FCB998BDD8B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9C3C-0F6E-4C9D-9BD6-33619630703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4488244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8F5D-09CF-4B12-BCB2-FCB998BDD8B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9C3C-0F6E-4C9D-9BD6-33619630703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6483348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8F5D-09CF-4B12-BCB2-FCB998BDD8B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9C3C-0F6E-4C9D-9BD6-33619630703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8038961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8F5D-09CF-4B12-BCB2-FCB998BDD8B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9C3C-0F6E-4C9D-9BD6-33619630703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4872834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8F5D-09CF-4B12-BCB2-FCB998BDD8B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9C3C-0F6E-4C9D-9BD6-33619630703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196507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8F5D-09CF-4B12-BCB2-FCB998BDD8B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9C3C-0F6E-4C9D-9BD6-33619630703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0980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8F5D-09CF-4B12-BCB2-FCB998BDD8B8}" type="datetimeFigureOut">
              <a:rPr lang="en-US" smtClean="0"/>
              <a:t>7/3/2013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9C3C-0F6E-4C9D-9BD6-33619630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247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8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slideLayout" Target="../slideLayouts/slideLayout61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9.xml"/><Relationship Id="rId13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8.xml"/><Relationship Id="rId12" Type="http://schemas.openxmlformats.org/officeDocument/2006/relationships/slideLayout" Target="../slideLayouts/slideLayout73.xml"/><Relationship Id="rId2" Type="http://schemas.openxmlformats.org/officeDocument/2006/relationships/slideLayout" Target="../slideLayouts/slideLayout63.xml"/><Relationship Id="rId1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7.xml"/><Relationship Id="rId11" Type="http://schemas.openxmlformats.org/officeDocument/2006/relationships/slideLayout" Target="../slideLayouts/slideLayout72.xml"/><Relationship Id="rId5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71.xml"/><Relationship Id="rId4" Type="http://schemas.openxmlformats.org/officeDocument/2006/relationships/slideLayout" Target="../slideLayouts/slideLayout65.xml"/><Relationship Id="rId9" Type="http://schemas.openxmlformats.org/officeDocument/2006/relationships/slideLayout" Target="../slideLayouts/slideLayout70.xml"/><Relationship Id="rId14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2.xml"/><Relationship Id="rId3" Type="http://schemas.openxmlformats.org/officeDocument/2006/relationships/slideLayout" Target="../slideLayouts/slideLayout77.xml"/><Relationship Id="rId7" Type="http://schemas.openxmlformats.org/officeDocument/2006/relationships/slideLayout" Target="../slideLayouts/slideLayout81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76.xml"/><Relationship Id="rId1" Type="http://schemas.openxmlformats.org/officeDocument/2006/relationships/slideLayout" Target="../slideLayouts/slideLayout75.xml"/><Relationship Id="rId6" Type="http://schemas.openxmlformats.org/officeDocument/2006/relationships/slideLayout" Target="../slideLayouts/slideLayout80.xml"/><Relationship Id="rId11" Type="http://schemas.openxmlformats.org/officeDocument/2006/relationships/slideLayout" Target="../slideLayouts/slideLayout85.xml"/><Relationship Id="rId5" Type="http://schemas.openxmlformats.org/officeDocument/2006/relationships/slideLayout" Target="../slideLayouts/slideLayout79.xml"/><Relationship Id="rId10" Type="http://schemas.openxmlformats.org/officeDocument/2006/relationships/slideLayout" Target="../slideLayouts/slideLayout84.xml"/><Relationship Id="rId4" Type="http://schemas.openxmlformats.org/officeDocument/2006/relationships/slideLayout" Target="../slideLayouts/slideLayout78.xml"/><Relationship Id="rId9" Type="http://schemas.openxmlformats.org/officeDocument/2006/relationships/slideLayout" Target="../slideLayouts/slideLayout8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1A8F5D-09CF-4B12-BCB2-FCB998BDD8B8}" type="datetimeFigureOut">
              <a:rPr lang="en-US" smtClean="0"/>
              <a:t>7/3/2013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39C3C-0F6E-4C9D-9BD6-33619630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072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11" descr="ppt_4-3_text-no-color.png"/>
          <p:cNvPicPr>
            <a:picLocks noChangeAspect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6405563"/>
            <a:ext cx="9144000" cy="452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33413" y="177800"/>
            <a:ext cx="8205787" cy="105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8175" y="1225550"/>
            <a:ext cx="8201025" cy="2001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1" name="Slide Number Placeholder 7"/>
          <p:cNvSpPr txBox="1">
            <a:spLocks/>
          </p:cNvSpPr>
          <p:nvPr/>
        </p:nvSpPr>
        <p:spPr>
          <a:xfrm>
            <a:off x="8591550" y="6124575"/>
            <a:ext cx="552450" cy="314325"/>
          </a:xfrm>
          <a:prstGeom prst="rect">
            <a:avLst/>
          </a:prstGeom>
        </p:spPr>
        <p:txBody>
          <a:bodyPr anchor="ctr"/>
          <a:lstStyle/>
          <a:p>
            <a:pPr algn="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</a:pPr>
            <a:fld id="{4E75C7A2-4D03-4E3A-8789-D5A3CA26C55E}" type="slidenum">
              <a:rPr lang="en-US" sz="800">
                <a:solidFill>
                  <a:srgbClr val="B0B7BB"/>
                </a:solidFill>
                <a:ea typeface="ＭＳ Ｐゴシック" pitchFamily="34" charset="-128"/>
              </a:rPr>
              <a:pPr algn="r" fontAlgn="base">
                <a:spcBef>
                  <a:spcPct val="50000"/>
                </a:spcBef>
                <a:spcAft>
                  <a:spcPct val="17000"/>
                </a:spcAft>
                <a:buClr>
                  <a:srgbClr val="000000"/>
                </a:buClr>
                <a:buFont typeface="Wingdings" pitchFamily="2" charset="2"/>
                <a:buNone/>
              </a:pPr>
              <a:t>‹#›</a:t>
            </a:fld>
            <a:endParaRPr lang="en-US" sz="800">
              <a:solidFill>
                <a:srgbClr val="B0B7BB"/>
              </a:solidFill>
              <a:ea typeface="ＭＳ Ｐゴシック" pitchFamily="34" charset="-128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0" y="201168"/>
            <a:ext cx="530352" cy="438912"/>
          </a:xfrm>
          <a:prstGeom prst="rect">
            <a:avLst/>
          </a:prstGeom>
          <a:solidFill>
            <a:srgbClr val="FF8917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</a:pPr>
            <a:endParaRPr lang="en-US" sz="1400" smtClean="0">
              <a:solidFill>
                <a:srgbClr val="292929"/>
              </a:solidFill>
              <a:ea typeface="ＭＳ Ｐゴシック" pitchFamily="34" charset="-128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2819400" y="6553200"/>
            <a:ext cx="3505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 eaLnBrk="0" hangingPunct="0">
              <a:defRPr/>
            </a:pPr>
            <a:r>
              <a:rPr lang="en-US" sz="600" b="1" kern="0" dirty="0" smtClean="0">
                <a:solidFill>
                  <a:srgbClr val="52719E"/>
                </a:solidFill>
                <a:ea typeface="ＭＳ Ｐゴシック" pitchFamily="34" charset="-128"/>
              </a:rPr>
              <a:t/>
            </a:r>
            <a:br>
              <a:rPr lang="en-US" sz="600" b="1" kern="0" dirty="0" smtClean="0">
                <a:solidFill>
                  <a:srgbClr val="52719E"/>
                </a:solidFill>
                <a:ea typeface="ＭＳ Ｐゴシック" pitchFamily="34" charset="-128"/>
              </a:rPr>
            </a:br>
            <a:r>
              <a:rPr lang="en-US" sz="600" b="1" kern="0" dirty="0">
                <a:solidFill>
                  <a:srgbClr val="52719E"/>
                </a:solidFill>
                <a:ea typeface="ＭＳ Ｐゴシック" pitchFamily="34" charset="-128"/>
              </a:rPr>
              <a:t>Copyright © </a:t>
            </a:r>
            <a:r>
              <a:rPr lang="en-US" sz="600" b="1" kern="0" dirty="0" smtClean="0">
                <a:solidFill>
                  <a:srgbClr val="52719E"/>
                </a:solidFill>
                <a:ea typeface="ＭＳ Ｐゴシック" pitchFamily="34" charset="-128"/>
              </a:rPr>
              <a:t>2011, </a:t>
            </a:r>
            <a:r>
              <a:rPr lang="en-US" sz="600" b="1" kern="0" dirty="0">
                <a:solidFill>
                  <a:srgbClr val="52719E"/>
                </a:solidFill>
                <a:ea typeface="ＭＳ Ｐゴシック" pitchFamily="34" charset="-128"/>
              </a:rPr>
              <a:t>SAS Institute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955421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 b="1">
          <a:solidFill>
            <a:srgbClr val="0053C3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 b="1">
          <a:solidFill>
            <a:srgbClr val="0053C3"/>
          </a:solidFill>
          <a:latin typeface="Arial Narrow" pitchFamily="34" charset="0"/>
          <a:ea typeface="ＭＳ Ｐゴシック" pitchFamily="-112" charset="-128"/>
          <a:cs typeface="ＭＳ Ｐゴシック" pitchFamily="-112" charset="-128"/>
        </a:defRPr>
      </a:lvl2pPr>
      <a:lvl3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 b="1">
          <a:solidFill>
            <a:srgbClr val="0053C3"/>
          </a:solidFill>
          <a:latin typeface="Arial Narrow" pitchFamily="34" charset="0"/>
          <a:ea typeface="ＭＳ Ｐゴシック" pitchFamily="-112" charset="-128"/>
          <a:cs typeface="ＭＳ Ｐゴシック" pitchFamily="-112" charset="-128"/>
        </a:defRPr>
      </a:lvl3pPr>
      <a:lvl4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 b="1">
          <a:solidFill>
            <a:srgbClr val="0053C3"/>
          </a:solidFill>
          <a:latin typeface="Arial Narrow" pitchFamily="34" charset="0"/>
          <a:ea typeface="ＭＳ Ｐゴシック" pitchFamily="-112" charset="-128"/>
          <a:cs typeface="ＭＳ Ｐゴシック" pitchFamily="-112" charset="-128"/>
        </a:defRPr>
      </a:lvl4pPr>
      <a:lvl5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 b="1">
          <a:solidFill>
            <a:srgbClr val="0053C3"/>
          </a:solidFill>
          <a:latin typeface="Arial Narrow" pitchFamily="34" charset="0"/>
          <a:ea typeface="ＭＳ Ｐゴシック" pitchFamily="-112" charset="-128"/>
          <a:cs typeface="ＭＳ Ｐゴシック" pitchFamily="-112" charset="-128"/>
        </a:defRPr>
      </a:lvl5pPr>
      <a:lvl6pPr marL="4572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>
          <a:solidFill>
            <a:srgbClr val="292929"/>
          </a:solidFill>
          <a:latin typeface="Arial Narrow" pitchFamily="34" charset="0"/>
        </a:defRPr>
      </a:lvl6pPr>
      <a:lvl7pPr marL="9144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>
          <a:solidFill>
            <a:srgbClr val="292929"/>
          </a:solidFill>
          <a:latin typeface="Arial Narrow" pitchFamily="34" charset="0"/>
        </a:defRPr>
      </a:lvl7pPr>
      <a:lvl8pPr marL="13716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>
          <a:solidFill>
            <a:srgbClr val="292929"/>
          </a:solidFill>
          <a:latin typeface="Arial Narrow" pitchFamily="34" charset="0"/>
        </a:defRPr>
      </a:lvl8pPr>
      <a:lvl9pPr marL="18288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>
          <a:solidFill>
            <a:srgbClr val="292929"/>
          </a:solidFill>
          <a:latin typeface="Arial Narrow" pitchFamily="34" charset="0"/>
        </a:defRPr>
      </a:lvl9pPr>
    </p:titleStyle>
    <p:bodyStyle>
      <a:lvl1pPr marL="347663" indent="-347663" algn="l" rtl="0" eaLnBrk="1" fontAlgn="base" hangingPunct="1">
        <a:lnSpc>
          <a:spcPct val="90000"/>
        </a:lnSpc>
        <a:spcBef>
          <a:spcPct val="35000"/>
        </a:spcBef>
        <a:spcAft>
          <a:spcPct val="17000"/>
        </a:spcAft>
        <a:buClr>
          <a:schemeClr val="accent2"/>
        </a:buClr>
        <a:buFont typeface="Wingdings" pitchFamily="2" charset="2"/>
        <a:buChar char="§"/>
        <a:defRPr sz="2400">
          <a:solidFill>
            <a:srgbClr val="292929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684213" indent="-222250" algn="l" rtl="0" eaLnBrk="1" fontAlgn="base" hangingPunct="1">
        <a:lnSpc>
          <a:spcPct val="92000"/>
        </a:lnSpc>
        <a:spcBef>
          <a:spcPct val="17000"/>
        </a:spcBef>
        <a:spcAft>
          <a:spcPct val="1700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bg2"/>
          </a:solidFill>
          <a:latin typeface="+mn-lt"/>
          <a:ea typeface="ＭＳ Ｐゴシック" pitchFamily="-112" charset="-128"/>
        </a:defRPr>
      </a:lvl2pPr>
      <a:lvl3pPr marL="1025525" indent="-227013" algn="l" rtl="0" eaLnBrk="1" fontAlgn="base" hangingPunct="1">
        <a:lnSpc>
          <a:spcPct val="92000"/>
        </a:lnSpc>
        <a:spcBef>
          <a:spcPct val="17000"/>
        </a:spcBef>
        <a:spcAft>
          <a:spcPct val="17000"/>
        </a:spcAft>
        <a:buClr>
          <a:schemeClr val="accent2"/>
        </a:buClr>
        <a:buFont typeface="Arial" pitchFamily="34" charset="0"/>
        <a:buChar char="»"/>
        <a:defRPr sz="2000">
          <a:solidFill>
            <a:schemeClr val="bg2"/>
          </a:solidFill>
          <a:latin typeface="+mn-lt"/>
          <a:ea typeface="ＭＳ Ｐゴシック" pitchFamily="-112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Arial" pitchFamily="34" charset="0"/>
        <a:buChar char="»"/>
        <a:defRPr sz="2000">
          <a:solidFill>
            <a:schemeClr val="bg2"/>
          </a:solidFill>
          <a:latin typeface="+mn-lt"/>
          <a:ea typeface="ＭＳ Ｐゴシック" pitchFamily="-112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Arial" pitchFamily="34" charset="0"/>
        <a:buChar char="–"/>
        <a:defRPr sz="2000">
          <a:solidFill>
            <a:schemeClr val="bg2"/>
          </a:solidFill>
          <a:latin typeface="+mn-lt"/>
          <a:ea typeface="ＭＳ Ｐゴシック" pitchFamily="-112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CBFC7-A4D4-4BFC-AA3C-B7D42C634817}" type="datetimeFigureOut">
              <a:rPr lang="en-US" smtClean="0"/>
              <a:t>7/3/2013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B180DE-F250-4ACD-BEBA-820DC43AA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923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section</a:t>
            </a:r>
            <a:r>
              <a:rPr lang="de-DE" dirty="0" smtClean="0"/>
              <a:t> </a:t>
            </a:r>
          </a:p>
        </p:txBody>
      </p:sp>
      <p:sp>
        <p:nvSpPr>
          <p:cNvPr id="4100" name="Line 4"/>
          <p:cNvSpPr>
            <a:spLocks noChangeShapeType="1"/>
          </p:cNvSpPr>
          <p:nvPr/>
        </p:nvSpPr>
        <p:spPr bwMode="auto">
          <a:xfrm>
            <a:off x="533400" y="1219200"/>
            <a:ext cx="8001000" cy="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 b="1" dirty="0">
              <a:solidFill>
                <a:srgbClr val="000000"/>
              </a:solidFill>
            </a:endParaRPr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7907338" y="6248400"/>
            <a:ext cx="69691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1000" dirty="0">
                <a:solidFill>
                  <a:srgbClr val="000000"/>
                </a:solidFill>
              </a:rPr>
              <a:t>- </a:t>
            </a:r>
            <a:fld id="{2E9B48F2-B8AA-4947-B56E-BF420C312FAC}" type="slidenum">
              <a:rPr lang="de-DE" sz="100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lang="de-DE" sz="1000" dirty="0">
                <a:solidFill>
                  <a:srgbClr val="000000"/>
                </a:solidFill>
              </a:rPr>
              <a:t> -</a:t>
            </a:r>
          </a:p>
        </p:txBody>
      </p:sp>
      <p:sp>
        <p:nvSpPr>
          <p:cNvPr id="4102" name="Line 6"/>
          <p:cNvSpPr>
            <a:spLocks noChangeShapeType="1"/>
          </p:cNvSpPr>
          <p:nvPr/>
        </p:nvSpPr>
        <p:spPr bwMode="auto">
          <a:xfrm>
            <a:off x="609600" y="6096000"/>
            <a:ext cx="8001000" cy="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 b="1" dirty="0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 noChangeArrowheads="1"/>
          </p:cNvSpPr>
          <p:nvPr>
            <p:ph type="ftr" sz="quarter" idx="3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 sz="1000" b="0">
                <a:latin typeface="Calibri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 smtClean="0">
                <a:solidFill>
                  <a:srgbClr val="000000"/>
                </a:solidFill>
              </a:rPr>
              <a:t>Tutorial: Introduction to Recommender Systems, ACM SAC 2010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9951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13" r:id="rId13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ts val="1200"/>
        </a:spcBef>
        <a:spcAft>
          <a:spcPct val="0"/>
        </a:spcAft>
        <a:buChar char="•"/>
        <a:defRPr sz="2000">
          <a:solidFill>
            <a:srgbClr val="00336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rgbClr val="003366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700">
          <a:solidFill>
            <a:srgbClr val="003366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section</a:t>
            </a:r>
            <a:r>
              <a:rPr lang="de-DE" dirty="0" smtClean="0"/>
              <a:t> </a:t>
            </a:r>
          </a:p>
        </p:txBody>
      </p:sp>
      <p:sp>
        <p:nvSpPr>
          <p:cNvPr id="4100" name="Line 4"/>
          <p:cNvSpPr>
            <a:spLocks noChangeShapeType="1"/>
          </p:cNvSpPr>
          <p:nvPr/>
        </p:nvSpPr>
        <p:spPr bwMode="auto">
          <a:xfrm>
            <a:off x="533400" y="1219200"/>
            <a:ext cx="8001000" cy="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 b="1" dirty="0">
              <a:solidFill>
                <a:srgbClr val="000000"/>
              </a:solidFill>
            </a:endParaRPr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7907338" y="6248400"/>
            <a:ext cx="69691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1000" dirty="0">
                <a:solidFill>
                  <a:srgbClr val="000000"/>
                </a:solidFill>
              </a:rPr>
              <a:t>- </a:t>
            </a:r>
            <a:fld id="{2E9B48F2-B8AA-4947-B56E-BF420C312FAC}" type="slidenum">
              <a:rPr lang="de-DE" sz="100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lang="de-DE" sz="1000" dirty="0">
                <a:solidFill>
                  <a:srgbClr val="000000"/>
                </a:solidFill>
              </a:rPr>
              <a:t> -</a:t>
            </a:r>
          </a:p>
        </p:txBody>
      </p:sp>
      <p:sp>
        <p:nvSpPr>
          <p:cNvPr id="4102" name="Line 6"/>
          <p:cNvSpPr>
            <a:spLocks noChangeShapeType="1"/>
          </p:cNvSpPr>
          <p:nvPr/>
        </p:nvSpPr>
        <p:spPr bwMode="auto">
          <a:xfrm>
            <a:off x="609600" y="6096000"/>
            <a:ext cx="8001000" cy="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 b="1" dirty="0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 noChangeArrowheads="1"/>
          </p:cNvSpPr>
          <p:nvPr>
            <p:ph type="ftr" sz="quarter" idx="3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 sz="1000" b="0">
                <a:latin typeface="Calibri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 smtClean="0">
                <a:solidFill>
                  <a:srgbClr val="000000"/>
                </a:solidFill>
              </a:rPr>
              <a:t>Tutorial: Introduction to Recommender Systems, ACM SAC 2010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7084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ts val="1200"/>
        </a:spcBef>
        <a:spcAft>
          <a:spcPct val="0"/>
        </a:spcAft>
        <a:buChar char="•"/>
        <a:defRPr sz="2000">
          <a:solidFill>
            <a:srgbClr val="00336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rgbClr val="003366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700">
          <a:solidFill>
            <a:srgbClr val="003366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section</a:t>
            </a:r>
            <a:r>
              <a:rPr lang="de-DE" dirty="0" smtClean="0"/>
              <a:t> </a:t>
            </a:r>
          </a:p>
        </p:txBody>
      </p:sp>
      <p:sp>
        <p:nvSpPr>
          <p:cNvPr id="4100" name="Line 4"/>
          <p:cNvSpPr>
            <a:spLocks noChangeShapeType="1"/>
          </p:cNvSpPr>
          <p:nvPr/>
        </p:nvSpPr>
        <p:spPr bwMode="auto">
          <a:xfrm>
            <a:off x="533400" y="1219200"/>
            <a:ext cx="8001000" cy="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 b="1" dirty="0">
              <a:solidFill>
                <a:srgbClr val="000000"/>
              </a:solidFill>
            </a:endParaRPr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7907338" y="6248400"/>
            <a:ext cx="69691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1000" dirty="0">
                <a:solidFill>
                  <a:srgbClr val="000000"/>
                </a:solidFill>
              </a:rPr>
              <a:t>- </a:t>
            </a:r>
            <a:fld id="{2E9B48F2-B8AA-4947-B56E-BF420C312FAC}" type="slidenum">
              <a:rPr lang="de-DE" sz="100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lang="de-DE" sz="1000" dirty="0">
                <a:solidFill>
                  <a:srgbClr val="000000"/>
                </a:solidFill>
              </a:rPr>
              <a:t> -</a:t>
            </a:r>
          </a:p>
        </p:txBody>
      </p:sp>
      <p:sp>
        <p:nvSpPr>
          <p:cNvPr id="4102" name="Line 6"/>
          <p:cNvSpPr>
            <a:spLocks noChangeShapeType="1"/>
          </p:cNvSpPr>
          <p:nvPr/>
        </p:nvSpPr>
        <p:spPr bwMode="auto">
          <a:xfrm>
            <a:off x="609600" y="6096000"/>
            <a:ext cx="8001000" cy="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 b="1" dirty="0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 noChangeArrowheads="1"/>
          </p:cNvSpPr>
          <p:nvPr>
            <p:ph type="ftr" sz="quarter" idx="3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 sz="1000" b="0">
                <a:latin typeface="Calibri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 smtClean="0">
                <a:solidFill>
                  <a:srgbClr val="000000"/>
                </a:solidFill>
              </a:rPr>
              <a:t>Tutorial: Introduction to Recommender Systems, ACM SAC 2010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4397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ts val="1200"/>
        </a:spcBef>
        <a:spcAft>
          <a:spcPct val="0"/>
        </a:spcAft>
        <a:buChar char="•"/>
        <a:defRPr sz="2000">
          <a:solidFill>
            <a:srgbClr val="00336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rgbClr val="003366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700">
          <a:solidFill>
            <a:srgbClr val="003366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1A8F5D-09CF-4B12-BCB2-FCB998BDD8B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39C3C-0F6E-4C9D-9BD6-33619630703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1527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fomall.org/X-InformaticsSpring2013/index.html" TargetMode="External"/><Relationship Id="rId2" Type="http://schemas.openxmlformats.org/officeDocument/2006/relationships/hyperlink" Target="mailto:gcf@indiana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datascience101.wordpress.com/2013/04/13/new-york-times-data-science-articles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gif"/><Relationship Id="rId13" Type="http://schemas.openxmlformats.org/officeDocument/2006/relationships/image" Target="../media/image16.jpeg"/><Relationship Id="rId18" Type="http://schemas.openxmlformats.org/officeDocument/2006/relationships/image" Target="../media/image21.gif"/><Relationship Id="rId3" Type="http://schemas.openxmlformats.org/officeDocument/2006/relationships/image" Target="../media/image6.jpeg"/><Relationship Id="rId21" Type="http://schemas.openxmlformats.org/officeDocument/2006/relationships/image" Target="../media/image24.gif"/><Relationship Id="rId7" Type="http://schemas.openxmlformats.org/officeDocument/2006/relationships/image" Target="../media/image10.jpeg"/><Relationship Id="rId12" Type="http://schemas.openxmlformats.org/officeDocument/2006/relationships/image" Target="../media/image15.jpeg"/><Relationship Id="rId17" Type="http://schemas.openxmlformats.org/officeDocument/2006/relationships/image" Target="../media/image20.png"/><Relationship Id="rId25" Type="http://schemas.openxmlformats.org/officeDocument/2006/relationships/image" Target="../media/image28.jpe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peg"/><Relationship Id="rId11" Type="http://schemas.openxmlformats.org/officeDocument/2006/relationships/image" Target="../media/image14.jpeg"/><Relationship Id="rId24" Type="http://schemas.openxmlformats.org/officeDocument/2006/relationships/image" Target="../media/image27.jpeg"/><Relationship Id="rId5" Type="http://schemas.openxmlformats.org/officeDocument/2006/relationships/image" Target="../media/image8.jpeg"/><Relationship Id="rId15" Type="http://schemas.openxmlformats.org/officeDocument/2006/relationships/image" Target="../media/image18.png"/><Relationship Id="rId23" Type="http://schemas.openxmlformats.org/officeDocument/2006/relationships/image" Target="../media/image26.gif"/><Relationship Id="rId10" Type="http://schemas.openxmlformats.org/officeDocument/2006/relationships/image" Target="../media/image13.jpeg"/><Relationship Id="rId19" Type="http://schemas.openxmlformats.org/officeDocument/2006/relationships/image" Target="../media/image22.png"/><Relationship Id="rId4" Type="http://schemas.openxmlformats.org/officeDocument/2006/relationships/image" Target="../media/image7.jpeg"/><Relationship Id="rId9" Type="http://schemas.openxmlformats.org/officeDocument/2006/relationships/image" Target="../media/image12.jpeg"/><Relationship Id="rId14" Type="http://schemas.openxmlformats.org/officeDocument/2006/relationships/image" Target="../media/image17.png"/><Relationship Id="rId22" Type="http://schemas.openxmlformats.org/officeDocument/2006/relationships/image" Target="../media/image2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hyperlink" Target="http://www.manning.com/pharrington/MLiA_SourceCode.zip" TargetMode="External"/><Relationship Id="rId1" Type="http://schemas.openxmlformats.org/officeDocument/2006/relationships/slideLayout" Target="../slideLayouts/slideLayout7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838200"/>
            <a:ext cx="9144000" cy="1524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X-Informatics Case Study:</a:t>
            </a:r>
            <a:br>
              <a:rPr lang="en-US" b="1" dirty="0" smtClean="0"/>
            </a:br>
            <a:r>
              <a:rPr lang="en-US" b="1" dirty="0" smtClean="0"/>
              <a:t>e-Commerce and Life Style Informatics: </a:t>
            </a:r>
            <a:br>
              <a:rPr lang="en-US" b="1" dirty="0" smtClean="0"/>
            </a:br>
            <a:r>
              <a:rPr lang="en-US" b="1" dirty="0" smtClean="0"/>
              <a:t>Recommender Systems IV: </a:t>
            </a:r>
            <a:r>
              <a:rPr lang="en-US" b="1" dirty="0" err="1" smtClean="0"/>
              <a:t>k’th</a:t>
            </a:r>
            <a:r>
              <a:rPr lang="en-US" b="1" dirty="0" smtClean="0"/>
              <a:t> Nearest Neighbor Algorithms</a:t>
            </a:r>
            <a:endParaRPr lang="en-US" b="1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304800" y="3048000"/>
            <a:ext cx="8382000" cy="38100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February 11 2013</a:t>
            </a:r>
          </a:p>
          <a:p>
            <a:r>
              <a:rPr lang="en-US" sz="3600" dirty="0" smtClean="0"/>
              <a:t>Geoffrey Fox</a:t>
            </a:r>
          </a:p>
          <a:p>
            <a:pPr lvl="0">
              <a:defRPr/>
            </a:pPr>
            <a:r>
              <a:rPr lang="en-US" dirty="0">
                <a:hlinkClick r:id="rId2"/>
              </a:rPr>
              <a:t>gcf@indiana.edu</a:t>
            </a:r>
            <a:r>
              <a:rPr lang="en-US" dirty="0"/>
              <a:t>            </a:t>
            </a:r>
          </a:p>
          <a:p>
            <a:pPr lvl="0">
              <a:defRPr/>
            </a:pPr>
            <a:r>
              <a:rPr lang="en-US" dirty="0"/>
              <a:t>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www.infomall.org/X-InformaticsSpring2013/index.html</a:t>
            </a:r>
            <a:r>
              <a:rPr lang="en-US" dirty="0" smtClean="0"/>
              <a:t> </a:t>
            </a:r>
            <a:endParaRPr lang="en-US" dirty="0"/>
          </a:p>
          <a:p>
            <a:pPr>
              <a:defRPr/>
            </a:pPr>
            <a:endParaRPr lang="en-US" dirty="0"/>
          </a:p>
          <a:p>
            <a:pPr lvl="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Associate Dean for Research and Graduate Studies,  School of Informatics and Computing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Indiana University Bloomington</a:t>
            </a:r>
          </a:p>
          <a:p>
            <a:r>
              <a:rPr lang="en-US" dirty="0" smtClean="0"/>
              <a:t>2013</a:t>
            </a:r>
          </a:p>
        </p:txBody>
      </p:sp>
    </p:spTree>
    <p:extLst>
      <p:ext uri="{BB962C8B-B14F-4D97-AF65-F5344CB8AC3E}">
        <p14:creationId xmlns:p14="http://schemas.microsoft.com/office/powerpoint/2010/main" val="1190521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Python Example II: 1000 3D vectors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6019800"/>
          </a:xfrm>
          <a:noFill/>
        </p:spPr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# Read in 1000 points in file and assign colors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err="1"/>
              <a:t>datingDataMat,datingLabels</a:t>
            </a:r>
            <a:r>
              <a:rPr lang="en-US" dirty="0"/>
              <a:t> = kNN.file2matrix('datingTestSet2.txt')</a:t>
            </a:r>
          </a:p>
          <a:p>
            <a:r>
              <a:rPr lang="en-US" dirty="0" err="1"/>
              <a:t>datingLabelArray</a:t>
            </a:r>
            <a:r>
              <a:rPr lang="en-US" dirty="0"/>
              <a:t> = array(</a:t>
            </a:r>
            <a:r>
              <a:rPr lang="en-US" dirty="0" err="1"/>
              <a:t>datingLabels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colormap2 = { 1:'red', 2:'blue', 3:'green' }</a:t>
            </a:r>
          </a:p>
          <a:p>
            <a:endParaRPr lang="en-US" dirty="0"/>
          </a:p>
          <a:p>
            <a:r>
              <a:rPr lang="en-US" dirty="0" err="1"/>
              <a:t>ColoredDatingLabel</a:t>
            </a:r>
            <a:r>
              <a:rPr lang="en-US" dirty="0"/>
              <a:t> = []</a:t>
            </a:r>
          </a:p>
          <a:p>
            <a:r>
              <a:rPr lang="en-US" dirty="0"/>
              <a:t>for things in </a:t>
            </a:r>
            <a:r>
              <a:rPr lang="en-US" dirty="0" err="1"/>
              <a:t>datingLabelArray</a:t>
            </a:r>
            <a:r>
              <a:rPr lang="en-US" dirty="0"/>
              <a:t>:</a:t>
            </a:r>
          </a:p>
          <a:p>
            <a:r>
              <a:rPr lang="en-US" dirty="0"/>
              <a:t>    </a:t>
            </a:r>
            <a:r>
              <a:rPr lang="en-US" dirty="0" err="1"/>
              <a:t>ColoredDatingLabel.append</a:t>
            </a:r>
            <a:r>
              <a:rPr lang="en-US" dirty="0"/>
              <a:t>(colormap2[things])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72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304800"/>
            <a:ext cx="9107032" cy="1470025"/>
          </a:xfrm>
        </p:spPr>
        <p:txBody>
          <a:bodyPr/>
          <a:lstStyle/>
          <a:p>
            <a:r>
              <a:rPr lang="en-US" b="1" dirty="0" smtClean="0"/>
              <a:t>Big Data Ecosystem in One Sentence</a:t>
            </a:r>
            <a:endParaRPr lang="en-US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0" y="1747330"/>
            <a:ext cx="9107032" cy="4930775"/>
          </a:xfrm>
        </p:spPr>
        <p:txBody>
          <a:bodyPr>
            <a:normAutofit fontScale="77500" lnSpcReduction="20000"/>
          </a:bodyPr>
          <a:lstStyle/>
          <a:p>
            <a:r>
              <a:rPr lang="en-US" sz="4000" dirty="0" smtClean="0"/>
              <a:t>Use </a:t>
            </a:r>
            <a:r>
              <a:rPr lang="en-US" sz="4000" dirty="0" smtClean="0">
                <a:solidFill>
                  <a:srgbClr val="FF0000"/>
                </a:solidFill>
              </a:rPr>
              <a:t>Clouds</a:t>
            </a:r>
            <a:r>
              <a:rPr lang="en-US" sz="4000" dirty="0" smtClean="0"/>
              <a:t> running </a:t>
            </a:r>
            <a:r>
              <a:rPr lang="en-US" sz="4000" dirty="0" smtClean="0">
                <a:solidFill>
                  <a:srgbClr val="FF0000"/>
                </a:solidFill>
              </a:rPr>
              <a:t>Data Analytics Collaboratively </a:t>
            </a:r>
            <a:r>
              <a:rPr lang="en-US" sz="4000" dirty="0" smtClean="0"/>
              <a:t>processing </a:t>
            </a:r>
            <a:r>
              <a:rPr lang="en-US" sz="4000" dirty="0" smtClean="0">
                <a:solidFill>
                  <a:srgbClr val="FF0000"/>
                </a:solidFill>
              </a:rPr>
              <a:t>Big Data </a:t>
            </a:r>
            <a:r>
              <a:rPr lang="en-US" sz="4000" dirty="0" smtClean="0"/>
              <a:t>to solve problems in </a:t>
            </a:r>
            <a:br>
              <a:rPr lang="en-US" sz="4000" dirty="0" smtClean="0"/>
            </a:br>
            <a:r>
              <a:rPr lang="en-US" sz="4000" dirty="0" smtClean="0">
                <a:solidFill>
                  <a:srgbClr val="FF0000"/>
                </a:solidFill>
              </a:rPr>
              <a:t>X-Informatics ( </a:t>
            </a:r>
            <a:r>
              <a:rPr lang="en-US" sz="4000" dirty="0"/>
              <a:t>or </a:t>
            </a:r>
            <a:r>
              <a:rPr lang="en-US" sz="4000" dirty="0" smtClean="0">
                <a:solidFill>
                  <a:srgbClr val="FF0000"/>
                </a:solidFill>
              </a:rPr>
              <a:t>e-X)</a:t>
            </a:r>
            <a:r>
              <a:rPr lang="en-US" dirty="0" smtClean="0">
                <a:solidFill>
                  <a:srgbClr val="FF0000"/>
                </a:solidFill>
              </a:rPr>
              <a:t/>
            </a:r>
            <a:br>
              <a:rPr lang="en-US" dirty="0" smtClean="0">
                <a:solidFill>
                  <a:srgbClr val="FF0000"/>
                </a:solidFill>
              </a:rPr>
            </a:b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X = Astronomy</a:t>
            </a:r>
            <a:r>
              <a:rPr lang="en-US" dirty="0">
                <a:solidFill>
                  <a:schemeClr val="tx1"/>
                </a:solidFill>
              </a:rPr>
              <a:t>, Biology, Biomedicine, Business, Chemistry, </a:t>
            </a:r>
            <a:r>
              <a:rPr lang="en-US" dirty="0" smtClean="0">
                <a:solidFill>
                  <a:schemeClr val="tx1"/>
                </a:solidFill>
              </a:rPr>
              <a:t>Climate, Crisis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smtClean="0">
                <a:solidFill>
                  <a:schemeClr val="tx1"/>
                </a:solidFill>
              </a:rPr>
              <a:t>Earth Science, Energy</a:t>
            </a:r>
            <a:r>
              <a:rPr lang="en-US" dirty="0">
                <a:solidFill>
                  <a:schemeClr val="tx1"/>
                </a:solidFill>
              </a:rPr>
              <a:t>, Environment, Finance, Health, Intelligence, Lifestyle, Marketing, Medicine, Pathology, Policy, Radar, Security, Sensor, Social, Sustainability, Wealth and Wellness with more fields </a:t>
            </a:r>
            <a:r>
              <a:rPr lang="en-US" dirty="0" smtClean="0">
                <a:solidFill>
                  <a:schemeClr val="tx1"/>
                </a:solidFill>
              </a:rPr>
              <a:t>(physics) defined implicitly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Spans Industry and Science (research)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Education: </a:t>
            </a:r>
            <a:r>
              <a:rPr lang="en-US" dirty="0" smtClean="0">
                <a:solidFill>
                  <a:srgbClr val="FF0000"/>
                </a:solidFill>
              </a:rPr>
              <a:t>Data Science </a:t>
            </a:r>
            <a:r>
              <a:rPr lang="en-US" dirty="0" smtClean="0">
                <a:solidFill>
                  <a:schemeClr val="tx1"/>
                </a:solidFill>
              </a:rPr>
              <a:t>see recent New York Times articles</a:t>
            </a:r>
          </a:p>
          <a:p>
            <a:r>
              <a:rPr lang="en-US" sz="2900" dirty="0">
                <a:hlinkClick r:id="rId2"/>
              </a:rPr>
              <a:t>http://datascience101.wordpress.com/2013/04/13/new-york-times-data-science-articles</a:t>
            </a:r>
            <a:r>
              <a:rPr lang="en-US" sz="2900" dirty="0" smtClean="0">
                <a:hlinkClick r:id="rId2"/>
              </a:rPr>
              <a:t>/</a:t>
            </a:r>
            <a:endParaRPr lang="en-US" sz="2900" dirty="0" smtClean="0"/>
          </a:p>
        </p:txBody>
      </p:sp>
    </p:spTree>
    <p:extLst>
      <p:ext uri="{BB962C8B-B14F-4D97-AF65-F5344CB8AC3E}">
        <p14:creationId xmlns:p14="http://schemas.microsoft.com/office/powerpoint/2010/main" val="3234215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encrypted-tbn3.gstatic.com/images?q=tbn:ANd9GcTYu0Mkim4DcVpxfKwerviKRw-lMRWDE86kHz_Z3BP0zLcBB8Y_e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09" y="15009"/>
            <a:ext cx="24384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encrypted-tbn3.gstatic.com/images?q=tbn:ANd9GcQKWRzLWcgWKmplPTsPZrbpMWfhNU3OiItBec534aXSJgAaFWqMsQ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0250" y="53109"/>
            <a:ext cx="3362325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encrypted-tbn2.gstatic.com/images?q=tbn:ANd9GcRu41sbEn2YbBq-Mv9FkyKsYWpHO6Zt4VIDyASWv3vM-ODAfQT0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03"/>
          <a:stretch/>
        </p:blipFill>
        <p:spPr bwMode="auto">
          <a:xfrm>
            <a:off x="-31233" y="1257300"/>
            <a:ext cx="4450833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encrypted-tbn3.gstatic.com/images?q=tbn:ANd9GcTGMcepVHT5PL8pI7KfoJejqsiOpQpZ2oz8n6yvE5LZO7LoSDE8m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037" y="838200"/>
            <a:ext cx="1496211" cy="1945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encrypted-tbn0.gstatic.com/images?q=tbn:ANd9GcRNZpTZIKNsGnhPj4wOpjkeyPWyJQnyGO7gG0f29fB5vEKq33Ph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09" y="2209800"/>
            <a:ext cx="2257425" cy="2028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www.sciensus.com/uploads/images/venn_diagram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2632" y="2209800"/>
            <a:ext cx="2498922" cy="235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://farm4.static.flickr.com/3643/3350940973_4333e99a81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5146" y="1328916"/>
            <a:ext cx="2125982" cy="2121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s://encrypted-tbn3.gstatic.com/images?q=tbn:ANd9GcQ91z38gA1rZrp2TlS-mwhVKOHVL2IXpKHxjmtY9vNchpkhDXLJo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2273" y="1300883"/>
            <a:ext cx="1162050" cy="1771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https://www.morebooks.de/assets/product_images/9786201595/big/7801609/business-informatics.jpg?locale=gb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3820599" y="4561694"/>
            <a:ext cx="1590664" cy="233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https://encrypted-tbn0.gstatic.com/images?q=tbn:ANd9GcSqq2ZcAVDeKPT-t171dLNI0VBR3f2tkWNYWF_u4L4KnEAiPu6W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6109" y="-16126"/>
            <a:ext cx="3004152" cy="1087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https://encrypted-tbn2.gstatic.com/images?q=tbn:ANd9GcT61WeZTigeUDaul3WYcWq4NIjm1evG2U__w3bcBDQ7IVM7ueWdXA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0921" y="2044103"/>
            <a:ext cx="1651118" cy="2353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/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03" t="17925" r="10845" b="34127"/>
          <a:stretch/>
        </p:blipFill>
        <p:spPr bwMode="auto">
          <a:xfrm>
            <a:off x="6279300" y="3434671"/>
            <a:ext cx="2864700" cy="16079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2" t="28661" r="32053" b="10865"/>
          <a:stretch/>
        </p:blipFill>
        <p:spPr bwMode="auto">
          <a:xfrm>
            <a:off x="5499086" y="4080878"/>
            <a:ext cx="3644914" cy="16479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3"/>
          <p:cNvPicPr>
            <a:picLocks noChangeAspect="1" noChangeArrowheads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32" t="35603" r="11324" b="34435"/>
          <a:stretch/>
        </p:blipFill>
        <p:spPr bwMode="auto">
          <a:xfrm>
            <a:off x="5764474" y="5295090"/>
            <a:ext cx="3379526" cy="1584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2" descr="http://spa.asu.edu/centers/pincenter.gif/image_preview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6802" y="5943638"/>
            <a:ext cx="1879698" cy="935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http://www.geoinformatics.com/layouts/cmediageoinformatics/img/Header-Geo-5.gif"/>
          <p:cNvPicPr>
            <a:picLocks noChangeAspect="1" noChangeArrowheads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802"/>
          <a:stretch/>
        </p:blipFill>
        <p:spPr bwMode="auto">
          <a:xfrm>
            <a:off x="7049772" y="4322918"/>
            <a:ext cx="2094228" cy="647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6"/>
          <p:cNvPicPr>
            <a:picLocks noChangeAspect="1" noChangeArrowheads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84" t="29851" r="13419" b="56430"/>
          <a:stretch/>
        </p:blipFill>
        <p:spPr bwMode="auto">
          <a:xfrm>
            <a:off x="7400203" y="746282"/>
            <a:ext cx="1673904" cy="582634"/>
          </a:xfrm>
          <a:prstGeom prst="rect">
            <a:avLst/>
          </a:prstGeom>
          <a:noFill/>
          <a:ln w="76200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/>
          <p:cNvPicPr>
            <a:picLocks noChangeAspect="1" noChangeArrowheads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25" t="15702" b="41253"/>
          <a:stretch/>
        </p:blipFill>
        <p:spPr bwMode="auto">
          <a:xfrm>
            <a:off x="6875587" y="5734478"/>
            <a:ext cx="1049232" cy="1144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161332" y="4277412"/>
            <a:ext cx="3635470" cy="2580588"/>
            <a:chOff x="161332" y="4277412"/>
            <a:chExt cx="3635470" cy="2580588"/>
          </a:xfrm>
        </p:grpSpPr>
        <p:pic>
          <p:nvPicPr>
            <p:cNvPr id="27" name="Picture 24" descr="http://ucspace.canberra.edu.au/download/attachments/59113623/Triangle+diagram+of+Social+Informatics.GIF?version=1&amp;modificationDate=1282102139643"/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332" y="4277412"/>
              <a:ext cx="3635470" cy="25805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1447800" y="6448466"/>
              <a:ext cx="13150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Social Informatics</a:t>
              </a:r>
              <a:endParaRPr lang="en-US" sz="1200" b="1" dirty="0"/>
            </a:p>
          </p:txBody>
        </p:sp>
      </p:grpSp>
      <p:pic>
        <p:nvPicPr>
          <p:cNvPr id="3" name="Picture 4" descr="UF1"/>
          <p:cNvPicPr>
            <a:picLocks noChangeAspect="1" noChangeArrowheads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9" r="6237"/>
          <a:stretch/>
        </p:blipFill>
        <p:spPr bwMode="auto">
          <a:xfrm>
            <a:off x="0" y="4230944"/>
            <a:ext cx="1885596" cy="1606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241"/>
          <a:stretch/>
        </p:blipFill>
        <p:spPr>
          <a:xfrm>
            <a:off x="2015695" y="3905935"/>
            <a:ext cx="1751030" cy="704168"/>
          </a:xfrm>
          <a:prstGeom prst="rect">
            <a:avLst/>
          </a:prstGeom>
        </p:spPr>
      </p:pic>
      <p:pic>
        <p:nvPicPr>
          <p:cNvPr id="3074" name="Picture 2" descr="Earth Science Informatics"/>
          <p:cNvPicPr>
            <a:picLocks noChangeAspect="1" noChangeArrowheads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30" b="64418"/>
          <a:stretch/>
        </p:blipFill>
        <p:spPr bwMode="auto">
          <a:xfrm>
            <a:off x="-39786" y="866507"/>
            <a:ext cx="1457325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https://encrypted-tbn3.gstatic.com/images?q=tbn:ANd9GcSZ1oC4JeqPg7iOj1TVIiQ4_Ld1xB54bCo4RecSPWt1DAURuYYY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298" y="813947"/>
            <a:ext cx="2383334" cy="595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0808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8229600" cy="1143000"/>
          </a:xfrm>
        </p:spPr>
        <p:txBody>
          <a:bodyPr/>
          <a:lstStyle/>
          <a:p>
            <a:r>
              <a:rPr lang="en-US" b="1" dirty="0" smtClean="0"/>
              <a:t>Python Example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199" y="1295400"/>
            <a:ext cx="8989277" cy="4525963"/>
          </a:xfrm>
        </p:spPr>
        <p:txBody>
          <a:bodyPr>
            <a:normAutofit lnSpcReduction="10000"/>
          </a:bodyPr>
          <a:lstStyle/>
          <a:p>
            <a:r>
              <a:rPr lang="en-US" sz="2800" b="1" dirty="0"/>
              <a:t>Machine Learning in Action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b="1" dirty="0"/>
              <a:t>Peter Harrington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April, 2012 | 384 pages </a:t>
            </a:r>
            <a:br>
              <a:rPr lang="en-US" sz="2800" dirty="0"/>
            </a:br>
            <a:r>
              <a:rPr lang="en-US" sz="2800" dirty="0"/>
              <a:t>ISBN: </a:t>
            </a:r>
            <a:r>
              <a:rPr lang="en-US" sz="2800" dirty="0" smtClean="0"/>
              <a:t>9781617290183</a:t>
            </a:r>
          </a:p>
          <a:p>
            <a:r>
              <a:rPr lang="en-US" sz="2400" dirty="0">
                <a:hlinkClick r:id="rId2"/>
              </a:rPr>
              <a:t>http://</a:t>
            </a:r>
            <a:r>
              <a:rPr lang="en-US" sz="2400" dirty="0" smtClean="0">
                <a:hlinkClick r:id="rId2"/>
              </a:rPr>
              <a:t>www.manning.com/pharrington/MLiA_SourceCode.zip</a:t>
            </a:r>
            <a:endParaRPr lang="en-US" sz="2400" dirty="0" smtClean="0"/>
          </a:p>
          <a:p>
            <a:r>
              <a:rPr lang="en-US" sz="2800" dirty="0" smtClean="0"/>
              <a:t>Chapter 2</a:t>
            </a:r>
          </a:p>
          <a:p>
            <a:r>
              <a:rPr lang="en-US" sz="2800" dirty="0" smtClean="0"/>
              <a:t>We will use software from this book with minor enhancements to write out file in format for 3D plotting program</a:t>
            </a:r>
          </a:p>
          <a:p>
            <a:endParaRPr lang="en-US" sz="2800" dirty="0" smtClean="0"/>
          </a:p>
          <a:p>
            <a:endParaRPr lang="en-US" sz="2800" dirty="0"/>
          </a:p>
        </p:txBody>
      </p:sp>
      <p:pic>
        <p:nvPicPr>
          <p:cNvPr id="10242" name="Picture 2" descr="http://www.manning.com/pharrington/pharrington_cover15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0196" y="0"/>
            <a:ext cx="2833804" cy="3551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2487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9832" y="0"/>
            <a:ext cx="8991600" cy="838200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Files Used in Recommender Engine Python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229600" cy="57150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datingTestSet2.txt</a:t>
            </a:r>
            <a:r>
              <a:rPr lang="en-US" dirty="0" smtClean="0"/>
              <a:t> # A dataset of 1000 points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ConvertToPviz.py</a:t>
            </a:r>
            <a:r>
              <a:rPr lang="en-US" dirty="0" smtClean="0"/>
              <a:t> # Python driver to convert dataset to a format readable by </a:t>
            </a:r>
            <a:r>
              <a:rPr lang="en-US" dirty="0" err="1" smtClean="0"/>
              <a:t>PlotViz</a:t>
            </a:r>
            <a:r>
              <a:rPr lang="en-US" dirty="0" smtClean="0"/>
              <a:t> program (3D point plotter)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DatingRatingforPviz.txt</a:t>
            </a:r>
            <a:r>
              <a:rPr lang="en-US" dirty="0" smtClean="0"/>
              <a:t> # Result of converting 1000 point file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DatingRating-OriginalLabels.pviz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The previous file saved by </a:t>
            </a:r>
            <a:r>
              <a:rPr lang="en-US" dirty="0" err="1" smtClean="0"/>
              <a:t>Plotviz</a:t>
            </a:r>
            <a:r>
              <a:rPr lang="en-US" dirty="0" smtClean="0"/>
              <a:t> with same data but some formatting additions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kNN.py </a:t>
            </a:r>
            <a:r>
              <a:rPr lang="en-US" dirty="0" smtClean="0"/>
              <a:t># Code from book to implement </a:t>
            </a:r>
            <a:r>
              <a:rPr lang="en-US" dirty="0" err="1" smtClean="0"/>
              <a:t>k’th</a:t>
            </a:r>
            <a:r>
              <a:rPr lang="en-US" dirty="0" smtClean="0"/>
              <a:t> nearest neighbor and various utilities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kNNDriver.py </a:t>
            </a:r>
            <a:r>
              <a:rPr lang="en-US" dirty="0" smtClean="0"/>
              <a:t># Driver to invoke kNN.py and produce results discussed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917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039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Create Dataset of 2D and 3D Values and Rating (Labels)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17638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Two “artificial” examples</a:t>
            </a:r>
          </a:p>
          <a:p>
            <a:pPr lvl="1"/>
            <a:r>
              <a:rPr lang="en-US" dirty="0" smtClean="0"/>
              <a:t>Start with a simple example: 4 2D vectors with Labels</a:t>
            </a:r>
          </a:p>
          <a:p>
            <a:pPr lvl="1"/>
            <a:r>
              <a:rPr lang="en-US" dirty="0" smtClean="0"/>
              <a:t>Then move onto 1000 3D Labels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#	Set up a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dataset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of 4 (2D vector) items -- each of which has one of two labels</a:t>
            </a:r>
          </a:p>
          <a:p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createDataSet</a:t>
            </a:r>
            <a:r>
              <a:rPr lang="en-US" dirty="0"/>
              <a:t>():</a:t>
            </a:r>
          </a:p>
          <a:p>
            <a:r>
              <a:rPr lang="en-US" dirty="0"/>
              <a:t>    group = array([[1.0,1.1],[1.0,1.0],[0,0],[0,0.1]])</a:t>
            </a:r>
          </a:p>
          <a:p>
            <a:r>
              <a:rPr lang="en-US" dirty="0"/>
              <a:t>    labels = ['A','A','B','B']</a:t>
            </a:r>
          </a:p>
          <a:p>
            <a:r>
              <a:rPr lang="en-US" dirty="0"/>
              <a:t>    return group, labels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232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762000"/>
          </a:xfrm>
        </p:spPr>
        <p:txBody>
          <a:bodyPr>
            <a:normAutofit/>
          </a:bodyPr>
          <a:lstStyle/>
          <a:p>
            <a:r>
              <a:rPr lang="en-US" b="1" dirty="0" smtClean="0"/>
              <a:t>Python Example I: Four 2D Vectors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60198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# Set Directory</a:t>
            </a:r>
          </a:p>
          <a:p>
            <a:r>
              <a:rPr lang="en-US" dirty="0" smtClean="0"/>
              <a:t>%cd </a:t>
            </a:r>
            <a:r>
              <a:rPr lang="en-US" dirty="0"/>
              <a:t>d:\\</a:t>
            </a:r>
            <a:r>
              <a:rPr lang="en-US" dirty="0" smtClean="0"/>
              <a:t>Python\RecommenderCh02 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kNN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FigDating</a:t>
            </a:r>
            <a:r>
              <a:rPr lang="en-US" dirty="0"/>
              <a:t> = figure</a:t>
            </a:r>
            <a:r>
              <a:rPr lang="en-US" dirty="0" smtClean="0"/>
              <a:t>() # This figure will have 3 parts (subplots)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# Set up 4 points and associate color to two groups</a:t>
            </a:r>
            <a:endParaRPr lang="en-US" dirty="0"/>
          </a:p>
          <a:p>
            <a:r>
              <a:rPr lang="en-US" dirty="0" err="1"/>
              <a:t>group,labels</a:t>
            </a:r>
            <a:r>
              <a:rPr lang="en-US" dirty="0"/>
              <a:t> = </a:t>
            </a:r>
            <a:r>
              <a:rPr lang="en-US" dirty="0" err="1"/>
              <a:t>kNN.createDataSet</a:t>
            </a:r>
            <a:r>
              <a:rPr lang="en-US" dirty="0" smtClean="0"/>
              <a:t>()</a:t>
            </a:r>
            <a:endParaRPr lang="en-US" dirty="0"/>
          </a:p>
          <a:p>
            <a:r>
              <a:rPr lang="en-US" dirty="0"/>
              <a:t>colormap1 = { '</a:t>
            </a:r>
            <a:r>
              <a:rPr lang="en-US" dirty="0" err="1"/>
              <a:t>A':'red</a:t>
            </a:r>
            <a:r>
              <a:rPr lang="en-US" dirty="0"/>
              <a:t>', '</a:t>
            </a:r>
            <a:r>
              <a:rPr lang="en-US" dirty="0" err="1"/>
              <a:t>B':'blue</a:t>
            </a:r>
            <a:r>
              <a:rPr lang="en-US" dirty="0" smtClean="0"/>
              <a:t>'}</a:t>
            </a:r>
            <a:endParaRPr lang="en-US" dirty="0"/>
          </a:p>
          <a:p>
            <a:r>
              <a:rPr lang="en-US" dirty="0" err="1"/>
              <a:t>ColoredGroupLabels</a:t>
            </a:r>
            <a:r>
              <a:rPr lang="en-US" dirty="0"/>
              <a:t> = []</a:t>
            </a:r>
          </a:p>
          <a:p>
            <a:r>
              <a:rPr lang="en-US" dirty="0"/>
              <a:t>for things in labels:</a:t>
            </a:r>
          </a:p>
          <a:p>
            <a:r>
              <a:rPr lang="en-US" dirty="0"/>
              <a:t>    </a:t>
            </a:r>
            <a:r>
              <a:rPr lang="en-US" dirty="0" err="1"/>
              <a:t>ColoredGroupLabels.append</a:t>
            </a:r>
            <a:r>
              <a:rPr lang="en-US" dirty="0"/>
              <a:t>(colormap1[things</a:t>
            </a:r>
            <a:r>
              <a:rPr lang="en-US" dirty="0" smtClean="0"/>
              <a:t>])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# Plot four points</a:t>
            </a:r>
            <a:endParaRPr lang="en-US" dirty="0"/>
          </a:p>
          <a:p>
            <a:r>
              <a:rPr lang="en-US" dirty="0"/>
              <a:t>ax1 = </a:t>
            </a:r>
            <a:r>
              <a:rPr lang="en-US" dirty="0" err="1"/>
              <a:t>FigDating.add_subplot</a:t>
            </a:r>
            <a:r>
              <a:rPr lang="en-US" dirty="0"/>
              <a:t>(311, </a:t>
            </a:r>
            <a:r>
              <a:rPr lang="en-US" dirty="0" err="1"/>
              <a:t>xlim</a:t>
            </a:r>
            <a:r>
              <a:rPr lang="en-US" dirty="0"/>
              <a:t>=(-0.1,1.1), </a:t>
            </a:r>
            <a:r>
              <a:rPr lang="en-US" dirty="0" err="1"/>
              <a:t>ylim</a:t>
            </a:r>
            <a:r>
              <a:rPr lang="en-US" dirty="0"/>
              <a:t>=(-.05,1.15))</a:t>
            </a:r>
          </a:p>
          <a:p>
            <a:r>
              <a:rPr lang="en-US" dirty="0"/>
              <a:t>ax1.scatter(group[:,0], group[:,1], s= 20, c= </a:t>
            </a:r>
            <a:r>
              <a:rPr lang="en-US" dirty="0" err="1"/>
              <a:t>ColoredGroupLabels</a:t>
            </a:r>
            <a:r>
              <a:rPr lang="en-US" dirty="0"/>
              <a:t>, marker = 'o' 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750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Python Example I: Four 2D vectors Contd.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60198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# Here we classify and plot 3 points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# Original points circles and test points crosses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# Original points re two clusters – each of two points – red or blue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# Color of test points indicates classification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testvector </a:t>
            </a:r>
            <a:r>
              <a:rPr lang="en-US" dirty="0"/>
              <a:t>= </a:t>
            </a:r>
            <a:r>
              <a:rPr lang="en-US" dirty="0">
                <a:solidFill>
                  <a:srgbClr val="FF0000"/>
                </a:solidFill>
              </a:rPr>
              <a:t>[.2, .2]</a:t>
            </a:r>
          </a:p>
          <a:p>
            <a:r>
              <a:rPr lang="en-US" dirty="0"/>
              <a:t>answer = kNN.classify0(</a:t>
            </a:r>
            <a:r>
              <a:rPr lang="en-US" dirty="0" err="1"/>
              <a:t>testvector,group</a:t>
            </a:r>
            <a:r>
              <a:rPr lang="en-US" dirty="0"/>
              <a:t>, labels, 3)</a:t>
            </a:r>
          </a:p>
          <a:p>
            <a:r>
              <a:rPr lang="en-US" dirty="0">
                <a:solidFill>
                  <a:srgbClr val="FF0000"/>
                </a:solidFill>
              </a:rPr>
              <a:t># type answer to see result or we will </a:t>
            </a:r>
            <a:r>
              <a:rPr lang="en-US" dirty="0" smtClean="0">
                <a:solidFill>
                  <a:srgbClr val="FF0000"/>
                </a:solidFill>
              </a:rPr>
              <a:t>plot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/>
              <a:t>ax1.scatter(</a:t>
            </a:r>
            <a:r>
              <a:rPr lang="en-US" dirty="0" err="1" smtClean="0"/>
              <a:t>testvector</a:t>
            </a:r>
            <a:r>
              <a:rPr lang="en-US" dirty="0" smtClean="0"/>
              <a:t>[0</a:t>
            </a:r>
            <a:r>
              <a:rPr lang="en-US" dirty="0"/>
              <a:t>], </a:t>
            </a:r>
            <a:r>
              <a:rPr lang="en-US" dirty="0" err="1"/>
              <a:t>testvector</a:t>
            </a:r>
            <a:r>
              <a:rPr lang="en-US" dirty="0"/>
              <a:t>[1], s= 20, c= colormap1[answer], marker = 'x' )</a:t>
            </a:r>
          </a:p>
          <a:p>
            <a:r>
              <a:rPr lang="en-US" dirty="0"/>
              <a:t>testvector = </a:t>
            </a:r>
            <a:r>
              <a:rPr lang="en-US" dirty="0">
                <a:solidFill>
                  <a:srgbClr val="FF0000"/>
                </a:solidFill>
              </a:rPr>
              <a:t>[.5, .5]</a:t>
            </a:r>
          </a:p>
          <a:p>
            <a:r>
              <a:rPr lang="en-US" dirty="0"/>
              <a:t>answer = kNN.classify0(</a:t>
            </a:r>
            <a:r>
              <a:rPr lang="en-US" dirty="0" err="1"/>
              <a:t>testvector,group</a:t>
            </a:r>
            <a:r>
              <a:rPr lang="en-US" dirty="0"/>
              <a:t>, labels, 3)</a:t>
            </a:r>
          </a:p>
          <a:p>
            <a:r>
              <a:rPr lang="en-US" dirty="0"/>
              <a:t>ax1.scatter(</a:t>
            </a:r>
            <a:r>
              <a:rPr lang="en-US" dirty="0" err="1"/>
              <a:t>testvector</a:t>
            </a:r>
            <a:r>
              <a:rPr lang="en-US" dirty="0"/>
              <a:t>[0], </a:t>
            </a:r>
            <a:r>
              <a:rPr lang="en-US" dirty="0" err="1"/>
              <a:t>testvector</a:t>
            </a:r>
            <a:r>
              <a:rPr lang="en-US" dirty="0"/>
              <a:t>[1], s= 20, c= colormap1[answer], marker = 'x' )</a:t>
            </a:r>
          </a:p>
          <a:p>
            <a:r>
              <a:rPr lang="en-US" dirty="0"/>
              <a:t>testvector = </a:t>
            </a:r>
            <a:r>
              <a:rPr lang="en-US" dirty="0">
                <a:solidFill>
                  <a:srgbClr val="FF0000"/>
                </a:solidFill>
              </a:rPr>
              <a:t>[.75, .75]</a:t>
            </a:r>
          </a:p>
          <a:p>
            <a:r>
              <a:rPr lang="en-US" dirty="0"/>
              <a:t>answer = </a:t>
            </a:r>
            <a:r>
              <a:rPr lang="en-US" dirty="0" smtClean="0"/>
              <a:t>kNN.classify0(</a:t>
            </a:r>
            <a:r>
              <a:rPr lang="en-US" dirty="0" err="1" smtClean="0"/>
              <a:t>testvector</a:t>
            </a:r>
            <a:r>
              <a:rPr lang="en-US" dirty="0" smtClean="0"/>
              <a:t>, group</a:t>
            </a:r>
            <a:r>
              <a:rPr lang="en-US" dirty="0"/>
              <a:t>, labels, 3)</a:t>
            </a:r>
          </a:p>
          <a:p>
            <a:r>
              <a:rPr lang="en-US" dirty="0"/>
              <a:t>ax1.scatter(</a:t>
            </a:r>
            <a:r>
              <a:rPr lang="en-US" dirty="0" err="1"/>
              <a:t>testvector</a:t>
            </a:r>
            <a:r>
              <a:rPr lang="en-US" dirty="0"/>
              <a:t>[0], </a:t>
            </a:r>
            <a:r>
              <a:rPr lang="en-US" dirty="0" err="1"/>
              <a:t>testvector</a:t>
            </a:r>
            <a:r>
              <a:rPr lang="en-US" dirty="0"/>
              <a:t>[1], s= 20, c= colormap1[answer], marker = 'x' 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999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368" y="0"/>
            <a:ext cx="8229600" cy="762000"/>
          </a:xfrm>
        </p:spPr>
        <p:txBody>
          <a:bodyPr/>
          <a:lstStyle/>
          <a:p>
            <a:r>
              <a:rPr lang="en-US" b="1" dirty="0" smtClean="0"/>
              <a:t>Finding Nearest Neighbors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62000"/>
            <a:ext cx="9067800" cy="58674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testvector = </a:t>
            </a:r>
            <a:r>
              <a:rPr lang="en-US" dirty="0">
                <a:solidFill>
                  <a:srgbClr val="FF0000"/>
                </a:solidFill>
              </a:rPr>
              <a:t>[.75, .75]</a:t>
            </a:r>
          </a:p>
          <a:p>
            <a:r>
              <a:rPr lang="en-US" dirty="0"/>
              <a:t>answer = kNN.classify0(testvector, group, labels, 3)</a:t>
            </a:r>
          </a:p>
          <a:p>
            <a:r>
              <a:rPr lang="en-US" dirty="0"/>
              <a:t>ax1.scatter(testvector[0], testvector[1], s= 20, c= colormap1[answer], marker = 'x' </a:t>
            </a:r>
            <a:r>
              <a:rPr lang="en-US" dirty="0" smtClean="0"/>
              <a:t>)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#</a:t>
            </a:r>
            <a:r>
              <a:rPr lang="en-US" dirty="0" smtClean="0">
                <a:solidFill>
                  <a:srgbClr val="FF0000"/>
                </a:solidFill>
              </a:rPr>
              <a:t> kNN.classify0 </a:t>
            </a:r>
            <a:r>
              <a:rPr lang="en-US" dirty="0" smtClean="0"/>
              <a:t>implements k nearest neighbor algorithm</a:t>
            </a:r>
          </a:p>
          <a:p>
            <a:r>
              <a:rPr lang="en-US" dirty="0" smtClean="0"/>
              <a:t># It takes </a:t>
            </a:r>
            <a:r>
              <a:rPr lang="en-US" dirty="0" smtClean="0">
                <a:solidFill>
                  <a:srgbClr val="FF0000"/>
                </a:solidFill>
              </a:rPr>
              <a:t>testvector</a:t>
            </a:r>
            <a:r>
              <a:rPr lang="en-US" dirty="0" smtClean="0"/>
              <a:t> and finds its Euclidean distance to all the points in </a:t>
            </a:r>
            <a:r>
              <a:rPr lang="en-US" dirty="0" smtClean="0">
                <a:solidFill>
                  <a:srgbClr val="FF0000"/>
                </a:solidFill>
              </a:rPr>
              <a:t>group</a:t>
            </a:r>
          </a:p>
          <a:p>
            <a:r>
              <a:rPr lang="en-US" dirty="0" smtClean="0"/>
              <a:t># Then its sorts distances and finds the </a:t>
            </a:r>
            <a:r>
              <a:rPr lang="en-US" dirty="0" smtClean="0">
                <a:solidFill>
                  <a:srgbClr val="FF0000"/>
                </a:solidFill>
              </a:rPr>
              <a:t>k</a:t>
            </a:r>
            <a:r>
              <a:rPr lang="en-US" dirty="0" smtClean="0"/>
              <a:t> (=</a:t>
            </a:r>
            <a:r>
              <a:rPr lang="en-US" dirty="0" smtClean="0">
                <a:solidFill>
                  <a:srgbClr val="FF0000"/>
                </a:solidFill>
              </a:rPr>
              <a:t>3</a:t>
            </a:r>
            <a:r>
              <a:rPr lang="en-US" dirty="0" smtClean="0"/>
              <a:t> in this case) smallest distances</a:t>
            </a:r>
          </a:p>
          <a:p>
            <a:r>
              <a:rPr lang="en-US" dirty="0" smtClean="0"/>
              <a:t># It returns label that appears most often in set of k points whose label is specified in </a:t>
            </a:r>
            <a:r>
              <a:rPr lang="en-US" dirty="0" smtClean="0">
                <a:solidFill>
                  <a:srgbClr val="FF0000"/>
                </a:solidFill>
              </a:rPr>
              <a:t>labels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/>
              <a:t># We will look at code in detail later 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00728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8.0&quot;&gt;&lt;object type=&quot;1&quot; unique_id=&quot;10001&quot;&gt;&lt;object type=&quot;8&quot; unique_id=&quot;10002&quot;&gt;&lt;/object&gt;&lt;object type=&quot;2&quot; unique_id=&quot;10003&quot;&gt;&lt;object type=&quot;3&quot; unique_id=&quot;18812&quot;&gt;&lt;property id=&quot;20148&quot; value=&quot;5&quot;/&gt;&lt;property id=&quot;20300&quot; value=&quot;Slide 1 - &amp;quot;X-Informatics Case Study: e-Commerce and Life Style Informatics:  Recommender Systems IV: k’th Nearest Neighbor Alg&quot;/&gt;&lt;property id=&quot;20307&quot; value=&quot;436&quot;/&gt;&lt;/object&gt;&lt;object type=&quot;3&quot; unique_id=&quot;37400&quot;&gt;&lt;property id=&quot;20148&quot; value=&quot;5&quot;/&gt;&lt;property id=&quot;20300&quot; value=&quot;Slide 12&quot;/&gt;&lt;property id=&quot;20307&quot; value=&quot;519&quot;/&gt;&lt;/object&gt;&lt;object type=&quot;3&quot; unique_id=&quot;37600&quot;&gt;&lt;property id=&quot;20148&quot; value=&quot;5&quot;/&gt;&lt;property id=&quot;20300&quot; value=&quot;Slide 4 - &amp;quot;Python Example&amp;quot;&quot;/&gt;&lt;property id=&quot;20307&quot; value=&quot;523&quot;/&gt;&lt;/object&gt;&lt;object type=&quot;3&quot; unique_id=&quot;37601&quot;&gt;&lt;property id=&quot;20148&quot; value=&quot;5&quot;/&gt;&lt;property id=&quot;20300&quot; value=&quot;Slide 7 - &amp;quot;Python Example I: Four 2D Vectors&amp;quot;&quot;/&gt;&lt;property id=&quot;20307&quot; value=&quot;520&quot;/&gt;&lt;/object&gt;&lt;object type=&quot;3&quot; unique_id=&quot;37602&quot;&gt;&lt;property id=&quot;20148&quot; value=&quot;5&quot;/&gt;&lt;property id=&quot;20300&quot; value=&quot;Slide 10 - &amp;quot;Python Example II: 1000 3D vectors&amp;quot;&quot;/&gt;&lt;property id=&quot;20307&quot; value=&quot;521&quot;/&gt;&lt;/object&gt;&lt;object type=&quot;3&quot; unique_id=&quot;37603&quot;&gt;&lt;property id=&quot;20148&quot; value=&quot;5&quot;/&gt;&lt;property id=&quot;20300&quot; value=&quot;Slide 11 - &amp;quot;Python Example II: 1000 3D vectors Contd.&amp;quot;&quot;/&gt;&lt;property id=&quot;20307&quot; value=&quot;522&quot;/&gt;&lt;/object&gt;&lt;object type=&quot;3&quot; unique_id=&quot;37789&quot;&gt;&lt;property id=&quot;20148&quot; value=&quot;5&quot;/&gt;&lt;property id=&quot;20300&quot; value=&quot;Slide 6 - &amp;quot;Create Dataset of 2D and 3D Values and Rating (Labels)&amp;quot;&quot;/&gt;&lt;property id=&quot;20307&quot; value=&quot;524&quot;/&gt;&lt;/object&gt;&lt;object type=&quot;3&quot; unique_id=&quot;37790&quot;&gt;&lt;property id=&quot;20148&quot; value=&quot;5&quot;/&gt;&lt;property id=&quot;20300&quot; value=&quot;Slide 18 - &amp;quot;Annotated kNN Classifier Function&amp;quot;&quot;/&gt;&lt;property id=&quot;20307&quot; value=&quot;525&quot;/&gt;&lt;/object&gt;&lt;object type=&quot;3&quot; unique_id=&quot;134171&quot;&gt;&lt;property id=&quot;20148&quot; value=&quot;5&quot;/&gt;&lt;property id=&quot;20300&quot; value=&quot;Slide 2 - &amp;quot;Big Data Ecosystem in One Sentence&amp;quot;&quot;/&gt;&lt;property id=&quot;20307&quot; value=&quot;529&quot;/&gt;&lt;/object&gt;&lt;object type=&quot;3&quot; unique_id=&quot;134172&quot;&gt;&lt;property id=&quot;20148&quot; value=&quot;5&quot;/&gt;&lt;property id=&quot;20300&quot; value=&quot;Slide 3&quot;/&gt;&lt;property id=&quot;20307&quot; value=&quot;530&quot;/&gt;&lt;/object&gt;&lt;object type=&quot;3&quot; unique_id=&quot;137014&quot;&gt;&lt;property id=&quot;20148&quot; value=&quot;5&quot;/&gt;&lt;property id=&quot;20300&quot; value=&quot;Slide 8 - &amp;quot;Python Example I: Four 2D vectors Contd.&amp;quot;&quot;/&gt;&lt;property id=&quot;20307&quot; value=&quot;531&quot;/&gt;&lt;/object&gt;&lt;object type=&quot;3&quot; unique_id=&quot;137156&quot;&gt;&lt;property id=&quot;20148&quot; value=&quot;5&quot;/&gt;&lt;property id=&quot;20300&quot; value=&quot;Slide 5 - &amp;quot;Files Used in Recommender Engine Python&amp;quot;&quot;/&gt;&lt;property id=&quot;20307&quot; value=&quot;532&quot;/&gt;&lt;/object&gt;&lt;object type=&quot;3&quot; unique_id=&quot;137157&quot;&gt;&lt;property id=&quot;20148&quot; value=&quot;5&quot;/&gt;&lt;property id=&quot;20300&quot; value=&quot;Slide 9 - &amp;quot;Finding Nearest Neighbors&amp;quot;&quot;/&gt;&lt;property id=&quot;20307&quot; value=&quot;533&quot;/&gt;&lt;/object&gt;&lt;object type=&quot;3&quot; unique_id=&quot;137203&quot;&gt;&lt;property id=&quot;20148&quot; value=&quot;5&quot;/&gt;&lt;property id=&quot;20300&quot; value=&quot;Slide 17 - &amp;quot;Test k NN Classification&amp;quot;&quot;/&gt;&lt;property id=&quot;20307&quot; value=&quot;534&quot;/&gt;&lt;/object&gt;&lt;object type=&quot;3&quot; unique_id=&quot;137352&quot;&gt;&lt;property id=&quot;20148&quot; value=&quot;5&quot;/&gt;&lt;property id=&quot;20300&quot; value=&quot;Slide 13 - &amp;quot;PlotViz&amp;quot;&quot;/&gt;&lt;property id=&quot;20307&quot; value=&quot;536&quot;/&gt;&lt;/object&gt;&lt;object type=&quot;3&quot; unique_id=&quot;137353&quot;&gt;&lt;property id=&quot;20148&quot; value=&quot;5&quot;/&gt;&lt;property id=&quot;20300&quot; value=&quot;Slide 14 - &amp;quot;One of 3D Rotated 2D Views of Clusters&amp;quot;&quot;/&gt;&lt;property id=&quot;20307&quot; value=&quot;535&quot;/&gt;&lt;/object&gt;&lt;object type=&quot;3&quot; unique_id=&quot;137354&quot;&gt;&lt;property id=&quot;20148&quot; value=&quot;5&quot;/&gt;&lt;property id=&quot;20300&quot; value=&quot;Slide 15 - &amp;quot;One of 3D Rotated 2D Views of Clusters&amp;quot;&quot;/&gt;&lt;property id=&quot;20307&quot; value=&quot;537&quot;/&gt;&lt;/object&gt;&lt;object type=&quot;3&quot; unique_id=&quot;137355&quot;&gt;&lt;property id=&quot;20148&quot; value=&quot;5&quot;/&gt;&lt;property id=&quot;20300&quot; value=&quot;Slide 16 - &amp;quot;One of 3D Rotated 2D Views of Clusters&amp;quot;&quot;/&gt;&lt;property id=&quot;20307&quot; value=&quot;538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xternal Audiences Template">
  <a:themeElements>
    <a:clrScheme name="SAS_2010_Template">
      <a:dk1>
        <a:srgbClr val="000000"/>
      </a:dk1>
      <a:lt1>
        <a:srgbClr val="FFFFFF"/>
      </a:lt1>
      <a:dk2>
        <a:srgbClr val="282828"/>
      </a:dk2>
      <a:lt2>
        <a:srgbClr val="808080"/>
      </a:lt2>
      <a:accent1>
        <a:srgbClr val="007DC3"/>
      </a:accent1>
      <a:accent2>
        <a:srgbClr val="00539B"/>
      </a:accent2>
      <a:accent3>
        <a:srgbClr val="003B76"/>
      </a:accent3>
      <a:accent4>
        <a:srgbClr val="97C0E6"/>
      </a:accent4>
      <a:accent5>
        <a:srgbClr val="B0B7BB"/>
      </a:accent5>
      <a:accent6>
        <a:srgbClr val="FF8817"/>
      </a:accent6>
      <a:hlink>
        <a:srgbClr val="007DC3"/>
      </a:hlink>
      <a:folHlink>
        <a:srgbClr val="BCBCBC"/>
      </a:folHlink>
    </a:clrScheme>
    <a:fontScheme name="SAS_Presentation_Template_External_Audiences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17000"/>
          </a:spcAft>
          <a:buClr>
            <a:schemeClr val="tx1"/>
          </a:buClr>
          <a:buSzTx/>
          <a:buFont typeface="Wingdings" pitchFamily="2" charset="2"/>
          <a:buNone/>
          <a:tabLst/>
          <a:defRPr kumimoji="0" sz="1400" b="0" i="0" u="none" strike="noStrike" cap="none" normalizeH="0" baseline="0" smtClean="0">
            <a:ln>
              <a:noFill/>
            </a:ln>
            <a:solidFill>
              <a:srgbClr val="292929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17000"/>
          </a:spcAft>
          <a:buClr>
            <a:schemeClr val="tx1"/>
          </a:buClr>
          <a:buSzTx/>
          <a:buFont typeface="Wingdings" pitchFamily="2" charset="2"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rgbClr val="292929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S_Presentation_Template_External_Audiences 2">
        <a:dk1>
          <a:srgbClr val="000000"/>
        </a:dk1>
        <a:lt1>
          <a:srgbClr val="FFFFFF"/>
        </a:lt1>
        <a:dk2>
          <a:srgbClr val="282828"/>
        </a:dk2>
        <a:lt2>
          <a:srgbClr val="808080"/>
        </a:lt2>
        <a:accent1>
          <a:srgbClr val="007DC3"/>
        </a:accent1>
        <a:accent2>
          <a:srgbClr val="00539B"/>
        </a:accent2>
        <a:accent3>
          <a:srgbClr val="003B76"/>
        </a:accent3>
        <a:accent4>
          <a:srgbClr val="97C0E6"/>
        </a:accent4>
        <a:accent5>
          <a:srgbClr val="B0B7BB"/>
        </a:accent5>
        <a:accent6>
          <a:srgbClr val="FF8817"/>
        </a:accent6>
        <a:hlink>
          <a:srgbClr val="007DC3"/>
        </a:hlink>
        <a:folHlink>
          <a:srgbClr val="BCBCB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7_habv">
  <a:themeElements>
    <a:clrScheme name="17_habv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7_habv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17_habv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8_habv">
  <a:themeElements>
    <a:clrScheme name="17_habv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7_habv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17_habv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19_habv">
  <a:themeElements>
    <a:clrScheme name="17_habv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7_habv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17_habv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15047</TotalTime>
  <Words>405</Words>
  <Application>Microsoft Office PowerPoint</Application>
  <PresentationFormat>On-screen Show (4:3)</PresentationFormat>
  <Paragraphs>92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7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Office Theme</vt:lpstr>
      <vt:lpstr>External Audiences Template</vt:lpstr>
      <vt:lpstr>Custom Design</vt:lpstr>
      <vt:lpstr>17_habv</vt:lpstr>
      <vt:lpstr>18_habv</vt:lpstr>
      <vt:lpstr>19_habv</vt:lpstr>
      <vt:lpstr>2_Office Theme</vt:lpstr>
      <vt:lpstr>X-Informatics Case Study: e-Commerce and Life Style Informatics:  Recommender Systems IV: k’th Nearest Neighbor Algorithms</vt:lpstr>
      <vt:lpstr>Big Data Ecosystem in One Sentence</vt:lpstr>
      <vt:lpstr>PowerPoint Presentation</vt:lpstr>
      <vt:lpstr>Python Example</vt:lpstr>
      <vt:lpstr>Files Used in Recommender Engine Python</vt:lpstr>
      <vt:lpstr>Create Dataset of 2D and 3D Values and Rating (Labels)</vt:lpstr>
      <vt:lpstr>Python Example I: Four 2D Vectors</vt:lpstr>
      <vt:lpstr>Python Example I: Four 2D vectors Contd.</vt:lpstr>
      <vt:lpstr>Finding Nearest Neighbors</vt:lpstr>
      <vt:lpstr>Python Example II: 1000 3D vectors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Geoffrey Fox</dc:creator>
  <cp:lastModifiedBy>Wiggins, Thomas Bruce</cp:lastModifiedBy>
  <cp:revision>243</cp:revision>
  <dcterms:created xsi:type="dcterms:W3CDTF">2013-01-02T02:10:56Z</dcterms:created>
  <dcterms:modified xsi:type="dcterms:W3CDTF">2013-07-03T14:58:11Z</dcterms:modified>
</cp:coreProperties>
</file>