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700" r:id="rId3"/>
    <p:sldMasterId id="2147483714" r:id="rId4"/>
    <p:sldMasterId id="2147483728" r:id="rId5"/>
    <p:sldMasterId id="2147483754" r:id="rId6"/>
  </p:sldMasterIdLst>
  <p:notesMasterIdLst>
    <p:notesMasterId r:id="rId8"/>
  </p:notesMasterIdLst>
  <p:sldIdLst>
    <p:sldId id="525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eynep" initials="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2" autoAdjust="0"/>
    <p:restoredTop sz="94676" autoAdjust="0"/>
  </p:normalViewPr>
  <p:slideViewPr>
    <p:cSldViewPr>
      <p:cViewPr>
        <p:scale>
          <a:sx n="109" d="100"/>
          <a:sy n="109" d="100"/>
        </p:scale>
        <p:origin x="-690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83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DEB1-2545-4401-9ADF-F14D5ABA260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60197-9BC7-4750-ADAA-2303851E8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rgbClr val="0053C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</a:b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kern="0" dirty="0" smtClean="0">
                <a:solidFill>
                  <a:srgbClr val="D9D9D9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109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iv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33400" y="65532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600" dirty="0">
              <a:solidFill>
                <a:srgbClr val="4A91D4"/>
              </a:solidFill>
              <a:latin typeface="Times New Roman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1252538" y="4264025"/>
            <a:ext cx="48053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3596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3253821"/>
            <a:ext cx="4914900" cy="1027666"/>
          </a:xfrm>
        </p:spPr>
        <p:txBody>
          <a:bodyPr anchor="b">
            <a:spAutoFit/>
          </a:bodyPr>
          <a:lstStyle>
            <a:lvl1pPr>
              <a:defRPr sz="3600" b="1" i="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597" name="Rectangle 4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52525" y="4267200"/>
            <a:ext cx="3810000" cy="328295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600" baseline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17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Coverage 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kern="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4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088" y="2095500"/>
            <a:ext cx="5408612" cy="1003300"/>
          </a:xfrm>
        </p:spPr>
        <p:txBody>
          <a:bodyPr anchor="ctr"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313815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1247775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226185" y="3267926"/>
            <a:ext cx="3810000" cy="355482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490262" y="3697674"/>
            <a:ext cx="5168042" cy="1077218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1213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Closing Slide Alternativ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Copyright © </a:t>
            </a:r>
            <a:r>
              <a:rPr lang="en-US" sz="600" b="1" dirty="0" smtClean="0">
                <a:solidFill>
                  <a:srgbClr val="00539B"/>
                </a:solidFill>
                <a:ea typeface="ＭＳ Ｐゴシック" pitchFamily="34" charset="-128"/>
              </a:rPr>
              <a:t>2011, </a:t>
            </a:r>
            <a:r>
              <a:rPr lang="en-US" sz="600" b="1" dirty="0">
                <a:solidFill>
                  <a:srgbClr val="00539B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00539B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744362" y="6371055"/>
            <a:ext cx="1655277" cy="167513"/>
            <a:chOff x="1195324" y="673735"/>
            <a:chExt cx="4235450" cy="428625"/>
          </a:xfrm>
        </p:grpSpPr>
        <p:sp>
          <p:nvSpPr>
            <p:cNvPr id="6" name="Freeform 22"/>
            <p:cNvSpPr>
              <a:spLocks/>
            </p:cNvSpPr>
            <p:nvPr/>
          </p:nvSpPr>
          <p:spPr bwMode="auto">
            <a:xfrm>
              <a:off x="1195324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7" name="Freeform 23"/>
            <p:cNvSpPr>
              <a:spLocks/>
            </p:cNvSpPr>
            <p:nvPr/>
          </p:nvSpPr>
          <p:spPr bwMode="auto">
            <a:xfrm>
              <a:off x="1731899" y="683260"/>
              <a:ext cx="523875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6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0" y="0"/>
                </a:cxn>
                <a:cxn ang="0">
                  <a:pos x="234" y="184"/>
                </a:cxn>
                <a:cxn ang="0">
                  <a:pos x="236" y="184"/>
                </a:cxn>
                <a:cxn ang="0">
                  <a:pos x="266" y="0"/>
                </a:cxn>
                <a:cxn ang="0">
                  <a:pos x="330" y="0"/>
                </a:cxn>
                <a:cxn ang="0">
                  <a:pos x="274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4" y="76"/>
                </a:cxn>
                <a:cxn ang="0">
                  <a:pos x="132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0" h="258">
                  <a:moveTo>
                    <a:pt x="0" y="0"/>
                  </a:moveTo>
                  <a:lnTo>
                    <a:pt x="66" y="0"/>
                  </a:lnTo>
                  <a:lnTo>
                    <a:pt x="96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34" y="184"/>
                  </a:lnTo>
                  <a:lnTo>
                    <a:pt x="236" y="184"/>
                  </a:lnTo>
                  <a:lnTo>
                    <a:pt x="266" y="0"/>
                  </a:lnTo>
                  <a:lnTo>
                    <a:pt x="330" y="0"/>
                  </a:lnTo>
                  <a:lnTo>
                    <a:pt x="274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4" y="76"/>
                  </a:lnTo>
                  <a:lnTo>
                    <a:pt x="132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8" name="Freeform 24"/>
            <p:cNvSpPr>
              <a:spLocks/>
            </p:cNvSpPr>
            <p:nvPr/>
          </p:nvSpPr>
          <p:spPr bwMode="auto">
            <a:xfrm>
              <a:off x="2265299" y="683260"/>
              <a:ext cx="527050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0"/>
                </a:cxn>
                <a:cxn ang="0">
                  <a:pos x="98" y="184"/>
                </a:cxn>
                <a:cxn ang="0">
                  <a:pos x="98" y="184"/>
                </a:cxn>
                <a:cxn ang="0">
                  <a:pos x="130" y="0"/>
                </a:cxn>
                <a:cxn ang="0">
                  <a:pos x="202" y="0"/>
                </a:cxn>
                <a:cxn ang="0">
                  <a:pos x="236" y="184"/>
                </a:cxn>
                <a:cxn ang="0">
                  <a:pos x="236" y="184"/>
                </a:cxn>
                <a:cxn ang="0">
                  <a:pos x="268" y="0"/>
                </a:cxn>
                <a:cxn ang="0">
                  <a:pos x="332" y="0"/>
                </a:cxn>
                <a:cxn ang="0">
                  <a:pos x="276" y="258"/>
                </a:cxn>
                <a:cxn ang="0">
                  <a:pos x="200" y="258"/>
                </a:cxn>
                <a:cxn ang="0">
                  <a:pos x="166" y="76"/>
                </a:cxn>
                <a:cxn ang="0">
                  <a:pos x="166" y="76"/>
                </a:cxn>
                <a:cxn ang="0">
                  <a:pos x="134" y="258"/>
                </a:cxn>
                <a:cxn ang="0">
                  <a:pos x="56" y="258"/>
                </a:cxn>
                <a:cxn ang="0">
                  <a:pos x="0" y="0"/>
                </a:cxn>
              </a:cxnLst>
              <a:rect l="0" t="0" r="r" b="b"/>
              <a:pathLst>
                <a:path w="332" h="258">
                  <a:moveTo>
                    <a:pt x="0" y="0"/>
                  </a:moveTo>
                  <a:lnTo>
                    <a:pt x="66" y="0"/>
                  </a:lnTo>
                  <a:lnTo>
                    <a:pt x="98" y="184"/>
                  </a:lnTo>
                  <a:lnTo>
                    <a:pt x="98" y="184"/>
                  </a:lnTo>
                  <a:lnTo>
                    <a:pt x="130" y="0"/>
                  </a:lnTo>
                  <a:lnTo>
                    <a:pt x="202" y="0"/>
                  </a:lnTo>
                  <a:lnTo>
                    <a:pt x="236" y="184"/>
                  </a:lnTo>
                  <a:lnTo>
                    <a:pt x="236" y="184"/>
                  </a:lnTo>
                  <a:lnTo>
                    <a:pt x="268" y="0"/>
                  </a:lnTo>
                  <a:lnTo>
                    <a:pt x="332" y="0"/>
                  </a:lnTo>
                  <a:lnTo>
                    <a:pt x="276" y="258"/>
                  </a:lnTo>
                  <a:lnTo>
                    <a:pt x="200" y="258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34" y="258"/>
                  </a:lnTo>
                  <a:lnTo>
                    <a:pt x="56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808224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1" name="Freeform 26"/>
            <p:cNvSpPr>
              <a:spLocks/>
            </p:cNvSpPr>
            <p:nvPr/>
          </p:nvSpPr>
          <p:spPr bwMode="auto">
            <a:xfrm>
              <a:off x="2966974" y="673735"/>
              <a:ext cx="304800" cy="428625"/>
            </a:xfrm>
            <a:custGeom>
              <a:avLst/>
              <a:gdLst/>
              <a:ahLst/>
              <a:cxnLst>
                <a:cxn ang="0">
                  <a:pos x="60" y="188"/>
                </a:cxn>
                <a:cxn ang="0">
                  <a:pos x="60" y="196"/>
                </a:cxn>
                <a:cxn ang="0">
                  <a:pos x="66" y="210"/>
                </a:cxn>
                <a:cxn ang="0">
                  <a:pos x="74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4" y="222"/>
                </a:cxn>
                <a:cxn ang="0">
                  <a:pos x="122" y="214"/>
                </a:cxn>
                <a:cxn ang="0">
                  <a:pos x="128" y="202"/>
                </a:cxn>
                <a:cxn ang="0">
                  <a:pos x="128" y="194"/>
                </a:cxn>
                <a:cxn ang="0">
                  <a:pos x="120" y="176"/>
                </a:cxn>
                <a:cxn ang="0">
                  <a:pos x="104" y="166"/>
                </a:cxn>
                <a:cxn ang="0">
                  <a:pos x="58" y="148"/>
                </a:cxn>
                <a:cxn ang="0">
                  <a:pos x="34" y="138"/>
                </a:cxn>
                <a:cxn ang="0">
                  <a:pos x="16" y="122"/>
                </a:cxn>
                <a:cxn ang="0">
                  <a:pos x="6" y="102"/>
                </a:cxn>
                <a:cxn ang="0">
                  <a:pos x="2" y="78"/>
                </a:cxn>
                <a:cxn ang="0">
                  <a:pos x="4" y="62"/>
                </a:cxn>
                <a:cxn ang="0">
                  <a:pos x="14" y="34"/>
                </a:cxn>
                <a:cxn ang="0">
                  <a:pos x="38" y="12"/>
                </a:cxn>
                <a:cxn ang="0">
                  <a:pos x="74" y="2"/>
                </a:cxn>
                <a:cxn ang="0">
                  <a:pos x="98" y="0"/>
                </a:cxn>
                <a:cxn ang="0">
                  <a:pos x="136" y="4"/>
                </a:cxn>
                <a:cxn ang="0">
                  <a:pos x="164" y="18"/>
                </a:cxn>
                <a:cxn ang="0">
                  <a:pos x="180" y="42"/>
                </a:cxn>
                <a:cxn ang="0">
                  <a:pos x="186" y="72"/>
                </a:cxn>
                <a:cxn ang="0">
                  <a:pos x="126" y="84"/>
                </a:cxn>
                <a:cxn ang="0">
                  <a:pos x="124" y="66"/>
                </a:cxn>
                <a:cxn ang="0">
                  <a:pos x="120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2" y="56"/>
                </a:cxn>
                <a:cxn ang="0">
                  <a:pos x="66" y="66"/>
                </a:cxn>
                <a:cxn ang="0">
                  <a:pos x="66" y="72"/>
                </a:cxn>
                <a:cxn ang="0">
                  <a:pos x="72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8" y="164"/>
                </a:cxn>
                <a:cxn ang="0">
                  <a:pos x="192" y="190"/>
                </a:cxn>
                <a:cxn ang="0">
                  <a:pos x="190" y="208"/>
                </a:cxn>
                <a:cxn ang="0">
                  <a:pos x="176" y="240"/>
                </a:cxn>
                <a:cxn ang="0">
                  <a:pos x="150" y="260"/>
                </a:cxn>
                <a:cxn ang="0">
                  <a:pos x="116" y="270"/>
                </a:cxn>
                <a:cxn ang="0">
                  <a:pos x="96" y="270"/>
                </a:cxn>
                <a:cxn ang="0">
                  <a:pos x="50" y="264"/>
                </a:cxn>
                <a:cxn ang="0">
                  <a:pos x="20" y="248"/>
                </a:cxn>
                <a:cxn ang="0">
                  <a:pos x="6" y="222"/>
                </a:cxn>
                <a:cxn ang="0">
                  <a:pos x="0" y="188"/>
                </a:cxn>
                <a:cxn ang="0">
                  <a:pos x="60" y="180"/>
                </a:cxn>
              </a:cxnLst>
              <a:rect l="0" t="0" r="r" b="b"/>
              <a:pathLst>
                <a:path w="192" h="270">
                  <a:moveTo>
                    <a:pt x="60" y="180"/>
                  </a:moveTo>
                  <a:lnTo>
                    <a:pt x="60" y="188"/>
                  </a:lnTo>
                  <a:lnTo>
                    <a:pt x="60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6" y="210"/>
                  </a:lnTo>
                  <a:lnTo>
                    <a:pt x="68" y="216"/>
                  </a:lnTo>
                  <a:lnTo>
                    <a:pt x="74" y="220"/>
                  </a:lnTo>
                  <a:lnTo>
                    <a:pt x="80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4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6" y="208"/>
                  </a:lnTo>
                  <a:lnTo>
                    <a:pt x="128" y="202"/>
                  </a:lnTo>
                  <a:lnTo>
                    <a:pt x="128" y="194"/>
                  </a:lnTo>
                  <a:lnTo>
                    <a:pt x="128" y="194"/>
                  </a:lnTo>
                  <a:lnTo>
                    <a:pt x="126" y="184"/>
                  </a:lnTo>
                  <a:lnTo>
                    <a:pt x="120" y="176"/>
                  </a:lnTo>
                  <a:lnTo>
                    <a:pt x="114" y="170"/>
                  </a:lnTo>
                  <a:lnTo>
                    <a:pt x="104" y="166"/>
                  </a:lnTo>
                  <a:lnTo>
                    <a:pt x="58" y="148"/>
                  </a:lnTo>
                  <a:lnTo>
                    <a:pt x="58" y="148"/>
                  </a:lnTo>
                  <a:lnTo>
                    <a:pt x="44" y="144"/>
                  </a:lnTo>
                  <a:lnTo>
                    <a:pt x="34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6" y="102"/>
                  </a:lnTo>
                  <a:lnTo>
                    <a:pt x="4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4" y="62"/>
                  </a:lnTo>
                  <a:lnTo>
                    <a:pt x="8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8" y="12"/>
                  </a:lnTo>
                  <a:lnTo>
                    <a:pt x="54" y="6"/>
                  </a:lnTo>
                  <a:lnTo>
                    <a:pt x="74" y="2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2" y="10"/>
                  </a:lnTo>
                  <a:lnTo>
                    <a:pt x="164" y="18"/>
                  </a:lnTo>
                  <a:lnTo>
                    <a:pt x="174" y="30"/>
                  </a:lnTo>
                  <a:lnTo>
                    <a:pt x="180" y="42"/>
                  </a:lnTo>
                  <a:lnTo>
                    <a:pt x="184" y="56"/>
                  </a:lnTo>
                  <a:lnTo>
                    <a:pt x="186" y="72"/>
                  </a:lnTo>
                  <a:lnTo>
                    <a:pt x="186" y="8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20" y="54"/>
                  </a:lnTo>
                  <a:lnTo>
                    <a:pt x="116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6" y="52"/>
                  </a:lnTo>
                  <a:lnTo>
                    <a:pt x="72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68" y="82"/>
                  </a:lnTo>
                  <a:lnTo>
                    <a:pt x="72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4" y="152"/>
                  </a:lnTo>
                  <a:lnTo>
                    <a:pt x="188" y="164"/>
                  </a:lnTo>
                  <a:lnTo>
                    <a:pt x="190" y="176"/>
                  </a:lnTo>
                  <a:lnTo>
                    <a:pt x="192" y="190"/>
                  </a:lnTo>
                  <a:lnTo>
                    <a:pt x="192" y="190"/>
                  </a:lnTo>
                  <a:lnTo>
                    <a:pt x="190" y="208"/>
                  </a:lnTo>
                  <a:lnTo>
                    <a:pt x="184" y="226"/>
                  </a:lnTo>
                  <a:lnTo>
                    <a:pt x="176" y="240"/>
                  </a:lnTo>
                  <a:lnTo>
                    <a:pt x="164" y="250"/>
                  </a:lnTo>
                  <a:lnTo>
                    <a:pt x="150" y="260"/>
                  </a:lnTo>
                  <a:lnTo>
                    <a:pt x="134" y="266"/>
                  </a:lnTo>
                  <a:lnTo>
                    <a:pt x="116" y="270"/>
                  </a:lnTo>
                  <a:lnTo>
                    <a:pt x="96" y="270"/>
                  </a:lnTo>
                  <a:lnTo>
                    <a:pt x="96" y="270"/>
                  </a:lnTo>
                  <a:lnTo>
                    <a:pt x="70" y="270"/>
                  </a:lnTo>
                  <a:lnTo>
                    <a:pt x="50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2" y="236"/>
                  </a:lnTo>
                  <a:lnTo>
                    <a:pt x="6" y="222"/>
                  </a:lnTo>
                  <a:lnTo>
                    <a:pt x="2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60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/>
          </p:nvSpPr>
          <p:spPr bwMode="auto">
            <a:xfrm>
              <a:off x="3309874" y="673735"/>
              <a:ext cx="317500" cy="428625"/>
            </a:xfrm>
            <a:custGeom>
              <a:avLst/>
              <a:gdLst/>
              <a:ahLst/>
              <a:cxnLst>
                <a:cxn ang="0">
                  <a:pos x="8" y="80"/>
                </a:cxn>
                <a:cxn ang="0">
                  <a:pos x="10" y="58"/>
                </a:cxn>
                <a:cxn ang="0">
                  <a:pos x="24" y="28"/>
                </a:cxn>
                <a:cxn ang="0">
                  <a:pos x="48" y="10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146" y="6"/>
                </a:cxn>
                <a:cxn ang="0">
                  <a:pos x="174" y="22"/>
                </a:cxn>
                <a:cxn ang="0">
                  <a:pos x="188" y="46"/>
                </a:cxn>
                <a:cxn ang="0">
                  <a:pos x="192" y="78"/>
                </a:cxn>
                <a:cxn ang="0">
                  <a:pos x="192" y="214"/>
                </a:cxn>
                <a:cxn ang="0">
                  <a:pos x="196" y="254"/>
                </a:cxn>
                <a:cxn ang="0">
                  <a:pos x="136" y="264"/>
                </a:cxn>
                <a:cxn ang="0">
                  <a:pos x="132" y="250"/>
                </a:cxn>
                <a:cxn ang="0">
                  <a:pos x="128" y="238"/>
                </a:cxn>
                <a:cxn ang="0">
                  <a:pos x="122" y="246"/>
                </a:cxn>
                <a:cxn ang="0">
                  <a:pos x="108" y="260"/>
                </a:cxn>
                <a:cxn ang="0">
                  <a:pos x="92" y="268"/>
                </a:cxn>
                <a:cxn ang="0">
                  <a:pos x="62" y="270"/>
                </a:cxn>
                <a:cxn ang="0">
                  <a:pos x="46" y="268"/>
                </a:cxn>
                <a:cxn ang="0">
                  <a:pos x="22" y="256"/>
                </a:cxn>
                <a:cxn ang="0">
                  <a:pos x="8" y="236"/>
                </a:cxn>
                <a:cxn ang="0">
                  <a:pos x="0" y="210"/>
                </a:cxn>
                <a:cxn ang="0">
                  <a:pos x="0" y="196"/>
                </a:cxn>
                <a:cxn ang="0">
                  <a:pos x="4" y="166"/>
                </a:cxn>
                <a:cxn ang="0">
                  <a:pos x="16" y="144"/>
                </a:cxn>
                <a:cxn ang="0">
                  <a:pos x="36" y="128"/>
                </a:cxn>
                <a:cxn ang="0">
                  <a:pos x="64" y="116"/>
                </a:cxn>
                <a:cxn ang="0">
                  <a:pos x="102" y="106"/>
                </a:cxn>
                <a:cxn ang="0">
                  <a:pos x="122" y="96"/>
                </a:cxn>
                <a:cxn ang="0">
                  <a:pos x="128" y="76"/>
                </a:cxn>
                <a:cxn ang="0">
                  <a:pos x="126" y="62"/>
                </a:cxn>
                <a:cxn ang="0">
                  <a:pos x="122" y="54"/>
                </a:cxn>
                <a:cxn ang="0">
                  <a:pos x="112" y="46"/>
                </a:cxn>
                <a:cxn ang="0">
                  <a:pos x="98" y="44"/>
                </a:cxn>
                <a:cxn ang="0">
                  <a:pos x="90" y="46"/>
                </a:cxn>
                <a:cxn ang="0">
                  <a:pos x="80" y="50"/>
                </a:cxn>
                <a:cxn ang="0">
                  <a:pos x="72" y="58"/>
                </a:cxn>
                <a:cxn ang="0">
                  <a:pos x="68" y="78"/>
                </a:cxn>
                <a:cxn ang="0">
                  <a:pos x="8" y="86"/>
                </a:cxn>
                <a:cxn ang="0">
                  <a:pos x="128" y="136"/>
                </a:cxn>
                <a:cxn ang="0">
                  <a:pos x="100" y="148"/>
                </a:cxn>
                <a:cxn ang="0">
                  <a:pos x="84" y="154"/>
                </a:cxn>
                <a:cxn ang="0">
                  <a:pos x="72" y="162"/>
                </a:cxn>
                <a:cxn ang="0">
                  <a:pos x="64" y="174"/>
                </a:cxn>
                <a:cxn ang="0">
                  <a:pos x="62" y="190"/>
                </a:cxn>
                <a:cxn ang="0">
                  <a:pos x="68" y="214"/>
                </a:cxn>
                <a:cxn ang="0">
                  <a:pos x="76" y="222"/>
                </a:cxn>
                <a:cxn ang="0">
                  <a:pos x="88" y="226"/>
                </a:cxn>
                <a:cxn ang="0">
                  <a:pos x="102" y="224"/>
                </a:cxn>
                <a:cxn ang="0">
                  <a:pos x="114" y="216"/>
                </a:cxn>
                <a:cxn ang="0">
                  <a:pos x="124" y="204"/>
                </a:cxn>
                <a:cxn ang="0">
                  <a:pos x="128" y="186"/>
                </a:cxn>
              </a:cxnLst>
              <a:rect l="0" t="0" r="r" b="b"/>
              <a:pathLst>
                <a:path w="200" h="270">
                  <a:moveTo>
                    <a:pt x="8" y="86"/>
                  </a:moveTo>
                  <a:lnTo>
                    <a:pt x="8" y="80"/>
                  </a:lnTo>
                  <a:lnTo>
                    <a:pt x="8" y="80"/>
                  </a:lnTo>
                  <a:lnTo>
                    <a:pt x="10" y="58"/>
                  </a:lnTo>
                  <a:lnTo>
                    <a:pt x="14" y="42"/>
                  </a:lnTo>
                  <a:lnTo>
                    <a:pt x="24" y="28"/>
                  </a:lnTo>
                  <a:lnTo>
                    <a:pt x="34" y="18"/>
                  </a:lnTo>
                  <a:lnTo>
                    <a:pt x="48" y="10"/>
                  </a:lnTo>
                  <a:lnTo>
                    <a:pt x="64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24" y="2"/>
                  </a:lnTo>
                  <a:lnTo>
                    <a:pt x="146" y="6"/>
                  </a:lnTo>
                  <a:lnTo>
                    <a:pt x="162" y="12"/>
                  </a:lnTo>
                  <a:lnTo>
                    <a:pt x="174" y="22"/>
                  </a:lnTo>
                  <a:lnTo>
                    <a:pt x="182" y="34"/>
                  </a:lnTo>
                  <a:lnTo>
                    <a:pt x="188" y="46"/>
                  </a:lnTo>
                  <a:lnTo>
                    <a:pt x="190" y="62"/>
                  </a:lnTo>
                  <a:lnTo>
                    <a:pt x="192" y="78"/>
                  </a:lnTo>
                  <a:lnTo>
                    <a:pt x="192" y="214"/>
                  </a:lnTo>
                  <a:lnTo>
                    <a:pt x="192" y="214"/>
                  </a:lnTo>
                  <a:lnTo>
                    <a:pt x="194" y="242"/>
                  </a:lnTo>
                  <a:lnTo>
                    <a:pt x="196" y="254"/>
                  </a:lnTo>
                  <a:lnTo>
                    <a:pt x="200" y="264"/>
                  </a:lnTo>
                  <a:lnTo>
                    <a:pt x="136" y="264"/>
                  </a:lnTo>
                  <a:lnTo>
                    <a:pt x="136" y="264"/>
                  </a:lnTo>
                  <a:lnTo>
                    <a:pt x="132" y="250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8" y="238"/>
                  </a:lnTo>
                  <a:lnTo>
                    <a:pt x="122" y="246"/>
                  </a:lnTo>
                  <a:lnTo>
                    <a:pt x="116" y="254"/>
                  </a:lnTo>
                  <a:lnTo>
                    <a:pt x="108" y="260"/>
                  </a:lnTo>
                  <a:lnTo>
                    <a:pt x="100" y="264"/>
                  </a:lnTo>
                  <a:lnTo>
                    <a:pt x="92" y="268"/>
                  </a:lnTo>
                  <a:lnTo>
                    <a:pt x="84" y="270"/>
                  </a:lnTo>
                  <a:lnTo>
                    <a:pt x="62" y="270"/>
                  </a:lnTo>
                  <a:lnTo>
                    <a:pt x="62" y="270"/>
                  </a:lnTo>
                  <a:lnTo>
                    <a:pt x="46" y="268"/>
                  </a:lnTo>
                  <a:lnTo>
                    <a:pt x="32" y="264"/>
                  </a:lnTo>
                  <a:lnTo>
                    <a:pt x="22" y="256"/>
                  </a:lnTo>
                  <a:lnTo>
                    <a:pt x="14" y="246"/>
                  </a:lnTo>
                  <a:lnTo>
                    <a:pt x="8" y="236"/>
                  </a:lnTo>
                  <a:lnTo>
                    <a:pt x="2" y="222"/>
                  </a:lnTo>
                  <a:lnTo>
                    <a:pt x="0" y="210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180"/>
                  </a:lnTo>
                  <a:lnTo>
                    <a:pt x="4" y="166"/>
                  </a:lnTo>
                  <a:lnTo>
                    <a:pt x="8" y="154"/>
                  </a:lnTo>
                  <a:lnTo>
                    <a:pt x="16" y="144"/>
                  </a:lnTo>
                  <a:lnTo>
                    <a:pt x="24" y="134"/>
                  </a:lnTo>
                  <a:lnTo>
                    <a:pt x="36" y="128"/>
                  </a:lnTo>
                  <a:lnTo>
                    <a:pt x="48" y="122"/>
                  </a:lnTo>
                  <a:lnTo>
                    <a:pt x="64" y="116"/>
                  </a:lnTo>
                  <a:lnTo>
                    <a:pt x="102" y="106"/>
                  </a:lnTo>
                  <a:lnTo>
                    <a:pt x="102" y="106"/>
                  </a:lnTo>
                  <a:lnTo>
                    <a:pt x="114" y="102"/>
                  </a:lnTo>
                  <a:lnTo>
                    <a:pt x="122" y="96"/>
                  </a:lnTo>
                  <a:lnTo>
                    <a:pt x="128" y="88"/>
                  </a:lnTo>
                  <a:lnTo>
                    <a:pt x="128" y="76"/>
                  </a:lnTo>
                  <a:lnTo>
                    <a:pt x="128" y="76"/>
                  </a:lnTo>
                  <a:lnTo>
                    <a:pt x="126" y="62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18" y="50"/>
                  </a:lnTo>
                  <a:lnTo>
                    <a:pt x="112" y="46"/>
                  </a:lnTo>
                  <a:lnTo>
                    <a:pt x="106" y="46"/>
                  </a:lnTo>
                  <a:lnTo>
                    <a:pt x="98" y="44"/>
                  </a:lnTo>
                  <a:lnTo>
                    <a:pt x="98" y="44"/>
                  </a:lnTo>
                  <a:lnTo>
                    <a:pt x="90" y="46"/>
                  </a:lnTo>
                  <a:lnTo>
                    <a:pt x="84" y="48"/>
                  </a:lnTo>
                  <a:lnTo>
                    <a:pt x="80" y="50"/>
                  </a:lnTo>
                  <a:lnTo>
                    <a:pt x="74" y="54"/>
                  </a:lnTo>
                  <a:lnTo>
                    <a:pt x="72" y="58"/>
                  </a:lnTo>
                  <a:lnTo>
                    <a:pt x="70" y="64"/>
                  </a:lnTo>
                  <a:lnTo>
                    <a:pt x="68" y="78"/>
                  </a:lnTo>
                  <a:lnTo>
                    <a:pt x="68" y="86"/>
                  </a:lnTo>
                  <a:lnTo>
                    <a:pt x="8" y="86"/>
                  </a:lnTo>
                  <a:close/>
                  <a:moveTo>
                    <a:pt x="128" y="136"/>
                  </a:moveTo>
                  <a:lnTo>
                    <a:pt x="128" y="136"/>
                  </a:lnTo>
                  <a:lnTo>
                    <a:pt x="114" y="14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84" y="154"/>
                  </a:lnTo>
                  <a:lnTo>
                    <a:pt x="76" y="158"/>
                  </a:lnTo>
                  <a:lnTo>
                    <a:pt x="72" y="162"/>
                  </a:lnTo>
                  <a:lnTo>
                    <a:pt x="68" y="168"/>
                  </a:lnTo>
                  <a:lnTo>
                    <a:pt x="64" y="174"/>
                  </a:lnTo>
                  <a:lnTo>
                    <a:pt x="62" y="190"/>
                  </a:lnTo>
                  <a:lnTo>
                    <a:pt x="62" y="190"/>
                  </a:lnTo>
                  <a:lnTo>
                    <a:pt x="64" y="204"/>
                  </a:lnTo>
                  <a:lnTo>
                    <a:pt x="68" y="214"/>
                  </a:lnTo>
                  <a:lnTo>
                    <a:pt x="72" y="220"/>
                  </a:lnTo>
                  <a:lnTo>
                    <a:pt x="76" y="222"/>
                  </a:lnTo>
                  <a:lnTo>
                    <a:pt x="82" y="224"/>
                  </a:lnTo>
                  <a:lnTo>
                    <a:pt x="88" y="226"/>
                  </a:lnTo>
                  <a:lnTo>
                    <a:pt x="88" y="226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6"/>
                  </a:lnTo>
                  <a:lnTo>
                    <a:pt x="120" y="210"/>
                  </a:lnTo>
                  <a:lnTo>
                    <a:pt x="124" y="204"/>
                  </a:lnTo>
                  <a:lnTo>
                    <a:pt x="128" y="196"/>
                  </a:lnTo>
                  <a:lnTo>
                    <a:pt x="128" y="186"/>
                  </a:lnTo>
                  <a:lnTo>
                    <a:pt x="128" y="1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3" name="Freeform 28"/>
            <p:cNvSpPr>
              <a:spLocks/>
            </p:cNvSpPr>
            <p:nvPr/>
          </p:nvSpPr>
          <p:spPr bwMode="auto">
            <a:xfrm>
              <a:off x="3671824" y="673735"/>
              <a:ext cx="301625" cy="428625"/>
            </a:xfrm>
            <a:custGeom>
              <a:avLst/>
              <a:gdLst/>
              <a:ahLst/>
              <a:cxnLst>
                <a:cxn ang="0">
                  <a:pos x="58" y="188"/>
                </a:cxn>
                <a:cxn ang="0">
                  <a:pos x="60" y="196"/>
                </a:cxn>
                <a:cxn ang="0">
                  <a:pos x="64" y="210"/>
                </a:cxn>
                <a:cxn ang="0">
                  <a:pos x="72" y="220"/>
                </a:cxn>
                <a:cxn ang="0">
                  <a:pos x="86" y="224"/>
                </a:cxn>
                <a:cxn ang="0">
                  <a:pos x="94" y="226"/>
                </a:cxn>
                <a:cxn ang="0">
                  <a:pos x="112" y="222"/>
                </a:cxn>
                <a:cxn ang="0">
                  <a:pos x="122" y="214"/>
                </a:cxn>
                <a:cxn ang="0">
                  <a:pos x="126" y="202"/>
                </a:cxn>
                <a:cxn ang="0">
                  <a:pos x="126" y="194"/>
                </a:cxn>
                <a:cxn ang="0">
                  <a:pos x="120" y="176"/>
                </a:cxn>
                <a:cxn ang="0">
                  <a:pos x="102" y="166"/>
                </a:cxn>
                <a:cxn ang="0">
                  <a:pos x="56" y="148"/>
                </a:cxn>
                <a:cxn ang="0">
                  <a:pos x="32" y="138"/>
                </a:cxn>
                <a:cxn ang="0">
                  <a:pos x="16" y="122"/>
                </a:cxn>
                <a:cxn ang="0">
                  <a:pos x="4" y="102"/>
                </a:cxn>
                <a:cxn ang="0">
                  <a:pos x="2" y="78"/>
                </a:cxn>
                <a:cxn ang="0">
                  <a:pos x="2" y="62"/>
                </a:cxn>
                <a:cxn ang="0">
                  <a:pos x="14" y="34"/>
                </a:cxn>
                <a:cxn ang="0">
                  <a:pos x="36" y="12"/>
                </a:cxn>
                <a:cxn ang="0">
                  <a:pos x="72" y="2"/>
                </a:cxn>
                <a:cxn ang="0">
                  <a:pos x="96" y="0"/>
                </a:cxn>
                <a:cxn ang="0">
                  <a:pos x="136" y="4"/>
                </a:cxn>
                <a:cxn ang="0">
                  <a:pos x="162" y="18"/>
                </a:cxn>
                <a:cxn ang="0">
                  <a:pos x="178" y="42"/>
                </a:cxn>
                <a:cxn ang="0">
                  <a:pos x="184" y="72"/>
                </a:cxn>
                <a:cxn ang="0">
                  <a:pos x="124" y="84"/>
                </a:cxn>
                <a:cxn ang="0">
                  <a:pos x="124" y="66"/>
                </a:cxn>
                <a:cxn ang="0">
                  <a:pos x="118" y="54"/>
                </a:cxn>
                <a:cxn ang="0">
                  <a:pos x="110" y="48"/>
                </a:cxn>
                <a:cxn ang="0">
                  <a:pos x="96" y="44"/>
                </a:cxn>
                <a:cxn ang="0">
                  <a:pos x="84" y="46"/>
                </a:cxn>
                <a:cxn ang="0">
                  <a:pos x="70" y="56"/>
                </a:cxn>
                <a:cxn ang="0">
                  <a:pos x="66" y="66"/>
                </a:cxn>
                <a:cxn ang="0">
                  <a:pos x="64" y="72"/>
                </a:cxn>
                <a:cxn ang="0">
                  <a:pos x="70" y="90"/>
                </a:cxn>
                <a:cxn ang="0">
                  <a:pos x="94" y="102"/>
                </a:cxn>
                <a:cxn ang="0">
                  <a:pos x="134" y="116"/>
                </a:cxn>
                <a:cxn ang="0">
                  <a:pos x="160" y="128"/>
                </a:cxn>
                <a:cxn ang="0">
                  <a:pos x="178" y="144"/>
                </a:cxn>
                <a:cxn ang="0">
                  <a:pos x="186" y="164"/>
                </a:cxn>
                <a:cxn ang="0">
                  <a:pos x="190" y="190"/>
                </a:cxn>
                <a:cxn ang="0">
                  <a:pos x="188" y="208"/>
                </a:cxn>
                <a:cxn ang="0">
                  <a:pos x="174" y="240"/>
                </a:cxn>
                <a:cxn ang="0">
                  <a:pos x="148" y="260"/>
                </a:cxn>
                <a:cxn ang="0">
                  <a:pos x="114" y="270"/>
                </a:cxn>
                <a:cxn ang="0">
                  <a:pos x="94" y="270"/>
                </a:cxn>
                <a:cxn ang="0">
                  <a:pos x="48" y="264"/>
                </a:cxn>
                <a:cxn ang="0">
                  <a:pos x="20" y="248"/>
                </a:cxn>
                <a:cxn ang="0">
                  <a:pos x="4" y="222"/>
                </a:cxn>
                <a:cxn ang="0">
                  <a:pos x="0" y="188"/>
                </a:cxn>
                <a:cxn ang="0">
                  <a:pos x="58" y="180"/>
                </a:cxn>
              </a:cxnLst>
              <a:rect l="0" t="0" r="r" b="b"/>
              <a:pathLst>
                <a:path w="190" h="270">
                  <a:moveTo>
                    <a:pt x="58" y="180"/>
                  </a:moveTo>
                  <a:lnTo>
                    <a:pt x="58" y="188"/>
                  </a:lnTo>
                  <a:lnTo>
                    <a:pt x="58" y="188"/>
                  </a:lnTo>
                  <a:lnTo>
                    <a:pt x="60" y="196"/>
                  </a:lnTo>
                  <a:lnTo>
                    <a:pt x="62" y="204"/>
                  </a:lnTo>
                  <a:lnTo>
                    <a:pt x="64" y="210"/>
                  </a:lnTo>
                  <a:lnTo>
                    <a:pt x="68" y="216"/>
                  </a:lnTo>
                  <a:lnTo>
                    <a:pt x="72" y="220"/>
                  </a:lnTo>
                  <a:lnTo>
                    <a:pt x="78" y="222"/>
                  </a:lnTo>
                  <a:lnTo>
                    <a:pt x="86" y="224"/>
                  </a:lnTo>
                  <a:lnTo>
                    <a:pt x="94" y="226"/>
                  </a:lnTo>
                  <a:lnTo>
                    <a:pt x="94" y="226"/>
                  </a:lnTo>
                  <a:lnTo>
                    <a:pt x="108" y="224"/>
                  </a:lnTo>
                  <a:lnTo>
                    <a:pt x="112" y="222"/>
                  </a:lnTo>
                  <a:lnTo>
                    <a:pt x="118" y="218"/>
                  </a:lnTo>
                  <a:lnTo>
                    <a:pt x="122" y="214"/>
                  </a:lnTo>
                  <a:lnTo>
                    <a:pt x="124" y="208"/>
                  </a:lnTo>
                  <a:lnTo>
                    <a:pt x="126" y="202"/>
                  </a:lnTo>
                  <a:lnTo>
                    <a:pt x="126" y="194"/>
                  </a:lnTo>
                  <a:lnTo>
                    <a:pt x="126" y="194"/>
                  </a:lnTo>
                  <a:lnTo>
                    <a:pt x="124" y="184"/>
                  </a:lnTo>
                  <a:lnTo>
                    <a:pt x="120" y="176"/>
                  </a:lnTo>
                  <a:lnTo>
                    <a:pt x="112" y="170"/>
                  </a:lnTo>
                  <a:lnTo>
                    <a:pt x="102" y="166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4" y="130"/>
                  </a:lnTo>
                  <a:lnTo>
                    <a:pt x="16" y="122"/>
                  </a:lnTo>
                  <a:lnTo>
                    <a:pt x="10" y="112"/>
                  </a:lnTo>
                  <a:lnTo>
                    <a:pt x="4" y="102"/>
                  </a:lnTo>
                  <a:lnTo>
                    <a:pt x="2" y="90"/>
                  </a:lnTo>
                  <a:lnTo>
                    <a:pt x="2" y="78"/>
                  </a:lnTo>
                  <a:lnTo>
                    <a:pt x="2" y="78"/>
                  </a:lnTo>
                  <a:lnTo>
                    <a:pt x="2" y="62"/>
                  </a:lnTo>
                  <a:lnTo>
                    <a:pt x="6" y="48"/>
                  </a:lnTo>
                  <a:lnTo>
                    <a:pt x="14" y="34"/>
                  </a:lnTo>
                  <a:lnTo>
                    <a:pt x="24" y="22"/>
                  </a:lnTo>
                  <a:lnTo>
                    <a:pt x="36" y="12"/>
                  </a:lnTo>
                  <a:lnTo>
                    <a:pt x="52" y="6"/>
                  </a:lnTo>
                  <a:lnTo>
                    <a:pt x="72" y="2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8" y="0"/>
                  </a:lnTo>
                  <a:lnTo>
                    <a:pt x="136" y="4"/>
                  </a:lnTo>
                  <a:lnTo>
                    <a:pt x="150" y="10"/>
                  </a:lnTo>
                  <a:lnTo>
                    <a:pt x="162" y="18"/>
                  </a:lnTo>
                  <a:lnTo>
                    <a:pt x="172" y="30"/>
                  </a:lnTo>
                  <a:lnTo>
                    <a:pt x="178" y="42"/>
                  </a:lnTo>
                  <a:lnTo>
                    <a:pt x="182" y="56"/>
                  </a:lnTo>
                  <a:lnTo>
                    <a:pt x="184" y="72"/>
                  </a:lnTo>
                  <a:lnTo>
                    <a:pt x="184" y="84"/>
                  </a:lnTo>
                  <a:lnTo>
                    <a:pt x="124" y="84"/>
                  </a:lnTo>
                  <a:lnTo>
                    <a:pt x="124" y="84"/>
                  </a:lnTo>
                  <a:lnTo>
                    <a:pt x="124" y="66"/>
                  </a:lnTo>
                  <a:lnTo>
                    <a:pt x="122" y="60"/>
                  </a:lnTo>
                  <a:lnTo>
                    <a:pt x="118" y="54"/>
                  </a:lnTo>
                  <a:lnTo>
                    <a:pt x="114" y="50"/>
                  </a:lnTo>
                  <a:lnTo>
                    <a:pt x="110" y="48"/>
                  </a:lnTo>
                  <a:lnTo>
                    <a:pt x="104" y="46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84" y="46"/>
                  </a:lnTo>
                  <a:lnTo>
                    <a:pt x="74" y="52"/>
                  </a:lnTo>
                  <a:lnTo>
                    <a:pt x="70" y="56"/>
                  </a:lnTo>
                  <a:lnTo>
                    <a:pt x="68" y="60"/>
                  </a:lnTo>
                  <a:lnTo>
                    <a:pt x="66" y="66"/>
                  </a:lnTo>
                  <a:lnTo>
                    <a:pt x="64" y="72"/>
                  </a:lnTo>
                  <a:lnTo>
                    <a:pt x="64" y="72"/>
                  </a:lnTo>
                  <a:lnTo>
                    <a:pt x="66" y="82"/>
                  </a:lnTo>
                  <a:lnTo>
                    <a:pt x="70" y="90"/>
                  </a:lnTo>
                  <a:lnTo>
                    <a:pt x="80" y="96"/>
                  </a:lnTo>
                  <a:lnTo>
                    <a:pt x="94" y="102"/>
                  </a:lnTo>
                  <a:lnTo>
                    <a:pt x="134" y="116"/>
                  </a:lnTo>
                  <a:lnTo>
                    <a:pt x="134" y="116"/>
                  </a:lnTo>
                  <a:lnTo>
                    <a:pt x="148" y="122"/>
                  </a:lnTo>
                  <a:lnTo>
                    <a:pt x="160" y="128"/>
                  </a:lnTo>
                  <a:lnTo>
                    <a:pt x="170" y="136"/>
                  </a:lnTo>
                  <a:lnTo>
                    <a:pt x="178" y="144"/>
                  </a:lnTo>
                  <a:lnTo>
                    <a:pt x="182" y="152"/>
                  </a:lnTo>
                  <a:lnTo>
                    <a:pt x="186" y="164"/>
                  </a:lnTo>
                  <a:lnTo>
                    <a:pt x="190" y="176"/>
                  </a:lnTo>
                  <a:lnTo>
                    <a:pt x="190" y="190"/>
                  </a:lnTo>
                  <a:lnTo>
                    <a:pt x="190" y="190"/>
                  </a:lnTo>
                  <a:lnTo>
                    <a:pt x="188" y="208"/>
                  </a:lnTo>
                  <a:lnTo>
                    <a:pt x="182" y="226"/>
                  </a:lnTo>
                  <a:lnTo>
                    <a:pt x="174" y="240"/>
                  </a:lnTo>
                  <a:lnTo>
                    <a:pt x="162" y="250"/>
                  </a:lnTo>
                  <a:lnTo>
                    <a:pt x="148" y="260"/>
                  </a:lnTo>
                  <a:lnTo>
                    <a:pt x="132" y="266"/>
                  </a:lnTo>
                  <a:lnTo>
                    <a:pt x="114" y="270"/>
                  </a:lnTo>
                  <a:lnTo>
                    <a:pt x="94" y="270"/>
                  </a:lnTo>
                  <a:lnTo>
                    <a:pt x="94" y="270"/>
                  </a:lnTo>
                  <a:lnTo>
                    <a:pt x="68" y="270"/>
                  </a:lnTo>
                  <a:lnTo>
                    <a:pt x="48" y="264"/>
                  </a:lnTo>
                  <a:lnTo>
                    <a:pt x="32" y="258"/>
                  </a:lnTo>
                  <a:lnTo>
                    <a:pt x="20" y="248"/>
                  </a:lnTo>
                  <a:lnTo>
                    <a:pt x="10" y="236"/>
                  </a:lnTo>
                  <a:lnTo>
                    <a:pt x="4" y="222"/>
                  </a:lnTo>
                  <a:lnTo>
                    <a:pt x="0" y="206"/>
                  </a:lnTo>
                  <a:lnTo>
                    <a:pt x="0" y="188"/>
                  </a:lnTo>
                  <a:lnTo>
                    <a:pt x="0" y="180"/>
                  </a:lnTo>
                  <a:lnTo>
                    <a:pt x="58" y="18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030599" y="975360"/>
              <a:ext cx="101600" cy="1174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4192524" y="673735"/>
              <a:ext cx="314325" cy="428625"/>
            </a:xfrm>
            <a:custGeom>
              <a:avLst/>
              <a:gdLst/>
              <a:ahLst/>
              <a:cxnLst>
                <a:cxn ang="0">
                  <a:pos x="134" y="100"/>
                </a:cxn>
                <a:cxn ang="0">
                  <a:pos x="132" y="72"/>
                </a:cxn>
                <a:cxn ang="0">
                  <a:pos x="124" y="58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84" y="52"/>
                </a:cxn>
                <a:cxn ang="0">
                  <a:pos x="74" y="70"/>
                </a:cxn>
                <a:cxn ang="0">
                  <a:pos x="68" y="96"/>
                </a:cxn>
                <a:cxn ang="0">
                  <a:pos x="66" y="136"/>
                </a:cxn>
                <a:cxn ang="0">
                  <a:pos x="70" y="192"/>
                </a:cxn>
                <a:cxn ang="0">
                  <a:pos x="78" y="214"/>
                </a:cxn>
                <a:cxn ang="0">
                  <a:pos x="92" y="224"/>
                </a:cxn>
                <a:cxn ang="0">
                  <a:pos x="102" y="226"/>
                </a:cxn>
                <a:cxn ang="0">
                  <a:pos x="116" y="222"/>
                </a:cxn>
                <a:cxn ang="0">
                  <a:pos x="126" y="212"/>
                </a:cxn>
                <a:cxn ang="0">
                  <a:pos x="132" y="192"/>
                </a:cxn>
                <a:cxn ang="0">
                  <a:pos x="198" y="166"/>
                </a:cxn>
                <a:cxn ang="0">
                  <a:pos x="196" y="190"/>
                </a:cxn>
                <a:cxn ang="0">
                  <a:pos x="184" y="228"/>
                </a:cxn>
                <a:cxn ang="0">
                  <a:pos x="160" y="256"/>
                </a:cxn>
                <a:cxn ang="0">
                  <a:pos x="124" y="268"/>
                </a:cxn>
                <a:cxn ang="0">
                  <a:pos x="98" y="270"/>
                </a:cxn>
                <a:cxn ang="0">
                  <a:pos x="56" y="264"/>
                </a:cxn>
                <a:cxn ang="0">
                  <a:pos x="38" y="254"/>
                </a:cxn>
                <a:cxn ang="0">
                  <a:pos x="24" y="242"/>
                </a:cxn>
                <a:cxn ang="0">
                  <a:pos x="14" y="224"/>
                </a:cxn>
                <a:cxn ang="0">
                  <a:pos x="2" y="170"/>
                </a:cxn>
                <a:cxn ang="0">
                  <a:pos x="0" y="136"/>
                </a:cxn>
                <a:cxn ang="0">
                  <a:pos x="4" y="84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36" y="20"/>
                </a:cxn>
                <a:cxn ang="0">
                  <a:pos x="54" y="10"/>
                </a:cxn>
                <a:cxn ang="0">
                  <a:pos x="82" y="2"/>
                </a:cxn>
                <a:cxn ang="0">
                  <a:pos x="104" y="0"/>
                </a:cxn>
                <a:cxn ang="0">
                  <a:pos x="144" y="6"/>
                </a:cxn>
                <a:cxn ang="0">
                  <a:pos x="174" y="26"/>
                </a:cxn>
                <a:cxn ang="0">
                  <a:pos x="192" y="58"/>
                </a:cxn>
                <a:cxn ang="0">
                  <a:pos x="198" y="100"/>
                </a:cxn>
              </a:cxnLst>
              <a:rect l="0" t="0" r="r" b="b"/>
              <a:pathLst>
                <a:path w="198" h="270">
                  <a:moveTo>
                    <a:pt x="134" y="100"/>
                  </a:moveTo>
                  <a:lnTo>
                    <a:pt x="134" y="100"/>
                  </a:lnTo>
                  <a:lnTo>
                    <a:pt x="132" y="80"/>
                  </a:lnTo>
                  <a:lnTo>
                    <a:pt x="132" y="72"/>
                  </a:lnTo>
                  <a:lnTo>
                    <a:pt x="128" y="64"/>
                  </a:lnTo>
                  <a:lnTo>
                    <a:pt x="124" y="58"/>
                  </a:lnTo>
                  <a:lnTo>
                    <a:pt x="120" y="52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94" y="48"/>
                  </a:lnTo>
                  <a:lnTo>
                    <a:pt x="84" y="52"/>
                  </a:lnTo>
                  <a:lnTo>
                    <a:pt x="78" y="60"/>
                  </a:lnTo>
                  <a:lnTo>
                    <a:pt x="74" y="70"/>
                  </a:lnTo>
                  <a:lnTo>
                    <a:pt x="70" y="82"/>
                  </a:lnTo>
                  <a:lnTo>
                    <a:pt x="68" y="96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6"/>
                  </a:lnTo>
                  <a:lnTo>
                    <a:pt x="70" y="192"/>
                  </a:lnTo>
                  <a:lnTo>
                    <a:pt x="72" y="204"/>
                  </a:lnTo>
                  <a:lnTo>
                    <a:pt x="78" y="214"/>
                  </a:lnTo>
                  <a:lnTo>
                    <a:pt x="84" y="220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lnTo>
                    <a:pt x="110" y="224"/>
                  </a:lnTo>
                  <a:lnTo>
                    <a:pt x="116" y="222"/>
                  </a:lnTo>
                  <a:lnTo>
                    <a:pt x="122" y="218"/>
                  </a:lnTo>
                  <a:lnTo>
                    <a:pt x="126" y="212"/>
                  </a:lnTo>
                  <a:lnTo>
                    <a:pt x="130" y="202"/>
                  </a:lnTo>
                  <a:lnTo>
                    <a:pt x="132" y="192"/>
                  </a:lnTo>
                  <a:lnTo>
                    <a:pt x="134" y="166"/>
                  </a:lnTo>
                  <a:lnTo>
                    <a:pt x="198" y="166"/>
                  </a:lnTo>
                  <a:lnTo>
                    <a:pt x="198" y="166"/>
                  </a:lnTo>
                  <a:lnTo>
                    <a:pt x="196" y="190"/>
                  </a:lnTo>
                  <a:lnTo>
                    <a:pt x="192" y="210"/>
                  </a:lnTo>
                  <a:lnTo>
                    <a:pt x="184" y="228"/>
                  </a:lnTo>
                  <a:lnTo>
                    <a:pt x="174" y="244"/>
                  </a:lnTo>
                  <a:lnTo>
                    <a:pt x="160" y="256"/>
                  </a:lnTo>
                  <a:lnTo>
                    <a:pt x="144" y="264"/>
                  </a:lnTo>
                  <a:lnTo>
                    <a:pt x="124" y="268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76" y="270"/>
                  </a:lnTo>
                  <a:lnTo>
                    <a:pt x="56" y="264"/>
                  </a:lnTo>
                  <a:lnTo>
                    <a:pt x="46" y="260"/>
                  </a:lnTo>
                  <a:lnTo>
                    <a:pt x="38" y="254"/>
                  </a:lnTo>
                  <a:lnTo>
                    <a:pt x="32" y="248"/>
                  </a:lnTo>
                  <a:lnTo>
                    <a:pt x="24" y="242"/>
                  </a:lnTo>
                  <a:lnTo>
                    <a:pt x="20" y="234"/>
                  </a:lnTo>
                  <a:lnTo>
                    <a:pt x="14" y="224"/>
                  </a:lnTo>
                  <a:lnTo>
                    <a:pt x="6" y="200"/>
                  </a:lnTo>
                  <a:lnTo>
                    <a:pt x="2" y="170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98"/>
                  </a:lnTo>
                  <a:lnTo>
                    <a:pt x="4" y="84"/>
                  </a:lnTo>
                  <a:lnTo>
                    <a:pt x="8" y="70"/>
                  </a:lnTo>
                  <a:lnTo>
                    <a:pt x="12" y="56"/>
                  </a:lnTo>
                  <a:lnTo>
                    <a:pt x="18" y="46"/>
                  </a:lnTo>
                  <a:lnTo>
                    <a:pt x="24" y="36"/>
                  </a:lnTo>
                  <a:lnTo>
                    <a:pt x="30" y="28"/>
                  </a:lnTo>
                  <a:lnTo>
                    <a:pt x="36" y="20"/>
                  </a:lnTo>
                  <a:lnTo>
                    <a:pt x="44" y="14"/>
                  </a:lnTo>
                  <a:lnTo>
                    <a:pt x="54" y="10"/>
                  </a:lnTo>
                  <a:lnTo>
                    <a:pt x="62" y="6"/>
                  </a:lnTo>
                  <a:lnTo>
                    <a:pt x="8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26" y="2"/>
                  </a:lnTo>
                  <a:lnTo>
                    <a:pt x="144" y="6"/>
                  </a:lnTo>
                  <a:lnTo>
                    <a:pt x="160" y="16"/>
                  </a:lnTo>
                  <a:lnTo>
                    <a:pt x="174" y="26"/>
                  </a:lnTo>
                  <a:lnTo>
                    <a:pt x="184" y="40"/>
                  </a:lnTo>
                  <a:lnTo>
                    <a:pt x="192" y="58"/>
                  </a:lnTo>
                  <a:lnTo>
                    <a:pt x="196" y="78"/>
                  </a:lnTo>
                  <a:lnTo>
                    <a:pt x="198" y="100"/>
                  </a:lnTo>
                  <a:lnTo>
                    <a:pt x="134" y="10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7" name="Freeform 31"/>
            <p:cNvSpPr>
              <a:spLocks noEditPoints="1"/>
            </p:cNvSpPr>
            <p:nvPr/>
          </p:nvSpPr>
          <p:spPr bwMode="auto">
            <a:xfrm>
              <a:off x="4544949" y="673735"/>
              <a:ext cx="323850" cy="42862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130" y="2"/>
                </a:cxn>
                <a:cxn ang="0">
                  <a:pos x="152" y="8"/>
                </a:cxn>
                <a:cxn ang="0">
                  <a:pos x="170" y="18"/>
                </a:cxn>
                <a:cxn ang="0">
                  <a:pos x="182" y="34"/>
                </a:cxn>
                <a:cxn ang="0">
                  <a:pos x="192" y="52"/>
                </a:cxn>
                <a:cxn ang="0">
                  <a:pos x="202" y="104"/>
                </a:cxn>
                <a:cxn ang="0">
                  <a:pos x="204" y="136"/>
                </a:cxn>
                <a:cxn ang="0">
                  <a:pos x="198" y="194"/>
                </a:cxn>
                <a:cxn ang="0">
                  <a:pos x="188" y="226"/>
                </a:cxn>
                <a:cxn ang="0">
                  <a:pos x="176" y="244"/>
                </a:cxn>
                <a:cxn ang="0">
                  <a:pos x="160" y="256"/>
                </a:cxn>
                <a:cxn ang="0">
                  <a:pos x="140" y="266"/>
                </a:cxn>
                <a:cxn ang="0">
                  <a:pos x="102" y="270"/>
                </a:cxn>
                <a:cxn ang="0">
                  <a:pos x="88" y="270"/>
                </a:cxn>
                <a:cxn ang="0">
                  <a:pos x="64" y="266"/>
                </a:cxn>
                <a:cxn ang="0">
                  <a:pos x="44" y="258"/>
                </a:cxn>
                <a:cxn ang="0">
                  <a:pos x="28" y="244"/>
                </a:cxn>
                <a:cxn ang="0">
                  <a:pos x="16" y="228"/>
                </a:cxn>
                <a:cxn ang="0">
                  <a:pos x="6" y="194"/>
                </a:cxn>
                <a:cxn ang="0">
                  <a:pos x="0" y="136"/>
                </a:cxn>
                <a:cxn ang="0">
                  <a:pos x="2" y="104"/>
                </a:cxn>
                <a:cxn ang="0">
                  <a:pos x="14" y="54"/>
                </a:cxn>
                <a:cxn ang="0">
                  <a:pos x="24" y="34"/>
                </a:cxn>
                <a:cxn ang="0">
                  <a:pos x="38" y="20"/>
                </a:cxn>
                <a:cxn ang="0">
                  <a:pos x="54" y="8"/>
                </a:cxn>
                <a:cxn ang="0">
                  <a:pos x="76" y="2"/>
                </a:cxn>
                <a:cxn ang="0">
                  <a:pos x="102" y="0"/>
                </a:cxn>
                <a:cxn ang="0">
                  <a:pos x="102" y="226"/>
                </a:cxn>
                <a:cxn ang="0">
                  <a:pos x="120" y="220"/>
                </a:cxn>
                <a:cxn ang="0">
                  <a:pos x="130" y="204"/>
                </a:cxn>
                <a:cxn ang="0">
                  <a:pos x="136" y="176"/>
                </a:cxn>
                <a:cxn ang="0">
                  <a:pos x="138" y="136"/>
                </a:cxn>
                <a:cxn ang="0">
                  <a:pos x="134" y="78"/>
                </a:cxn>
                <a:cxn ang="0">
                  <a:pos x="126" y="56"/>
                </a:cxn>
                <a:cxn ang="0">
                  <a:pos x="112" y="46"/>
                </a:cxn>
                <a:cxn ang="0">
                  <a:pos x="102" y="44"/>
                </a:cxn>
                <a:cxn ang="0">
                  <a:pos x="84" y="52"/>
                </a:cxn>
                <a:cxn ang="0">
                  <a:pos x="72" y="70"/>
                </a:cxn>
                <a:cxn ang="0">
                  <a:pos x="68" y="98"/>
                </a:cxn>
                <a:cxn ang="0">
                  <a:pos x="66" y="136"/>
                </a:cxn>
                <a:cxn ang="0">
                  <a:pos x="70" y="186"/>
                </a:cxn>
                <a:cxn ang="0">
                  <a:pos x="76" y="210"/>
                </a:cxn>
                <a:cxn ang="0">
                  <a:pos x="92" y="224"/>
                </a:cxn>
                <a:cxn ang="0">
                  <a:pos x="102" y="226"/>
                </a:cxn>
              </a:cxnLst>
              <a:rect l="0" t="0" r="r" b="b"/>
              <a:pathLst>
                <a:path w="204" h="270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2"/>
                  </a:lnTo>
                  <a:lnTo>
                    <a:pt x="142" y="4"/>
                  </a:lnTo>
                  <a:lnTo>
                    <a:pt x="152" y="8"/>
                  </a:lnTo>
                  <a:lnTo>
                    <a:pt x="162" y="12"/>
                  </a:lnTo>
                  <a:lnTo>
                    <a:pt x="170" y="18"/>
                  </a:lnTo>
                  <a:lnTo>
                    <a:pt x="176" y="26"/>
                  </a:lnTo>
                  <a:lnTo>
                    <a:pt x="182" y="34"/>
                  </a:lnTo>
                  <a:lnTo>
                    <a:pt x="188" y="42"/>
                  </a:lnTo>
                  <a:lnTo>
                    <a:pt x="192" y="52"/>
                  </a:lnTo>
                  <a:lnTo>
                    <a:pt x="200" y="76"/>
                  </a:lnTo>
                  <a:lnTo>
                    <a:pt x="202" y="104"/>
                  </a:lnTo>
                  <a:lnTo>
                    <a:pt x="204" y="136"/>
                  </a:lnTo>
                  <a:lnTo>
                    <a:pt x="204" y="136"/>
                  </a:lnTo>
                  <a:lnTo>
                    <a:pt x="202" y="166"/>
                  </a:lnTo>
                  <a:lnTo>
                    <a:pt x="198" y="194"/>
                  </a:lnTo>
                  <a:lnTo>
                    <a:pt x="192" y="216"/>
                  </a:lnTo>
                  <a:lnTo>
                    <a:pt x="188" y="226"/>
                  </a:lnTo>
                  <a:lnTo>
                    <a:pt x="182" y="236"/>
                  </a:lnTo>
                  <a:lnTo>
                    <a:pt x="176" y="244"/>
                  </a:lnTo>
                  <a:lnTo>
                    <a:pt x="168" y="250"/>
                  </a:lnTo>
                  <a:lnTo>
                    <a:pt x="160" y="256"/>
                  </a:lnTo>
                  <a:lnTo>
                    <a:pt x="150" y="262"/>
                  </a:lnTo>
                  <a:lnTo>
                    <a:pt x="140" y="266"/>
                  </a:lnTo>
                  <a:lnTo>
                    <a:pt x="128" y="268"/>
                  </a:lnTo>
                  <a:lnTo>
                    <a:pt x="102" y="270"/>
                  </a:lnTo>
                  <a:lnTo>
                    <a:pt x="102" y="270"/>
                  </a:lnTo>
                  <a:lnTo>
                    <a:pt x="88" y="270"/>
                  </a:lnTo>
                  <a:lnTo>
                    <a:pt x="76" y="268"/>
                  </a:lnTo>
                  <a:lnTo>
                    <a:pt x="64" y="266"/>
                  </a:lnTo>
                  <a:lnTo>
                    <a:pt x="54" y="262"/>
                  </a:lnTo>
                  <a:lnTo>
                    <a:pt x="44" y="258"/>
                  </a:lnTo>
                  <a:lnTo>
                    <a:pt x="36" y="252"/>
                  </a:lnTo>
                  <a:lnTo>
                    <a:pt x="28" y="244"/>
                  </a:lnTo>
                  <a:lnTo>
                    <a:pt x="22" y="236"/>
                  </a:lnTo>
                  <a:lnTo>
                    <a:pt x="16" y="228"/>
                  </a:lnTo>
                  <a:lnTo>
                    <a:pt x="12" y="218"/>
                  </a:lnTo>
                  <a:lnTo>
                    <a:pt x="6" y="194"/>
                  </a:lnTo>
                  <a:lnTo>
                    <a:pt x="2" y="16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2" y="104"/>
                  </a:lnTo>
                  <a:lnTo>
                    <a:pt x="6" y="76"/>
                  </a:lnTo>
                  <a:lnTo>
                    <a:pt x="14" y="54"/>
                  </a:lnTo>
                  <a:lnTo>
                    <a:pt x="18" y="44"/>
                  </a:lnTo>
                  <a:lnTo>
                    <a:pt x="24" y="34"/>
                  </a:lnTo>
                  <a:lnTo>
                    <a:pt x="30" y="26"/>
                  </a:lnTo>
                  <a:lnTo>
                    <a:pt x="38" y="20"/>
                  </a:lnTo>
                  <a:lnTo>
                    <a:pt x="46" y="14"/>
                  </a:lnTo>
                  <a:lnTo>
                    <a:pt x="54" y="8"/>
                  </a:lnTo>
                  <a:lnTo>
                    <a:pt x="64" y="4"/>
                  </a:lnTo>
                  <a:lnTo>
                    <a:pt x="76" y="2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102" y="226"/>
                  </a:moveTo>
                  <a:lnTo>
                    <a:pt x="102" y="226"/>
                  </a:lnTo>
                  <a:lnTo>
                    <a:pt x="112" y="224"/>
                  </a:lnTo>
                  <a:lnTo>
                    <a:pt x="120" y="220"/>
                  </a:lnTo>
                  <a:lnTo>
                    <a:pt x="126" y="214"/>
                  </a:lnTo>
                  <a:lnTo>
                    <a:pt x="130" y="204"/>
                  </a:lnTo>
                  <a:lnTo>
                    <a:pt x="134" y="192"/>
                  </a:lnTo>
                  <a:lnTo>
                    <a:pt x="136" y="176"/>
                  </a:lnTo>
                  <a:lnTo>
                    <a:pt x="138" y="136"/>
                  </a:lnTo>
                  <a:lnTo>
                    <a:pt x="138" y="136"/>
                  </a:lnTo>
                  <a:lnTo>
                    <a:pt x="136" y="94"/>
                  </a:lnTo>
                  <a:lnTo>
                    <a:pt x="134" y="78"/>
                  </a:lnTo>
                  <a:lnTo>
                    <a:pt x="130" y="66"/>
                  </a:lnTo>
                  <a:lnTo>
                    <a:pt x="126" y="56"/>
                  </a:lnTo>
                  <a:lnTo>
                    <a:pt x="120" y="50"/>
                  </a:lnTo>
                  <a:lnTo>
                    <a:pt x="112" y="46"/>
                  </a:lnTo>
                  <a:lnTo>
                    <a:pt x="102" y="44"/>
                  </a:lnTo>
                  <a:lnTo>
                    <a:pt x="102" y="44"/>
                  </a:lnTo>
                  <a:lnTo>
                    <a:pt x="92" y="46"/>
                  </a:lnTo>
                  <a:lnTo>
                    <a:pt x="84" y="52"/>
                  </a:lnTo>
                  <a:lnTo>
                    <a:pt x="76" y="60"/>
                  </a:lnTo>
                  <a:lnTo>
                    <a:pt x="72" y="70"/>
                  </a:lnTo>
                  <a:lnTo>
                    <a:pt x="70" y="84"/>
                  </a:lnTo>
                  <a:lnTo>
                    <a:pt x="68" y="98"/>
                  </a:lnTo>
                  <a:lnTo>
                    <a:pt x="66" y="136"/>
                  </a:lnTo>
                  <a:lnTo>
                    <a:pt x="66" y="136"/>
                  </a:lnTo>
                  <a:lnTo>
                    <a:pt x="68" y="172"/>
                  </a:lnTo>
                  <a:lnTo>
                    <a:pt x="70" y="186"/>
                  </a:lnTo>
                  <a:lnTo>
                    <a:pt x="72" y="200"/>
                  </a:lnTo>
                  <a:lnTo>
                    <a:pt x="76" y="210"/>
                  </a:lnTo>
                  <a:lnTo>
                    <a:pt x="84" y="218"/>
                  </a:lnTo>
                  <a:lnTo>
                    <a:pt x="92" y="224"/>
                  </a:lnTo>
                  <a:lnTo>
                    <a:pt x="102" y="226"/>
                  </a:lnTo>
                  <a:lnTo>
                    <a:pt x="102" y="2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  <p:sp>
          <p:nvSpPr>
            <p:cNvPr id="18" name="Freeform 32"/>
            <p:cNvSpPr>
              <a:spLocks/>
            </p:cNvSpPr>
            <p:nvPr/>
          </p:nvSpPr>
          <p:spPr bwMode="auto">
            <a:xfrm>
              <a:off x="4925949" y="673735"/>
              <a:ext cx="504825" cy="419100"/>
            </a:xfrm>
            <a:custGeom>
              <a:avLst/>
              <a:gdLst/>
              <a:ahLst/>
              <a:cxnLst>
                <a:cxn ang="0">
                  <a:pos x="62" y="6"/>
                </a:cxn>
                <a:cxn ang="0">
                  <a:pos x="64" y="32"/>
                </a:cxn>
                <a:cxn ang="0">
                  <a:pos x="76" y="18"/>
                </a:cxn>
                <a:cxn ang="0">
                  <a:pos x="92" y="8"/>
                </a:cxn>
                <a:cxn ang="0">
                  <a:pos x="128" y="0"/>
                </a:cxn>
                <a:cxn ang="0">
                  <a:pos x="140" y="0"/>
                </a:cxn>
                <a:cxn ang="0">
                  <a:pos x="158" y="6"/>
                </a:cxn>
                <a:cxn ang="0">
                  <a:pos x="174" y="16"/>
                </a:cxn>
                <a:cxn ang="0">
                  <a:pos x="184" y="32"/>
                </a:cxn>
                <a:cxn ang="0">
                  <a:pos x="188" y="40"/>
                </a:cxn>
                <a:cxn ang="0">
                  <a:pos x="194" y="32"/>
                </a:cxn>
                <a:cxn ang="0">
                  <a:pos x="206" y="16"/>
                </a:cxn>
                <a:cxn ang="0">
                  <a:pos x="222" y="6"/>
                </a:cxn>
                <a:cxn ang="0">
                  <a:pos x="242" y="0"/>
                </a:cxn>
                <a:cxn ang="0">
                  <a:pos x="254" y="0"/>
                </a:cxn>
                <a:cxn ang="0">
                  <a:pos x="282" y="4"/>
                </a:cxn>
                <a:cxn ang="0">
                  <a:pos x="302" y="20"/>
                </a:cxn>
                <a:cxn ang="0">
                  <a:pos x="314" y="44"/>
                </a:cxn>
                <a:cxn ang="0">
                  <a:pos x="318" y="76"/>
                </a:cxn>
                <a:cxn ang="0">
                  <a:pos x="252" y="264"/>
                </a:cxn>
                <a:cxn ang="0">
                  <a:pos x="252" y="84"/>
                </a:cxn>
                <a:cxn ang="0">
                  <a:pos x="246" y="60"/>
                </a:cxn>
                <a:cxn ang="0">
                  <a:pos x="238" y="52"/>
                </a:cxn>
                <a:cxn ang="0">
                  <a:pos x="226" y="50"/>
                </a:cxn>
                <a:cxn ang="0">
                  <a:pos x="218" y="52"/>
                </a:cxn>
                <a:cxn ang="0">
                  <a:pos x="206" y="56"/>
                </a:cxn>
                <a:cxn ang="0">
                  <a:pos x="198" y="68"/>
                </a:cxn>
                <a:cxn ang="0">
                  <a:pos x="192" y="84"/>
                </a:cxn>
                <a:cxn ang="0">
                  <a:pos x="192" y="264"/>
                </a:cxn>
                <a:cxn ang="0">
                  <a:pos x="126" y="84"/>
                </a:cxn>
                <a:cxn ang="0">
                  <a:pos x="124" y="70"/>
                </a:cxn>
                <a:cxn ang="0">
                  <a:pos x="116" y="56"/>
                </a:cxn>
                <a:cxn ang="0">
                  <a:pos x="106" y="50"/>
                </a:cxn>
                <a:cxn ang="0">
                  <a:pos x="100" y="50"/>
                </a:cxn>
                <a:cxn ang="0">
                  <a:pos x="86" y="54"/>
                </a:cxn>
                <a:cxn ang="0">
                  <a:pos x="74" y="62"/>
                </a:cxn>
                <a:cxn ang="0">
                  <a:pos x="68" y="76"/>
                </a:cxn>
                <a:cxn ang="0">
                  <a:pos x="66" y="94"/>
                </a:cxn>
                <a:cxn ang="0">
                  <a:pos x="0" y="264"/>
                </a:cxn>
              </a:cxnLst>
              <a:rect l="0" t="0" r="r" b="b"/>
              <a:pathLst>
                <a:path w="318" h="264">
                  <a:moveTo>
                    <a:pt x="0" y="6"/>
                  </a:moveTo>
                  <a:lnTo>
                    <a:pt x="62" y="6"/>
                  </a:lnTo>
                  <a:lnTo>
                    <a:pt x="62" y="32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76" y="18"/>
                  </a:lnTo>
                  <a:lnTo>
                    <a:pt x="84" y="12"/>
                  </a:lnTo>
                  <a:lnTo>
                    <a:pt x="92" y="8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40" y="0"/>
                  </a:lnTo>
                  <a:lnTo>
                    <a:pt x="150" y="2"/>
                  </a:lnTo>
                  <a:lnTo>
                    <a:pt x="158" y="6"/>
                  </a:lnTo>
                  <a:lnTo>
                    <a:pt x="166" y="10"/>
                  </a:lnTo>
                  <a:lnTo>
                    <a:pt x="174" y="16"/>
                  </a:lnTo>
                  <a:lnTo>
                    <a:pt x="180" y="24"/>
                  </a:lnTo>
                  <a:lnTo>
                    <a:pt x="184" y="32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94" y="32"/>
                  </a:lnTo>
                  <a:lnTo>
                    <a:pt x="198" y="22"/>
                  </a:lnTo>
                  <a:lnTo>
                    <a:pt x="206" y="16"/>
                  </a:lnTo>
                  <a:lnTo>
                    <a:pt x="214" y="10"/>
                  </a:lnTo>
                  <a:lnTo>
                    <a:pt x="222" y="6"/>
                  </a:lnTo>
                  <a:lnTo>
                    <a:pt x="232" y="2"/>
                  </a:lnTo>
                  <a:lnTo>
                    <a:pt x="242" y="0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70" y="0"/>
                  </a:lnTo>
                  <a:lnTo>
                    <a:pt x="282" y="4"/>
                  </a:lnTo>
                  <a:lnTo>
                    <a:pt x="294" y="10"/>
                  </a:lnTo>
                  <a:lnTo>
                    <a:pt x="302" y="20"/>
                  </a:lnTo>
                  <a:lnTo>
                    <a:pt x="310" y="30"/>
                  </a:lnTo>
                  <a:lnTo>
                    <a:pt x="314" y="44"/>
                  </a:lnTo>
                  <a:lnTo>
                    <a:pt x="318" y="60"/>
                  </a:lnTo>
                  <a:lnTo>
                    <a:pt x="318" y="76"/>
                  </a:lnTo>
                  <a:lnTo>
                    <a:pt x="318" y="264"/>
                  </a:lnTo>
                  <a:lnTo>
                    <a:pt x="252" y="264"/>
                  </a:lnTo>
                  <a:lnTo>
                    <a:pt x="252" y="84"/>
                  </a:lnTo>
                  <a:lnTo>
                    <a:pt x="252" y="84"/>
                  </a:lnTo>
                  <a:lnTo>
                    <a:pt x="250" y="70"/>
                  </a:lnTo>
                  <a:lnTo>
                    <a:pt x="246" y="60"/>
                  </a:lnTo>
                  <a:lnTo>
                    <a:pt x="242" y="56"/>
                  </a:lnTo>
                  <a:lnTo>
                    <a:pt x="238" y="52"/>
                  </a:lnTo>
                  <a:lnTo>
                    <a:pt x="232" y="50"/>
                  </a:lnTo>
                  <a:lnTo>
                    <a:pt x="226" y="50"/>
                  </a:lnTo>
                  <a:lnTo>
                    <a:pt x="226" y="50"/>
                  </a:lnTo>
                  <a:lnTo>
                    <a:pt x="218" y="52"/>
                  </a:lnTo>
                  <a:lnTo>
                    <a:pt x="212" y="54"/>
                  </a:lnTo>
                  <a:lnTo>
                    <a:pt x="206" y="56"/>
                  </a:lnTo>
                  <a:lnTo>
                    <a:pt x="202" y="62"/>
                  </a:lnTo>
                  <a:lnTo>
                    <a:pt x="198" y="68"/>
                  </a:lnTo>
                  <a:lnTo>
                    <a:pt x="194" y="76"/>
                  </a:lnTo>
                  <a:lnTo>
                    <a:pt x="192" y="84"/>
                  </a:lnTo>
                  <a:lnTo>
                    <a:pt x="192" y="94"/>
                  </a:lnTo>
                  <a:lnTo>
                    <a:pt x="192" y="264"/>
                  </a:lnTo>
                  <a:lnTo>
                    <a:pt x="126" y="264"/>
                  </a:lnTo>
                  <a:lnTo>
                    <a:pt x="126" y="84"/>
                  </a:lnTo>
                  <a:lnTo>
                    <a:pt x="126" y="84"/>
                  </a:lnTo>
                  <a:lnTo>
                    <a:pt x="124" y="70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2" y="52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2" y="52"/>
                  </a:lnTo>
                  <a:lnTo>
                    <a:pt x="86" y="54"/>
                  </a:lnTo>
                  <a:lnTo>
                    <a:pt x="80" y="56"/>
                  </a:lnTo>
                  <a:lnTo>
                    <a:pt x="74" y="62"/>
                  </a:lnTo>
                  <a:lnTo>
                    <a:pt x="70" y="68"/>
                  </a:lnTo>
                  <a:lnTo>
                    <a:pt x="68" y="76"/>
                  </a:lnTo>
                  <a:lnTo>
                    <a:pt x="66" y="84"/>
                  </a:lnTo>
                  <a:lnTo>
                    <a:pt x="66" y="94"/>
                  </a:lnTo>
                  <a:lnTo>
                    <a:pt x="66" y="264"/>
                  </a:lnTo>
                  <a:lnTo>
                    <a:pt x="0" y="26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292929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19" name="Rectangle 18">
            <a:hlinkClick r:id="rId3"/>
          </p:cNvPr>
          <p:cNvSpPr/>
          <p:nvPr userDrawn="1"/>
        </p:nvSpPr>
        <p:spPr bwMode="auto">
          <a:xfrm>
            <a:off x="3669030" y="6314349"/>
            <a:ext cx="1805940" cy="283464"/>
          </a:xfrm>
          <a:prstGeom prst="rect">
            <a:avLst/>
          </a:prstGeom>
          <a:solidFill>
            <a:schemeClr val="bg1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0" name="Rectangle 4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303080" y="3267926"/>
            <a:ext cx="4537841" cy="355482"/>
          </a:xfrm>
        </p:spPr>
        <p:txBody>
          <a:bodyPr/>
          <a:lstStyle>
            <a:lvl1pPr marL="0" indent="0"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800" b="1" baseline="0">
                <a:solidFill>
                  <a:srgbClr val="D9D9D9"/>
                </a:solidFill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subtitle text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3666143"/>
            <a:ext cx="4572000" cy="107721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  <a:lvl2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2pPr>
            <a:lvl3pPr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  <a:latin typeface="+mj-lt"/>
              </a:defRPr>
            </a:lvl3pPr>
            <a:lvl4pPr algn="ctr">
              <a:buNone/>
              <a:defRPr sz="1800" b="0">
                <a:solidFill>
                  <a:schemeClr val="bg1"/>
                </a:solidFill>
                <a:latin typeface="+mj-lt"/>
              </a:defRPr>
            </a:lvl4pPr>
            <a:lvl5pPr algn="ctr">
              <a:buNone/>
              <a:defRPr sz="1800" b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29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4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55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80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0053C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8174" y="1225550"/>
            <a:ext cx="8201025" cy="2001766"/>
          </a:xfrm>
        </p:spPr>
        <p:txBody>
          <a:bodyPr/>
          <a:lstStyle>
            <a:lvl1pPr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Arial" pitchFamily="34" charset="0"/>
              <a:buChar char="»"/>
              <a:defRPr/>
            </a:lvl3pPr>
            <a:lvl4pPr>
              <a:buClr>
                <a:schemeClr val="accent2"/>
              </a:buClr>
              <a:buFont typeface="Arial" pitchFamily="34" charset="0"/>
              <a:buChar char="»"/>
              <a:defRPr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1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39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44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6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4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879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193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156943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217355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402594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28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19901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13478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7193900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749825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776153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9082192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1395953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9816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319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09301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329189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3982505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837100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701492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4054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8303783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163248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5525946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72295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57500"/>
            <a:ext cx="7688262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83039"/>
            <a:ext cx="7688262" cy="374461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152400"/>
            <a:ext cx="584200" cy="533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2" name="Line 47"/>
          <p:cNvSpPr>
            <a:spLocks noChangeShapeType="1"/>
          </p:cNvSpPr>
          <p:nvPr userDrawn="1"/>
        </p:nvSpPr>
        <p:spPr bwMode="auto">
          <a:xfrm>
            <a:off x="733425" y="2861945"/>
            <a:ext cx="767715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1400">
              <a:solidFill>
                <a:srgbClr val="29292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64656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8946174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0984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Font typeface="Wingdings" pitchFamily="2" charset="2"/>
              <a:buChar char="§"/>
              <a:defRPr b="1"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buFont typeface="Wingdings" pitchFamily="2" charset="2"/>
              <a:buChar char="§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50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822657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16037952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85785448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4610920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36549002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786326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95602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2299" y="1514475"/>
            <a:ext cx="3912915" cy="2459071"/>
          </a:xfrm>
        </p:spPr>
        <p:txBody>
          <a:bodyPr/>
          <a:lstStyle>
            <a:lvl1pPr>
              <a:defRPr sz="2800" baseline="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514475"/>
            <a:ext cx="4191000" cy="2071273"/>
          </a:xfrm>
        </p:spPr>
        <p:txBody>
          <a:bodyPr/>
          <a:lstStyle>
            <a:lvl1pPr>
              <a:defRPr sz="2800"/>
            </a:lvl1pPr>
            <a:lvl2pPr>
              <a:buClr>
                <a:schemeClr val="accent2"/>
              </a:buClr>
              <a:defRPr sz="2400"/>
            </a:lvl2pPr>
            <a:lvl3pPr>
              <a:defRPr sz="20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8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74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35066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6419453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553223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Markus Zanker, University Klagenfurt, markus.zanker@uni-klu.ac.at</a:t>
            </a:r>
          </a:p>
        </p:txBody>
      </p:sp>
    </p:spTree>
    <p:extLst>
      <p:ext uri="{BB962C8B-B14F-4D97-AF65-F5344CB8AC3E}">
        <p14:creationId xmlns:p14="http://schemas.microsoft.com/office/powerpoint/2010/main" val="22836384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459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761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198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766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627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8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4" y="179388"/>
            <a:ext cx="81946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5000" y="1531068"/>
            <a:ext cx="3862388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5000" y="1955800"/>
            <a:ext cx="3862388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1068"/>
            <a:ext cx="4194175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955799"/>
            <a:ext cx="4194175" cy="18151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buClr>
                <a:schemeClr val="accent2"/>
              </a:buClr>
              <a:buFont typeface="Arial" pitchFamily="34" charset="0"/>
              <a:buChar char="»"/>
              <a:defRPr sz="1600"/>
            </a:lvl4pPr>
            <a:lvl5pPr>
              <a:buFont typeface="Arial" pitchFamily="34" charset="0"/>
              <a:buChar char="–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40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833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3896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728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65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8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85D714C4-E159-42BE-A017-B33F6B8BAEFC}" type="slidenum">
              <a:rPr lang="en-US" sz="800">
                <a:solidFill>
                  <a:srgbClr val="5E5E5E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5E5E5E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  <a:t/>
            </a:r>
            <a:br>
              <a:rPr lang="en-US" sz="600" b="1" dirty="0" smtClean="0">
                <a:solidFill>
                  <a:srgbClr val="404040"/>
                </a:solidFill>
                <a:ea typeface="ＭＳ Ｐゴシック" pitchFamily="34" charset="-128"/>
              </a:rPr>
            </a:br>
            <a:r>
              <a:rPr lang="en-US" sz="600" b="1" dirty="0">
                <a:solidFill>
                  <a:srgbClr val="404040"/>
                </a:solidFill>
                <a:ea typeface="ＭＳ Ｐゴシック" pitchFamily="34" charset="-128"/>
              </a:rPr>
              <a:t>Copyright © 2010,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105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/>
          <p:cNvSpPr txBox="1">
            <a:spLocks/>
          </p:cNvSpPr>
          <p:nvPr userDrawn="1"/>
        </p:nvSpPr>
        <p:spPr>
          <a:xfrm>
            <a:off x="8591550" y="65436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B118F726-21E5-4187-97F3-B22A79AA02B7}" type="slidenum">
              <a:rPr lang="en-US" sz="800">
                <a:solidFill>
                  <a:srgbClr val="000000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Copyright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© </a:t>
            </a:r>
            <a:r>
              <a:rPr lang="en-US" sz="600" b="1" dirty="0" smtClean="0">
                <a:solidFill>
                  <a:srgbClr val="D9D9D9"/>
                </a:solidFill>
                <a:ea typeface="ＭＳ Ｐゴシック" pitchFamily="34" charset="-128"/>
              </a:rPr>
              <a:t>2010, </a:t>
            </a:r>
            <a:r>
              <a:rPr lang="en-US" sz="600" b="1" dirty="0">
                <a:solidFill>
                  <a:srgbClr val="D9D9D9"/>
                </a:solidFill>
                <a:ea typeface="ＭＳ Ｐゴシック" pitchFamily="34" charset="-128"/>
              </a:rPr>
              <a:t>SAS Institute Inc. All rights reserved.</a:t>
            </a:r>
            <a:endParaRPr lang="en-US" sz="600" dirty="0">
              <a:solidFill>
                <a:srgbClr val="D9D9D9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228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1" descr="ppt_4-3_text-no-color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05563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33413" y="177800"/>
            <a:ext cx="8205787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1225550"/>
            <a:ext cx="8201025" cy="20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Slide Number Placeholder 7"/>
          <p:cNvSpPr txBox="1">
            <a:spLocks/>
          </p:cNvSpPr>
          <p:nvPr/>
        </p:nvSpPr>
        <p:spPr>
          <a:xfrm>
            <a:off x="8591550" y="6124575"/>
            <a:ext cx="552450" cy="314325"/>
          </a:xfrm>
          <a:prstGeom prst="rect">
            <a:avLst/>
          </a:prstGeom>
        </p:spPr>
        <p:txBody>
          <a:bodyPr anchor="ctr"/>
          <a:lstStyle/>
          <a:p>
            <a:pPr algn="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fld id="{4E75C7A2-4D03-4E3A-8789-D5A3CA26C55E}" type="slidenum">
              <a:rPr lang="en-US" sz="800">
                <a:solidFill>
                  <a:srgbClr val="B0B7BB"/>
                </a:solidFill>
                <a:ea typeface="ＭＳ Ｐゴシック" pitchFamily="34" charset="-128"/>
              </a:rPr>
              <a:pPr algn="r" fontAlgn="base">
                <a:spcBef>
                  <a:spcPct val="50000"/>
                </a:spcBef>
                <a:spcAft>
                  <a:spcPct val="17000"/>
                </a:spcAft>
                <a:buClr>
                  <a:srgbClr val="000000"/>
                </a:buClr>
                <a:buFont typeface="Wingdings" pitchFamily="2" charset="2"/>
                <a:buNone/>
              </a:pPr>
              <a:t>‹#›</a:t>
            </a:fld>
            <a:endParaRPr lang="en-US" sz="800">
              <a:solidFill>
                <a:srgbClr val="B0B7BB"/>
              </a:solidFill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0" y="201168"/>
            <a:ext cx="530352" cy="438912"/>
          </a:xfrm>
          <a:prstGeom prst="rect">
            <a:avLst/>
          </a:prstGeom>
          <a:solidFill>
            <a:srgbClr val="FF891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17000"/>
              </a:spcAft>
              <a:buClr>
                <a:srgbClr val="000000"/>
              </a:buClr>
              <a:buFont typeface="Wingdings" pitchFamily="2" charset="2"/>
              <a:buNone/>
            </a:pPr>
            <a:endParaRPr lang="en-US" sz="1400" smtClean="0">
              <a:solidFill>
                <a:srgbClr val="292929"/>
              </a:solidFill>
              <a:ea typeface="ＭＳ Ｐゴシック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65532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hangingPunct="0">
              <a:defRPr/>
            </a:pP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/>
            </a:r>
            <a:b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</a:b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Copyright © </a:t>
            </a:r>
            <a:r>
              <a:rPr lang="en-US" sz="600" b="1" kern="0" dirty="0" smtClean="0">
                <a:solidFill>
                  <a:srgbClr val="52719E"/>
                </a:solidFill>
                <a:ea typeface="ＭＳ Ｐゴシック" pitchFamily="34" charset="-128"/>
              </a:rPr>
              <a:t>2011, </a:t>
            </a:r>
            <a:r>
              <a:rPr lang="en-US" sz="600" b="1" kern="0" dirty="0">
                <a:solidFill>
                  <a:srgbClr val="52719E"/>
                </a:solidFill>
                <a:ea typeface="ＭＳ Ｐゴシック" pitchFamily="34" charset="-128"/>
              </a:rPr>
              <a:t>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42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 b="1">
          <a:solidFill>
            <a:srgbClr val="0053C3"/>
          </a:solidFill>
          <a:latin typeface="Arial Narrow" pitchFamily="34" charset="0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3600">
          <a:solidFill>
            <a:srgbClr val="292929"/>
          </a:solidFill>
          <a:latin typeface="Arial Narrow" pitchFamily="34" charset="0"/>
        </a:defRPr>
      </a:lvl9pPr>
    </p:titleStyle>
    <p:bodyStyle>
      <a:lvl1pPr marL="347663" indent="-347663" algn="l" rtl="0" eaLnBrk="1" fontAlgn="base" hangingPunct="1">
        <a:lnSpc>
          <a:spcPct val="90000"/>
        </a:lnSpc>
        <a:spcBef>
          <a:spcPct val="35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400">
          <a:solidFill>
            <a:srgbClr val="292929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684213" indent="-222250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25525" indent="-227013" algn="l" rtl="0" eaLnBrk="1" fontAlgn="base" hangingPunct="1">
        <a:lnSpc>
          <a:spcPct val="92000"/>
        </a:lnSpc>
        <a:spcBef>
          <a:spcPct val="17000"/>
        </a:spcBef>
        <a:spcAft>
          <a:spcPct val="1700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»"/>
        <a:defRPr sz="20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BFC7-A4D4-4BFC-AA3C-B7D42C634817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180DE-F250-4ACD-BEBA-820DC43AA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2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9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533400" y="12192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907338" y="6248400"/>
            <a:ext cx="696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000" dirty="0">
                <a:solidFill>
                  <a:srgbClr val="000000"/>
                </a:solidFill>
              </a:rPr>
              <a:t>- </a:t>
            </a:r>
            <a:fld id="{2E9B48F2-B8AA-4947-B56E-BF420C312FAC}" type="slidenum">
              <a:rPr lang="de-DE" sz="10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de-DE" sz="1000" dirty="0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609600" y="6096000"/>
            <a:ext cx="8001000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b="1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3"/>
          </p:nvPr>
        </p:nvSpPr>
        <p:spPr>
          <a:xfrm>
            <a:off x="539750" y="6245225"/>
            <a:ext cx="4464050" cy="476250"/>
          </a:xfrm>
          <a:prstGeom prst="rect">
            <a:avLst/>
          </a:prstGeom>
          <a:ln/>
        </p:spPr>
        <p:txBody>
          <a:bodyPr/>
          <a:lstStyle>
            <a:lvl1pPr>
              <a:defRPr sz="1000" b="0"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rgbClr val="000000"/>
                </a:solidFill>
              </a:rPr>
              <a:t>Tutorial: Introduction to Recommender Systems, ACM SAC 2010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har char="•"/>
        <a:defRPr sz="2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700">
          <a:solidFill>
            <a:srgbClr val="0033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700">
          <a:solidFill>
            <a:srgbClr val="003366"/>
          </a:solidFill>
          <a:latin typeface="+mn-lt"/>
          <a:ea typeface="Times New Roman" pitchFamily="18" charset="0"/>
          <a:cs typeface="Helvetica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8F5D-09CF-4B12-BCB2-FCB998BDD8B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7/3/2013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9C3C-0F6E-4C9D-9BD6-33619630703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2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b="1" dirty="0" smtClean="0"/>
              <a:t>Annotated </a:t>
            </a:r>
            <a:r>
              <a:rPr lang="en-US" b="1" dirty="0" err="1" smtClean="0"/>
              <a:t>kNN</a:t>
            </a:r>
            <a:r>
              <a:rPr lang="en-US" b="1" dirty="0" smtClean="0"/>
              <a:t> Classifier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60960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	Use k Nearest Neighbors to classify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inX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accortding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to existing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dataSet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with known ratings in labels</a:t>
            </a:r>
          </a:p>
          <a:p>
            <a:r>
              <a:rPr lang="en-US" dirty="0" err="1"/>
              <a:t>def</a:t>
            </a:r>
            <a:r>
              <a:rPr lang="en-US" dirty="0"/>
              <a:t> classify0(</a:t>
            </a:r>
            <a:r>
              <a:rPr lang="en-US" dirty="0" err="1"/>
              <a:t>inX</a:t>
            </a:r>
            <a:r>
              <a:rPr lang="en-US" dirty="0"/>
              <a:t>, </a:t>
            </a:r>
            <a:r>
              <a:rPr lang="en-US" dirty="0" err="1"/>
              <a:t>dataSet</a:t>
            </a:r>
            <a:r>
              <a:rPr lang="en-US" dirty="0"/>
              <a:t>, labels, k):</a:t>
            </a:r>
          </a:p>
          <a:p>
            <a:r>
              <a:rPr lang="en-US" dirty="0"/>
              <a:t>    </a:t>
            </a:r>
            <a:r>
              <a:rPr lang="en-US" dirty="0" err="1"/>
              <a:t>dataSetSize</a:t>
            </a:r>
            <a:r>
              <a:rPr lang="en-US" dirty="0"/>
              <a:t> = </a:t>
            </a:r>
            <a:r>
              <a:rPr lang="en-US" dirty="0" err="1"/>
              <a:t>dataSet.shape</a:t>
            </a:r>
            <a:r>
              <a:rPr lang="en-US" dirty="0"/>
              <a:t>[0]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Number of entries in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dataSet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diffMat</a:t>
            </a:r>
            <a:r>
              <a:rPr lang="en-US" dirty="0"/>
              <a:t> = tile(</a:t>
            </a:r>
            <a:r>
              <a:rPr lang="en-US" dirty="0" err="1"/>
              <a:t>inX</a:t>
            </a:r>
            <a:r>
              <a:rPr lang="en-US" dirty="0"/>
              <a:t>, (dataSetSize,1)) </a:t>
            </a:r>
            <a:r>
              <a:rPr lang="en-US" dirty="0" smtClean="0"/>
              <a:t>– </a:t>
            </a:r>
            <a:r>
              <a:rPr lang="en-US" dirty="0" err="1" smtClean="0"/>
              <a:t>dataSet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  Array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 same shape as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dataSet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holding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inX-dataSet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entry in each position</a:t>
            </a:r>
          </a:p>
          <a:p>
            <a:r>
              <a:rPr lang="en-US" dirty="0"/>
              <a:t>    </a:t>
            </a:r>
            <a:r>
              <a:rPr lang="en-US" dirty="0" err="1"/>
              <a:t>sqDiffMat</a:t>
            </a:r>
            <a:r>
              <a:rPr lang="en-US" dirty="0"/>
              <a:t> = </a:t>
            </a:r>
            <a:r>
              <a:rPr lang="en-US" dirty="0" err="1"/>
              <a:t>diffMat</a:t>
            </a:r>
            <a:r>
              <a:rPr lang="en-US" dirty="0"/>
              <a:t>**2	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Square entries in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diffMat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    </a:t>
            </a:r>
            <a:r>
              <a:rPr lang="en-US" dirty="0" err="1"/>
              <a:t>sqDistances</a:t>
            </a:r>
            <a:r>
              <a:rPr lang="en-US" dirty="0"/>
              <a:t> = </a:t>
            </a:r>
            <a:r>
              <a:rPr lang="en-US" dirty="0" err="1"/>
              <a:t>sqDiffMat.sum</a:t>
            </a:r>
            <a:r>
              <a:rPr lang="en-US" dirty="0"/>
              <a:t>(axis=1)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Sum over vector components</a:t>
            </a:r>
          </a:p>
          <a:p>
            <a:r>
              <a:rPr lang="en-US" dirty="0"/>
              <a:t>    distances = </a:t>
            </a:r>
            <a:r>
              <a:rPr lang="en-US" dirty="0" err="1"/>
              <a:t>sqDistances</a:t>
            </a:r>
            <a:r>
              <a:rPr lang="en-US" dirty="0"/>
              <a:t>**0.5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Traditional Euclidean distance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for each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dataSet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entry</a:t>
            </a:r>
          </a:p>
          <a:p>
            <a:r>
              <a:rPr lang="en-US" dirty="0"/>
              <a:t>    </a:t>
            </a:r>
            <a:r>
              <a:rPr lang="en-US" dirty="0" err="1"/>
              <a:t>sortedDistIndicies</a:t>
            </a:r>
            <a:r>
              <a:rPr lang="en-US" dirty="0"/>
              <a:t> = </a:t>
            </a:r>
            <a:r>
              <a:rPr lang="en-US" dirty="0" err="1"/>
              <a:t>distances.argsort</a:t>
            </a:r>
            <a:r>
              <a:rPr lang="en-US" dirty="0"/>
              <a:t>()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argsort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returns indices that sort distances     </a:t>
            </a:r>
          </a:p>
          <a:p>
            <a:r>
              <a:rPr lang="en-US" dirty="0"/>
              <a:t>    </a:t>
            </a:r>
            <a:r>
              <a:rPr lang="en-US" dirty="0" err="1"/>
              <a:t>classCount</a:t>
            </a:r>
            <a:r>
              <a:rPr lang="en-US" dirty="0"/>
              <a:t>={}	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 empty dictionary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key:value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pairs key = labels  value = number times this label in set of k       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range(k):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Run over k nearest neighbors</a:t>
            </a:r>
          </a:p>
          <a:p>
            <a:r>
              <a:rPr lang="en-US" dirty="0"/>
              <a:t>        </a:t>
            </a:r>
            <a:r>
              <a:rPr lang="en-US" dirty="0" err="1"/>
              <a:t>voteIlabel</a:t>
            </a:r>
            <a:r>
              <a:rPr lang="en-US" dirty="0"/>
              <a:t> = labels[</a:t>
            </a:r>
            <a:r>
              <a:rPr lang="en-US" dirty="0" err="1"/>
              <a:t>sortedDistIndicies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Label of this neighbor</a:t>
            </a:r>
          </a:p>
          <a:p>
            <a:r>
              <a:rPr lang="en-US" dirty="0"/>
              <a:t>        </a:t>
            </a:r>
            <a:r>
              <a:rPr lang="en-US" dirty="0" err="1"/>
              <a:t>classCount</a:t>
            </a:r>
            <a:r>
              <a:rPr lang="en-US" dirty="0"/>
              <a:t>[</a:t>
            </a:r>
            <a:r>
              <a:rPr lang="en-US" dirty="0" err="1"/>
              <a:t>voteIlabel</a:t>
            </a:r>
            <a:r>
              <a:rPr lang="en-US" dirty="0"/>
              <a:t>] = </a:t>
            </a:r>
            <a:r>
              <a:rPr lang="en-US" dirty="0" err="1"/>
              <a:t>classCount.get</a:t>
            </a:r>
            <a:r>
              <a:rPr lang="en-US" dirty="0"/>
              <a:t>(voteIlabel,0) + 1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.get gets current count for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voteIlabel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and returns zero if first time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voteIlabel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seen (default = 0)</a:t>
            </a:r>
          </a:p>
          <a:p>
            <a:r>
              <a:rPr lang="en-US" dirty="0"/>
              <a:t>    </a:t>
            </a:r>
            <a:r>
              <a:rPr lang="en-US" dirty="0" err="1"/>
              <a:t>sortedClassCount</a:t>
            </a:r>
            <a:r>
              <a:rPr lang="en-US" dirty="0"/>
              <a:t> = sorted(</a:t>
            </a:r>
            <a:r>
              <a:rPr lang="en-US" dirty="0" err="1"/>
              <a:t>classCount.iteritems</a:t>
            </a:r>
            <a:r>
              <a:rPr lang="en-US" dirty="0"/>
              <a:t>(), key=</a:t>
            </a:r>
            <a:r>
              <a:rPr lang="en-US" dirty="0" err="1"/>
              <a:t>operator.itemgetter</a:t>
            </a:r>
            <a:r>
              <a:rPr lang="en-US" dirty="0"/>
              <a:t>(1), reverse=True)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Sort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classCount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(highest to lowest) by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voteIlabel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count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 Note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classCount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entries are Label:# votes and we sort on # votes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but return Label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    return </a:t>
            </a:r>
            <a:r>
              <a:rPr lang="en-US" dirty="0" err="1"/>
              <a:t>sortedClassCount</a:t>
            </a:r>
            <a:r>
              <a:rPr lang="en-US" dirty="0"/>
              <a:t>[0][0]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The label that occurs most often in k nearest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neighbors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 As in many such languages, compact but rather opaque and you need to know .get .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iteritems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.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itemgetter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37790&quot;&gt;&lt;property id=&quot;20148&quot; value=&quot;5&quot;/&gt;&lt;property id=&quot;20300&quot; value=&quot;Slide 1 - &amp;quot;Annotated kNN Classifier Function&amp;quot;&quot;/&gt;&lt;property id=&quot;20307&quot; value=&quot;52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xternal Audiences Template">
  <a:themeElements>
    <a:clrScheme name="SAS_2010_Template">
      <a:dk1>
        <a:srgbClr val="000000"/>
      </a:dk1>
      <a:lt1>
        <a:srgbClr val="FFFFFF"/>
      </a:lt1>
      <a:dk2>
        <a:srgbClr val="282828"/>
      </a:dk2>
      <a:lt2>
        <a:srgbClr val="808080"/>
      </a:lt2>
      <a:accent1>
        <a:srgbClr val="007DC3"/>
      </a:accent1>
      <a:accent2>
        <a:srgbClr val="00539B"/>
      </a:accent2>
      <a:accent3>
        <a:srgbClr val="003B76"/>
      </a:accent3>
      <a:accent4>
        <a:srgbClr val="97C0E6"/>
      </a:accent4>
      <a:accent5>
        <a:srgbClr val="B0B7BB"/>
      </a:accent5>
      <a:accent6>
        <a:srgbClr val="FF8817"/>
      </a:accent6>
      <a:hlink>
        <a:srgbClr val="007DC3"/>
      </a:hlink>
      <a:folHlink>
        <a:srgbClr val="BCBCBC"/>
      </a:folHlink>
    </a:clrScheme>
    <a:fontScheme name="SAS_Presentation_Template_External_Audience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1700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29292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S_Presentation_Template_External_Audiences 2">
        <a:dk1>
          <a:srgbClr val="000000"/>
        </a:dk1>
        <a:lt1>
          <a:srgbClr val="FFFFFF"/>
        </a:lt1>
        <a:dk2>
          <a:srgbClr val="282828"/>
        </a:dk2>
        <a:lt2>
          <a:srgbClr val="808080"/>
        </a:lt2>
        <a:accent1>
          <a:srgbClr val="007DC3"/>
        </a:accent1>
        <a:accent2>
          <a:srgbClr val="00539B"/>
        </a:accent2>
        <a:accent3>
          <a:srgbClr val="003B76"/>
        </a:accent3>
        <a:accent4>
          <a:srgbClr val="97C0E6"/>
        </a:accent4>
        <a:accent5>
          <a:srgbClr val="B0B7BB"/>
        </a:accent5>
        <a:accent6>
          <a:srgbClr val="FF8817"/>
        </a:accent6>
        <a:hlink>
          <a:srgbClr val="007DC3"/>
        </a:hlink>
        <a:folHlink>
          <a:srgbClr val="BCBC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7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9_habv">
  <a:themeElements>
    <a:clrScheme name="17_hab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7_hab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7_hab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_hab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7_hab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15050</TotalTime>
  <Words>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External Audiences Template</vt:lpstr>
      <vt:lpstr>Custom Design</vt:lpstr>
      <vt:lpstr>17_habv</vt:lpstr>
      <vt:lpstr>18_habv</vt:lpstr>
      <vt:lpstr>19_habv</vt:lpstr>
      <vt:lpstr>2_Office Theme</vt:lpstr>
      <vt:lpstr>Annotated kNN Classifier Function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Fox</dc:creator>
  <cp:lastModifiedBy>Wiggins, Thomas Bruce</cp:lastModifiedBy>
  <cp:revision>245</cp:revision>
  <dcterms:created xsi:type="dcterms:W3CDTF">2013-01-02T02:10:56Z</dcterms:created>
  <dcterms:modified xsi:type="dcterms:W3CDTF">2013-07-03T15:00:59Z</dcterms:modified>
</cp:coreProperties>
</file>