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  <p:sldMasterId id="2147483817" r:id="rId2"/>
    <p:sldMasterId id="2147483995" r:id="rId3"/>
  </p:sldMasterIdLst>
  <p:notesMasterIdLst>
    <p:notesMasterId r:id="rId14"/>
  </p:notesMasterIdLst>
  <p:sldIdLst>
    <p:sldId id="313" r:id="rId4"/>
    <p:sldId id="410" r:id="rId5"/>
    <p:sldId id="411" r:id="rId6"/>
    <p:sldId id="365" r:id="rId7"/>
    <p:sldId id="412" r:id="rId8"/>
    <p:sldId id="413" r:id="rId9"/>
    <p:sldId id="416" r:id="rId10"/>
    <p:sldId id="417" r:id="rId11"/>
    <p:sldId id="418" r:id="rId12"/>
    <p:sldId id="415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>
        <p:scale>
          <a:sx n="115" d="100"/>
          <a:sy n="115" d="100"/>
        </p:scale>
        <p:origin x="-288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2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09AE3-0C20-443E-B849-6A928E1769F1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5CD40-AA16-4DD1-A307-B764782EC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89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64EA0-24F3-4422-8146-BED3895E06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58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00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48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335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120650"/>
            <a:ext cx="8637588" cy="64135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4800" y="1141938"/>
            <a:ext cx="8382000" cy="2210863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  <a:effectLst/>
              </a:defRPr>
            </a:lvl1pPr>
            <a:lvl2pPr>
              <a:lnSpc>
                <a:spcPct val="90000"/>
              </a:lnSpc>
              <a:defRPr>
                <a:solidFill>
                  <a:schemeClr val="tx1"/>
                </a:solidFill>
                <a:effectLst/>
              </a:defRPr>
            </a:lvl2pPr>
            <a:lvl3pPr>
              <a:lnSpc>
                <a:spcPct val="90000"/>
              </a:lnSpc>
              <a:defRPr sz="2800">
                <a:solidFill>
                  <a:schemeClr val="tx1"/>
                </a:solidFill>
                <a:effectLst/>
              </a:defRPr>
            </a:lvl3pPr>
            <a:lvl4pPr>
              <a:lnSpc>
                <a:spcPct val="90000"/>
              </a:lnSpc>
              <a:defRPr>
                <a:solidFill>
                  <a:schemeClr val="tx1"/>
                </a:solidFill>
                <a:effectLst/>
              </a:defRPr>
            </a:lvl4pPr>
            <a:lvl5pPr>
              <a:lnSpc>
                <a:spcPct val="90000"/>
              </a:lnSpc>
              <a:defRPr>
                <a:solidFill>
                  <a:schemeClr val="tx1"/>
                </a:solidFill>
                <a:effectLst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5724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A92F-140A-42E3-9B8E-B0B21C0A82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D5DB-FE8A-4404-925D-2EF32A27E2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503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A92F-140A-42E3-9B8E-B0B21C0A82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D5DB-FE8A-4404-925D-2EF32A27E2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13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A92F-140A-42E3-9B8E-B0B21C0A82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D5DB-FE8A-4404-925D-2EF32A27E2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68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A92F-140A-42E3-9B8E-B0B21C0A82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D5DB-FE8A-4404-925D-2EF32A27E2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334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A92F-140A-42E3-9B8E-B0B21C0A82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D5DB-FE8A-4404-925D-2EF32A27E2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372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A92F-140A-42E3-9B8E-B0B21C0A82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D5DB-FE8A-4404-925D-2EF32A27E2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586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A92F-140A-42E3-9B8E-B0B21C0A82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D5DB-FE8A-4404-925D-2EF32A27E2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6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155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A92F-140A-42E3-9B8E-B0B21C0A82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D5DB-FE8A-4404-925D-2EF32A27E2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2190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A92F-140A-42E3-9B8E-B0B21C0A82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D5DB-FE8A-4404-925D-2EF32A27E2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384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A92F-140A-42E3-9B8E-B0B21C0A82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D5DB-FE8A-4404-925D-2EF32A27E2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3557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5A92F-140A-42E3-9B8E-B0B21C0A82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D5DB-FE8A-4404-925D-2EF32A27E2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3765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1401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4718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320855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61436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0149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0142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5000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2574667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9072836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9363357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697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770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93749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39200" cy="1041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600200"/>
            <a:ext cx="43434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4860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49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69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4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9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01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36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99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5A92F-140A-42E3-9B8E-B0B21C0A82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2D5DB-FE8A-4404-925D-2EF32A27E2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29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8392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03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839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03268" name="Rectangle 4"/>
          <p:cNvSpPr>
            <a:spLocks noChangeArrowheads="1"/>
          </p:cNvSpPr>
          <p:nvPr userDrawn="1"/>
        </p:nvSpPr>
        <p:spPr bwMode="auto">
          <a:xfrm flipV="1">
            <a:off x="1371600" y="6440488"/>
            <a:ext cx="6477000" cy="74612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03269" name="Text Box 5"/>
          <p:cNvSpPr txBox="1">
            <a:spLocks noChangeArrowheads="1"/>
          </p:cNvSpPr>
          <p:nvPr userDrawn="1"/>
        </p:nvSpPr>
        <p:spPr bwMode="auto">
          <a:xfrm>
            <a:off x="4572000" y="6553200"/>
            <a:ext cx="3200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solidFill>
                  <a:srgbClr val="000000"/>
                </a:solidFill>
                <a:latin typeface="Arial" pitchFamily="34" charset="0"/>
              </a:rPr>
              <a:t>UNIVERSITY OF CALIFORNIA, SAN DIEGO</a:t>
            </a:r>
          </a:p>
        </p:txBody>
      </p:sp>
      <p:sp>
        <p:nvSpPr>
          <p:cNvPr id="1803270" name="Text Box 6"/>
          <p:cNvSpPr txBox="1">
            <a:spLocks noChangeArrowheads="1"/>
          </p:cNvSpPr>
          <p:nvPr userDrawn="1"/>
        </p:nvSpPr>
        <p:spPr bwMode="auto">
          <a:xfrm>
            <a:off x="1355725" y="6248400"/>
            <a:ext cx="5654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solidFill>
                  <a:srgbClr val="000000"/>
                </a:solidFill>
                <a:latin typeface="Arial" pitchFamily="34" charset="0"/>
              </a:rPr>
              <a:t>SAN DIEGO SUPERCOMPUTER CENTER</a:t>
            </a:r>
          </a:p>
        </p:txBody>
      </p:sp>
      <p:pic>
        <p:nvPicPr>
          <p:cNvPr id="1803271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688" y="6270625"/>
            <a:ext cx="804862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3272" name="Picture 8" descr="SDSC_logo 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172200"/>
            <a:ext cx="9525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3273" name="Text Box 9"/>
          <p:cNvSpPr txBox="1">
            <a:spLocks noChangeArrowheads="1"/>
          </p:cNvSpPr>
          <p:nvPr userDrawn="1"/>
        </p:nvSpPr>
        <p:spPr bwMode="auto">
          <a:xfrm>
            <a:off x="3200400" y="6521450"/>
            <a:ext cx="1436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>
                <a:solidFill>
                  <a:srgbClr val="009999"/>
                </a:solidFill>
              </a:rPr>
              <a:t>Fran Berman</a:t>
            </a:r>
          </a:p>
        </p:txBody>
      </p:sp>
    </p:spTree>
    <p:extLst>
      <p:ext uri="{BB962C8B-B14F-4D97-AF65-F5344CB8AC3E}">
        <p14:creationId xmlns:p14="http://schemas.microsoft.com/office/powerpoint/2010/main" val="188507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  <p:sldLayoutId id="2147484007" r:id="rId12"/>
  </p:sldLayoutIdLst>
  <p:transition/>
  <p:txStyles>
    <p:titleStyle>
      <a:lvl1pPr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+mj-lt"/>
          <a:ea typeface="+mj-ea"/>
          <a:cs typeface="+mj-cs"/>
        </a:defRPr>
      </a:lvl1pPr>
      <a:lvl2pPr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2pPr>
      <a:lvl3pPr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3pPr>
      <a:lvl4pPr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4pPr>
      <a:lvl5pPr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3600" b="1" i="1">
          <a:solidFill>
            <a:srgbClr val="000099"/>
          </a:solidFill>
          <a:latin typeface="Helvetica" charset="0"/>
        </a:defRPr>
      </a:lvl9pPr>
    </p:titleStyle>
    <p:bodyStyle>
      <a:lvl1pPr marL="342900" indent="-342900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" pitchFamily="1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mall.org/X-InformaticsSpring2013/index.html" TargetMode="External"/><Relationship Id="rId2" Type="http://schemas.openxmlformats.org/officeDocument/2006/relationships/hyperlink" Target="mailto:gcf@indiana.edu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atascience101.wordpress.com/2013/04/13/new-york-times-data-science-articles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13" Type="http://schemas.openxmlformats.org/officeDocument/2006/relationships/image" Target="../media/image13.jpeg"/><Relationship Id="rId18" Type="http://schemas.openxmlformats.org/officeDocument/2006/relationships/image" Target="../media/image18.gif"/><Relationship Id="rId3" Type="http://schemas.openxmlformats.org/officeDocument/2006/relationships/image" Target="../media/image3.jpeg"/><Relationship Id="rId21" Type="http://schemas.openxmlformats.org/officeDocument/2006/relationships/image" Target="../media/image21.gif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png"/><Relationship Id="rId25" Type="http://schemas.openxmlformats.org/officeDocument/2006/relationships/image" Target="../media/image2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24" Type="http://schemas.openxmlformats.org/officeDocument/2006/relationships/image" Target="../media/image24.jpeg"/><Relationship Id="rId5" Type="http://schemas.openxmlformats.org/officeDocument/2006/relationships/image" Target="../media/image5.jpeg"/><Relationship Id="rId15" Type="http://schemas.openxmlformats.org/officeDocument/2006/relationships/image" Target="../media/image15.png"/><Relationship Id="rId23" Type="http://schemas.openxmlformats.org/officeDocument/2006/relationships/image" Target="../media/image23.gif"/><Relationship Id="rId10" Type="http://schemas.openxmlformats.org/officeDocument/2006/relationships/image" Target="../media/image10.jpeg"/><Relationship Id="rId19" Type="http://schemas.openxmlformats.org/officeDocument/2006/relationships/image" Target="../media/image19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png"/><Relationship Id="rId22" Type="http://schemas.openxmlformats.org/officeDocument/2006/relationships/image" Target="../media/image2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://www.manning.com/pharrington/MLiA_SourceCode.zi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cipy.org/doc/scipy/reference/cluster.vq.html" TargetMode="External"/><Relationship Id="rId2" Type="http://schemas.openxmlformats.org/officeDocument/2006/relationships/hyperlink" Target="https://github.com/scipy/scipy/blob/master/scipy/cluster/vq.p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kosbie.net/cmu/fall-10/15-110/handouts/notes-clustering/tshirts-GHIJ-nooutliers.csv" TargetMode="External"/><Relationship Id="rId4" Type="http://schemas.openxmlformats.org/officeDocument/2006/relationships/hyperlink" Target="http://www.kosbie.net/cmu/fall-10/15-11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064" y="845127"/>
            <a:ext cx="811369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Technology for Informatics</a:t>
            </a:r>
            <a:br>
              <a:rPr lang="en-US" b="1" dirty="0" smtClean="0"/>
            </a:br>
            <a:r>
              <a:rPr lang="en-US" b="1" dirty="0" smtClean="0"/>
              <a:t>Kmeans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4800" y="2614411"/>
            <a:ext cx="8382000" cy="426290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June 19 2013</a:t>
            </a:r>
          </a:p>
          <a:p>
            <a:r>
              <a:rPr lang="en-US" sz="3600" dirty="0" smtClean="0"/>
              <a:t>Geoffrey Fox</a:t>
            </a:r>
          </a:p>
          <a:p>
            <a:pPr lvl="0">
              <a:defRPr/>
            </a:pPr>
            <a:r>
              <a:rPr lang="en-US" dirty="0">
                <a:hlinkClick r:id="rId2"/>
              </a:rPr>
              <a:t>gcf@indiana.edu</a:t>
            </a:r>
            <a:r>
              <a:rPr lang="en-US" dirty="0"/>
              <a:t>            </a:t>
            </a:r>
          </a:p>
          <a:p>
            <a:pPr lvl="0">
              <a:defRPr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www.infomall.org/</a:t>
            </a:r>
            <a:endParaRPr lang="en-US" dirty="0"/>
          </a:p>
          <a:p>
            <a:pPr>
              <a:defRPr/>
            </a:pPr>
            <a:endParaRPr lang="en-US" dirty="0"/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Associate Dean for Research,  School of Informatics and Computing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Indiana University Bloomington</a:t>
            </a:r>
          </a:p>
          <a:p>
            <a:r>
              <a:rPr lang="en-US" dirty="0" smtClean="0"/>
              <a:t>2013</a:t>
            </a:r>
          </a:p>
        </p:txBody>
      </p:sp>
    </p:spTree>
    <p:extLst>
      <p:ext uri="{BB962C8B-B14F-4D97-AF65-F5344CB8AC3E}">
        <p14:creationId xmlns:p14="http://schemas.microsoft.com/office/powerpoint/2010/main" val="134559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0976"/>
          </a:xfrm>
        </p:spPr>
        <p:txBody>
          <a:bodyPr/>
          <a:lstStyle/>
          <a:p>
            <a:r>
              <a:rPr lang="en-US" b="1" dirty="0" smtClean="0"/>
              <a:t>Clusters Generated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" y="950976"/>
            <a:ext cx="9028176" cy="590702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4 clusters each with 250 points generated as Gaussians (remember discussion of Physics Higgs particle) with given centers and radii (standard deviations)</a:t>
            </a:r>
          </a:p>
          <a:p>
            <a:r>
              <a:rPr lang="en-US" dirty="0" smtClean="0"/>
              <a:t>Center (0, 0) Radius 0.375</a:t>
            </a:r>
          </a:p>
          <a:p>
            <a:r>
              <a:rPr lang="en-US" dirty="0"/>
              <a:t>Center </a:t>
            </a:r>
            <a:r>
              <a:rPr lang="en-US" dirty="0" smtClean="0"/>
              <a:t>(3, 3) Radius 0.55</a:t>
            </a:r>
          </a:p>
          <a:p>
            <a:r>
              <a:rPr lang="en-US" dirty="0"/>
              <a:t>Center (0, </a:t>
            </a:r>
            <a:r>
              <a:rPr lang="en-US" dirty="0" smtClean="0"/>
              <a:t>3) Radius 0.6</a:t>
            </a:r>
          </a:p>
          <a:p>
            <a:r>
              <a:rPr lang="en-US" dirty="0"/>
              <a:t>Center </a:t>
            </a:r>
            <a:r>
              <a:rPr lang="en-US" dirty="0" smtClean="0"/>
              <a:t>(3, </a:t>
            </a:r>
            <a:r>
              <a:rPr lang="en-US" dirty="0"/>
              <a:t>0) </a:t>
            </a:r>
            <a:r>
              <a:rPr lang="en-US" dirty="0" smtClean="0"/>
              <a:t>Radius 0.25</a:t>
            </a:r>
            <a:endParaRPr lang="en-US" dirty="0"/>
          </a:p>
          <a:p>
            <a:r>
              <a:rPr lang="en-US" dirty="0" smtClean="0"/>
              <a:t> Note largest clusters are those with y=3 (on top)</a:t>
            </a:r>
          </a:p>
          <a:p>
            <a:r>
              <a:rPr lang="en-US" dirty="0" smtClean="0"/>
              <a:t>These are “large” clusters</a:t>
            </a:r>
          </a:p>
          <a:p>
            <a:r>
              <a:rPr lang="en-US" dirty="0" smtClean="0"/>
              <a:t>“small” clusters have radii = 0.25 these retaining ratio given above</a:t>
            </a:r>
          </a:p>
          <a:p>
            <a:r>
              <a:rPr lang="en-US" dirty="0" smtClean="0"/>
              <a:t>“very large” clusters have radii = 1.5 these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9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304800"/>
            <a:ext cx="9107032" cy="1470025"/>
          </a:xfrm>
        </p:spPr>
        <p:txBody>
          <a:bodyPr/>
          <a:lstStyle/>
          <a:p>
            <a:r>
              <a:rPr lang="en-US" b="1" dirty="0" smtClean="0"/>
              <a:t>Big Data Ecosystem in One Sentence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747330"/>
            <a:ext cx="9107032" cy="4930775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 smtClean="0"/>
              <a:t>Use </a:t>
            </a:r>
            <a:r>
              <a:rPr lang="en-US" sz="4000" dirty="0" smtClean="0">
                <a:solidFill>
                  <a:srgbClr val="FF0000"/>
                </a:solidFill>
              </a:rPr>
              <a:t>Clouds</a:t>
            </a:r>
            <a:r>
              <a:rPr lang="en-US" sz="4000" dirty="0" smtClean="0"/>
              <a:t> running </a:t>
            </a:r>
            <a:r>
              <a:rPr lang="en-US" sz="4000" dirty="0" smtClean="0">
                <a:solidFill>
                  <a:srgbClr val="FF0000"/>
                </a:solidFill>
              </a:rPr>
              <a:t>Data Analytics Collaboratively </a:t>
            </a:r>
            <a:r>
              <a:rPr lang="en-US" sz="4000" dirty="0" smtClean="0"/>
              <a:t>processing </a:t>
            </a:r>
            <a:r>
              <a:rPr lang="en-US" sz="4000" dirty="0" smtClean="0">
                <a:solidFill>
                  <a:srgbClr val="FF0000"/>
                </a:solidFill>
              </a:rPr>
              <a:t>Big Data </a:t>
            </a:r>
            <a:r>
              <a:rPr lang="en-US" sz="4000" dirty="0" smtClean="0"/>
              <a:t>to solve problems in </a:t>
            </a:r>
            <a:br>
              <a:rPr lang="en-US" sz="4000" dirty="0" smtClean="0"/>
            </a:br>
            <a:r>
              <a:rPr lang="en-US" sz="4000" dirty="0" smtClean="0">
                <a:solidFill>
                  <a:srgbClr val="FF0000"/>
                </a:solidFill>
              </a:rPr>
              <a:t>X-Informatics ( </a:t>
            </a:r>
            <a:r>
              <a:rPr lang="en-US" sz="4000" dirty="0"/>
              <a:t>or </a:t>
            </a:r>
            <a:r>
              <a:rPr lang="en-US" sz="4000" dirty="0" smtClean="0">
                <a:solidFill>
                  <a:srgbClr val="FF0000"/>
                </a:solidFill>
              </a:rPr>
              <a:t>e-X)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X = Astronomy</a:t>
            </a:r>
            <a:r>
              <a:rPr lang="en-US" dirty="0">
                <a:solidFill>
                  <a:schemeClr val="tx1"/>
                </a:solidFill>
              </a:rPr>
              <a:t>, Biology, Biomedicine, Business, Chemistry, </a:t>
            </a:r>
            <a:r>
              <a:rPr lang="en-US" dirty="0" smtClean="0">
                <a:solidFill>
                  <a:schemeClr val="tx1"/>
                </a:solidFill>
              </a:rPr>
              <a:t>Climate, Crisis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Earth Science, Energy</a:t>
            </a:r>
            <a:r>
              <a:rPr lang="en-US" dirty="0">
                <a:solidFill>
                  <a:schemeClr val="tx1"/>
                </a:solidFill>
              </a:rPr>
              <a:t>, Environment, Finance, Health, Intelligence, Lifestyle, Marketing, Medicine, Pathology, Policy, Radar, Security, Sensor, Social, Sustainability, Wealth and Wellness with more fields </a:t>
            </a:r>
            <a:r>
              <a:rPr lang="en-US" dirty="0" smtClean="0">
                <a:solidFill>
                  <a:schemeClr val="tx1"/>
                </a:solidFill>
              </a:rPr>
              <a:t>(physics) defined implicitly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Spans Industry and Science (research)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Education: </a:t>
            </a:r>
            <a:r>
              <a:rPr lang="en-US" dirty="0" smtClean="0">
                <a:solidFill>
                  <a:srgbClr val="FF0000"/>
                </a:solidFill>
              </a:rPr>
              <a:t>Data Science </a:t>
            </a:r>
            <a:r>
              <a:rPr lang="en-US" dirty="0" smtClean="0">
                <a:solidFill>
                  <a:schemeClr val="tx1"/>
                </a:solidFill>
              </a:rPr>
              <a:t>see recent New York Times articles</a:t>
            </a:r>
          </a:p>
          <a:p>
            <a:r>
              <a:rPr lang="en-US" sz="2900" dirty="0">
                <a:hlinkClick r:id="rId2"/>
              </a:rPr>
              <a:t>http://datascience101.wordpress.com/2013/04/13/new-york-times-data-science-articles</a:t>
            </a:r>
            <a:r>
              <a:rPr lang="en-US" sz="2900" dirty="0" smtClean="0">
                <a:hlinkClick r:id="rId2"/>
              </a:rPr>
              <a:t>/</a:t>
            </a:r>
            <a:endParaRPr lang="en-US" sz="2900" dirty="0" smtClean="0"/>
          </a:p>
        </p:txBody>
      </p:sp>
    </p:spTree>
    <p:extLst>
      <p:ext uri="{BB962C8B-B14F-4D97-AF65-F5344CB8AC3E}">
        <p14:creationId xmlns:p14="http://schemas.microsoft.com/office/powerpoint/2010/main" val="256328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3.gstatic.com/images?q=tbn:ANd9GcTYu0Mkim4DcVpxfKwerviKRw-lMRWDE86kHz_Z3BP0zLcBB8Y_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15009"/>
            <a:ext cx="24384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3.gstatic.com/images?q=tbn:ANd9GcQKWRzLWcgWKmplPTsPZrbpMWfhNU3OiItBec534aXSJgAaFWqMs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250" y="53109"/>
            <a:ext cx="33623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2.gstatic.com/images?q=tbn:ANd9GcRu41sbEn2YbBq-Mv9FkyKsYWpHO6Zt4VIDyASWv3vM-ODAfQT0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3"/>
          <a:stretch/>
        </p:blipFill>
        <p:spPr bwMode="auto">
          <a:xfrm>
            <a:off x="-31233" y="1257300"/>
            <a:ext cx="4450833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3.gstatic.com/images?q=tbn:ANd9GcTGMcepVHT5PL8pI7KfoJejqsiOpQpZ2oz8n6yvE5LZO7LoSDE8m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037" y="838200"/>
            <a:ext cx="1496211" cy="194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encrypted-tbn0.gstatic.com/images?q=tbn:ANd9GcRNZpTZIKNsGnhPj4wOpjkeyPWyJQnyGO7gG0f29fB5vEKq33Ph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2209800"/>
            <a:ext cx="22574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sciensus.com/uploads/images/venn_diagram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632" y="2209800"/>
            <a:ext cx="2498922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farm4.static.flickr.com/3643/3350940973_4333e99a8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146" y="1328916"/>
            <a:ext cx="2125982" cy="212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encrypted-tbn3.gstatic.com/images?q=tbn:ANd9GcQ91z38gA1rZrp2TlS-mwhVKOHVL2IXpKHxjmtY9vNchpkhDXLJo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273" y="1300883"/>
            <a:ext cx="116205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ww.morebooks.de/assets/product_images/9786201595/big/7801609/business-informatics.jpg?locale=gb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3820599" y="4561694"/>
            <a:ext cx="1590664" cy="233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encrypted-tbn0.gstatic.com/images?q=tbn:ANd9GcSqq2ZcAVDeKPT-t171dLNI0VBR3f2tkWNYWF_u4L4KnEAiPu6W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109" y="-16126"/>
            <a:ext cx="3004152" cy="108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encrypted-tbn2.gstatic.com/images?q=tbn:ANd9GcT61WeZTigeUDaul3WYcWq4NIjm1evG2U__w3bcBDQ7IVM7ueWdX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921" y="2044103"/>
            <a:ext cx="1651118" cy="235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3" t="17925" r="10845" b="34127"/>
          <a:stretch/>
        </p:blipFill>
        <p:spPr bwMode="auto">
          <a:xfrm>
            <a:off x="6279300" y="3434671"/>
            <a:ext cx="2864700" cy="1607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t="28661" r="32053" b="10865"/>
          <a:stretch/>
        </p:blipFill>
        <p:spPr bwMode="auto">
          <a:xfrm>
            <a:off x="5499086" y="4080878"/>
            <a:ext cx="3644914" cy="1647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2" t="35603" r="11324" b="34435"/>
          <a:stretch/>
        </p:blipFill>
        <p:spPr bwMode="auto">
          <a:xfrm>
            <a:off x="5764474" y="5295090"/>
            <a:ext cx="3379526" cy="158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 descr="http://spa.asu.edu/centers/pincenter.gif/image_preview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802" y="5943638"/>
            <a:ext cx="1879698" cy="93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.geoinformatics.com/layouts/cmediageoinformatics/img/Header-Geo-5.gif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02"/>
          <a:stretch/>
        </p:blipFill>
        <p:spPr bwMode="auto">
          <a:xfrm>
            <a:off x="7049772" y="4322918"/>
            <a:ext cx="2094228" cy="64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84" t="29851" r="13419" b="56430"/>
          <a:stretch/>
        </p:blipFill>
        <p:spPr bwMode="auto">
          <a:xfrm>
            <a:off x="7400203" y="746282"/>
            <a:ext cx="1673904" cy="582634"/>
          </a:xfrm>
          <a:prstGeom prst="rect">
            <a:avLst/>
          </a:prstGeom>
          <a:noFill/>
          <a:ln w="762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25" t="15702" b="41253"/>
          <a:stretch/>
        </p:blipFill>
        <p:spPr bwMode="auto">
          <a:xfrm>
            <a:off x="6875587" y="5734478"/>
            <a:ext cx="1049232" cy="114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61332" y="4277412"/>
            <a:ext cx="3635470" cy="2580588"/>
            <a:chOff x="161332" y="4277412"/>
            <a:chExt cx="3635470" cy="2580588"/>
          </a:xfrm>
        </p:grpSpPr>
        <p:pic>
          <p:nvPicPr>
            <p:cNvPr id="27" name="Picture 24" descr="http://ucspace.canberra.edu.au/download/attachments/59113623/Triangle+diagram+of+Social+Informatics.GIF?version=1&amp;modificationDate=1282102139643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332" y="4277412"/>
              <a:ext cx="3635470" cy="2580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447800" y="6448466"/>
              <a:ext cx="13150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Social Informatics</a:t>
              </a:r>
              <a:endParaRPr lang="en-US" sz="1200" b="1" dirty="0"/>
            </a:p>
          </p:txBody>
        </p:sp>
      </p:grpSp>
      <p:pic>
        <p:nvPicPr>
          <p:cNvPr id="3" name="Picture 4" descr="UF1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" r="6237"/>
          <a:stretch/>
        </p:blipFill>
        <p:spPr bwMode="auto">
          <a:xfrm>
            <a:off x="0" y="4230944"/>
            <a:ext cx="1885596" cy="160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41"/>
          <a:stretch/>
        </p:blipFill>
        <p:spPr>
          <a:xfrm>
            <a:off x="2015695" y="3905935"/>
            <a:ext cx="1751030" cy="704168"/>
          </a:xfrm>
          <a:prstGeom prst="rect">
            <a:avLst/>
          </a:prstGeom>
        </p:spPr>
      </p:pic>
      <p:pic>
        <p:nvPicPr>
          <p:cNvPr id="3074" name="Picture 2" descr="Earth Science Informatics"/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0" b="64418"/>
          <a:stretch/>
        </p:blipFill>
        <p:spPr bwMode="auto">
          <a:xfrm>
            <a:off x="-39786" y="866507"/>
            <a:ext cx="14573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encrypted-tbn3.gstatic.com/images?q=tbn:ANd9GcSZ1oC4JeqPg7iOj1TVIiQ4_Ld1xB54bCo4RecSPWt1DAURuYYY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298" y="813947"/>
            <a:ext cx="2383334" cy="59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50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err="1" smtClean="0"/>
              <a:t>Kmeans</a:t>
            </a:r>
            <a:r>
              <a:rPr lang="en-US" sz="6600" b="1" dirty="0" smtClean="0"/>
              <a:t> in Python</a:t>
            </a:r>
            <a:endParaRPr lang="en-US" sz="66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6310196" cy="1143000"/>
          </a:xfrm>
        </p:spPr>
        <p:txBody>
          <a:bodyPr/>
          <a:lstStyle/>
          <a:p>
            <a:r>
              <a:rPr lang="en-US" b="1" dirty="0" smtClean="0"/>
              <a:t>Kmeans Resources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1295400"/>
            <a:ext cx="8989277" cy="5446776"/>
          </a:xfrm>
        </p:spPr>
        <p:txBody>
          <a:bodyPr>
            <a:normAutofit/>
          </a:bodyPr>
          <a:lstStyle/>
          <a:p>
            <a:r>
              <a:rPr lang="en-US" sz="2800" b="1" dirty="0"/>
              <a:t>Machine Learning in Action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Peter Harrington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April, 2012 | 384 pages </a:t>
            </a:r>
            <a:br>
              <a:rPr lang="en-US" sz="2800" dirty="0"/>
            </a:br>
            <a:r>
              <a:rPr lang="en-US" sz="2800" dirty="0"/>
              <a:t>ISBN: </a:t>
            </a:r>
            <a:r>
              <a:rPr lang="en-US" sz="2800" dirty="0" smtClean="0"/>
              <a:t>9781617290183</a:t>
            </a:r>
          </a:p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www.manning.com/pharrington/MLiA_SourceCode.zip</a:t>
            </a:r>
            <a:endParaRPr lang="en-US" sz="2400" dirty="0" smtClean="0"/>
          </a:p>
          <a:p>
            <a:r>
              <a:rPr lang="en-US" sz="2800" dirty="0" smtClean="0"/>
              <a:t>Chapter 10</a:t>
            </a:r>
            <a:r>
              <a:rPr lang="en-US" sz="2800" dirty="0"/>
              <a:t> </a:t>
            </a:r>
            <a:r>
              <a:rPr lang="en-US" sz="2800" dirty="0" smtClean="0"/>
              <a:t>discusses Kmeans but we will NOT use this software but rather the built in support of Kmeans in </a:t>
            </a:r>
            <a:r>
              <a:rPr lang="en-US" sz="2800" dirty="0" err="1" smtClean="0"/>
              <a:t>SciPy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 err="1" smtClean="0"/>
              <a:t>SciPy</a:t>
            </a:r>
            <a:r>
              <a:rPr lang="en-US" sz="2800" dirty="0" smtClean="0"/>
              <a:t> software will be modified for some of experimentation reported here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10242" name="Picture 2" descr="http://www.manning.com/pharrington/pharrington_cover1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196" y="0"/>
            <a:ext cx="2833804" cy="355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94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16864"/>
          </a:xfrm>
        </p:spPr>
        <p:txBody>
          <a:bodyPr/>
          <a:lstStyle/>
          <a:p>
            <a:r>
              <a:rPr lang="en-US" b="1" dirty="0" smtClean="0"/>
              <a:t>Resources Used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58368"/>
            <a:ext cx="9144000" cy="6199632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SciPy</a:t>
            </a:r>
            <a:r>
              <a:rPr lang="en-US" dirty="0" smtClean="0"/>
              <a:t> Software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github.com/scipy/scipy/blob/master/scipy/cluster/vq.py</a:t>
            </a:r>
            <a:r>
              <a:rPr lang="en-US" dirty="0" smtClean="0"/>
              <a:t> has both </a:t>
            </a:r>
            <a:r>
              <a:rPr lang="en-US" dirty="0" err="1" smtClean="0"/>
              <a:t>kmeans</a:t>
            </a:r>
            <a:r>
              <a:rPr lang="en-US" dirty="0" smtClean="0"/>
              <a:t> code and a “utility </a:t>
            </a:r>
            <a:r>
              <a:rPr lang="en-US" dirty="0" err="1" smtClean="0"/>
              <a:t>vq</a:t>
            </a:r>
            <a:r>
              <a:rPr lang="en-US" dirty="0" smtClean="0"/>
              <a:t> to associate points with clusters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docs.scipy.org/doc/scipy/reference/cluster.vq.html</a:t>
            </a:r>
            <a:r>
              <a:rPr lang="en-US" dirty="0" smtClean="0"/>
              <a:t> describes software</a:t>
            </a:r>
          </a:p>
          <a:p>
            <a:r>
              <a:rPr lang="en-US" dirty="0"/>
              <a:t>File </a:t>
            </a:r>
            <a:r>
              <a:rPr lang="en-US" dirty="0" smtClean="0">
                <a:solidFill>
                  <a:srgbClr val="FF0000"/>
                </a:solidFill>
              </a:rPr>
              <a:t>KmeansExtra.py</a:t>
            </a:r>
            <a:r>
              <a:rPr lang="en-US" dirty="0" smtClean="0"/>
              <a:t> has drivers to invoke </a:t>
            </a:r>
            <a:r>
              <a:rPr lang="en-US" dirty="0" err="1" smtClean="0"/>
              <a:t>SciPy</a:t>
            </a:r>
            <a:r>
              <a:rPr lang="en-US" dirty="0" smtClean="0"/>
              <a:t> code to calculate 6 different scenarios based on “fake” data corresponding to 4 actual clusters of three different sizes “small” “large” “very large”</a:t>
            </a:r>
          </a:p>
          <a:p>
            <a:r>
              <a:rPr lang="en-US" dirty="0"/>
              <a:t>File </a:t>
            </a:r>
            <a:r>
              <a:rPr lang="en-US" dirty="0" smtClean="0">
                <a:solidFill>
                  <a:srgbClr val="FF0000"/>
                </a:solidFill>
              </a:rPr>
              <a:t>ParallelKmeans.py</a:t>
            </a:r>
            <a:r>
              <a:rPr lang="en-US" dirty="0" smtClean="0"/>
              <a:t> has modified Kmeans code invoking same </a:t>
            </a:r>
            <a:r>
              <a:rPr lang="en-US" dirty="0" err="1" smtClean="0"/>
              <a:t>vq</a:t>
            </a:r>
            <a:r>
              <a:rPr lang="en-US" dirty="0" smtClean="0"/>
              <a:t> Utility. Modification supports MapReduce Parallelism (see later) and different goodness measure. Gives 8 plots (adds </a:t>
            </a:r>
            <a:r>
              <a:rPr lang="en-US" smtClean="0"/>
              <a:t>K=6 and 8) and </a:t>
            </a:r>
            <a:r>
              <a:rPr lang="en-US" dirty="0" smtClean="0"/>
              <a:t>will be used in lecture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xmean.py </a:t>
            </a:r>
            <a:r>
              <a:rPr lang="en-US" dirty="0" smtClean="0"/>
              <a:t>uses </a:t>
            </a:r>
            <a:r>
              <a:rPr lang="en-US" dirty="0"/>
              <a:t>Python built in Kmeans to read data from CSV file</a:t>
            </a:r>
          </a:p>
          <a:p>
            <a:r>
              <a:rPr lang="en-US" dirty="0">
                <a:solidFill>
                  <a:srgbClr val="FF0000"/>
                </a:solidFill>
              </a:rPr>
              <a:t>sample.csv</a:t>
            </a:r>
            <a:r>
              <a:rPr lang="en-US" dirty="0"/>
              <a:t> Sample height/weight data from </a:t>
            </a:r>
            <a:r>
              <a:rPr lang="en-US" dirty="0">
                <a:hlinkClick r:id="rId4"/>
              </a:rPr>
              <a:t>http://www.kosbie.net/cmu/fall-10/15-110/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http://www.kosbie.net/cmu/fall-10/15-110/handouts/notes-clustering/tshirts-GHIJ-nooutliers.csv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4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Simple T-Shirt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17" y="896472"/>
            <a:ext cx="8910917" cy="5737410"/>
          </a:xfrm>
        </p:spPr>
        <p:txBody>
          <a:bodyPr>
            <a:normAutofit/>
          </a:bodyPr>
          <a:lstStyle/>
          <a:p>
            <a:r>
              <a:rPr lang="en-US" dirty="0" smtClean="0"/>
              <a:t>Cluster 85 T-shirt </a:t>
            </a:r>
            <a:r>
              <a:rPr lang="en-US" dirty="0"/>
              <a:t>records in </a:t>
            </a:r>
            <a:r>
              <a:rPr lang="en-US" dirty="0" smtClean="0"/>
              <a:t>sample.csv into a number of categories set by number of clusters set in xmean.py file</a:t>
            </a:r>
          </a:p>
          <a:p>
            <a:pPr lvl="1"/>
            <a:r>
              <a:rPr lang="en-US" dirty="0" smtClean="0"/>
              <a:t>2 clusters is default</a:t>
            </a:r>
            <a:endParaRPr lang="en-US" dirty="0"/>
          </a:p>
          <a:p>
            <a:r>
              <a:rPr lang="en-US" dirty="0" smtClean="0"/>
              <a:t>We try 2 3 4 5 Clusters</a:t>
            </a:r>
          </a:p>
          <a:p>
            <a:r>
              <a:rPr lang="en-US" dirty="0" smtClean="0"/>
              <a:t>Note Kmeans allows more clusters but plot only works up to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55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825066" y="6488668"/>
            <a:ext cx="310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Kmeans</a:t>
            </a:r>
            <a:r>
              <a:rPr lang="en-US" dirty="0" smtClean="0"/>
              <a:t> K=2 on data from a file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388534" y="1100667"/>
              <a:ext cx="363336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Weight (y) versus Height(x)</a:t>
              </a:r>
            </a:p>
            <a:p>
              <a:r>
                <a:rPr lang="en-US" sz="2400" b="1" dirty="0" smtClean="0"/>
                <a:t>2 T-Shirt Sizes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1995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388534" y="1100667"/>
              <a:ext cx="363336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Weight (y) versus Height(x)</a:t>
              </a:r>
            </a:p>
            <a:p>
              <a:r>
                <a:rPr lang="en-US" sz="2400" b="1" dirty="0" smtClean="0"/>
                <a:t>3 T-Shirt Sizes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3975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5619&quot;&gt;&lt;/object&gt;&lt;object type=&quot;2&quot; unique_id=&quot;15620&quot;&gt;&lt;object type=&quot;3&quot; unique_id=&quot;64324&quot;&gt;&lt;property id=&quot;20148&quot; value=&quot;5&quot;/&gt;&lt;property id=&quot;20300&quot; value=&quot;Slide 1 - &amp;quot;Technology for Informatics Kmeans&amp;quot;&quot;/&gt;&lt;property id=&quot;20307&quot; value=&quot;313&quot;/&gt;&lt;/object&gt;&lt;object type=&quot;3&quot; unique_id=&quot;74523&quot;&gt;&lt;property id=&quot;20148&quot; value=&quot;5&quot;/&gt;&lt;property id=&quot;20300&quot; value=&quot;Slide 4 - &amp;quot;Kmeans in Python&amp;quot;&quot;/&gt;&lt;property id=&quot;20307&quot; value=&quot;365&quot;/&gt;&lt;/object&gt;&lt;object type=&quot;3&quot; unique_id=&quot;134338&quot;&gt;&lt;property id=&quot;20148&quot; value=&quot;5&quot;/&gt;&lt;property id=&quot;20300&quot; value=&quot;Slide 2 - &amp;quot;Big Data Ecosystem in One Sentence&amp;quot;&quot;/&gt;&lt;property id=&quot;20307&quot; value=&quot;410&quot;/&gt;&lt;/object&gt;&lt;object type=&quot;3&quot; unique_id=&quot;134339&quot;&gt;&lt;property id=&quot;20148&quot; value=&quot;5&quot;/&gt;&lt;property id=&quot;20300&quot; value=&quot;Slide 3&quot;/&gt;&lt;property id=&quot;20307&quot; value=&quot;411&quot;/&gt;&lt;/object&gt;&lt;object type=&quot;3&quot; unique_id=&quot;141670&quot;&gt;&lt;property id=&quot;20148&quot; value=&quot;5&quot;/&gt;&lt;property id=&quot;20300&quot; value=&quot;Slide 5 - &amp;quot;Kmeans Resources&amp;quot;&quot;/&gt;&lt;property id=&quot;20307&quot; value=&quot;412&quot;/&gt;&lt;/object&gt;&lt;object type=&quot;3&quot; unique_id=&quot;153017&quot;&gt;&lt;property id=&quot;20148&quot; value=&quot;5&quot;/&gt;&lt;property id=&quot;20300&quot; value=&quot;Slide 6 - &amp;quot;Resources Used&amp;quot;&quot;/&gt;&lt;property id=&quot;20307&quot; value=&quot;413&quot;/&gt;&lt;/object&gt;&lt;object type=&quot;3&quot; unique_id=&quot;153018&quot;&gt;&lt;property id=&quot;20148&quot; value=&quot;5&quot;/&gt;&lt;property id=&quot;20300&quot; value=&quot;Slide 7 - &amp;quot;Simple T-Shirt Example&amp;quot;&quot;/&gt;&lt;property id=&quot;20307&quot; value=&quot;416&quot;/&gt;&lt;/object&gt;&lt;object type=&quot;3&quot; unique_id=&quot;153019&quot;&gt;&lt;property id=&quot;20148&quot; value=&quot;5&quot;/&gt;&lt;property id=&quot;20300&quot; value=&quot;Slide 8&quot;/&gt;&lt;property id=&quot;20307&quot; value=&quot;417&quot;/&gt;&lt;/object&gt;&lt;object type=&quot;3&quot; unique_id=&quot;153020&quot;&gt;&lt;property id=&quot;20148&quot; value=&quot;5&quot;/&gt;&lt;property id=&quot;20300&quot; value=&quot;Slide 9&quot;/&gt;&lt;property id=&quot;20307&quot; value=&quot;418&quot;/&gt;&lt;/object&gt;&lt;object type=&quot;3&quot; unique_id=&quot;153021&quot;&gt;&lt;property id=&quot;20148&quot; value=&quot;5&quot;/&gt;&lt;property id=&quot;20300&quot; value=&quot;Slide 10 - &amp;quot;Clusters Generated&amp;quot;&quot;/&gt;&lt;property id=&quot;20307&quot; value=&quot;41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NPACI/SDSC (logo) templat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NPACI/SDSC (logo) template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NPACI/SDSC (logo)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PACI/SDSC (logo)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PACI/SDSC (logo)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PACI/SDSC (logo)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PACI/SDSC (logo)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PACI/SDSC (logo)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PACI/SDSC (logo)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5606</TotalTime>
  <Words>353</Words>
  <Application>Microsoft Office PowerPoint</Application>
  <PresentationFormat>On-screen Show (4:3)</PresentationFormat>
  <Paragraphs>52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8_Office Theme</vt:lpstr>
      <vt:lpstr>10_Office Theme</vt:lpstr>
      <vt:lpstr>1_NPACI/SDSC (logo) template</vt:lpstr>
      <vt:lpstr>Technology for Informatics Kmeans</vt:lpstr>
      <vt:lpstr>Big Data Ecosystem in One Sentence</vt:lpstr>
      <vt:lpstr>PowerPoint Presentation</vt:lpstr>
      <vt:lpstr>Kmeans in Python</vt:lpstr>
      <vt:lpstr>Kmeans Resources</vt:lpstr>
      <vt:lpstr>Resources Used</vt:lpstr>
      <vt:lpstr>Simple T-Shirt Example</vt:lpstr>
      <vt:lpstr>PowerPoint Presentation</vt:lpstr>
      <vt:lpstr>PowerPoint Presentation</vt:lpstr>
      <vt:lpstr>Clusters Generated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Fox</dc:creator>
  <cp:lastModifiedBy>Wiggins, Thomas Bruce</cp:lastModifiedBy>
  <cp:revision>90</cp:revision>
  <dcterms:created xsi:type="dcterms:W3CDTF">2013-02-27T23:52:01Z</dcterms:created>
  <dcterms:modified xsi:type="dcterms:W3CDTF">2013-07-03T15:24:07Z</dcterms:modified>
</cp:coreProperties>
</file>