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995" r:id="rId2"/>
  </p:sldMasterIdLst>
  <p:notesMasterIdLst>
    <p:notesMasterId r:id="rId10"/>
  </p:notesMasterIdLst>
  <p:sldIdLst>
    <p:sldId id="392" r:id="rId3"/>
    <p:sldId id="402" r:id="rId4"/>
    <p:sldId id="386" r:id="rId5"/>
    <p:sldId id="403" r:id="rId6"/>
    <p:sldId id="369" r:id="rId7"/>
    <p:sldId id="399" r:id="rId8"/>
    <p:sldId id="41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15" d="100"/>
          <a:sy n="115" d="100"/>
        </p:scale>
        <p:origin x="-2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824"/>
            <a:ext cx="8229600" cy="914400"/>
          </a:xfrm>
        </p:spPr>
        <p:txBody>
          <a:bodyPr/>
          <a:lstStyle/>
          <a:p>
            <a:r>
              <a:rPr lang="en-US" b="1" dirty="0" err="1" smtClean="0"/>
              <a:t>Kmeans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447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Have a set N of Points – find a specified number K of clusters</a:t>
            </a:r>
          </a:p>
          <a:p>
            <a:r>
              <a:rPr lang="en-US" dirty="0" smtClean="0"/>
              <a:t>Choose a “random” starting point e.g. randomly choose K points to be centers</a:t>
            </a:r>
          </a:p>
          <a:p>
            <a:r>
              <a:rPr lang="en-US" dirty="0" smtClean="0"/>
              <a:t>Iterate until converged</a:t>
            </a:r>
          </a:p>
          <a:p>
            <a:pPr lvl="1"/>
            <a:r>
              <a:rPr lang="en-US" dirty="0" smtClean="0"/>
              <a:t>Associate points with cluster whose center they are nearest</a:t>
            </a:r>
          </a:p>
          <a:p>
            <a:pPr lvl="1"/>
            <a:r>
              <a:rPr lang="en-US" dirty="0" smtClean="0"/>
              <a:t>Calculate new center positions as centroid (average) of points associated with center </a:t>
            </a:r>
          </a:p>
          <a:p>
            <a:r>
              <a:rPr lang="en-US" dirty="0" smtClean="0"/>
              <a:t>Note Python has a </a:t>
            </a:r>
            <a:r>
              <a:rPr lang="en-US" dirty="0" err="1" smtClean="0"/>
              <a:t>Kmeans</a:t>
            </a:r>
            <a:r>
              <a:rPr lang="en-US" dirty="0" smtClean="0"/>
              <a:t> code which we use</a:t>
            </a:r>
          </a:p>
          <a:p>
            <a:r>
              <a:rPr lang="en-US" dirty="0" smtClean="0"/>
              <a:t>As source available we modify to illustrate parallel computing and change goodness criterion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76200"/>
            <a:ext cx="8229600" cy="793376"/>
          </a:xfrm>
        </p:spPr>
        <p:txBody>
          <a:bodyPr/>
          <a:lstStyle/>
          <a:p>
            <a:r>
              <a:rPr lang="en-US" b="1" dirty="0" smtClean="0"/>
              <a:t>Sequential version of Kmeans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" y="717176"/>
            <a:ext cx="8229600" cy="55202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Overall iteration over starting positions</a:t>
            </a:r>
          </a:p>
          <a:p>
            <a:pPr lvl="1"/>
            <a:r>
              <a:rPr lang="en-US" sz="3200" dirty="0" smtClean="0"/>
              <a:t>Initialize Centroids</a:t>
            </a:r>
          </a:p>
          <a:p>
            <a:pPr lvl="1"/>
            <a:r>
              <a:rPr lang="en-US" sz="3200" dirty="0" smtClean="0"/>
              <a:t>Iterate until converged</a:t>
            </a:r>
          </a:p>
          <a:p>
            <a:pPr lvl="2"/>
            <a:r>
              <a:rPr lang="en-US" sz="2800" dirty="0"/>
              <a:t>F</a:t>
            </a:r>
            <a:r>
              <a:rPr lang="en-US" sz="2800" dirty="0" smtClean="0"/>
              <a:t>ind association of points and centers</a:t>
            </a:r>
          </a:p>
          <a:p>
            <a:pPr lvl="2"/>
            <a:r>
              <a:rPr lang="en-US" sz="2800" dirty="0" smtClean="0"/>
              <a:t>Calculate distortion (Point-Center distance)</a:t>
            </a:r>
          </a:p>
          <a:p>
            <a:pPr lvl="2"/>
            <a:r>
              <a:rPr lang="en-US" sz="2800" dirty="0" smtClean="0"/>
              <a:t>Find centroids as mean of point vectors </a:t>
            </a:r>
          </a:p>
          <a:p>
            <a:pPr lvl="2"/>
            <a:r>
              <a:rPr lang="en-US" sz="2800" dirty="0" smtClean="0"/>
              <a:t>Delete zero size clusters</a:t>
            </a:r>
          </a:p>
          <a:p>
            <a:pPr lvl="2"/>
            <a:r>
              <a:rPr lang="en-US" sz="2800" dirty="0" smtClean="0"/>
              <a:t>Check convergence</a:t>
            </a:r>
          </a:p>
          <a:p>
            <a:r>
              <a:rPr lang="en-US" dirty="0" smtClean="0"/>
              <a:t>Return best solution based on Goodness criterion which for </a:t>
            </a:r>
            <a:r>
              <a:rPr lang="en-US" dirty="0" err="1" smtClean="0"/>
              <a:t>SciPy</a:t>
            </a:r>
            <a:r>
              <a:rPr lang="en-US" dirty="0" smtClean="0"/>
              <a:t> version is average distortion</a:t>
            </a:r>
            <a:endParaRPr lang="en-US" dirty="0"/>
          </a:p>
          <a:p>
            <a:r>
              <a:rPr lang="en-US" dirty="0" smtClean="0"/>
              <a:t>Later tweak algorithm to put in MapReduce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5200"/>
          </a:xfrm>
        </p:spPr>
        <p:txBody>
          <a:bodyPr/>
          <a:lstStyle/>
          <a:p>
            <a:r>
              <a:rPr lang="en-US" b="1" dirty="0" err="1" smtClean="0"/>
              <a:t>Kmeans</a:t>
            </a:r>
            <a:r>
              <a:rPr lang="en-US" b="1" dirty="0" smtClean="0"/>
              <a:t> on 4 “Artificial” Clusters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9025467" cy="5672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Fixed Center positions at</a:t>
            </a:r>
          </a:p>
          <a:p>
            <a:pPr lvl="1"/>
            <a:r>
              <a:rPr lang="en-US" dirty="0" smtClean="0"/>
              <a:t>(0,0) radius 0.375</a:t>
            </a:r>
          </a:p>
          <a:p>
            <a:pPr lvl="1"/>
            <a:r>
              <a:rPr lang="en-US" dirty="0" smtClean="0"/>
              <a:t>(3,3) radius 0.55</a:t>
            </a:r>
          </a:p>
          <a:p>
            <a:pPr lvl="1"/>
            <a:r>
              <a:rPr lang="en-US" dirty="0" smtClean="0"/>
              <a:t>(0,3) radius 0.6</a:t>
            </a:r>
          </a:p>
          <a:p>
            <a:pPr lvl="1"/>
            <a:r>
              <a:rPr lang="en-US" dirty="0" smtClean="0"/>
              <a:t>(3,0) radius 0.25</a:t>
            </a:r>
          </a:p>
          <a:p>
            <a:r>
              <a:rPr lang="en-US" dirty="0" smtClean="0"/>
              <a:t>These are “</a:t>
            </a:r>
            <a:r>
              <a:rPr lang="en-US" dirty="0" smtClean="0">
                <a:solidFill>
                  <a:srgbClr val="FF0000"/>
                </a:solidFill>
              </a:rPr>
              <a:t>large clusters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“Small Clusters”</a:t>
            </a:r>
            <a:r>
              <a:rPr lang="en-US" dirty="0" smtClean="0"/>
              <a:t> have radius multiplied by 0.25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“Very Large Clusters” </a:t>
            </a:r>
            <a:r>
              <a:rPr lang="en-US" dirty="0" smtClean="0"/>
              <a:t>radius multiplied by 1.5</a:t>
            </a:r>
          </a:p>
          <a:p>
            <a:r>
              <a:rPr lang="en-US" dirty="0" smtClean="0"/>
              <a:t>Each clusters has 250 points generated in normal (Gaussian) distribution with standard deviation 1</a:t>
            </a:r>
          </a:p>
          <a:p>
            <a:r>
              <a:rPr lang="en-US" dirty="0" smtClean="0"/>
              <a:t>We used Kmeans with 2, 4 and just for fun 6 or 8 clusters (i.e. more than “real number” of clusters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6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50"/>
            <a:ext cx="8229600" cy="765268"/>
          </a:xfrm>
        </p:spPr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739588"/>
            <a:ext cx="8722659" cy="4525963"/>
          </a:xfrm>
        </p:spPr>
        <p:txBody>
          <a:bodyPr/>
          <a:lstStyle/>
          <a:p>
            <a:r>
              <a:rPr lang="en-US" dirty="0" smtClean="0"/>
              <a:t>As random data and random starting points, get different answers each time</a:t>
            </a:r>
          </a:p>
          <a:p>
            <a:r>
              <a:rPr lang="en-US" dirty="0" smtClean="0"/>
              <a:t>Can fix seeds for reproducible results</a:t>
            </a:r>
          </a:p>
          <a:p>
            <a:r>
              <a:rPr lang="en-US" dirty="0" smtClean="0"/>
              <a:t>Generally get “correct” answers</a:t>
            </a:r>
          </a:p>
          <a:p>
            <a:r>
              <a:rPr lang="en-US" dirty="0" smtClean="0"/>
              <a:t>Reduce number of iterations (20 default in Python) of independent runs to increase “interesting” results with non optimal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08094" y="6197600"/>
            <a:ext cx="6517342" cy="660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Typical K=2 Small Clustering Note distortion ~1.5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6471"/>
          </a:xfrm>
        </p:spPr>
        <p:txBody>
          <a:bodyPr/>
          <a:lstStyle/>
          <a:p>
            <a:r>
              <a:rPr lang="en-US" b="1" dirty="0" smtClean="0"/>
              <a:t>In Graph Title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" y="806824"/>
            <a:ext cx="902745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 is number of clusters looked for K = 2…8</a:t>
            </a:r>
          </a:p>
          <a:p>
            <a:r>
              <a:rPr lang="en-US" dirty="0" smtClean="0"/>
              <a:t>Parallelism is level of (pseudo) parallelism. Used for illustrating MapReduce</a:t>
            </a:r>
          </a:p>
          <a:p>
            <a:r>
              <a:rPr lang="en-US" dirty="0" err="1" smtClean="0"/>
              <a:t>MaxMean</a:t>
            </a:r>
            <a:r>
              <a:rPr lang="en-US" dirty="0" smtClean="0"/>
              <a:t> = 1 Judge quality by mean distortion</a:t>
            </a:r>
          </a:p>
          <a:p>
            <a:pPr lvl="1"/>
            <a:r>
              <a:rPr lang="en-US" dirty="0" smtClean="0"/>
              <a:t>Distortion is distance from point to its center</a:t>
            </a:r>
          </a:p>
          <a:p>
            <a:r>
              <a:rPr lang="en-US" dirty="0" err="1"/>
              <a:t>MaxMean</a:t>
            </a:r>
            <a:r>
              <a:rPr lang="en-US" dirty="0"/>
              <a:t> = </a:t>
            </a:r>
            <a:r>
              <a:rPr lang="en-US" dirty="0" smtClean="0"/>
              <a:t>2 </a:t>
            </a:r>
            <a:r>
              <a:rPr lang="en-US" dirty="0"/>
              <a:t>Judge </a:t>
            </a:r>
            <a:r>
              <a:rPr lang="en-US" dirty="0" smtClean="0"/>
              <a:t>quality </a:t>
            </a:r>
            <a:r>
              <a:rPr lang="en-US" dirty="0"/>
              <a:t>by </a:t>
            </a:r>
            <a:r>
              <a:rPr lang="en-US" dirty="0" smtClean="0"/>
              <a:t>max distortion</a:t>
            </a:r>
          </a:p>
          <a:p>
            <a:r>
              <a:rPr lang="en-US" dirty="0" err="1" smtClean="0"/>
              <a:t>Iter</a:t>
            </a:r>
            <a:r>
              <a:rPr lang="en-US" dirty="0" smtClean="0"/>
              <a:t> is number of totally independent Kmeans iterations to run; return highest quality</a:t>
            </a:r>
          </a:p>
          <a:p>
            <a:r>
              <a:rPr lang="en-US" dirty="0" smtClean="0"/>
              <a:t>Minimizing distortion measure controlled by </a:t>
            </a:r>
            <a:r>
              <a:rPr lang="en-US" dirty="0" err="1" smtClean="0"/>
              <a:t>MaxMean</a:t>
            </a:r>
            <a:r>
              <a:rPr lang="en-US" dirty="0" smtClean="0"/>
              <a:t> is quality measure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kmeans_gcf</a:t>
            </a:r>
            <a:r>
              <a:rPr lang="en-US" sz="3600" b="1" dirty="0" smtClean="0"/>
              <a:t>(data, </a:t>
            </a:r>
            <a:r>
              <a:rPr lang="en-US" sz="3600" b="1" dirty="0" err="1" smtClean="0"/>
              <a:t>Numclusters</a:t>
            </a:r>
            <a:r>
              <a:rPr lang="en-US" sz="3600" b="1" dirty="0" smtClean="0"/>
              <a:t>, </a:t>
            </a:r>
            <a:r>
              <a:rPr lang="en-US" sz="3600" b="1" dirty="0" err="1"/>
              <a:t>NumIterations</a:t>
            </a:r>
            <a:r>
              <a:rPr lang="en-US" sz="3600" b="1" dirty="0"/>
              <a:t>, Thresh, Parallelism, </a:t>
            </a:r>
            <a:r>
              <a:rPr lang="en-US" sz="3600" b="1" dirty="0" err="1"/>
              <a:t>MaxMean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2085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> is points to be clustered</a:t>
            </a:r>
          </a:p>
          <a:p>
            <a:r>
              <a:rPr lang="en-US" b="1" dirty="0" err="1" smtClean="0"/>
              <a:t>Numclusters</a:t>
            </a:r>
            <a:r>
              <a:rPr lang="en-US" dirty="0" smtClean="0"/>
              <a:t> (2 4 6 8 here) is number of clusters to find</a:t>
            </a:r>
          </a:p>
          <a:p>
            <a:r>
              <a:rPr lang="en-US" b="1" dirty="0" err="1" smtClean="0"/>
              <a:t>NumIterations</a:t>
            </a:r>
            <a:r>
              <a:rPr lang="en-US" dirty="0" smtClean="0"/>
              <a:t> is number of independent iterations to perform returning solution with minimum “distortion” as described earlier</a:t>
            </a:r>
          </a:p>
          <a:p>
            <a:r>
              <a:rPr lang="en-US" b="1" dirty="0" smtClean="0"/>
              <a:t>Thresh</a:t>
            </a:r>
            <a:r>
              <a:rPr lang="en-US" dirty="0" smtClean="0"/>
              <a:t> controls each iteration of Kmeans; stop when change in distortion &lt; Thresh. Note this can still be a non optimal solution</a:t>
            </a:r>
          </a:p>
          <a:p>
            <a:r>
              <a:rPr lang="en-US" b="1" dirty="0" smtClean="0"/>
              <a:t>Parallelism</a:t>
            </a:r>
            <a:r>
              <a:rPr lang="en-US" dirty="0" smtClean="0"/>
              <a:t> = 1 here. Later lecture runs a simple MapReduce parallel version with Parallelism = 2</a:t>
            </a:r>
          </a:p>
          <a:p>
            <a:r>
              <a:rPr lang="en-US" b="1" dirty="0" err="1" smtClean="0"/>
              <a:t>MaxMean</a:t>
            </a:r>
            <a:r>
              <a:rPr lang="en-US" dirty="0" smtClean="0"/>
              <a:t> = 1 is usual Python Kmeans. </a:t>
            </a:r>
            <a:r>
              <a:rPr lang="en-US" dirty="0" err="1" smtClean="0"/>
              <a:t>MaxMean</a:t>
            </a:r>
            <a:r>
              <a:rPr lang="en-US" dirty="0" smtClean="0"/>
              <a:t> = 2 is alternative quality measure described earlier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76073&quot;&gt;&lt;property id=&quot;20148&quot; value=&quot;5&quot;/&gt;&lt;property id=&quot;20300&quot; value=&quot;Slide 1 - &amp;quot;Kmeans&amp;quot;&quot;/&gt;&lt;property id=&quot;20307&quot; value=&quot;392&quot;/&gt;&lt;/object&gt;&lt;object type=&quot;3&quot; unique_id=&quot;76075&quot;&gt;&lt;property id=&quot;20148&quot; value=&quot;5&quot;/&gt;&lt;property id=&quot;20300&quot; value=&quot;Slide 3 - &amp;quot;Kmeans on 4 “Artificial” Clusters&amp;quot;&quot;/&gt;&lt;property id=&quot;20307&quot; value=&quot;386&quot;/&gt;&lt;/object&gt;&lt;object type=&quot;3&quot; unique_id=&quot;76076&quot;&gt;&lt;property id=&quot;20148&quot; value=&quot;5&quot;/&gt;&lt;property id=&quot;20300&quot; value=&quot;Slide 5 - &amp;quot;Typical K=2 Small Clustering Note distortion ~1.5&amp;quot;&quot;/&gt;&lt;property id=&quot;20307&quot; value=&quot;369&quot;/&gt;&lt;/object&gt;&lt;object type=&quot;3&quot; unique_id=&quot;76772&quot;&gt;&lt;property id=&quot;20148&quot; value=&quot;5&quot;/&gt;&lt;property id=&quot;20300&quot; value=&quot;Slide 2 - &amp;quot;Sequential version of Kmeans&amp;quot;&quot;/&gt;&lt;property id=&quot;20307&quot; value=&quot;402&quot;/&gt;&lt;/object&gt;&lt;object type=&quot;3&quot; unique_id=&quot;76773&quot;&gt;&lt;property id=&quot;20148&quot; value=&quot;5&quot;/&gt;&lt;property id=&quot;20300&quot; value=&quot;Slide 6 - &amp;quot;In Graph Title&amp;quot;&quot;/&gt;&lt;property id=&quot;20307&quot; value=&quot;399&quot;/&gt;&lt;/object&gt;&lt;object type=&quot;3&quot; unique_id=&quot;76964&quot;&gt;&lt;property id=&quot;20148&quot; value=&quot;5&quot;/&gt;&lt;property id=&quot;20300&quot; value=&quot;Slide 4 - &amp;quot;Comments&amp;quot;&quot;/&gt;&lt;property id=&quot;20307&quot; value=&quot;403&quot;/&gt;&lt;/object&gt;&lt;object type=&quot;3&quot; unique_id=&quot;153022&quot;&gt;&lt;property id=&quot;20148&quot; value=&quot;5&quot;/&gt;&lt;property id=&quot;20300&quot; value=&quot;Slide 7 - &amp;quot;kmeans_gcf(data, Numclusters, NumIterations, Thresh, Parallelism, MaxMean)&amp;quot;&quot;/&gt;&lt;property id=&quot;20307&quot; value=&quot;41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5607</TotalTime>
  <Words>475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8_Office Theme</vt:lpstr>
      <vt:lpstr>1_NPACI/SDSC (logo) template</vt:lpstr>
      <vt:lpstr>Kmeans</vt:lpstr>
      <vt:lpstr>Sequential version of Kmeans</vt:lpstr>
      <vt:lpstr>Kmeans on 4 “Artificial” Clusters</vt:lpstr>
      <vt:lpstr>Comments</vt:lpstr>
      <vt:lpstr>Typical K=2 Small Clustering Note distortion ~1.5</vt:lpstr>
      <vt:lpstr>In Graph Title</vt:lpstr>
      <vt:lpstr>kmeans_gcf(data, Numclusters, NumIterations, Thresh, Parallelism, MaxMean)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91</cp:revision>
  <dcterms:created xsi:type="dcterms:W3CDTF">2013-02-27T23:52:01Z</dcterms:created>
  <dcterms:modified xsi:type="dcterms:W3CDTF">2013-07-03T15:25:53Z</dcterms:modified>
</cp:coreProperties>
</file>