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995" r:id="rId2"/>
  </p:sldMasterIdLst>
  <p:notesMasterIdLst>
    <p:notesMasterId r:id="rId15"/>
  </p:notesMasterIdLst>
  <p:sldIdLst>
    <p:sldId id="398" r:id="rId3"/>
    <p:sldId id="400" r:id="rId4"/>
    <p:sldId id="401" r:id="rId5"/>
    <p:sldId id="404" r:id="rId6"/>
    <p:sldId id="367" r:id="rId7"/>
    <p:sldId id="374" r:id="rId8"/>
    <p:sldId id="373" r:id="rId9"/>
    <p:sldId id="375" r:id="rId10"/>
    <p:sldId id="376" r:id="rId11"/>
    <p:sldId id="377" r:id="rId12"/>
    <p:sldId id="408" r:id="rId13"/>
    <p:sldId id="409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>
        <p:scale>
          <a:sx n="115" d="100"/>
          <a:sy n="115" d="100"/>
        </p:scale>
        <p:origin x="-28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9AE3-0C20-443E-B849-6A928E1769F1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5CD40-AA16-4DD1-A307-B764782E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8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3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20650"/>
            <a:ext cx="8637588" cy="6413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41938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72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01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718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2085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14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149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14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5746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5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0728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36335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9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374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86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0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03268" name="Rectangle 4"/>
          <p:cNvSpPr>
            <a:spLocks noChangeArrowheads="1"/>
          </p:cNvSpPr>
          <p:nvPr userDrawn="1"/>
        </p:nvSpPr>
        <p:spPr bwMode="auto">
          <a:xfrm flipV="1">
            <a:off x="1371600" y="6440488"/>
            <a:ext cx="6477000" cy="74612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03269" name="Text Box 5"/>
          <p:cNvSpPr txBox="1">
            <a:spLocks noChangeArrowheads="1"/>
          </p:cNvSpPr>
          <p:nvPr userDrawn="1"/>
        </p:nvSpPr>
        <p:spPr bwMode="auto">
          <a:xfrm>
            <a:off x="4572000" y="6553200"/>
            <a:ext cx="3200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UNIVERSITY OF CALIFORNIA, SAN DIEGO</a:t>
            </a:r>
          </a:p>
        </p:txBody>
      </p:sp>
      <p:sp>
        <p:nvSpPr>
          <p:cNvPr id="1803270" name="Text Box 6"/>
          <p:cNvSpPr txBox="1">
            <a:spLocks noChangeArrowheads="1"/>
          </p:cNvSpPr>
          <p:nvPr userDrawn="1"/>
        </p:nvSpPr>
        <p:spPr bwMode="auto">
          <a:xfrm>
            <a:off x="1355725" y="6248400"/>
            <a:ext cx="5654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SAN DIEGO SUPERCOMPUTER CENTER</a:t>
            </a:r>
          </a:p>
        </p:txBody>
      </p:sp>
      <p:pic>
        <p:nvPicPr>
          <p:cNvPr id="180327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6270625"/>
            <a:ext cx="804862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3272" name="Picture 8" descr="SDSC_logo 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9525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3273" name="Text Box 9"/>
          <p:cNvSpPr txBox="1">
            <a:spLocks noChangeArrowheads="1"/>
          </p:cNvSpPr>
          <p:nvPr userDrawn="1"/>
        </p:nvSpPr>
        <p:spPr bwMode="auto">
          <a:xfrm>
            <a:off x="3200400" y="6521450"/>
            <a:ext cx="1436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rgbClr val="009999"/>
                </a:solidFill>
              </a:rPr>
              <a:t>Fran Berman</a:t>
            </a:r>
          </a:p>
        </p:txBody>
      </p:sp>
    </p:spTree>
    <p:extLst>
      <p:ext uri="{BB962C8B-B14F-4D97-AF65-F5344CB8AC3E}">
        <p14:creationId xmlns:p14="http://schemas.microsoft.com/office/powerpoint/2010/main" val="18850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</p:sldLayoutIdLst>
  <p:transition/>
  <p:txStyles>
    <p:titleStyle>
      <a:lvl1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2pPr>
      <a:lvl3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3pPr>
      <a:lvl4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4pPr>
      <a:lvl5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9pPr>
    </p:titleStyle>
    <p:bodyStyle>
      <a:lvl1pPr marL="342900" indent="-3429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pitchFamily="1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00133" y="6197600"/>
            <a:ext cx="3843867" cy="6604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Typical K=2 Small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67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42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05787" y="6488668"/>
            <a:ext cx="3538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A1A1A"/>
                </a:solidFill>
                <a:latin typeface="Helvetica Neue"/>
              </a:rPr>
              <a:t>Messy K=2 Very large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00133" y="6197600"/>
            <a:ext cx="3843867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Different K=6 Large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5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67867" y="6197600"/>
            <a:ext cx="3776133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Another K=8 Large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2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92386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 4 Small Cluster Case is Ambiguous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266" y="1024468"/>
            <a:ext cx="8957733" cy="40216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two solutions for K =2 which have similar measures of goodness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2 Clusters each of 2 real clusters</a:t>
            </a:r>
          </a:p>
          <a:p>
            <a:pPr lvl="1"/>
            <a:r>
              <a:rPr lang="en-US" dirty="0" smtClean="0"/>
              <a:t>1 Cluster is 1 real cluster, the other is three real clusters</a:t>
            </a:r>
          </a:p>
          <a:p>
            <a:r>
              <a:rPr lang="en-US" dirty="0" smtClean="0"/>
              <a:t>Current measure of goodness is “Average distance between point and its cluster”. This roughly 1.5 for both solutions</a:t>
            </a:r>
          </a:p>
          <a:p>
            <a:r>
              <a:rPr lang="en-US" dirty="0" smtClean="0"/>
              <a:t>Details of starting point determines which solution you find</a:t>
            </a:r>
          </a:p>
          <a:p>
            <a:pPr lvl="1"/>
            <a:r>
              <a:rPr lang="en-US" dirty="0" smtClean="0"/>
              <a:t>Also sensitive to “random clusters” i.e. solutions are so near that they can change with choice of Gaussianly distributed points</a:t>
            </a:r>
          </a:p>
          <a:p>
            <a:pPr lvl="1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393784" y="4925641"/>
            <a:ext cx="5723467" cy="1236154"/>
          </a:xfrm>
          <a:custGeom>
            <a:avLst/>
            <a:gdLst>
              <a:gd name="connsiteX0" fmla="*/ 0 w 5723467"/>
              <a:gd name="connsiteY0" fmla="*/ 0 h 1236154"/>
              <a:gd name="connsiteX1" fmla="*/ 406400 w 5723467"/>
              <a:gd name="connsiteY1" fmla="*/ 558800 h 1236154"/>
              <a:gd name="connsiteX2" fmla="*/ 1574800 w 5723467"/>
              <a:gd name="connsiteY2" fmla="*/ 999066 h 1236154"/>
              <a:gd name="connsiteX3" fmla="*/ 2573867 w 5723467"/>
              <a:gd name="connsiteY3" fmla="*/ 101600 h 1236154"/>
              <a:gd name="connsiteX4" fmla="*/ 3996267 w 5723467"/>
              <a:gd name="connsiteY4" fmla="*/ 1236133 h 1236154"/>
              <a:gd name="connsiteX5" fmla="*/ 5723467 w 5723467"/>
              <a:gd name="connsiteY5" fmla="*/ 67733 h 12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3467" h="1236154">
                <a:moveTo>
                  <a:pt x="0" y="0"/>
                </a:moveTo>
                <a:cubicBezTo>
                  <a:pt x="71966" y="196144"/>
                  <a:pt x="143933" y="392289"/>
                  <a:pt x="406400" y="558800"/>
                </a:cubicBezTo>
                <a:cubicBezTo>
                  <a:pt x="668867" y="725311"/>
                  <a:pt x="1213556" y="1075266"/>
                  <a:pt x="1574800" y="999066"/>
                </a:cubicBezTo>
                <a:cubicBezTo>
                  <a:pt x="1936044" y="922866"/>
                  <a:pt x="2170289" y="62089"/>
                  <a:pt x="2573867" y="101600"/>
                </a:cubicBezTo>
                <a:cubicBezTo>
                  <a:pt x="2977445" y="141111"/>
                  <a:pt x="3471334" y="1241778"/>
                  <a:pt x="3996267" y="1236133"/>
                </a:cubicBezTo>
                <a:cubicBezTo>
                  <a:pt x="4521200" y="1230489"/>
                  <a:pt x="5418667" y="270933"/>
                  <a:pt x="5723467" y="67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7251" y="4925641"/>
            <a:ext cx="1794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function with two widely separated minima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47669" y="6333066"/>
            <a:ext cx="390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positions (4 parameters for K=2)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825" y="570127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b="1" dirty="0" smtClean="0"/>
              <a:t>Ambiguous Solutions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399" y="1265238"/>
            <a:ext cx="8805333" cy="5592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Python code runs </a:t>
            </a:r>
            <a:r>
              <a:rPr lang="en-US" dirty="0" err="1" smtClean="0"/>
              <a:t>Kmeans</a:t>
            </a:r>
            <a:r>
              <a:rPr lang="en-US" dirty="0" smtClean="0"/>
              <a:t> 20 times and chooses best solution out of this 20.</a:t>
            </a:r>
          </a:p>
          <a:p>
            <a:r>
              <a:rPr lang="en-US" dirty="0" smtClean="0"/>
              <a:t>The 4 small cluster case has such similar goodness values for two cases that results vary from run to run</a:t>
            </a:r>
          </a:p>
          <a:p>
            <a:r>
              <a:rPr lang="en-US" dirty="0" smtClean="0"/>
              <a:t>The 2 real cluster case has goodness ~ 3 (distance between generated centers)/2 = 1.5</a:t>
            </a:r>
          </a:p>
          <a:p>
            <a:r>
              <a:rPr lang="en-US" dirty="0" smtClean="0"/>
              <a:t>In other solution a typical case is centers at (0,0) and (2,2) with goodness = (2</a:t>
            </a:r>
            <a:r>
              <a:rPr lang="en-US" dirty="0" smtClean="0">
                <a:sym typeface="Symbol" panose="05050102010706020507" pitchFamily="18" charset="2"/>
              </a:rPr>
              <a:t>5 + 2 + 0)/4 = 1.47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Exact for very small size clusters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Changing goodness to Maximum not mean distance of points to centers will lead to unique solution with each cluster having two real clusters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Max values is 1.5 which is much less than </a:t>
            </a:r>
            <a:r>
              <a:rPr lang="en-US" dirty="0">
                <a:sym typeface="Symbol" panose="05050102010706020507" pitchFamily="18" charset="2"/>
              </a:rPr>
              <a:t>5 </a:t>
            </a:r>
            <a:r>
              <a:rPr lang="en-US" dirty="0" smtClean="0">
                <a:sym typeface="Symbol" panose="05050102010706020507" pitchFamily="18" charset="2"/>
              </a:rPr>
              <a:t> = 2.24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309"/>
            <a:ext cx="8229600" cy="828021"/>
          </a:xfrm>
        </p:spPr>
        <p:txBody>
          <a:bodyPr/>
          <a:lstStyle/>
          <a:p>
            <a:r>
              <a:rPr lang="en-US" b="1" dirty="0" smtClean="0"/>
              <a:t>Note the Hill between Solutions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2330"/>
            <a:ext cx="8686800" cy="58629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2 symmetry related solutions with 2 real clusters per </a:t>
            </a:r>
            <a:r>
              <a:rPr lang="en-US" dirty="0" err="1" smtClean="0"/>
              <a:t>Kmeans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There are 4 </a:t>
            </a:r>
            <a:r>
              <a:rPr lang="en-US" dirty="0"/>
              <a:t>symmetry related solutions with </a:t>
            </a:r>
            <a:r>
              <a:rPr lang="en-US" dirty="0" smtClean="0"/>
              <a:t>3+1 </a:t>
            </a:r>
            <a:r>
              <a:rPr lang="en-US" dirty="0"/>
              <a:t>real clusters per </a:t>
            </a:r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These 6 solutions are separated by hills and are local minima</a:t>
            </a:r>
          </a:p>
          <a:p>
            <a:pPr lvl="1"/>
            <a:r>
              <a:rPr lang="en-US" dirty="0" smtClean="0"/>
              <a:t>They are stable on small perturbations</a:t>
            </a:r>
          </a:p>
          <a:p>
            <a:pPr lvl="1"/>
            <a:r>
              <a:rPr lang="en-US" dirty="0" smtClean="0"/>
              <a:t>Need big change to get from one to another</a:t>
            </a:r>
          </a:p>
          <a:p>
            <a:r>
              <a:rPr lang="en-US" dirty="0" smtClean="0"/>
              <a:t>Very common feature seen in change of leadership in both democratic and non democratic societies</a:t>
            </a:r>
          </a:p>
          <a:p>
            <a:pPr lvl="1"/>
            <a:r>
              <a:rPr lang="en-US" dirty="0" smtClean="0"/>
              <a:t>Perhaps in play in battle </a:t>
            </a:r>
            <a:r>
              <a:rPr lang="en-US" dirty="0" err="1" smtClean="0"/>
              <a:t>IoS</a:t>
            </a:r>
            <a:r>
              <a:rPr lang="en-US" dirty="0" smtClean="0"/>
              <a:t> v Android v Blackberry v Windows 8 in smart phones</a:t>
            </a:r>
          </a:p>
          <a:p>
            <a:r>
              <a:rPr lang="en-US" dirty="0" smtClean="0"/>
              <a:t>Blackberry messed up enough to let Android/</a:t>
            </a:r>
            <a:r>
              <a:rPr lang="en-US" dirty="0" err="1" smtClean="0"/>
              <a:t>IoS</a:t>
            </a:r>
            <a:r>
              <a:rPr lang="en-US" dirty="0" smtClean="0"/>
              <a:t> take over</a:t>
            </a:r>
          </a:p>
          <a:p>
            <a:r>
              <a:rPr lang="en-US" dirty="0" smtClean="0"/>
              <a:t>To change state, it is insufficient to be better</a:t>
            </a:r>
          </a:p>
          <a:p>
            <a:pPr lvl="1"/>
            <a:r>
              <a:rPr lang="en-US" dirty="0" smtClean="0"/>
              <a:t>You need to be so much better that can jump 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31637" y="6488668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A1A1A"/>
                </a:solidFill>
                <a:latin typeface="Helvetica Neue"/>
              </a:rPr>
              <a:t>Messy K=2 large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685794"/>
            <a:ext cx="7315215" cy="54864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1637" y="6488668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A1A1A"/>
                </a:solidFill>
                <a:latin typeface="Helvetica Neue"/>
              </a:rPr>
              <a:t>Messy K=4 large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1637" y="6488668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A1A1A"/>
                </a:solidFill>
                <a:latin typeface="Helvetica Neue"/>
              </a:rPr>
              <a:t>Messy K=4 large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1637" y="6488668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A1A1A"/>
                </a:solidFill>
                <a:latin typeface="Helvetica Neue"/>
              </a:rPr>
              <a:t>Messy K=4 large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1637" y="6488668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A1A1A"/>
                </a:solidFill>
                <a:latin typeface="Helvetica Neue"/>
              </a:rPr>
              <a:t>Messy K=4 Small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5619&quot;&gt;&lt;/object&gt;&lt;object type=&quot;2&quot; unique_id=&quot;15620&quot;&gt;&lt;object type=&quot;3&quot; unique_id=&quot;75854&quot;&gt;&lt;property id=&quot;20148&quot; value=&quot;5&quot;/&gt;&lt;property id=&quot;20300&quot; value=&quot;Slide 5&quot;/&gt;&lt;property id=&quot;20307&quot; value=&quot;367&quot;/&gt;&lt;/object&gt;&lt;object type=&quot;3&quot; unique_id=&quot;76086&quot;&gt;&lt;property id=&quot;20148&quot; value=&quot;5&quot;/&gt;&lt;property id=&quot;20300&quot; value=&quot;Slide 6&quot;/&gt;&lt;property id=&quot;20307&quot; value=&quot;374&quot;/&gt;&lt;/object&gt;&lt;object type=&quot;3&quot; unique_id=&quot;76087&quot;&gt;&lt;property id=&quot;20148&quot; value=&quot;5&quot;/&gt;&lt;property id=&quot;20300&quot; value=&quot;Slide 7&quot;/&gt;&lt;property id=&quot;20307&quot; value=&quot;373&quot;/&gt;&lt;/object&gt;&lt;object type=&quot;3&quot; unique_id=&quot;76088&quot;&gt;&lt;property id=&quot;20148&quot; value=&quot;5&quot;/&gt;&lt;property id=&quot;20300&quot; value=&quot;Slide 8&quot;/&gt;&lt;property id=&quot;20307&quot; value=&quot;375&quot;/&gt;&lt;/object&gt;&lt;object type=&quot;3&quot; unique_id=&quot;76089&quot;&gt;&lt;property id=&quot;20148&quot; value=&quot;5&quot;/&gt;&lt;property id=&quot;20300&quot; value=&quot;Slide 9&quot;/&gt;&lt;property id=&quot;20307&quot; value=&quot;376&quot;/&gt;&lt;/object&gt;&lt;object type=&quot;3&quot; unique_id=&quot;76090&quot;&gt;&lt;property id=&quot;20148&quot; value=&quot;5&quot;/&gt;&lt;property id=&quot;20300&quot; value=&quot;Slide 10&quot;/&gt;&lt;property id=&quot;20307&quot; value=&quot;377&quot;/&gt;&lt;/object&gt;&lt;object type=&quot;3&quot; unique_id=&quot;76774&quot;&gt;&lt;property id=&quot;20148&quot; value=&quot;5&quot;/&gt;&lt;property id=&quot;20300&quot; value=&quot;Slide 1 - &amp;quot;Typical K=2 Small Clustering&amp;quot;&quot;/&gt;&lt;property id=&quot;20307&quot; value=&quot;398&quot;/&gt;&lt;/object&gt;&lt;object type=&quot;3&quot; unique_id=&quot;76775&quot;&gt;&lt;property id=&quot;20148&quot; value=&quot;5&quot;/&gt;&lt;property id=&quot;20300&quot; value=&quot;Slide 2 - &amp;quot;Note 4 Small Cluster Case is Ambiguous&amp;quot;&quot;/&gt;&lt;property id=&quot;20307&quot; value=&quot;400&quot;/&gt;&lt;/object&gt;&lt;object type=&quot;3&quot; unique_id=&quot;76776&quot;&gt;&lt;property id=&quot;20148&quot; value=&quot;5&quot;/&gt;&lt;property id=&quot;20300&quot; value=&quot;Slide 3 - &amp;quot;Ambiguous Solutions&amp;quot;&quot;/&gt;&lt;property id=&quot;20307&quot; value=&quot;401&quot;/&gt;&lt;/object&gt;&lt;object type=&quot;3&quot; unique_id=&quot;76965&quot;&gt;&lt;property id=&quot;20148&quot; value=&quot;5&quot;/&gt;&lt;property id=&quot;20300&quot; value=&quot;Slide 4 - &amp;quot;Note the Hill between Solutions&amp;quot;&quot;/&gt;&lt;property id=&quot;20307&quot; value=&quot;404&quot;/&gt;&lt;/object&gt;&lt;object type=&quot;3&quot; unique_id=&quot;77317&quot;&gt;&lt;property id=&quot;20148&quot; value=&quot;5&quot;/&gt;&lt;property id=&quot;20300&quot; value=&quot;Slide 11&quot;/&gt;&lt;property id=&quot;20307&quot; value=&quot;408&quot;/&gt;&lt;/object&gt;&lt;object type=&quot;3&quot; unique_id=&quot;77318&quot;&gt;&lt;property id=&quot;20148&quot; value=&quot;5&quot;/&gt;&lt;property id=&quot;20300&quot; value=&quot;Slide 12&quot;/&gt;&lt;property id=&quot;20307&quot; value=&quot;4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PACI/SDSC (logo) 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5611</TotalTime>
  <Words>324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8_Office Theme</vt:lpstr>
      <vt:lpstr>1_NPACI/SDSC (logo) template</vt:lpstr>
      <vt:lpstr>Typical K=2 Small Clustering</vt:lpstr>
      <vt:lpstr>Note 4 Small Cluster Case is Ambiguous</vt:lpstr>
      <vt:lpstr>Ambiguous Solutions</vt:lpstr>
      <vt:lpstr>Note the Hill between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93</cp:revision>
  <dcterms:created xsi:type="dcterms:W3CDTF">2013-02-27T23:52:01Z</dcterms:created>
  <dcterms:modified xsi:type="dcterms:W3CDTF">2013-07-03T15:29:42Z</dcterms:modified>
</cp:coreProperties>
</file>