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5" r:id="rId3"/>
    <p:sldMasterId id="2147483698" r:id="rId4"/>
  </p:sldMasterIdLst>
  <p:notesMasterIdLst>
    <p:notesMasterId r:id="rId12"/>
  </p:notesMasterIdLst>
  <p:sldIdLst>
    <p:sldId id="279" r:id="rId5"/>
    <p:sldId id="304" r:id="rId6"/>
    <p:sldId id="305" r:id="rId7"/>
    <p:sldId id="298" r:id="rId8"/>
    <p:sldId id="300" r:id="rId9"/>
    <p:sldId id="306" r:id="rId10"/>
    <p:sldId id="303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167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067FF-D83F-4AD4-A4B6-C11F12C753EE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54E71-3222-48E6-8894-EA396974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64EA0-24F3-4422-8146-BED3895E06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EC547-398A-4BEA-B97B-98F7CF26DF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4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9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7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01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8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3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81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73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14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21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9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6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7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42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2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20650"/>
            <a:ext cx="8637588" cy="6413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41938"/>
            <a:ext cx="8382000" cy="22108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2pPr>
            <a:lvl3pPr>
              <a:lnSpc>
                <a:spcPct val="90000"/>
              </a:lnSpc>
              <a:defRPr sz="2800">
                <a:solidFill>
                  <a:schemeClr val="tx1"/>
                </a:solidFill>
                <a:effectLst/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6706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E40701"/>
                </a:solidFill>
              </a:rPr>
              <a:t>A</a:t>
            </a:r>
            <a:r>
              <a:rPr lang="en-US" b="1" i="1" dirty="0">
                <a:solidFill>
                  <a:srgbClr val="EFBA00"/>
                </a:solidFill>
              </a:rPr>
              <a:t>L</a:t>
            </a: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18A221"/>
                </a:solidFill>
              </a:rPr>
              <a:t>A</a:t>
            </a:r>
            <a:endParaRPr lang="en-US" dirty="0">
              <a:solidFill>
                <a:prstClr val="black"/>
              </a:solidFill>
              <a:latin typeface="Corbel" pitchFamily="34" charset="0"/>
            </a:endParaRPr>
          </a:p>
        </p:txBody>
      </p:sp>
      <p:pic>
        <p:nvPicPr>
          <p:cNvPr id="7" name="Picture 6" descr="350px-Zuoshangjia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62508"/>
            <a:ext cx="2133600" cy="365125"/>
          </a:xfrm>
        </p:spPr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0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6183" y="6361590"/>
            <a:ext cx="2133600" cy="365125"/>
          </a:xfrm>
        </p:spPr>
        <p:txBody>
          <a:bodyPr/>
          <a:lstStyle/>
          <a:p>
            <a:fld id="{B3999606-967B-419A-9AEC-8752E61A74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62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22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96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5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730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739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577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40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3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729704"/>
          </a:xfrm>
        </p:spPr>
        <p:txBody>
          <a:bodyPr/>
          <a:lstStyle>
            <a:lvl1pPr>
              <a:lnSpc>
                <a:spcPct val="90000"/>
              </a:lnSpc>
              <a:buSzPct val="80000"/>
              <a:defRPr/>
            </a:lvl1pPr>
            <a:lvl2pPr>
              <a:lnSpc>
                <a:spcPct val="90000"/>
              </a:lnSpc>
              <a:buSzPct val="80000"/>
              <a:defRPr/>
            </a:lvl2pPr>
            <a:lvl3pPr>
              <a:lnSpc>
                <a:spcPct val="90000"/>
              </a:lnSpc>
              <a:buSzPct val="80000"/>
              <a:defRPr/>
            </a:lvl3pPr>
            <a:lvl4pPr>
              <a:lnSpc>
                <a:spcPct val="90000"/>
              </a:lnSpc>
              <a:buSzPct val="80000"/>
              <a:defRPr baseline="0"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(only if necessary)</a:t>
            </a:r>
          </a:p>
        </p:txBody>
      </p:sp>
    </p:spTree>
    <p:extLst>
      <p:ext uri="{BB962C8B-B14F-4D97-AF65-F5344CB8AC3E}">
        <p14:creationId xmlns:p14="http://schemas.microsoft.com/office/powerpoint/2010/main" val="3137271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0px-Zuoshangjia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A1C-A950-4BF7-9F1F-2CA7C903A8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896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A1C-A950-4BF7-9F1F-2CA7C903A8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568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A1C-A950-4BF7-9F1F-2CA7C903A8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371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A1C-A950-4BF7-9F1F-2CA7C903A8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0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83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A1C-A950-4BF7-9F1F-2CA7C903A8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796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A1C-A950-4BF7-9F1F-2CA7C903A8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920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A1C-A950-4BF7-9F1F-2CA7C903A8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40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A1C-A950-4BF7-9F1F-2CA7C903A8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04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A1C-A950-4BF7-9F1F-2CA7C903A8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172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A1C-A950-4BF7-9F1F-2CA7C903A8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34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A1C-A950-4BF7-9F1F-2CA7C903A8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8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3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9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0129-11B4-4974-BFCE-9EA818D98C3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0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350px-Zuoshangjia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E40701"/>
                </a:solidFill>
              </a:rPr>
              <a:t>A</a:t>
            </a:r>
            <a:r>
              <a:rPr lang="en-US" b="1" i="1" dirty="0">
                <a:solidFill>
                  <a:srgbClr val="EFBA00"/>
                </a:solidFill>
              </a:rPr>
              <a:t>L</a:t>
            </a: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18A221"/>
                </a:solidFill>
              </a:rPr>
              <a:t>A</a:t>
            </a:r>
            <a:endParaRPr lang="en-US" dirty="0">
              <a:solidFill>
                <a:prstClr val="black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0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5A1C-A950-4BF7-9F1F-2CA7C903A8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350px-Zuoshangjia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6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mall.org/X-InformaticsSpring2013/index.html" TargetMode="External"/><Relationship Id="rId2" Type="http://schemas.openxmlformats.org/officeDocument/2006/relationships/hyperlink" Target="mailto:gcf@indiana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science101.wordpress.com/2013/04/13/new-york-times-data-science-article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jpeg"/><Relationship Id="rId18" Type="http://schemas.openxmlformats.org/officeDocument/2006/relationships/image" Target="../media/image17.gif"/><Relationship Id="rId3" Type="http://schemas.openxmlformats.org/officeDocument/2006/relationships/image" Target="../media/image2.jpeg"/><Relationship Id="rId21" Type="http://schemas.openxmlformats.org/officeDocument/2006/relationships/image" Target="../media/image20.gif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gif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39.png"/><Relationship Id="rId3" Type="http://schemas.openxmlformats.org/officeDocument/2006/relationships/image" Target="../media/image27.jpeg"/><Relationship Id="rId7" Type="http://schemas.openxmlformats.org/officeDocument/2006/relationships/image" Target="../media/image34.jpeg"/><Relationship Id="rId12" Type="http://schemas.openxmlformats.org/officeDocument/2006/relationships/image" Target="../media/image3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3.jpeg"/><Relationship Id="rId11" Type="http://schemas.openxmlformats.org/officeDocument/2006/relationships/image" Target="../media/image37.jpeg"/><Relationship Id="rId5" Type="http://schemas.openxmlformats.org/officeDocument/2006/relationships/image" Target="../media/image32.jpeg"/><Relationship Id="rId15" Type="http://schemas.openxmlformats.org/officeDocument/2006/relationships/image" Target="../media/image41.png"/><Relationship Id="rId10" Type="http://schemas.openxmlformats.org/officeDocument/2006/relationships/image" Target="../media/image25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X-Informatics </a:t>
            </a:r>
            <a:br>
              <a:rPr lang="en-US" b="1" dirty="0" smtClean="0"/>
            </a:br>
            <a:r>
              <a:rPr lang="en-US" b="1" dirty="0" smtClean="0"/>
              <a:t>MapReduce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3820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June 19 2013</a:t>
            </a:r>
          </a:p>
          <a:p>
            <a:r>
              <a:rPr lang="en-US" sz="3600" dirty="0" smtClean="0"/>
              <a:t>Geoffrey Fox</a:t>
            </a:r>
          </a:p>
          <a:p>
            <a:pPr lvl="0">
              <a:defRPr/>
            </a:pPr>
            <a:r>
              <a:rPr lang="en-US" dirty="0">
                <a:hlinkClick r:id="rId2"/>
              </a:rPr>
              <a:t>gcf@indiana.edu</a:t>
            </a:r>
            <a:r>
              <a:rPr lang="en-US" dirty="0"/>
              <a:t>            </a:t>
            </a:r>
          </a:p>
          <a:p>
            <a:pPr lvl="0">
              <a:defRPr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www.infomall.org/X-InformaticsSpring2013/index.html</a:t>
            </a: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Dean for Research,  School of Informatics and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Indiana University Bloomington</a:t>
            </a:r>
          </a:p>
          <a:p>
            <a:r>
              <a:rPr lang="en-US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7923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4800"/>
            <a:ext cx="9107032" cy="1470025"/>
          </a:xfrm>
        </p:spPr>
        <p:txBody>
          <a:bodyPr/>
          <a:lstStyle/>
          <a:p>
            <a:r>
              <a:rPr lang="en-US" b="1" dirty="0" smtClean="0"/>
              <a:t>Big Data Ecosystem in One Sentence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747330"/>
            <a:ext cx="9107032" cy="4930775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Use </a:t>
            </a:r>
            <a:r>
              <a:rPr lang="en-US" sz="4000" dirty="0" smtClean="0">
                <a:solidFill>
                  <a:srgbClr val="FF0000"/>
                </a:solidFill>
              </a:rPr>
              <a:t>Clouds</a:t>
            </a:r>
            <a:r>
              <a:rPr lang="en-US" sz="4000" dirty="0" smtClean="0"/>
              <a:t> running </a:t>
            </a:r>
            <a:r>
              <a:rPr lang="en-US" sz="4000" dirty="0" smtClean="0">
                <a:solidFill>
                  <a:srgbClr val="FF0000"/>
                </a:solidFill>
              </a:rPr>
              <a:t>Data Analytics Collaboratively </a:t>
            </a:r>
            <a:r>
              <a:rPr lang="en-US" sz="4000" dirty="0" smtClean="0"/>
              <a:t>processing </a:t>
            </a:r>
            <a:r>
              <a:rPr lang="en-US" sz="4000" dirty="0" smtClean="0">
                <a:solidFill>
                  <a:srgbClr val="FF0000"/>
                </a:solidFill>
              </a:rPr>
              <a:t>Big Data </a:t>
            </a:r>
            <a:r>
              <a:rPr lang="en-US" sz="4000" dirty="0" smtClean="0"/>
              <a:t>to solve problems in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X-Informatics ( </a:t>
            </a:r>
            <a:r>
              <a:rPr lang="en-US" sz="4000" dirty="0"/>
              <a:t>or </a:t>
            </a:r>
            <a:r>
              <a:rPr lang="en-US" sz="4000" dirty="0" smtClean="0">
                <a:solidFill>
                  <a:srgbClr val="FF0000"/>
                </a:solidFill>
              </a:rPr>
              <a:t>e-X)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X = Astronomy</a:t>
            </a:r>
            <a:r>
              <a:rPr lang="en-US" dirty="0">
                <a:solidFill>
                  <a:schemeClr val="tx1"/>
                </a:solidFill>
              </a:rPr>
              <a:t>, Biology, Biomedicine, Business, Chemistry, </a:t>
            </a:r>
            <a:r>
              <a:rPr lang="en-US" dirty="0" smtClean="0">
                <a:solidFill>
                  <a:schemeClr val="tx1"/>
                </a:solidFill>
              </a:rPr>
              <a:t>Climate, Crisis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Earth Science, Energy</a:t>
            </a:r>
            <a:r>
              <a:rPr lang="en-US" dirty="0">
                <a:solidFill>
                  <a:schemeClr val="tx1"/>
                </a:solidFill>
              </a:rPr>
              <a:t>, Environment, Finance, Health, Intelligence, Lifestyle, Marketing, Medicine, Pathology, Policy, Radar, Security, Sensor, Social, Sustainability, Wealth and Wellness with more fields </a:t>
            </a:r>
            <a:r>
              <a:rPr lang="en-US" dirty="0" smtClean="0">
                <a:solidFill>
                  <a:schemeClr val="tx1"/>
                </a:solidFill>
              </a:rPr>
              <a:t>(physics) defined implicitly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Spans Industry and Science (research)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Education: </a:t>
            </a:r>
            <a:r>
              <a:rPr lang="en-US" dirty="0" smtClean="0">
                <a:solidFill>
                  <a:srgbClr val="FF0000"/>
                </a:solidFill>
              </a:rPr>
              <a:t>Data Science </a:t>
            </a:r>
            <a:r>
              <a:rPr lang="en-US" dirty="0" smtClean="0">
                <a:solidFill>
                  <a:schemeClr val="tx1"/>
                </a:solidFill>
              </a:rPr>
              <a:t>see recent New York Times articles</a:t>
            </a:r>
          </a:p>
          <a:p>
            <a:r>
              <a:rPr lang="en-US" sz="2900" dirty="0">
                <a:hlinkClick r:id="rId2"/>
              </a:rPr>
              <a:t>http://datascience101.wordpress.com/2013/04/13/new-york-times-data-science-articles</a:t>
            </a:r>
            <a:r>
              <a:rPr lang="en-US" sz="2900" dirty="0" smtClean="0">
                <a:hlinkClick r:id="rId2"/>
              </a:rPr>
              <a:t>/</a:t>
            </a: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20644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TYu0Mkim4DcVpxfKwerviKRw-lMRWDE86kHz_Z3BP0zLcBB8Y_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5009"/>
            <a:ext cx="2438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QKWRzLWcgWKmplPTsPZrbpMWfhNU3OiItBec534aXSJgAaFWqM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50" y="53109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Ru41sbEn2YbBq-Mv9FkyKsYWpHO6Zt4VIDyASWv3vM-ODAfQT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/>
          <a:stretch/>
        </p:blipFill>
        <p:spPr bwMode="auto">
          <a:xfrm>
            <a:off x="-31233" y="1257300"/>
            <a:ext cx="445083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TGMcepVHT5PL8pI7KfoJejqsiOpQpZ2oz8n6yvE5LZO7LoSDE8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37" y="838200"/>
            <a:ext cx="1496211" cy="19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RNZpTZIKNsGnhPj4wOpjkeyPWyJQnyGO7gG0f29fB5vEKq33P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2209800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ensus.com/uploads/images/venn_diagram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32" y="2209800"/>
            <a:ext cx="2498922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arm4.static.flickr.com/3643/3350940973_4333e99a8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46" y="1328916"/>
            <a:ext cx="2125982" cy="212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3.gstatic.com/images?q=tbn:ANd9GcQ91z38gA1rZrp2TlS-mwhVKOHVL2IXpKHxjmtY9vNchpkhDXLJo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73" y="1300883"/>
            <a:ext cx="11620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morebooks.de/assets/product_images/9786201595/big/7801609/business-informatics.jpg?locale=gb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820599" y="4561694"/>
            <a:ext cx="1590664" cy="23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encrypted-tbn0.gstatic.com/images?q=tbn:ANd9GcSqq2ZcAVDeKPT-t171dLNI0VBR3f2tkWNYWF_u4L4KnEAiPu6W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9" y="-16126"/>
            <a:ext cx="3004152" cy="108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encrypted-tbn2.gstatic.com/images?q=tbn:ANd9GcT61WeZTigeUDaul3WYcWq4NIjm1evG2U__w3bcBDQ7IVM7ueWdX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21" y="2044103"/>
            <a:ext cx="1651118" cy="23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3" t="17925" r="10845" b="34127"/>
          <a:stretch/>
        </p:blipFill>
        <p:spPr bwMode="auto">
          <a:xfrm>
            <a:off x="6279300" y="3434671"/>
            <a:ext cx="2864700" cy="160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28661" r="32053" b="10865"/>
          <a:stretch/>
        </p:blipFill>
        <p:spPr bwMode="auto">
          <a:xfrm>
            <a:off x="5499086" y="4080878"/>
            <a:ext cx="3644914" cy="164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t="35603" r="11324" b="34435"/>
          <a:stretch/>
        </p:blipFill>
        <p:spPr bwMode="auto">
          <a:xfrm>
            <a:off x="5764474" y="5295090"/>
            <a:ext cx="3379526" cy="15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http://spa.asu.edu/centers/pincenter.gif/image_preview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02" y="5943638"/>
            <a:ext cx="1879698" cy="93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geoinformatics.com/layouts/cmediageoinformatics/img/Header-Geo-5.gif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2"/>
          <a:stretch/>
        </p:blipFill>
        <p:spPr bwMode="auto">
          <a:xfrm>
            <a:off x="7049772" y="4322918"/>
            <a:ext cx="2094228" cy="6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4" t="29851" r="13419" b="56430"/>
          <a:stretch/>
        </p:blipFill>
        <p:spPr bwMode="auto">
          <a:xfrm>
            <a:off x="7400203" y="746282"/>
            <a:ext cx="1673904" cy="582634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5" t="15702" b="41253"/>
          <a:stretch/>
        </p:blipFill>
        <p:spPr bwMode="auto">
          <a:xfrm>
            <a:off x="6875587" y="5734478"/>
            <a:ext cx="1049232" cy="114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1332" y="4277412"/>
            <a:ext cx="3635470" cy="2580588"/>
            <a:chOff x="161332" y="4277412"/>
            <a:chExt cx="3635470" cy="2580588"/>
          </a:xfrm>
        </p:grpSpPr>
        <p:pic>
          <p:nvPicPr>
            <p:cNvPr id="27" name="Picture 24" descr="http://ucspace.canberra.edu.au/download/attachments/59113623/Triangle+diagram+of+Social+Informatics.GIF?version=1&amp;modificationDate=1282102139643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32" y="4277412"/>
              <a:ext cx="3635470" cy="25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6448466"/>
              <a:ext cx="1315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Social Informatics</a:t>
              </a:r>
              <a:endParaRPr lang="en-US" sz="1200" b="1" dirty="0"/>
            </a:p>
          </p:txBody>
        </p:sp>
      </p:grpSp>
      <p:pic>
        <p:nvPicPr>
          <p:cNvPr id="3" name="Picture 4" descr="UF1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r="6237"/>
          <a:stretch/>
        </p:blipFill>
        <p:spPr bwMode="auto">
          <a:xfrm>
            <a:off x="0" y="4230944"/>
            <a:ext cx="1885596" cy="16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41"/>
          <a:stretch/>
        </p:blipFill>
        <p:spPr>
          <a:xfrm>
            <a:off x="2015695" y="3905935"/>
            <a:ext cx="1751030" cy="704168"/>
          </a:xfrm>
          <a:prstGeom prst="rect">
            <a:avLst/>
          </a:prstGeom>
        </p:spPr>
      </p:pic>
      <p:pic>
        <p:nvPicPr>
          <p:cNvPr id="3074" name="Picture 2" descr="Earth Science Informatics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0" b="64418"/>
          <a:stretch/>
        </p:blipFill>
        <p:spPr bwMode="auto">
          <a:xfrm>
            <a:off x="-39786" y="866507"/>
            <a:ext cx="14573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encrypted-tbn3.gstatic.com/images?q=tbn:ANd9GcSZ1oC4JeqPg7iOj1TVIiQ4_Ld1xB54bCo4RecSPWt1DAURuYYY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98" y="813947"/>
            <a:ext cx="2383334" cy="5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0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MapReduce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MapReduce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4114800"/>
            <a:ext cx="80772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Implementations support: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Splitting of data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Passing the output of map functions to reduce functions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Sorting the inputs to the reduce function based on the intermediate keys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Quality of services</a:t>
            </a:r>
          </a:p>
          <a:p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609600" y="1295400"/>
            <a:ext cx="7848600" cy="2590800"/>
            <a:chOff x="685800" y="1447800"/>
            <a:chExt cx="7848600" cy="2590800"/>
          </a:xfrm>
        </p:grpSpPr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685800" y="1447800"/>
              <a:ext cx="7848600" cy="2590800"/>
            </a:xfrm>
            <a:prstGeom prst="roundRect">
              <a:avLst>
                <a:gd name="adj" fmla="val 7556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345907" y="3036369"/>
              <a:ext cx="269457" cy="280236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960269" y="3036369"/>
              <a:ext cx="269457" cy="280236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007468" y="2325002"/>
              <a:ext cx="269457" cy="28023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5619900" y="3036369"/>
              <a:ext cx="269457" cy="280236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4615364" y="2325002"/>
              <a:ext cx="269457" cy="28023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990600" y="2362200"/>
              <a:ext cx="2590383" cy="304513"/>
              <a:chOff x="1453" y="5453"/>
              <a:chExt cx="3605" cy="353"/>
            </a:xfrm>
          </p:grpSpPr>
          <p:sp>
            <p:nvSpPr>
              <p:cNvPr id="52" name="Text Box 16"/>
              <p:cNvSpPr txBox="1">
                <a:spLocks noChangeArrowheads="1"/>
              </p:cNvSpPr>
              <p:nvPr/>
            </p:nvSpPr>
            <p:spPr bwMode="auto">
              <a:xfrm>
                <a:off x="1453" y="5453"/>
                <a:ext cx="2863" cy="353"/>
              </a:xfrm>
              <a:prstGeom prst="rect">
                <a:avLst/>
              </a:prstGeom>
              <a:solidFill>
                <a:srgbClr val="DDD8C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cs typeface="Courier New" pitchFamily="49" charset="0"/>
                  </a:rPr>
                  <a:t>Map(Key, Value)  </a:t>
                </a:r>
              </a:p>
            </p:txBody>
          </p:sp>
          <p:cxnSp>
            <p:nvCxnSpPr>
              <p:cNvPr id="53" name="AutoShape 17"/>
              <p:cNvCxnSpPr>
                <a:cxnSpLocks noChangeShapeType="1"/>
              </p:cNvCxnSpPr>
              <p:nvPr/>
            </p:nvCxnSpPr>
            <p:spPr bwMode="auto">
              <a:xfrm>
                <a:off x="4316" y="5630"/>
                <a:ext cx="742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5943249" y="2325002"/>
              <a:ext cx="269457" cy="28023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5268528" y="2325002"/>
              <a:ext cx="269457" cy="28023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AutoShape 20"/>
            <p:cNvCxnSpPr>
              <a:cxnSpLocks noChangeShapeType="1"/>
            </p:cNvCxnSpPr>
            <p:nvPr/>
          </p:nvCxnSpPr>
          <p:spPr bwMode="auto">
            <a:xfrm>
              <a:off x="4464468" y="2874695"/>
              <a:ext cx="0" cy="1616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21"/>
            <p:cNvCxnSpPr>
              <a:cxnSpLocks noChangeShapeType="1"/>
            </p:cNvCxnSpPr>
            <p:nvPr/>
          </p:nvCxnSpPr>
          <p:spPr bwMode="auto">
            <a:xfrm>
              <a:off x="5096076" y="2874695"/>
              <a:ext cx="0" cy="1616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2"/>
            <p:cNvCxnSpPr>
              <a:cxnSpLocks noChangeShapeType="1"/>
            </p:cNvCxnSpPr>
            <p:nvPr/>
          </p:nvCxnSpPr>
          <p:spPr bwMode="auto">
            <a:xfrm>
              <a:off x="5731995" y="2874695"/>
              <a:ext cx="0" cy="1616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3"/>
            <p:cNvCxnSpPr>
              <a:cxnSpLocks noChangeShapeType="1"/>
            </p:cNvCxnSpPr>
            <p:nvPr/>
          </p:nvCxnSpPr>
          <p:spPr bwMode="auto">
            <a:xfrm>
              <a:off x="4190699" y="2605238"/>
              <a:ext cx="273769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24"/>
            <p:cNvCxnSpPr>
              <a:cxnSpLocks noChangeShapeType="1"/>
            </p:cNvCxnSpPr>
            <p:nvPr/>
          </p:nvCxnSpPr>
          <p:spPr bwMode="auto">
            <a:xfrm flipH="1">
              <a:off x="4464468" y="2605238"/>
              <a:ext cx="269457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" name="AutoShape 25"/>
            <p:cNvCxnSpPr>
              <a:cxnSpLocks noChangeShapeType="1"/>
            </p:cNvCxnSpPr>
            <p:nvPr/>
          </p:nvCxnSpPr>
          <p:spPr bwMode="auto">
            <a:xfrm flipH="1">
              <a:off x="4464468" y="2605238"/>
              <a:ext cx="901065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" name="AutoShape 26"/>
            <p:cNvCxnSpPr>
              <a:cxnSpLocks noChangeShapeType="1"/>
            </p:cNvCxnSpPr>
            <p:nvPr/>
          </p:nvCxnSpPr>
          <p:spPr bwMode="auto">
            <a:xfrm flipH="1">
              <a:off x="4464468" y="2605238"/>
              <a:ext cx="1595187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" name="AutoShape 27"/>
            <p:cNvCxnSpPr>
              <a:cxnSpLocks noChangeShapeType="1"/>
            </p:cNvCxnSpPr>
            <p:nvPr/>
          </p:nvCxnSpPr>
          <p:spPr bwMode="auto">
            <a:xfrm>
              <a:off x="4190699" y="2605238"/>
              <a:ext cx="905376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AutoShape 28"/>
            <p:cNvCxnSpPr>
              <a:cxnSpLocks noChangeShapeType="1"/>
            </p:cNvCxnSpPr>
            <p:nvPr/>
          </p:nvCxnSpPr>
          <p:spPr bwMode="auto">
            <a:xfrm>
              <a:off x="4733925" y="2605238"/>
              <a:ext cx="362151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" name="AutoShape 29"/>
            <p:cNvCxnSpPr>
              <a:cxnSpLocks noChangeShapeType="1"/>
            </p:cNvCxnSpPr>
            <p:nvPr/>
          </p:nvCxnSpPr>
          <p:spPr bwMode="auto">
            <a:xfrm flipH="1">
              <a:off x="5096076" y="2605238"/>
              <a:ext cx="269457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AutoShape 30"/>
            <p:cNvCxnSpPr>
              <a:cxnSpLocks noChangeShapeType="1"/>
            </p:cNvCxnSpPr>
            <p:nvPr/>
          </p:nvCxnSpPr>
          <p:spPr bwMode="auto">
            <a:xfrm flipH="1">
              <a:off x="5096076" y="2605238"/>
              <a:ext cx="905376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" name="AutoShape 31"/>
            <p:cNvCxnSpPr>
              <a:cxnSpLocks noChangeShapeType="1"/>
            </p:cNvCxnSpPr>
            <p:nvPr/>
          </p:nvCxnSpPr>
          <p:spPr bwMode="auto">
            <a:xfrm>
              <a:off x="4190699" y="2605238"/>
              <a:ext cx="1541295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" name="AutoShape 32"/>
            <p:cNvCxnSpPr>
              <a:cxnSpLocks noChangeShapeType="1"/>
            </p:cNvCxnSpPr>
            <p:nvPr/>
          </p:nvCxnSpPr>
          <p:spPr bwMode="auto">
            <a:xfrm>
              <a:off x="4733925" y="2605238"/>
              <a:ext cx="99807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9" name="AutoShape 33"/>
            <p:cNvCxnSpPr>
              <a:cxnSpLocks noChangeShapeType="1"/>
            </p:cNvCxnSpPr>
            <p:nvPr/>
          </p:nvCxnSpPr>
          <p:spPr bwMode="auto">
            <a:xfrm>
              <a:off x="5365533" y="2605238"/>
              <a:ext cx="366462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" name="AutoShape 34"/>
            <p:cNvCxnSpPr>
              <a:cxnSpLocks noChangeShapeType="1"/>
            </p:cNvCxnSpPr>
            <p:nvPr/>
          </p:nvCxnSpPr>
          <p:spPr bwMode="auto">
            <a:xfrm flipH="1">
              <a:off x="5731995" y="2605238"/>
              <a:ext cx="32766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" name="AutoShape 35"/>
            <p:cNvCxnSpPr>
              <a:cxnSpLocks noChangeShapeType="1"/>
            </p:cNvCxnSpPr>
            <p:nvPr/>
          </p:nvCxnSpPr>
          <p:spPr bwMode="auto">
            <a:xfrm>
              <a:off x="4119563" y="2055545"/>
              <a:ext cx="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36"/>
            <p:cNvCxnSpPr>
              <a:cxnSpLocks noChangeShapeType="1"/>
            </p:cNvCxnSpPr>
            <p:nvPr/>
          </p:nvCxnSpPr>
          <p:spPr bwMode="auto">
            <a:xfrm>
              <a:off x="4733925" y="2055545"/>
              <a:ext cx="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37"/>
            <p:cNvCxnSpPr>
              <a:cxnSpLocks noChangeShapeType="1"/>
            </p:cNvCxnSpPr>
            <p:nvPr/>
          </p:nvCxnSpPr>
          <p:spPr bwMode="auto">
            <a:xfrm>
              <a:off x="5365533" y="2044767"/>
              <a:ext cx="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38"/>
            <p:cNvCxnSpPr>
              <a:cxnSpLocks noChangeShapeType="1"/>
            </p:cNvCxnSpPr>
            <p:nvPr/>
          </p:nvCxnSpPr>
          <p:spPr bwMode="auto">
            <a:xfrm>
              <a:off x="6059655" y="2044767"/>
              <a:ext cx="0" cy="269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73"/>
            <p:cNvCxnSpPr>
              <a:cxnSpLocks noChangeShapeType="1"/>
            </p:cNvCxnSpPr>
            <p:nvPr/>
          </p:nvCxnSpPr>
          <p:spPr bwMode="auto">
            <a:xfrm>
              <a:off x="4464468" y="3316605"/>
              <a:ext cx="0" cy="237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AutoShape 74"/>
            <p:cNvCxnSpPr>
              <a:cxnSpLocks noChangeShapeType="1"/>
            </p:cNvCxnSpPr>
            <p:nvPr/>
          </p:nvCxnSpPr>
          <p:spPr bwMode="auto">
            <a:xfrm>
              <a:off x="5080986" y="3316605"/>
              <a:ext cx="0" cy="237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AutoShape 75"/>
            <p:cNvCxnSpPr>
              <a:cxnSpLocks noChangeShapeType="1"/>
            </p:cNvCxnSpPr>
            <p:nvPr/>
          </p:nvCxnSpPr>
          <p:spPr bwMode="auto">
            <a:xfrm>
              <a:off x="5731995" y="3316605"/>
              <a:ext cx="0" cy="237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990600" y="3048000"/>
              <a:ext cx="3275883" cy="304513"/>
              <a:chOff x="499" y="5453"/>
              <a:chExt cx="4559" cy="353"/>
            </a:xfrm>
          </p:grpSpPr>
          <p:sp>
            <p:nvSpPr>
              <p:cNvPr id="50" name="Text Box 16"/>
              <p:cNvSpPr txBox="1">
                <a:spLocks noChangeArrowheads="1"/>
              </p:cNvSpPr>
              <p:nvPr/>
            </p:nvSpPr>
            <p:spPr bwMode="auto">
              <a:xfrm>
                <a:off x="499" y="5453"/>
                <a:ext cx="3817" cy="353"/>
              </a:xfrm>
              <a:prstGeom prst="rect">
                <a:avLst/>
              </a:prstGeom>
              <a:solidFill>
                <a:srgbClr val="DDD8C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cs typeface="Courier New" pitchFamily="49" charset="0"/>
                  </a:rPr>
                  <a:t>Reduce(Key, List&lt;Value&gt;)  </a:t>
                </a:r>
              </a:p>
            </p:txBody>
          </p:sp>
          <p:cxnSp>
            <p:nvCxnSpPr>
              <p:cNvPr id="51" name="AutoShape 17"/>
              <p:cNvCxnSpPr>
                <a:cxnSpLocks noChangeShapeType="1"/>
              </p:cNvCxnSpPr>
              <p:nvPr/>
            </p:nvCxnSpPr>
            <p:spPr bwMode="auto">
              <a:xfrm>
                <a:off x="4316" y="5630"/>
                <a:ext cx="742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Group 188"/>
            <p:cNvGrpSpPr/>
            <p:nvPr/>
          </p:nvGrpSpPr>
          <p:grpSpPr>
            <a:xfrm>
              <a:off x="3810000" y="1600200"/>
              <a:ext cx="2590800" cy="381000"/>
              <a:chOff x="5181600" y="1600200"/>
              <a:chExt cx="2590800" cy="3810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181600" y="1600200"/>
                <a:ext cx="2590800" cy="381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rot="5400000">
                <a:off x="5295900" y="17907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5600700" y="17907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7277100" y="1790700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 Box 82"/>
              <p:cNvSpPr txBox="1">
                <a:spLocks noChangeArrowheads="1"/>
              </p:cNvSpPr>
              <p:nvPr/>
            </p:nvSpPr>
            <p:spPr bwMode="auto">
              <a:xfrm>
                <a:off x="5791200" y="1600200"/>
                <a:ext cx="16002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>
                    <a:solidFill>
                      <a:prstClr val="black"/>
                    </a:solidFill>
                    <a:latin typeface="Cambria" pitchFamily="18" charset="0"/>
                    <a:cs typeface="Arial" pitchFamily="34" charset="0"/>
                  </a:rPr>
                  <a:t>Data Partitions</a:t>
                </a:r>
                <a:endParaRPr lang="en-US" sz="1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4343400" y="3581400"/>
              <a:ext cx="228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53000" y="3581400"/>
              <a:ext cx="228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638800" y="3581400"/>
              <a:ext cx="228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Text Box 82"/>
            <p:cNvSpPr txBox="1">
              <a:spLocks noChangeArrowheads="1"/>
            </p:cNvSpPr>
            <p:nvPr/>
          </p:nvSpPr>
          <p:spPr bwMode="auto">
            <a:xfrm>
              <a:off x="2590800" y="3581400"/>
              <a:ext cx="1676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Cambria" pitchFamily="18" charset="0"/>
                  <a:cs typeface="Arial" pitchFamily="34" charset="0"/>
                </a:rPr>
                <a:t>Reduce Outputs</a:t>
              </a:r>
              <a:endPara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6019800" y="2590800"/>
              <a:ext cx="25146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Cambria" pitchFamily="18" charset="0"/>
                </a:rPr>
                <a:t>A hash function maps the results of the map tasks to r  reduce tasks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209800" y="838200"/>
            <a:ext cx="52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64A2"/>
                </a:solidFill>
              </a:rPr>
              <a:t>A parallel Runtime coming from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7073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32169"/>
            <a:ext cx="8229600" cy="838200"/>
          </a:xfrm>
        </p:spPr>
        <p:txBody>
          <a:bodyPr/>
          <a:lstStyle/>
          <a:p>
            <a:r>
              <a:rPr lang="en-US" dirty="0" smtClean="0"/>
              <a:t>Sam thought of “drinking” the apple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Sam’s Problem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1371600" y="1981200"/>
            <a:ext cx="2438400" cy="1600200"/>
          </a:xfrm>
          <a:prstGeom prst="cloudCallout">
            <a:avLst>
              <a:gd name="adj1" fmla="val -31459"/>
              <a:gd name="adj2" fmla="val 81862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 descr="apple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4746" y="2438400"/>
            <a:ext cx="555453" cy="6557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362200" y="2667000"/>
            <a:ext cx="3810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descr="juic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0800" y="2286000"/>
            <a:ext cx="843160" cy="838200"/>
          </a:xfrm>
          <a:prstGeom prst="rect">
            <a:avLst/>
          </a:prstGeom>
        </p:spPr>
      </p:pic>
      <p:pic>
        <p:nvPicPr>
          <p:cNvPr id="12" name="Picture 11" descr="apple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6301" y="2592091"/>
            <a:ext cx="555453" cy="655743"/>
          </a:xfrm>
          <a:prstGeom prst="rect">
            <a:avLst/>
          </a:prstGeom>
        </p:spPr>
      </p:pic>
      <p:pic>
        <p:nvPicPr>
          <p:cNvPr id="14" name="Picture 13" descr="apple-pieces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1200" y="5562600"/>
            <a:ext cx="990600" cy="990600"/>
          </a:xfrm>
          <a:prstGeom prst="rect">
            <a:avLst/>
          </a:prstGeom>
        </p:spPr>
      </p:pic>
      <p:pic>
        <p:nvPicPr>
          <p:cNvPr id="15" name="Picture 14" descr="apple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3800" y="5715000"/>
            <a:ext cx="555453" cy="655743"/>
          </a:xfrm>
          <a:prstGeom prst="rect">
            <a:avLst/>
          </a:prstGeom>
        </p:spPr>
      </p:pic>
      <p:pic>
        <p:nvPicPr>
          <p:cNvPr id="17" name="Picture 16" descr="juic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1000" y="5562600"/>
            <a:ext cx="843160" cy="838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4" y="4245913"/>
            <a:ext cx="1097189" cy="13714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47834"/>
            <a:ext cx="551861" cy="7450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96908"/>
            <a:ext cx="609550" cy="8228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506367"/>
            <a:ext cx="891509" cy="846433"/>
          </a:xfrm>
          <a:prstGeom prst="rect">
            <a:avLst/>
          </a:prstGeom>
        </p:spPr>
      </p:pic>
      <p:pic>
        <p:nvPicPr>
          <p:cNvPr id="29" name="Picture 28" descr="juic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9341" y="3201444"/>
            <a:ext cx="765459" cy="76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3435674"/>
            <a:ext cx="328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 a          to make         .       </a:t>
            </a:r>
            <a:endParaRPr lang="en-US" sz="2000" dirty="0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4953000" y="2590800"/>
            <a:ext cx="3276600" cy="83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lnSpc>
                <a:spcPct val="200000"/>
              </a:lnSpc>
              <a:spcBef>
                <a:spcPts val="400"/>
              </a:spcBef>
              <a:buClr>
                <a:srgbClr val="4F81BD"/>
              </a:buClr>
              <a:buSzPct val="68000"/>
              <a:buFont typeface="Wingdings 3"/>
              <a:buChar char="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He used a </a:t>
            </a:r>
            <a:r>
              <a:rPr lang="en-US" sz="2000" dirty="0" smtClean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to cut </a:t>
            </a:r>
            <a:r>
              <a:rPr lang="en-US" sz="2000" dirty="0" smtClean="0">
                <a:solidFill>
                  <a:prstClr val="black"/>
                </a:solidFill>
              </a:rPr>
              <a:t>the</a:t>
            </a: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91" y="5173367"/>
            <a:ext cx="891509" cy="846433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4572000" y="6019800"/>
            <a:ext cx="1219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781800" y="6029325"/>
            <a:ext cx="1219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9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2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7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200"/>
                            </p:stCondLst>
                            <p:childTnLst>
                              <p:par>
                                <p:cTn id="57" presetID="17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900"/>
                            </p:stCondLst>
                            <p:childTnLst>
                              <p:par>
                                <p:cTn id="6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5" grpId="0"/>
      <p:bldP spid="22" grpId="0"/>
      <p:bldP spid="31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0"/>
          <p:cNvGrpSpPr/>
          <p:nvPr/>
        </p:nvGrpSpPr>
        <p:grpSpPr>
          <a:xfrm>
            <a:off x="4443876" y="3669268"/>
            <a:ext cx="2725939" cy="369332"/>
            <a:chOff x="4443876" y="3669268"/>
            <a:chExt cx="2725939" cy="369332"/>
          </a:xfrm>
        </p:grpSpPr>
        <p:sp>
          <p:nvSpPr>
            <p:cNvPr id="163" name="TextBox 162"/>
            <p:cNvSpPr txBox="1"/>
            <p:nvPr/>
          </p:nvSpPr>
          <p:spPr>
            <a:xfrm>
              <a:off x="4443876" y="3669268"/>
              <a:ext cx="2725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(&lt;a’,     &gt; , &lt;o’,    &gt; , &lt;p’,    &gt; )</a:t>
              </a:r>
            </a:p>
          </p:txBody>
        </p:sp>
        <p:pic>
          <p:nvPicPr>
            <p:cNvPr id="168" name="Picture 167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4975673" y="3733800"/>
              <a:ext cx="228600" cy="228600"/>
            </a:xfrm>
            <a:prstGeom prst="rect">
              <a:avLst/>
            </a:prstGeom>
          </p:spPr>
        </p:pic>
        <p:pic>
          <p:nvPicPr>
            <p:cNvPr id="169" name="Picture 168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91200" y="3788734"/>
              <a:ext cx="188694" cy="152506"/>
            </a:xfrm>
            <a:prstGeom prst="rect">
              <a:avLst/>
            </a:prstGeom>
          </p:spPr>
        </p:pic>
        <p:pic>
          <p:nvPicPr>
            <p:cNvPr id="170" name="Picture 169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69383" y="3733800"/>
              <a:ext cx="212417" cy="223037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046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Implemented a </a:t>
            </a:r>
            <a:r>
              <a:rPr lang="en-US" i="1" dirty="0" smtClean="0">
                <a:solidFill>
                  <a:srgbClr val="0070C0"/>
                </a:solidFill>
              </a:rPr>
              <a:t>parallel</a:t>
            </a:r>
            <a:r>
              <a:rPr lang="en-US" i="1" dirty="0" smtClean="0"/>
              <a:t> </a:t>
            </a:r>
            <a:r>
              <a:rPr lang="en-US" dirty="0" smtClean="0"/>
              <a:t>version of his innovation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 Sam</a:t>
            </a:r>
            <a:endParaRPr lang="en-US" dirty="0"/>
          </a:p>
        </p:txBody>
      </p:sp>
      <p:grpSp>
        <p:nvGrpSpPr>
          <p:cNvPr id="13" name="Group 3"/>
          <p:cNvGrpSpPr/>
          <p:nvPr/>
        </p:nvGrpSpPr>
        <p:grpSpPr>
          <a:xfrm>
            <a:off x="1956924" y="1971418"/>
            <a:ext cx="1066800" cy="533400"/>
            <a:chOff x="4038600" y="2362200"/>
            <a:chExt cx="1300167" cy="946230"/>
          </a:xfrm>
        </p:grpSpPr>
        <p:pic>
          <p:nvPicPr>
            <p:cNvPr id="5" name="Picture 4" descr="container2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948003">
              <a:off x="4451986" y="2650859"/>
              <a:ext cx="886781" cy="400109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Fruits</a:t>
              </a:r>
            </a:p>
          </p:txBody>
        </p:sp>
      </p:grpSp>
      <p:pic>
        <p:nvPicPr>
          <p:cNvPr id="7" name="Picture 6" descr="fruitbasket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1" y="2642300"/>
            <a:ext cx="395932" cy="483582"/>
          </a:xfrm>
          <a:prstGeom prst="rect">
            <a:avLst/>
          </a:prstGeom>
        </p:spPr>
      </p:pic>
      <p:pic>
        <p:nvPicPr>
          <p:cNvPr id="8" name="Picture 7" descr="fruitbasket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5465" y="2642300"/>
            <a:ext cx="395932" cy="483582"/>
          </a:xfrm>
          <a:prstGeom prst="rect">
            <a:avLst/>
          </a:prstGeom>
        </p:spPr>
      </p:pic>
      <p:pic>
        <p:nvPicPr>
          <p:cNvPr id="9" name="Picture 8" descr="fruitbasket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5984" y="2642300"/>
            <a:ext cx="395932" cy="483582"/>
          </a:xfrm>
          <a:prstGeom prst="rect">
            <a:avLst/>
          </a:prstGeom>
        </p:spPr>
      </p:pic>
      <p:pic>
        <p:nvPicPr>
          <p:cNvPr id="10" name="Picture 9" descr="fruitbasket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157" y="2642300"/>
            <a:ext cx="395932" cy="483582"/>
          </a:xfrm>
          <a:prstGeom prst="rect">
            <a:avLst/>
          </a:prstGeom>
        </p:spPr>
      </p:pic>
      <p:pic>
        <p:nvPicPr>
          <p:cNvPr id="11" name="Picture 10" descr="fruitbasket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0744" y="2642300"/>
            <a:ext cx="395932" cy="483582"/>
          </a:xfrm>
          <a:prstGeom prst="rect">
            <a:avLst/>
          </a:prstGeom>
        </p:spPr>
      </p:pic>
      <p:pic>
        <p:nvPicPr>
          <p:cNvPr id="12" name="Picture 11" descr="blender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7785" y="5016790"/>
            <a:ext cx="364816" cy="492196"/>
          </a:xfrm>
          <a:prstGeom prst="rect">
            <a:avLst/>
          </a:prstGeom>
        </p:spPr>
      </p:pic>
      <p:pic>
        <p:nvPicPr>
          <p:cNvPr id="26" name="Picture 25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803844" y="3162902"/>
            <a:ext cx="353608" cy="318247"/>
          </a:xfrm>
          <a:prstGeom prst="rect">
            <a:avLst/>
          </a:prstGeom>
        </p:spPr>
      </p:pic>
      <p:pic>
        <p:nvPicPr>
          <p:cNvPr id="27" name="Picture 26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1509549" y="3162902"/>
            <a:ext cx="353608" cy="318247"/>
          </a:xfrm>
          <a:prstGeom prst="rect">
            <a:avLst/>
          </a:prstGeom>
        </p:spPr>
      </p:pic>
      <p:pic>
        <p:nvPicPr>
          <p:cNvPr id="28" name="Picture 27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2175445" y="3162902"/>
            <a:ext cx="353608" cy="318247"/>
          </a:xfrm>
          <a:prstGeom prst="rect">
            <a:avLst/>
          </a:prstGeom>
        </p:spPr>
      </p:pic>
      <p:pic>
        <p:nvPicPr>
          <p:cNvPr id="29" name="Picture 28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2861245" y="3162902"/>
            <a:ext cx="353608" cy="318247"/>
          </a:xfrm>
          <a:prstGeom prst="rect">
            <a:avLst/>
          </a:prstGeom>
        </p:spPr>
      </p:pic>
      <p:pic>
        <p:nvPicPr>
          <p:cNvPr id="30" name="Picture 29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547045" y="3162902"/>
            <a:ext cx="353608" cy="318247"/>
          </a:xfrm>
          <a:prstGeom prst="rect">
            <a:avLst/>
          </a:prstGeom>
        </p:spPr>
      </p:pic>
      <p:grpSp>
        <p:nvGrpSpPr>
          <p:cNvPr id="14" name="Group 58"/>
          <p:cNvGrpSpPr/>
          <p:nvPr/>
        </p:nvGrpSpPr>
        <p:grpSpPr>
          <a:xfrm>
            <a:off x="878660" y="3498790"/>
            <a:ext cx="432924" cy="440981"/>
            <a:chOff x="2157876" y="3432372"/>
            <a:chExt cx="432924" cy="440981"/>
          </a:xfrm>
        </p:grpSpPr>
        <p:pic>
          <p:nvPicPr>
            <p:cNvPr id="31" name="Picture 30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2106" y="3480818"/>
              <a:ext cx="188694" cy="152506"/>
            </a:xfrm>
            <a:prstGeom prst="rect">
              <a:avLst/>
            </a:prstGeom>
          </p:spPr>
        </p:pic>
        <p:pic>
          <p:nvPicPr>
            <p:cNvPr id="32" name="Picture 31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86000" y="3633324"/>
              <a:ext cx="228600" cy="240029"/>
            </a:xfrm>
            <a:prstGeom prst="rect">
              <a:avLst/>
            </a:prstGeom>
          </p:spPr>
        </p:pic>
        <p:pic>
          <p:nvPicPr>
            <p:cNvPr id="33" name="Picture 32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157876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18" name="Group 57"/>
          <p:cNvGrpSpPr/>
          <p:nvPr/>
        </p:nvGrpSpPr>
        <p:grpSpPr>
          <a:xfrm>
            <a:off x="1600200" y="3495418"/>
            <a:ext cx="432924" cy="440981"/>
            <a:chOff x="2895600" y="3429000"/>
            <a:chExt cx="432924" cy="440981"/>
          </a:xfrm>
        </p:grpSpPr>
        <p:pic>
          <p:nvPicPr>
            <p:cNvPr id="37" name="Picture 36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39830" y="3477446"/>
              <a:ext cx="188694" cy="152506"/>
            </a:xfrm>
            <a:prstGeom prst="rect">
              <a:avLst/>
            </a:prstGeom>
          </p:spPr>
        </p:pic>
        <p:pic>
          <p:nvPicPr>
            <p:cNvPr id="38" name="Picture 37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23724" y="3629952"/>
              <a:ext cx="228600" cy="240029"/>
            </a:xfrm>
            <a:prstGeom prst="rect">
              <a:avLst/>
            </a:prstGeom>
          </p:spPr>
        </p:pic>
        <p:pic>
          <p:nvPicPr>
            <p:cNvPr id="39" name="Picture 38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895600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19" name="Group 56"/>
          <p:cNvGrpSpPr/>
          <p:nvPr/>
        </p:nvGrpSpPr>
        <p:grpSpPr>
          <a:xfrm>
            <a:off x="2258353" y="3498790"/>
            <a:ext cx="432924" cy="440981"/>
            <a:chOff x="3629952" y="3432372"/>
            <a:chExt cx="432924" cy="440981"/>
          </a:xfrm>
        </p:grpSpPr>
        <p:pic>
          <p:nvPicPr>
            <p:cNvPr id="40" name="Picture 39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4182" y="3480818"/>
              <a:ext cx="188694" cy="152506"/>
            </a:xfrm>
            <a:prstGeom prst="rect">
              <a:avLst/>
            </a:prstGeom>
          </p:spPr>
        </p:pic>
        <p:pic>
          <p:nvPicPr>
            <p:cNvPr id="41" name="Picture 40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58076" y="3633324"/>
              <a:ext cx="228600" cy="240029"/>
            </a:xfrm>
            <a:prstGeom prst="rect">
              <a:avLst/>
            </a:prstGeom>
          </p:spPr>
        </p:pic>
        <p:pic>
          <p:nvPicPr>
            <p:cNvPr id="42" name="Picture 41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3629952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20" name="Group 55"/>
          <p:cNvGrpSpPr/>
          <p:nvPr/>
        </p:nvGrpSpPr>
        <p:grpSpPr>
          <a:xfrm>
            <a:off x="2979893" y="3495418"/>
            <a:ext cx="432924" cy="440981"/>
            <a:chOff x="4367676" y="3429000"/>
            <a:chExt cx="432924" cy="440981"/>
          </a:xfrm>
        </p:grpSpPr>
        <p:pic>
          <p:nvPicPr>
            <p:cNvPr id="43" name="Picture 42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11906" y="3477446"/>
              <a:ext cx="188694" cy="152506"/>
            </a:xfrm>
            <a:prstGeom prst="rect">
              <a:avLst/>
            </a:prstGeom>
          </p:spPr>
        </p:pic>
        <p:pic>
          <p:nvPicPr>
            <p:cNvPr id="44" name="Picture 43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95800" y="3629952"/>
              <a:ext cx="228600" cy="240029"/>
            </a:xfrm>
            <a:prstGeom prst="rect">
              <a:avLst/>
            </a:prstGeom>
          </p:spPr>
        </p:pic>
        <p:pic>
          <p:nvPicPr>
            <p:cNvPr id="45" name="Picture 44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4367676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54"/>
          <p:cNvGrpSpPr/>
          <p:nvPr/>
        </p:nvGrpSpPr>
        <p:grpSpPr>
          <a:xfrm>
            <a:off x="3649509" y="3495453"/>
            <a:ext cx="432924" cy="440981"/>
            <a:chOff x="5077752" y="3429035"/>
            <a:chExt cx="432924" cy="440981"/>
          </a:xfrm>
        </p:grpSpPr>
        <p:pic>
          <p:nvPicPr>
            <p:cNvPr id="46" name="Picture 45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21982" y="3477481"/>
              <a:ext cx="188694" cy="152506"/>
            </a:xfrm>
            <a:prstGeom prst="rect">
              <a:avLst/>
            </a:prstGeom>
          </p:spPr>
        </p:pic>
        <p:pic>
          <p:nvPicPr>
            <p:cNvPr id="47" name="Picture 46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05876" y="3629987"/>
              <a:ext cx="228600" cy="240029"/>
            </a:xfrm>
            <a:prstGeom prst="rect">
              <a:avLst/>
            </a:prstGeom>
          </p:spPr>
        </p:pic>
        <p:pic>
          <p:nvPicPr>
            <p:cNvPr id="48" name="Picture 47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5077752" y="3429035"/>
              <a:ext cx="228600" cy="228600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>
            <a:stCxn id="32" idx="2"/>
            <a:endCxn id="17" idx="0"/>
          </p:cNvCxnSpPr>
          <p:nvPr/>
        </p:nvCxnSpPr>
        <p:spPr>
          <a:xfrm rot="16200000" flipH="1">
            <a:off x="1027923" y="4032931"/>
            <a:ext cx="556029" cy="36970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  <a:endCxn id="15" idx="0"/>
          </p:cNvCxnSpPr>
          <p:nvPr/>
        </p:nvCxnSpPr>
        <p:spPr>
          <a:xfrm rot="16200000" flipH="1">
            <a:off x="1453515" y="3607339"/>
            <a:ext cx="622447" cy="1287309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2"/>
            <a:endCxn id="16" idx="0"/>
          </p:cNvCxnSpPr>
          <p:nvPr/>
        </p:nvCxnSpPr>
        <p:spPr>
          <a:xfrm rot="16200000" flipH="1">
            <a:off x="1913686" y="3147168"/>
            <a:ext cx="602969" cy="2188173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8" idx="2"/>
            <a:endCxn id="17" idx="0"/>
          </p:cNvCxnSpPr>
          <p:nvPr/>
        </p:nvCxnSpPr>
        <p:spPr>
          <a:xfrm rot="5400000">
            <a:off x="1387008" y="4040183"/>
            <a:ext cx="559401" cy="351833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2"/>
            <a:endCxn id="15" idx="0"/>
          </p:cNvCxnSpPr>
          <p:nvPr/>
        </p:nvCxnSpPr>
        <p:spPr>
          <a:xfrm rot="16200000" flipH="1">
            <a:off x="1812599" y="3966423"/>
            <a:ext cx="625819" cy="565769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2"/>
            <a:endCxn id="15" idx="0"/>
          </p:cNvCxnSpPr>
          <p:nvPr/>
        </p:nvCxnSpPr>
        <p:spPr>
          <a:xfrm rot="5400000">
            <a:off x="2143362" y="4204802"/>
            <a:ext cx="622447" cy="92384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8" idx="2"/>
            <a:endCxn id="16" idx="0"/>
          </p:cNvCxnSpPr>
          <p:nvPr/>
        </p:nvCxnSpPr>
        <p:spPr>
          <a:xfrm rot="16200000" flipH="1">
            <a:off x="2272770" y="3506252"/>
            <a:ext cx="606341" cy="1466633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2"/>
            <a:endCxn id="17" idx="0"/>
          </p:cNvCxnSpPr>
          <p:nvPr/>
        </p:nvCxnSpPr>
        <p:spPr>
          <a:xfrm rot="5400000">
            <a:off x="1717770" y="3712792"/>
            <a:ext cx="556029" cy="1009986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2"/>
            <a:endCxn id="16" idx="0"/>
          </p:cNvCxnSpPr>
          <p:nvPr/>
        </p:nvCxnSpPr>
        <p:spPr>
          <a:xfrm rot="16200000" flipH="1">
            <a:off x="2603533" y="3837015"/>
            <a:ext cx="602969" cy="808480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2"/>
            <a:endCxn id="17" idx="0"/>
          </p:cNvCxnSpPr>
          <p:nvPr/>
        </p:nvCxnSpPr>
        <p:spPr>
          <a:xfrm rot="5400000">
            <a:off x="2076854" y="3350336"/>
            <a:ext cx="559401" cy="1731526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4" idx="2"/>
            <a:endCxn id="15" idx="0"/>
          </p:cNvCxnSpPr>
          <p:nvPr/>
        </p:nvCxnSpPr>
        <p:spPr>
          <a:xfrm rot="5400000">
            <a:off x="2502446" y="3842346"/>
            <a:ext cx="625819" cy="813924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4" idx="2"/>
            <a:endCxn id="16" idx="0"/>
          </p:cNvCxnSpPr>
          <p:nvPr/>
        </p:nvCxnSpPr>
        <p:spPr>
          <a:xfrm rot="16200000" flipH="1">
            <a:off x="2962617" y="4196099"/>
            <a:ext cx="606341" cy="86940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7" idx="2"/>
            <a:endCxn id="17" idx="0"/>
          </p:cNvCxnSpPr>
          <p:nvPr/>
        </p:nvCxnSpPr>
        <p:spPr>
          <a:xfrm rot="5400000">
            <a:off x="2411679" y="3015546"/>
            <a:ext cx="559366" cy="2401142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7" idx="2"/>
            <a:endCxn id="15" idx="0"/>
          </p:cNvCxnSpPr>
          <p:nvPr/>
        </p:nvCxnSpPr>
        <p:spPr>
          <a:xfrm rot="5400000">
            <a:off x="2837271" y="3507556"/>
            <a:ext cx="625784" cy="1483540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7" idx="2"/>
            <a:endCxn id="16" idx="0"/>
          </p:cNvCxnSpPr>
          <p:nvPr/>
        </p:nvCxnSpPr>
        <p:spPr>
          <a:xfrm rot="5400000">
            <a:off x="3297442" y="3948249"/>
            <a:ext cx="606306" cy="582676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 rot="5400000">
            <a:off x="8763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ight Arrow 103"/>
          <p:cNvSpPr/>
          <p:nvPr/>
        </p:nvSpPr>
        <p:spPr>
          <a:xfrm rot="5400000">
            <a:off x="10287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ight Arrow 104"/>
          <p:cNvSpPr/>
          <p:nvPr/>
        </p:nvSpPr>
        <p:spPr>
          <a:xfrm rot="5400000">
            <a:off x="15621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ight Arrow 105"/>
          <p:cNvSpPr/>
          <p:nvPr/>
        </p:nvSpPr>
        <p:spPr>
          <a:xfrm rot="5400000">
            <a:off x="17145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 rot="5400000">
            <a:off x="22479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ight Arrow 107"/>
          <p:cNvSpPr/>
          <p:nvPr/>
        </p:nvSpPr>
        <p:spPr>
          <a:xfrm rot="5400000">
            <a:off x="24003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ight Arrow 108"/>
          <p:cNvSpPr/>
          <p:nvPr/>
        </p:nvSpPr>
        <p:spPr>
          <a:xfrm rot="5400000">
            <a:off x="29337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ight Arrow 109"/>
          <p:cNvSpPr/>
          <p:nvPr/>
        </p:nvSpPr>
        <p:spPr>
          <a:xfrm rot="5400000">
            <a:off x="30861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ight Arrow 110"/>
          <p:cNvSpPr/>
          <p:nvPr/>
        </p:nvSpPr>
        <p:spPr>
          <a:xfrm rot="5400000">
            <a:off x="3619499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ight Arrow 111"/>
          <p:cNvSpPr/>
          <p:nvPr/>
        </p:nvSpPr>
        <p:spPr>
          <a:xfrm rot="5400000">
            <a:off x="3771899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ight Arrow 112"/>
          <p:cNvSpPr/>
          <p:nvPr/>
        </p:nvSpPr>
        <p:spPr>
          <a:xfrm rot="5400000">
            <a:off x="1485900" y="4862976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ight Arrow 113"/>
          <p:cNvSpPr/>
          <p:nvPr/>
        </p:nvSpPr>
        <p:spPr>
          <a:xfrm rot="5400000">
            <a:off x="1638300" y="5568332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5" name="Picture 114" descr="blender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2184" y="5029200"/>
            <a:ext cx="364816" cy="492196"/>
          </a:xfrm>
          <a:prstGeom prst="rect">
            <a:avLst/>
          </a:prstGeom>
        </p:spPr>
      </p:pic>
      <p:pic>
        <p:nvPicPr>
          <p:cNvPr id="116" name="Picture 115" descr="blender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6584" y="5021108"/>
            <a:ext cx="364816" cy="492196"/>
          </a:xfrm>
          <a:prstGeom prst="rect">
            <a:avLst/>
          </a:prstGeom>
        </p:spPr>
      </p:pic>
      <p:sp>
        <p:nvSpPr>
          <p:cNvPr id="117" name="Right Arrow 116"/>
          <p:cNvSpPr/>
          <p:nvPr/>
        </p:nvSpPr>
        <p:spPr>
          <a:xfrm rot="5400000">
            <a:off x="2392208" y="487916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ight Arrow 117"/>
          <p:cNvSpPr/>
          <p:nvPr/>
        </p:nvSpPr>
        <p:spPr>
          <a:xfrm rot="5400000">
            <a:off x="2544608" y="5584516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ight Arrow 118"/>
          <p:cNvSpPr/>
          <p:nvPr/>
        </p:nvSpPr>
        <p:spPr>
          <a:xfrm rot="5400000">
            <a:off x="3278960" y="4854884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ight Arrow 119"/>
          <p:cNvSpPr/>
          <p:nvPr/>
        </p:nvSpPr>
        <p:spPr>
          <a:xfrm rot="5400000">
            <a:off x="3431360" y="556024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5" name="Straight Arrow Connector 124"/>
          <p:cNvCxnSpPr>
            <a:stCxn id="5" idx="2"/>
            <a:endCxn id="7" idx="0"/>
          </p:cNvCxnSpPr>
          <p:nvPr/>
        </p:nvCxnSpPr>
        <p:spPr>
          <a:xfrm rot="5400000">
            <a:off x="1662265" y="1878720"/>
            <a:ext cx="137482" cy="1389678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" idx="2"/>
            <a:endCxn id="8" idx="0"/>
          </p:cNvCxnSpPr>
          <p:nvPr/>
        </p:nvCxnSpPr>
        <p:spPr>
          <a:xfrm rot="5400000">
            <a:off x="2010897" y="2227352"/>
            <a:ext cx="137482" cy="6924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" idx="2"/>
            <a:endCxn id="9" idx="0"/>
          </p:cNvCxnSpPr>
          <p:nvPr/>
        </p:nvCxnSpPr>
        <p:spPr>
          <a:xfrm rot="5400000">
            <a:off x="2356157" y="2572612"/>
            <a:ext cx="137482" cy="18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" idx="2"/>
            <a:endCxn id="10" idx="0"/>
          </p:cNvCxnSpPr>
          <p:nvPr/>
        </p:nvCxnSpPr>
        <p:spPr>
          <a:xfrm rot="16200000" flipH="1">
            <a:off x="2700743" y="2229920"/>
            <a:ext cx="137482" cy="6872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11" idx="0"/>
          </p:cNvCxnSpPr>
          <p:nvPr/>
        </p:nvCxnSpPr>
        <p:spPr>
          <a:xfrm rot="16200000" flipH="1">
            <a:off x="3038536" y="1892126"/>
            <a:ext cx="137482" cy="13628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Arrow 142"/>
          <p:cNvSpPr/>
          <p:nvPr/>
        </p:nvSpPr>
        <p:spPr>
          <a:xfrm rot="10800000">
            <a:off x="4191000" y="2770848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2" name="Group 147"/>
          <p:cNvGrpSpPr/>
          <p:nvPr/>
        </p:nvGrpSpPr>
        <p:grpSpPr>
          <a:xfrm>
            <a:off x="4443876" y="2743200"/>
            <a:ext cx="2984150" cy="444388"/>
            <a:chOff x="4648200" y="2847048"/>
            <a:chExt cx="2984150" cy="444388"/>
          </a:xfrm>
        </p:grpSpPr>
        <p:sp>
          <p:nvSpPr>
            <p:cNvPr id="144" name="TextBox 143"/>
            <p:cNvSpPr txBox="1"/>
            <p:nvPr/>
          </p:nvSpPr>
          <p:spPr>
            <a:xfrm>
              <a:off x="4648200" y="2922104"/>
              <a:ext cx="2984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(&lt;a,     &gt; , &lt;o,     &gt; , &lt;p,     &gt; , …)</a:t>
              </a:r>
            </a:p>
          </p:txBody>
        </p:sp>
        <p:pic>
          <p:nvPicPr>
            <p:cNvPr id="145" name="Picture 144" descr="apple2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57324" y="2994966"/>
              <a:ext cx="152400" cy="179917"/>
            </a:xfrm>
            <a:prstGeom prst="rect">
              <a:avLst/>
            </a:prstGeom>
          </p:spPr>
        </p:pic>
        <p:pic>
          <p:nvPicPr>
            <p:cNvPr id="146" name="Picture 145" descr="orange.jpg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5963625" y="3032840"/>
              <a:ext cx="152400" cy="148366"/>
            </a:xfrm>
            <a:prstGeom prst="rect">
              <a:avLst/>
            </a:prstGeom>
          </p:spPr>
        </p:pic>
        <p:pic>
          <p:nvPicPr>
            <p:cNvPr id="147" name="Picture 146" descr="pineapple.jpg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33724" y="2847048"/>
              <a:ext cx="169881" cy="367893"/>
            </a:xfrm>
            <a:prstGeom prst="rect">
              <a:avLst/>
            </a:prstGeom>
          </p:spPr>
        </p:pic>
      </p:grpSp>
      <p:sp>
        <p:nvSpPr>
          <p:cNvPr id="160" name="TextBox 159"/>
          <p:cNvSpPr txBox="1"/>
          <p:nvPr/>
        </p:nvSpPr>
        <p:spPr>
          <a:xfrm>
            <a:off x="4443876" y="2501788"/>
            <a:ext cx="451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Each input to a map is a </a:t>
            </a:r>
            <a:r>
              <a:rPr lang="en-US" sz="1400" dirty="0">
                <a:solidFill>
                  <a:srgbClr val="C00000"/>
                </a:solidFill>
              </a:rPr>
              <a:t>list of &lt;key, value&gt; pairs</a:t>
            </a:r>
          </a:p>
        </p:txBody>
      </p:sp>
      <p:sp>
        <p:nvSpPr>
          <p:cNvPr id="161" name="Right Arrow 160"/>
          <p:cNvSpPr/>
          <p:nvPr/>
        </p:nvSpPr>
        <p:spPr>
          <a:xfrm rot="10800000">
            <a:off x="4191000" y="3597584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443876" y="3352800"/>
            <a:ext cx="365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Each output of slice is a </a:t>
            </a:r>
            <a:r>
              <a:rPr lang="en-US" sz="1400" dirty="0">
                <a:solidFill>
                  <a:srgbClr val="C00000"/>
                </a:solidFill>
              </a:rPr>
              <a:t>list of &lt;key, value&gt; pairs</a:t>
            </a:r>
          </a:p>
        </p:txBody>
      </p:sp>
      <p:sp>
        <p:nvSpPr>
          <p:cNvPr id="172" name="Right Arrow 171"/>
          <p:cNvSpPr/>
          <p:nvPr/>
        </p:nvSpPr>
        <p:spPr>
          <a:xfrm rot="10800000">
            <a:off x="4172306" y="4215276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425182" y="4139076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Grouped by key</a:t>
            </a:r>
          </a:p>
        </p:txBody>
      </p:sp>
      <p:sp>
        <p:nvSpPr>
          <p:cNvPr id="175" name="Right Arrow 174"/>
          <p:cNvSpPr/>
          <p:nvPr/>
        </p:nvSpPr>
        <p:spPr>
          <a:xfrm rot="10800000">
            <a:off x="4191001" y="4800599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443877" y="4492823"/>
            <a:ext cx="4090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Each input to a reduce is a &lt;key, value-list&gt; (possibly a list of these, depending on the grouping/hashing mechanism)</a:t>
            </a:r>
          </a:p>
          <a:p>
            <a:r>
              <a:rPr lang="en-US" sz="1400" dirty="0">
                <a:solidFill>
                  <a:prstClr val="black"/>
                </a:solidFill>
              </a:rPr>
              <a:t>e.g. &lt;</a:t>
            </a:r>
            <a:r>
              <a:rPr lang="en-US" sz="1400" dirty="0" err="1">
                <a:solidFill>
                  <a:prstClr val="black"/>
                </a:solidFill>
              </a:rPr>
              <a:t>ao</a:t>
            </a:r>
            <a:r>
              <a:rPr lang="en-US" sz="1400" dirty="0">
                <a:solidFill>
                  <a:prstClr val="black"/>
                </a:solidFill>
              </a:rPr>
              <a:t>, (                        …)&gt;</a:t>
            </a:r>
          </a:p>
        </p:txBody>
      </p:sp>
      <p:pic>
        <p:nvPicPr>
          <p:cNvPr id="177" name="Picture 176" descr="apple-piec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5219700" y="5165416"/>
            <a:ext cx="228600" cy="228600"/>
          </a:xfrm>
          <a:prstGeom prst="rect">
            <a:avLst/>
          </a:prstGeom>
        </p:spPr>
      </p:pic>
      <p:sp>
        <p:nvSpPr>
          <p:cNvPr id="180" name="Right Arrow 179"/>
          <p:cNvSpPr/>
          <p:nvPr/>
        </p:nvSpPr>
        <p:spPr>
          <a:xfrm rot="10800000">
            <a:off x="4191001" y="5641776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419600" y="5562600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Reduced into a </a:t>
            </a:r>
            <a:r>
              <a:rPr lang="en-US" sz="1400" dirty="0">
                <a:solidFill>
                  <a:srgbClr val="C00000"/>
                </a:solidFill>
              </a:rPr>
              <a:t>list of values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648200" y="4426000"/>
            <a:ext cx="3200400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The idea of Map Reduce in Data Intensive Computing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437414" y="5839417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A </a:t>
            </a:r>
            <a:r>
              <a:rPr lang="en-US" sz="1400" i="1" dirty="0">
                <a:solidFill>
                  <a:srgbClr val="C0504D">
                    <a:lumMod val="75000"/>
                  </a:srgbClr>
                </a:solidFill>
              </a:rPr>
              <a:t>list of  &lt;key, value&gt; </a:t>
            </a:r>
            <a:r>
              <a:rPr lang="en-US" sz="1400" dirty="0">
                <a:solidFill>
                  <a:prstClr val="black"/>
                </a:solidFill>
              </a:rPr>
              <a:t> pairs mapped into another </a:t>
            </a:r>
            <a:r>
              <a:rPr lang="en-US" sz="1400" i="1" dirty="0">
                <a:solidFill>
                  <a:srgbClr val="C0504D">
                    <a:lumMod val="75000"/>
                  </a:srgbClr>
                </a:solidFill>
              </a:rPr>
              <a:t>list of &lt;key, value&gt; </a:t>
            </a:r>
            <a:r>
              <a:rPr lang="en-US" sz="1400" dirty="0">
                <a:solidFill>
                  <a:prstClr val="black"/>
                </a:solidFill>
              </a:rPr>
              <a:t> pairs which gets grouped by the key and reduced into a </a:t>
            </a:r>
            <a:r>
              <a:rPr lang="en-US" sz="1400" i="1" dirty="0">
                <a:solidFill>
                  <a:srgbClr val="C0504D">
                    <a:lumMod val="75000"/>
                  </a:srgbClr>
                </a:solidFill>
              </a:rPr>
              <a:t>list of values</a:t>
            </a:r>
          </a:p>
        </p:txBody>
      </p:sp>
      <p:sp>
        <p:nvSpPr>
          <p:cNvPr id="196" name="Right Arrow 195"/>
          <p:cNvSpPr/>
          <p:nvPr/>
        </p:nvSpPr>
        <p:spPr>
          <a:xfrm rot="16200000">
            <a:off x="6035430" y="3923435"/>
            <a:ext cx="425940" cy="1524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4" name="Group 133"/>
          <p:cNvGrpSpPr/>
          <p:nvPr/>
        </p:nvGrpSpPr>
        <p:grpSpPr>
          <a:xfrm>
            <a:off x="1371600" y="4495800"/>
            <a:ext cx="441016" cy="270741"/>
            <a:chOff x="1463984" y="4486018"/>
            <a:chExt cx="441016" cy="270741"/>
          </a:xfrm>
        </p:grpSpPr>
        <p:pic>
          <p:nvPicPr>
            <p:cNvPr id="17" name="Picture 16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1463984" y="4486018"/>
              <a:ext cx="238382" cy="238382"/>
            </a:xfrm>
            <a:prstGeom prst="rect">
              <a:avLst/>
            </a:prstGeom>
          </p:spPr>
        </p:pic>
        <p:pic>
          <p:nvPicPr>
            <p:cNvPr id="123" name="Picture 122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76400" y="4572000"/>
              <a:ext cx="228600" cy="184759"/>
            </a:xfrm>
            <a:prstGeom prst="rect">
              <a:avLst/>
            </a:prstGeom>
          </p:spPr>
        </p:pic>
      </p:grpSp>
      <p:grpSp>
        <p:nvGrpSpPr>
          <p:cNvPr id="35" name="Group 140"/>
          <p:cNvGrpSpPr/>
          <p:nvPr/>
        </p:nvGrpSpPr>
        <p:grpSpPr>
          <a:xfrm>
            <a:off x="2302185" y="4562218"/>
            <a:ext cx="462438" cy="238381"/>
            <a:chOff x="2302185" y="4562218"/>
            <a:chExt cx="462438" cy="238381"/>
          </a:xfrm>
        </p:grpSpPr>
        <p:pic>
          <p:nvPicPr>
            <p:cNvPr id="15" name="Picture 14" descr="orangeslice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02185" y="4562218"/>
              <a:ext cx="212416" cy="171678"/>
            </a:xfrm>
            <a:prstGeom prst="rect">
              <a:avLst/>
            </a:prstGeom>
          </p:spPr>
        </p:pic>
        <p:pic>
          <p:nvPicPr>
            <p:cNvPr id="135" name="Picture 134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46910" y="4572000"/>
              <a:ext cx="217713" cy="228599"/>
            </a:xfrm>
            <a:prstGeom prst="rect">
              <a:avLst/>
            </a:prstGeom>
          </p:spPr>
        </p:pic>
      </p:grpSp>
      <p:grpSp>
        <p:nvGrpSpPr>
          <p:cNvPr id="36" name="Group 165"/>
          <p:cNvGrpSpPr/>
          <p:nvPr/>
        </p:nvGrpSpPr>
        <p:grpSpPr>
          <a:xfrm>
            <a:off x="3200400" y="4542740"/>
            <a:ext cx="466982" cy="267642"/>
            <a:chOff x="3200400" y="4542740"/>
            <a:chExt cx="466982" cy="267642"/>
          </a:xfrm>
        </p:grpSpPr>
        <p:pic>
          <p:nvPicPr>
            <p:cNvPr id="16" name="Picture 15" descr="pineappleslice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00400" y="4542740"/>
              <a:ext cx="217714" cy="228599"/>
            </a:xfrm>
            <a:prstGeom prst="rect">
              <a:avLst/>
            </a:prstGeom>
          </p:spPr>
        </p:pic>
        <p:pic>
          <p:nvPicPr>
            <p:cNvPr id="142" name="Picture 141" descr="apple-piec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3429000" y="4572000"/>
              <a:ext cx="238382" cy="238382"/>
            </a:xfrm>
            <a:prstGeom prst="rect">
              <a:avLst/>
            </a:prstGeom>
          </p:spPr>
        </p:pic>
      </p:grpSp>
      <p:grpSp>
        <p:nvGrpSpPr>
          <p:cNvPr id="49" name="Group 190"/>
          <p:cNvGrpSpPr/>
          <p:nvPr/>
        </p:nvGrpSpPr>
        <p:grpSpPr>
          <a:xfrm>
            <a:off x="1524662" y="5552818"/>
            <a:ext cx="181144" cy="609855"/>
            <a:chOff x="1524662" y="5552818"/>
            <a:chExt cx="181144" cy="609855"/>
          </a:xfrm>
        </p:grpSpPr>
        <p:grpSp>
          <p:nvGrpSpPr>
            <p:cNvPr id="50" name="Group 139"/>
            <p:cNvGrpSpPr/>
            <p:nvPr/>
          </p:nvGrpSpPr>
          <p:grpSpPr>
            <a:xfrm>
              <a:off x="1524662" y="5552818"/>
              <a:ext cx="181144" cy="609855"/>
              <a:chOff x="1524662" y="5552818"/>
              <a:chExt cx="181144" cy="609855"/>
            </a:xfrm>
          </p:grpSpPr>
          <p:pic>
            <p:nvPicPr>
              <p:cNvPr id="23" name="Picture 22" descr="applejuice.png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24662" y="5552818"/>
                <a:ext cx="181144" cy="609855"/>
              </a:xfrm>
              <a:prstGeom prst="rect">
                <a:avLst/>
              </a:prstGeom>
            </p:spPr>
          </p:pic>
          <p:pic>
            <p:nvPicPr>
              <p:cNvPr id="52" name="Picture 51" descr="apple2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32092" y="5784526"/>
                <a:ext cx="152400" cy="179917"/>
              </a:xfrm>
              <a:prstGeom prst="rect">
                <a:avLst/>
              </a:prstGeom>
            </p:spPr>
          </p:pic>
        </p:grpSp>
        <p:pic>
          <p:nvPicPr>
            <p:cNvPr id="171" name="Picture 170" descr="orange.jpg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548995" y="5867400"/>
              <a:ext cx="152400" cy="148366"/>
            </a:xfrm>
            <a:prstGeom prst="rect">
              <a:avLst/>
            </a:prstGeom>
          </p:spPr>
        </p:pic>
      </p:grpSp>
      <p:grpSp>
        <p:nvGrpSpPr>
          <p:cNvPr id="51" name="Group 187"/>
          <p:cNvGrpSpPr/>
          <p:nvPr/>
        </p:nvGrpSpPr>
        <p:grpSpPr>
          <a:xfrm>
            <a:off x="2390720" y="5552818"/>
            <a:ext cx="193556" cy="619382"/>
            <a:chOff x="2390720" y="5552818"/>
            <a:chExt cx="193556" cy="619382"/>
          </a:xfrm>
        </p:grpSpPr>
        <p:grpSp>
          <p:nvGrpSpPr>
            <p:cNvPr id="55" name="Group 122"/>
            <p:cNvGrpSpPr/>
            <p:nvPr/>
          </p:nvGrpSpPr>
          <p:grpSpPr>
            <a:xfrm>
              <a:off x="2390720" y="5552818"/>
              <a:ext cx="193556" cy="619382"/>
              <a:chOff x="2390720" y="5552818"/>
              <a:chExt cx="193556" cy="619382"/>
            </a:xfrm>
          </p:grpSpPr>
          <p:pic>
            <p:nvPicPr>
              <p:cNvPr id="24" name="Picture 23" descr="orangejuice.png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390720" y="5552818"/>
                <a:ext cx="193556" cy="619382"/>
              </a:xfrm>
              <a:prstGeom prst="rect">
                <a:avLst/>
              </a:prstGeom>
            </p:spPr>
          </p:pic>
          <p:pic>
            <p:nvPicPr>
              <p:cNvPr id="53" name="Picture 52" descr="orange.jpg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2410752" y="5839417"/>
                <a:ext cx="152400" cy="148366"/>
              </a:xfrm>
              <a:prstGeom prst="rect">
                <a:avLst/>
              </a:prstGeom>
            </p:spPr>
          </p:pic>
        </p:grpSp>
        <p:pic>
          <p:nvPicPr>
            <p:cNvPr id="174" name="Picture 173" descr="pineapple.jpg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9140" y="5791200"/>
              <a:ext cx="93681" cy="202875"/>
            </a:xfrm>
            <a:prstGeom prst="rect">
              <a:avLst/>
            </a:prstGeom>
          </p:spPr>
        </p:pic>
      </p:grpSp>
      <p:grpSp>
        <p:nvGrpSpPr>
          <p:cNvPr id="56" name="Group 184"/>
          <p:cNvGrpSpPr/>
          <p:nvPr/>
        </p:nvGrpSpPr>
        <p:grpSpPr>
          <a:xfrm>
            <a:off x="3329411" y="5581393"/>
            <a:ext cx="173601" cy="581025"/>
            <a:chOff x="3329411" y="5581393"/>
            <a:chExt cx="173601" cy="581025"/>
          </a:xfrm>
        </p:grpSpPr>
        <p:grpSp>
          <p:nvGrpSpPr>
            <p:cNvPr id="57" name="Group 141"/>
            <p:cNvGrpSpPr/>
            <p:nvPr/>
          </p:nvGrpSpPr>
          <p:grpSpPr>
            <a:xfrm>
              <a:off x="3329411" y="5581393"/>
              <a:ext cx="170199" cy="581025"/>
              <a:chOff x="3329411" y="5581393"/>
              <a:chExt cx="170199" cy="581025"/>
            </a:xfrm>
          </p:grpSpPr>
          <p:pic>
            <p:nvPicPr>
              <p:cNvPr id="25" name="Picture 24" descr="pineapplejuice.jpg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329411" y="5581393"/>
                <a:ext cx="170199" cy="581025"/>
              </a:xfrm>
              <a:prstGeom prst="rect">
                <a:avLst/>
              </a:prstGeom>
            </p:spPr>
          </p:pic>
          <p:pic>
            <p:nvPicPr>
              <p:cNvPr id="54" name="Picture 53" descr="pineapple.jpg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357264" y="5809843"/>
                <a:ext cx="93681" cy="202875"/>
              </a:xfrm>
              <a:prstGeom prst="rect">
                <a:avLst/>
              </a:prstGeom>
            </p:spPr>
          </p:pic>
        </p:grpSp>
        <p:pic>
          <p:nvPicPr>
            <p:cNvPr id="182" name="Picture 181" descr="apple2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80117" y="5874714"/>
              <a:ext cx="122895" cy="145085"/>
            </a:xfrm>
            <a:prstGeom prst="rect">
              <a:avLst/>
            </a:prstGeom>
          </p:spPr>
        </p:pic>
      </p:grpSp>
      <p:grpSp>
        <p:nvGrpSpPr>
          <p:cNvPr id="58" name="Group 191"/>
          <p:cNvGrpSpPr/>
          <p:nvPr/>
        </p:nvGrpSpPr>
        <p:grpSpPr>
          <a:xfrm>
            <a:off x="4572000" y="5791200"/>
            <a:ext cx="181144" cy="609855"/>
            <a:chOff x="1524662" y="5552818"/>
            <a:chExt cx="181144" cy="609855"/>
          </a:xfrm>
        </p:grpSpPr>
        <p:grpSp>
          <p:nvGrpSpPr>
            <p:cNvPr id="59" name="Group 139"/>
            <p:cNvGrpSpPr/>
            <p:nvPr/>
          </p:nvGrpSpPr>
          <p:grpSpPr>
            <a:xfrm>
              <a:off x="1524662" y="5552818"/>
              <a:ext cx="181144" cy="609855"/>
              <a:chOff x="1524662" y="5552818"/>
              <a:chExt cx="181144" cy="609855"/>
            </a:xfrm>
          </p:grpSpPr>
          <p:pic>
            <p:nvPicPr>
              <p:cNvPr id="198" name="Picture 197" descr="applejuice.png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24662" y="5552818"/>
                <a:ext cx="181144" cy="609855"/>
              </a:xfrm>
              <a:prstGeom prst="rect">
                <a:avLst/>
              </a:prstGeom>
            </p:spPr>
          </p:pic>
          <p:pic>
            <p:nvPicPr>
              <p:cNvPr id="199" name="Picture 198" descr="apple2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32092" y="5784526"/>
                <a:ext cx="152400" cy="179917"/>
              </a:xfrm>
              <a:prstGeom prst="rect">
                <a:avLst/>
              </a:prstGeom>
            </p:spPr>
          </p:pic>
        </p:grpSp>
        <p:pic>
          <p:nvPicPr>
            <p:cNvPr id="197" name="Picture 196" descr="orange.jpg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548995" y="5867400"/>
              <a:ext cx="152400" cy="148366"/>
            </a:xfrm>
            <a:prstGeom prst="rect">
              <a:avLst/>
            </a:prstGeom>
          </p:spPr>
        </p:pic>
      </p:grpSp>
      <p:grpSp>
        <p:nvGrpSpPr>
          <p:cNvPr id="60" name="Group 199"/>
          <p:cNvGrpSpPr/>
          <p:nvPr/>
        </p:nvGrpSpPr>
        <p:grpSpPr>
          <a:xfrm>
            <a:off x="4800600" y="5791200"/>
            <a:ext cx="193556" cy="619382"/>
            <a:chOff x="2390720" y="5552818"/>
            <a:chExt cx="193556" cy="619382"/>
          </a:xfrm>
        </p:grpSpPr>
        <p:grpSp>
          <p:nvGrpSpPr>
            <p:cNvPr id="61" name="Group 122"/>
            <p:cNvGrpSpPr/>
            <p:nvPr/>
          </p:nvGrpSpPr>
          <p:grpSpPr>
            <a:xfrm>
              <a:off x="2390720" y="5552818"/>
              <a:ext cx="193556" cy="619382"/>
              <a:chOff x="2390720" y="5552818"/>
              <a:chExt cx="193556" cy="619382"/>
            </a:xfrm>
          </p:grpSpPr>
          <p:pic>
            <p:nvPicPr>
              <p:cNvPr id="203" name="Picture 202" descr="orangejuice.png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390720" y="5552818"/>
                <a:ext cx="193556" cy="619382"/>
              </a:xfrm>
              <a:prstGeom prst="rect">
                <a:avLst/>
              </a:prstGeom>
            </p:spPr>
          </p:pic>
          <p:pic>
            <p:nvPicPr>
              <p:cNvPr id="204" name="Picture 203" descr="orange.jpg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2410752" y="5839417"/>
                <a:ext cx="152400" cy="148366"/>
              </a:xfrm>
              <a:prstGeom prst="rect">
                <a:avLst/>
              </a:prstGeom>
            </p:spPr>
          </p:pic>
        </p:grpSp>
        <p:pic>
          <p:nvPicPr>
            <p:cNvPr id="202" name="Picture 201" descr="pineapple.jpg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9140" y="5791200"/>
              <a:ext cx="93681" cy="202875"/>
            </a:xfrm>
            <a:prstGeom prst="rect">
              <a:avLst/>
            </a:prstGeom>
          </p:spPr>
        </p:pic>
      </p:grpSp>
      <p:grpSp>
        <p:nvGrpSpPr>
          <p:cNvPr id="62" name="Group 209"/>
          <p:cNvGrpSpPr/>
          <p:nvPr/>
        </p:nvGrpSpPr>
        <p:grpSpPr>
          <a:xfrm>
            <a:off x="5029200" y="5791200"/>
            <a:ext cx="228600" cy="609600"/>
            <a:chOff x="3329411" y="5581393"/>
            <a:chExt cx="173601" cy="581025"/>
          </a:xfrm>
        </p:grpSpPr>
        <p:grpSp>
          <p:nvGrpSpPr>
            <p:cNvPr id="63" name="Group 141"/>
            <p:cNvGrpSpPr/>
            <p:nvPr/>
          </p:nvGrpSpPr>
          <p:grpSpPr>
            <a:xfrm>
              <a:off x="3329411" y="5581393"/>
              <a:ext cx="170199" cy="581025"/>
              <a:chOff x="3329411" y="5581393"/>
              <a:chExt cx="170199" cy="581025"/>
            </a:xfrm>
          </p:grpSpPr>
          <p:pic>
            <p:nvPicPr>
              <p:cNvPr id="213" name="Picture 212" descr="pineapplejuice.jpg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329411" y="5581393"/>
                <a:ext cx="170199" cy="581025"/>
              </a:xfrm>
              <a:prstGeom prst="rect">
                <a:avLst/>
              </a:prstGeom>
            </p:spPr>
          </p:pic>
          <p:pic>
            <p:nvPicPr>
              <p:cNvPr id="214" name="Picture 213" descr="pineapple.jpg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357264" y="5809843"/>
                <a:ext cx="93681" cy="202875"/>
              </a:xfrm>
              <a:prstGeom prst="rect">
                <a:avLst/>
              </a:prstGeom>
            </p:spPr>
          </p:pic>
        </p:grpSp>
        <p:pic>
          <p:nvPicPr>
            <p:cNvPr id="212" name="Picture 211" descr="apple2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80117" y="5874714"/>
              <a:ext cx="122895" cy="145085"/>
            </a:xfrm>
            <a:prstGeom prst="rect">
              <a:avLst/>
            </a:prstGeom>
          </p:spPr>
        </p:pic>
      </p:grpSp>
      <p:pic>
        <p:nvPicPr>
          <p:cNvPr id="151" name="Picture 150" descr="orangeslic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7140" y="5188915"/>
            <a:ext cx="188694" cy="152506"/>
          </a:xfrm>
          <a:prstGeom prst="rect">
            <a:avLst/>
          </a:prstGeom>
        </p:spPr>
      </p:pic>
      <p:pic>
        <p:nvPicPr>
          <p:cNvPr id="152" name="Picture 151" descr="apple-piec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5669866" y="5181600"/>
            <a:ext cx="228600" cy="228600"/>
          </a:xfrm>
          <a:prstGeom prst="rect">
            <a:avLst/>
          </a:prstGeom>
        </p:spPr>
      </p:pic>
      <p:pic>
        <p:nvPicPr>
          <p:cNvPr id="153" name="Picture 152" descr="orangeslic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7306" y="5205099"/>
            <a:ext cx="188694" cy="1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7" presetClass="entr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8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8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8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800"/>
                            </p:stCondLst>
                            <p:childTnLst>
                              <p:par>
                                <p:cTn id="1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8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98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8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1800"/>
                            </p:stCondLst>
                            <p:childTnLst>
                              <p:par>
                                <p:cTn id="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28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43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5800"/>
                            </p:stCondLst>
                            <p:childTnLst>
                              <p:par>
                                <p:cTn id="29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73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19" grpId="0" animBg="1"/>
      <p:bldP spid="120" grpId="0" animBg="1"/>
      <p:bldP spid="143" grpId="0" animBg="1"/>
      <p:bldP spid="143" grpId="1" animBg="1"/>
      <p:bldP spid="160" grpId="0"/>
      <p:bldP spid="160" grpId="1"/>
      <p:bldP spid="161" grpId="0" animBg="1"/>
      <p:bldP spid="161" grpId="1" animBg="1"/>
      <p:bldP spid="167" grpId="0"/>
      <p:bldP spid="172" grpId="0" animBg="1"/>
      <p:bldP spid="172" grpId="1" animBg="1"/>
      <p:bldP spid="173" grpId="0"/>
      <p:bldP spid="173" grpId="1"/>
      <p:bldP spid="175" grpId="0" animBg="1"/>
      <p:bldP spid="175" grpId="1" animBg="1"/>
      <p:bldP spid="176" grpId="0"/>
      <p:bldP spid="176" grpId="1"/>
      <p:bldP spid="180" grpId="0" animBg="1"/>
      <p:bldP spid="181" grpId="0"/>
      <p:bldP spid="194" grpId="0" animBg="1"/>
      <p:bldP spid="195" grpId="0"/>
      <p:bldP spid="19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39847&quot;&gt;&lt;/object&gt;&lt;object type=&quot;2&quot; unique_id=&quot;39848&quot;&gt;&lt;object type=&quot;3&quot; unique_id=&quot;52802&quot;&gt;&lt;property id=&quot;20148&quot; value=&quot;5&quot;/&gt;&lt;property id=&quot;20300&quot; value=&quot;Slide 1 - &amp;quot;X-Informatics  MapReduce&amp;quot;&quot;/&gt;&lt;property id=&quot;20307&quot; value=&quot;279&quot;/&gt;&lt;/object&gt;&lt;object type=&quot;3&quot; unique_id=&quot;55224&quot;&gt;&lt;property id=&quot;20148&quot; value=&quot;5&quot;/&gt;&lt;property id=&quot;20300&quot; value=&quot;Slide 4 - &amp;quot;MapReduce&amp;quot;&quot;/&gt;&lt;property id=&quot;20307&quot; value=&quot;298&quot;/&gt;&lt;/object&gt;&lt;object type=&quot;3&quot; unique_id=&quot;55226&quot;&gt;&lt;property id=&quot;20148&quot; value=&quot;5&quot;/&gt;&lt;property id=&quot;20300&quot; value=&quot;Slide 5 - &amp;quot;MapReduce&amp;quot;&quot;/&gt;&lt;property id=&quot;20307&quot; value=&quot;300&quot;/&gt;&lt;/object&gt;&lt;object type=&quot;3&quot; unique_id=&quot;55229&quot;&gt;&lt;property id=&quot;20148&quot; value=&quot;5&quot;/&gt;&lt;property id=&quot;20300&quot; value=&quot;Slide 7 - &amp;quot;Creative Sam&amp;quot;&quot;/&gt;&lt;property id=&quot;20307&quot; value=&quot;303&quot;/&gt;&lt;/object&gt;&lt;object type=&quot;3&quot; unique_id=&quot;139022&quot;&gt;&lt;property id=&quot;20148&quot; value=&quot;5&quot;/&gt;&lt;property id=&quot;20300&quot; value=&quot;Slide 2 - &amp;quot;Big Data Ecosystem in One Sentence&amp;quot;&quot;/&gt;&lt;property id=&quot;20307&quot; value=&quot;304&quot;/&gt;&lt;/object&gt;&lt;object type=&quot;3&quot; unique_id=&quot;139023&quot;&gt;&lt;property id=&quot;20148&quot; value=&quot;5&quot;/&gt;&lt;property id=&quot;20300&quot; value=&quot;Slide 3&quot;/&gt;&lt;property id=&quot;20307&quot; value=&quot;305&quot;/&gt;&lt;/object&gt;&lt;object type=&quot;3&quot; unique_id=&quot;154983&quot;&gt;&lt;property id=&quot;20148&quot; value=&quot;5&quot;/&gt;&lt;property id=&quot;20300&quot; value=&quot;Slide 6 - &amp;quot;Sam’s Problem&amp;quot;&quot;/&gt;&lt;property id=&quot;20307&quot; value=&quot;30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281</Words>
  <Application>Microsoft Office PowerPoint</Application>
  <PresentationFormat>On-screen Show (4:3)</PresentationFormat>
  <Paragraphs>52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Office Theme</vt:lpstr>
      <vt:lpstr>1_Office Theme</vt:lpstr>
      <vt:lpstr>4_Office Theme</vt:lpstr>
      <vt:lpstr>2_Office Theme</vt:lpstr>
      <vt:lpstr>X-Informatics  MapReduce</vt:lpstr>
      <vt:lpstr>Big Data Ecosystem in One Sentence</vt:lpstr>
      <vt:lpstr>PowerPoint Presentation</vt:lpstr>
      <vt:lpstr>MapReduce</vt:lpstr>
      <vt:lpstr>MapReduce</vt:lpstr>
      <vt:lpstr>Sam’s Problem</vt:lpstr>
      <vt:lpstr>Creative Sam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means Clustering</dc:title>
  <dc:creator>Geoffrey Fox</dc:creator>
  <cp:lastModifiedBy>Wiggins, Thomas Bruce</cp:lastModifiedBy>
  <cp:revision>30</cp:revision>
  <dcterms:created xsi:type="dcterms:W3CDTF">2013-02-19T14:47:26Z</dcterms:created>
  <dcterms:modified xsi:type="dcterms:W3CDTF">2013-07-08T20:06:00Z</dcterms:modified>
</cp:coreProperties>
</file>