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</p:sldMasterIdLst>
  <p:notesMasterIdLst>
    <p:notesMasterId r:id="rId7"/>
  </p:notesMasterIdLst>
  <p:sldIdLst>
    <p:sldId id="299" r:id="rId3"/>
    <p:sldId id="301" r:id="rId4"/>
    <p:sldId id="306" r:id="rId5"/>
    <p:sldId id="307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59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067FF-D83F-4AD4-A4B6-C11F12C753EE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54E71-3222-48E6-8894-EA3969747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4677B-C5CE-4183-A13D-EB29CCD2130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00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26A48-FAFA-44C5-849D-076216A06894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0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2EC38D-76F9-4D02-B218-3C9CB0039E2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0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r>
              <a:rPr lang="en-US" dirty="0" smtClean="0"/>
              <a:t>Most</a:t>
            </a:r>
            <a:r>
              <a:rPr lang="en-US" baseline="0" dirty="0" smtClean="0"/>
              <a:t> of these</a:t>
            </a:r>
            <a:r>
              <a:rPr lang="en-US" dirty="0" smtClean="0"/>
              <a:t> applications consists of iterative computation and communication steps</a:t>
            </a:r>
            <a:r>
              <a:rPr lang="en-US" baseline="0" dirty="0" smtClean="0"/>
              <a:t> where single iterations can easily be specified as 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computations.</a:t>
            </a:r>
            <a:endParaRPr lang="en-US" dirty="0" smtClean="0"/>
          </a:p>
          <a:p>
            <a:r>
              <a:rPr lang="en-US" dirty="0" smtClean="0"/>
              <a:t>Large input</a:t>
            </a:r>
            <a:r>
              <a:rPr lang="en-US" baseline="0" dirty="0" smtClean="0"/>
              <a:t> data sizes which are loop-invariant and can be reused across iterations.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Loop-variant results.. Orders of magnitude smaller…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While these can be performed</a:t>
            </a:r>
            <a:r>
              <a:rPr lang="en-US" baseline="0" dirty="0" smtClean="0"/>
              <a:t> using traditional </a:t>
            </a:r>
            <a:r>
              <a:rPr lang="en-US" dirty="0" err="1" smtClean="0"/>
              <a:t>MapReduce</a:t>
            </a:r>
            <a:r>
              <a:rPr lang="en-US" dirty="0" smtClean="0"/>
              <a:t> frameworks, Traditional</a:t>
            </a:r>
            <a:r>
              <a:rPr lang="en-US" baseline="0" dirty="0" smtClean="0"/>
              <a:t> is not efficient for these types of computations. MR leaves lot of room for improvements in terms of iterative 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7A4A8-66EE-4213-8177-E27493F068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9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7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6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01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5"/>
          <p:cNvSpPr>
            <a:spLocks noChangeArrowheads="1"/>
          </p:cNvSpPr>
          <p:nvPr userDrawn="1"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E40701"/>
                </a:solidFill>
              </a:rPr>
              <a:t>A</a:t>
            </a:r>
            <a:r>
              <a:rPr lang="en-US" b="1" i="1" dirty="0">
                <a:solidFill>
                  <a:srgbClr val="EFBA00"/>
                </a:solidFill>
              </a:rPr>
              <a:t>L</a:t>
            </a: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18A221"/>
                </a:solidFill>
              </a:rPr>
              <a:t>A</a:t>
            </a:r>
            <a:endParaRPr lang="en-US" dirty="0">
              <a:solidFill>
                <a:prstClr val="black"/>
              </a:solidFill>
              <a:latin typeface="Corbel" pitchFamily="34" charset="0"/>
            </a:endParaRPr>
          </a:p>
        </p:txBody>
      </p:sp>
      <p:pic>
        <p:nvPicPr>
          <p:cNvPr id="7" name="Picture 6" descr="350px-Zuoshangjia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62508"/>
            <a:ext cx="2133600" cy="365125"/>
          </a:xfrm>
        </p:spPr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80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6183" y="6361590"/>
            <a:ext cx="2133600" cy="365125"/>
          </a:xfrm>
        </p:spPr>
        <p:txBody>
          <a:bodyPr/>
          <a:lstStyle/>
          <a:p>
            <a:fld id="{B3999606-967B-419A-9AEC-8752E61A74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62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22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96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55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73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7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26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57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40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132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729704"/>
          </a:xfrm>
        </p:spPr>
        <p:txBody>
          <a:bodyPr/>
          <a:lstStyle>
            <a:lvl1pPr>
              <a:lnSpc>
                <a:spcPct val="90000"/>
              </a:lnSpc>
              <a:buSzPct val="80000"/>
              <a:defRPr/>
            </a:lvl1pPr>
            <a:lvl2pPr>
              <a:lnSpc>
                <a:spcPct val="90000"/>
              </a:lnSpc>
              <a:buSzPct val="80000"/>
              <a:defRPr/>
            </a:lvl2pPr>
            <a:lvl3pPr>
              <a:lnSpc>
                <a:spcPct val="90000"/>
              </a:lnSpc>
              <a:buSzPct val="80000"/>
              <a:defRPr/>
            </a:lvl3pPr>
            <a:lvl4pPr>
              <a:lnSpc>
                <a:spcPct val="90000"/>
              </a:lnSpc>
              <a:buSzPct val="80000"/>
              <a:defRPr baseline="0"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 (only if necessary)</a:t>
            </a:r>
          </a:p>
        </p:txBody>
      </p:sp>
    </p:spTree>
    <p:extLst>
      <p:ext uri="{BB962C8B-B14F-4D97-AF65-F5344CB8AC3E}">
        <p14:creationId xmlns:p14="http://schemas.microsoft.com/office/powerpoint/2010/main" val="3137271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8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9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3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9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9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0129-11B4-4974-BFCE-9EA818D98C35}" type="datetimeFigureOut">
              <a:rPr lang="en-US" smtClean="0"/>
              <a:t>7/3/2013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D004D-C892-4351-B582-C8CCB5C2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9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FF6C-AE4E-4FE6-A064-67A5E3D5DC7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350px-Zuoshangjiao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600200" cy="1540764"/>
          </a:xfrm>
          <a:prstGeom prst="rect">
            <a:avLst/>
          </a:prstGeom>
        </p:spPr>
      </p:pic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8374063" y="6491287"/>
            <a:ext cx="7699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5" tIns="45713" rIns="91425" bIns="45713">
            <a:spAutoFit/>
          </a:bodyPr>
          <a:lstStyle/>
          <a:p>
            <a:pPr>
              <a:defRPr/>
            </a:pP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E40701"/>
                </a:solidFill>
              </a:rPr>
              <a:t>A</a:t>
            </a:r>
            <a:r>
              <a:rPr lang="en-US" b="1" i="1" dirty="0">
                <a:solidFill>
                  <a:srgbClr val="EFBA00"/>
                </a:solidFill>
              </a:rPr>
              <a:t>L</a:t>
            </a:r>
            <a:r>
              <a:rPr lang="en-US" b="1" i="1" dirty="0">
                <a:solidFill>
                  <a:srgbClr val="1851CE"/>
                </a:solidFill>
              </a:rPr>
              <a:t>S</a:t>
            </a:r>
            <a:r>
              <a:rPr lang="en-US" b="1" i="1" dirty="0">
                <a:solidFill>
                  <a:srgbClr val="18A221"/>
                </a:solidFill>
              </a:rPr>
              <a:t>A</a:t>
            </a:r>
            <a:endParaRPr lang="en-US" dirty="0">
              <a:solidFill>
                <a:prstClr val="black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0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762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MapReduce “File/Data Repository” Parallelism</a:t>
            </a:r>
            <a:endParaRPr lang="en-US" sz="3200" b="1" dirty="0"/>
          </a:p>
        </p:txBody>
      </p:sp>
      <p:grpSp>
        <p:nvGrpSpPr>
          <p:cNvPr id="3" name="Group 65"/>
          <p:cNvGrpSpPr/>
          <p:nvPr/>
        </p:nvGrpSpPr>
        <p:grpSpPr>
          <a:xfrm>
            <a:off x="228600" y="2819400"/>
            <a:ext cx="7696200" cy="3810000"/>
            <a:chOff x="228600" y="3048000"/>
            <a:chExt cx="7696200" cy="3810000"/>
          </a:xfrm>
        </p:grpSpPr>
        <p:grpSp>
          <p:nvGrpSpPr>
            <p:cNvPr id="4" name="Group 51"/>
            <p:cNvGrpSpPr/>
            <p:nvPr/>
          </p:nvGrpSpPr>
          <p:grpSpPr>
            <a:xfrm>
              <a:off x="228600" y="3048000"/>
              <a:ext cx="7696200" cy="3810000"/>
              <a:chOff x="228600" y="3048000"/>
              <a:chExt cx="7696200" cy="3810000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28600" y="3048000"/>
                <a:ext cx="2857500" cy="381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grpSp>
            <p:nvGrpSpPr>
              <p:cNvPr id="9" name="Group 13"/>
              <p:cNvGrpSpPr/>
              <p:nvPr/>
            </p:nvGrpSpPr>
            <p:grpSpPr>
              <a:xfrm>
                <a:off x="3581400" y="3080658"/>
                <a:ext cx="457200" cy="3668485"/>
                <a:chOff x="3581400" y="3037115"/>
                <a:chExt cx="457200" cy="3668485"/>
              </a:xfrm>
              <a:solidFill>
                <a:srgbClr val="92D050"/>
              </a:solidFill>
            </p:grpSpPr>
            <p:sp>
              <p:nvSpPr>
                <p:cNvPr id="5" name="Oval 4"/>
                <p:cNvSpPr/>
                <p:nvPr/>
              </p:nvSpPr>
              <p:spPr>
                <a:xfrm rot="16200000">
                  <a:off x="3581400" y="6248400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 rot="16200000">
                  <a:off x="3581400" y="5606143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 rot="16200000">
                  <a:off x="3581400" y="4963886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 rot="16200000">
                  <a:off x="3581400" y="4321629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 rot="16200000">
                  <a:off x="3581400" y="3037115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 rot="16200000">
                  <a:off x="3581400" y="3679372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" name="Group 14"/>
              <p:cNvGrpSpPr/>
              <p:nvPr/>
            </p:nvGrpSpPr>
            <p:grpSpPr>
              <a:xfrm>
                <a:off x="4838700" y="3080658"/>
                <a:ext cx="457200" cy="3668485"/>
                <a:chOff x="3581400" y="3037115"/>
                <a:chExt cx="457200" cy="3668485"/>
              </a:xfrm>
              <a:solidFill>
                <a:srgbClr val="92D050"/>
              </a:solidFill>
            </p:grpSpPr>
            <p:sp>
              <p:nvSpPr>
                <p:cNvPr id="16" name="Oval 15"/>
                <p:cNvSpPr/>
                <p:nvPr/>
              </p:nvSpPr>
              <p:spPr>
                <a:xfrm rot="16200000">
                  <a:off x="3581400" y="6248400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 rot="16200000">
                  <a:off x="3581400" y="5606143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 rot="16200000">
                  <a:off x="3581400" y="4963886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 rot="16200000">
                  <a:off x="3581400" y="4321629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 rot="16200000">
                  <a:off x="3581400" y="3037115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 rot="16200000">
                  <a:off x="3581400" y="3679372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" name="Group 21"/>
              <p:cNvGrpSpPr/>
              <p:nvPr/>
            </p:nvGrpSpPr>
            <p:grpSpPr>
              <a:xfrm>
                <a:off x="6096000" y="3080658"/>
                <a:ext cx="457200" cy="3668485"/>
                <a:chOff x="3581400" y="3037115"/>
                <a:chExt cx="457200" cy="3668485"/>
              </a:xfrm>
              <a:solidFill>
                <a:srgbClr val="92D050"/>
              </a:solidFill>
            </p:grpSpPr>
            <p:sp>
              <p:nvSpPr>
                <p:cNvPr id="23" name="Oval 22"/>
                <p:cNvSpPr/>
                <p:nvPr/>
              </p:nvSpPr>
              <p:spPr>
                <a:xfrm rot="16200000">
                  <a:off x="3581400" y="6248400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 rot="16200000">
                  <a:off x="3581400" y="5606143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 rot="16200000">
                  <a:off x="3581400" y="4963886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 rot="16200000">
                  <a:off x="3581400" y="4321629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 rot="16200000">
                  <a:off x="3581400" y="3037115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 rot="16200000">
                  <a:off x="3581400" y="3679372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9" name="Oval 28"/>
              <p:cNvSpPr/>
              <p:nvPr/>
            </p:nvSpPr>
            <p:spPr>
              <a:xfrm>
                <a:off x="7467600" y="3048000"/>
                <a:ext cx="457200" cy="37338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>
              <a:off x="1219200" y="6553200"/>
              <a:ext cx="2286000" cy="15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447800" y="5867400"/>
              <a:ext cx="2057400" cy="15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524000" y="5257800"/>
              <a:ext cx="1981200" cy="15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2133600" y="4572000"/>
              <a:ext cx="1371600" cy="15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438400" y="3963988"/>
              <a:ext cx="1066800" cy="379412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rot="5400000" flipH="1" flipV="1">
              <a:off x="2667000" y="3276600"/>
              <a:ext cx="838200" cy="8382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72"/>
          <p:cNvGrpSpPr/>
          <p:nvPr/>
        </p:nvGrpSpPr>
        <p:grpSpPr>
          <a:xfrm>
            <a:off x="4114800" y="3048000"/>
            <a:ext cx="685800" cy="3278188"/>
            <a:chOff x="4114800" y="3276600"/>
            <a:chExt cx="685800" cy="3278188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4114800" y="6553200"/>
              <a:ext cx="685800" cy="15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114800" y="5897880"/>
              <a:ext cx="685800" cy="15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5242560"/>
              <a:ext cx="685800" cy="15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114800" y="4587240"/>
              <a:ext cx="685800" cy="15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114800" y="3931920"/>
              <a:ext cx="685800" cy="15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114800" y="3276600"/>
              <a:ext cx="685800" cy="15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>
            <a:off x="5334000" y="6324600"/>
            <a:ext cx="685800" cy="158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334000" y="5669280"/>
            <a:ext cx="685800" cy="158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334000" y="5013960"/>
            <a:ext cx="685800" cy="158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26" idx="0"/>
          </p:cNvCxnSpPr>
          <p:nvPr/>
        </p:nvCxnSpPr>
        <p:spPr>
          <a:xfrm>
            <a:off x="5334000" y="4358640"/>
            <a:ext cx="762000" cy="6532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28" idx="0"/>
          </p:cNvCxnSpPr>
          <p:nvPr/>
        </p:nvCxnSpPr>
        <p:spPr>
          <a:xfrm>
            <a:off x="5334000" y="3703320"/>
            <a:ext cx="762000" cy="1959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34000" y="3048000"/>
            <a:ext cx="685800" cy="158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629400" y="3124200"/>
            <a:ext cx="838200" cy="304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629400" y="3733800"/>
            <a:ext cx="762000" cy="304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29400" y="4419600"/>
            <a:ext cx="76200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629400" y="5029200"/>
            <a:ext cx="76200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6629400" y="5410200"/>
            <a:ext cx="685800" cy="2286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1">
            <a:off x="6629400" y="5943600"/>
            <a:ext cx="762000" cy="3048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98"/>
          <p:cNvGrpSpPr/>
          <p:nvPr/>
        </p:nvGrpSpPr>
        <p:grpSpPr>
          <a:xfrm>
            <a:off x="228600" y="1218177"/>
            <a:ext cx="2743200" cy="915423"/>
            <a:chOff x="152400" y="1371600"/>
            <a:chExt cx="3048000" cy="106782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2400" y="1371600"/>
              <a:ext cx="1100137" cy="1035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t="42278"/>
            <a:stretch>
              <a:fillRect/>
            </a:stretch>
          </p:blipFill>
          <p:spPr bwMode="auto">
            <a:xfrm>
              <a:off x="1371600" y="1371600"/>
              <a:ext cx="1828800" cy="1067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0" name="TextBox 99"/>
          <p:cNvSpPr txBox="1"/>
          <p:nvPr/>
        </p:nvSpPr>
        <p:spPr>
          <a:xfrm>
            <a:off x="914400" y="8382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Instruments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90600" y="24384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Disks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rot="5400000">
            <a:off x="380206" y="2438400"/>
            <a:ext cx="610394" cy="794"/>
          </a:xfrm>
          <a:prstGeom prst="straightConnector1">
            <a:avLst/>
          </a:prstGeom>
          <a:ln w="762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1905000" y="2438400"/>
            <a:ext cx="610394" cy="794"/>
          </a:xfrm>
          <a:prstGeom prst="straightConnector1">
            <a:avLst/>
          </a:prstGeom>
          <a:ln w="762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429000" y="23738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Map</a:t>
            </a:r>
            <a:r>
              <a:rPr lang="en-US" sz="2000" b="1" baseline="-25000" dirty="0">
                <a:solidFill>
                  <a:srgbClr val="00B050"/>
                </a:solidFill>
              </a:rPr>
              <a:t>1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24400" y="23738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Map</a:t>
            </a:r>
            <a:r>
              <a:rPr lang="en-US" sz="2000" b="1" baseline="-25000" dirty="0">
                <a:solidFill>
                  <a:srgbClr val="00B050"/>
                </a:solidFill>
              </a:rPr>
              <a:t>2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43600" y="237386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Map</a:t>
            </a:r>
            <a:r>
              <a:rPr lang="en-US" sz="2000" b="1" baseline="-25000" dirty="0">
                <a:solidFill>
                  <a:srgbClr val="00B050"/>
                </a:solidFill>
              </a:rPr>
              <a:t>3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858000" y="2209800"/>
            <a:ext cx="884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Reduce</a:t>
            </a:r>
            <a:endParaRPr lang="en-US" b="1" baseline="-25000" dirty="0">
              <a:solidFill>
                <a:srgbClr val="FFC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648200" y="18288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Communication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rot="5400000">
            <a:off x="4114800" y="2513806"/>
            <a:ext cx="609600" cy="1588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5334794" y="2513806"/>
            <a:ext cx="609600" cy="1588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477794" y="2513806"/>
            <a:ext cx="609600" cy="1588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048000" y="685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Map</a:t>
            </a:r>
            <a:r>
              <a:rPr lang="en-US" dirty="0">
                <a:solidFill>
                  <a:prstClr val="black"/>
                </a:solidFill>
              </a:rPr>
              <a:t>      = (data parallel) computation reading and writing data</a:t>
            </a:r>
          </a:p>
          <a:p>
            <a:r>
              <a:rPr lang="en-US" b="1" dirty="0">
                <a:solidFill>
                  <a:prstClr val="black"/>
                </a:solidFill>
              </a:rPr>
              <a:t>Reduce</a:t>
            </a:r>
            <a:r>
              <a:rPr lang="en-US" dirty="0">
                <a:solidFill>
                  <a:prstClr val="black"/>
                </a:solidFill>
              </a:rPr>
              <a:t> = Collective/Consolidation phase e.g. forming multiple global sums as in histogram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153400" y="2133600"/>
            <a:ext cx="848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Portals</a:t>
            </a:r>
            <a:br>
              <a:rPr lang="en-US" b="1" dirty="0">
                <a:solidFill>
                  <a:prstClr val="black"/>
                </a:solidFill>
              </a:rPr>
            </a:br>
            <a:r>
              <a:rPr lang="en-US" b="1" dirty="0">
                <a:solidFill>
                  <a:prstClr val="black"/>
                </a:solidFill>
              </a:rPr>
              <a:t>/Users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29600" y="3124200"/>
            <a:ext cx="765149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8229600" y="419100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53400" y="5257800"/>
            <a:ext cx="8667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2" name="Group 291"/>
          <p:cNvGrpSpPr/>
          <p:nvPr/>
        </p:nvGrpSpPr>
        <p:grpSpPr>
          <a:xfrm>
            <a:off x="3429000" y="1676400"/>
            <a:ext cx="3505200" cy="4876800"/>
            <a:chOff x="157595" y="1905000"/>
            <a:chExt cx="3266210" cy="4724400"/>
          </a:xfrm>
        </p:grpSpPr>
        <p:grpSp>
          <p:nvGrpSpPr>
            <p:cNvPr id="30" name="Group 163"/>
            <p:cNvGrpSpPr/>
            <p:nvPr/>
          </p:nvGrpSpPr>
          <p:grpSpPr>
            <a:xfrm>
              <a:off x="228600" y="1905000"/>
              <a:ext cx="3124200" cy="4724400"/>
              <a:chOff x="228600" y="1905000"/>
              <a:chExt cx="3124200" cy="4724400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228600" y="1905000"/>
                <a:ext cx="3124200" cy="472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94"/>
              <p:cNvGrpSpPr/>
              <p:nvPr/>
            </p:nvGrpSpPr>
            <p:grpSpPr>
              <a:xfrm>
                <a:off x="304800" y="2895600"/>
                <a:ext cx="685801" cy="3668485"/>
                <a:chOff x="304800" y="2895600"/>
                <a:chExt cx="685801" cy="3668485"/>
              </a:xfrm>
            </p:grpSpPr>
            <p:grpSp>
              <p:nvGrpSpPr>
                <p:cNvPr id="2048" name="Group 13"/>
                <p:cNvGrpSpPr/>
                <p:nvPr/>
              </p:nvGrpSpPr>
              <p:grpSpPr>
                <a:xfrm>
                  <a:off x="304800" y="2895600"/>
                  <a:ext cx="457200" cy="3668485"/>
                  <a:chOff x="3581400" y="3037115"/>
                  <a:chExt cx="457200" cy="3668485"/>
                </a:xfrm>
                <a:solidFill>
                  <a:srgbClr val="92D050"/>
                </a:solidFill>
              </p:grpSpPr>
              <p:sp>
                <p:nvSpPr>
                  <p:cNvPr id="348" name="Oval 347"/>
                  <p:cNvSpPr/>
                  <p:nvPr/>
                </p:nvSpPr>
                <p:spPr>
                  <a:xfrm rot="16200000">
                    <a:off x="3581400" y="6248400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9" name="Oval 5"/>
                  <p:cNvSpPr/>
                  <p:nvPr/>
                </p:nvSpPr>
                <p:spPr>
                  <a:xfrm rot="16200000">
                    <a:off x="3581400" y="5606143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0" name="Oval 6"/>
                  <p:cNvSpPr/>
                  <p:nvPr/>
                </p:nvSpPr>
                <p:spPr>
                  <a:xfrm rot="16200000">
                    <a:off x="3581400" y="4963886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1" name="Oval 7"/>
                  <p:cNvSpPr/>
                  <p:nvPr/>
                </p:nvSpPr>
                <p:spPr>
                  <a:xfrm rot="16200000">
                    <a:off x="3581400" y="4321629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2" name="Oval 351"/>
                  <p:cNvSpPr/>
                  <p:nvPr/>
                </p:nvSpPr>
                <p:spPr>
                  <a:xfrm rot="16200000">
                    <a:off x="3581400" y="3037115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3" name="Oval 352"/>
                  <p:cNvSpPr/>
                  <p:nvPr/>
                </p:nvSpPr>
                <p:spPr>
                  <a:xfrm rot="16200000">
                    <a:off x="3581400" y="3679372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049" name="Group 81"/>
                <p:cNvGrpSpPr/>
                <p:nvPr/>
              </p:nvGrpSpPr>
              <p:grpSpPr>
                <a:xfrm>
                  <a:off x="838200" y="3048000"/>
                  <a:ext cx="152401" cy="838200"/>
                  <a:chOff x="838200" y="3048000"/>
                  <a:chExt cx="152401" cy="838200"/>
                </a:xfrm>
              </p:grpSpPr>
              <p:cxnSp>
                <p:nvCxnSpPr>
                  <p:cNvPr id="346" name="Straight Arrow Connector 345"/>
                  <p:cNvCxnSpPr/>
                  <p:nvPr/>
                </p:nvCxnSpPr>
                <p:spPr>
                  <a:xfrm rot="16200000" flipH="1">
                    <a:off x="495301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Arrow Connector 346"/>
                  <p:cNvCxnSpPr/>
                  <p:nvPr/>
                </p:nvCxnSpPr>
                <p:spPr>
                  <a:xfrm rot="5400000" flipH="1" flipV="1">
                    <a:off x="495300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6" name="Group 82"/>
                <p:cNvGrpSpPr/>
                <p:nvPr/>
              </p:nvGrpSpPr>
              <p:grpSpPr>
                <a:xfrm>
                  <a:off x="838200" y="4343400"/>
                  <a:ext cx="152401" cy="838200"/>
                  <a:chOff x="838200" y="3048000"/>
                  <a:chExt cx="152401" cy="838200"/>
                </a:xfrm>
              </p:grpSpPr>
              <p:cxnSp>
                <p:nvCxnSpPr>
                  <p:cNvPr id="344" name="Straight Arrow Connector 343"/>
                  <p:cNvCxnSpPr/>
                  <p:nvPr/>
                </p:nvCxnSpPr>
                <p:spPr>
                  <a:xfrm rot="16200000" flipH="1">
                    <a:off x="495301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Straight Arrow Connector 344"/>
                  <p:cNvCxnSpPr/>
                  <p:nvPr/>
                </p:nvCxnSpPr>
                <p:spPr>
                  <a:xfrm rot="5400000" flipH="1" flipV="1">
                    <a:off x="495300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57" name="Group 87"/>
                <p:cNvGrpSpPr/>
                <p:nvPr/>
              </p:nvGrpSpPr>
              <p:grpSpPr>
                <a:xfrm>
                  <a:off x="838200" y="5638800"/>
                  <a:ext cx="152401" cy="838200"/>
                  <a:chOff x="838200" y="3048000"/>
                  <a:chExt cx="152401" cy="838200"/>
                </a:xfrm>
              </p:grpSpPr>
              <p:cxnSp>
                <p:nvCxnSpPr>
                  <p:cNvPr id="342" name="Straight Arrow Connector 341"/>
                  <p:cNvCxnSpPr/>
                  <p:nvPr/>
                </p:nvCxnSpPr>
                <p:spPr>
                  <a:xfrm rot="16200000" flipH="1">
                    <a:off x="495301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3" name="Straight Arrow Connector 342"/>
                  <p:cNvCxnSpPr/>
                  <p:nvPr/>
                </p:nvCxnSpPr>
                <p:spPr>
                  <a:xfrm rot="5400000" flipH="1" flipV="1">
                    <a:off x="495300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" name="Group 95"/>
              <p:cNvGrpSpPr/>
              <p:nvPr/>
            </p:nvGrpSpPr>
            <p:grpSpPr>
              <a:xfrm>
                <a:off x="1143000" y="2895600"/>
                <a:ext cx="685801" cy="3668485"/>
                <a:chOff x="304800" y="2895600"/>
                <a:chExt cx="685801" cy="3668485"/>
              </a:xfrm>
            </p:grpSpPr>
            <p:grpSp>
              <p:nvGrpSpPr>
                <p:cNvPr id="2059" name="Group 13"/>
                <p:cNvGrpSpPr/>
                <p:nvPr/>
              </p:nvGrpSpPr>
              <p:grpSpPr>
                <a:xfrm>
                  <a:off x="304800" y="2895600"/>
                  <a:ext cx="457200" cy="3668485"/>
                  <a:chOff x="3581400" y="3037115"/>
                  <a:chExt cx="457200" cy="3668485"/>
                </a:xfrm>
                <a:solidFill>
                  <a:srgbClr val="92D050"/>
                </a:solidFill>
              </p:grpSpPr>
              <p:sp>
                <p:nvSpPr>
                  <p:cNvPr id="332" name="Oval 331"/>
                  <p:cNvSpPr/>
                  <p:nvPr/>
                </p:nvSpPr>
                <p:spPr>
                  <a:xfrm rot="16200000">
                    <a:off x="3581400" y="6248400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3" name="Oval 332"/>
                  <p:cNvSpPr/>
                  <p:nvPr/>
                </p:nvSpPr>
                <p:spPr>
                  <a:xfrm rot="16200000">
                    <a:off x="3581400" y="5606143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4" name="Oval 333"/>
                  <p:cNvSpPr/>
                  <p:nvPr/>
                </p:nvSpPr>
                <p:spPr>
                  <a:xfrm rot="16200000">
                    <a:off x="3581400" y="4963886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5" name="Oval 334"/>
                  <p:cNvSpPr/>
                  <p:nvPr/>
                </p:nvSpPr>
                <p:spPr>
                  <a:xfrm rot="16200000">
                    <a:off x="3581400" y="4321629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6" name="Oval 335"/>
                  <p:cNvSpPr/>
                  <p:nvPr/>
                </p:nvSpPr>
                <p:spPr>
                  <a:xfrm rot="16200000">
                    <a:off x="3581400" y="3037115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7" name="Oval 336"/>
                  <p:cNvSpPr/>
                  <p:nvPr/>
                </p:nvSpPr>
                <p:spPr>
                  <a:xfrm rot="16200000">
                    <a:off x="3581400" y="3679372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060" name="Group 97"/>
                <p:cNvGrpSpPr/>
                <p:nvPr/>
              </p:nvGrpSpPr>
              <p:grpSpPr>
                <a:xfrm>
                  <a:off x="838200" y="3048000"/>
                  <a:ext cx="152401" cy="838200"/>
                  <a:chOff x="838200" y="3048000"/>
                  <a:chExt cx="152401" cy="838200"/>
                </a:xfrm>
              </p:grpSpPr>
              <p:cxnSp>
                <p:nvCxnSpPr>
                  <p:cNvPr id="330" name="Straight Arrow Connector 329"/>
                  <p:cNvCxnSpPr/>
                  <p:nvPr/>
                </p:nvCxnSpPr>
                <p:spPr>
                  <a:xfrm rot="16200000" flipH="1">
                    <a:off x="495301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Straight Arrow Connector 330"/>
                  <p:cNvCxnSpPr/>
                  <p:nvPr/>
                </p:nvCxnSpPr>
                <p:spPr>
                  <a:xfrm rot="5400000" flipH="1" flipV="1">
                    <a:off x="495300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61" name="Group 98"/>
                <p:cNvGrpSpPr/>
                <p:nvPr/>
              </p:nvGrpSpPr>
              <p:grpSpPr>
                <a:xfrm>
                  <a:off x="838200" y="4343400"/>
                  <a:ext cx="152401" cy="838200"/>
                  <a:chOff x="838200" y="3048000"/>
                  <a:chExt cx="152401" cy="838200"/>
                </a:xfrm>
              </p:grpSpPr>
              <p:cxnSp>
                <p:nvCxnSpPr>
                  <p:cNvPr id="328" name="Straight Arrow Connector 327"/>
                  <p:cNvCxnSpPr/>
                  <p:nvPr/>
                </p:nvCxnSpPr>
                <p:spPr>
                  <a:xfrm rot="16200000" flipH="1">
                    <a:off x="495301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Straight Arrow Connector 328"/>
                  <p:cNvCxnSpPr/>
                  <p:nvPr/>
                </p:nvCxnSpPr>
                <p:spPr>
                  <a:xfrm rot="5400000" flipH="1" flipV="1">
                    <a:off x="495300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62" name="Group 102"/>
                <p:cNvGrpSpPr/>
                <p:nvPr/>
              </p:nvGrpSpPr>
              <p:grpSpPr>
                <a:xfrm>
                  <a:off x="838200" y="5638800"/>
                  <a:ext cx="152401" cy="838200"/>
                  <a:chOff x="838200" y="3048000"/>
                  <a:chExt cx="152401" cy="838200"/>
                </a:xfrm>
              </p:grpSpPr>
              <p:cxnSp>
                <p:nvCxnSpPr>
                  <p:cNvPr id="326" name="Straight Arrow Connector 325"/>
                  <p:cNvCxnSpPr/>
                  <p:nvPr/>
                </p:nvCxnSpPr>
                <p:spPr>
                  <a:xfrm rot="16200000" flipH="1">
                    <a:off x="495301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Arrow Connector 326"/>
                  <p:cNvCxnSpPr/>
                  <p:nvPr/>
                </p:nvCxnSpPr>
                <p:spPr>
                  <a:xfrm rot="5400000" flipH="1" flipV="1">
                    <a:off x="495300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" name="Group 127"/>
              <p:cNvGrpSpPr/>
              <p:nvPr/>
            </p:nvGrpSpPr>
            <p:grpSpPr>
              <a:xfrm>
                <a:off x="1981200" y="2895600"/>
                <a:ext cx="685801" cy="3668485"/>
                <a:chOff x="304800" y="2895600"/>
                <a:chExt cx="685801" cy="3668485"/>
              </a:xfrm>
            </p:grpSpPr>
            <p:grpSp>
              <p:nvGrpSpPr>
                <p:cNvPr id="2064" name="Group 13"/>
                <p:cNvGrpSpPr/>
                <p:nvPr/>
              </p:nvGrpSpPr>
              <p:grpSpPr>
                <a:xfrm>
                  <a:off x="304800" y="2895600"/>
                  <a:ext cx="457200" cy="3668485"/>
                  <a:chOff x="3581400" y="3037115"/>
                  <a:chExt cx="457200" cy="3668485"/>
                </a:xfrm>
                <a:solidFill>
                  <a:srgbClr val="92D050"/>
                </a:solidFill>
              </p:grpSpPr>
              <p:sp>
                <p:nvSpPr>
                  <p:cNvPr id="316" name="Oval 315"/>
                  <p:cNvSpPr/>
                  <p:nvPr/>
                </p:nvSpPr>
                <p:spPr>
                  <a:xfrm rot="16200000">
                    <a:off x="3581400" y="6248400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7" name="Oval 316"/>
                  <p:cNvSpPr/>
                  <p:nvPr/>
                </p:nvSpPr>
                <p:spPr>
                  <a:xfrm rot="16200000">
                    <a:off x="3581400" y="5606143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>
                  <a:xfrm rot="16200000">
                    <a:off x="3581400" y="4963886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9" name="Oval 318"/>
                  <p:cNvSpPr/>
                  <p:nvPr/>
                </p:nvSpPr>
                <p:spPr>
                  <a:xfrm rot="16200000">
                    <a:off x="3581400" y="4321629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0" name="Oval 319"/>
                  <p:cNvSpPr/>
                  <p:nvPr/>
                </p:nvSpPr>
                <p:spPr>
                  <a:xfrm rot="16200000">
                    <a:off x="3581400" y="3037115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1" name="Oval 320"/>
                  <p:cNvSpPr/>
                  <p:nvPr/>
                </p:nvSpPr>
                <p:spPr>
                  <a:xfrm rot="16200000">
                    <a:off x="3581400" y="3679372"/>
                    <a:ext cx="457200" cy="457200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065" name="Group 129"/>
                <p:cNvGrpSpPr/>
                <p:nvPr/>
              </p:nvGrpSpPr>
              <p:grpSpPr>
                <a:xfrm>
                  <a:off x="838200" y="3048000"/>
                  <a:ext cx="152401" cy="838200"/>
                  <a:chOff x="838200" y="3048000"/>
                  <a:chExt cx="152401" cy="838200"/>
                </a:xfrm>
              </p:grpSpPr>
              <p:cxnSp>
                <p:nvCxnSpPr>
                  <p:cNvPr id="314" name="Straight Arrow Connector 313"/>
                  <p:cNvCxnSpPr/>
                  <p:nvPr/>
                </p:nvCxnSpPr>
                <p:spPr>
                  <a:xfrm rot="16200000" flipH="1">
                    <a:off x="495301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Straight Arrow Connector 314"/>
                  <p:cNvCxnSpPr/>
                  <p:nvPr/>
                </p:nvCxnSpPr>
                <p:spPr>
                  <a:xfrm rot="5400000" flipH="1" flipV="1">
                    <a:off x="495300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66" name="Group 130"/>
                <p:cNvGrpSpPr/>
                <p:nvPr/>
              </p:nvGrpSpPr>
              <p:grpSpPr>
                <a:xfrm>
                  <a:off x="838200" y="4343400"/>
                  <a:ext cx="152401" cy="838200"/>
                  <a:chOff x="838200" y="3048000"/>
                  <a:chExt cx="152401" cy="838200"/>
                </a:xfrm>
              </p:grpSpPr>
              <p:cxnSp>
                <p:nvCxnSpPr>
                  <p:cNvPr id="312" name="Straight Arrow Connector 311"/>
                  <p:cNvCxnSpPr/>
                  <p:nvPr/>
                </p:nvCxnSpPr>
                <p:spPr>
                  <a:xfrm rot="16200000" flipH="1">
                    <a:off x="495301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Arrow Connector 312"/>
                  <p:cNvCxnSpPr/>
                  <p:nvPr/>
                </p:nvCxnSpPr>
                <p:spPr>
                  <a:xfrm rot="5400000" flipH="1" flipV="1">
                    <a:off x="495300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67" name="Group 131"/>
                <p:cNvGrpSpPr/>
                <p:nvPr/>
              </p:nvGrpSpPr>
              <p:grpSpPr>
                <a:xfrm>
                  <a:off x="838200" y="5638800"/>
                  <a:ext cx="152401" cy="838200"/>
                  <a:chOff x="838200" y="3048000"/>
                  <a:chExt cx="152401" cy="838200"/>
                </a:xfrm>
              </p:grpSpPr>
              <p:cxnSp>
                <p:nvCxnSpPr>
                  <p:cNvPr id="310" name="Straight Arrow Connector 309"/>
                  <p:cNvCxnSpPr/>
                  <p:nvPr/>
                </p:nvCxnSpPr>
                <p:spPr>
                  <a:xfrm rot="16200000" flipH="1">
                    <a:off x="495301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Arrow Connector 310"/>
                  <p:cNvCxnSpPr/>
                  <p:nvPr/>
                </p:nvCxnSpPr>
                <p:spPr>
                  <a:xfrm rot="5400000" flipH="1" flipV="1">
                    <a:off x="495300" y="3390900"/>
                    <a:ext cx="838200" cy="152400"/>
                  </a:xfrm>
                  <a:prstGeom prst="straightConnector1">
                    <a:avLst/>
                  </a:prstGeom>
                  <a:ln w="38100">
                    <a:solidFill>
                      <a:srgbClr val="92D050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8" name="Group 13"/>
              <p:cNvGrpSpPr/>
              <p:nvPr/>
            </p:nvGrpSpPr>
            <p:grpSpPr>
              <a:xfrm>
                <a:off x="2819400" y="2895600"/>
                <a:ext cx="457200" cy="3668485"/>
                <a:chOff x="3581400" y="3037115"/>
                <a:chExt cx="457200" cy="3668485"/>
              </a:xfrm>
              <a:solidFill>
                <a:srgbClr val="92D050"/>
              </a:solidFill>
            </p:grpSpPr>
            <p:sp>
              <p:nvSpPr>
                <p:cNvPr id="300" name="Oval 299"/>
                <p:cNvSpPr/>
                <p:nvPr/>
              </p:nvSpPr>
              <p:spPr>
                <a:xfrm rot="16200000">
                  <a:off x="3581400" y="6248400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 rot="16200000">
                  <a:off x="3581400" y="5606143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2" name="Oval 301"/>
                <p:cNvSpPr/>
                <p:nvPr/>
              </p:nvSpPr>
              <p:spPr>
                <a:xfrm rot="16200000">
                  <a:off x="3581400" y="4963886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 rot="16200000">
                  <a:off x="3581400" y="4321629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4" name="Oval 303"/>
                <p:cNvSpPr/>
                <p:nvPr/>
              </p:nvSpPr>
              <p:spPr>
                <a:xfrm rot="16200000">
                  <a:off x="3581400" y="3037115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 rot="16200000">
                  <a:off x="3581400" y="3679372"/>
                  <a:ext cx="457200" cy="4572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94" name="Rectangle 293"/>
            <p:cNvSpPr/>
            <p:nvPr/>
          </p:nvSpPr>
          <p:spPr>
            <a:xfrm>
              <a:off x="157595" y="1905000"/>
              <a:ext cx="3266210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prstClr val="black"/>
                  </a:solidFill>
                </a:rPr>
                <a:t>MPI  and Iterative MapReduce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Map        </a:t>
              </a:r>
              <a:r>
                <a:rPr lang="en-US" dirty="0" err="1">
                  <a:solidFill>
                    <a:prstClr val="black"/>
                  </a:solidFill>
                </a:rPr>
                <a:t>Map</a:t>
              </a:r>
              <a:r>
                <a:rPr lang="en-US" dirty="0">
                  <a:solidFill>
                    <a:prstClr val="black"/>
                  </a:solidFill>
                </a:rPr>
                <a:t>         </a:t>
              </a:r>
              <a:r>
                <a:rPr lang="en-US" dirty="0" err="1">
                  <a:solidFill>
                    <a:prstClr val="black"/>
                  </a:solidFill>
                </a:rPr>
                <a:t>Map</a:t>
              </a:r>
              <a:r>
                <a:rPr lang="en-US" dirty="0">
                  <a:solidFill>
                    <a:prstClr val="black"/>
                  </a:solidFill>
                </a:rPr>
                <a:t>         </a:t>
              </a:r>
              <a:r>
                <a:rPr lang="en-US" dirty="0" err="1">
                  <a:solidFill>
                    <a:prstClr val="black"/>
                  </a:solidFill>
                </a:rPr>
                <a:t>Map</a:t>
              </a:r>
              <a:endParaRPr lang="en-US" dirty="0">
                <a:solidFill>
                  <a:prstClr val="black"/>
                </a:solidFill>
              </a:endParaRPr>
            </a:p>
            <a:p>
              <a:r>
                <a:rPr lang="en-US" dirty="0">
                  <a:solidFill>
                    <a:prstClr val="black"/>
                  </a:solidFill>
                </a:rPr>
                <a:t>      Reduce    </a:t>
              </a:r>
              <a:r>
                <a:rPr lang="en-US" dirty="0" err="1">
                  <a:solidFill>
                    <a:prstClr val="black"/>
                  </a:solidFill>
                </a:rPr>
                <a:t>Reduce</a:t>
              </a:r>
              <a:r>
                <a:rPr lang="en-US" dirty="0">
                  <a:solidFill>
                    <a:prstClr val="black"/>
                  </a:solidFill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</a:rPr>
                <a:t>Reduce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99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00" y="0"/>
            <a:ext cx="8229600" cy="1143000"/>
          </a:xfrm>
        </p:spPr>
        <p:txBody>
          <a:bodyPr/>
          <a:lstStyle/>
          <a:p>
            <a:r>
              <a:rPr lang="en-US" dirty="0" smtClean="0"/>
              <a:t>4 Forms of MapReduce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41A-9CC6-41A7-A7D0-011D836CC6E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Canvas 17"/>
          <p:cNvGrpSpPr/>
          <p:nvPr/>
        </p:nvGrpSpPr>
        <p:grpSpPr>
          <a:xfrm>
            <a:off x="0" y="877755"/>
            <a:ext cx="9159814" cy="5105867"/>
            <a:chOff x="0" y="0"/>
            <a:chExt cx="6191250" cy="2872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4607862" y="543201"/>
              <a:ext cx="1383363" cy="135990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182880" rIns="91440" bIns="45720" numCol="1" spcCol="0" rtlCol="0" fromWordArt="0" anchor="ctr" anchorCtr="0" forceAA="0" compatLnSpc="1">
              <a:noAutofit/>
            </a:bodyPr>
            <a:lstStyle/>
            <a:p>
              <a:pPr marL="228600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solidFill>
                    <a:prstClr val="black"/>
                  </a:solidFill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0" y="0"/>
              <a:ext cx="6191250" cy="287205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90090" y="57151"/>
              <a:ext cx="1356156" cy="48775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13716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b="1" dirty="0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</a:rPr>
                <a:t>(a) Map Only</a:t>
              </a:r>
              <a:endParaRPr lang="en-US" sz="2400" b="1" dirty="0">
                <a:solidFill>
                  <a:prstClr val="black"/>
                </a:solidFill>
                <a:ea typeface="Times New Roman"/>
                <a:cs typeface="Times New Roman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07862" y="57151"/>
              <a:ext cx="1383363" cy="48775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27432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b="1" dirty="0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</a:rPr>
                <a:t>(d) Loosely Synchronous</a:t>
              </a:r>
              <a:endParaRPr lang="en-US" sz="2800" b="1" dirty="0">
                <a:solidFill>
                  <a:prstClr val="black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9435" y="57151"/>
              <a:ext cx="1628427" cy="48775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13716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b="1" dirty="0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</a:rPr>
                <a:t>(c) Iterative MapReduce</a:t>
              </a:r>
              <a:endParaRPr lang="en-US" sz="2800" b="1" dirty="0">
                <a:solidFill>
                  <a:prstClr val="black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6245" y="57150"/>
              <a:ext cx="1533193" cy="48775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13716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b="1">
                  <a:solidFill>
                    <a:srgbClr val="000000"/>
                  </a:solidFill>
                  <a:latin typeface="Arial"/>
                  <a:ea typeface="Times New Roman"/>
                  <a:cs typeface="Times New Roman"/>
                </a:rPr>
                <a:t>(b) Classic MapReduce</a:t>
              </a:r>
              <a:endParaRPr lang="en-US" sz="2800" b="1">
                <a:solidFill>
                  <a:prstClr val="black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090" y="544901"/>
              <a:ext cx="1356155" cy="135990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182880" rIns="91440" bIns="45720" numCol="1" spcCol="0" rtlCol="0" fromWordArt="0" anchor="ctr" anchorCtr="0" forceAA="0" compatLnSpc="1">
              <a:noAutofit/>
            </a:bodyPr>
            <a:lstStyle/>
            <a:p>
              <a:pPr marL="228600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solidFill>
                    <a:prstClr val="black"/>
                  </a:solidFill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52542" y="546757"/>
              <a:ext cx="1533192" cy="135990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182880" rIns="91440" bIns="45720" numCol="1" spcCol="0" rtlCol="0" fromWordArt="0" anchor="ctr" anchorCtr="0" forceAA="0" compatLnSpc="1">
              <a:noAutofit/>
            </a:bodyPr>
            <a:lstStyle/>
            <a:p>
              <a:pPr marL="228600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solidFill>
                    <a:prstClr val="black"/>
                  </a:solidFill>
                  <a:latin typeface="Times New Roman"/>
                  <a:ea typeface="Times New Roman"/>
                </a:rPr>
                <a:t> 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488648" y="592084"/>
              <a:ext cx="1621694" cy="1252943"/>
              <a:chOff x="4697170" y="1719596"/>
              <a:chExt cx="1622044" cy="1316378"/>
            </a:xfrm>
          </p:grpSpPr>
          <p:sp>
            <p:nvSpPr>
              <p:cNvPr id="78" name="TextBox 36"/>
              <p:cNvSpPr txBox="1"/>
              <p:nvPr/>
            </p:nvSpPr>
            <p:spPr>
              <a:xfrm>
                <a:off x="5197273" y="1719596"/>
                <a:ext cx="526359" cy="2374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Arial"/>
                    <a:ea typeface="Times New Roman"/>
                  </a:rPr>
                  <a:t>Input</a:t>
                </a:r>
                <a:endParaRPr lang="en-US" sz="20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5672629" y="2120780"/>
                <a:ext cx="228501" cy="228600"/>
              </a:xfrm>
              <a:prstGeom prst="ellips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prstClr val="white"/>
                    </a:solidFill>
                    <a:latin typeface="Times New Roman"/>
                    <a:ea typeface="Times New Roman"/>
                  </a:rPr>
                  <a:t> </a:t>
                </a:r>
                <a:endParaRPr lang="en-US" sz="1200">
                  <a:solidFill>
                    <a:prstClr val="white"/>
                  </a:solidFill>
                  <a:latin typeface="Times New Roman"/>
                  <a:ea typeface="Times New Roman"/>
                </a:endParaRPr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>
                <a:off x="5786879" y="1893768"/>
                <a:ext cx="0" cy="227012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5358435" y="2227111"/>
                <a:ext cx="170613" cy="18288"/>
                <a:chOff x="661555" y="648462"/>
                <a:chExt cx="170688" cy="18288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661555" y="648462"/>
                  <a:ext cx="18288" cy="18288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 </a:t>
                  </a:r>
                  <a:endParaRPr lang="en-US" sz="120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813955" y="648462"/>
                  <a:ext cx="18288" cy="18288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 </a:t>
                  </a:r>
                  <a:endParaRPr lang="en-US" sz="120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</p:txBody>
            </p:sp>
          </p:grpSp>
          <p:sp>
            <p:nvSpPr>
              <p:cNvPr id="82" name="TextBox 48"/>
              <p:cNvSpPr txBox="1"/>
              <p:nvPr/>
            </p:nvSpPr>
            <p:spPr>
              <a:xfrm>
                <a:off x="5834738" y="2005819"/>
                <a:ext cx="453839" cy="2374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Arial"/>
                    <a:ea typeface="Times New Roman"/>
                  </a:rPr>
                  <a:t>map</a:t>
                </a:r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cxnSp>
            <p:nvCxnSpPr>
              <p:cNvPr id="83" name="Straight Arrow Connector 82"/>
              <p:cNvCxnSpPr>
                <a:stCxn id="79" idx="4"/>
                <a:endCxn id="91" idx="7"/>
              </p:cNvCxnSpPr>
              <p:nvPr/>
            </p:nvCxnSpPr>
            <p:spPr>
              <a:xfrm flipH="1">
                <a:off x="5723633" y="2349380"/>
                <a:ext cx="63247" cy="262712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697170" y="2120780"/>
                <a:ext cx="228501" cy="228600"/>
              </a:xfrm>
              <a:prstGeom prst="ellips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prstClr val="white"/>
                    </a:solidFill>
                    <a:latin typeface="Times New Roman"/>
                    <a:ea typeface="Times New Roman"/>
                  </a:rPr>
                  <a:t> </a:t>
                </a:r>
                <a:endParaRPr lang="en-US" sz="1200">
                  <a:solidFill>
                    <a:prstClr val="white"/>
                  </a:solidFill>
                  <a:latin typeface="Times New Roman"/>
                  <a:ea typeface="Times New Roman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811421" y="1894085"/>
                <a:ext cx="0" cy="22669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6" name="Straight Arrow Connector 85"/>
              <p:cNvCxnSpPr>
                <a:stCxn id="84" idx="4"/>
                <a:endCxn id="90" idx="1"/>
              </p:cNvCxnSpPr>
              <p:nvPr/>
            </p:nvCxnSpPr>
            <p:spPr>
              <a:xfrm>
                <a:off x="4811421" y="2349380"/>
                <a:ext cx="186638" cy="271262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4966474" y="2120780"/>
                <a:ext cx="228501" cy="228600"/>
              </a:xfrm>
              <a:prstGeom prst="ellips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prstClr val="white"/>
                    </a:solidFill>
                    <a:latin typeface="Times New Roman"/>
                    <a:ea typeface="Times New Roman"/>
                  </a:rPr>
                  <a:t> </a:t>
                </a:r>
                <a:endParaRPr lang="en-US" sz="1200">
                  <a:solidFill>
                    <a:prstClr val="white"/>
                  </a:solidFill>
                  <a:latin typeface="Times New Roman"/>
                  <a:ea typeface="Times New Roman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>
              <a:xfrm>
                <a:off x="5080724" y="1894085"/>
                <a:ext cx="0" cy="22669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9" name="Straight Arrow Connector 88"/>
              <p:cNvCxnSpPr>
                <a:stCxn id="87" idx="4"/>
                <a:endCxn id="90" idx="0"/>
              </p:cNvCxnSpPr>
              <p:nvPr/>
            </p:nvCxnSpPr>
            <p:spPr>
              <a:xfrm flipH="1">
                <a:off x="5078657" y="2349380"/>
                <a:ext cx="2068" cy="237784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4964674" y="2587164"/>
                <a:ext cx="227965" cy="2286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 </a:t>
                </a:r>
                <a:endParaRPr lang="en-US" sz="12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529053" y="2578614"/>
                <a:ext cx="227965" cy="2286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 </a:t>
                </a:r>
                <a:endParaRPr lang="en-US" sz="12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5291814" y="2739565"/>
                <a:ext cx="170184" cy="17780"/>
                <a:chOff x="0" y="0"/>
                <a:chExt cx="170688" cy="18288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0" y="0"/>
                  <a:ext cx="18288" cy="18288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 </a:t>
                  </a:r>
                  <a:endParaRPr lang="en-US" sz="120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152400" y="0"/>
                  <a:ext cx="18288" cy="18288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 </a:t>
                  </a:r>
                  <a:endParaRPr lang="en-US" sz="120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</p:txBody>
            </p:sp>
          </p:grpSp>
          <p:cxnSp>
            <p:nvCxnSpPr>
              <p:cNvPr id="93" name="Straight Arrow Connector 92"/>
              <p:cNvCxnSpPr>
                <a:stCxn id="84" idx="4"/>
                <a:endCxn id="91" idx="1"/>
              </p:cNvCxnSpPr>
              <p:nvPr/>
            </p:nvCxnSpPr>
            <p:spPr>
              <a:xfrm>
                <a:off x="4811421" y="2349380"/>
                <a:ext cx="751017" cy="262712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4" name="Straight Arrow Connector 93"/>
              <p:cNvCxnSpPr>
                <a:stCxn id="87" idx="4"/>
                <a:endCxn id="91" idx="0"/>
              </p:cNvCxnSpPr>
              <p:nvPr/>
            </p:nvCxnSpPr>
            <p:spPr>
              <a:xfrm>
                <a:off x="5080725" y="2349380"/>
                <a:ext cx="562311" cy="229234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5" name="Straight Arrow Connector 94"/>
              <p:cNvCxnSpPr>
                <a:stCxn id="79" idx="4"/>
                <a:endCxn id="90" idx="7"/>
              </p:cNvCxnSpPr>
              <p:nvPr/>
            </p:nvCxnSpPr>
            <p:spPr>
              <a:xfrm flipH="1">
                <a:off x="5159254" y="2349380"/>
                <a:ext cx="627626" cy="271262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96" name="TextBox 48"/>
              <p:cNvSpPr txBox="1"/>
              <p:nvPr/>
            </p:nvSpPr>
            <p:spPr>
              <a:xfrm>
                <a:off x="5732474" y="2578274"/>
                <a:ext cx="586740" cy="2374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Arial"/>
                    <a:ea typeface="Times New Roman"/>
                  </a:rPr>
                  <a:t>reduce</a:t>
                </a:r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cxnSp>
            <p:nvCxnSpPr>
              <p:cNvPr id="97" name="Straight Arrow Connector 96"/>
              <p:cNvCxnSpPr>
                <a:stCxn id="90" idx="4"/>
              </p:cNvCxnSpPr>
              <p:nvPr/>
            </p:nvCxnSpPr>
            <p:spPr>
              <a:xfrm>
                <a:off x="5078657" y="2815764"/>
                <a:ext cx="2068" cy="22021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98" name="Straight Arrow Connector 97"/>
              <p:cNvCxnSpPr>
                <a:stCxn id="91" idx="4"/>
              </p:cNvCxnSpPr>
              <p:nvPr/>
            </p:nvCxnSpPr>
            <p:spPr>
              <a:xfrm flipH="1">
                <a:off x="5641120" y="2807214"/>
                <a:ext cx="1916" cy="22876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5" name="Rectangle 14"/>
            <p:cNvSpPr/>
            <p:nvPr/>
          </p:nvSpPr>
          <p:spPr>
            <a:xfrm>
              <a:off x="2979316" y="543201"/>
              <a:ext cx="1628546" cy="135990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182880" rIns="91440" bIns="45720" numCol="1" spcCol="0" rtlCol="0" fromWordArt="0" anchor="ctr" anchorCtr="0" forceAA="0" compatLnSpc="1">
              <a:noAutofit/>
            </a:bodyPr>
            <a:lstStyle/>
            <a:p>
              <a:pPr marL="228600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>
                  <a:solidFill>
                    <a:prstClr val="black"/>
                  </a:solidFill>
                  <a:latin typeface="Times New Roman"/>
                  <a:ea typeface="Times New Roman"/>
                </a:rPr>
                <a:t> 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967247" y="539684"/>
              <a:ext cx="1564537" cy="1366075"/>
              <a:chOff x="4658943" y="1765169"/>
              <a:chExt cx="1564875" cy="1435231"/>
            </a:xfrm>
          </p:grpSpPr>
          <p:sp>
            <p:nvSpPr>
              <p:cNvPr id="51" name="Arc 50"/>
              <p:cNvSpPr/>
              <p:nvPr/>
            </p:nvSpPr>
            <p:spPr>
              <a:xfrm rot="1016732">
                <a:off x="5498175" y="1860873"/>
                <a:ext cx="725643" cy="1339527"/>
              </a:xfrm>
              <a:prstGeom prst="arc">
                <a:avLst>
                  <a:gd name="adj1" fmla="val 13599321"/>
                  <a:gd name="adj2" fmla="val 6208161"/>
                </a:avLst>
              </a:prstGeom>
              <a:noFill/>
              <a:ln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TextBox 36"/>
              <p:cNvSpPr txBox="1"/>
              <p:nvPr/>
            </p:nvSpPr>
            <p:spPr>
              <a:xfrm>
                <a:off x="4843706" y="1765169"/>
                <a:ext cx="526326" cy="2374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Arial"/>
                    <a:ea typeface="Times New Roman"/>
                  </a:rPr>
                  <a:t>Input</a:t>
                </a:r>
                <a:endParaRPr lang="en-US" sz="20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785757" y="2213929"/>
                <a:ext cx="228487" cy="228572"/>
              </a:xfrm>
              <a:prstGeom prst="ellips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prstClr val="white"/>
                    </a:solidFill>
                    <a:latin typeface="Times New Roman"/>
                    <a:ea typeface="Times New Roman"/>
                  </a:rPr>
                  <a:t> </a:t>
                </a:r>
                <a:endParaRPr lang="en-US" sz="1200">
                  <a:solidFill>
                    <a:prstClr val="white"/>
                  </a:solidFill>
                  <a:latin typeface="Times New Roman"/>
                  <a:ea typeface="Times New Roman"/>
                </a:endParaRP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5900000" y="1986945"/>
                <a:ext cx="0" cy="226984"/>
              </a:xfrm>
              <a:prstGeom prst="straightConnector1">
                <a:avLst/>
              </a:prstGeom>
              <a:ln>
                <a:tailEnd type="triangle" w="lg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5471591" y="2320247"/>
                <a:ext cx="170604" cy="18286"/>
                <a:chOff x="661269" y="507515"/>
                <a:chExt cx="170688" cy="18288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661269" y="507515"/>
                  <a:ext cx="18288" cy="18288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 </a:t>
                  </a:r>
                  <a:endParaRPr lang="en-US" sz="120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813669" y="507515"/>
                  <a:ext cx="18288" cy="18288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 </a:t>
                  </a:r>
                  <a:endParaRPr lang="en-US" sz="120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</p:txBody>
            </p:sp>
          </p:grpSp>
          <p:sp>
            <p:nvSpPr>
              <p:cNvPr id="56" name="TextBox 48"/>
              <p:cNvSpPr txBox="1"/>
              <p:nvPr/>
            </p:nvSpPr>
            <p:spPr>
              <a:xfrm>
                <a:off x="5202023" y="2002630"/>
                <a:ext cx="473549" cy="3039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Arial"/>
                    <a:ea typeface="Times New Roman"/>
                  </a:rPr>
                  <a:t>map</a:t>
                </a:r>
                <a:endParaRPr lang="en-US" sz="20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flipH="1">
                <a:off x="5836758" y="2442501"/>
                <a:ext cx="63243" cy="26268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4810359" y="2213929"/>
                <a:ext cx="228487" cy="228572"/>
              </a:xfrm>
              <a:prstGeom prst="ellips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prstClr val="white"/>
                    </a:solidFill>
                    <a:latin typeface="Times New Roman"/>
                    <a:ea typeface="Times New Roman"/>
                  </a:rPr>
                  <a:t> </a:t>
                </a:r>
                <a:endParaRPr lang="en-US" sz="1200">
                  <a:solidFill>
                    <a:prstClr val="white"/>
                  </a:solidFill>
                  <a:latin typeface="Times New Roman"/>
                  <a:ea typeface="Times New Roman"/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>
                <a:off x="4924603" y="1987262"/>
                <a:ext cx="0" cy="226667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4924603" y="2442501"/>
                <a:ext cx="186626" cy="271229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5079646" y="2213929"/>
                <a:ext cx="228487" cy="228572"/>
              </a:xfrm>
              <a:prstGeom prst="ellips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prstClr val="white"/>
                    </a:solidFill>
                    <a:latin typeface="Times New Roman"/>
                    <a:ea typeface="Times New Roman"/>
                  </a:rPr>
                  <a:t> </a:t>
                </a:r>
                <a:endParaRPr lang="en-US" sz="1200">
                  <a:solidFill>
                    <a:prstClr val="white"/>
                  </a:solidFill>
                  <a:latin typeface="Times New Roman"/>
                  <a:ea typeface="Times New Roman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5193889" y="1987262"/>
                <a:ext cx="0" cy="226667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5191822" y="2442501"/>
                <a:ext cx="2068" cy="23775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5077846" y="2680256"/>
                <a:ext cx="227951" cy="228572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 </a:t>
                </a:r>
                <a:endParaRPr lang="en-US" sz="12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642190" y="2671707"/>
                <a:ext cx="227951" cy="228572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 </a:t>
                </a:r>
                <a:endParaRPr lang="en-US" sz="12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5404973" y="2832638"/>
                <a:ext cx="170175" cy="17778"/>
                <a:chOff x="594644" y="1019969"/>
                <a:chExt cx="170688" cy="18288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594644" y="1019969"/>
                  <a:ext cx="18288" cy="18288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 </a:t>
                  </a:r>
                  <a:endParaRPr lang="en-US" sz="120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747044" y="1019969"/>
                  <a:ext cx="18288" cy="18288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solidFill>
                        <a:prstClr val="black"/>
                      </a:solidFill>
                      <a:latin typeface="Times New Roman"/>
                      <a:ea typeface="Times New Roman"/>
                    </a:rPr>
                    <a:t> </a:t>
                  </a:r>
                  <a:endParaRPr lang="en-US" sz="1200">
                    <a:solidFill>
                      <a:prstClr val="black"/>
                    </a:solidFill>
                    <a:latin typeface="Times New Roman"/>
                    <a:ea typeface="Times New Roman"/>
                  </a:endParaRPr>
                </a:p>
              </p:txBody>
            </p:sp>
          </p:grpSp>
          <p:cxnSp>
            <p:nvCxnSpPr>
              <p:cNvPr id="67" name="Straight Arrow Connector 66"/>
              <p:cNvCxnSpPr/>
              <p:nvPr/>
            </p:nvCxnSpPr>
            <p:spPr>
              <a:xfrm>
                <a:off x="4924603" y="2442501"/>
                <a:ext cx="750970" cy="26268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5193890" y="2442501"/>
                <a:ext cx="562276" cy="229206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>
                <a:off x="5272414" y="2442501"/>
                <a:ext cx="627587" cy="271229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0" name="TextBox 48"/>
              <p:cNvSpPr txBox="1"/>
              <p:nvPr/>
            </p:nvSpPr>
            <p:spPr>
              <a:xfrm>
                <a:off x="4658943" y="2789025"/>
                <a:ext cx="586704" cy="2374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Arial"/>
                    <a:ea typeface="Times New Roman"/>
                  </a:rPr>
                  <a:t>reduce</a:t>
                </a:r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5191822" y="2908828"/>
                <a:ext cx="2068" cy="220183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>
                <a:off x="5754250" y="2900279"/>
                <a:ext cx="1916" cy="228732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3" name="TextBox 36"/>
              <p:cNvSpPr txBox="1"/>
              <p:nvPr/>
            </p:nvSpPr>
            <p:spPr>
              <a:xfrm>
                <a:off x="5318971" y="1778126"/>
                <a:ext cx="714375" cy="2374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Arial"/>
                    <a:ea typeface="Times New Roman"/>
                  </a:rPr>
                  <a:t>Iterations</a:t>
                </a:r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7860" y="632890"/>
              <a:ext cx="1204219" cy="1250507"/>
              <a:chOff x="5025142" y="1886585"/>
              <a:chExt cx="1204480" cy="1313815"/>
            </a:xfrm>
          </p:grpSpPr>
          <p:sp>
            <p:nvSpPr>
              <p:cNvPr id="36" name="TextBox 36"/>
              <p:cNvSpPr txBox="1"/>
              <p:nvPr/>
            </p:nvSpPr>
            <p:spPr>
              <a:xfrm>
                <a:off x="5372372" y="1886585"/>
                <a:ext cx="485013" cy="2374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Arial"/>
                    <a:ea typeface="Times New Roman"/>
                  </a:rPr>
                  <a:t>Input</a:t>
                </a:r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001022" y="2428716"/>
                <a:ext cx="228600" cy="228600"/>
              </a:xfrm>
              <a:prstGeom prst="ellips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prstClr val="white"/>
                    </a:solidFill>
                    <a:ea typeface="Times New Roman"/>
                    <a:cs typeface="Times New Roman"/>
                  </a:rPr>
                  <a:t> </a:t>
                </a:r>
              </a:p>
            </p:txBody>
          </p:sp>
          <p:cxnSp>
            <p:nvCxnSpPr>
              <p:cNvPr id="38" name="Straight Arrow Connector 37"/>
              <p:cNvCxnSpPr>
                <a:endCxn id="37" idx="0"/>
              </p:cNvCxnSpPr>
              <p:nvPr/>
            </p:nvCxnSpPr>
            <p:spPr>
              <a:xfrm>
                <a:off x="6115322" y="2201704"/>
                <a:ext cx="0" cy="227012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39" name="TextBox 45"/>
              <p:cNvSpPr txBox="1"/>
              <p:nvPr/>
            </p:nvSpPr>
            <p:spPr>
              <a:xfrm>
                <a:off x="5368042" y="2962910"/>
                <a:ext cx="564515" cy="2374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Arial"/>
                    <a:ea typeface="Times New Roman"/>
                  </a:rPr>
                  <a:t>Output</a:t>
                </a:r>
                <a:endParaRPr lang="en-US" sz="200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5686697" y="2535047"/>
                <a:ext cx="170688" cy="18288"/>
                <a:chOff x="2753360" y="2094366"/>
                <a:chExt cx="170688" cy="18288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753360" y="2094366"/>
                  <a:ext cx="18288" cy="18288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solidFill>
                        <a:prstClr val="black"/>
                      </a:solidFill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905760" y="2094366"/>
                  <a:ext cx="18288" cy="18288"/>
                </a:xfrm>
                <a:prstGeom prst="ellipse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>
                      <a:solidFill>
                        <a:prstClr val="black"/>
                      </a:solidFill>
                      <a:ea typeface="Times New Roman"/>
                      <a:cs typeface="Times New Roman"/>
                    </a:rPr>
                    <a:t> </a:t>
                  </a:r>
                </a:p>
              </p:txBody>
            </p:sp>
          </p:grpSp>
          <p:sp>
            <p:nvSpPr>
              <p:cNvPr id="41" name="TextBox 48"/>
              <p:cNvSpPr txBox="1"/>
              <p:nvPr/>
            </p:nvSpPr>
            <p:spPr>
              <a:xfrm>
                <a:off x="5572397" y="2200910"/>
                <a:ext cx="430530" cy="2374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r>
                  <a:rPr lang="en-US" sz="1400" dirty="0">
                    <a:solidFill>
                      <a:srgbClr val="000000"/>
                    </a:solidFill>
                    <a:latin typeface="Arial"/>
                    <a:ea typeface="Times New Roman"/>
                  </a:rPr>
                  <a:t>map</a:t>
                </a:r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  <p:cxnSp>
            <p:nvCxnSpPr>
              <p:cNvPr id="42" name="Straight Arrow Connector 41"/>
              <p:cNvCxnSpPr>
                <a:stCxn id="37" idx="4"/>
              </p:cNvCxnSpPr>
              <p:nvPr/>
            </p:nvCxnSpPr>
            <p:spPr>
              <a:xfrm>
                <a:off x="6115322" y="2657316"/>
                <a:ext cx="0" cy="240053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5025142" y="2428716"/>
                <a:ext cx="228600" cy="228600"/>
              </a:xfrm>
              <a:prstGeom prst="ellips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>
                    <a:solidFill>
                      <a:prstClr val="white"/>
                    </a:solidFill>
                    <a:latin typeface="Times New Roman"/>
                    <a:ea typeface="Times New Roman"/>
                  </a:rPr>
                  <a:t> </a:t>
                </a:r>
                <a:endParaRPr lang="en-US" sz="1200">
                  <a:solidFill>
                    <a:prstClr val="white"/>
                  </a:solidFill>
                  <a:latin typeface="Times New Roman"/>
                  <a:ea typeface="Times New Roman"/>
                </a:endParaRP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>
                <a:off x="5139442" y="2202021"/>
                <a:ext cx="0" cy="22669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5139442" y="2657316"/>
                <a:ext cx="0" cy="24003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5294562" y="2428716"/>
                <a:ext cx="228600" cy="228600"/>
              </a:xfrm>
              <a:prstGeom prst="ellips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dirty="0">
                    <a:solidFill>
                      <a:prstClr val="white"/>
                    </a:solidFill>
                    <a:latin typeface="Times New Roman"/>
                    <a:ea typeface="Times New Roman"/>
                  </a:rPr>
                  <a:t> </a:t>
                </a:r>
                <a:endParaRPr lang="en-US" sz="1200" dirty="0">
                  <a:solidFill>
                    <a:prstClr val="white"/>
                  </a:solidFill>
                  <a:latin typeface="Times New Roman"/>
                  <a:ea typeface="Times New Roman"/>
                </a:endParaRP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>
                <a:off x="5408862" y="2202021"/>
                <a:ext cx="0" cy="22669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5408862" y="2657316"/>
                <a:ext cx="0" cy="24003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4820094" y="696000"/>
              <a:ext cx="989087" cy="97576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prstClr val="black"/>
                  </a:solidFill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19" name="Arc 18"/>
            <p:cNvSpPr/>
            <p:nvPr/>
          </p:nvSpPr>
          <p:spPr>
            <a:xfrm flipV="1">
              <a:off x="4772025" y="1094688"/>
              <a:ext cx="1123950" cy="435169"/>
            </a:xfrm>
            <a:prstGeom prst="arc">
              <a:avLst>
                <a:gd name="adj1" fmla="val 10327336"/>
                <a:gd name="adj2" fmla="val 598130"/>
              </a:avLst>
            </a:prstGeom>
            <a:noFill/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prstClr val="black"/>
                  </a:solidFill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20" name="Arc 19"/>
            <p:cNvSpPr/>
            <p:nvPr/>
          </p:nvSpPr>
          <p:spPr>
            <a:xfrm rot="16200000" flipV="1">
              <a:off x="4893613" y="958004"/>
              <a:ext cx="1107331" cy="457101"/>
            </a:xfrm>
            <a:prstGeom prst="arc">
              <a:avLst>
                <a:gd name="adj1" fmla="val 10327336"/>
                <a:gd name="adj2" fmla="val 598130"/>
              </a:avLst>
            </a:prstGeom>
            <a:noFill/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solidFill>
                    <a:prstClr val="black"/>
                  </a:solidFill>
                  <a:ea typeface="Times New Roman"/>
                  <a:cs typeface="Times New Roman"/>
                </a:rPr>
                <a:t> 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199713" y="709945"/>
              <a:ext cx="0" cy="96913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820094" y="1055038"/>
              <a:ext cx="98908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820094" y="1343640"/>
              <a:ext cx="989087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TextBox 144"/>
            <p:cNvSpPr txBox="1"/>
            <p:nvPr/>
          </p:nvSpPr>
          <p:spPr>
            <a:xfrm>
              <a:off x="5170030" y="980998"/>
              <a:ext cx="369490" cy="4067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en-US">
                  <a:solidFill>
                    <a:srgbClr val="000000"/>
                  </a:solidFill>
                  <a:ea typeface="Times New Roman"/>
                  <a:cs typeface="Times New Roman"/>
                </a:rPr>
                <a:t>P</a:t>
              </a:r>
              <a:r>
                <a:rPr lang="en-US" baseline="-25000">
                  <a:solidFill>
                    <a:srgbClr val="000000"/>
                  </a:solidFill>
                  <a:ea typeface="Times New Roman"/>
                  <a:cs typeface="Times New Roman"/>
                </a:rPr>
                <a:t>ij</a:t>
              </a:r>
              <a:endParaRPr lang="en-US" sz="1200">
                <a:solidFill>
                  <a:prstClr val="black"/>
                </a:solidFill>
                <a:latin typeface="Times New Roman"/>
                <a:ea typeface="Times New Roman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5273170" y="862346"/>
              <a:ext cx="21758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0800000">
              <a:off x="4918111" y="1198583"/>
              <a:ext cx="228551" cy="1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503294" y="709017"/>
              <a:ext cx="0" cy="96885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90090" y="1904806"/>
              <a:ext cx="1360465" cy="58696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ea typeface="Times New Roman"/>
                  <a:cs typeface="Arial" pitchFamily="34" charset="0"/>
                </a:rPr>
                <a:t>BLAST Analysis</a:t>
              </a:r>
              <a:endParaRPr lang="en-US" sz="1400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ea typeface="Times New Roman"/>
                  <a:cs typeface="Arial" pitchFamily="34" charset="0"/>
                </a:rPr>
                <a:t>Parametric sweep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ea typeface="Times New Roman"/>
                  <a:cs typeface="Arial" pitchFamily="34" charset="0"/>
                </a:rPr>
                <a:t>Pleasingly Parallel</a:t>
              </a:r>
              <a:endParaRPr lang="en-US" sz="1400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46245" y="1906661"/>
              <a:ext cx="1533071" cy="58511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ea typeface="Times New Roman"/>
                  <a:cs typeface="Arial" pitchFamily="34" charset="0"/>
                </a:rPr>
                <a:t>High Energy Physics (HEP) Histograms</a:t>
              </a:r>
              <a:endParaRPr lang="en-US" sz="1400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ea typeface="Times New Roman"/>
                  <a:cs typeface="Arial" pitchFamily="34" charset="0"/>
                </a:rPr>
                <a:t>Distributed search</a:t>
              </a:r>
              <a:endParaRPr lang="en-US" sz="1400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ea typeface="Times New Roman"/>
                  <a:cs typeface="Arial" pitchFamily="34" charset="0"/>
                </a:rPr>
                <a:t> 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07862" y="1900603"/>
              <a:ext cx="1383363" cy="594199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91440" rIns="91440" bIns="45720" numCol="1" spcCol="0" rtlCol="0" fromWordArt="0" anchor="t" anchorCtr="0" forceAA="0" compatLnSpc="1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ea typeface="Times New Roman"/>
                  <a:cs typeface="Arial" pitchFamily="34" charset="0"/>
                </a:rPr>
                <a:t>Classic MPI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ea typeface="Times New Roman"/>
                  <a:cs typeface="Arial" pitchFamily="34" charset="0"/>
                </a:rPr>
                <a:t>PDE Solvers and particle dynamics</a:t>
              </a:r>
              <a:endParaRPr lang="en-US" sz="1400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ea typeface="Times New Roman"/>
                  <a:cs typeface="Arial" pitchFamily="34" charset="0"/>
                </a:rPr>
                <a:t> 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0090" y="2508846"/>
              <a:ext cx="4517773" cy="36320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9144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600" b="1" dirty="0">
                  <a:solidFill>
                    <a:srgbClr val="000000"/>
                  </a:solidFill>
                  <a:latin typeface="Arial"/>
                  <a:ea typeface="Times New Roman"/>
                </a:rPr>
                <a:t>Domain of MapReduce and Iterative Extensions</a:t>
              </a:r>
            </a:p>
            <a:p>
              <a:pPr algn="ctr">
                <a:lnSpc>
                  <a:spcPct val="150000"/>
                </a:lnSpc>
              </a:pPr>
              <a:r>
                <a:rPr lang="en-US" sz="1600" b="1" dirty="0">
                  <a:solidFill>
                    <a:srgbClr val="000000"/>
                  </a:solidFill>
                  <a:latin typeface="Arial"/>
                  <a:ea typeface="Times New Roman"/>
                </a:rPr>
                <a:t>Science Clouds</a:t>
              </a:r>
              <a:endParaRPr lang="en-US" b="1" dirty="0">
                <a:solidFill>
                  <a:prstClr val="black"/>
                </a:solidFill>
                <a:latin typeface="Times New Roman"/>
                <a:ea typeface="Times New Roman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07862" y="2507092"/>
              <a:ext cx="1383363" cy="36495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9144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>
                  <a:solidFill>
                    <a:srgbClr val="000000"/>
                  </a:solidFill>
                  <a:latin typeface="Arial"/>
                  <a:ea typeface="Times New Roman"/>
                </a:rPr>
                <a:t>MPI</a:t>
              </a:r>
              <a:endParaRPr lang="en-US" sz="1400" b="1" dirty="0">
                <a:solidFill>
                  <a:srgbClr val="000000"/>
                </a:solidFill>
                <a:latin typeface="Arial"/>
                <a:ea typeface="Times New Roman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Arial"/>
                  <a:ea typeface="Times New Roman"/>
                </a:rPr>
                <a:t>Exascale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208035" y="2692336"/>
              <a:ext cx="295075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175816" y="2683268"/>
              <a:ext cx="281405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979437" y="1906662"/>
              <a:ext cx="1628425" cy="58814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91440" rIns="91440" bIns="45720" numCol="1" spcCol="0" rtlCol="0" fromWordArt="0" anchor="t" anchorCtr="0" forceAA="0" compatLnSpc="1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ea typeface="Times New Roman"/>
                  <a:cs typeface="Arial" pitchFamily="34" charset="0"/>
                </a:rPr>
                <a:t>Expectation maximization Clustering e.g. </a:t>
              </a:r>
              <a:r>
                <a:rPr lang="en-US" sz="1400" dirty="0" err="1">
                  <a:solidFill>
                    <a:srgbClr val="000000"/>
                  </a:solidFill>
                  <a:latin typeface="Arial" pitchFamily="34" charset="0"/>
                  <a:ea typeface="Times New Roman"/>
                  <a:cs typeface="Arial" pitchFamily="34" charset="0"/>
                </a:rPr>
                <a:t>Kmeans</a:t>
              </a:r>
              <a:endParaRPr lang="en-US" sz="1400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ea typeface="Times New Roman"/>
                  <a:cs typeface="Arial" pitchFamily="34" charset="0"/>
                </a:rPr>
                <a:t>Linear Algebra</a:t>
              </a:r>
              <a:r>
                <a:rPr lang="en-US" sz="1400" dirty="0">
                  <a:solidFill>
                    <a:prstClr val="black"/>
                  </a:solidFill>
                  <a:latin typeface="Arial" pitchFamily="34" charset="0"/>
                  <a:ea typeface="Times New Roman"/>
                  <a:cs typeface="Arial" pitchFamily="34" charset="0"/>
                </a:rPr>
                <a:t>, 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ea typeface="Times New Roman"/>
                  <a:cs typeface="Arial" pitchFamily="34" charset="0"/>
                </a:rPr>
                <a:t>Page Rank</a:t>
              </a:r>
              <a:endParaRPr lang="en-US" sz="1400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ea typeface="Times New Roman"/>
                  <a:cs typeface="Arial" pitchFamily="34" charset="0"/>
                </a:rPr>
                <a:t> </a:t>
              </a:r>
              <a:endParaRPr lang="en-US" sz="1400" dirty="0">
                <a:solidFill>
                  <a:prstClr val="black"/>
                </a:solidFill>
                <a:latin typeface="Arial" pitchFamily="34" charset="0"/>
                <a:ea typeface="Times New Roman"/>
                <a:cs typeface="Arial" pitchFamily="34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0" y="6123955"/>
            <a:ext cx="89762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MPI is Map followed by Point to Point Communication – as in style d)</a:t>
            </a:r>
          </a:p>
        </p:txBody>
      </p:sp>
    </p:spTree>
    <p:extLst>
      <p:ext uri="{BB962C8B-B14F-4D97-AF65-F5344CB8AC3E}">
        <p14:creationId xmlns:p14="http://schemas.microsoft.com/office/powerpoint/2010/main" val="35339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4558"/>
          </a:xfrm>
        </p:spPr>
        <p:txBody>
          <a:bodyPr/>
          <a:lstStyle/>
          <a:p>
            <a:r>
              <a:rPr lang="en-US" b="1" dirty="0" smtClean="0"/>
              <a:t>Map Collective Model (Judy Qiu)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56" y="837026"/>
            <a:ext cx="8854344" cy="13153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Combine MPI and MapReduce ideas</a:t>
            </a:r>
          </a:p>
          <a:p>
            <a:r>
              <a:rPr lang="en-US" dirty="0" smtClean="0"/>
              <a:t>Implement collectives optimally on Infiniband, Azure, Amazon ……</a:t>
            </a:r>
          </a:p>
          <a:p>
            <a:r>
              <a:rPr lang="en-US" dirty="0" smtClean="0"/>
              <a:t>Applies for general data; not necessarily key-value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141A-9CC6-41A7-A7D0-011D836CC6E2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522659" y="1961650"/>
            <a:ext cx="4878141" cy="4439150"/>
            <a:chOff x="1190509" y="1691945"/>
            <a:chExt cx="4878141" cy="4439150"/>
          </a:xfrm>
        </p:grpSpPr>
        <p:sp>
          <p:nvSpPr>
            <p:cNvPr id="5" name="Arc 4"/>
            <p:cNvSpPr/>
            <p:nvPr/>
          </p:nvSpPr>
          <p:spPr>
            <a:xfrm rot="900000">
              <a:off x="4158248" y="1691945"/>
              <a:ext cx="1910402" cy="4439150"/>
            </a:xfrm>
            <a:prstGeom prst="arc">
              <a:avLst>
                <a:gd name="adj1" fmla="val 13843730"/>
                <a:gd name="adj2" fmla="val 6352167"/>
              </a:avLst>
            </a:prstGeom>
            <a:ln w="254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" name="TextBox 92"/>
            <p:cNvSpPr txBox="1"/>
            <p:nvPr/>
          </p:nvSpPr>
          <p:spPr>
            <a:xfrm>
              <a:off x="3653705" y="258767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prstClr val="black"/>
                  </a:solidFill>
                </a:rPr>
                <a:t>Input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7" name="Straight Arrow Connector 6"/>
            <p:cNvCxnSpPr>
              <a:endCxn id="14" idx="0"/>
            </p:cNvCxnSpPr>
            <p:nvPr/>
          </p:nvCxnSpPr>
          <p:spPr>
            <a:xfrm flipH="1">
              <a:off x="3647478" y="2984605"/>
              <a:ext cx="7021" cy="227806"/>
            </a:xfrm>
            <a:prstGeom prst="straightConnector1">
              <a:avLst/>
            </a:prstGeom>
            <a:ln w="25400" cap="flat"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650110" y="3493902"/>
              <a:ext cx="77997" cy="392298"/>
            </a:xfrm>
            <a:prstGeom prst="straightConnector1">
              <a:avLst/>
            </a:prstGeom>
            <a:ln w="25400" cap="flat"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5" idx="0"/>
            </p:cNvCxnSpPr>
            <p:nvPr/>
          </p:nvCxnSpPr>
          <p:spPr>
            <a:xfrm flipH="1">
              <a:off x="4028478" y="2984605"/>
              <a:ext cx="7021" cy="227806"/>
            </a:xfrm>
            <a:prstGeom prst="straightConnector1">
              <a:avLst/>
            </a:prstGeom>
            <a:ln w="25400" cap="flat"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034705" y="3494671"/>
              <a:ext cx="1588" cy="391529"/>
            </a:xfrm>
            <a:prstGeom prst="straightConnector1">
              <a:avLst/>
            </a:prstGeom>
            <a:ln w="25400" cap="flat"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6" idx="0"/>
            </p:cNvCxnSpPr>
            <p:nvPr/>
          </p:nvCxnSpPr>
          <p:spPr>
            <a:xfrm flipH="1">
              <a:off x="4866678" y="2983811"/>
              <a:ext cx="7021" cy="227806"/>
            </a:xfrm>
            <a:prstGeom prst="straightConnector1">
              <a:avLst/>
            </a:prstGeom>
            <a:ln w="25400" cap="flat"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6" idx="4"/>
            </p:cNvCxnSpPr>
            <p:nvPr/>
          </p:nvCxnSpPr>
          <p:spPr>
            <a:xfrm flipH="1">
              <a:off x="4712353" y="3516417"/>
              <a:ext cx="154325" cy="369783"/>
            </a:xfrm>
            <a:prstGeom prst="straightConnector1">
              <a:avLst/>
            </a:prstGeom>
            <a:ln w="25400" cap="flat"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3495078" y="3211617"/>
              <a:ext cx="1524000" cy="305594"/>
              <a:chOff x="3501305" y="3211617"/>
              <a:chExt cx="1524000" cy="305594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3501305" y="3212411"/>
                <a:ext cx="304800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82305" y="3212411"/>
                <a:ext cx="304800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720505" y="3211617"/>
                <a:ext cx="304800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339505" y="3364811"/>
                <a:ext cx="45719" cy="4571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491905" y="3364811"/>
                <a:ext cx="45719" cy="4571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9" name="TextBox 135"/>
            <p:cNvSpPr txBox="1"/>
            <p:nvPr/>
          </p:nvSpPr>
          <p:spPr>
            <a:xfrm>
              <a:off x="2500113" y="3225864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 smtClean="0">
                  <a:solidFill>
                    <a:prstClr val="black"/>
                  </a:solidFill>
                </a:rPr>
                <a:t>map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733800" y="44958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343400" y="4495800"/>
              <a:ext cx="304800" cy="304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491904" y="4243957"/>
              <a:ext cx="1" cy="251843"/>
            </a:xfrm>
            <a:prstGeom prst="straightConnector1">
              <a:avLst/>
            </a:prstGeom>
            <a:ln w="25400" cap="flat"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5400000">
              <a:off x="3772694" y="4914106"/>
              <a:ext cx="228600" cy="1588"/>
            </a:xfrm>
            <a:prstGeom prst="straightConnector1">
              <a:avLst/>
            </a:prstGeom>
            <a:ln w="25400" cap="flat"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4382294" y="4914106"/>
              <a:ext cx="228600" cy="1588"/>
            </a:xfrm>
            <a:prstGeom prst="straightConnector1">
              <a:avLst/>
            </a:prstGeom>
            <a:ln w="25400" cap="flat">
              <a:round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4108098" y="4648200"/>
              <a:ext cx="198119" cy="45719"/>
              <a:chOff x="7696200" y="2743200"/>
              <a:chExt cx="198119" cy="45719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7696200" y="2743200"/>
                <a:ext cx="45719" cy="4571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848600" y="2743200"/>
                <a:ext cx="45719" cy="45719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TextBox 150"/>
            <p:cNvSpPr txBox="1"/>
            <p:nvPr/>
          </p:nvSpPr>
          <p:spPr>
            <a:xfrm>
              <a:off x="1321043" y="4495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prstClr val="black"/>
                  </a:solidFill>
                </a:rPr>
                <a:t>Generalized </a:t>
              </a:r>
              <a:r>
                <a:rPr lang="en-US" b="1" dirty="0" smtClean="0">
                  <a:solidFill>
                    <a:prstClr val="black"/>
                  </a:solidFill>
                </a:rPr>
                <a:t>Reduce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887788" y="4243957"/>
              <a:ext cx="1" cy="251843"/>
            </a:xfrm>
            <a:prstGeom prst="straightConnector1">
              <a:avLst/>
            </a:prstGeom>
            <a:ln w="25400" cap="flat"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3498163" y="3962400"/>
              <a:ext cx="1517831" cy="260523"/>
              <a:chOff x="3511369" y="3962400"/>
              <a:chExt cx="1517831" cy="260523"/>
            </a:xfrm>
          </p:grpSpPr>
          <p:sp>
            <p:nvSpPr>
              <p:cNvPr id="31" name="Hexagon 30"/>
              <p:cNvSpPr/>
              <p:nvPr/>
            </p:nvSpPr>
            <p:spPr>
              <a:xfrm>
                <a:off x="3511369" y="3962400"/>
                <a:ext cx="302207" cy="260523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Hexagon 31"/>
              <p:cNvSpPr/>
              <p:nvPr/>
            </p:nvSpPr>
            <p:spPr>
              <a:xfrm>
                <a:off x="3916577" y="3962400"/>
                <a:ext cx="302207" cy="260523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Hexagon 32"/>
              <p:cNvSpPr/>
              <p:nvPr/>
            </p:nvSpPr>
            <p:spPr>
              <a:xfrm>
                <a:off x="4321785" y="3962400"/>
                <a:ext cx="302207" cy="260523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4726993" y="3962400"/>
                <a:ext cx="302207" cy="260523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TextBox 92"/>
            <p:cNvSpPr txBox="1"/>
            <p:nvPr/>
          </p:nvSpPr>
          <p:spPr>
            <a:xfrm>
              <a:off x="1321043" y="3907995"/>
              <a:ext cx="2145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prstClr val="black"/>
                  </a:solidFill>
                </a:rPr>
                <a:t>Initial </a:t>
              </a:r>
              <a:r>
                <a:rPr lang="en-US" b="1" dirty="0" smtClean="0">
                  <a:solidFill>
                    <a:prstClr val="black"/>
                  </a:solidFill>
                </a:rPr>
                <a:t>Collective </a:t>
              </a:r>
              <a:r>
                <a:rPr lang="en-US" dirty="0" smtClean="0">
                  <a:solidFill>
                    <a:prstClr val="black"/>
                  </a:solidFill>
                </a:rPr>
                <a:t>Step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498163" y="5105400"/>
              <a:ext cx="1517831" cy="260523"/>
              <a:chOff x="3511369" y="3962400"/>
              <a:chExt cx="1517831" cy="260523"/>
            </a:xfrm>
          </p:grpSpPr>
          <p:sp>
            <p:nvSpPr>
              <p:cNvPr id="37" name="Hexagon 36"/>
              <p:cNvSpPr/>
              <p:nvPr/>
            </p:nvSpPr>
            <p:spPr>
              <a:xfrm>
                <a:off x="3511369" y="3962400"/>
                <a:ext cx="302207" cy="260523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Hexagon 37"/>
              <p:cNvSpPr/>
              <p:nvPr/>
            </p:nvSpPr>
            <p:spPr>
              <a:xfrm>
                <a:off x="3916577" y="3962400"/>
                <a:ext cx="302207" cy="260523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Hexagon 38"/>
              <p:cNvSpPr/>
              <p:nvPr/>
            </p:nvSpPr>
            <p:spPr>
              <a:xfrm>
                <a:off x="4321785" y="3962400"/>
                <a:ext cx="302207" cy="260523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Hexagon 39"/>
              <p:cNvSpPr/>
              <p:nvPr/>
            </p:nvSpPr>
            <p:spPr>
              <a:xfrm>
                <a:off x="4726993" y="3962400"/>
                <a:ext cx="302207" cy="260523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1" name="TextBox 92"/>
            <p:cNvSpPr txBox="1"/>
            <p:nvPr/>
          </p:nvSpPr>
          <p:spPr>
            <a:xfrm>
              <a:off x="1190509" y="5023499"/>
              <a:ext cx="2063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>
                  <a:solidFill>
                    <a:prstClr val="black"/>
                  </a:solidFill>
                </a:rPr>
                <a:t>Final </a:t>
              </a:r>
              <a:r>
                <a:rPr lang="en-US" b="1" dirty="0" smtClean="0">
                  <a:solidFill>
                    <a:prstClr val="black"/>
                  </a:solidFill>
                </a:rPr>
                <a:t>Collective</a:t>
              </a:r>
              <a:r>
                <a:rPr lang="en-US" dirty="0" smtClean="0">
                  <a:solidFill>
                    <a:prstClr val="black"/>
                  </a:solidFill>
                </a:rPr>
                <a:t> Step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42" name="TextBox 135"/>
            <p:cNvSpPr txBox="1"/>
            <p:nvPr/>
          </p:nvSpPr>
          <p:spPr>
            <a:xfrm>
              <a:off x="5015994" y="2042612"/>
              <a:ext cx="893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 smtClean="0">
                  <a:solidFill>
                    <a:prstClr val="black"/>
                  </a:solidFill>
                </a:rPr>
                <a:t>Iterate</a:t>
              </a:r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2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"/>
            <a:ext cx="6117375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Twister for Data Intensive </a:t>
            </a:r>
            <a:br>
              <a:rPr lang="en-US" sz="3600" dirty="0" smtClean="0"/>
            </a:br>
            <a:r>
              <a:rPr lang="en-US" sz="3600" dirty="0" smtClean="0"/>
              <a:t>Iterative Applications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800600"/>
            <a:ext cx="9067800" cy="1981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(Iterative) MapReduce </a:t>
            </a:r>
            <a:r>
              <a:rPr lang="en-US" dirty="0" smtClean="0"/>
              <a:t>structure with Map-Collective is framework</a:t>
            </a:r>
          </a:p>
          <a:p>
            <a:r>
              <a:rPr lang="en-US" dirty="0" smtClean="0"/>
              <a:t>Twister runs on Linux or Azure</a:t>
            </a:r>
          </a:p>
          <a:p>
            <a:r>
              <a:rPr lang="en-US" dirty="0"/>
              <a:t>Twister4Azure is built on top of Azure </a:t>
            </a:r>
            <a:r>
              <a:rPr lang="en-US" b="1" dirty="0"/>
              <a:t>tables</a:t>
            </a:r>
            <a:r>
              <a:rPr lang="en-US" dirty="0"/>
              <a:t>, </a:t>
            </a:r>
            <a:r>
              <a:rPr lang="en-US" b="1" dirty="0"/>
              <a:t>queues</a:t>
            </a:r>
            <a:r>
              <a:rPr lang="en-US" dirty="0"/>
              <a:t>, </a:t>
            </a:r>
            <a:r>
              <a:rPr lang="en-US" b="1" dirty="0" smtClean="0"/>
              <a:t>storage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62467" y="1339324"/>
            <a:ext cx="6873897" cy="2610786"/>
            <a:chOff x="1448402" y="1343697"/>
            <a:chExt cx="6316144" cy="2200443"/>
          </a:xfrm>
        </p:grpSpPr>
        <p:sp>
          <p:nvSpPr>
            <p:cNvPr id="52" name="Rounded Rectangle 51"/>
            <p:cNvSpPr/>
            <p:nvPr/>
          </p:nvSpPr>
          <p:spPr>
            <a:xfrm>
              <a:off x="3160648" y="1705444"/>
              <a:ext cx="892229" cy="3118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3160648" y="2155261"/>
              <a:ext cx="892229" cy="3118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160648" y="2983213"/>
              <a:ext cx="892229" cy="31182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89015" y="1933040"/>
              <a:ext cx="687016" cy="3781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989015" y="2732318"/>
              <a:ext cx="687016" cy="37813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606764" y="2597910"/>
              <a:ext cx="0" cy="323475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332523" y="2387339"/>
              <a:ext cx="0" cy="323475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2" idx="3"/>
            </p:cNvCxnSpPr>
            <p:nvPr/>
          </p:nvCxnSpPr>
          <p:spPr>
            <a:xfrm>
              <a:off x="4052878" y="1861357"/>
              <a:ext cx="1936138" cy="2939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3" idx="3"/>
            </p:cNvCxnSpPr>
            <p:nvPr/>
          </p:nvCxnSpPr>
          <p:spPr>
            <a:xfrm flipV="1">
              <a:off x="4052878" y="2275332"/>
              <a:ext cx="1936138" cy="358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4" idx="3"/>
            </p:cNvCxnSpPr>
            <p:nvPr/>
          </p:nvCxnSpPr>
          <p:spPr>
            <a:xfrm flipV="1">
              <a:off x="4052878" y="2324525"/>
              <a:ext cx="1936138" cy="8146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2" idx="3"/>
              <a:endCxn id="56" idx="1"/>
            </p:cNvCxnSpPr>
            <p:nvPr/>
          </p:nvCxnSpPr>
          <p:spPr>
            <a:xfrm>
              <a:off x="4052878" y="1861357"/>
              <a:ext cx="2036748" cy="9263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4" idx="3"/>
              <a:endCxn id="56" idx="2"/>
            </p:cNvCxnSpPr>
            <p:nvPr/>
          </p:nvCxnSpPr>
          <p:spPr>
            <a:xfrm flipV="1">
              <a:off x="4052878" y="2921385"/>
              <a:ext cx="1936138" cy="2177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961545" y="2467086"/>
              <a:ext cx="803001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64546" y="2467086"/>
              <a:ext cx="0" cy="107705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125671" y="3544140"/>
              <a:ext cx="563887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125670" y="2467086"/>
              <a:ext cx="0" cy="107705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125670" y="2467086"/>
              <a:ext cx="856533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118493" y="1343697"/>
              <a:ext cx="962828" cy="334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Compute</a:t>
              </a:r>
              <a:endParaRPr lang="en-US" sz="16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84436" y="1355446"/>
              <a:ext cx="1534459" cy="334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Communication</a:t>
              </a:r>
              <a:endParaRPr lang="en-US" sz="1600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840251" y="1355446"/>
              <a:ext cx="1529778" cy="334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Reduce/ barrier</a:t>
              </a:r>
              <a:endParaRPr lang="en-US" sz="1600" b="1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48402" y="2104229"/>
              <a:ext cx="1354538" cy="334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New Iteration</a:t>
              </a:r>
              <a:endParaRPr lang="en-US" sz="1600" b="1" dirty="0"/>
            </a:p>
          </p:txBody>
        </p:sp>
        <p:sp>
          <p:nvSpPr>
            <p:cNvPr id="4" name="Flowchart: Magnetic Disk 3"/>
            <p:cNvSpPr/>
            <p:nvPr/>
          </p:nvSpPr>
          <p:spPr>
            <a:xfrm>
              <a:off x="3828742" y="1819849"/>
              <a:ext cx="224135" cy="188025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3828741" y="2267789"/>
              <a:ext cx="224135" cy="188025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3828740" y="3107013"/>
              <a:ext cx="224135" cy="188025"/>
            </a:xfrm>
            <a:prstGeom prst="flowChartMagneticDisk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7156039" y="2355304"/>
              <a:ext cx="181155" cy="223564"/>
            </a:xfrm>
            <a:prstGeom prst="foldedCorner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Callout 9"/>
          <p:cNvSpPr/>
          <p:nvPr/>
        </p:nvSpPr>
        <p:spPr>
          <a:xfrm>
            <a:off x="3795347" y="3831771"/>
            <a:ext cx="2218192" cy="1045029"/>
          </a:xfrm>
          <a:prstGeom prst="wedgeEllipseCallout">
            <a:avLst>
              <a:gd name="adj1" fmla="val -45477"/>
              <a:gd name="adj2" fmla="val -713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Larger Loop-Invariant Data</a:t>
            </a:r>
            <a:endParaRPr lang="en-US" b="1" dirty="0"/>
          </a:p>
        </p:txBody>
      </p:sp>
      <p:sp>
        <p:nvSpPr>
          <p:cNvPr id="34" name="Oval Callout 33"/>
          <p:cNvSpPr/>
          <p:nvPr/>
        </p:nvSpPr>
        <p:spPr>
          <a:xfrm>
            <a:off x="6277885" y="152400"/>
            <a:ext cx="2108696" cy="1045029"/>
          </a:xfrm>
          <a:prstGeom prst="wedgeEllipseCallout">
            <a:avLst>
              <a:gd name="adj1" fmla="val -35341"/>
              <a:gd name="adj2" fmla="val 717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Generalize to arbitrary Collective </a:t>
            </a:r>
            <a:endParaRPr lang="en-US" b="1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760022" y="1397493"/>
            <a:ext cx="1299414" cy="600254"/>
          </a:xfrm>
          <a:prstGeom prst="wedgeRoundRectCallout">
            <a:avLst>
              <a:gd name="adj1" fmla="val 100414"/>
              <a:gd name="adj2" fmla="val 14361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Broadcast</a:t>
            </a:r>
            <a:endParaRPr lang="en-US" b="1" dirty="0"/>
          </a:p>
        </p:txBody>
      </p:sp>
      <p:sp>
        <p:nvSpPr>
          <p:cNvPr id="33" name="Oval Callout 32"/>
          <p:cNvSpPr/>
          <p:nvPr/>
        </p:nvSpPr>
        <p:spPr>
          <a:xfrm>
            <a:off x="6858001" y="3004083"/>
            <a:ext cx="2133600" cy="1350202"/>
          </a:xfrm>
          <a:prstGeom prst="wedgeEllipseCallout">
            <a:avLst>
              <a:gd name="adj1" fmla="val -28906"/>
              <a:gd name="adj2" fmla="val -7139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Smaller Loop-Variant 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74122" y="6387890"/>
            <a:ext cx="17984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Qiu, </a:t>
            </a:r>
            <a:r>
              <a:rPr lang="en-US" dirty="0" err="1"/>
              <a:t>Gunarathne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3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39847&quot;&gt;&lt;/object&gt;&lt;object type=&quot;2&quot; unique_id=&quot;39848&quot;&gt;&lt;object type=&quot;3&quot; unique_id=&quot;55225&quot;&gt;&lt;property id=&quot;20148&quot; value=&quot;5&quot;/&gt;&lt;property id=&quot;20300&quot; value=&quot;Slide 1 - &amp;quot;MapReduce “File/Data Repository” Parallelism&amp;quot;&quot;/&gt;&lt;property id=&quot;20307&quot; value=&quot;299&quot;/&gt;&lt;/object&gt;&lt;object type=&quot;3&quot; unique_id=&quot;55227&quot;&gt;&lt;property id=&quot;20148&quot; value=&quot;5&quot;/&gt;&lt;property id=&quot;20300&quot; value=&quot;Slide 2 - &amp;quot;4 Forms of MapReduce&amp;quot;&quot;/&gt;&lt;property id=&quot;20307&quot; value=&quot;301&quot;/&gt;&lt;/object&gt;&lt;object type=&quot;3&quot; unique_id=&quot;151965&quot;&gt;&lt;property id=&quot;20148&quot; value=&quot;5&quot;/&gt;&lt;property id=&quot;20300&quot; value=&quot;Slide 3 - &amp;quot;Map Collective Model (Judy Qiu)&amp;quot;&quot;/&gt;&lt;property id=&quot;20307&quot; value=&quot;306&quot;/&gt;&lt;/object&gt;&lt;object type=&quot;3&quot; unique_id=&quot;151966&quot;&gt;&lt;property id=&quot;20148&quot; value=&quot;5&quot;/&gt;&lt;property id=&quot;20300&quot; value=&quot;Slide 4 - &amp;quot;Twister for Data Intensive  Iterative Applications&amp;quot;&quot;/&gt;&lt;property id=&quot;20307&quot; value=&quot;30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320</Words>
  <Application>Microsoft Office PowerPoint</Application>
  <PresentationFormat>On-screen Show (4:3)</PresentationFormat>
  <Paragraphs>113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4_Office Theme</vt:lpstr>
      <vt:lpstr>MapReduce “File/Data Repository” Parallelism</vt:lpstr>
      <vt:lpstr>4 Forms of MapReduce</vt:lpstr>
      <vt:lpstr>Map Collective Model (Judy Qiu)</vt:lpstr>
      <vt:lpstr>Twister for Data Intensive  Iterative Applications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means Clustering</dc:title>
  <dc:creator>Geoffrey Fox</dc:creator>
  <cp:lastModifiedBy>Wiggins, Thomas Bruce</cp:lastModifiedBy>
  <cp:revision>25</cp:revision>
  <dcterms:created xsi:type="dcterms:W3CDTF">2013-02-19T14:47:26Z</dcterms:created>
  <dcterms:modified xsi:type="dcterms:W3CDTF">2013-07-03T15:40:25Z</dcterms:modified>
</cp:coreProperties>
</file>