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08" r:id="rId2"/>
    <p:sldId id="309" r:id="rId3"/>
    <p:sldId id="310" r:id="rId4"/>
    <p:sldId id="311" r:id="rId5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9" d="100"/>
          <a:sy n="109" d="100"/>
        </p:scale>
        <p:origin x="-594" y="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hilina\Dropbox\papers\collective_communication\twister4azure_7_30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imalee\Dropbox\papers\collective_communication\twister4azure_7_3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494546670963312"/>
          <c:y val="3.4089480474015964E-2"/>
          <c:w val="0.5624263633712453"/>
          <c:h val="0.82920807312878997"/>
        </c:manualLayout>
      </c:layout>
      <c:lineChart>
        <c:grouping val="standard"/>
        <c:varyColors val="0"/>
        <c:ser>
          <c:idx val="0"/>
          <c:order val="0"/>
          <c:tx>
            <c:strRef>
              <c:f>'kmeans-with-allred'!$C$28</c:f>
              <c:strCache>
                <c:ptCount val="1"/>
                <c:pt idx="0">
                  <c:v>Twister4Azure</c:v>
                </c:pt>
              </c:strCache>
            </c:strRef>
          </c:tx>
          <c:cat>
            <c:strRef>
              <c:f>'kmeans-with-allred'!$B$29:$B$32</c:f>
              <c:strCache>
                <c:ptCount val="4"/>
                <c:pt idx="0">
                  <c:v>32 x 32 M</c:v>
                </c:pt>
                <c:pt idx="1">
                  <c:v>64 x 64 M</c:v>
                </c:pt>
                <c:pt idx="2">
                  <c:v>128 x 128 M</c:v>
                </c:pt>
                <c:pt idx="3">
                  <c:v>256 x 256 M</c:v>
                </c:pt>
              </c:strCache>
            </c:strRef>
          </c:cat>
          <c:val>
            <c:numRef>
              <c:f>'kmeans-with-allred'!$C$29:$C$32</c:f>
              <c:numCache>
                <c:formatCode>General</c:formatCode>
                <c:ptCount val="4"/>
                <c:pt idx="0">
                  <c:v>509.572</c:v>
                </c:pt>
                <c:pt idx="1">
                  <c:v>535.85199999999998</c:v>
                </c:pt>
                <c:pt idx="2">
                  <c:v>567.92600000000004</c:v>
                </c:pt>
                <c:pt idx="3">
                  <c:v>709.20799999999997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'kmeans-with-allred'!$D$28</c:f>
              <c:strCache>
                <c:ptCount val="1"/>
                <c:pt idx="0">
                  <c:v>T4A+ tree broadcast</c:v>
                </c:pt>
              </c:strCache>
            </c:strRef>
          </c:tx>
          <c:cat>
            <c:strRef>
              <c:f>'kmeans-with-allred'!$B$29:$B$32</c:f>
              <c:strCache>
                <c:ptCount val="4"/>
                <c:pt idx="0">
                  <c:v>32 x 32 M</c:v>
                </c:pt>
                <c:pt idx="1">
                  <c:v>64 x 64 M</c:v>
                </c:pt>
                <c:pt idx="2">
                  <c:v>128 x 128 M</c:v>
                </c:pt>
                <c:pt idx="3">
                  <c:v>256 x 256 M</c:v>
                </c:pt>
              </c:strCache>
            </c:strRef>
          </c:cat>
          <c:val>
            <c:numRef>
              <c:f>'kmeans-with-allred'!$D$29:$D$32</c:f>
              <c:numCache>
                <c:formatCode>General</c:formatCode>
                <c:ptCount val="4"/>
                <c:pt idx="0">
                  <c:v>505.15300000000002</c:v>
                </c:pt>
                <c:pt idx="1">
                  <c:v>515.01099999999997</c:v>
                </c:pt>
                <c:pt idx="2">
                  <c:v>534.91999999999996</c:v>
                </c:pt>
                <c:pt idx="3">
                  <c:v>566.78300000000002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'kmeans-with-allred'!$B$37</c:f>
              <c:strCache>
                <c:ptCount val="1"/>
                <c:pt idx="0">
                  <c:v>T4A + AllReduce</c:v>
                </c:pt>
              </c:strCache>
            </c:strRef>
          </c:tx>
          <c:cat>
            <c:strRef>
              <c:f>'kmeans-with-allred'!$B$29:$B$32</c:f>
              <c:strCache>
                <c:ptCount val="4"/>
                <c:pt idx="0">
                  <c:v>32 x 32 M</c:v>
                </c:pt>
                <c:pt idx="1">
                  <c:v>64 x 64 M</c:v>
                </c:pt>
                <c:pt idx="2">
                  <c:v>128 x 128 M</c:v>
                </c:pt>
                <c:pt idx="3">
                  <c:v>256 x 256 M</c:v>
                </c:pt>
              </c:strCache>
            </c:strRef>
          </c:cat>
          <c:val>
            <c:numRef>
              <c:f>'kmeans-with-allred'!$E$29:$E$32</c:f>
              <c:numCache>
                <c:formatCode>General</c:formatCode>
                <c:ptCount val="4"/>
                <c:pt idx="0">
                  <c:v>491</c:v>
                </c:pt>
                <c:pt idx="1">
                  <c:v>491</c:v>
                </c:pt>
                <c:pt idx="2">
                  <c:v>505</c:v>
                </c:pt>
                <c:pt idx="3">
                  <c:v>520</c:v>
                </c:pt>
              </c:numCache>
            </c:numRef>
          </c:val>
          <c:smooth val="0"/>
        </c:ser>
        <c:ser>
          <c:idx val="4"/>
          <c:order val="3"/>
          <c:tx>
            <c:strRef>
              <c:f>'kmeans-with-allred'!$H$28</c:f>
              <c:strCache>
                <c:ptCount val="1"/>
                <c:pt idx="0">
                  <c:v>Hadoop Adjusted for Azure</c:v>
                </c:pt>
              </c:strCache>
            </c:strRef>
          </c:tx>
          <c:val>
            <c:numRef>
              <c:f>'kmeans-with-allred'!$H$29:$H$32</c:f>
              <c:numCache>
                <c:formatCode>General</c:formatCode>
                <c:ptCount val="4"/>
                <c:pt idx="0">
                  <c:v>1057.7431693070046</c:v>
                </c:pt>
                <c:pt idx="1">
                  <c:v>1084.0501693070046</c:v>
                </c:pt>
                <c:pt idx="2">
                  <c:v>1129.5211693070046</c:v>
                </c:pt>
                <c:pt idx="3">
                  <c:v>1202.6151693070046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8237568"/>
        <c:axId val="278239488"/>
      </c:lineChart>
      <c:catAx>
        <c:axId val="2782375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err="1"/>
                  <a:t>Num</a:t>
                </a:r>
                <a:r>
                  <a:rPr lang="en-US" dirty="0"/>
                  <a:t> </a:t>
                </a:r>
                <a:r>
                  <a:rPr lang="en-US" dirty="0" smtClean="0"/>
                  <a:t>cores </a:t>
                </a:r>
                <a:r>
                  <a:rPr lang="en-US" dirty="0"/>
                  <a:t>x </a:t>
                </a:r>
                <a:r>
                  <a:rPr lang="en-US" dirty="0" err="1"/>
                  <a:t>Num</a:t>
                </a:r>
                <a:r>
                  <a:rPr lang="en-US" dirty="0"/>
                  <a:t> Data Points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crossAx val="278239488"/>
        <c:crosses val="autoZero"/>
        <c:auto val="1"/>
        <c:lblAlgn val="ctr"/>
        <c:lblOffset val="100"/>
        <c:noMultiLvlLbl val="0"/>
      </c:catAx>
      <c:valAx>
        <c:axId val="278239488"/>
        <c:scaling>
          <c:orientation val="minMax"/>
          <c:max val="140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Time (ms)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78237568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68616890691693844"/>
          <c:y val="0.33021310216641619"/>
          <c:w val="0.31046408971605821"/>
          <c:h val="0.35185526343783424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189346730431703"/>
          <c:y val="4.452136110921661E-2"/>
          <c:w val="0.59823857140556813"/>
          <c:h val="0.71785792772106916"/>
        </c:manualLayout>
      </c:layout>
      <c:scatterChart>
        <c:scatterStyle val="smoothMarker"/>
        <c:varyColors val="0"/>
        <c:ser>
          <c:idx val="2"/>
          <c:order val="0"/>
          <c:tx>
            <c:strRef>
              <c:f>'kmeans-with-allred'!$X$28</c:f>
              <c:strCache>
                <c:ptCount val="1"/>
                <c:pt idx="0">
                  <c:v>T4A + AllReduce</c:v>
                </c:pt>
              </c:strCache>
            </c:strRef>
          </c:tx>
          <c:xVal>
            <c:numRef>
              <c:f>'kmeans-with-allred'!$U$29:$U$32</c:f>
              <c:numCache>
                <c:formatCode>General</c:formatCode>
                <c:ptCount val="4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</c:numCache>
            </c:numRef>
          </c:xVal>
          <c:yVal>
            <c:numRef>
              <c:f>'kmeans-with-allred'!$X$29:$X$32</c:f>
              <c:numCache>
                <c:formatCode>General</c:formatCode>
                <c:ptCount val="4"/>
                <c:pt idx="0">
                  <c:v>1</c:v>
                </c:pt>
                <c:pt idx="1">
                  <c:v>0.97891260162601623</c:v>
                </c:pt>
                <c:pt idx="2">
                  <c:v>0.95371287128712867</c:v>
                </c:pt>
                <c:pt idx="3">
                  <c:v>0.907015065913371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'kmeans-with-allred'!$W$28</c:f>
              <c:strCache>
                <c:ptCount val="1"/>
                <c:pt idx="0">
                  <c:v>T4A+ tree broadcast</c:v>
                </c:pt>
              </c:strCache>
            </c:strRef>
          </c:tx>
          <c:xVal>
            <c:numRef>
              <c:f>'kmeans-with-allred'!$U$29:$U$32</c:f>
              <c:numCache>
                <c:formatCode>General</c:formatCode>
                <c:ptCount val="4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</c:numCache>
            </c:numRef>
          </c:xVal>
          <c:yVal>
            <c:numRef>
              <c:f>'kmeans-with-allred'!$W$29:$W$32</c:f>
              <c:numCache>
                <c:formatCode>General</c:formatCode>
                <c:ptCount val="4"/>
                <c:pt idx="0">
                  <c:v>1</c:v>
                </c:pt>
                <c:pt idx="1">
                  <c:v>0.95522116329921491</c:v>
                </c:pt>
                <c:pt idx="2">
                  <c:v>0.93180849472818372</c:v>
                </c:pt>
                <c:pt idx="3">
                  <c:v>0.82267882312940876</c:v>
                </c:pt>
              </c:numCache>
            </c:numRef>
          </c:yVal>
          <c:smooth val="1"/>
        </c:ser>
        <c:ser>
          <c:idx val="0"/>
          <c:order val="2"/>
          <c:tx>
            <c:strRef>
              <c:f>'kmeans-with-allred'!$V$28</c:f>
              <c:strCache>
                <c:ptCount val="1"/>
                <c:pt idx="0">
                  <c:v>Twister4Azure-legacy</c:v>
                </c:pt>
              </c:strCache>
            </c:strRef>
          </c:tx>
          <c:xVal>
            <c:numRef>
              <c:f>'kmeans-with-allred'!$U$29:$U$32</c:f>
              <c:numCache>
                <c:formatCode>General</c:formatCode>
                <c:ptCount val="4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</c:numCache>
            </c:numRef>
          </c:xVal>
          <c:yVal>
            <c:numRef>
              <c:f>'kmeans-with-allred'!$V$29:$V$32</c:f>
              <c:numCache>
                <c:formatCode>General</c:formatCode>
                <c:ptCount val="4"/>
                <c:pt idx="0">
                  <c:v>1</c:v>
                </c:pt>
                <c:pt idx="1">
                  <c:v>0.97781352008107114</c:v>
                </c:pt>
                <c:pt idx="2">
                  <c:v>0.86626643302145034</c:v>
                </c:pt>
                <c:pt idx="3">
                  <c:v>0.64086378889010465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'kmeans-with-allred'!$Y$28</c:f>
              <c:strCache>
                <c:ptCount val="1"/>
                <c:pt idx="0">
                  <c:v>Hadoop</c:v>
                </c:pt>
              </c:strCache>
            </c:strRef>
          </c:tx>
          <c:xVal>
            <c:numRef>
              <c:f>'kmeans-with-allred'!$U$29:$U$32</c:f>
              <c:numCache>
                <c:formatCode>General</c:formatCode>
                <c:ptCount val="4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</c:numCache>
            </c:numRef>
          </c:xVal>
          <c:yVal>
            <c:numRef>
              <c:f>'kmeans-with-allred'!$Y$29:$Y$32</c:f>
              <c:numCache>
                <c:formatCode>General</c:formatCode>
                <c:ptCount val="4"/>
                <c:pt idx="0">
                  <c:v>1</c:v>
                </c:pt>
                <c:pt idx="1">
                  <c:v>0.85962458309032164</c:v>
                </c:pt>
                <c:pt idx="2">
                  <c:v>0.75201021505376342</c:v>
                </c:pt>
                <c:pt idx="3">
                  <c:v>0.53775812593039141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'kmeans-with-allred'!$Z$28</c:f>
              <c:strCache>
                <c:ptCount val="1"/>
                <c:pt idx="0">
                  <c:v>Hadoop Adjusted for Azure</c:v>
                </c:pt>
              </c:strCache>
            </c:strRef>
          </c:tx>
          <c:xVal>
            <c:numRef>
              <c:f>'kmeans-with-allred'!$U$29:$U$32</c:f>
              <c:numCache>
                <c:formatCode>General</c:formatCode>
                <c:ptCount val="4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</c:numCache>
            </c:numRef>
          </c:xVal>
          <c:yVal>
            <c:numRef>
              <c:f>'kmeans-with-allred'!$Z$29:$Z$32</c:f>
              <c:numCache>
                <c:formatCode>General</c:formatCode>
                <c:ptCount val="4"/>
                <c:pt idx="0">
                  <c:v>1</c:v>
                </c:pt>
                <c:pt idx="1">
                  <c:v>0.89217932061877159</c:v>
                </c:pt>
                <c:pt idx="2">
                  <c:v>0.80382660529915451</c:v>
                </c:pt>
                <c:pt idx="3">
                  <c:v>0.6111961304660527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8346752"/>
        <c:axId val="278361216"/>
      </c:scatterChart>
      <c:valAx>
        <c:axId val="278346752"/>
        <c:scaling>
          <c:orientation val="minMax"/>
          <c:max val="256"/>
          <c:min val="32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 Cores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78361216"/>
        <c:crosses val="autoZero"/>
        <c:crossBetween val="midCat"/>
        <c:majorUnit val="32"/>
      </c:valAx>
      <c:valAx>
        <c:axId val="278361216"/>
        <c:scaling>
          <c:orientation val="minMax"/>
          <c:max val="1"/>
          <c:min val="0.5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Relative Parallel Efficiency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78346752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067FF-D83F-4AD4-A4B6-C11F12C753EE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54E71-3222-48E6-8894-EA3969747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1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Java HPC Twister experiment was performed in a dedicated large-memory cluster of Intel(R) Xeon(R) CPU E5620 (2.4GHz) x 8 cores with 192GB memory per compute node and with Gigabit Ethernet on Linux. Java HPC Twister results do not include the initial data distribution time.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 large instances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4 workers per instances is used. 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emory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mapped based caching and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AllGather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primitive are used.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Weak scaling where workload per core is ~constant. Ideal is a straight horizontal line. X axis is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size scaling with 128 Azure small instances/cores, 20 iterations.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Twister4Azure adjusted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</a:t>
            </a:r>
            <a:r>
              <a:rPr lang="en-US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depicts the performance of Twister4Azure normalized according to the sequential MDS BC calculation and Stress calculation performance ratio between the Azure(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kern="1200" baseline="-25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and Cluster(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kern="1200" baseline="-25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environments used for Java HPC Twister. It is calculated using t</a:t>
            </a:r>
            <a:r>
              <a:rPr lang="en-US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kern="1200" baseline="-25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kern="1200" baseline="-25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This estimation however does not account for the overheads that remain constant irrespective of the computation time. Hence Twister4Azure seems to perform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better, but in reality when the task execution times become smaller, twister4Azure overheads will become relatively larger and the performance would not be as good as shown in the adjusted curve.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EC38D-76F9-4D02-B218-3C9CB0039E20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88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0129-11B4-4974-BFCE-9EA818D98C35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004D-C892-4351-B582-C8CCB5C2A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7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0129-11B4-4974-BFCE-9EA818D98C35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004D-C892-4351-B582-C8CCB5C2A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67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0129-11B4-4974-BFCE-9EA818D98C35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004D-C892-4351-B582-C8CCB5C2A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01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0129-11B4-4974-BFCE-9EA818D98C35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004D-C892-4351-B582-C8CCB5C2A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2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0129-11B4-4974-BFCE-9EA818D98C35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004D-C892-4351-B582-C8CCB5C2A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0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0129-11B4-4974-BFCE-9EA818D98C35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004D-C892-4351-B582-C8CCB5C2A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88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0129-11B4-4974-BFCE-9EA818D98C35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004D-C892-4351-B582-C8CCB5C2A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0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0129-11B4-4974-BFCE-9EA818D98C35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004D-C892-4351-B582-C8CCB5C2A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96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0129-11B4-4974-BFCE-9EA818D98C35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004D-C892-4351-B582-C8CCB5C2A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35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0129-11B4-4974-BFCE-9EA818D98C35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004D-C892-4351-B582-C8CCB5C2A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95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0129-11B4-4974-BFCE-9EA818D98C35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004D-C892-4351-B582-C8CCB5C2A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99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30129-11B4-4974-BFCE-9EA818D98C35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D004D-C892-4351-B582-C8CCB5C2A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90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790757" cy="11430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Pleasingly Parallel</a:t>
            </a:r>
            <a:b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Performance 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Comparisons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00354" y="1002976"/>
            <a:ext cx="3429000" cy="2472154"/>
            <a:chOff x="2438400" y="1126175"/>
            <a:chExt cx="3429000" cy="247215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8400" y="1464729"/>
              <a:ext cx="3429000" cy="2133600"/>
            </a:xfrm>
            <a:prstGeom prst="rect">
              <a:avLst/>
            </a:prstGeom>
            <a:ln w="3175">
              <a:solidFill>
                <a:schemeClr val="tx1"/>
              </a:solidFill>
            </a:ln>
            <a:effectLst/>
          </p:spPr>
        </p:pic>
        <p:sp>
          <p:nvSpPr>
            <p:cNvPr id="7" name="Rectangle 6"/>
            <p:cNvSpPr/>
            <p:nvPr/>
          </p:nvSpPr>
          <p:spPr>
            <a:xfrm>
              <a:off x="3061294" y="1126175"/>
              <a:ext cx="219476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cs typeface="Arial" pitchFamily="34" charset="0"/>
                </a:rPr>
                <a:t>BLAST Sequence Search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8600" y="3657600"/>
            <a:ext cx="5307409" cy="2667000"/>
            <a:chOff x="407590" y="3810000"/>
            <a:chExt cx="5307409" cy="2667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590" y="4142228"/>
              <a:ext cx="5307409" cy="2334772"/>
            </a:xfrm>
            <a:prstGeom prst="rect">
              <a:avLst/>
            </a:prstGeom>
            <a:ln w="3175">
              <a:solidFill>
                <a:schemeClr val="tx1"/>
              </a:solidFill>
            </a:ln>
            <a:effectLst/>
          </p:spPr>
        </p:pic>
        <p:sp>
          <p:nvSpPr>
            <p:cNvPr id="8" name="Rectangle 7"/>
            <p:cNvSpPr/>
            <p:nvPr/>
          </p:nvSpPr>
          <p:spPr>
            <a:xfrm>
              <a:off x="1890140" y="3810000"/>
              <a:ext cx="234230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cs typeface="Arial" pitchFamily="34" charset="0"/>
                </a:rPr>
                <a:t>Cap3 Sequence Assembly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6675739" y="710612"/>
            <a:ext cx="1936327" cy="584727"/>
          </a:xfrm>
          <a:prstGeom prst="rect">
            <a:avLst/>
          </a:prstGeom>
        </p:spPr>
        <p:txBody>
          <a:bodyPr wrap="none" lIns="91390" tIns="45696" rIns="91390" bIns="45696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cs typeface="Arial" pitchFamily="34" charset="0"/>
              </a:rPr>
              <a:t>Smith </a:t>
            </a:r>
            <a:r>
              <a:rPr lang="en-US" sz="1600" b="1" dirty="0" smtClean="0">
                <a:solidFill>
                  <a:prstClr val="black"/>
                </a:solidFill>
                <a:cs typeface="Arial" pitchFamily="34" charset="0"/>
              </a:rPr>
              <a:t>Waterman </a:t>
            </a:r>
            <a:endParaRPr lang="en-US" sz="1600" b="1" dirty="0">
              <a:solidFill>
                <a:prstClr val="black"/>
              </a:solidFill>
              <a:cs typeface="Arial" pitchFamily="34" charset="0"/>
            </a:endParaRPr>
          </a:p>
          <a:p>
            <a:pPr algn="ctr"/>
            <a:r>
              <a:rPr lang="en-US" sz="1600" b="1" dirty="0">
                <a:solidFill>
                  <a:prstClr val="black"/>
                </a:solidFill>
                <a:cs typeface="Arial" pitchFamily="34" charset="0"/>
              </a:rPr>
              <a:t>Sequence Alignment</a:t>
            </a:r>
            <a:endParaRPr lang="en-US" sz="1600" b="1" dirty="0">
              <a:solidFill>
                <a:prstClr val="black"/>
              </a:solidFill>
            </a:endParaRPr>
          </a:p>
        </p:txBody>
      </p:sp>
      <p:pic>
        <p:nvPicPr>
          <p:cNvPr id="10" name="Picture 9" descr="D:\academic\phd\Publications\CloudComp09\figures\cap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0" y="4419600"/>
            <a:ext cx="1719648" cy="1905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1" y="1362887"/>
            <a:ext cx="3140075" cy="2633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1757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74"/>
    </mc:Choice>
    <mc:Fallback xmlns="">
      <p:transition spd="slow" advTm="9174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3" y="2589149"/>
            <a:ext cx="4650903" cy="304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527" y="2586275"/>
            <a:ext cx="4441475" cy="2895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911" y="-212737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Multi </a:t>
            </a:r>
            <a:r>
              <a:rPr lang="en-US" sz="3200" dirty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Dimensional Scaling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33400" y="5629537"/>
            <a:ext cx="3429000" cy="307728"/>
          </a:xfrm>
          <a:prstGeom prst="rect">
            <a:avLst/>
          </a:prstGeom>
        </p:spPr>
        <p:txBody>
          <a:bodyPr wrap="square" lIns="91390" tIns="45696" rIns="91390" bIns="45696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cs typeface="Arial" pitchFamily="34" charset="0"/>
              </a:rPr>
              <a:t>Weak Scaling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343531" y="5577665"/>
            <a:ext cx="3429000" cy="307728"/>
          </a:xfrm>
          <a:prstGeom prst="rect">
            <a:avLst/>
          </a:prstGeom>
        </p:spPr>
        <p:txBody>
          <a:bodyPr wrap="square" lIns="91390" tIns="45696" rIns="91390" bIns="45696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cs typeface="Arial" pitchFamily="34" charset="0"/>
              </a:rPr>
              <a:t>Data Size Scaling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7" name="Rounded Rectangular Callout 26"/>
          <p:cNvSpPr/>
          <p:nvPr/>
        </p:nvSpPr>
        <p:spPr>
          <a:xfrm>
            <a:off x="5160089" y="4343400"/>
            <a:ext cx="3493413" cy="439387"/>
          </a:xfrm>
          <a:prstGeom prst="wedgeRoundRectCallout">
            <a:avLst>
              <a:gd name="adj1" fmla="val -25674"/>
              <a:gd name="adj2" fmla="val -128239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390" tIns="45696" rIns="91390" bIns="45696" rtlCol="0" anchor="ctr"/>
          <a:lstStyle/>
          <a:p>
            <a:pPr algn="ctr"/>
            <a:r>
              <a:rPr lang="en-US" sz="1600" b="1" dirty="0">
                <a:solidFill>
                  <a:prstClr val="black"/>
                </a:solidFill>
              </a:rPr>
              <a:t>Performance adjusted for sequential performance difference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483789" y="868479"/>
            <a:ext cx="2057400" cy="838200"/>
            <a:chOff x="1066800" y="4267200"/>
            <a:chExt cx="2057400" cy="838200"/>
          </a:xfrm>
        </p:grpSpPr>
        <p:sp>
          <p:nvSpPr>
            <p:cNvPr id="20" name="Rectangle 19"/>
            <p:cNvSpPr/>
            <p:nvPr/>
          </p:nvSpPr>
          <p:spPr>
            <a:xfrm>
              <a:off x="1066800" y="4267200"/>
              <a:ext cx="20574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X: </a:t>
              </a:r>
              <a:r>
                <a:rPr lang="en-US" b="1" dirty="0" smtClean="0">
                  <a:solidFill>
                    <a:prstClr val="white"/>
                  </a:solidFill>
                </a:rPr>
                <a:t>Calculate </a:t>
              </a:r>
              <a:r>
                <a:rPr lang="en-US" b="1" dirty="0" err="1" smtClean="0">
                  <a:solidFill>
                    <a:prstClr val="white"/>
                  </a:solidFill>
                </a:rPr>
                <a:t>invV</a:t>
              </a:r>
              <a:r>
                <a:rPr lang="en-US" b="1" dirty="0" smtClean="0">
                  <a:solidFill>
                    <a:prstClr val="white"/>
                  </a:solidFill>
                </a:rPr>
                <a:t> (BX)</a:t>
              </a:r>
              <a:endParaRPr 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143000" y="4648200"/>
              <a:ext cx="533400" cy="304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prstClr val="black"/>
                  </a:solidFill>
                </a:rPr>
                <a:t>Map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807028" y="4648200"/>
              <a:ext cx="609600" cy="304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prstClr val="black"/>
                  </a:solidFill>
                </a:rPr>
                <a:t>Reduce</a:t>
              </a:r>
              <a:endParaRPr lang="en-US" b="1" dirty="0">
                <a:solidFill>
                  <a:prstClr val="black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514600" y="4648200"/>
              <a:ext cx="533400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prstClr val="black"/>
                  </a:solidFill>
                </a:rPr>
                <a:t>Merge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26" name="Right Arrow 25"/>
            <p:cNvSpPr/>
            <p:nvPr/>
          </p:nvSpPr>
          <p:spPr>
            <a:xfrm>
              <a:off x="1676400" y="4724400"/>
              <a:ext cx="152400" cy="152400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" name="Right Arrow 27"/>
            <p:cNvSpPr/>
            <p:nvPr/>
          </p:nvSpPr>
          <p:spPr>
            <a:xfrm>
              <a:off x="2394857" y="4724400"/>
              <a:ext cx="152400" cy="152400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969189" y="868479"/>
            <a:ext cx="2057400" cy="838200"/>
            <a:chOff x="1066800" y="4267200"/>
            <a:chExt cx="2057400" cy="838200"/>
          </a:xfrm>
        </p:grpSpPr>
        <p:sp>
          <p:nvSpPr>
            <p:cNvPr id="30" name="Rectangle 29"/>
            <p:cNvSpPr/>
            <p:nvPr/>
          </p:nvSpPr>
          <p:spPr>
            <a:xfrm>
              <a:off x="1066800" y="4267200"/>
              <a:ext cx="20574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BC: </a:t>
              </a:r>
              <a:r>
                <a:rPr lang="en-US" b="1" dirty="0" smtClean="0">
                  <a:solidFill>
                    <a:prstClr val="white"/>
                  </a:solidFill>
                </a:rPr>
                <a:t>Calculate BX </a:t>
              </a:r>
              <a:endParaRPr 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43000" y="4648200"/>
              <a:ext cx="533400" cy="304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prstClr val="black"/>
                  </a:solidFill>
                </a:rPr>
                <a:t>Map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807028" y="4648200"/>
              <a:ext cx="609600" cy="304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prstClr val="black"/>
                  </a:solidFill>
                </a:rPr>
                <a:t>Reduce</a:t>
              </a:r>
              <a:endParaRPr lang="en-US" b="1" dirty="0">
                <a:solidFill>
                  <a:prstClr val="black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514600" y="4648200"/>
              <a:ext cx="533400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prstClr val="black"/>
                  </a:solidFill>
                </a:rPr>
                <a:t>Merge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34" name="Right Arrow 33"/>
            <p:cNvSpPr/>
            <p:nvPr/>
          </p:nvSpPr>
          <p:spPr>
            <a:xfrm>
              <a:off x="1676400" y="4724400"/>
              <a:ext cx="152400" cy="152400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5" name="Right Arrow 34"/>
            <p:cNvSpPr/>
            <p:nvPr/>
          </p:nvSpPr>
          <p:spPr>
            <a:xfrm>
              <a:off x="2394857" y="4724400"/>
              <a:ext cx="152400" cy="152400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998389" y="868479"/>
            <a:ext cx="2057400" cy="838200"/>
            <a:chOff x="1066800" y="4267200"/>
            <a:chExt cx="2057400" cy="838200"/>
          </a:xfrm>
        </p:grpSpPr>
        <p:sp>
          <p:nvSpPr>
            <p:cNvPr id="37" name="Rectangle 36"/>
            <p:cNvSpPr/>
            <p:nvPr/>
          </p:nvSpPr>
          <p:spPr>
            <a:xfrm>
              <a:off x="1066800" y="4267200"/>
              <a:ext cx="20574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smtClean="0">
                  <a:solidFill>
                    <a:prstClr val="white"/>
                  </a:solidFill>
                </a:rPr>
                <a:t>Calculate </a:t>
              </a:r>
              <a:r>
                <a:rPr lang="en-US" b="1" dirty="0" smtClean="0">
                  <a:solidFill>
                    <a:srgbClr val="FF0000"/>
                  </a:solidFill>
                </a:rPr>
                <a:t>Stress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143000" y="4648200"/>
              <a:ext cx="533400" cy="304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prstClr val="black"/>
                  </a:solidFill>
                </a:rPr>
                <a:t>Map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807028" y="4648200"/>
              <a:ext cx="609600" cy="304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prstClr val="black"/>
                  </a:solidFill>
                </a:rPr>
                <a:t>Reduce</a:t>
              </a:r>
              <a:endParaRPr lang="en-US" b="1" dirty="0">
                <a:solidFill>
                  <a:prstClr val="black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514600" y="4648200"/>
              <a:ext cx="533400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prstClr val="black"/>
                  </a:solidFill>
                </a:rPr>
                <a:t>Merge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41" name="Right Arrow 40"/>
            <p:cNvSpPr/>
            <p:nvPr/>
          </p:nvSpPr>
          <p:spPr>
            <a:xfrm>
              <a:off x="1676400" y="4724400"/>
              <a:ext cx="152400" cy="152400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2" name="Right Arrow 41"/>
            <p:cNvSpPr/>
            <p:nvPr/>
          </p:nvSpPr>
          <p:spPr>
            <a:xfrm>
              <a:off x="2394857" y="4724400"/>
              <a:ext cx="152400" cy="152400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3" name="Right Arrow 42"/>
          <p:cNvSpPr/>
          <p:nvPr/>
        </p:nvSpPr>
        <p:spPr>
          <a:xfrm>
            <a:off x="2993934" y="1173279"/>
            <a:ext cx="566057" cy="2286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390" tIns="45696" rIns="91390" bIns="45696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" name="Right Arrow 43"/>
          <p:cNvSpPr/>
          <p:nvPr/>
        </p:nvSpPr>
        <p:spPr>
          <a:xfrm>
            <a:off x="5508534" y="1173279"/>
            <a:ext cx="566057" cy="2286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390" tIns="45696" rIns="91390" bIns="45696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5" name="Elbow Connector 44"/>
          <p:cNvCxnSpPr>
            <a:stCxn id="37" idx="3"/>
            <a:endCxn id="30" idx="1"/>
          </p:cNvCxnSpPr>
          <p:nvPr/>
        </p:nvCxnSpPr>
        <p:spPr>
          <a:xfrm flipH="1">
            <a:off x="969189" y="1287579"/>
            <a:ext cx="7086600" cy="12700"/>
          </a:xfrm>
          <a:prstGeom prst="bentConnector5">
            <a:avLst>
              <a:gd name="adj1" fmla="val -7527"/>
              <a:gd name="adj2" fmla="val 8357142"/>
              <a:gd name="adj3" fmla="val 105530"/>
            </a:avLst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950307" y="2071055"/>
            <a:ext cx="1209782" cy="307728"/>
          </a:xfrm>
          <a:prstGeom prst="rect">
            <a:avLst/>
          </a:prstGeom>
          <a:noFill/>
        </p:spPr>
        <p:txBody>
          <a:bodyPr wrap="none" lIns="91390" tIns="45696" rIns="91390" bIns="45696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New Iteration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-16821" y="5853333"/>
            <a:ext cx="8956104" cy="523172"/>
          </a:xfrm>
          <a:prstGeom prst="rect">
            <a:avLst/>
          </a:prstGeom>
          <a:noFill/>
        </p:spPr>
        <p:txBody>
          <a:bodyPr wrap="square" lIns="91390" tIns="45696" rIns="91390" bIns="45696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Scalable Parallel Scientific Computing Using Twister4Azure. </a:t>
            </a:r>
            <a:r>
              <a:rPr lang="en-US" sz="1400" dirty="0" err="1">
                <a:solidFill>
                  <a:prstClr val="black"/>
                </a:solidFill>
              </a:rPr>
              <a:t>Thilina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Gunarathne</a:t>
            </a:r>
            <a:r>
              <a:rPr lang="en-US" sz="1400" dirty="0">
                <a:solidFill>
                  <a:prstClr val="black"/>
                </a:solidFill>
              </a:rPr>
              <a:t>, </a:t>
            </a:r>
            <a:r>
              <a:rPr lang="en-US" sz="1400" dirty="0" err="1">
                <a:solidFill>
                  <a:prstClr val="black"/>
                </a:solidFill>
              </a:rPr>
              <a:t>BingJing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Zang</a:t>
            </a:r>
            <a:r>
              <a:rPr lang="en-US" sz="1400" dirty="0">
                <a:solidFill>
                  <a:prstClr val="black"/>
                </a:solidFill>
              </a:rPr>
              <a:t>, </a:t>
            </a:r>
            <a:r>
              <a:rPr lang="en-US" sz="1400" dirty="0" err="1">
                <a:solidFill>
                  <a:prstClr val="black"/>
                </a:solidFill>
              </a:rPr>
              <a:t>Tak</a:t>
            </a:r>
            <a:r>
              <a:rPr lang="en-US" sz="1400" dirty="0">
                <a:solidFill>
                  <a:prstClr val="black"/>
                </a:solidFill>
              </a:rPr>
              <a:t>-Lon Wu and Judy </a:t>
            </a:r>
            <a:r>
              <a:rPr lang="en-US" sz="1400" dirty="0" err="1">
                <a:solidFill>
                  <a:prstClr val="black"/>
                </a:solidFill>
              </a:rPr>
              <a:t>Qiu</a:t>
            </a:r>
            <a:r>
              <a:rPr lang="en-US" sz="1400" dirty="0">
                <a:solidFill>
                  <a:prstClr val="black"/>
                </a:solidFill>
              </a:rPr>
              <a:t>. Submitted to Journal of Future Generation Computer Systems. (Invited as one of the best 6 papers of UCC 2011)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043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59"/>
    </mc:Choice>
    <mc:Fallback xmlns="">
      <p:transition spd="slow" advTm="6859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9530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Investigating Improved communication (collective) routines</a:t>
            </a:r>
          </a:p>
          <a:p>
            <a:endParaRPr lang="en-US" sz="2400" dirty="0"/>
          </a:p>
          <a:p>
            <a:r>
              <a:rPr lang="en-US" sz="2400" dirty="0" smtClean="0"/>
              <a:t>Hadoop adjusted for Azure: implies Hadoop </a:t>
            </a:r>
            <a:r>
              <a:rPr lang="en-US" sz="2400" dirty="0" err="1" smtClean="0"/>
              <a:t>KMeans</a:t>
            </a:r>
            <a:r>
              <a:rPr lang="en-US" sz="2400" dirty="0" smtClean="0"/>
              <a:t> run time adjusted for the performance  difference of </a:t>
            </a:r>
            <a:r>
              <a:rPr lang="en-US" sz="2400" dirty="0" err="1" smtClean="0"/>
              <a:t>iDataplex</a:t>
            </a:r>
            <a:r>
              <a:rPr lang="en-US" sz="2400" dirty="0" smtClean="0"/>
              <a:t> </a:t>
            </a:r>
            <a:r>
              <a:rPr lang="en-US" sz="2400" dirty="0" err="1" smtClean="0"/>
              <a:t>vs</a:t>
            </a:r>
            <a:r>
              <a:rPr lang="en-US" sz="2400" dirty="0" smtClean="0"/>
              <a:t> Azure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/>
          </p:nvPr>
        </p:nvGraphicFramePr>
        <p:xfrm>
          <a:off x="990600" y="351472"/>
          <a:ext cx="75438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Kmeans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Kmeans</a:t>
            </a:r>
            <a:r>
              <a:rPr lang="en-US" dirty="0" smtClean="0"/>
              <a:t> Strong Scaling </a:t>
            </a:r>
            <a:br>
              <a:rPr lang="en-US" dirty="0" smtClean="0"/>
            </a:br>
            <a:r>
              <a:rPr lang="en-US" dirty="0" smtClean="0"/>
              <a:t>(with </a:t>
            </a:r>
            <a:r>
              <a:rPr lang="en-US" dirty="0" err="1" smtClean="0"/>
              <a:t>Hadoop</a:t>
            </a:r>
            <a:r>
              <a:rPr lang="en-US" dirty="0" smtClean="0"/>
              <a:t> Adjusted)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4953000"/>
            <a:ext cx="7445436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128 Million data points. 500 Centroids (clusters). 20 Dimensions. 10 iterations</a:t>
            </a:r>
          </a:p>
          <a:p>
            <a:r>
              <a:rPr lang="en-US" dirty="0" smtClean="0"/>
              <a:t>Parallel efficiency relative to the 32 core run time.</a:t>
            </a:r>
          </a:p>
          <a:p>
            <a:r>
              <a:rPr lang="en-US" dirty="0" smtClean="0"/>
              <a:t>Note Hadoop slower by factor of 2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Relative Efficiency = Time(32 cores)/Time(N cores) . 32/N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/>
          </p:nvPr>
        </p:nvGraphicFramePr>
        <p:xfrm>
          <a:off x="685800" y="1563469"/>
          <a:ext cx="769239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602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8&quot; unique_id=&quot;39847&quot;&gt;&lt;/object&gt;&lt;object type=&quot;2&quot; unique_id=&quot;39848&quot;&gt;&lt;object type=&quot;3&quot; unique_id=&quot;151967&quot;&gt;&lt;property id=&quot;20148&quot; value=&quot;5&quot;/&gt;&lt;property id=&quot;20300&quot; value=&quot;Slide 1 - &amp;quot;Pleasingly Parallel Performance Comparisons&amp;quot;&quot;/&gt;&lt;property id=&quot;20307&quot; value=&quot;308&quot;/&gt;&lt;/object&gt;&lt;object type=&quot;3&quot; unique_id=&quot;151968&quot;&gt;&lt;property id=&quot;20148&quot; value=&quot;5&quot;/&gt;&lt;property id=&quot;20300&quot; value=&quot;Slide 2 - &amp;quot;Multi Dimensional Scaling&amp;quot;&quot;/&gt;&lt;property id=&quot;20307&quot; value=&quot;309&quot;/&gt;&lt;/object&gt;&lt;object type=&quot;3&quot; unique_id=&quot;151969&quot;&gt;&lt;property id=&quot;20148&quot; value=&quot;5&quot;/&gt;&lt;property id=&quot;20300&quot; value=&quot;Slide 3 - &amp;quot;Kmeans&amp;quot;&quot;/&gt;&lt;property id=&quot;20307&quot; value=&quot;310&quot;/&gt;&lt;/object&gt;&lt;object type=&quot;3&quot; unique_id=&quot;151970&quot;&gt;&lt;property id=&quot;20148&quot; value=&quot;5&quot;/&gt;&lt;property id=&quot;20300&quot; value=&quot;Slide 4 - &amp;quot;Kmeans Strong Scaling  (with Hadoop Adjusted)&amp;quot;&quot;/&gt;&lt;property id=&quot;20307&quot; value=&quot;311&quot;/&gt;&lt;/object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2.1|1|0.7|0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|0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2766</TotalTime>
  <Words>392</Words>
  <Application>Microsoft Office PowerPoint</Application>
  <PresentationFormat>On-screen Show (4:3)</PresentationFormat>
  <Paragraphs>46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Pleasingly Parallel Performance Comparisons</vt:lpstr>
      <vt:lpstr>Multi Dimensional Scaling</vt:lpstr>
      <vt:lpstr>Kmeans</vt:lpstr>
      <vt:lpstr>Kmeans Strong Scaling  (with Hadoop Adjusted)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 means Clustering</dc:title>
  <dc:creator>Geoffrey Fox</dc:creator>
  <cp:lastModifiedBy>Wiggins, Thomas Bruce</cp:lastModifiedBy>
  <cp:revision>26</cp:revision>
  <dcterms:created xsi:type="dcterms:W3CDTF">2013-02-19T14:47:26Z</dcterms:created>
  <dcterms:modified xsi:type="dcterms:W3CDTF">2013-07-03T15:40:42Z</dcterms:modified>
</cp:coreProperties>
</file>