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817" r:id="rId2"/>
    <p:sldMasterId id="2147483995" r:id="rId3"/>
  </p:sldMasterIdLst>
  <p:notesMasterIdLst>
    <p:notesMasterId r:id="rId11"/>
  </p:notesMasterIdLst>
  <p:sldIdLst>
    <p:sldId id="313" r:id="rId4"/>
    <p:sldId id="410" r:id="rId5"/>
    <p:sldId id="411" r:id="rId6"/>
    <p:sldId id="391" r:id="rId7"/>
    <p:sldId id="393" r:id="rId8"/>
    <p:sldId id="394" r:id="rId9"/>
    <p:sldId id="390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9AE3-0C20-443E-B849-6A928E1769F1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5CD40-AA16-4DD1-A307-B764782E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8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64EA0-24F3-4422-8146-BED3895E06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5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0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48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3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20650"/>
            <a:ext cx="8637588" cy="6413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141938"/>
            <a:ext cx="8382000" cy="221086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2pPr>
            <a:lvl3pPr>
              <a:lnSpc>
                <a:spcPct val="90000"/>
              </a:lnSpc>
              <a:defRPr sz="2800">
                <a:solidFill>
                  <a:schemeClr val="tx1"/>
                </a:solidFill>
                <a:effectLst/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572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0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3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8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34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72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586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5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19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84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557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76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01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718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320855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6143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0149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14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00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57466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07283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36335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69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9374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486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9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9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9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1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6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9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03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03268" name="Rectangle 4"/>
          <p:cNvSpPr>
            <a:spLocks noChangeArrowheads="1"/>
          </p:cNvSpPr>
          <p:nvPr userDrawn="1"/>
        </p:nvSpPr>
        <p:spPr bwMode="auto">
          <a:xfrm flipV="1">
            <a:off x="1371600" y="6440488"/>
            <a:ext cx="6477000" cy="74612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03269" name="Text Box 5"/>
          <p:cNvSpPr txBox="1">
            <a:spLocks noChangeArrowheads="1"/>
          </p:cNvSpPr>
          <p:nvPr userDrawn="1"/>
        </p:nvSpPr>
        <p:spPr bwMode="auto">
          <a:xfrm>
            <a:off x="4572000" y="6553200"/>
            <a:ext cx="3200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UNIVERSITY OF CALIFORNIA, SAN DIEGO</a:t>
            </a:r>
          </a:p>
        </p:txBody>
      </p:sp>
      <p:sp>
        <p:nvSpPr>
          <p:cNvPr id="1803270" name="Text Box 6"/>
          <p:cNvSpPr txBox="1">
            <a:spLocks noChangeArrowheads="1"/>
          </p:cNvSpPr>
          <p:nvPr userDrawn="1"/>
        </p:nvSpPr>
        <p:spPr bwMode="auto">
          <a:xfrm>
            <a:off x="1355725" y="6248400"/>
            <a:ext cx="5654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SAN DIEGO SUPERCOMPUTER CENTER</a:t>
            </a:r>
          </a:p>
        </p:txBody>
      </p:sp>
      <p:pic>
        <p:nvPicPr>
          <p:cNvPr id="180327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6270625"/>
            <a:ext cx="804862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3272" name="Picture 8" descr="SDSC_logo 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9525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3273" name="Text Box 9"/>
          <p:cNvSpPr txBox="1">
            <a:spLocks noChangeArrowheads="1"/>
          </p:cNvSpPr>
          <p:nvPr userDrawn="1"/>
        </p:nvSpPr>
        <p:spPr bwMode="auto">
          <a:xfrm>
            <a:off x="3200400" y="6521450"/>
            <a:ext cx="1436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>
                <a:solidFill>
                  <a:srgbClr val="009999"/>
                </a:solidFill>
              </a:rPr>
              <a:t>Fran Berman</a:t>
            </a:r>
          </a:p>
        </p:txBody>
      </p:sp>
    </p:spTree>
    <p:extLst>
      <p:ext uri="{BB962C8B-B14F-4D97-AF65-F5344CB8AC3E}">
        <p14:creationId xmlns:p14="http://schemas.microsoft.com/office/powerpoint/2010/main" val="188507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</p:sldLayoutIdLst>
  <p:transition/>
  <p:txStyles>
    <p:titleStyle>
      <a:lvl1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2pPr>
      <a:lvl3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3pPr>
      <a:lvl4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4pPr>
      <a:lvl5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9pPr>
    </p:titleStyle>
    <p:bodyStyle>
      <a:lvl1pPr marL="342900" indent="-3429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" pitchFamily="1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mall.org/X-InformaticsSpring2013/index.html" TargetMode="External"/><Relationship Id="rId2" Type="http://schemas.openxmlformats.org/officeDocument/2006/relationships/hyperlink" Target="mailto:gcf@indiana.edu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science101.wordpress.com/2013/04/13/new-york-times-data-science-articles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3.jpeg"/><Relationship Id="rId18" Type="http://schemas.openxmlformats.org/officeDocument/2006/relationships/image" Target="../media/image18.gif"/><Relationship Id="rId3" Type="http://schemas.openxmlformats.org/officeDocument/2006/relationships/image" Target="../media/image3.jpeg"/><Relationship Id="rId21" Type="http://schemas.openxmlformats.org/officeDocument/2006/relationships/image" Target="../media/image21.gif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5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24" Type="http://schemas.openxmlformats.org/officeDocument/2006/relationships/image" Target="../media/image24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23" Type="http://schemas.openxmlformats.org/officeDocument/2006/relationships/image" Target="../media/image23.gif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Relationship Id="rId22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064" y="845127"/>
            <a:ext cx="811369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Technology for Informatics</a:t>
            </a:r>
            <a:br>
              <a:rPr lang="en-US" b="1" dirty="0" smtClean="0"/>
            </a:br>
            <a:r>
              <a:rPr lang="en-US" b="1" dirty="0" err="1" smtClean="0"/>
              <a:t>Kmeans</a:t>
            </a:r>
            <a:r>
              <a:rPr lang="en-US" b="1" dirty="0" smtClean="0"/>
              <a:t> and MapReduce Parallelism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" y="2614411"/>
            <a:ext cx="8382000" cy="42629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June 19 2013</a:t>
            </a:r>
          </a:p>
          <a:p>
            <a:r>
              <a:rPr lang="en-US" sz="3600" dirty="0" smtClean="0"/>
              <a:t>Geoffrey Fox</a:t>
            </a:r>
          </a:p>
          <a:p>
            <a:pPr lvl="0">
              <a:defRPr/>
            </a:pPr>
            <a:r>
              <a:rPr lang="en-US" dirty="0">
                <a:hlinkClick r:id="rId2"/>
              </a:rPr>
              <a:t>gcf@indiana.edu</a:t>
            </a:r>
            <a:r>
              <a:rPr lang="en-US" dirty="0"/>
              <a:t>            </a:t>
            </a:r>
          </a:p>
          <a:p>
            <a:pPr lvl="0">
              <a:defRPr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www.infomall.org/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Associate Dean for Research,  School of Informatics and Computing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Indiana University Bloomington</a:t>
            </a:r>
          </a:p>
          <a:p>
            <a:r>
              <a:rPr lang="en-US" dirty="0" smtClean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3455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4800"/>
            <a:ext cx="9107032" cy="1470025"/>
          </a:xfrm>
        </p:spPr>
        <p:txBody>
          <a:bodyPr/>
          <a:lstStyle/>
          <a:p>
            <a:r>
              <a:rPr lang="en-US" b="1" dirty="0" smtClean="0"/>
              <a:t>Big Data Ecosystem in One Sentence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747330"/>
            <a:ext cx="9107032" cy="4930775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Use </a:t>
            </a:r>
            <a:r>
              <a:rPr lang="en-US" sz="4000" dirty="0" smtClean="0">
                <a:solidFill>
                  <a:srgbClr val="FF0000"/>
                </a:solidFill>
              </a:rPr>
              <a:t>Clouds</a:t>
            </a:r>
            <a:r>
              <a:rPr lang="en-US" sz="4000" dirty="0" smtClean="0"/>
              <a:t> running </a:t>
            </a:r>
            <a:r>
              <a:rPr lang="en-US" sz="4000" dirty="0" smtClean="0">
                <a:solidFill>
                  <a:srgbClr val="FF0000"/>
                </a:solidFill>
              </a:rPr>
              <a:t>Data Analytics Collaboratively </a:t>
            </a:r>
            <a:r>
              <a:rPr lang="en-US" sz="4000" dirty="0" smtClean="0"/>
              <a:t>processing </a:t>
            </a:r>
            <a:r>
              <a:rPr lang="en-US" sz="4000" dirty="0" smtClean="0">
                <a:solidFill>
                  <a:srgbClr val="FF0000"/>
                </a:solidFill>
              </a:rPr>
              <a:t>Big Data </a:t>
            </a:r>
            <a:r>
              <a:rPr lang="en-US" sz="4000" dirty="0" smtClean="0"/>
              <a:t>to solve problems in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FF0000"/>
                </a:solidFill>
              </a:rPr>
              <a:t>X-Informatics ( </a:t>
            </a:r>
            <a:r>
              <a:rPr lang="en-US" sz="4000" dirty="0"/>
              <a:t>or </a:t>
            </a:r>
            <a:r>
              <a:rPr lang="en-US" sz="4000" dirty="0" smtClean="0">
                <a:solidFill>
                  <a:srgbClr val="FF0000"/>
                </a:solidFill>
              </a:rPr>
              <a:t>e-X)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X = Astronomy</a:t>
            </a:r>
            <a:r>
              <a:rPr lang="en-US" dirty="0">
                <a:solidFill>
                  <a:schemeClr val="tx1"/>
                </a:solidFill>
              </a:rPr>
              <a:t>, Biology, Biomedicine, Business, Chemistry, </a:t>
            </a:r>
            <a:r>
              <a:rPr lang="en-US" dirty="0" smtClean="0">
                <a:solidFill>
                  <a:schemeClr val="tx1"/>
                </a:solidFill>
              </a:rPr>
              <a:t>Climate, Crisis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Earth Science, Energy</a:t>
            </a:r>
            <a:r>
              <a:rPr lang="en-US" dirty="0">
                <a:solidFill>
                  <a:schemeClr val="tx1"/>
                </a:solidFill>
              </a:rPr>
              <a:t>, Environment, Finance, Health, Intelligence, Lifestyle, Marketing, Medicine, Pathology, Policy, Radar, Security, Sensor, Social, Sustainability, Wealth and Wellness with more fields </a:t>
            </a:r>
            <a:r>
              <a:rPr lang="en-US" dirty="0" smtClean="0">
                <a:solidFill>
                  <a:schemeClr val="tx1"/>
                </a:solidFill>
              </a:rPr>
              <a:t>(physics) defined implicitly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Spans Industry and Science (research)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Education: </a:t>
            </a:r>
            <a:r>
              <a:rPr lang="en-US" dirty="0" smtClean="0">
                <a:solidFill>
                  <a:srgbClr val="FF0000"/>
                </a:solidFill>
              </a:rPr>
              <a:t>Data Science </a:t>
            </a:r>
            <a:r>
              <a:rPr lang="en-US" dirty="0" smtClean="0">
                <a:solidFill>
                  <a:schemeClr val="tx1"/>
                </a:solidFill>
              </a:rPr>
              <a:t>see recent New York Times articles</a:t>
            </a:r>
          </a:p>
          <a:p>
            <a:r>
              <a:rPr lang="en-US" sz="2900" dirty="0">
                <a:hlinkClick r:id="rId2"/>
              </a:rPr>
              <a:t>http://datascience101.wordpress.com/2013/04/13/new-york-times-data-science-articles</a:t>
            </a:r>
            <a:r>
              <a:rPr lang="en-US" sz="2900" dirty="0" smtClean="0">
                <a:hlinkClick r:id="rId2"/>
              </a:rPr>
              <a:t>/</a:t>
            </a:r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25632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TYu0Mkim4DcVpxfKwerviKRw-lMRWDE86kHz_Z3BP0zLcBB8Y_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5009"/>
            <a:ext cx="2438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QKWRzLWcgWKmplPTsPZrbpMWfhNU3OiItBec534aXSJgAaFWqMs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50" y="53109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2.gstatic.com/images?q=tbn:ANd9GcRu41sbEn2YbBq-Mv9FkyKsYWpHO6Zt4VIDyASWv3vM-ODAfQT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/>
          <a:stretch/>
        </p:blipFill>
        <p:spPr bwMode="auto">
          <a:xfrm>
            <a:off x="-31233" y="1257300"/>
            <a:ext cx="445083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TGMcepVHT5PL8pI7KfoJejqsiOpQpZ2oz8n6yvE5LZO7LoSDE8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37" y="838200"/>
            <a:ext cx="1496211" cy="194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0.gstatic.com/images?q=tbn:ANd9GcRNZpTZIKNsGnhPj4wOpjkeyPWyJQnyGO7gG0f29fB5vEKq33P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2209800"/>
            <a:ext cx="22574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ciensus.com/uploads/images/venn_diagram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32" y="2209800"/>
            <a:ext cx="2498922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farm4.static.flickr.com/3643/3350940973_4333e99a8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46" y="1328916"/>
            <a:ext cx="2125982" cy="212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encrypted-tbn3.gstatic.com/images?q=tbn:ANd9GcQ91z38gA1rZrp2TlS-mwhVKOHVL2IXpKHxjmtY9vNchpkhDXLJo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73" y="1300883"/>
            <a:ext cx="11620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morebooks.de/assets/product_images/9786201595/big/7801609/business-informatics.jpg?locale=gb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820599" y="4561694"/>
            <a:ext cx="1590664" cy="233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encrypted-tbn0.gstatic.com/images?q=tbn:ANd9GcSqq2ZcAVDeKPT-t171dLNI0VBR3f2tkWNYWF_u4L4KnEAiPu6W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9" y="-16126"/>
            <a:ext cx="3004152" cy="108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encrypted-tbn2.gstatic.com/images?q=tbn:ANd9GcT61WeZTigeUDaul3WYcWq4NIjm1evG2U__w3bcBDQ7IVM7ueWdX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21" y="2044103"/>
            <a:ext cx="1651118" cy="235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3" t="17925" r="10845" b="34127"/>
          <a:stretch/>
        </p:blipFill>
        <p:spPr bwMode="auto">
          <a:xfrm>
            <a:off x="6279300" y="3434671"/>
            <a:ext cx="2864700" cy="160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28661" r="32053" b="10865"/>
          <a:stretch/>
        </p:blipFill>
        <p:spPr bwMode="auto">
          <a:xfrm>
            <a:off x="5499086" y="4080878"/>
            <a:ext cx="3644914" cy="164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t="35603" r="11324" b="34435"/>
          <a:stretch/>
        </p:blipFill>
        <p:spPr bwMode="auto">
          <a:xfrm>
            <a:off x="5764474" y="5295090"/>
            <a:ext cx="3379526" cy="15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http://spa.asu.edu/centers/pincenter.gif/image_preview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02" y="5943638"/>
            <a:ext cx="1879698" cy="93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geoinformatics.com/layouts/cmediageoinformatics/img/Header-Geo-5.gif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2"/>
          <a:stretch/>
        </p:blipFill>
        <p:spPr bwMode="auto">
          <a:xfrm>
            <a:off x="7049772" y="4322918"/>
            <a:ext cx="2094228" cy="64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4" t="29851" r="13419" b="56430"/>
          <a:stretch/>
        </p:blipFill>
        <p:spPr bwMode="auto">
          <a:xfrm>
            <a:off x="7400203" y="746282"/>
            <a:ext cx="1673904" cy="582634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25" t="15702" b="41253"/>
          <a:stretch/>
        </p:blipFill>
        <p:spPr bwMode="auto">
          <a:xfrm>
            <a:off x="6875587" y="5734478"/>
            <a:ext cx="1049232" cy="114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61332" y="4277412"/>
            <a:ext cx="3635470" cy="2580588"/>
            <a:chOff x="161332" y="4277412"/>
            <a:chExt cx="3635470" cy="2580588"/>
          </a:xfrm>
        </p:grpSpPr>
        <p:pic>
          <p:nvPicPr>
            <p:cNvPr id="27" name="Picture 24" descr="http://ucspace.canberra.edu.au/download/attachments/59113623/Triangle+diagram+of+Social+Informatics.GIF?version=1&amp;modificationDate=1282102139643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32" y="4277412"/>
              <a:ext cx="3635470" cy="258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47800" y="6448466"/>
              <a:ext cx="13150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Social Informatics</a:t>
              </a:r>
              <a:endParaRPr lang="en-US" sz="1200" b="1" dirty="0"/>
            </a:p>
          </p:txBody>
        </p:sp>
      </p:grpSp>
      <p:pic>
        <p:nvPicPr>
          <p:cNvPr id="3" name="Picture 4" descr="UF1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r="6237"/>
          <a:stretch/>
        </p:blipFill>
        <p:spPr bwMode="auto">
          <a:xfrm>
            <a:off x="0" y="4230944"/>
            <a:ext cx="1885596" cy="160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41"/>
          <a:stretch/>
        </p:blipFill>
        <p:spPr>
          <a:xfrm>
            <a:off x="2015695" y="3905935"/>
            <a:ext cx="1751030" cy="704168"/>
          </a:xfrm>
          <a:prstGeom prst="rect">
            <a:avLst/>
          </a:prstGeom>
        </p:spPr>
      </p:pic>
      <p:pic>
        <p:nvPicPr>
          <p:cNvPr id="3074" name="Picture 2" descr="Earth Science Informatics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0" b="64418"/>
          <a:stretch/>
        </p:blipFill>
        <p:spPr bwMode="auto">
          <a:xfrm>
            <a:off x="-39786" y="866507"/>
            <a:ext cx="14573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encrypted-tbn3.gstatic.com/images?q=tbn:ANd9GcSZ1oC4JeqPg7iOj1TVIiQ4_Ld1xB54bCo4RecSPWt1DAURuYYY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98" y="813947"/>
            <a:ext cx="2383334" cy="59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5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/>
              <a:t>MapReduce </a:t>
            </a:r>
            <a:r>
              <a:rPr lang="en-US" sz="6600" b="1" dirty="0" err="1" smtClean="0"/>
              <a:t>Kmeans</a:t>
            </a:r>
            <a:r>
              <a:rPr lang="en-US" sz="6600" b="1" dirty="0" smtClean="0"/>
              <a:t> in Python</a:t>
            </a:r>
            <a:endParaRPr lang="en-US" sz="6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Slightly Changed Sequential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5344" y="1219200"/>
            <a:ext cx="9229344" cy="55202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change to allow MapReduce implementation</a:t>
            </a:r>
          </a:p>
          <a:p>
            <a:r>
              <a:rPr lang="en-US" dirty="0" smtClean="0"/>
              <a:t>Overall iteration over starting positions</a:t>
            </a:r>
          </a:p>
          <a:p>
            <a:pPr lvl="1"/>
            <a:r>
              <a:rPr lang="en-US" sz="3200" dirty="0" smtClean="0"/>
              <a:t>Initialize Centroids</a:t>
            </a:r>
          </a:p>
          <a:p>
            <a:pPr lvl="1"/>
            <a:r>
              <a:rPr lang="en-US" sz="3200" dirty="0" smtClean="0"/>
              <a:t>Iterate until converged</a:t>
            </a:r>
          </a:p>
          <a:p>
            <a:pPr lvl="2"/>
            <a:r>
              <a:rPr lang="en-US" sz="2800" dirty="0" smtClean="0"/>
              <a:t>Call </a:t>
            </a:r>
            <a:r>
              <a:rPr lang="en-US" sz="2800" b="1" dirty="0" smtClean="0"/>
              <a:t>map</a:t>
            </a:r>
            <a:r>
              <a:rPr lang="en-US" sz="2800" dirty="0" smtClean="0"/>
              <a:t> to find association and do first step in find centroids as sum over point vectors and distortion</a:t>
            </a:r>
          </a:p>
          <a:p>
            <a:pPr lvl="2"/>
            <a:r>
              <a:rPr lang="en-US" sz="2800" b="1" dirty="0" smtClean="0"/>
              <a:t>Reduce</a:t>
            </a:r>
            <a:r>
              <a:rPr lang="en-US" sz="2800" dirty="0" smtClean="0"/>
              <a:t> step: Divide summed centers by points in center to get centroid</a:t>
            </a:r>
          </a:p>
          <a:p>
            <a:pPr lvl="3"/>
            <a:r>
              <a:rPr lang="en-US" sz="2400" dirty="0" smtClean="0"/>
              <a:t>Do other book keeping</a:t>
            </a:r>
          </a:p>
          <a:p>
            <a:pPr lvl="3"/>
            <a:r>
              <a:rPr lang="en-US" sz="2400" dirty="0" smtClean="0"/>
              <a:t>Delete zero size clusters</a:t>
            </a:r>
          </a:p>
          <a:p>
            <a:pPr lvl="2"/>
            <a:r>
              <a:rPr lang="en-US" sz="2800" dirty="0" smtClean="0"/>
              <a:t>Check convergence</a:t>
            </a:r>
          </a:p>
          <a:p>
            <a:r>
              <a:rPr lang="en-US" dirty="0" smtClean="0"/>
              <a:t>Return best solution based on Quality criterion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Parallel MapReduce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7533"/>
            <a:ext cx="9144000" cy="5850467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	</a:t>
            </a:r>
            <a:r>
              <a:rPr lang="en-US" dirty="0" err="1"/>
              <a:t>Iseven</a:t>
            </a:r>
            <a:r>
              <a:rPr lang="en-US" dirty="0"/>
              <a:t> = </a:t>
            </a:r>
            <a:r>
              <a:rPr lang="en-US" dirty="0" err="1"/>
              <a:t>np.empty</a:t>
            </a:r>
            <a:r>
              <a:rPr lang="en-US" dirty="0"/>
              <a:t>([tot], </a:t>
            </a:r>
            <a:r>
              <a:rPr lang="en-US" dirty="0" err="1"/>
              <a:t>dtype</a:t>
            </a:r>
            <a:r>
              <a:rPr lang="en-US" dirty="0"/>
              <a:t>=</a:t>
            </a:r>
            <a:r>
              <a:rPr lang="en-US" dirty="0" err="1"/>
              <a:t>bool</a:t>
            </a:r>
            <a:r>
              <a:rPr lang="en-US" dirty="0"/>
              <a:t>)</a:t>
            </a:r>
          </a:p>
          <a:p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arange</a:t>
            </a:r>
            <a:r>
              <a:rPr lang="en-US" dirty="0"/>
              <a:t>(tot):</a:t>
            </a:r>
          </a:p>
          <a:p>
            <a:r>
              <a:rPr lang="en-US" dirty="0"/>
              <a:t>		</a:t>
            </a:r>
            <a:r>
              <a:rPr lang="en-US" dirty="0" err="1"/>
              <a:t>Iseven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(i%2 == 0);</a:t>
            </a:r>
          </a:p>
          <a:p>
            <a:r>
              <a:rPr lang="en-US" dirty="0"/>
              <a:t>	obs1 = compress(</a:t>
            </a:r>
            <a:r>
              <a:rPr lang="en-US" dirty="0" err="1"/>
              <a:t>Iseven</a:t>
            </a:r>
            <a:r>
              <a:rPr lang="en-US" dirty="0"/>
              <a:t>, </a:t>
            </a:r>
            <a:r>
              <a:rPr lang="en-US" dirty="0" err="1"/>
              <a:t>obs</a:t>
            </a:r>
            <a:r>
              <a:rPr lang="en-US" dirty="0"/>
              <a:t>, 0)</a:t>
            </a:r>
          </a:p>
          <a:p>
            <a:r>
              <a:rPr lang="en-US" dirty="0"/>
              <a:t>	obs2 = compress(</a:t>
            </a:r>
            <a:r>
              <a:rPr lang="en-US" dirty="0" err="1"/>
              <a:t>logical_not</a:t>
            </a:r>
            <a:r>
              <a:rPr lang="en-US" dirty="0"/>
              <a:t>(</a:t>
            </a:r>
            <a:r>
              <a:rPr lang="en-US" dirty="0" err="1"/>
              <a:t>Iseven</a:t>
            </a:r>
            <a:r>
              <a:rPr lang="en-US" dirty="0"/>
              <a:t>), </a:t>
            </a:r>
            <a:r>
              <a:rPr lang="en-US" dirty="0" err="1"/>
              <a:t>obs</a:t>
            </a:r>
            <a:r>
              <a:rPr lang="en-US" dirty="0"/>
              <a:t>, 0)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avg_dist</a:t>
            </a:r>
            <a:r>
              <a:rPr lang="en-US" dirty="0"/>
              <a:t> = []</a:t>
            </a:r>
          </a:p>
          <a:p>
            <a:r>
              <a:rPr lang="en-US" dirty="0"/>
              <a:t>	diff = thresh+1.</a:t>
            </a:r>
          </a:p>
          <a:p>
            <a:r>
              <a:rPr lang="en-US" dirty="0"/>
              <a:t>	while diff &gt; thresh:</a:t>
            </a:r>
          </a:p>
          <a:p>
            <a:r>
              <a:rPr lang="en-US" dirty="0"/>
              <a:t>		#</a:t>
            </a:r>
          </a:p>
          <a:p>
            <a:r>
              <a:rPr lang="en-US" dirty="0"/>
              <a:t>		if Parallelism == 1:</a:t>
            </a:r>
          </a:p>
          <a:p>
            <a:r>
              <a:rPr lang="en-US" dirty="0"/>
              <a:t>			</a:t>
            </a:r>
            <a:r>
              <a:rPr lang="en-US" dirty="0" err="1">
                <a:solidFill>
                  <a:srgbClr val="FF0000"/>
                </a:solidFill>
              </a:rPr>
              <a:t>code_book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NumPointsinClusters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distortsum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distortmax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NumPoints</a:t>
            </a:r>
            <a:r>
              <a:rPr lang="en-US" dirty="0">
                <a:solidFill>
                  <a:srgbClr val="FF0000"/>
                </a:solidFill>
              </a:rPr>
              <a:t>  = </a:t>
            </a:r>
            <a:r>
              <a:rPr lang="en-US" dirty="0" err="1">
                <a:solidFill>
                  <a:srgbClr val="FF0000"/>
                </a:solidFill>
              </a:rPr>
              <a:t>Kmeans_map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obs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code_book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		if Parallelism == 2:</a:t>
            </a:r>
          </a:p>
          <a:p>
            <a:r>
              <a:rPr lang="en-US" dirty="0"/>
              <a:t>			# Can be Parallel Map Operations</a:t>
            </a:r>
          </a:p>
          <a:p>
            <a:r>
              <a:rPr lang="en-US" dirty="0">
                <a:solidFill>
                  <a:srgbClr val="FF0000"/>
                </a:solidFill>
              </a:rPr>
              <a:t>			code_book1, NumPointsinClusters1, distortsum1, distortmax1, NumPoints1  = </a:t>
            </a:r>
            <a:r>
              <a:rPr lang="en-US" dirty="0" err="1">
                <a:solidFill>
                  <a:srgbClr val="FF0000"/>
                </a:solidFill>
              </a:rPr>
              <a:t>Kmeans_map</a:t>
            </a:r>
            <a:r>
              <a:rPr lang="en-US" dirty="0">
                <a:solidFill>
                  <a:srgbClr val="FF0000"/>
                </a:solidFill>
              </a:rPr>
              <a:t>(obs1, </a:t>
            </a:r>
            <a:r>
              <a:rPr lang="en-US" dirty="0" err="1">
                <a:solidFill>
                  <a:srgbClr val="FF0000"/>
                </a:solidFill>
              </a:rPr>
              <a:t>code_book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			code_book2, NumPointsinClusters2, distortsum2, distortmax2, NumPoints2  = </a:t>
            </a:r>
            <a:r>
              <a:rPr lang="en-US" dirty="0" err="1">
                <a:solidFill>
                  <a:srgbClr val="FF0000"/>
                </a:solidFill>
              </a:rPr>
              <a:t>Kmeans_map</a:t>
            </a:r>
            <a:r>
              <a:rPr lang="en-US" dirty="0">
                <a:solidFill>
                  <a:srgbClr val="FF0000"/>
                </a:solidFill>
              </a:rPr>
              <a:t>(obs2, </a:t>
            </a:r>
            <a:r>
              <a:rPr lang="en-US" dirty="0" err="1">
                <a:solidFill>
                  <a:srgbClr val="FF0000"/>
                </a:solidFill>
              </a:rPr>
              <a:t>code_book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			#</a:t>
            </a:r>
          </a:p>
          <a:p>
            <a:r>
              <a:rPr lang="en-US" dirty="0"/>
              <a:t>			#	Following are 4 Reduction Operations</a:t>
            </a:r>
          </a:p>
          <a:p>
            <a:r>
              <a:rPr lang="en-US" dirty="0"/>
              <a:t>			#	Note maps include local reductions</a:t>
            </a:r>
          </a:p>
          <a:p>
            <a:r>
              <a:rPr lang="en-US" dirty="0"/>
              <a:t>			</a:t>
            </a:r>
            <a:r>
              <a:rPr lang="en-US" dirty="0" err="1">
                <a:solidFill>
                  <a:srgbClr val="00B0F0"/>
                </a:solidFill>
              </a:rPr>
              <a:t>code_book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np.add</a:t>
            </a:r>
            <a:r>
              <a:rPr lang="en-US" dirty="0">
                <a:solidFill>
                  <a:srgbClr val="00B0F0"/>
                </a:solidFill>
              </a:rPr>
              <a:t>( code_book1, code_book2)</a:t>
            </a:r>
          </a:p>
          <a:p>
            <a:r>
              <a:rPr lang="en-US" dirty="0">
                <a:solidFill>
                  <a:srgbClr val="00B0F0"/>
                </a:solidFill>
              </a:rPr>
              <a:t>			</a:t>
            </a:r>
            <a:r>
              <a:rPr lang="en-US" dirty="0" err="1">
                <a:solidFill>
                  <a:srgbClr val="00B0F0"/>
                </a:solidFill>
              </a:rPr>
              <a:t>NumPointsinClusters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np.add</a:t>
            </a:r>
            <a:r>
              <a:rPr lang="en-US" dirty="0">
                <a:solidFill>
                  <a:srgbClr val="00B0F0"/>
                </a:solidFill>
              </a:rPr>
              <a:t>( NumPointsinClusters1, NumPointsinClusters2)</a:t>
            </a:r>
          </a:p>
          <a:p>
            <a:r>
              <a:rPr lang="en-US" dirty="0">
                <a:solidFill>
                  <a:srgbClr val="00B0F0"/>
                </a:solidFill>
              </a:rPr>
              <a:t>			</a:t>
            </a:r>
            <a:r>
              <a:rPr lang="en-US" dirty="0" err="1">
                <a:solidFill>
                  <a:srgbClr val="00B0F0"/>
                </a:solidFill>
              </a:rPr>
              <a:t>distortsum</a:t>
            </a:r>
            <a:r>
              <a:rPr lang="en-US" dirty="0">
                <a:solidFill>
                  <a:srgbClr val="00B0F0"/>
                </a:solidFill>
              </a:rPr>
              <a:t> = distortsum1 + distortsum2</a:t>
            </a:r>
          </a:p>
          <a:p>
            <a:r>
              <a:rPr lang="en-US" dirty="0">
                <a:solidFill>
                  <a:srgbClr val="00B0F0"/>
                </a:solidFill>
              </a:rPr>
              <a:t>			</a:t>
            </a:r>
            <a:r>
              <a:rPr lang="en-US" dirty="0" err="1">
                <a:solidFill>
                  <a:srgbClr val="00B0F0"/>
                </a:solidFill>
              </a:rPr>
              <a:t>distortmax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np.maximum</a:t>
            </a:r>
            <a:r>
              <a:rPr lang="en-US" dirty="0">
                <a:solidFill>
                  <a:srgbClr val="00B0F0"/>
                </a:solidFill>
              </a:rPr>
              <a:t>(distortmax1, distortmax2)</a:t>
            </a:r>
          </a:p>
          <a:p>
            <a:r>
              <a:rPr lang="en-US" dirty="0">
                <a:solidFill>
                  <a:srgbClr val="00B0F0"/>
                </a:solidFill>
              </a:rPr>
              <a:t>			</a:t>
            </a:r>
            <a:r>
              <a:rPr lang="en-US" dirty="0" err="1">
                <a:solidFill>
                  <a:srgbClr val="00B0F0"/>
                </a:solidFill>
              </a:rPr>
              <a:t>NumPoints</a:t>
            </a:r>
            <a:r>
              <a:rPr lang="en-US" dirty="0">
                <a:solidFill>
                  <a:srgbClr val="00B0F0"/>
                </a:solidFill>
              </a:rPr>
              <a:t> = NumPoints1 +  NumPoints2</a:t>
            </a:r>
          </a:p>
          <a:p>
            <a:r>
              <a:rPr lang="en-US" dirty="0">
                <a:solidFill>
                  <a:srgbClr val="00B0F0"/>
                </a:solidFill>
              </a:rPr>
              <a:t>		#</a:t>
            </a:r>
          </a:p>
          <a:p>
            <a:r>
              <a:rPr lang="en-US" dirty="0">
                <a:solidFill>
                  <a:srgbClr val="00B0F0"/>
                </a:solidFill>
              </a:rPr>
              <a:t>		</a:t>
            </a:r>
            <a:r>
              <a:rPr lang="en-US" dirty="0" err="1">
                <a:solidFill>
                  <a:srgbClr val="00B0F0"/>
                </a:solidFill>
              </a:rPr>
              <a:t>code_book</a:t>
            </a:r>
            <a:r>
              <a:rPr lang="en-US" dirty="0">
                <a:solidFill>
                  <a:srgbClr val="00B0F0"/>
                </a:solidFill>
              </a:rPr>
              <a:t> = compress(</a:t>
            </a:r>
            <a:r>
              <a:rPr lang="en-US" dirty="0" err="1">
                <a:solidFill>
                  <a:srgbClr val="00B0F0"/>
                </a:solidFill>
              </a:rPr>
              <a:t>np.greater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NumPointsinClusters</a:t>
            </a:r>
            <a:r>
              <a:rPr lang="en-US" dirty="0">
                <a:solidFill>
                  <a:srgbClr val="00B0F0"/>
                </a:solidFill>
              </a:rPr>
              <a:t>, 0), </a:t>
            </a:r>
            <a:r>
              <a:rPr lang="en-US" dirty="0" err="1">
                <a:solidFill>
                  <a:srgbClr val="00B0F0"/>
                </a:solidFill>
              </a:rPr>
              <a:t>code_book</a:t>
            </a:r>
            <a:r>
              <a:rPr lang="en-US" dirty="0">
                <a:solidFill>
                  <a:srgbClr val="00B0F0"/>
                </a:solidFill>
              </a:rPr>
              <a:t>, 0)</a:t>
            </a:r>
          </a:p>
          <a:p>
            <a:r>
              <a:rPr lang="en-US" dirty="0">
                <a:solidFill>
                  <a:srgbClr val="00B0F0"/>
                </a:solidFill>
              </a:rPr>
              <a:t>		#	remove </a:t>
            </a:r>
            <a:r>
              <a:rPr lang="en-US" dirty="0" err="1">
                <a:solidFill>
                  <a:srgbClr val="00B0F0"/>
                </a:solidFill>
              </a:rPr>
              <a:t>code_books</a:t>
            </a:r>
            <a:r>
              <a:rPr lang="en-US" dirty="0">
                <a:solidFill>
                  <a:srgbClr val="00B0F0"/>
                </a:solidFill>
              </a:rPr>
              <a:t> that didn't have any members</a:t>
            </a:r>
          </a:p>
          <a:p>
            <a:r>
              <a:rPr lang="en-US" dirty="0">
                <a:solidFill>
                  <a:srgbClr val="00B0F0"/>
                </a:solidFill>
              </a:rPr>
              <a:t>		#</a:t>
            </a:r>
          </a:p>
          <a:p>
            <a:r>
              <a:rPr lang="en-US" dirty="0">
                <a:solidFill>
                  <a:srgbClr val="00B0F0"/>
                </a:solidFill>
              </a:rPr>
              <a:t>		j = 0</a:t>
            </a:r>
          </a:p>
          <a:p>
            <a:r>
              <a:rPr lang="en-US" dirty="0">
                <a:solidFill>
                  <a:srgbClr val="00B0F0"/>
                </a:solidFill>
              </a:rPr>
              <a:t>		</a:t>
            </a:r>
            <a:r>
              <a:rPr lang="en-US" dirty="0" err="1">
                <a:solidFill>
                  <a:srgbClr val="00B0F0"/>
                </a:solidFill>
              </a:rPr>
              <a:t>nc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code_book.shape</a:t>
            </a:r>
            <a:r>
              <a:rPr lang="en-US" dirty="0">
                <a:solidFill>
                  <a:srgbClr val="00B0F0"/>
                </a:solidFill>
              </a:rPr>
              <a:t>[0]</a:t>
            </a:r>
          </a:p>
          <a:p>
            <a:r>
              <a:rPr lang="en-US" dirty="0">
                <a:solidFill>
                  <a:srgbClr val="00B0F0"/>
                </a:solidFill>
              </a:rPr>
              <a:t>		for 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 in </a:t>
            </a:r>
            <a:r>
              <a:rPr lang="en-US" dirty="0" err="1">
                <a:solidFill>
                  <a:srgbClr val="00B0F0"/>
                </a:solidFill>
              </a:rPr>
              <a:t>arange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nc</a:t>
            </a:r>
            <a:r>
              <a:rPr lang="en-US" dirty="0">
                <a:solidFill>
                  <a:srgbClr val="00B0F0"/>
                </a:solidFill>
              </a:rPr>
              <a:t>):</a:t>
            </a:r>
          </a:p>
          <a:p>
            <a:r>
              <a:rPr lang="en-US" dirty="0">
                <a:solidFill>
                  <a:srgbClr val="00B0F0"/>
                </a:solidFill>
              </a:rPr>
              <a:t>			if </a:t>
            </a:r>
            <a:r>
              <a:rPr lang="en-US" dirty="0" err="1">
                <a:solidFill>
                  <a:srgbClr val="00B0F0"/>
                </a:solidFill>
              </a:rPr>
              <a:t>NumPointsinClusters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] &gt; 0:</a:t>
            </a:r>
          </a:p>
          <a:p>
            <a:r>
              <a:rPr lang="en-US" dirty="0">
                <a:solidFill>
                  <a:srgbClr val="00B0F0"/>
                </a:solidFill>
              </a:rPr>
              <a:t>				</a:t>
            </a:r>
            <a:r>
              <a:rPr lang="en-US" dirty="0" err="1">
                <a:solidFill>
                  <a:srgbClr val="00B0F0"/>
                </a:solidFill>
              </a:rPr>
              <a:t>code_book</a:t>
            </a:r>
            <a:r>
              <a:rPr lang="en-US" dirty="0">
                <a:solidFill>
                  <a:srgbClr val="00B0F0"/>
                </a:solidFill>
              </a:rPr>
              <a:t>[j,:] = </a:t>
            </a:r>
            <a:r>
              <a:rPr lang="en-US" dirty="0" err="1">
                <a:solidFill>
                  <a:srgbClr val="00B0F0"/>
                </a:solidFill>
              </a:rPr>
              <a:t>code_book</a:t>
            </a:r>
            <a:r>
              <a:rPr lang="en-US" dirty="0">
                <a:solidFill>
                  <a:srgbClr val="00B0F0"/>
                </a:solidFill>
              </a:rPr>
              <a:t>[j,:] / </a:t>
            </a:r>
            <a:r>
              <a:rPr lang="en-US" dirty="0" err="1">
                <a:solidFill>
                  <a:srgbClr val="00B0F0"/>
                </a:solidFill>
              </a:rPr>
              <a:t>NumPointsinClusters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]</a:t>
            </a:r>
          </a:p>
          <a:p>
            <a:r>
              <a:rPr lang="en-US" dirty="0">
                <a:solidFill>
                  <a:srgbClr val="00B0F0"/>
                </a:solidFill>
              </a:rPr>
              <a:t>				j = j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13600" y="4301067"/>
            <a:ext cx="112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Reduce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3600" y="2052134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Map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44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 for </a:t>
            </a:r>
            <a:r>
              <a:rPr lang="en-US" dirty="0" err="1" smtClean="0"/>
              <a:t>Kmeans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4430"/>
            <a:ext cx="8686800" cy="6133570"/>
          </a:xfrm>
        </p:spPr>
        <p:txBody>
          <a:bodyPr>
            <a:normAutofit fontScale="40000" lnSpcReduction="20000"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Kmeans_map</a:t>
            </a:r>
            <a:r>
              <a:rPr lang="en-US" dirty="0"/>
              <a:t>(</a:t>
            </a:r>
            <a:r>
              <a:rPr lang="en-US" dirty="0" err="1"/>
              <a:t>obs</a:t>
            </a:r>
            <a:r>
              <a:rPr lang="en-US" dirty="0"/>
              <a:t>, </a:t>
            </a:r>
            <a:r>
              <a:rPr lang="en-US" dirty="0" err="1"/>
              <a:t>code_book</a:t>
            </a:r>
            <a:r>
              <a:rPr lang="en-US" dirty="0"/>
              <a:t>):</a:t>
            </a:r>
          </a:p>
          <a:p>
            <a:r>
              <a:rPr lang="en-US" dirty="0"/>
              <a:t>	No = </a:t>
            </a:r>
            <a:r>
              <a:rPr lang="en-US" dirty="0" err="1"/>
              <a:t>obs.shape</a:t>
            </a:r>
            <a:r>
              <a:rPr lang="en-US" dirty="0"/>
              <a:t>[0]</a:t>
            </a:r>
          </a:p>
          <a:p>
            <a:r>
              <a:rPr lang="en-US" dirty="0"/>
              <a:t>	</a:t>
            </a:r>
            <a:r>
              <a:rPr lang="en-US" dirty="0" err="1"/>
              <a:t>nc</a:t>
            </a:r>
            <a:r>
              <a:rPr lang="en-US" dirty="0"/>
              <a:t> = </a:t>
            </a:r>
            <a:r>
              <a:rPr lang="en-US" dirty="0" err="1"/>
              <a:t>code_book.shape</a:t>
            </a:r>
            <a:r>
              <a:rPr lang="en-US" dirty="0"/>
              <a:t>[0]</a:t>
            </a:r>
          </a:p>
          <a:p>
            <a:r>
              <a:rPr lang="en-US" dirty="0"/>
              <a:t>	# </a:t>
            </a:r>
            <a:r>
              <a:rPr lang="en-US" dirty="0" err="1"/>
              <a:t>nc</a:t>
            </a:r>
            <a:r>
              <a:rPr lang="en-US" dirty="0"/>
              <a:t> is current number of clusters (may decrease if zero clusters last iteration)</a:t>
            </a:r>
          </a:p>
          <a:p>
            <a:r>
              <a:rPr lang="en-US" dirty="0"/>
              <a:t>	#</a:t>
            </a:r>
          </a:p>
          <a:p>
            <a:r>
              <a:rPr lang="en-US" dirty="0"/>
              <a:t>	#compute membership and distances between </a:t>
            </a:r>
            <a:r>
              <a:rPr lang="en-US" dirty="0" err="1"/>
              <a:t>obs</a:t>
            </a:r>
            <a:r>
              <a:rPr lang="en-US" dirty="0"/>
              <a:t> and </a:t>
            </a:r>
            <a:r>
              <a:rPr lang="en-US" dirty="0" err="1"/>
              <a:t>code_book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obs_code</a:t>
            </a:r>
            <a:r>
              <a:rPr lang="en-US" dirty="0">
                <a:solidFill>
                  <a:srgbClr val="FF0000"/>
                </a:solidFill>
              </a:rPr>
              <a:t>, distort = </a:t>
            </a:r>
            <a:r>
              <a:rPr lang="en-US" dirty="0" err="1">
                <a:solidFill>
                  <a:srgbClr val="FF0000"/>
                </a:solidFill>
              </a:rPr>
              <a:t>vq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obs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code_book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distortsum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np.sum</a:t>
            </a:r>
            <a:r>
              <a:rPr lang="en-US" dirty="0">
                <a:solidFill>
                  <a:srgbClr val="FF0000"/>
                </a:solidFill>
              </a:rPr>
              <a:t>(distort)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distortmax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np.amax</a:t>
            </a:r>
            <a:r>
              <a:rPr lang="en-US" dirty="0">
                <a:solidFill>
                  <a:srgbClr val="FF0000"/>
                </a:solidFill>
              </a:rPr>
              <a:t>(distort)</a:t>
            </a:r>
          </a:p>
          <a:p>
            <a:r>
              <a:rPr lang="en-US" dirty="0">
                <a:solidFill>
                  <a:srgbClr val="FF0000"/>
                </a:solidFill>
              </a:rPr>
              <a:t>	#</a:t>
            </a:r>
          </a:p>
          <a:p>
            <a:r>
              <a:rPr lang="en-US" dirty="0">
                <a:solidFill>
                  <a:srgbClr val="FF0000"/>
                </a:solidFill>
              </a:rPr>
              <a:t>	# </a:t>
            </a:r>
            <a:r>
              <a:rPr lang="en-US" dirty="0" err="1">
                <a:solidFill>
                  <a:srgbClr val="FF0000"/>
                </a:solidFill>
              </a:rPr>
              <a:t>vq</a:t>
            </a:r>
            <a:r>
              <a:rPr lang="en-US" dirty="0">
                <a:solidFill>
                  <a:srgbClr val="FF0000"/>
                </a:solidFill>
              </a:rPr>
              <a:t> returns an indexing array </a:t>
            </a:r>
            <a:r>
              <a:rPr lang="en-US" dirty="0" err="1">
                <a:solidFill>
                  <a:srgbClr val="FF0000"/>
                </a:solidFill>
              </a:rPr>
              <a:t>obs_code</a:t>
            </a:r>
            <a:r>
              <a:rPr lang="en-US" dirty="0">
                <a:solidFill>
                  <a:srgbClr val="FF0000"/>
                </a:solidFill>
              </a:rPr>
              <a:t> mapping rows of </a:t>
            </a:r>
            <a:r>
              <a:rPr lang="en-US" dirty="0" err="1">
                <a:solidFill>
                  <a:srgbClr val="FF0000"/>
                </a:solidFill>
              </a:rPr>
              <a:t>obs</a:t>
            </a:r>
            <a:r>
              <a:rPr lang="en-US" dirty="0">
                <a:solidFill>
                  <a:srgbClr val="FF0000"/>
                </a:solidFill>
              </a:rPr>
              <a:t> (the points) to </a:t>
            </a:r>
            <a:r>
              <a:rPr lang="en-US" dirty="0" err="1">
                <a:solidFill>
                  <a:srgbClr val="FF0000"/>
                </a:solidFill>
              </a:rPr>
              <a:t>code_book</a:t>
            </a:r>
            <a:r>
              <a:rPr lang="en-US" dirty="0">
                <a:solidFill>
                  <a:srgbClr val="FF0000"/>
                </a:solidFill>
              </a:rPr>
              <a:t> (the centroids)</a:t>
            </a:r>
          </a:p>
          <a:p>
            <a:r>
              <a:rPr lang="en-US" dirty="0">
                <a:solidFill>
                  <a:srgbClr val="FF0000"/>
                </a:solidFill>
              </a:rPr>
              <a:t>	# distort is an array of length No that has difference between observation and chosen centroid</a:t>
            </a:r>
          </a:p>
          <a:p>
            <a:r>
              <a:rPr lang="en-US" dirty="0">
                <a:solidFill>
                  <a:srgbClr val="FF0000"/>
                </a:solidFill>
              </a:rPr>
              <a:t>	# </a:t>
            </a:r>
            <a:r>
              <a:rPr lang="en-US" dirty="0" err="1">
                <a:solidFill>
                  <a:srgbClr val="FF0000"/>
                </a:solidFill>
              </a:rPr>
              <a:t>vq</a:t>
            </a:r>
            <a:r>
              <a:rPr lang="en-US" dirty="0">
                <a:solidFill>
                  <a:srgbClr val="FF0000"/>
                </a:solidFill>
              </a:rPr>
              <a:t> stands for vector quantization and is provided in </a:t>
            </a:r>
            <a:r>
              <a:rPr lang="en-US" dirty="0" err="1">
                <a:solidFill>
                  <a:srgbClr val="FF0000"/>
                </a:solidFill>
              </a:rPr>
              <a:t>SciPy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#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VectorDimension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obs.shape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NewCode_Book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np.zeros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([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VectorDimension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])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NumPointsinClusters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np.zeros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([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])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for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arange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	#	Loop over clusters labelled with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cell_members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compress(equal(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obs_code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obs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0)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NumPointsinClusters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 =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cell_members.shape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[0]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	#	Extract Points in this Cluster; extract points whose quantization label is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	#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NewCode_Book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 =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np.sum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cell_members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0)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	#	Calculate centroid of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i'th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cluster</a:t>
            </a:r>
          </a:p>
          <a:p>
            <a:r>
              <a:rPr lang="en-US" dirty="0"/>
              <a:t>	return </a:t>
            </a:r>
            <a:r>
              <a:rPr lang="en-US" dirty="0" err="1"/>
              <a:t>NewCode_Book</a:t>
            </a:r>
            <a:r>
              <a:rPr lang="en-US" dirty="0"/>
              <a:t>, </a:t>
            </a:r>
            <a:r>
              <a:rPr lang="en-US" dirty="0" err="1"/>
              <a:t>NumPointsinClusters</a:t>
            </a:r>
            <a:r>
              <a:rPr lang="en-US" dirty="0"/>
              <a:t>, </a:t>
            </a:r>
            <a:r>
              <a:rPr lang="en-US" dirty="0" err="1"/>
              <a:t>distortsum</a:t>
            </a:r>
            <a:r>
              <a:rPr lang="en-US" dirty="0"/>
              <a:t>, </a:t>
            </a:r>
            <a:r>
              <a:rPr lang="en-US" dirty="0" err="1"/>
              <a:t>distortmax</a:t>
            </a:r>
            <a:r>
              <a:rPr lang="en-US" dirty="0"/>
              <a:t>, No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routine takes Points in </a:t>
            </a:r>
            <a:r>
              <a:rPr lang="en-US" dirty="0" err="1" smtClean="0"/>
              <a:t>obs</a:t>
            </a:r>
            <a:r>
              <a:rPr lang="en-US" dirty="0" smtClean="0"/>
              <a:t> and Centroids in </a:t>
            </a:r>
            <a:r>
              <a:rPr lang="en-US" dirty="0" err="1" smtClean="0"/>
              <a:t>code_book</a:t>
            </a:r>
            <a:r>
              <a:rPr lang="en-US" dirty="0" smtClean="0"/>
              <a:t> and associates each point with nearest centroid</a:t>
            </a:r>
          </a:p>
          <a:p>
            <a:r>
              <a:rPr lang="en-US" dirty="0" smtClean="0"/>
              <a:t>It calculates Non normalized centroids (sum over vectors in cluster), Number of points in each cluster and convergence measures (mean and max of distance between points and centers)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5619&quot;&gt;&lt;/object&gt;&lt;object type=&quot;2&quot; unique_id=&quot;15620&quot;&gt;&lt;object type=&quot;3&quot; unique_id=&quot;64324&quot;&gt;&lt;property id=&quot;20148&quot; value=&quot;5&quot;/&gt;&lt;property id=&quot;20300&quot; value=&quot;Slide 1 - &amp;quot;Technology for Informatics Kmeans and MapReduce Parallelism&amp;quot;&quot;/&gt;&lt;property id=&quot;20307&quot; value=&quot;313&quot;/&gt;&lt;/object&gt;&lt;object type=&quot;3&quot; unique_id=&quot;76093&quot;&gt;&lt;property id=&quot;20148&quot; value=&quot;5&quot;/&gt;&lt;property id=&quot;20300&quot; value=&quot;Slide 4 - &amp;quot;MapReduce Kmeans in Python&amp;quot;&quot;/&gt;&lt;property id=&quot;20307&quot; value=&quot;391&quot;/&gt;&lt;/object&gt;&lt;object type=&quot;3&quot; unique_id=&quot;76094&quot;&gt;&lt;property id=&quot;20148&quot; value=&quot;5&quot;/&gt;&lt;property id=&quot;20300&quot; value=&quot;Slide 7 - &amp;quot;Map for Kmeans&amp;quot;&quot;/&gt;&lt;property id=&quot;20307&quot; value=&quot;390&quot;/&gt;&lt;/object&gt;&lt;object type=&quot;3&quot; unique_id=&quot;76095&quot;&gt;&lt;property id=&quot;20148&quot; value=&quot;5&quot;/&gt;&lt;property id=&quot;20300&quot; value=&quot;Slide 5 - &amp;quot;Slightly Changed Sequential version&amp;quot;&quot;/&gt;&lt;property id=&quot;20307&quot; value=&quot;393&quot;/&gt;&lt;/object&gt;&lt;object type=&quot;3&quot; unique_id=&quot;76096&quot;&gt;&lt;property id=&quot;20148&quot; value=&quot;5&quot;/&gt;&lt;property id=&quot;20300&quot; value=&quot;Slide 6 - &amp;quot;Parallel MapReduce Version&amp;quot;&quot;/&gt;&lt;property id=&quot;20307&quot; value=&quot;394&quot;/&gt;&lt;/object&gt;&lt;object type=&quot;3&quot; unique_id=&quot;134338&quot;&gt;&lt;property id=&quot;20148&quot; value=&quot;5&quot;/&gt;&lt;property id=&quot;20300&quot; value=&quot;Slide 2 - &amp;quot;Big Data Ecosystem in One Sentence&amp;quot;&quot;/&gt;&lt;property id=&quot;20307&quot; value=&quot;410&quot;/&gt;&lt;/object&gt;&lt;object type=&quot;3&quot; unique_id=&quot;134339&quot;&gt;&lt;property id=&quot;20148&quot; value=&quot;5&quot;/&gt;&lt;property id=&quot;20300&quot; value=&quot;Slide 3&quot;/&gt;&lt;property id=&quot;20307&quot; value=&quot;41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PACI/SDSC (logo) 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NPACI/SDSC (logo) 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PACI/SDSC (logo)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PACI/SDSC (logo)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6869</TotalTime>
  <Words>127</Words>
  <Application>Microsoft Office PowerPoint</Application>
  <PresentationFormat>On-screen Show (4:3)</PresentationFormat>
  <Paragraphs>97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8_Office Theme</vt:lpstr>
      <vt:lpstr>10_Office Theme</vt:lpstr>
      <vt:lpstr>1_NPACI/SDSC (logo) template</vt:lpstr>
      <vt:lpstr>Technology for Informatics Kmeans and MapReduce Parallelism</vt:lpstr>
      <vt:lpstr>Big Data Ecosystem in One Sentence</vt:lpstr>
      <vt:lpstr>PowerPoint Presentation</vt:lpstr>
      <vt:lpstr>MapReduce Kmeans in Python</vt:lpstr>
      <vt:lpstr>Slightly Changed Sequential version</vt:lpstr>
      <vt:lpstr>Parallel MapReduce Version</vt:lpstr>
      <vt:lpstr>Map for Kmeans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86</cp:revision>
  <dcterms:created xsi:type="dcterms:W3CDTF">2013-02-27T23:52:01Z</dcterms:created>
  <dcterms:modified xsi:type="dcterms:W3CDTF">2013-07-03T15:45:14Z</dcterms:modified>
</cp:coreProperties>
</file>