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398AF-9339-43E5-B4C0-B91C32CD3B9D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A6BF0-3C78-41DB-90E3-1D1C0CF4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0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64EA0-24F3-4422-8146-BED3895E06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83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11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1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E70-5956-4817-9716-691CF24AC75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378B-B6A7-4EAB-87AB-320D4CD0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E70-5956-4817-9716-691CF24AC75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378B-B6A7-4EAB-87AB-320D4CD0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E70-5956-4817-9716-691CF24AC75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378B-B6A7-4EAB-87AB-320D4CD0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E70-5956-4817-9716-691CF24AC75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378B-B6A7-4EAB-87AB-320D4CD0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4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E70-5956-4817-9716-691CF24AC75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378B-B6A7-4EAB-87AB-320D4CD0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E70-5956-4817-9716-691CF24AC75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378B-B6A7-4EAB-87AB-320D4CD0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E70-5956-4817-9716-691CF24AC75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378B-B6A7-4EAB-87AB-320D4CD0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9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E70-5956-4817-9716-691CF24AC75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378B-B6A7-4EAB-87AB-320D4CD0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7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E70-5956-4817-9716-691CF24AC75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378B-B6A7-4EAB-87AB-320D4CD0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2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E70-5956-4817-9716-691CF24AC75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378B-B6A7-4EAB-87AB-320D4CD0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7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E70-5956-4817-9716-691CF24AC75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378B-B6A7-4EAB-87AB-320D4CD0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7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EE70-5956-4817-9716-691CF24AC75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8378B-B6A7-4EAB-87AB-320D4CD0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mall.org/X-InformaticsSpring2013/index.html" TargetMode="External"/><Relationship Id="rId2" Type="http://schemas.openxmlformats.org/officeDocument/2006/relationships/hyperlink" Target="mailto:gcf@indiana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science101.wordpress.com/2013/04/13/new-york-times-data-science-article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jpeg"/><Relationship Id="rId18" Type="http://schemas.openxmlformats.org/officeDocument/2006/relationships/image" Target="../media/image16.gif"/><Relationship Id="rId3" Type="http://schemas.openxmlformats.org/officeDocument/2006/relationships/image" Target="../media/image1.jpeg"/><Relationship Id="rId21" Type="http://schemas.openxmlformats.org/officeDocument/2006/relationships/image" Target="../media/image19.gif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gif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commenderbook.net/teaching-material/slid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http://recommenderbook.net/teaching-material/slid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X-Informatics Case Study:</a:t>
            </a:r>
            <a:br>
              <a:rPr lang="en-US" b="1" dirty="0" smtClean="0"/>
            </a:br>
            <a:r>
              <a:rPr lang="en-US" b="1" dirty="0" smtClean="0"/>
              <a:t>e-Commerce and Life Style Informatics: </a:t>
            </a:r>
            <a:br>
              <a:rPr lang="en-US" b="1" dirty="0" smtClean="0"/>
            </a:br>
            <a:r>
              <a:rPr lang="en-US" b="1" dirty="0" smtClean="0"/>
              <a:t>Recommender Systems III: Item-based </a:t>
            </a:r>
            <a:r>
              <a:rPr lang="en-US" b="1" smtClean="0"/>
              <a:t>Collaborative Filtering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3820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June 18 2013</a:t>
            </a:r>
          </a:p>
          <a:p>
            <a:r>
              <a:rPr lang="en-US" sz="3600" dirty="0" smtClean="0"/>
              <a:t>Geoffrey Fox</a:t>
            </a:r>
          </a:p>
          <a:p>
            <a:pPr lvl="0">
              <a:defRPr/>
            </a:pPr>
            <a:r>
              <a:rPr lang="en-US" dirty="0">
                <a:hlinkClick r:id="rId2"/>
              </a:rPr>
              <a:t>gcf@indiana.edu</a:t>
            </a:r>
            <a:r>
              <a:rPr lang="en-US" dirty="0"/>
              <a:t>            </a:t>
            </a:r>
          </a:p>
          <a:p>
            <a:pPr lvl="0">
              <a:defRPr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www.infomall.org/X-InformaticsSpring2013/index.html</a:t>
            </a:r>
            <a:r>
              <a:rPr lang="en-US" dirty="0" smtClean="0"/>
              <a:t> 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Dean for Research,  School of Informatics and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Indiana University Bloomington</a:t>
            </a:r>
          </a:p>
          <a:p>
            <a:r>
              <a:rPr lang="en-US" dirty="0" smtClean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2929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4800"/>
            <a:ext cx="9107032" cy="1470025"/>
          </a:xfrm>
        </p:spPr>
        <p:txBody>
          <a:bodyPr/>
          <a:lstStyle/>
          <a:p>
            <a:r>
              <a:rPr lang="en-US" b="1" dirty="0" smtClean="0"/>
              <a:t>Big Data Ecosystem in One Sentence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747330"/>
            <a:ext cx="9107032" cy="4930775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Use </a:t>
            </a:r>
            <a:r>
              <a:rPr lang="en-US" sz="4000" dirty="0" smtClean="0">
                <a:solidFill>
                  <a:srgbClr val="FF0000"/>
                </a:solidFill>
              </a:rPr>
              <a:t>Clouds</a:t>
            </a:r>
            <a:r>
              <a:rPr lang="en-US" sz="4000" dirty="0" smtClean="0"/>
              <a:t> running </a:t>
            </a:r>
            <a:r>
              <a:rPr lang="en-US" sz="4000" dirty="0" smtClean="0">
                <a:solidFill>
                  <a:srgbClr val="FF0000"/>
                </a:solidFill>
              </a:rPr>
              <a:t>Data Analytics Collaboratively </a:t>
            </a:r>
            <a:r>
              <a:rPr lang="en-US" sz="4000" dirty="0" smtClean="0"/>
              <a:t>processing </a:t>
            </a:r>
            <a:r>
              <a:rPr lang="en-US" sz="4000" dirty="0" smtClean="0">
                <a:solidFill>
                  <a:srgbClr val="FF0000"/>
                </a:solidFill>
              </a:rPr>
              <a:t>Big Data </a:t>
            </a:r>
            <a:r>
              <a:rPr lang="en-US" sz="4000" dirty="0" smtClean="0"/>
              <a:t>to solve problems in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X-Informatics ( </a:t>
            </a:r>
            <a:r>
              <a:rPr lang="en-US" sz="4000" dirty="0"/>
              <a:t>or </a:t>
            </a:r>
            <a:r>
              <a:rPr lang="en-US" sz="4000" dirty="0" smtClean="0">
                <a:solidFill>
                  <a:srgbClr val="FF0000"/>
                </a:solidFill>
              </a:rPr>
              <a:t>e-X)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X = Astronomy</a:t>
            </a:r>
            <a:r>
              <a:rPr lang="en-US" dirty="0">
                <a:solidFill>
                  <a:schemeClr val="tx1"/>
                </a:solidFill>
              </a:rPr>
              <a:t>, Biology, Biomedicine, Business, Chemistry, </a:t>
            </a:r>
            <a:r>
              <a:rPr lang="en-US" dirty="0" smtClean="0">
                <a:solidFill>
                  <a:schemeClr val="tx1"/>
                </a:solidFill>
              </a:rPr>
              <a:t>Climate, Crisis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Earth Science, Energy</a:t>
            </a:r>
            <a:r>
              <a:rPr lang="en-US" dirty="0">
                <a:solidFill>
                  <a:schemeClr val="tx1"/>
                </a:solidFill>
              </a:rPr>
              <a:t>, Environment, Finance, Health, Intelligence, Lifestyle, Marketing, Medicine, Pathology, Policy, Radar, Security, Sensor, Social, Sustainability, Wealth and Wellness with more fields </a:t>
            </a:r>
            <a:r>
              <a:rPr lang="en-US" dirty="0" smtClean="0">
                <a:solidFill>
                  <a:schemeClr val="tx1"/>
                </a:solidFill>
              </a:rPr>
              <a:t>(physics) defined implicitly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Spans Industry and Science (research)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Education: </a:t>
            </a:r>
            <a:r>
              <a:rPr lang="en-US" dirty="0" smtClean="0">
                <a:solidFill>
                  <a:srgbClr val="FF0000"/>
                </a:solidFill>
              </a:rPr>
              <a:t>Data Science </a:t>
            </a:r>
            <a:r>
              <a:rPr lang="en-US" dirty="0" smtClean="0">
                <a:solidFill>
                  <a:schemeClr val="tx1"/>
                </a:solidFill>
              </a:rPr>
              <a:t>see recent New York Times articles</a:t>
            </a:r>
          </a:p>
          <a:p>
            <a:r>
              <a:rPr lang="en-US" sz="2900" dirty="0">
                <a:hlinkClick r:id="rId2"/>
              </a:rPr>
              <a:t>http://datascience101.wordpress.com/2013/04/13/new-york-times-data-science-articles</a:t>
            </a:r>
            <a:r>
              <a:rPr lang="en-US" sz="2900" dirty="0" smtClean="0">
                <a:hlinkClick r:id="rId2"/>
              </a:rPr>
              <a:t>/</a:t>
            </a:r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40337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TYu0Mkim4DcVpxfKwerviKRw-lMRWDE86kHz_Z3BP0zLcBB8Y_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5009"/>
            <a:ext cx="2438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QKWRzLWcgWKmplPTsPZrbpMWfhNU3OiItBec534aXSJgAaFWqM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50" y="53109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Ru41sbEn2YbBq-Mv9FkyKsYWpHO6Zt4VIDyASWv3vM-ODAfQT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/>
          <a:stretch/>
        </p:blipFill>
        <p:spPr bwMode="auto">
          <a:xfrm>
            <a:off x="-31233" y="1257300"/>
            <a:ext cx="445083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TGMcepVHT5PL8pI7KfoJejqsiOpQpZ2oz8n6yvE5LZO7LoSDE8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37" y="838200"/>
            <a:ext cx="1496211" cy="19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RNZpTZIKNsGnhPj4wOpjkeyPWyJQnyGO7gG0f29fB5vEKq33P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2209800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ensus.com/uploads/images/venn_diagram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32" y="2209800"/>
            <a:ext cx="2498922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arm4.static.flickr.com/3643/3350940973_4333e99a8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46" y="1328916"/>
            <a:ext cx="2125982" cy="212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3.gstatic.com/images?q=tbn:ANd9GcQ91z38gA1rZrp2TlS-mwhVKOHVL2IXpKHxjmtY9vNchpkhDXLJo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73" y="1300883"/>
            <a:ext cx="11620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morebooks.de/assets/product_images/9786201595/big/7801609/business-informatics.jpg?locale=gb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820599" y="4561694"/>
            <a:ext cx="1590664" cy="23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encrypted-tbn0.gstatic.com/images?q=tbn:ANd9GcSqq2ZcAVDeKPT-t171dLNI0VBR3f2tkWNYWF_u4L4KnEAiPu6W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9" y="-16126"/>
            <a:ext cx="3004152" cy="108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encrypted-tbn2.gstatic.com/images?q=tbn:ANd9GcT61WeZTigeUDaul3WYcWq4NIjm1evG2U__w3bcBDQ7IVM7ueWdX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21" y="2044103"/>
            <a:ext cx="1651118" cy="235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3" t="17925" r="10845" b="34127"/>
          <a:stretch/>
        </p:blipFill>
        <p:spPr bwMode="auto">
          <a:xfrm>
            <a:off x="6279300" y="3434671"/>
            <a:ext cx="2864700" cy="160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28661" r="32053" b="10865"/>
          <a:stretch/>
        </p:blipFill>
        <p:spPr bwMode="auto">
          <a:xfrm>
            <a:off x="5499086" y="4080878"/>
            <a:ext cx="3644914" cy="164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t="35603" r="11324" b="34435"/>
          <a:stretch/>
        </p:blipFill>
        <p:spPr bwMode="auto">
          <a:xfrm>
            <a:off x="5764474" y="5295090"/>
            <a:ext cx="3379526" cy="15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http://spa.asu.edu/centers/pincenter.gif/image_preview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02" y="5943638"/>
            <a:ext cx="1879698" cy="93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geoinformatics.com/layouts/cmediageoinformatics/img/Header-Geo-5.gif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2"/>
          <a:stretch/>
        </p:blipFill>
        <p:spPr bwMode="auto">
          <a:xfrm>
            <a:off x="7049772" y="4322918"/>
            <a:ext cx="2094228" cy="6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4" t="29851" r="13419" b="56430"/>
          <a:stretch/>
        </p:blipFill>
        <p:spPr bwMode="auto">
          <a:xfrm>
            <a:off x="7400203" y="746282"/>
            <a:ext cx="1673904" cy="582634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5" t="15702" b="41253"/>
          <a:stretch/>
        </p:blipFill>
        <p:spPr bwMode="auto">
          <a:xfrm>
            <a:off x="6875587" y="5734478"/>
            <a:ext cx="1049232" cy="114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61332" y="4277412"/>
            <a:ext cx="3635470" cy="2580588"/>
            <a:chOff x="161332" y="4277412"/>
            <a:chExt cx="3635470" cy="2580588"/>
          </a:xfrm>
        </p:grpSpPr>
        <p:pic>
          <p:nvPicPr>
            <p:cNvPr id="27" name="Picture 24" descr="http://ucspace.canberra.edu.au/download/attachments/59113623/Triangle+diagram+of+Social+Informatics.GIF?version=1&amp;modificationDate=1282102139643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32" y="4277412"/>
              <a:ext cx="3635470" cy="25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6448466"/>
              <a:ext cx="1315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Social Informatics</a:t>
              </a:r>
              <a:endParaRPr lang="en-US" sz="1200" b="1" dirty="0"/>
            </a:p>
          </p:txBody>
        </p:sp>
      </p:grpSp>
      <p:pic>
        <p:nvPicPr>
          <p:cNvPr id="3" name="Picture 4" descr="UF1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r="6237"/>
          <a:stretch/>
        </p:blipFill>
        <p:spPr bwMode="auto">
          <a:xfrm>
            <a:off x="0" y="4230944"/>
            <a:ext cx="1885596" cy="160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41"/>
          <a:stretch/>
        </p:blipFill>
        <p:spPr>
          <a:xfrm>
            <a:off x="2015695" y="3905935"/>
            <a:ext cx="1751030" cy="704168"/>
          </a:xfrm>
          <a:prstGeom prst="rect">
            <a:avLst/>
          </a:prstGeom>
        </p:spPr>
      </p:pic>
      <p:pic>
        <p:nvPicPr>
          <p:cNvPr id="3074" name="Picture 2" descr="Earth Science Informatics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0" b="64418"/>
          <a:stretch/>
        </p:blipFill>
        <p:spPr bwMode="auto">
          <a:xfrm>
            <a:off x="-39786" y="866507"/>
            <a:ext cx="14573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encrypted-tbn3.gstatic.com/images?q=tbn:ANd9GcSZ1oC4JeqPg7iOj1TVIiQ4_Ld1xB54bCo4RecSPWt1DAURuYYY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98" y="813947"/>
            <a:ext cx="2383334" cy="59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Memory-based and model-based approaches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User-based CF is said to be "memory-based“ </a:t>
            </a:r>
            <a:r>
              <a:rPr lang="en-US" dirty="0" smtClean="0">
                <a:solidFill>
                  <a:srgbClr val="FF0000"/>
                </a:solidFill>
              </a:rPr>
              <a:t>(Real-Time)</a:t>
            </a:r>
          </a:p>
          <a:p>
            <a:pPr lvl="1"/>
            <a:r>
              <a:rPr lang="en-US" dirty="0" smtClean="0"/>
              <a:t>the rating matrix is directly used to find neighbors / make predictions</a:t>
            </a:r>
          </a:p>
          <a:p>
            <a:pPr lvl="1"/>
            <a:r>
              <a:rPr lang="en-US" dirty="0" smtClean="0"/>
              <a:t>does not scale for most real-world scenarios</a:t>
            </a:r>
          </a:p>
          <a:p>
            <a:pPr lvl="1"/>
            <a:r>
              <a:rPr lang="en-US" dirty="0" smtClean="0"/>
              <a:t>large e-commerce sites have tens of millions of customers and millions of items</a:t>
            </a:r>
          </a:p>
          <a:p>
            <a:r>
              <a:rPr lang="en-US" dirty="0" smtClean="0"/>
              <a:t>Model-based approaches </a:t>
            </a:r>
            <a:r>
              <a:rPr lang="en-US" dirty="0" smtClean="0">
                <a:solidFill>
                  <a:srgbClr val="FF0000"/>
                </a:solidFill>
              </a:rPr>
              <a:t>(Batch or Off Line)</a:t>
            </a:r>
          </a:p>
          <a:p>
            <a:pPr lvl="1"/>
            <a:r>
              <a:rPr lang="en-US" dirty="0" smtClean="0"/>
              <a:t>based on an offline pre-processing or "model-learning" phase</a:t>
            </a:r>
          </a:p>
          <a:p>
            <a:pPr lvl="1"/>
            <a:r>
              <a:rPr lang="en-US" dirty="0" smtClean="0"/>
              <a:t>at run-time, only the learned model is used to make predictions</a:t>
            </a:r>
          </a:p>
          <a:p>
            <a:pPr lvl="1"/>
            <a:r>
              <a:rPr lang="en-US" dirty="0" smtClean="0"/>
              <a:t>models are updated / re-trained periodically</a:t>
            </a:r>
          </a:p>
          <a:p>
            <a:pPr lvl="1"/>
            <a:r>
              <a:rPr lang="en-US" dirty="0" smtClean="0"/>
              <a:t>large variety of techniques used </a:t>
            </a:r>
          </a:p>
          <a:p>
            <a:pPr lvl="1"/>
            <a:r>
              <a:rPr lang="en-US" dirty="0" smtClean="0"/>
              <a:t>model-building and updating can be computationally expensive</a:t>
            </a:r>
          </a:p>
          <a:p>
            <a:pPr lvl="1"/>
            <a:r>
              <a:rPr lang="en-US" i="1" dirty="0" smtClean="0"/>
              <a:t>item</a:t>
            </a:r>
            <a:r>
              <a:rPr lang="en-US" dirty="0" smtClean="0"/>
              <a:t>-based CF is an example for model-based approaches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recommenderbook.net/teaching-material/slides</a:t>
            </a:r>
            <a:r>
              <a:rPr lang="en-US" dirty="0" smtClean="0"/>
              <a:t>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</a:t>
            </a:r>
          </a:p>
          <a:p>
            <a:pPr lvl="1"/>
            <a:r>
              <a:rPr lang="en-US" dirty="0" smtClean="0"/>
              <a:t>Use the similarity between items (and not users) to make predictions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Look for items that are similar to Item5</a:t>
            </a:r>
          </a:p>
          <a:p>
            <a:pPr lvl="1"/>
            <a:r>
              <a:rPr lang="en-US" dirty="0" smtClean="0"/>
              <a:t>Take Alice's ratings for these items to predict the rating for Item5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642910" y="3786190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Abgerundetes Rechteck 5"/>
          <p:cNvSpPr/>
          <p:nvPr/>
        </p:nvSpPr>
        <p:spPr bwMode="auto">
          <a:xfrm>
            <a:off x="5715008" y="4500570"/>
            <a:ext cx="1071570" cy="1571636"/>
          </a:xfrm>
          <a:prstGeom prst="roundRect">
            <a:avLst/>
          </a:prstGeom>
          <a:solidFill>
            <a:srgbClr val="FFC0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1571604" y="4500570"/>
            <a:ext cx="4143404" cy="1571636"/>
            <a:chOff x="1571604" y="4000504"/>
            <a:chExt cx="4143404" cy="1643074"/>
          </a:xfrm>
        </p:grpSpPr>
        <p:sp>
          <p:nvSpPr>
            <p:cNvPr id="7" name="Abgerundetes Rechteck 6"/>
            <p:cNvSpPr/>
            <p:nvPr/>
          </p:nvSpPr>
          <p:spPr bwMode="auto">
            <a:xfrm>
              <a:off x="1571604" y="4000504"/>
              <a:ext cx="1071570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 bwMode="auto">
            <a:xfrm>
              <a:off x="4643438" y="4000504"/>
              <a:ext cx="1071570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1906216" y="4060653"/>
            <a:ext cx="3560611" cy="511355"/>
            <a:chOff x="1906216" y="4060653"/>
            <a:chExt cx="3560611" cy="511355"/>
          </a:xfrm>
        </p:grpSpPr>
        <p:sp>
          <p:nvSpPr>
            <p:cNvPr id="14" name="Ellipse 13"/>
            <p:cNvSpPr/>
            <p:nvPr/>
          </p:nvSpPr>
          <p:spPr bwMode="auto">
            <a:xfrm>
              <a:off x="1906216" y="4071942"/>
              <a:ext cx="500066" cy="500066"/>
            </a:xfrm>
            <a:prstGeom prst="ellipse">
              <a:avLst/>
            </a:prstGeom>
            <a:noFill/>
            <a:ln w="349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4966761" y="4060653"/>
              <a:ext cx="500066" cy="500066"/>
            </a:xfrm>
            <a:prstGeom prst="ellipse">
              <a:avLst/>
            </a:prstGeom>
            <a:noFill/>
            <a:ln w="349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0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cosine similarity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Produces better results in item-to-item filtering</a:t>
                </a:r>
              </a:p>
              <a:p>
                <a:r>
                  <a:rPr lang="en-US" dirty="0" smtClean="0"/>
                  <a:t>Ratings are seen as vector in M-dimensional space</a:t>
                </a:r>
              </a:p>
              <a:p>
                <a:r>
                  <a:rPr lang="en-US" dirty="0" smtClean="0"/>
                  <a:t>Similarity is calculated based on the angle between the vectors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Adjusted cosine similarity</a:t>
                </a:r>
              </a:p>
              <a:p>
                <a:pPr lvl="1"/>
                <a:r>
                  <a:rPr lang="en-US" dirty="0" smtClean="0"/>
                  <a:t>take average user ratings into account, transform the original ratings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: set of users who have rated both items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4933961"/>
            <a:ext cx="1000124" cy="10001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2928938"/>
            <a:ext cx="1000124" cy="1000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85557" y="2973977"/>
                <a:ext cx="2346283" cy="786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</m:d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</m:acc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b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57" y="2973977"/>
                <a:ext cx="2346283" cy="7863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62907" y="5048906"/>
                <a:ext cx="5537285" cy="972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𝑼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𝑼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𝑼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b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7" y="5048906"/>
                <a:ext cx="5537285" cy="9723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recommenderbook.net/teaching-material/slides</a:t>
            </a:r>
            <a:r>
              <a:rPr lang="en-US" dirty="0" smtClean="0"/>
              <a:t> Chapter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1992419"/>
            <a:ext cx="269140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 is number of users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1018" y="615434"/>
            <a:ext cx="402578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Item based 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/>
              <a:t>A common prediction function: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Neighborhood size is typically </a:t>
            </a:r>
            <a:r>
              <a:rPr lang="en-US" b="0" dirty="0"/>
              <a:t>also limited to a specific </a:t>
            </a:r>
            <a:r>
              <a:rPr lang="en-US" b="0" dirty="0" smtClean="0"/>
              <a:t>size</a:t>
            </a:r>
          </a:p>
          <a:p>
            <a:r>
              <a:rPr lang="en-US" b="0" dirty="0" smtClean="0"/>
              <a:t>Not all neighbors are taken into account for the prediction</a:t>
            </a:r>
          </a:p>
          <a:p>
            <a:r>
              <a:rPr lang="en-US" b="0" dirty="0" smtClean="0"/>
              <a:t>An </a:t>
            </a:r>
            <a:r>
              <a:rPr lang="en-US" b="0" dirty="0"/>
              <a:t>analysis of </a:t>
            </a:r>
            <a:r>
              <a:rPr lang="en-US" b="0" dirty="0" smtClean="0"/>
              <a:t>the </a:t>
            </a:r>
            <a:r>
              <a:rPr lang="en-US" b="0" dirty="0" err="1" smtClean="0"/>
              <a:t>MovieLens</a:t>
            </a:r>
            <a:r>
              <a:rPr lang="en-US" b="0" dirty="0" smtClean="0"/>
              <a:t> </a:t>
            </a:r>
            <a:r>
              <a:rPr lang="en-US" b="0" dirty="0"/>
              <a:t>dataset indicates that </a:t>
            </a:r>
            <a:r>
              <a:rPr lang="en-US" b="0" dirty="0" smtClean="0"/>
              <a:t>"in </a:t>
            </a:r>
            <a:r>
              <a:rPr lang="en-US" b="0" dirty="0"/>
              <a:t>most real-world </a:t>
            </a:r>
            <a:r>
              <a:rPr lang="en-US" b="0" dirty="0" smtClean="0"/>
              <a:t>situations, a </a:t>
            </a:r>
            <a:r>
              <a:rPr lang="en-US" b="0" dirty="0"/>
              <a:t>neighborhood of 20 to 50 neighbors seems </a:t>
            </a:r>
            <a:r>
              <a:rPr lang="en-US" b="0" dirty="0" smtClean="0"/>
              <a:t>reasonable" (</a:t>
            </a:r>
            <a:r>
              <a:rPr lang="en-US" b="0" dirty="0" err="1"/>
              <a:t>Herlocker</a:t>
            </a:r>
            <a:r>
              <a:rPr lang="en-US" b="0" dirty="0"/>
              <a:t> et al. </a:t>
            </a:r>
            <a:r>
              <a:rPr lang="en-US" b="0" dirty="0" smtClean="0"/>
              <a:t>2002)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2143123"/>
            <a:ext cx="1000124" cy="1000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70466" y="2282637"/>
                <a:ext cx="4629857" cy="753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𝒑𝒓𝒆𝒅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𝒓𝒂𝒕𝒆𝒅𝑰𝒕𝒆𝒎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𝒔𝒊𝒎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𝒓𝒂𝒕𝒆𝒅𝑰𝒕𝒆𝒎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𝒔𝒊𝒎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66" y="2282637"/>
                <a:ext cx="4629857" cy="7534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661018" y="615434"/>
            <a:ext cx="402578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Item based 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2&quot; unique_id=&quot;134306&quot;&gt;&lt;object type=&quot;3&quot; unique_id=&quot;134307&quot;&gt;&lt;property id=&quot;20148&quot; value=&quot;5&quot;/&gt;&lt;property id=&quot;20300&quot; value=&quot;Slide 1 - &amp;quot;X-Informatics Case Study: e-Commerce and Life Style Informatics:  Recommender Systems III: Item-based Collaborative&quot;/&gt;&lt;property id=&quot;20307&quot; value=&quot;257&quot;/&gt;&lt;/object&gt;&lt;object type=&quot;3&quot; unique_id=&quot;134308&quot;&gt;&lt;property id=&quot;20148&quot; value=&quot;5&quot;/&gt;&lt;property id=&quot;20300&quot; value=&quot;Slide 2 - &amp;quot;Big Data Ecosystem in One Sentence&amp;quot;&quot;/&gt;&lt;property id=&quot;20307&quot; value=&quot;258&quot;/&gt;&lt;/object&gt;&lt;object type=&quot;3&quot; unique_id=&quot;134309&quot;&gt;&lt;property id=&quot;20148&quot; value=&quot;5&quot;/&gt;&lt;property id=&quot;20300&quot; value=&quot;Slide 3&quot;/&gt;&lt;property id=&quot;20307&quot; value=&quot;259&quot;/&gt;&lt;/object&gt;&lt;object type=&quot;3&quot; unique_id=&quot;134310&quot;&gt;&lt;property id=&quot;20148&quot; value=&quot;5&quot;/&gt;&lt;property id=&quot;20300&quot; value=&quot;Slide 4 - &amp;quot;Memory-based and model-based approaches&amp;quot;&quot;/&gt;&lt;property id=&quot;20307&quot; value=&quot;260&quot;/&gt;&lt;/object&gt;&lt;object type=&quot;3&quot; unique_id=&quot;134311&quot;&gt;&lt;property id=&quot;20148&quot; value=&quot;5&quot;/&gt;&lt;property id=&quot;20300&quot; value=&quot;Slide 5 - &amp;quot;Item-based collaborative filtering&amp;quot;&quot;/&gt;&lt;property id=&quot;20307&quot; value=&quot;261&quot;/&gt;&lt;/object&gt;&lt;object type=&quot;3&quot; unique_id=&quot;134312&quot;&gt;&lt;property id=&quot;20148&quot; value=&quot;5&quot;/&gt;&lt;property id=&quot;20300&quot; value=&quot;Slide 6 - &amp;quot;The cosine similarity measure&amp;quot;&quot;/&gt;&lt;property id=&quot;20307&quot; value=&quot;262&quot;/&gt;&lt;/object&gt;&lt;object type=&quot;3&quot; unique_id=&quot;134313&quot;&gt;&lt;property id=&quot;20148&quot; value=&quot;5&quot;/&gt;&lt;property id=&quot;20300&quot; value=&quot;Slide 7 - &amp;quot;Making predictions&amp;quot;&quot;/&gt;&lt;property id=&quot;20307&quot; value=&quot;263&quot;/&gt;&lt;/object&gt;&lt;/object&gt;&lt;object type=&quot;8&quot; unique_id=&quot;13432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On-screen Show (4:3)</PresentationFormat>
  <Paragraphs>101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X-Informatics Case Study: e-Commerce and Life Style Informatics:  Recommender Systems III: Item-based Collaborative Filtering</vt:lpstr>
      <vt:lpstr>Big Data Ecosystem in One Sentence</vt:lpstr>
      <vt:lpstr>PowerPoint Presentation</vt:lpstr>
      <vt:lpstr>Memory-based and model-based approaches</vt:lpstr>
      <vt:lpstr>Item-based collaborative filtering</vt:lpstr>
      <vt:lpstr>The cosine similarity measure</vt:lpstr>
      <vt:lpstr>Making predictions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X-Informatics Case Study: e-Commerce and Life Style Informatics:  Recommender Systems III: Item-based Collaborative Filtering</dc:title>
  <dc:creator>Wiggins, Thomas Bruce</dc:creator>
  <cp:lastModifiedBy>Wiggins, Thomas Bruce</cp:lastModifiedBy>
  <cp:revision>1</cp:revision>
  <dcterms:created xsi:type="dcterms:W3CDTF">2013-07-03T14:34:04Z</dcterms:created>
  <dcterms:modified xsi:type="dcterms:W3CDTF">2013-07-03T14:34:37Z</dcterms:modified>
</cp:coreProperties>
</file>