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700" r:id="rId3"/>
    <p:sldMasterId id="2147483714" r:id="rId4"/>
    <p:sldMasterId id="2147483728" r:id="rId5"/>
  </p:sldMasterIdLst>
  <p:notesMasterIdLst>
    <p:notesMasterId r:id="rId11"/>
  </p:notesMasterIdLst>
  <p:sldIdLst>
    <p:sldId id="455" r:id="rId6"/>
    <p:sldId id="456" r:id="rId7"/>
    <p:sldId id="457" r:id="rId8"/>
    <p:sldId id="458" r:id="rId9"/>
    <p:sldId id="498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4676" autoAdjust="0"/>
  </p:normalViewPr>
  <p:slideViewPr>
    <p:cSldViewPr>
      <p:cViewPr varScale="1">
        <p:scale>
          <a:sx n="101" d="100"/>
          <a:sy n="101" d="100"/>
        </p:scale>
        <p:origin x="-9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3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6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5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5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91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erbook.net/teaching-material/slid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erbook.net/teaching-material/slid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erbook.net/teaching-material/slid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erbook.net/teaching-material/sli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4" Type="http://schemas.openxmlformats.org/officeDocument/2006/relationships/hyperlink" Target="http://recommenderbook.net/teaching-material/sl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for item-based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Item-based filtering does not solve the scalability problem itself</a:t>
            </a:r>
          </a:p>
          <a:p>
            <a:r>
              <a:rPr lang="en-US" dirty="0" smtClean="0"/>
              <a:t>Pre-processing approach by Amazon.com (in 2003)</a:t>
            </a:r>
          </a:p>
          <a:p>
            <a:pPr lvl="1"/>
            <a:r>
              <a:rPr lang="en-US" dirty="0" smtClean="0"/>
              <a:t>Calculate all pair-wise item similarities in advance</a:t>
            </a:r>
          </a:p>
          <a:p>
            <a:pPr lvl="1"/>
            <a:r>
              <a:rPr lang="en-US" dirty="0" smtClean="0"/>
              <a:t>The neighborhood to be used at run-time is typically rather small, because only items are taken into account which the user has rated</a:t>
            </a:r>
          </a:p>
          <a:p>
            <a:pPr lvl="1"/>
            <a:r>
              <a:rPr lang="en-US" dirty="0" smtClean="0"/>
              <a:t>Item similarities are supposed to be more stable than user similarities</a:t>
            </a:r>
          </a:p>
          <a:p>
            <a:r>
              <a:rPr lang="en-US" dirty="0" smtClean="0"/>
              <a:t>Memory requirements</a:t>
            </a:r>
          </a:p>
          <a:p>
            <a:pPr lvl="1"/>
            <a:r>
              <a:rPr lang="en-US" dirty="0" smtClean="0"/>
              <a:t>Up to N</a:t>
            </a:r>
            <a:r>
              <a:rPr lang="en-US" baseline="30000" dirty="0" smtClean="0"/>
              <a:t>2</a:t>
            </a:r>
            <a:r>
              <a:rPr lang="en-US" dirty="0" smtClean="0"/>
              <a:t> pair-wise similarities to be memorized (N = number of items) in theory</a:t>
            </a:r>
          </a:p>
          <a:p>
            <a:pPr lvl="1"/>
            <a:r>
              <a:rPr lang="en-US" dirty="0" smtClean="0"/>
              <a:t>In practice, this is significantly lower (items with no co-ratings)</a:t>
            </a:r>
          </a:p>
          <a:p>
            <a:pPr lvl="1"/>
            <a:r>
              <a:rPr lang="en-US" dirty="0" smtClean="0"/>
              <a:t>Further reductions possible</a:t>
            </a:r>
          </a:p>
          <a:p>
            <a:pPr lvl="2"/>
            <a:r>
              <a:rPr lang="en-US" dirty="0" smtClean="0"/>
              <a:t>Minimum threshold for co-ratings</a:t>
            </a:r>
          </a:p>
          <a:p>
            <a:pPr lvl="2"/>
            <a:r>
              <a:rPr lang="en-US" dirty="0" smtClean="0"/>
              <a:t>Limit the neighborhood size (might affect recommendation accuracy)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recommenderbook.net/teaching-material/slides</a:t>
            </a:r>
            <a:r>
              <a:rPr lang="en-US" dirty="0" smtClean="0"/>
              <a:t>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smtClean="0"/>
              <a:t>on ratings – Explicit ratings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7293"/>
            <a:ext cx="8543956" cy="4813995"/>
          </a:xfrm>
        </p:spPr>
        <p:txBody>
          <a:bodyPr/>
          <a:lstStyle/>
          <a:p>
            <a:r>
              <a:rPr lang="en-US" sz="1800" b="0" smtClean="0"/>
              <a:t>Probably the most precise ratings</a:t>
            </a:r>
          </a:p>
          <a:p>
            <a:r>
              <a:rPr lang="en-US" sz="1800" b="0" smtClean="0"/>
              <a:t>Most commonly used (1 to 5, 1 to 7 Likert response scales)</a:t>
            </a:r>
          </a:p>
          <a:p>
            <a:r>
              <a:rPr lang="en-US" sz="1800" b="0" smtClean="0"/>
              <a:t>Research topics</a:t>
            </a:r>
          </a:p>
          <a:p>
            <a:pPr lvl="1"/>
            <a:r>
              <a:rPr lang="en-US" sz="1600" smtClean="0"/>
              <a:t>Optimal granularity of scale; indication that 10-point scale is better accepted in movie dom.</a:t>
            </a:r>
          </a:p>
          <a:p>
            <a:pPr lvl="1"/>
            <a:r>
              <a:rPr lang="en-US" sz="1600" smtClean="0"/>
              <a:t>An even more fine-grained scale was chosen in the joke recommender discussed by Goldberg et al. (2001), where a continuous scale (from −10 to +10) and a graphical input bar were used</a:t>
            </a:r>
          </a:p>
          <a:p>
            <a:pPr lvl="2"/>
            <a:r>
              <a:rPr lang="en-US" sz="1400" smtClean="0"/>
              <a:t>No precision loss from the discretization</a:t>
            </a:r>
          </a:p>
          <a:p>
            <a:pPr lvl="2"/>
            <a:r>
              <a:rPr lang="en-US" sz="1400" smtClean="0"/>
              <a:t>User preferences can be captured at a finer granularity</a:t>
            </a:r>
          </a:p>
          <a:p>
            <a:pPr lvl="2"/>
            <a:r>
              <a:rPr lang="en-US" sz="1400" smtClean="0"/>
              <a:t>Users actually "like" the graphical interaction method</a:t>
            </a:r>
          </a:p>
          <a:p>
            <a:pPr lvl="1"/>
            <a:r>
              <a:rPr lang="en-US" sz="1600" smtClean="0"/>
              <a:t>Multidimensional ratings (multiple ratings per movie such as ratings for actors and sound)</a:t>
            </a:r>
          </a:p>
          <a:p>
            <a:r>
              <a:rPr lang="en-US" sz="1800" b="0" smtClean="0"/>
              <a:t>Main problems</a:t>
            </a:r>
          </a:p>
          <a:p>
            <a:pPr lvl="1"/>
            <a:r>
              <a:rPr lang="en-US" sz="1600" smtClean="0"/>
              <a:t>Users not always willing to rate many items</a:t>
            </a:r>
          </a:p>
          <a:p>
            <a:pPr lvl="2"/>
            <a:r>
              <a:rPr lang="en-US" sz="1400" smtClean="0"/>
              <a:t>number of available ratings could be too small → sparse rating matrices → poor recommendation quality</a:t>
            </a:r>
          </a:p>
          <a:p>
            <a:pPr lvl="1"/>
            <a:r>
              <a:rPr lang="en-US" sz="1600" smtClean="0"/>
              <a:t>How to stimulate users to rate more items?</a:t>
            </a: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recommenderbook.net/teaching-material/slides</a:t>
            </a:r>
            <a:r>
              <a:rPr lang="en-US" dirty="0" smtClean="0"/>
              <a:t>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smtClean="0"/>
              <a:t>on ratings – Implicit ratings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543956" cy="4813995"/>
          </a:xfrm>
        </p:spPr>
        <p:txBody>
          <a:bodyPr/>
          <a:lstStyle/>
          <a:p>
            <a:r>
              <a:rPr lang="en-US" sz="1800" b="0" dirty="0" smtClean="0"/>
              <a:t>Typically collected by the web shop or application in which the recommender system is embedded</a:t>
            </a:r>
          </a:p>
          <a:p>
            <a:r>
              <a:rPr lang="en-US" sz="1800" b="0" dirty="0" smtClean="0"/>
              <a:t>When a customer buys an item, for instance, many recommender systems interpret this behavior as a positive rating</a:t>
            </a:r>
          </a:p>
          <a:p>
            <a:r>
              <a:rPr lang="en-US" sz="1800" b="0" dirty="0" smtClean="0"/>
              <a:t>Clicks, page views, time spent on some page, demo downloads …</a:t>
            </a:r>
          </a:p>
          <a:p>
            <a:r>
              <a:rPr lang="en-US" sz="1800" b="0" dirty="0" smtClean="0"/>
              <a:t>Implicit ratings can be collected constantly and do not require additional efforts from the side of the user</a:t>
            </a:r>
          </a:p>
          <a:p>
            <a:r>
              <a:rPr lang="en-US" sz="1800" b="0" dirty="0" smtClean="0"/>
              <a:t>Main problem</a:t>
            </a:r>
          </a:p>
          <a:p>
            <a:pPr lvl="1"/>
            <a:r>
              <a:rPr lang="en-US" sz="1600" b="0" dirty="0" smtClean="0"/>
              <a:t>One cannot be sure whether the user behavior is correctly interpreted</a:t>
            </a:r>
          </a:p>
          <a:p>
            <a:pPr lvl="1"/>
            <a:r>
              <a:rPr lang="en-US" sz="1600" dirty="0" smtClean="0"/>
              <a:t>For example, </a:t>
            </a:r>
            <a:r>
              <a:rPr lang="en-US" sz="1600" b="0" dirty="0" smtClean="0"/>
              <a:t>a user might not like all the books he or she has bought; the user also might have bought a book for someone else</a:t>
            </a:r>
          </a:p>
          <a:p>
            <a:r>
              <a:rPr lang="en-US" sz="1800" b="0" dirty="0" smtClean="0"/>
              <a:t>Implicit ratings can be used in addition to explicit ones; question of correctness of interpretation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recommenderbook.net/teaching-material/slides</a:t>
            </a:r>
            <a:r>
              <a:rPr lang="en-US" dirty="0" smtClean="0"/>
              <a:t>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5245" y="114946"/>
            <a:ext cx="8229600" cy="1143000"/>
          </a:xfrm>
        </p:spPr>
        <p:txBody>
          <a:bodyPr/>
          <a:lstStyle/>
          <a:p>
            <a:r>
              <a:rPr lang="en-US" dirty="0" smtClean="0"/>
              <a:t>Data sparsity 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" y="1238281"/>
            <a:ext cx="8229600" cy="4933919"/>
          </a:xfrm>
        </p:spPr>
        <p:txBody>
          <a:bodyPr/>
          <a:lstStyle/>
          <a:p>
            <a:r>
              <a:rPr lang="en-US" dirty="0" smtClean="0"/>
              <a:t>Cold start problem</a:t>
            </a:r>
          </a:p>
          <a:p>
            <a:pPr lvl="1"/>
            <a:r>
              <a:rPr lang="en-US" dirty="0" smtClean="0"/>
              <a:t>How to recommend new items? What to recommend to new users?</a:t>
            </a:r>
          </a:p>
          <a:p>
            <a:r>
              <a:rPr lang="en-US" dirty="0" smtClean="0"/>
              <a:t>Straightforward approaches</a:t>
            </a:r>
          </a:p>
          <a:p>
            <a:pPr lvl="1"/>
            <a:r>
              <a:rPr lang="en-US" dirty="0" smtClean="0"/>
              <a:t>Ask/force users to rate a set of items</a:t>
            </a:r>
          </a:p>
          <a:p>
            <a:pPr lvl="1"/>
            <a:r>
              <a:rPr lang="en-US" dirty="0" smtClean="0"/>
              <a:t>Use another method (e.g., content-based, demographic or simply non-personalized) in the initial phase</a:t>
            </a:r>
          </a:p>
          <a:p>
            <a:pPr lvl="1"/>
            <a:r>
              <a:rPr lang="en-US" dirty="0"/>
              <a:t>Default </a:t>
            </a:r>
            <a:r>
              <a:rPr lang="en-US" dirty="0" smtClean="0"/>
              <a:t>voting: </a:t>
            </a:r>
            <a:r>
              <a:rPr lang="en-US" dirty="0"/>
              <a:t>assign default values to items that only one of the two users to be compared has </a:t>
            </a:r>
            <a:r>
              <a:rPr lang="en-US" dirty="0" smtClean="0"/>
              <a:t>rated (Breese </a:t>
            </a:r>
            <a:r>
              <a:rPr lang="en-US" dirty="0"/>
              <a:t>et al. 1998)</a:t>
            </a:r>
            <a:endParaRPr lang="en-US" dirty="0" smtClean="0"/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Use better algorithms (beyond nearest-neighbor approaches)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In nearest-neighbor approaches, the set of sufficiently similar neighbors might be too small to make good predictions</a:t>
            </a:r>
          </a:p>
          <a:p>
            <a:pPr lvl="2"/>
            <a:r>
              <a:rPr lang="en-US" dirty="0" smtClean="0"/>
              <a:t>Assume "transitivity" of neighborhoods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recommenderbook.net/teaching-material/slides</a:t>
            </a:r>
            <a:r>
              <a:rPr lang="en-US" dirty="0" smtClean="0"/>
              <a:t> Chapter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5355550"/>
            <a:ext cx="3200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A near B and B near C</a:t>
            </a:r>
            <a:br>
              <a:rPr lang="en-US" dirty="0" smtClean="0"/>
            </a:br>
            <a:r>
              <a:rPr lang="en-US" dirty="0" smtClean="0"/>
              <a:t>Then A near C even if not rated by common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Example algorithms for sparse datasets</a:t>
            </a:r>
            <a:endParaRPr lang="en-US" dirty="0"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>
                    <a:cs typeface="Calibri" pitchFamily="34" charset="0"/>
                  </a:rPr>
                  <a:t>Recursive </a:t>
                </a:r>
                <a:r>
                  <a:rPr lang="en-US" dirty="0">
                    <a:cs typeface="Calibri" pitchFamily="34" charset="0"/>
                  </a:rPr>
                  <a:t>CF </a:t>
                </a:r>
                <a:r>
                  <a:rPr lang="en-US" b="0" dirty="0">
                    <a:cs typeface="Calibri" pitchFamily="34" charset="0"/>
                  </a:rPr>
                  <a:t>(Zhang and </a:t>
                </a:r>
                <a:r>
                  <a:rPr lang="en-US" b="0" dirty="0" smtClean="0">
                    <a:cs typeface="Calibri" pitchFamily="34" charset="0"/>
                  </a:rPr>
                  <a:t>Pu 2007)</a:t>
                </a:r>
              </a:p>
              <a:p>
                <a:pPr lvl="1"/>
                <a:r>
                  <a:rPr lang="en-US" dirty="0" smtClean="0">
                    <a:cs typeface="Calibri" pitchFamily="34" charset="0"/>
                  </a:rPr>
                  <a:t>Assume there is a very close user neighbor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dirty="0" smtClean="0">
                    <a:cs typeface="Calibri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𝑢</m:t>
                    </m:r>
                  </m:oMath>
                </a14:m>
                <a:r>
                  <a:rPr lang="en-US" dirty="0" smtClean="0">
                    <a:cs typeface="Calibri" pitchFamily="34" charset="0"/>
                  </a:rPr>
                  <a:t> who however has not rated the target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</m:oMath>
                </a14:m>
                <a:r>
                  <a:rPr lang="en-US" dirty="0" smtClean="0">
                    <a:cs typeface="Calibri" pitchFamily="34" charset="0"/>
                  </a:rPr>
                  <a:t> yet.</a:t>
                </a:r>
              </a:p>
              <a:p>
                <a:pPr lvl="1"/>
                <a:r>
                  <a:rPr lang="en-US" dirty="0" smtClean="0">
                    <a:cs typeface="Calibri" pitchFamily="34" charset="0"/>
                  </a:rPr>
                  <a:t>Idea: </a:t>
                </a:r>
              </a:p>
              <a:p>
                <a:pPr lvl="2"/>
                <a:r>
                  <a:rPr lang="en-US" dirty="0" smtClean="0">
                    <a:cs typeface="Calibri" pitchFamily="34" charset="0"/>
                  </a:rPr>
                  <a:t>Apply CF-method recursively and predict a rating 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</m:oMath>
                </a14:m>
                <a:r>
                  <a:rPr lang="en-US" dirty="0" smtClean="0">
                    <a:cs typeface="Calibri" pitchFamily="34" charset="0"/>
                  </a:rPr>
                  <a:t> for the neighbor</a:t>
                </a:r>
              </a:p>
              <a:p>
                <a:pPr lvl="2"/>
                <a:r>
                  <a:rPr lang="en-US" dirty="0" smtClean="0">
                    <a:cs typeface="Calibri" pitchFamily="34" charset="0"/>
                  </a:rPr>
                  <a:t>Use this predicted rating instead of the rating of a more distant direct neighbor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0">
                <a:blip r:embed="rId3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72452"/>
              </p:ext>
            </p:extLst>
          </p:nvPr>
        </p:nvGraphicFramePr>
        <p:xfrm>
          <a:off x="876300" y="3581400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?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uppieren 18"/>
          <p:cNvGrpSpPr/>
          <p:nvPr/>
        </p:nvGrpSpPr>
        <p:grpSpPr>
          <a:xfrm>
            <a:off x="6786578" y="4114800"/>
            <a:ext cx="1713163" cy="500066"/>
            <a:chOff x="6786578" y="4071942"/>
            <a:chExt cx="1713163" cy="500066"/>
          </a:xfrm>
        </p:grpSpPr>
        <p:sp>
          <p:nvSpPr>
            <p:cNvPr id="20" name="Nach links gekrümmter Pfeil 19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58082" y="4143380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sim</a:t>
              </a:r>
              <a:r>
                <a:rPr lang="en-US" b="0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b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= 0.85</a:t>
              </a:r>
              <a:endParaRPr lang="en-US" b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732881" y="4649902"/>
            <a:ext cx="2125399" cy="1102608"/>
            <a:chOff x="6732881" y="5107110"/>
            <a:chExt cx="2125399" cy="1102608"/>
          </a:xfrm>
        </p:grpSpPr>
        <p:sp>
          <p:nvSpPr>
            <p:cNvPr id="24" name="Gestreifter Pfeil nach rechts 23"/>
            <p:cNvSpPr/>
            <p:nvPr/>
          </p:nvSpPr>
          <p:spPr bwMode="auto">
            <a:xfrm rot="12253149">
              <a:off x="6732881" y="5107110"/>
              <a:ext cx="928694" cy="285752"/>
            </a:xfrm>
            <a:prstGeom prst="striped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643834" y="5286388"/>
              <a:ext cx="121444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Predict rating for</a:t>
              </a:r>
            </a:p>
            <a:p>
              <a:r>
                <a:rPr lang="en-US" b="0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User1</a:t>
              </a:r>
              <a:endParaRPr lang="en-US" b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6248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recommenderbook.net/teaching-material/slides</a:t>
            </a:r>
            <a:r>
              <a:rPr lang="en-US" dirty="0" smtClean="0"/>
              <a:t> Chapter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32452" y="1288019"/>
            <a:ext cx="29060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Example of Transitivity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27510&quot;&gt;&lt;property id=&quot;20148&quot; value=&quot;5&quot;/&gt;&lt;property id=&quot;20300&quot; value=&quot;Slide 1 - &amp;quot;Pre-processing for item-based filtering&amp;quot;&quot;/&gt;&lt;property id=&quot;20307&quot; value=&quot;455&quot;/&gt;&lt;/object&gt;&lt;object type=&quot;3&quot; unique_id=&quot;27511&quot;&gt;&lt;property id=&quot;20148&quot; value=&quot;5&quot;/&gt;&lt;property id=&quot;20300&quot; value=&quot;Slide 2 - &amp;quot;More on ratings – Explicit ratings&amp;quot;&quot;/&gt;&lt;property id=&quot;20307&quot; value=&quot;456&quot;/&gt;&lt;/object&gt;&lt;object type=&quot;3&quot; unique_id=&quot;27512&quot;&gt;&lt;property id=&quot;20148&quot; value=&quot;5&quot;/&gt;&lt;property id=&quot;20300&quot; value=&quot;Slide 3 - &amp;quot;More on ratings – Implicit ratings&amp;quot;&quot;/&gt;&lt;property id=&quot;20307&quot; value=&quot;457&quot;/&gt;&lt;/object&gt;&lt;object type=&quot;3&quot; unique_id=&quot;27513&quot;&gt;&lt;property id=&quot;20148&quot; value=&quot;5&quot;/&gt;&lt;property id=&quot;20300&quot; value=&quot;Slide 4 - &amp;quot;Data sparsity problems&amp;quot;&quot;/&gt;&lt;property id=&quot;20307&quot; value=&quot;458&quot;/&gt;&lt;/object&gt;&lt;object type=&quot;3&quot; unique_id=&quot;36126&quot;&gt;&lt;property id=&quot;20148&quot; value=&quot;5&quot;/&gt;&lt;property id=&quot;20300&quot; value=&quot;Slide 5 - &amp;quot;Example algorithms for sparse datasets&amp;quot;&quot;/&gt;&lt;property id=&quot;20307&quot; value=&quot;49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14038</TotalTime>
  <Words>654</Words>
  <Application>Microsoft Office PowerPoint</Application>
  <PresentationFormat>On-screen Show (4:3)</PresentationFormat>
  <Paragraphs>103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External Audiences Template</vt:lpstr>
      <vt:lpstr>Custom Design</vt:lpstr>
      <vt:lpstr>17_habv</vt:lpstr>
      <vt:lpstr>18_habv</vt:lpstr>
      <vt:lpstr>19_habv</vt:lpstr>
      <vt:lpstr>Pre-processing for item-based filtering</vt:lpstr>
      <vt:lpstr>More on ratings – Explicit ratings</vt:lpstr>
      <vt:lpstr>More on ratings – Implicit ratings</vt:lpstr>
      <vt:lpstr>Data sparsity problems</vt:lpstr>
      <vt:lpstr>Example algorithms for sparse datasets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226</cp:revision>
  <dcterms:created xsi:type="dcterms:W3CDTF">2013-01-02T02:10:56Z</dcterms:created>
  <dcterms:modified xsi:type="dcterms:W3CDTF">2013-07-03T14:38:23Z</dcterms:modified>
</cp:coreProperties>
</file>