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  <p:sldMasterId id="2147483728" r:id="rId5"/>
    <p:sldMasterId id="2147483754" r:id="rId6"/>
  </p:sldMasterIdLst>
  <p:notesMasterIdLst>
    <p:notesMasterId r:id="rId12"/>
  </p:notesMasterIdLst>
  <p:sldIdLst>
    <p:sldId id="500" r:id="rId7"/>
    <p:sldId id="501" r:id="rId8"/>
    <p:sldId id="503" r:id="rId9"/>
    <p:sldId id="502" r:id="rId10"/>
    <p:sldId id="505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4676" autoAdjust="0"/>
  </p:normalViewPr>
  <p:slideViewPr>
    <p:cSldViewPr>
      <p:cViewPr varScale="1">
        <p:scale>
          <a:sx n="101" d="100"/>
          <a:sy n="101" d="100"/>
        </p:scale>
        <p:origin x="-9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45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761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198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66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27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33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89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28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65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" y="762000"/>
            <a:ext cx="89725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basic user and item based  recommendation systems built around k Nearest Neighbor method</a:t>
            </a:r>
          </a:p>
          <a:p>
            <a:r>
              <a:rPr lang="en-US" sz="2400" dirty="0" smtClean="0"/>
              <a:t>Set k = 3…20 and find the k nearest neighbors</a:t>
            </a:r>
          </a:p>
          <a:p>
            <a:r>
              <a:rPr lang="en-US" sz="2400" dirty="0" smtClean="0"/>
              <a:t>If k too small then sensitive to error (maybe one of the k is somehow screwed up)</a:t>
            </a:r>
          </a:p>
          <a:p>
            <a:r>
              <a:rPr lang="en-US" sz="2400" dirty="0" smtClean="0"/>
              <a:t>The algorithm can be trivial</a:t>
            </a:r>
          </a:p>
          <a:p>
            <a:r>
              <a:rPr lang="en-US" sz="2400" dirty="0" smtClean="0"/>
              <a:t>Calculate all the distances (user </a:t>
            </a:r>
            <a:r>
              <a:rPr lang="en-US" sz="2400" dirty="0" err="1" smtClean="0"/>
              <a:t>i</a:t>
            </a:r>
            <a:r>
              <a:rPr lang="en-US" sz="2400" dirty="0" smtClean="0"/>
              <a:t> – Alice) where all users including Alice have rated some cutoff number of identical items</a:t>
            </a:r>
          </a:p>
          <a:p>
            <a:r>
              <a:rPr lang="en-US" sz="2400" dirty="0" smtClean="0"/>
              <a:t>Sort distances lowest to highest</a:t>
            </a:r>
          </a:p>
          <a:p>
            <a:r>
              <a:rPr lang="en-US" sz="2400" dirty="0" smtClean="0"/>
              <a:t>Take the lowest k</a:t>
            </a:r>
          </a:p>
          <a:p>
            <a:r>
              <a:rPr lang="en-US" sz="2400" dirty="0" smtClean="0"/>
              <a:t>See Python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19150"/>
          </a:xfrm>
        </p:spPr>
        <p:txBody>
          <a:bodyPr/>
          <a:lstStyle/>
          <a:p>
            <a:r>
              <a:rPr lang="en-US" b="1" dirty="0" smtClean="0"/>
              <a:t>Some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" y="762000"/>
            <a:ext cx="9056370" cy="6019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Users and Items each live in </a:t>
            </a:r>
            <a:r>
              <a:rPr lang="en-US" sz="2400" b="1" dirty="0" smtClean="0"/>
              <a:t>abstract spaces</a:t>
            </a:r>
          </a:p>
          <a:p>
            <a:r>
              <a:rPr lang="en-US" sz="2400" dirty="0" smtClean="0"/>
              <a:t>Users in space of items with rankings as coefficients</a:t>
            </a:r>
          </a:p>
          <a:p>
            <a:r>
              <a:rPr lang="en-US" sz="2400" dirty="0" smtClean="0"/>
              <a:t>Items in space of users with rankings as coefficient</a:t>
            </a:r>
          </a:p>
          <a:p>
            <a:r>
              <a:rPr lang="en-US" sz="2400" dirty="0" smtClean="0"/>
              <a:t>OR in content-based, items live in space defined by their content</a:t>
            </a:r>
          </a:p>
          <a:p>
            <a:pPr lvl="1"/>
            <a:r>
              <a:rPr lang="en-US" sz="2000" dirty="0" smtClean="0"/>
              <a:t>Words </a:t>
            </a:r>
          </a:p>
          <a:p>
            <a:pPr lvl="1"/>
            <a:r>
              <a:rPr lang="en-US" sz="2000" dirty="0" smtClean="0"/>
              <a:t>Clusters or “latent factors” or “mixtures” or topics</a:t>
            </a:r>
          </a:p>
          <a:p>
            <a:pPr lvl="1"/>
            <a:r>
              <a:rPr lang="en-US" sz="2000" dirty="0" smtClean="0"/>
              <a:t>Semantic information as in Music Genome</a:t>
            </a:r>
          </a:p>
          <a:p>
            <a:r>
              <a:rPr lang="en-US" sz="2400" dirty="0" smtClean="0"/>
              <a:t>How do we easily find nearest neighbors?</a:t>
            </a:r>
          </a:p>
          <a:p>
            <a:r>
              <a:rPr lang="en-US" sz="2400" dirty="0" smtClean="0"/>
              <a:t>Take user-based case</a:t>
            </a:r>
          </a:p>
          <a:p>
            <a:r>
              <a:rPr lang="en-US" sz="2400" dirty="0" smtClean="0"/>
              <a:t>The trivial algorithm needs O(M) distance computations for M customers and then O(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real</a:t>
            </a:r>
            <a:r>
              <a:rPr lang="en-US" sz="2400" dirty="0" smtClean="0"/>
              <a:t>(Alice)log{</a:t>
            </a:r>
            <a:r>
              <a:rPr lang="en-US" sz="2400" dirty="0" err="1"/>
              <a:t>M</a:t>
            </a:r>
            <a:r>
              <a:rPr lang="en-US" sz="2400" baseline="-25000" dirty="0" err="1"/>
              <a:t>real</a:t>
            </a:r>
            <a:r>
              <a:rPr lang="en-US" sz="2400" dirty="0"/>
              <a:t>(Alice</a:t>
            </a:r>
            <a:r>
              <a:rPr lang="en-US" sz="2400" dirty="0" smtClean="0"/>
              <a:t>)}) where </a:t>
            </a:r>
            <a:r>
              <a:rPr lang="en-US" sz="2400" dirty="0" err="1"/>
              <a:t>M</a:t>
            </a:r>
            <a:r>
              <a:rPr lang="en-US" sz="2400" baseline="-25000" dirty="0" err="1"/>
              <a:t>real</a:t>
            </a:r>
            <a:r>
              <a:rPr lang="en-US" sz="2400" dirty="0"/>
              <a:t>(Alice</a:t>
            </a:r>
            <a:r>
              <a:rPr lang="en-US" sz="2400" dirty="0" smtClean="0"/>
              <a:t>) users are considered as have rated enough items in common.</a:t>
            </a:r>
          </a:p>
          <a:p>
            <a:r>
              <a:rPr lang="en-US" sz="2400" dirty="0" smtClean="0"/>
              <a:t>Sorting P numbers takes time P </a:t>
            </a:r>
            <a:r>
              <a:rPr lang="en-US" sz="2400" dirty="0" err="1" smtClean="0"/>
              <a:t>logP</a:t>
            </a:r>
            <a:endParaRPr lang="en-US" sz="2400" dirty="0" smtClean="0"/>
          </a:p>
          <a:p>
            <a:r>
              <a:rPr lang="en-US" sz="2400" dirty="0" smtClean="0"/>
              <a:t>If k small, complexity is k </a:t>
            </a:r>
            <a:r>
              <a:rPr lang="en-US" sz="2400" dirty="0" err="1"/>
              <a:t>M</a:t>
            </a:r>
            <a:r>
              <a:rPr lang="en-US" sz="2400" baseline="-25000" dirty="0" err="1"/>
              <a:t>real</a:t>
            </a:r>
            <a:r>
              <a:rPr lang="en-US" sz="2400" dirty="0"/>
              <a:t>(Alice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Note </a:t>
            </a:r>
            <a:r>
              <a:rPr lang="en-US" sz="2400" dirty="0" err="1"/>
              <a:t>M</a:t>
            </a:r>
            <a:r>
              <a:rPr lang="en-US" sz="2400" baseline="-25000" dirty="0" err="1"/>
              <a:t>real</a:t>
            </a:r>
            <a:r>
              <a:rPr lang="en-US" sz="2400" dirty="0"/>
              <a:t>(Alice</a:t>
            </a:r>
            <a:r>
              <a:rPr lang="en-US" sz="2400" dirty="0" smtClean="0"/>
              <a:t>) &lt;&lt; 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0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1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Wikipedia:</a:t>
            </a:r>
            <a:br>
              <a:rPr lang="en-US" b="1" dirty="0" smtClean="0"/>
            </a:br>
            <a:r>
              <a:rPr lang="en-US" b="1" dirty="0" smtClean="0"/>
              <a:t>Example </a:t>
            </a:r>
            <a:r>
              <a:rPr lang="en-US" b="1" dirty="0"/>
              <a:t>of </a:t>
            </a:r>
            <a:r>
              <a:rPr lang="en-US" b="1" i="1" dirty="0"/>
              <a:t>k</a:t>
            </a:r>
            <a:r>
              <a:rPr lang="en-US" b="1" dirty="0"/>
              <a:t>-NN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4267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test sample (green circle) should be classified either to the first class of blue squares or to the second class of red triangles. If </a:t>
            </a:r>
            <a:r>
              <a:rPr lang="en-US" i="1" dirty="0"/>
              <a:t>k = 3</a:t>
            </a:r>
            <a:r>
              <a:rPr lang="en-US" dirty="0"/>
              <a:t>(solid line circle) it is assigned to the second class because there are 2 triangles and only 1 square inside the inner circle. If </a:t>
            </a:r>
            <a:r>
              <a:rPr lang="en-US" i="1" dirty="0"/>
              <a:t>k = 5</a:t>
            </a:r>
            <a:r>
              <a:rPr lang="en-US" dirty="0"/>
              <a:t>(dashed line circle) it is assigned to the first class (3 squares vs. 2 triangles inside the outer circle).</a:t>
            </a:r>
          </a:p>
        </p:txBody>
      </p:sp>
      <p:pic>
        <p:nvPicPr>
          <p:cNvPr id="1028" name="Picture 4" descr="http://upload.wikimedia.org/wikipedia/commons/thumb/e/e7/KnnClassification.svg/2000px-KnnClassifica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46" y="2057400"/>
            <a:ext cx="4572000" cy="41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/>
              <a:t>The Curse of Dimensionality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" y="685800"/>
            <a:ext cx="9136380" cy="5969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low dimension space it is very fast to find nearest neighbors</a:t>
            </a:r>
          </a:p>
          <a:p>
            <a:r>
              <a:rPr lang="en-US" sz="2800" dirty="0" smtClean="0"/>
              <a:t>Divide space into a grid </a:t>
            </a:r>
          </a:p>
          <a:p>
            <a:r>
              <a:rPr lang="en-US" sz="2800" dirty="0" smtClean="0"/>
              <a:t>Assign points to cells of grid</a:t>
            </a:r>
          </a:p>
          <a:p>
            <a:r>
              <a:rPr lang="en-US" sz="2800" dirty="0" smtClean="0"/>
              <a:t>The mesh can be non uniform </a:t>
            </a:r>
          </a:p>
          <a:p>
            <a:r>
              <a:rPr lang="en-US" sz="2800" dirty="0" smtClean="0"/>
              <a:t>Just look at same cell point is in or its neighbors to find k nearest neighbors</a:t>
            </a:r>
          </a:p>
          <a:p>
            <a:r>
              <a:rPr lang="en-US" sz="2800" dirty="0" smtClean="0"/>
              <a:t>Doesn’t work for “abstract” or </a:t>
            </a:r>
            <a:br>
              <a:rPr lang="en-US" sz="2800" dirty="0" smtClean="0"/>
            </a:br>
            <a:r>
              <a:rPr lang="en-US" sz="2800" dirty="0" smtClean="0"/>
              <a:t>high dimension spaces as </a:t>
            </a:r>
            <a:br>
              <a:rPr lang="en-US" sz="2800" dirty="0" smtClean="0"/>
            </a:br>
            <a:r>
              <a:rPr lang="en-US" sz="2800" dirty="0" smtClean="0"/>
              <a:t>too many cells</a:t>
            </a:r>
          </a:p>
          <a:p>
            <a:r>
              <a:rPr lang="en-US" sz="2800" dirty="0" smtClean="0"/>
              <a:t>Factor analysis or clustering or</a:t>
            </a:r>
            <a:br>
              <a:rPr lang="en-US" sz="2800" dirty="0" smtClean="0"/>
            </a:br>
            <a:r>
              <a:rPr lang="en-US" sz="2800" dirty="0" smtClean="0"/>
              <a:t>dimension reduction addresses this</a:t>
            </a:r>
          </a:p>
          <a:p>
            <a:endParaRPr lang="en-US" sz="2800" dirty="0"/>
          </a:p>
        </p:txBody>
      </p:sp>
      <p:pic>
        <p:nvPicPr>
          <p:cNvPr id="2050" name="Picture 2" descr="https://encrypted-tbn1.gstatic.com/images?q=tbn:ANd9GcTaIuadtJ04E1ODW2IH_Zs0FI5HRAFr4bNvuQYXpMxHFVUjHp7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TWHi-tHMSND_J51oy4XcJq6FU_9GXHWIPXLDYubT3BsLJ9UiY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726366"/>
            <a:ext cx="32385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offrey Fox\Desktop\Rc_haixu_100k_af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7" t="8497" r="15760" b="7305"/>
          <a:stretch/>
        </p:blipFill>
        <p:spPr bwMode="auto">
          <a:xfrm>
            <a:off x="834390" y="17734"/>
            <a:ext cx="8382000" cy="68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867400"/>
            <a:ext cx="4728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Genome Data projected to 3D and put in a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36127&quot;&gt;&lt;property id=&quot;20148&quot; value=&quot;5&quot;/&gt;&lt;property id=&quot;20300&quot; value=&quot;Slide 1 - &amp;quot;k Nearest Neighbors&amp;quot;&quot;/&gt;&lt;property id=&quot;20307&quot; value=&quot;500&quot;/&gt;&lt;/object&gt;&lt;object type=&quot;3&quot; unique_id=&quot;36966&quot;&gt;&lt;property id=&quot;20148&quot; value=&quot;5&quot;/&gt;&lt;property id=&quot;20300&quot; value=&quot;Slide 2 - &amp;quot;Some Issues&amp;quot;&quot;/&gt;&lt;property id=&quot;20307&quot; value=&quot;501&quot;/&gt;&lt;/object&gt;&lt;object type=&quot;3&quot; unique_id=&quot;36967&quot;&gt;&lt;property id=&quot;20148&quot; value=&quot;5&quot;/&gt;&lt;property id=&quot;20300&quot; value=&quot;Slide 3 - &amp;quot;Wikipedia: Example of k-NN classification&amp;quot;&quot;/&gt;&lt;property id=&quot;20307&quot; value=&quot;503&quot;/&gt;&lt;/object&gt;&lt;object type=&quot;3&quot; unique_id=&quot;36968&quot;&gt;&lt;property id=&quot;20148&quot; value=&quot;5&quot;/&gt;&lt;property id=&quot;20300&quot; value=&quot;Slide 4 - &amp;quot;The Curse of Dimensionality&amp;quot;&quot;/&gt;&lt;property id=&quot;20307&quot; value=&quot;502&quot;/&gt;&lt;/object&gt;&lt;object type=&quot;3&quot; unique_id=&quot;36969&quot;&gt;&lt;property id=&quot;20148&quot; value=&quot;5&quot;/&gt;&lt;property id=&quot;20300&quot; value=&quot;Slide 5&quot;/&gt;&lt;property id=&quot;20307&quot; value=&quot;50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14038</TotalTime>
  <Words>305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External Audiences Template</vt:lpstr>
      <vt:lpstr>Custom Design</vt:lpstr>
      <vt:lpstr>17_habv</vt:lpstr>
      <vt:lpstr>18_habv</vt:lpstr>
      <vt:lpstr>19_habv</vt:lpstr>
      <vt:lpstr>2_Office Theme</vt:lpstr>
      <vt:lpstr>k Nearest Neighbors</vt:lpstr>
      <vt:lpstr>Some Issues</vt:lpstr>
      <vt:lpstr>Wikipedia: Example of k-NN classification</vt:lpstr>
      <vt:lpstr>The Curse of Dimensionality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227</cp:revision>
  <dcterms:created xsi:type="dcterms:W3CDTF">2013-01-02T02:10:56Z</dcterms:created>
  <dcterms:modified xsi:type="dcterms:W3CDTF">2013-07-03T14:38:43Z</dcterms:modified>
</cp:coreProperties>
</file>