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  <p:sldMasterId id="2147483728" r:id="rId6"/>
  </p:sldMasterIdLst>
  <p:notesMasterIdLst>
    <p:notesMasterId r:id="rId14"/>
  </p:notesMasterIdLst>
  <p:sldIdLst>
    <p:sldId id="436" r:id="rId7"/>
    <p:sldId id="529" r:id="rId8"/>
    <p:sldId id="530" r:id="rId9"/>
    <p:sldId id="560" r:id="rId10"/>
    <p:sldId id="531" r:id="rId11"/>
    <p:sldId id="532" r:id="rId12"/>
    <p:sldId id="533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76" autoAdjust="0"/>
  </p:normalViewPr>
  <p:slideViewPr>
    <p:cSldViewPr>
      <p:cViewPr>
        <p:scale>
          <a:sx n="109" d="100"/>
          <a:sy n="109" d="100"/>
        </p:scale>
        <p:origin x="-5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64EA0-24F3-4422-8146-BED3895E0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60197-9BC7-4750-ADAA-2303851E8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101.wordpress.com/2013/04/13/new-york-times-data-science-articl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6.jpeg"/><Relationship Id="rId18" Type="http://schemas.openxmlformats.org/officeDocument/2006/relationships/image" Target="../media/image21.gif"/><Relationship Id="rId3" Type="http://schemas.openxmlformats.org/officeDocument/2006/relationships/image" Target="../media/image6.jpe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23" Type="http://schemas.openxmlformats.org/officeDocument/2006/relationships/image" Target="../media/image26.gif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Relationship Id="rId22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ids.ucs.indiana.edu/ptliupages/publications/Clusteringv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Case Study:</a:t>
            </a:r>
            <a:br>
              <a:rPr lang="en-US" b="1" dirty="0" smtClean="0"/>
            </a:br>
            <a:r>
              <a:rPr lang="en-US" b="1" dirty="0" smtClean="0"/>
              <a:t>e-Commerce and Life Style Informatics: </a:t>
            </a:r>
            <a:br>
              <a:rPr lang="en-US" b="1" dirty="0" smtClean="0"/>
            </a:br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June 19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90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4800"/>
            <a:ext cx="9107032" cy="1470025"/>
          </a:xfrm>
        </p:spPr>
        <p:txBody>
          <a:bodyPr/>
          <a:lstStyle/>
          <a:p>
            <a:r>
              <a:rPr lang="en-US" b="1" dirty="0" smtClean="0"/>
              <a:t>Big Data Ecosystem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747330"/>
            <a:ext cx="9107032" cy="49307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Use </a:t>
            </a:r>
            <a:r>
              <a:rPr lang="en-US" sz="4000" dirty="0" smtClean="0">
                <a:solidFill>
                  <a:srgbClr val="FF0000"/>
                </a:solidFill>
              </a:rPr>
              <a:t>Clouds</a:t>
            </a:r>
            <a:r>
              <a:rPr lang="en-US" sz="4000" dirty="0" smtClean="0"/>
              <a:t> running </a:t>
            </a:r>
            <a:r>
              <a:rPr lang="en-US" sz="4000" dirty="0" smtClean="0">
                <a:solidFill>
                  <a:srgbClr val="FF0000"/>
                </a:solidFill>
              </a:rPr>
              <a:t>Data Analytics Collaboratively </a:t>
            </a:r>
            <a:r>
              <a:rPr lang="en-US" sz="4000" dirty="0" smtClean="0"/>
              <a:t>processing </a:t>
            </a:r>
            <a:r>
              <a:rPr lang="en-US" sz="4000" dirty="0" smtClean="0">
                <a:solidFill>
                  <a:srgbClr val="FF0000"/>
                </a:solidFill>
              </a:rPr>
              <a:t>Big Data </a:t>
            </a:r>
            <a:r>
              <a:rPr lang="en-US" sz="4000" dirty="0" smtClean="0"/>
              <a:t>to solve problems in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X-Informatics ( </a:t>
            </a:r>
            <a:r>
              <a:rPr lang="en-US" sz="4000" dirty="0"/>
              <a:t>or </a:t>
            </a:r>
            <a:r>
              <a:rPr lang="en-US" sz="4000" dirty="0" smtClean="0">
                <a:solidFill>
                  <a:srgbClr val="FF0000"/>
                </a:solidFill>
              </a:rPr>
              <a:t>e-X)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= Astronomy</a:t>
            </a:r>
            <a:r>
              <a:rPr lang="en-US" dirty="0">
                <a:solidFill>
                  <a:schemeClr val="tx1"/>
                </a:solidFill>
              </a:rPr>
              <a:t>, Biology, Biomedicine, Business, Chemistry, </a:t>
            </a:r>
            <a:r>
              <a:rPr lang="en-US" dirty="0" smtClean="0">
                <a:solidFill>
                  <a:schemeClr val="tx1"/>
                </a:solidFill>
              </a:rPr>
              <a:t>Climate, Crisis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Earth Science, Energy</a:t>
            </a:r>
            <a:r>
              <a:rPr lang="en-US" dirty="0">
                <a:solidFill>
                  <a:schemeClr val="tx1"/>
                </a:solidFill>
              </a:rPr>
              <a:t>, Environment, Finance, Health, Intelligence, Lifestyle, Marketing, Medicine, Pathology, Policy, Radar, Security, Sensor, Social, Sustainability, Wealth and Wellness with more fields </a:t>
            </a:r>
            <a:r>
              <a:rPr lang="en-US" dirty="0" smtClean="0">
                <a:solidFill>
                  <a:schemeClr val="tx1"/>
                </a:solidFill>
              </a:rPr>
              <a:t>(physics) defined implicitly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Spans Industry and Science (research)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Education: </a:t>
            </a:r>
            <a:r>
              <a:rPr lang="en-US" dirty="0" smtClean="0">
                <a:solidFill>
                  <a:srgbClr val="FF0000"/>
                </a:solidFill>
              </a:rPr>
              <a:t>Data Science </a:t>
            </a:r>
            <a:r>
              <a:rPr lang="en-US" dirty="0" smtClean="0">
                <a:solidFill>
                  <a:schemeClr val="tx1"/>
                </a:solidFill>
              </a:rPr>
              <a:t>see recent New York Times articles</a:t>
            </a:r>
          </a:p>
          <a:p>
            <a:r>
              <a:rPr lang="en-US" sz="2900" dirty="0">
                <a:hlinkClick r:id="rId2"/>
              </a:rPr>
              <a:t>http://datascience101.wordpress.com/2013/04/13/new-york-times-data-science-articles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3234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Yu0Mkim4DcVpxfKwerviKRw-lMRWDE86kHz_Z3BP0zLcBB8Y_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009"/>
            <a:ext cx="2438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KWRzLWcgWKmplPTsPZrbpMWfhNU3OiItBec534aXSJgAaFWqM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0" y="53109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Ru41sbEn2YbBq-Mv9FkyKsYWpHO6Zt4VIDyASWv3vM-ODAfQT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-31233" y="1257300"/>
            <a:ext cx="4450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GMcepVHT5PL8pI7KfoJejqsiOpQpZ2oz8n6yvE5LZO7LoSDE8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37" y="838200"/>
            <a:ext cx="1496211" cy="19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NZpTZIKNsGnhPj4wOpjkeyPWyJQnyGO7gG0f29fB5vEKq33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2098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ensus.com/uploads/images/venn_diagram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32" y="2209800"/>
            <a:ext cx="249892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643/3350940973_4333e99a8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6" y="1328916"/>
            <a:ext cx="2125982" cy="212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91z38gA1rZrp2TlS-mwhVKOHVL2IXpKHxjmtY9vNchpkhDXLJ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3" y="1300883"/>
            <a:ext cx="11620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orebooks.de/assets/product_images/9786201595/big/7801609/business-informatics.jpg?locale=gb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20599" y="4561694"/>
            <a:ext cx="1590664" cy="2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0.gstatic.com/images?q=tbn:ANd9GcSqq2ZcAVDeKPT-t171dLNI0VBR3f2tkWNYWF_u4L4KnEAiPu6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-16126"/>
            <a:ext cx="3004152" cy="10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2.gstatic.com/images?q=tbn:ANd9GcT61WeZTigeUDaul3WYcWq4NIjm1evG2U__w3bcBDQ7IVM7ueWdX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1" y="2044103"/>
            <a:ext cx="1651118" cy="23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7925" r="10845" b="34127"/>
          <a:stretch/>
        </p:blipFill>
        <p:spPr bwMode="auto">
          <a:xfrm>
            <a:off x="6279300" y="3434671"/>
            <a:ext cx="2864700" cy="160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61" r="32053" b="10865"/>
          <a:stretch/>
        </p:blipFill>
        <p:spPr bwMode="auto">
          <a:xfrm>
            <a:off x="5499086" y="4080878"/>
            <a:ext cx="3644914" cy="164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35603" r="11324" b="34435"/>
          <a:stretch/>
        </p:blipFill>
        <p:spPr bwMode="auto">
          <a:xfrm>
            <a:off x="5764474" y="5295090"/>
            <a:ext cx="3379526" cy="15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://spa.asu.edu/centers/pincenter.gif/image_previe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2" y="5943638"/>
            <a:ext cx="1879698" cy="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geoinformatics.com/layouts/cmediageoinformatics/img/Header-Geo-5.gif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2"/>
          <a:stretch/>
        </p:blipFill>
        <p:spPr bwMode="auto">
          <a:xfrm>
            <a:off x="7049772" y="4322918"/>
            <a:ext cx="2094228" cy="6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4" t="29851" r="13419" b="56430"/>
          <a:stretch/>
        </p:blipFill>
        <p:spPr bwMode="auto">
          <a:xfrm>
            <a:off x="7400203" y="746282"/>
            <a:ext cx="1673904" cy="582634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5" t="15702" b="41253"/>
          <a:stretch/>
        </p:blipFill>
        <p:spPr bwMode="auto">
          <a:xfrm>
            <a:off x="6875587" y="5734478"/>
            <a:ext cx="1049232" cy="114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1332" y="4277412"/>
            <a:ext cx="3635470" cy="2580588"/>
            <a:chOff x="161332" y="4277412"/>
            <a:chExt cx="3635470" cy="2580588"/>
          </a:xfrm>
        </p:grpSpPr>
        <p:pic>
          <p:nvPicPr>
            <p:cNvPr id="27" name="Picture 24" descr="http://ucspace.canberra.edu.au/download/attachments/59113623/Triangle+diagram+of+Social+Informatics.GIF?version=1&amp;modificationDate=128210213964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32" y="4277412"/>
              <a:ext cx="3635470" cy="2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6448466"/>
              <a:ext cx="131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Social Informatics</a:t>
              </a:r>
              <a:endParaRPr lang="en-US" sz="1200" b="1" dirty="0"/>
            </a:p>
          </p:txBody>
        </p:sp>
      </p:grpSp>
      <p:pic>
        <p:nvPicPr>
          <p:cNvPr id="3" name="Picture 4" descr="UF1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6237"/>
          <a:stretch/>
        </p:blipFill>
        <p:spPr bwMode="auto">
          <a:xfrm>
            <a:off x="0" y="4230944"/>
            <a:ext cx="1885596" cy="16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1"/>
          <a:stretch/>
        </p:blipFill>
        <p:spPr>
          <a:xfrm>
            <a:off x="2015695" y="3905935"/>
            <a:ext cx="1751030" cy="704168"/>
          </a:xfrm>
          <a:prstGeom prst="rect">
            <a:avLst/>
          </a:prstGeom>
        </p:spPr>
      </p:pic>
      <p:pic>
        <p:nvPicPr>
          <p:cNvPr id="3074" name="Picture 2" descr="Earth Science Informatics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64418"/>
          <a:stretch/>
        </p:blipFill>
        <p:spPr bwMode="auto">
          <a:xfrm>
            <a:off x="-39786" y="866507"/>
            <a:ext cx="14573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3.gstatic.com/images?q=tbn:ANd9GcSZ1oC4JeqPg7iOj1TVIiQ4_Ld1xB54bCo4RecSPWt1DAURuYY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98" y="813947"/>
            <a:ext cx="2383334" cy="5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178"/>
            <a:ext cx="91440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grids.ucs.indiana.edu/ptliupages/publications/Clusteringv1.pdf</a:t>
            </a:r>
            <a:r>
              <a:rPr lang="en-US" sz="2600" dirty="0" smtClean="0"/>
              <a:t> </a:t>
            </a:r>
            <a:r>
              <a:rPr lang="en-US" dirty="0" smtClean="0"/>
              <a:t>for advanced clustering method improving k means</a:t>
            </a:r>
          </a:p>
          <a:p>
            <a:r>
              <a:rPr lang="en-US" dirty="0" smtClean="0"/>
              <a:t>This lesson has no code but we will use </a:t>
            </a:r>
            <a:r>
              <a:rPr lang="en-US" dirty="0" err="1" smtClean="0">
                <a:solidFill>
                  <a:srgbClr val="FF0000"/>
                </a:solidFill>
              </a:rPr>
              <a:t>PlotViz</a:t>
            </a:r>
            <a:r>
              <a:rPr lang="en-US" dirty="0" smtClean="0"/>
              <a:t> program introduced earlier</a:t>
            </a:r>
          </a:p>
          <a:p>
            <a:r>
              <a:rPr lang="en-US" dirty="0" smtClean="0"/>
              <a:t>And Wikipedia on k means</a:t>
            </a:r>
          </a:p>
          <a:p>
            <a:r>
              <a:rPr lang="en-US" dirty="0" smtClean="0"/>
              <a:t>Files used are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clusterFinal-M3-C3Dating-ReClustered.pviz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clusterFinal-M30-C28.pviz</a:t>
            </a:r>
          </a:p>
          <a:p>
            <a:r>
              <a:rPr lang="en-US" dirty="0" smtClean="0"/>
              <a:t>These were found by advanced clustering based on vector file </a:t>
            </a:r>
            <a:r>
              <a:rPr lang="en-US" dirty="0">
                <a:solidFill>
                  <a:srgbClr val="FF0000"/>
                </a:solidFill>
              </a:rPr>
              <a:t>DatingRatingforPviz.txt</a:t>
            </a:r>
            <a:r>
              <a:rPr lang="en-US" dirty="0"/>
              <a:t> </a:t>
            </a:r>
            <a:r>
              <a:rPr lang="en-US" dirty="0" smtClean="0"/>
              <a:t>of 1000 points discussed earlier with </a:t>
            </a:r>
            <a:r>
              <a:rPr lang="en-US" dirty="0" err="1" smtClean="0"/>
              <a:t>PlotViz</a:t>
            </a:r>
            <a:r>
              <a:rPr lang="en-US" dirty="0"/>
              <a:t> version </a:t>
            </a:r>
            <a:r>
              <a:rPr lang="en-US" dirty="0" err="1">
                <a:solidFill>
                  <a:srgbClr val="FF0000"/>
                </a:solidFill>
              </a:rPr>
              <a:t>DatingRating-OriginalLabels.pviz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fungi_LSU_3(15)_to_3(26)_</a:t>
            </a:r>
            <a:r>
              <a:rPr lang="en-US" dirty="0" err="1" smtClean="0">
                <a:solidFill>
                  <a:srgbClr val="FF0000"/>
                </a:solidFill>
              </a:rPr>
              <a:t>zeroidx.pviz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used to demonstrate genomic clusters in </a:t>
            </a:r>
            <a:r>
              <a:rPr lang="en-US" dirty="0" err="1" smtClean="0"/>
              <a:t>PlotViz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k means Clustering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Choose k=2 to 10 million (or more) clusters according to some intuition</a:t>
            </a:r>
          </a:p>
          <a:p>
            <a:r>
              <a:rPr lang="en-US" dirty="0" smtClean="0"/>
              <a:t>Initialize k cluster centers (this only works in real spaces)</a:t>
            </a:r>
          </a:p>
          <a:p>
            <a:r>
              <a:rPr lang="en-US" dirty="0" smtClean="0"/>
              <a:t>Then Iterate</a:t>
            </a:r>
          </a:p>
          <a:p>
            <a:pPr lvl="1"/>
            <a:r>
              <a:rPr lang="en-US" dirty="0" smtClean="0"/>
              <a:t>Assign each point to cluster whose center it is nearest to</a:t>
            </a:r>
          </a:p>
          <a:p>
            <a:pPr lvl="1"/>
            <a:r>
              <a:rPr lang="en-US" dirty="0" smtClean="0"/>
              <a:t>Calculate new center position as centroid (average in each component) of points assigned to it</a:t>
            </a:r>
          </a:p>
          <a:p>
            <a:r>
              <a:rPr lang="en-US" dirty="0" smtClean="0"/>
              <a:t>Converge when center positions change &lt; cut</a:t>
            </a:r>
          </a:p>
          <a:p>
            <a:r>
              <a:rPr lang="en-US" dirty="0" smtClean="0"/>
              <a:t>Lots of variants that are better but k means used as simple and fast</a:t>
            </a:r>
          </a:p>
          <a:p>
            <a:pPr lvl="1"/>
            <a:r>
              <a:rPr lang="en-US" dirty="0" smtClean="0"/>
              <a:t>Also methods for when only some distances available and no vector space</a:t>
            </a:r>
          </a:p>
          <a:p>
            <a:r>
              <a:rPr lang="en-US" dirty="0" smtClean="0"/>
              <a:t>Sometimes gets wrong answer – trapped in a local minima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upload.wikimedia.org/wikipedia/commons/thumb/5/5e/K_Means_Example_Step_1.svg/500px-K_Means_Example_Step_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9" y="13173"/>
            <a:ext cx="4528324" cy="43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upload.wikimedia.org/wikipedia/commons/thumb/a/a5/K_Means_Example_Step_2.svg/500px-K_Means_Example_Step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85" y="273204"/>
            <a:ext cx="4762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4378479"/>
            <a:ext cx="430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1) </a:t>
            </a:r>
            <a:r>
              <a:rPr lang="en-US" sz="2400" i="1" dirty="0"/>
              <a:t>k</a:t>
            </a:r>
            <a:r>
              <a:rPr lang="en-US" sz="2400" dirty="0"/>
              <a:t> initial "means" (in this </a:t>
            </a:r>
            <a:r>
              <a:rPr lang="en-US" sz="2400" dirty="0" smtClean="0"/>
              <a:t>case </a:t>
            </a:r>
            <a:r>
              <a:rPr lang="en-US" sz="2400" i="1" dirty="0" smtClean="0"/>
              <a:t>k</a:t>
            </a:r>
            <a:r>
              <a:rPr lang="en-US" sz="2400" dirty="0" smtClean="0"/>
              <a:t>=3</a:t>
            </a:r>
            <a:r>
              <a:rPr lang="en-US" sz="2400" dirty="0"/>
              <a:t>) are randomly generated within the data domain (shown in color).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1500" y="4495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2) k clusters are created by associating every observation with the nearest mean. The partitions here represent the </a:t>
            </a:r>
            <a:r>
              <a:rPr lang="en-US" sz="2400" dirty="0" err="1"/>
              <a:t>Voronoi</a:t>
            </a:r>
            <a:r>
              <a:rPr lang="en-US" sz="2400" dirty="0"/>
              <a:t> diagram generated by the means.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3479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upload.wikimedia.org/wikipedia/commons/thumb/3/3e/K_Means_Example_Step_3.svg/500px-K_Means_Example_Step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/>
          <a:stretch/>
        </p:blipFill>
        <p:spPr bwMode="auto">
          <a:xfrm>
            <a:off x="29737" y="-23191"/>
            <a:ext cx="4361056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pload.wikimedia.org/wikipedia/commons/thumb/d/d2/K_Means_Example_Step_4.svg/500px-K_Means_Example_Step_4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4868"/>
            <a:ext cx="4762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737" y="4572000"/>
            <a:ext cx="4237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3) The centroid of each of the k clusters becomes the new mean.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0792" y="4191000"/>
            <a:ext cx="4600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4) Steps 2 and 3 are repeated until convergence has been reached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But red and green centers (circles) are clearly in wrong place!!! (stars added by me about right for centers)</a:t>
            </a:r>
            <a:endParaRPr lang="en-US" sz="2400" dirty="0"/>
          </a:p>
        </p:txBody>
      </p:sp>
      <p:sp>
        <p:nvSpPr>
          <p:cNvPr id="4" name="4-Point Star 3"/>
          <p:cNvSpPr/>
          <p:nvPr/>
        </p:nvSpPr>
        <p:spPr>
          <a:xfrm>
            <a:off x="7696200" y="1893849"/>
            <a:ext cx="762000" cy="762000"/>
          </a:xfrm>
          <a:prstGeom prst="star4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6096000" y="3200400"/>
            <a:ext cx="762000" cy="762000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5190893" y="1314798"/>
            <a:ext cx="762000" cy="76200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643479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8812&quot;&gt;&lt;property id=&quot;20148&quot; value=&quot;5&quot;/&gt;&lt;property id=&quot;20300&quot; value=&quot;Slide 1 - &amp;quot;X-Informatics Case Study: e-Commerce and Life Style Informatics:  Clustering&amp;quot;&quot;/&gt;&lt;property id=&quot;20307&quot; value=&quot;436&quot;/&gt;&lt;/object&gt;&lt;object type=&quot;3&quot; unique_id=&quot;134171&quot;&gt;&lt;property id=&quot;20148&quot; value=&quot;5&quot;/&gt;&lt;property id=&quot;20300&quot; value=&quot;Slide 2 - &amp;quot;Big Data Ecosystem in One Sentence&amp;quot;&quot;/&gt;&lt;property id=&quot;20307&quot; value=&quot;529&quot;/&gt;&lt;/object&gt;&lt;object type=&quot;3&quot; unique_id=&quot;134172&quot;&gt;&lt;property id=&quot;20148&quot; value=&quot;5&quot;/&gt;&lt;property id=&quot;20300&quot; value=&quot;Slide 3&quot;/&gt;&lt;property id=&quot;20307&quot; value=&quot;530&quot;/&gt;&lt;/object&gt;&lt;object type=&quot;3&quot; unique_id=&quot;136850&quot;&gt;&lt;property id=&quot;20148&quot; value=&quot;5&quot;/&gt;&lt;property id=&quot;20300&quot; value=&quot;Slide 5 - &amp;quot;k means Clustering&amp;quot;&quot;/&gt;&lt;property id=&quot;20307&quot; value=&quot;531&quot;/&gt;&lt;/object&gt;&lt;object type=&quot;3&quot; unique_id=&quot;136851&quot;&gt;&lt;property id=&quot;20148&quot; value=&quot;5&quot;/&gt;&lt;property id=&quot;20300&quot; value=&quot;Slide 6&quot;/&gt;&lt;property id=&quot;20307&quot; value=&quot;532&quot;/&gt;&lt;/object&gt;&lt;object type=&quot;3&quot; unique_id=&quot;136852&quot;&gt;&lt;property id=&quot;20148&quot; value=&quot;5&quot;/&gt;&lt;property id=&quot;20300&quot; value=&quot;Slide 7&quot;/&gt;&lt;property id=&quot;20307&quot; value=&quot;533&quot;/&gt;&lt;/object&gt;&lt;object type=&quot;3&quot; unique_id=&quot;153164&quot;&gt;&lt;property id=&quot;20148&quot; value=&quot;5&quot;/&gt;&lt;property id=&quot;20300&quot; value=&quot;Slide 4 - &amp;quot;Resources&amp;quot;&quot;/&gt;&lt;property id=&quot;20307&quot; value=&quot;56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16197</TotalTime>
  <Words>296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Office Theme</vt:lpstr>
      <vt:lpstr>External Audiences Template</vt:lpstr>
      <vt:lpstr>Custom Design</vt:lpstr>
      <vt:lpstr>17_habv</vt:lpstr>
      <vt:lpstr>18_habv</vt:lpstr>
      <vt:lpstr>19_habv</vt:lpstr>
      <vt:lpstr>X-Informatics Case Study: e-Commerce and Life Style Informatics:  Clustering</vt:lpstr>
      <vt:lpstr>Big Data Ecosystem in One Sentence</vt:lpstr>
      <vt:lpstr>PowerPoint Presentation</vt:lpstr>
      <vt:lpstr>Resources</vt:lpstr>
      <vt:lpstr>k means Clustering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245</cp:revision>
  <dcterms:created xsi:type="dcterms:W3CDTF">2013-01-02T02:10:56Z</dcterms:created>
  <dcterms:modified xsi:type="dcterms:W3CDTF">2013-07-03T15:11:50Z</dcterms:modified>
</cp:coreProperties>
</file>