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5" r:id="rId3"/>
    <p:sldMasterId id="2147483700" r:id="rId4"/>
    <p:sldMasterId id="2147483714" r:id="rId5"/>
    <p:sldMasterId id="2147483728" r:id="rId6"/>
    <p:sldMasterId id="2147483754" r:id="rId7"/>
  </p:sldMasterIdLst>
  <p:notesMasterIdLst>
    <p:notesMasterId r:id="rId12"/>
  </p:notesMasterIdLst>
  <p:sldIdLst>
    <p:sldId id="541" r:id="rId8"/>
    <p:sldId id="504" r:id="rId9"/>
    <p:sldId id="559" r:id="rId10"/>
    <p:sldId id="509" r:id="rId11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eynep" initials="Z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7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3" autoAdjust="0"/>
    <p:restoredTop sz="94676" autoAdjust="0"/>
  </p:normalViewPr>
  <p:slideViewPr>
    <p:cSldViewPr>
      <p:cViewPr>
        <p:scale>
          <a:sx n="109" d="100"/>
          <a:sy n="109" d="100"/>
        </p:scale>
        <p:origin x="-534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83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DEB1-2545-4401-9ADF-F14D5ABA260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60197-9BC7-4750-ADAA-2303851E8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71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7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8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4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47"/>
          <p:cNvSpPr>
            <a:spLocks noChangeShapeType="1"/>
          </p:cNvSpPr>
          <p:nvPr/>
        </p:nvSpPr>
        <p:spPr bwMode="auto">
          <a:xfrm>
            <a:off x="1252538" y="4264025"/>
            <a:ext cx="4805362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3253821"/>
            <a:ext cx="4914900" cy="1027666"/>
          </a:xfrm>
        </p:spPr>
        <p:txBody>
          <a:bodyPr anchor="b">
            <a:spAutoFit/>
          </a:bodyPr>
          <a:lstStyle>
            <a:lvl1pPr>
              <a:defRPr sz="3600" b="1" i="0" spc="0">
                <a:solidFill>
                  <a:srgbClr val="0053C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52525" y="4267200"/>
            <a:ext cx="3810000" cy="32829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</a:b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>Copyright </a:t>
            </a:r>
            <a:r>
              <a:rPr lang="en-US" sz="600" b="1" kern="0" dirty="0">
                <a:solidFill>
                  <a:srgbClr val="D9D9D9"/>
                </a:solidFill>
                <a:ea typeface="ＭＳ Ｐゴシック" pitchFamily="34" charset="-128"/>
              </a:rPr>
              <a:t>© </a:t>
            </a: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D9D9D9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kern="0" dirty="0">
              <a:solidFill>
                <a:srgbClr val="D9D9D9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1092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0053C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8174" y="1225550"/>
            <a:ext cx="8201025" cy="2001766"/>
          </a:xfrm>
        </p:spPr>
        <p:txBody>
          <a:bodyPr/>
          <a:lstStyle>
            <a:lvl1pPr>
              <a:buClr>
                <a:schemeClr val="accent2"/>
              </a:buClr>
              <a:defRPr sz="2200"/>
            </a:lvl1pPr>
            <a:lvl2pPr>
              <a:buClr>
                <a:schemeClr val="accent2"/>
              </a:buClr>
              <a:buFont typeface="Wingdings" pitchFamily="2" charset="2"/>
              <a:buChar char="§"/>
              <a:defRPr/>
            </a:lvl2pPr>
            <a:lvl3pPr>
              <a:buClr>
                <a:schemeClr val="accent2"/>
              </a:buClr>
              <a:buFont typeface="Arial" pitchFamily="34" charset="0"/>
              <a:buChar char="»"/>
              <a:defRPr/>
            </a:lvl3pPr>
            <a:lvl4pPr>
              <a:buClr>
                <a:schemeClr val="accent2"/>
              </a:buClr>
              <a:buFont typeface="Arial" pitchFamily="34" charset="0"/>
              <a:buChar char="»"/>
              <a:defRPr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91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2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057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57500"/>
            <a:ext cx="7688262" cy="1362075"/>
          </a:xfrm>
        </p:spPr>
        <p:txBody>
          <a:bodyPr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83039"/>
            <a:ext cx="7688262" cy="374461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9" name="Line 47"/>
          <p:cNvSpPr>
            <a:spLocks noChangeShapeType="1"/>
          </p:cNvSpPr>
          <p:nvPr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2" name="Line 47"/>
          <p:cNvSpPr>
            <a:spLocks noChangeShapeType="1"/>
          </p:cNvSpPr>
          <p:nvPr userDrawn="1"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6465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2299" y="1514475"/>
            <a:ext cx="3912915" cy="2459071"/>
          </a:xfrm>
        </p:spPr>
        <p:txBody>
          <a:bodyPr/>
          <a:lstStyle>
            <a:lvl1pPr>
              <a:defRPr sz="2800" baseline="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514475"/>
            <a:ext cx="4191000" cy="2071273"/>
          </a:xfrm>
        </p:spPr>
        <p:txBody>
          <a:bodyPr/>
          <a:lstStyle>
            <a:lvl1pPr>
              <a:defRPr sz="280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7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524" y="179388"/>
            <a:ext cx="81946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5000" y="1531068"/>
            <a:ext cx="3862388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5000" y="1955800"/>
            <a:ext cx="3862388" cy="18151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1068"/>
            <a:ext cx="4194175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1955799"/>
            <a:ext cx="4194175" cy="18151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740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65436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85D714C4-E159-42BE-A017-B33F6B8BAEFC}" type="slidenum">
              <a:rPr lang="en-US" sz="800">
                <a:solidFill>
                  <a:srgbClr val="5E5E5E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>
              <a:solidFill>
                <a:srgbClr val="5E5E5E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404040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404040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404040"/>
                </a:solidFill>
                <a:ea typeface="ＭＳ Ｐゴシック" pitchFamily="34" charset="-128"/>
              </a:rPr>
              <a:t>Copyright © 2010,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1052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222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65436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B118F726-21E5-4187-97F3-B22A79AA02B7}" type="slidenum">
              <a:rPr lang="en-US" sz="800">
                <a:solidFill>
                  <a:srgbClr val="000000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D9D9D9"/>
                </a:solidFill>
                <a:ea typeface="ＭＳ Ｐゴシック" pitchFamily="34" charset="-128"/>
              </a:rPr>
              <a:t>Copyright </a:t>
            </a:r>
            <a:r>
              <a:rPr lang="en-US" sz="600" b="1" dirty="0">
                <a:solidFill>
                  <a:srgbClr val="D9D9D9"/>
                </a:solidFill>
                <a:ea typeface="ＭＳ Ｐゴシック" pitchFamily="34" charset="-128"/>
              </a:rPr>
              <a:t>© </a:t>
            </a:r>
            <a:r>
              <a:rPr lang="en-US" sz="600" b="1" dirty="0" smtClean="0">
                <a:solidFill>
                  <a:srgbClr val="D9D9D9"/>
                </a:solidFill>
                <a:ea typeface="ＭＳ Ｐゴシック" pitchFamily="34" charset="-128"/>
              </a:rPr>
              <a:t>2010, </a:t>
            </a:r>
            <a:r>
              <a:rPr lang="en-US" sz="600" b="1" dirty="0">
                <a:solidFill>
                  <a:srgbClr val="D9D9D9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D9D9D9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6228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Alternativ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33400" y="6553200"/>
            <a:ext cx="236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600" dirty="0">
              <a:solidFill>
                <a:srgbClr val="4A91D4"/>
              </a:solidFill>
              <a:latin typeface="Times New Roman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1252538" y="4264025"/>
            <a:ext cx="4805362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3253821"/>
            <a:ext cx="4914900" cy="1027666"/>
          </a:xfrm>
        </p:spPr>
        <p:txBody>
          <a:bodyPr anchor="b">
            <a:spAutoFit/>
          </a:bodyPr>
          <a:lstStyle>
            <a:lvl1pPr>
              <a:defRPr sz="3600" b="1" i="0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52525" y="4267200"/>
            <a:ext cx="3810000" cy="32829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41713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Coverage 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2095500"/>
            <a:ext cx="5408612" cy="1003300"/>
          </a:xfrm>
        </p:spPr>
        <p:txBody>
          <a:bodyPr anchor="ctr"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kern="0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kern="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13815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1247775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26185" y="3267926"/>
            <a:ext cx="3810000" cy="355482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442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2095500"/>
            <a:ext cx="5408612" cy="1003300"/>
          </a:xfrm>
        </p:spPr>
        <p:txBody>
          <a:bodyPr anchor="ctr"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13815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4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1247775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26185" y="3267926"/>
            <a:ext cx="3810000" cy="355482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490262" y="3697674"/>
            <a:ext cx="5168042" cy="1077218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  <a:lvl2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algn="ctr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algn="ctr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12137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 Alternativ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744362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3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3669030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303080" y="3267926"/>
            <a:ext cx="4537841" cy="355482"/>
          </a:xfrm>
        </p:spPr>
        <p:txBody>
          <a:bodyPr/>
          <a:lstStyle>
            <a:lvl1pPr marL="0" indent="0"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00" y="3666143"/>
            <a:ext cx="4572000" cy="107721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  <a:lvl2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algn="ctr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algn="ctr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294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021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188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94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555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8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046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77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397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039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744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763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48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28792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6193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41569438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21735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378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40259441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4199017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3134788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7193900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7498257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77615332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9082192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1395953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0998168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31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129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7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0930136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32918981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39825059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58371000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7701492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9540542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83037834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81632485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55259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161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72295372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89461743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09847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9504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58226577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60379528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85785448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46109206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65490023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97863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6112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95602739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235066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64194538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55322393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28363846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04595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67614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31989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07669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26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10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48824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48334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03896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87283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19650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8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4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7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1" descr="ppt_4-3_text-no-color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405563"/>
            <a:ext cx="91440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33413" y="177800"/>
            <a:ext cx="8205787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8175" y="1225550"/>
            <a:ext cx="8201025" cy="200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Slide Number Placeholder 7"/>
          <p:cNvSpPr txBox="1">
            <a:spLocks/>
          </p:cNvSpPr>
          <p:nvPr/>
        </p:nvSpPr>
        <p:spPr>
          <a:xfrm>
            <a:off x="8591550" y="61245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4E75C7A2-4D03-4E3A-8789-D5A3CA26C55E}" type="slidenum">
              <a:rPr lang="en-US" sz="800">
                <a:solidFill>
                  <a:srgbClr val="B0B7BB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>
              <a:solidFill>
                <a:srgbClr val="B0B7BB"/>
              </a:solidFill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rgbClr val="FF891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</a:br>
            <a:r>
              <a:rPr lang="en-US" sz="600" b="1" kern="0" dirty="0">
                <a:solidFill>
                  <a:srgbClr val="52719E"/>
                </a:solidFill>
                <a:ea typeface="ＭＳ Ｐゴシック" pitchFamily="34" charset="-128"/>
              </a:rPr>
              <a:t>Copyright © </a:t>
            </a:r>
            <a: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52719E"/>
                </a:solidFill>
                <a:ea typeface="ＭＳ Ｐゴシック" pitchFamily="34" charset="-128"/>
              </a:rPr>
              <a:t>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5542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9pPr>
    </p:titleStyle>
    <p:bodyStyle>
      <a:lvl1pPr marL="347663" indent="-347663" algn="l" rtl="0" eaLnBrk="1" fontAlgn="base" hangingPunct="1">
        <a:lnSpc>
          <a:spcPct val="90000"/>
        </a:lnSpc>
        <a:spcBef>
          <a:spcPct val="35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684213" indent="-222250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bg2"/>
          </a:solidFill>
          <a:latin typeface="+mn-lt"/>
          <a:ea typeface="ＭＳ Ｐゴシック" pitchFamily="-112" charset="-128"/>
        </a:defRPr>
      </a:lvl2pPr>
      <a:lvl3pPr marL="1025525" indent="-227013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bg2"/>
          </a:solidFill>
          <a:latin typeface="+mn-lt"/>
          <a:ea typeface="ＭＳ Ｐゴシック" pitchFamily="-11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bg2"/>
          </a:solidFill>
          <a:latin typeface="+mn-lt"/>
          <a:ea typeface="ＭＳ Ｐゴシック" pitchFamily="-11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–"/>
        <a:defRPr sz="2000">
          <a:solidFill>
            <a:schemeClr val="bg2"/>
          </a:solidFill>
          <a:latin typeface="+mn-lt"/>
          <a:ea typeface="ＭＳ Ｐゴシック" pitchFamily="-11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2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dirty="0">
                <a:solidFill>
                  <a:srgbClr val="000000"/>
                </a:solidFill>
              </a:rPr>
              <a:t>- </a:t>
            </a:r>
            <a:fld id="{2E9B48F2-B8AA-4947-B56E-BF420C312FAC}" type="slidenum">
              <a:rPr lang="de-DE" sz="10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de-DE" sz="1000" dirty="0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Tutorial: Introduction to Recommender Systems, ACM SAC 2010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95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dirty="0">
                <a:solidFill>
                  <a:srgbClr val="000000"/>
                </a:solidFill>
              </a:rPr>
              <a:t>- </a:t>
            </a:r>
            <a:fld id="{2E9B48F2-B8AA-4947-B56E-BF420C312FAC}" type="slidenum">
              <a:rPr lang="de-DE" sz="10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de-DE" sz="1000" dirty="0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Tutorial: Introduction to Recommender Systems, ACM SAC 2010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08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dirty="0">
                <a:solidFill>
                  <a:srgbClr val="000000"/>
                </a:solidFill>
              </a:rPr>
              <a:t>- </a:t>
            </a:r>
            <a:fld id="{2E9B48F2-B8AA-4947-B56E-BF420C312FAC}" type="slidenum">
              <a:rPr lang="de-DE" sz="10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de-DE" sz="1000" dirty="0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Tutorial: Introduction to Recommender Systems, ACM SAC 2010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39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52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90600"/>
          </a:xfrm>
        </p:spPr>
        <p:txBody>
          <a:bodyPr/>
          <a:lstStyle/>
          <a:p>
            <a:r>
              <a:rPr lang="en-US" b="1" dirty="0" smtClean="0"/>
              <a:t>Greedy Algorithms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algorithms like k Means are </a:t>
            </a:r>
            <a:r>
              <a:rPr lang="en-US" dirty="0" smtClean="0">
                <a:solidFill>
                  <a:srgbClr val="FF0000"/>
                </a:solidFill>
              </a:rPr>
              <a:t>greedy</a:t>
            </a:r>
          </a:p>
          <a:p>
            <a:r>
              <a:rPr lang="en-US" dirty="0" smtClean="0"/>
              <a:t>They consist of iterations</a:t>
            </a:r>
          </a:p>
          <a:p>
            <a:r>
              <a:rPr lang="en-US" dirty="0" smtClean="0"/>
              <a:t>Each iterations makes the step that most obviously minimizes function</a:t>
            </a:r>
          </a:p>
          <a:p>
            <a:r>
              <a:rPr lang="en-US" dirty="0" smtClean="0"/>
              <a:t>Set of short term optima; not always global optima</a:t>
            </a:r>
          </a:p>
          <a:p>
            <a:r>
              <a:rPr lang="en-US" dirty="0" smtClean="0"/>
              <a:t>Same is true of life (politics, wall street)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6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20"/>
            <a:ext cx="8229600" cy="964580"/>
          </a:xfrm>
        </p:spPr>
        <p:txBody>
          <a:bodyPr/>
          <a:lstStyle/>
          <a:p>
            <a:r>
              <a:rPr lang="en-US" b="1" dirty="0" smtClean="0"/>
              <a:t>Purpose of Clustering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78" y="914400"/>
            <a:ext cx="8963722" cy="5334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This is used in several somewhat different ways</a:t>
            </a:r>
          </a:p>
          <a:p>
            <a:r>
              <a:rPr lang="en-US" dirty="0" smtClean="0"/>
              <a:t>First is taking a set of points in a space and divide into distinct groups with (clear) separation</a:t>
            </a:r>
          </a:p>
          <a:p>
            <a:r>
              <a:rPr lang="en-US" dirty="0" smtClean="0"/>
              <a:t>Second is dividing points into  neighboring points but not groups that are separate</a:t>
            </a:r>
          </a:p>
          <a:p>
            <a:r>
              <a:rPr lang="en-US" dirty="0" smtClean="0"/>
              <a:t>There are also latent factor and mixture models which use a different definition of cluster that adds probabilities</a:t>
            </a:r>
          </a:p>
          <a:p>
            <a:pPr lvl="1"/>
            <a:r>
              <a:rPr lang="en-US" dirty="0" smtClean="0"/>
              <a:t>These are used to group “items” together in content based  approaches</a:t>
            </a:r>
          </a:p>
          <a:p>
            <a:r>
              <a:rPr lang="en-US" dirty="0" smtClean="0"/>
              <a:t>Further one has methods/applications that work in</a:t>
            </a:r>
          </a:p>
          <a:p>
            <a:pPr lvl="1"/>
            <a:r>
              <a:rPr lang="en-US" dirty="0" smtClean="0"/>
              <a:t>Real vector spaces</a:t>
            </a:r>
          </a:p>
          <a:p>
            <a:pPr lvl="1"/>
            <a:r>
              <a:rPr lang="en-US" dirty="0" smtClean="0"/>
              <a:t>Spaces in which there are no vectors but some or all of distances 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13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0"/>
            <a:ext cx="8229600" cy="838200"/>
          </a:xfrm>
        </p:spPr>
        <p:txBody>
          <a:bodyPr/>
          <a:lstStyle/>
          <a:p>
            <a:r>
              <a:rPr lang="en-US" b="1" dirty="0" smtClean="0"/>
              <a:t>Clustering Examples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458" y="838200"/>
            <a:ext cx="9070258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 follow with examples in mass spectrometry peaks and genomics where there are real separated clusters</a:t>
            </a:r>
          </a:p>
          <a:p>
            <a:r>
              <a:rPr lang="en-US" sz="2800" dirty="0" smtClean="0"/>
              <a:t>The mass spectrometry is in a 2D space</a:t>
            </a:r>
          </a:p>
          <a:p>
            <a:r>
              <a:rPr lang="en-US" sz="2800" dirty="0" smtClean="0"/>
              <a:t>The genomic case is not a vector space and one clustered without using vectors</a:t>
            </a:r>
            <a:endParaRPr lang="en-US" sz="2000" dirty="0" smtClean="0"/>
          </a:p>
          <a:p>
            <a:pPr lvl="1"/>
            <a:r>
              <a:rPr lang="en-US" sz="2400" dirty="0" smtClean="0"/>
              <a:t>The pictures show results after projecting to 3 dimensions</a:t>
            </a:r>
          </a:p>
          <a:p>
            <a:r>
              <a:rPr lang="en-US" sz="2800" dirty="0" smtClean="0"/>
              <a:t>We also have a </a:t>
            </a:r>
            <a:r>
              <a:rPr lang="en-US" sz="2800" dirty="0" err="1" smtClean="0"/>
              <a:t>PlotViz</a:t>
            </a:r>
            <a:r>
              <a:rPr lang="en-US" sz="2800" dirty="0" smtClean="0"/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120660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0" y="152400"/>
            <a:ext cx="9067800" cy="9204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Proteomics 2D DA Clustering T=0.1</a:t>
            </a:r>
            <a:br>
              <a:rPr lang="en-US" dirty="0" smtClean="0"/>
            </a:br>
            <a:r>
              <a:rPr lang="en-US" sz="3200" dirty="0" smtClean="0"/>
              <a:t>small sample of ~30,000 Clusters Count &gt;=2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141A-9CC6-41A7-A7D0-011D836CC6E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3314" name="Picture 2" descr="C:\Users\Geoffrey Fox\Desktop\AzaleaDskT\Pyne\Run64(3SpongeP.1)\cluster-M3000-C522Scaled_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0"/>
          <a:stretch/>
        </p:blipFill>
        <p:spPr bwMode="auto">
          <a:xfrm>
            <a:off x="-3313" y="1298222"/>
            <a:ext cx="9144000" cy="5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53199" y="2710934"/>
            <a:ext cx="148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Sponge Peaks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5771" y="3694907"/>
            <a:ext cx="89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66"/>
                </a:solidFill>
              </a:rPr>
              <a:t>Centers</a:t>
            </a:r>
            <a:endParaRPr lang="en-US" b="1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76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36970&quot;&gt;&lt;property id=&quot;20148&quot; value=&quot;5&quot;/&gt;&lt;property id=&quot;20300&quot; value=&quot;Slide 2 - &amp;quot;Purpose of Clustering&amp;quot;&quot;/&gt;&lt;property id=&quot;20307&quot; value=&quot;504&quot;/&gt;&lt;/object&gt;&lt;object type=&quot;3&quot; unique_id=&quot;36971&quot;&gt;&lt;property id=&quot;20148&quot; value=&quot;5&quot;/&gt;&lt;property id=&quot;20300&quot; value=&quot;Slide 4 - &amp;quot;Proteomics 2D DA Clustering T=0.1 small sample of ~30,000 Clusters Count &amp;gt;=2&amp;quot;&quot;/&gt;&lt;property id=&quot;20307&quot; value=&quot;509&quot;/&gt;&lt;/object&gt;&lt;object type=&quot;3&quot; unique_id=&quot;136860&quot;&gt;&lt;property id=&quot;20148&quot; value=&quot;5&quot;/&gt;&lt;property id=&quot;20300&quot; value=&quot;Slide 1 - &amp;quot;Greedy Algorithms&amp;quot;&quot;/&gt;&lt;property id=&quot;20307&quot; value=&quot;541&quot;/&gt;&lt;/object&gt;&lt;object type=&quot;3&quot; unique_id=&quot;152475&quot;&gt;&lt;property id=&quot;20148&quot; value=&quot;5&quot;/&gt;&lt;property id=&quot;20300&quot; value=&quot;Slide 3 - &amp;quot;Clustering Examples&amp;quot;&quot;/&gt;&lt;property id=&quot;20307&quot; value=&quot;55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ternal Audiences Template">
  <a:themeElements>
    <a:clrScheme name="SAS_2010_Template">
      <a:dk1>
        <a:srgbClr val="000000"/>
      </a:dk1>
      <a:lt1>
        <a:srgbClr val="FFFFFF"/>
      </a:lt1>
      <a:dk2>
        <a:srgbClr val="282828"/>
      </a:dk2>
      <a:lt2>
        <a:srgbClr val="808080"/>
      </a:lt2>
      <a:accent1>
        <a:srgbClr val="007DC3"/>
      </a:accent1>
      <a:accent2>
        <a:srgbClr val="00539B"/>
      </a:accent2>
      <a:accent3>
        <a:srgbClr val="003B76"/>
      </a:accent3>
      <a:accent4>
        <a:srgbClr val="97C0E6"/>
      </a:accent4>
      <a:accent5>
        <a:srgbClr val="B0B7BB"/>
      </a:accent5>
      <a:accent6>
        <a:srgbClr val="FF8817"/>
      </a:accent6>
      <a:hlink>
        <a:srgbClr val="007DC3"/>
      </a:hlink>
      <a:folHlink>
        <a:srgbClr val="BCBCBC"/>
      </a:folHlink>
    </a:clrScheme>
    <a:fontScheme name="SAS_Presentation_Template_External_Audience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S_Presentation_Template_External_Audiences 2">
        <a:dk1>
          <a:srgbClr val="000000"/>
        </a:dk1>
        <a:lt1>
          <a:srgbClr val="FFFFFF"/>
        </a:lt1>
        <a:dk2>
          <a:srgbClr val="282828"/>
        </a:dk2>
        <a:lt2>
          <a:srgbClr val="808080"/>
        </a:lt2>
        <a:accent1>
          <a:srgbClr val="007DC3"/>
        </a:accent1>
        <a:accent2>
          <a:srgbClr val="00539B"/>
        </a:accent2>
        <a:accent3>
          <a:srgbClr val="003B76"/>
        </a:accent3>
        <a:accent4>
          <a:srgbClr val="97C0E6"/>
        </a:accent4>
        <a:accent5>
          <a:srgbClr val="B0B7BB"/>
        </a:accent5>
        <a:accent6>
          <a:srgbClr val="FF8817"/>
        </a:accent6>
        <a:hlink>
          <a:srgbClr val="007DC3"/>
        </a:hlink>
        <a:folHlink>
          <a:srgbClr val="BCBC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7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8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9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16203</TotalTime>
  <Words>207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Office Theme</vt:lpstr>
      <vt:lpstr>External Audiences Template</vt:lpstr>
      <vt:lpstr>Custom Design</vt:lpstr>
      <vt:lpstr>17_habv</vt:lpstr>
      <vt:lpstr>18_habv</vt:lpstr>
      <vt:lpstr>19_habv</vt:lpstr>
      <vt:lpstr>2_Office Theme</vt:lpstr>
      <vt:lpstr>Greedy Algorithms</vt:lpstr>
      <vt:lpstr>Purpose of Clustering</vt:lpstr>
      <vt:lpstr>Clustering Examples</vt:lpstr>
      <vt:lpstr>Proteomics 2D DA Clustering T=0.1 small sample of ~30,000 Clusters Count &gt;=2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Geoffrey Fox</dc:creator>
  <cp:lastModifiedBy>Wiggins, Thomas Bruce</cp:lastModifiedBy>
  <cp:revision>249</cp:revision>
  <dcterms:created xsi:type="dcterms:W3CDTF">2013-01-02T02:10:56Z</dcterms:created>
  <dcterms:modified xsi:type="dcterms:W3CDTF">2013-07-03T15:17:41Z</dcterms:modified>
</cp:coreProperties>
</file>