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>
        <p:scale>
          <a:sx n="66" d="100"/>
          <a:sy n="66" d="100"/>
        </p:scale>
        <p:origin x="-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4B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4B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4B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9" y="1516214"/>
            <a:ext cx="20104100" cy="3432175"/>
          </a:xfrm>
          <a:custGeom>
            <a:avLst/>
            <a:gdLst/>
            <a:ahLst/>
            <a:cxnLst/>
            <a:rect l="l" t="t" r="r" b="b"/>
            <a:pathLst>
              <a:path w="20104100" h="3432175">
                <a:moveTo>
                  <a:pt x="0" y="3431805"/>
                </a:moveTo>
                <a:lnTo>
                  <a:pt x="20104086" y="3431805"/>
                </a:lnTo>
                <a:lnTo>
                  <a:pt x="20104086" y="0"/>
                </a:lnTo>
                <a:lnTo>
                  <a:pt x="0" y="0"/>
                </a:lnTo>
                <a:lnTo>
                  <a:pt x="0" y="3431805"/>
                </a:lnTo>
                <a:close/>
              </a:path>
            </a:pathLst>
          </a:custGeom>
          <a:solidFill>
            <a:srgbClr val="64B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243388"/>
            <a:ext cx="20104100" cy="9834880"/>
          </a:xfrm>
          <a:custGeom>
            <a:avLst/>
            <a:gdLst/>
            <a:ahLst/>
            <a:cxnLst/>
            <a:rect l="l" t="t" r="r" b="b"/>
            <a:pathLst>
              <a:path w="20104100" h="9834880">
                <a:moveTo>
                  <a:pt x="0" y="0"/>
                </a:moveTo>
                <a:lnTo>
                  <a:pt x="20104058" y="0"/>
                </a:lnTo>
                <a:lnTo>
                  <a:pt x="20104058" y="9834656"/>
                </a:lnTo>
                <a:lnTo>
                  <a:pt x="0" y="9834656"/>
                </a:lnTo>
                <a:lnTo>
                  <a:pt x="0" y="0"/>
                </a:lnTo>
                <a:close/>
              </a:path>
            </a:pathLst>
          </a:custGeom>
          <a:solidFill>
            <a:srgbClr val="266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0104100" cy="1268095"/>
          </a:xfrm>
          <a:custGeom>
            <a:avLst/>
            <a:gdLst/>
            <a:ahLst/>
            <a:cxnLst/>
            <a:rect l="l" t="t" r="r" b="b"/>
            <a:pathLst>
              <a:path w="20104100" h="1268095">
                <a:moveTo>
                  <a:pt x="0" y="1267569"/>
                </a:moveTo>
                <a:lnTo>
                  <a:pt x="20104059" y="1267569"/>
                </a:lnTo>
                <a:lnTo>
                  <a:pt x="20104059" y="0"/>
                </a:lnTo>
                <a:lnTo>
                  <a:pt x="0" y="0"/>
                </a:lnTo>
                <a:lnTo>
                  <a:pt x="0" y="1267569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507653"/>
            <a:ext cx="20104100" cy="8890"/>
          </a:xfrm>
          <a:custGeom>
            <a:avLst/>
            <a:gdLst/>
            <a:ahLst/>
            <a:cxnLst/>
            <a:rect l="l" t="t" r="r" b="b"/>
            <a:pathLst>
              <a:path w="20104100" h="8890">
                <a:moveTo>
                  <a:pt x="0" y="8560"/>
                </a:moveTo>
                <a:lnTo>
                  <a:pt x="20104059" y="8560"/>
                </a:lnTo>
                <a:lnTo>
                  <a:pt x="20104059" y="0"/>
                </a:lnTo>
                <a:lnTo>
                  <a:pt x="0" y="0"/>
                </a:lnTo>
                <a:lnTo>
                  <a:pt x="0" y="8560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188" y="184847"/>
            <a:ext cx="1968972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4B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88" y="184847"/>
            <a:ext cx="1571226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5" dirty="0"/>
              <a:t>Impact of Economic Recessions on Higher-Level Educational Activity</a:t>
            </a:r>
            <a:endParaRPr spc="-290" dirty="0"/>
          </a:p>
        </p:txBody>
      </p:sp>
      <p:sp>
        <p:nvSpPr>
          <p:cNvPr id="3" name="object 3"/>
          <p:cNvSpPr/>
          <p:nvPr/>
        </p:nvSpPr>
        <p:spPr>
          <a:xfrm>
            <a:off x="18205450" y="218684"/>
            <a:ext cx="1713813" cy="768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5953" y="1613703"/>
            <a:ext cx="6618667" cy="3259922"/>
          </a:xfrm>
          <a:custGeom>
            <a:avLst/>
            <a:gdLst/>
            <a:ahLst/>
            <a:cxnLst/>
            <a:rect l="l" t="t" r="r" b="b"/>
            <a:pathLst>
              <a:path w="6133465" h="2941954">
                <a:moveTo>
                  <a:pt x="5859987" y="2941735"/>
                </a:moveTo>
                <a:lnTo>
                  <a:pt x="273465" y="2941735"/>
                </a:lnTo>
                <a:lnTo>
                  <a:pt x="224309" y="2937329"/>
                </a:lnTo>
                <a:lnTo>
                  <a:pt x="178044" y="2924626"/>
                </a:lnTo>
                <a:lnTo>
                  <a:pt x="135442" y="2904399"/>
                </a:lnTo>
                <a:lnTo>
                  <a:pt x="97275" y="2877419"/>
                </a:lnTo>
                <a:lnTo>
                  <a:pt x="64315" y="2844460"/>
                </a:lnTo>
                <a:lnTo>
                  <a:pt x="37336" y="2806293"/>
                </a:lnTo>
                <a:lnTo>
                  <a:pt x="17108" y="2763691"/>
                </a:lnTo>
                <a:lnTo>
                  <a:pt x="4405" y="2717425"/>
                </a:lnTo>
                <a:lnTo>
                  <a:pt x="0" y="2668270"/>
                </a:lnTo>
                <a:lnTo>
                  <a:pt x="0" y="273465"/>
                </a:lnTo>
                <a:lnTo>
                  <a:pt x="4405" y="224309"/>
                </a:lnTo>
                <a:lnTo>
                  <a:pt x="17108" y="178044"/>
                </a:lnTo>
                <a:lnTo>
                  <a:pt x="37336" y="135442"/>
                </a:lnTo>
                <a:lnTo>
                  <a:pt x="64315" y="97275"/>
                </a:lnTo>
                <a:lnTo>
                  <a:pt x="97275" y="64315"/>
                </a:lnTo>
                <a:lnTo>
                  <a:pt x="135442" y="37336"/>
                </a:lnTo>
                <a:lnTo>
                  <a:pt x="178044" y="17108"/>
                </a:lnTo>
                <a:lnTo>
                  <a:pt x="224309" y="4405"/>
                </a:lnTo>
                <a:lnTo>
                  <a:pt x="273465" y="0"/>
                </a:lnTo>
                <a:lnTo>
                  <a:pt x="5859987" y="0"/>
                </a:lnTo>
                <a:lnTo>
                  <a:pt x="5913586" y="5303"/>
                </a:lnTo>
                <a:lnTo>
                  <a:pt x="5964637" y="20818"/>
                </a:lnTo>
                <a:lnTo>
                  <a:pt x="6011705" y="45947"/>
                </a:lnTo>
                <a:lnTo>
                  <a:pt x="6053354" y="80097"/>
                </a:lnTo>
                <a:lnTo>
                  <a:pt x="6087505" y="121747"/>
                </a:lnTo>
                <a:lnTo>
                  <a:pt x="6112634" y="168815"/>
                </a:lnTo>
                <a:lnTo>
                  <a:pt x="6128149" y="219866"/>
                </a:lnTo>
                <a:lnTo>
                  <a:pt x="6133452" y="273465"/>
                </a:lnTo>
                <a:lnTo>
                  <a:pt x="6133452" y="2668270"/>
                </a:lnTo>
                <a:lnTo>
                  <a:pt x="6129047" y="2717425"/>
                </a:lnTo>
                <a:lnTo>
                  <a:pt x="6116344" y="2763691"/>
                </a:lnTo>
                <a:lnTo>
                  <a:pt x="6096116" y="2806293"/>
                </a:lnTo>
                <a:lnTo>
                  <a:pt x="6069137" y="2844460"/>
                </a:lnTo>
                <a:lnTo>
                  <a:pt x="6036177" y="2877419"/>
                </a:lnTo>
                <a:lnTo>
                  <a:pt x="5998010" y="2904399"/>
                </a:lnTo>
                <a:lnTo>
                  <a:pt x="5955408" y="2924626"/>
                </a:lnTo>
                <a:lnTo>
                  <a:pt x="5909143" y="2937329"/>
                </a:lnTo>
                <a:lnTo>
                  <a:pt x="5859987" y="294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953" y="1613703"/>
            <a:ext cx="6618667" cy="3259922"/>
          </a:xfrm>
          <a:custGeom>
            <a:avLst/>
            <a:gdLst/>
            <a:ahLst/>
            <a:cxnLst/>
            <a:rect l="l" t="t" r="r" b="b"/>
            <a:pathLst>
              <a:path w="6133465" h="2941954">
                <a:moveTo>
                  <a:pt x="0" y="273465"/>
                </a:moveTo>
                <a:lnTo>
                  <a:pt x="4405" y="224309"/>
                </a:lnTo>
                <a:lnTo>
                  <a:pt x="17108" y="178044"/>
                </a:lnTo>
                <a:lnTo>
                  <a:pt x="37336" y="135442"/>
                </a:lnTo>
                <a:lnTo>
                  <a:pt x="64315" y="97275"/>
                </a:lnTo>
                <a:lnTo>
                  <a:pt x="97275" y="64315"/>
                </a:lnTo>
                <a:lnTo>
                  <a:pt x="135442" y="37336"/>
                </a:lnTo>
                <a:lnTo>
                  <a:pt x="178044" y="17108"/>
                </a:lnTo>
                <a:lnTo>
                  <a:pt x="224309" y="4405"/>
                </a:lnTo>
                <a:lnTo>
                  <a:pt x="273465" y="0"/>
                </a:lnTo>
                <a:lnTo>
                  <a:pt x="5859987" y="0"/>
                </a:lnTo>
                <a:lnTo>
                  <a:pt x="5913586" y="5303"/>
                </a:lnTo>
                <a:lnTo>
                  <a:pt x="5964637" y="20818"/>
                </a:lnTo>
                <a:lnTo>
                  <a:pt x="6011705" y="45947"/>
                </a:lnTo>
                <a:lnTo>
                  <a:pt x="6053355" y="80097"/>
                </a:lnTo>
                <a:lnTo>
                  <a:pt x="6087505" y="121747"/>
                </a:lnTo>
                <a:lnTo>
                  <a:pt x="6112634" y="168815"/>
                </a:lnTo>
                <a:lnTo>
                  <a:pt x="6128149" y="219866"/>
                </a:lnTo>
                <a:lnTo>
                  <a:pt x="6133453" y="273465"/>
                </a:lnTo>
                <a:lnTo>
                  <a:pt x="6133453" y="2668270"/>
                </a:lnTo>
                <a:lnTo>
                  <a:pt x="6129047" y="2717425"/>
                </a:lnTo>
                <a:lnTo>
                  <a:pt x="6116344" y="2763691"/>
                </a:lnTo>
                <a:lnTo>
                  <a:pt x="6096116" y="2806293"/>
                </a:lnTo>
                <a:lnTo>
                  <a:pt x="6069137" y="2844460"/>
                </a:lnTo>
                <a:lnTo>
                  <a:pt x="6036177" y="2877420"/>
                </a:lnTo>
                <a:lnTo>
                  <a:pt x="5998010" y="2904399"/>
                </a:lnTo>
                <a:lnTo>
                  <a:pt x="5955408" y="2924627"/>
                </a:lnTo>
                <a:lnTo>
                  <a:pt x="5909143" y="2937329"/>
                </a:lnTo>
                <a:lnTo>
                  <a:pt x="5859987" y="2941735"/>
                </a:lnTo>
                <a:lnTo>
                  <a:pt x="273465" y="2941735"/>
                </a:lnTo>
                <a:lnTo>
                  <a:pt x="224309" y="2937329"/>
                </a:lnTo>
                <a:lnTo>
                  <a:pt x="178044" y="2924627"/>
                </a:lnTo>
                <a:lnTo>
                  <a:pt x="135442" y="2904399"/>
                </a:lnTo>
                <a:lnTo>
                  <a:pt x="97275" y="2877420"/>
                </a:lnTo>
                <a:lnTo>
                  <a:pt x="64315" y="2844460"/>
                </a:lnTo>
                <a:lnTo>
                  <a:pt x="37336" y="2806293"/>
                </a:lnTo>
                <a:lnTo>
                  <a:pt x="17108" y="2763691"/>
                </a:lnTo>
                <a:lnTo>
                  <a:pt x="4405" y="2717425"/>
                </a:lnTo>
                <a:lnTo>
                  <a:pt x="0" y="2668270"/>
                </a:lnTo>
                <a:lnTo>
                  <a:pt x="0" y="273465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953" y="1613702"/>
            <a:ext cx="6618667" cy="745323"/>
          </a:xfrm>
          <a:custGeom>
            <a:avLst/>
            <a:gdLst/>
            <a:ahLst/>
            <a:cxnLst/>
            <a:rect l="l" t="t" r="r" b="b"/>
            <a:pathLst>
              <a:path w="6133465" h="553719">
                <a:moveTo>
                  <a:pt x="6133425" y="553279"/>
                </a:moveTo>
                <a:lnTo>
                  <a:pt x="0" y="553224"/>
                </a:lnTo>
                <a:lnTo>
                  <a:pt x="0" y="201887"/>
                </a:lnTo>
                <a:lnTo>
                  <a:pt x="5332" y="155596"/>
                </a:lnTo>
                <a:lnTo>
                  <a:pt x="20520" y="113103"/>
                </a:lnTo>
                <a:lnTo>
                  <a:pt x="44353" y="75617"/>
                </a:lnTo>
                <a:lnTo>
                  <a:pt x="75617" y="44353"/>
                </a:lnTo>
                <a:lnTo>
                  <a:pt x="113103" y="20520"/>
                </a:lnTo>
                <a:lnTo>
                  <a:pt x="155596" y="5332"/>
                </a:lnTo>
                <a:lnTo>
                  <a:pt x="201887" y="0"/>
                </a:lnTo>
                <a:lnTo>
                  <a:pt x="5931552" y="0"/>
                </a:lnTo>
                <a:lnTo>
                  <a:pt x="5971125" y="3915"/>
                </a:lnTo>
                <a:lnTo>
                  <a:pt x="6008817" y="15367"/>
                </a:lnTo>
                <a:lnTo>
                  <a:pt x="6043569" y="33918"/>
                </a:lnTo>
                <a:lnTo>
                  <a:pt x="6074324" y="59128"/>
                </a:lnTo>
                <a:lnTo>
                  <a:pt x="6099534" y="89883"/>
                </a:lnTo>
                <a:lnTo>
                  <a:pt x="6118084" y="124633"/>
                </a:lnTo>
                <a:lnTo>
                  <a:pt x="6129537" y="162321"/>
                </a:lnTo>
                <a:lnTo>
                  <a:pt x="6133452" y="201887"/>
                </a:lnTo>
                <a:lnTo>
                  <a:pt x="6133425" y="553279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898" y="1613702"/>
            <a:ext cx="6619352" cy="745323"/>
          </a:xfrm>
          <a:custGeom>
            <a:avLst/>
            <a:gdLst/>
            <a:ahLst/>
            <a:cxnLst/>
            <a:rect l="l" t="t" r="r" b="b"/>
            <a:pathLst>
              <a:path w="6134100" h="553719">
                <a:moveTo>
                  <a:pt x="201942" y="0"/>
                </a:moveTo>
                <a:lnTo>
                  <a:pt x="5931607" y="0"/>
                </a:lnTo>
                <a:lnTo>
                  <a:pt x="5971181" y="3915"/>
                </a:lnTo>
                <a:lnTo>
                  <a:pt x="6008872" y="15367"/>
                </a:lnTo>
                <a:lnTo>
                  <a:pt x="6043624" y="33918"/>
                </a:lnTo>
                <a:lnTo>
                  <a:pt x="6074379" y="59128"/>
                </a:lnTo>
                <a:lnTo>
                  <a:pt x="6099589" y="89883"/>
                </a:lnTo>
                <a:lnTo>
                  <a:pt x="6118140" y="124633"/>
                </a:lnTo>
                <a:lnTo>
                  <a:pt x="6129592" y="162321"/>
                </a:lnTo>
                <a:lnTo>
                  <a:pt x="6133508" y="201887"/>
                </a:lnTo>
                <a:lnTo>
                  <a:pt x="6133508" y="553224"/>
                </a:lnTo>
                <a:lnTo>
                  <a:pt x="54" y="553224"/>
                </a:lnTo>
                <a:lnTo>
                  <a:pt x="54" y="201887"/>
                </a:lnTo>
                <a:lnTo>
                  <a:pt x="5387" y="155596"/>
                </a:lnTo>
                <a:lnTo>
                  <a:pt x="20575" y="113103"/>
                </a:lnTo>
                <a:lnTo>
                  <a:pt x="44408" y="75617"/>
                </a:lnTo>
                <a:lnTo>
                  <a:pt x="75672" y="44353"/>
                </a:lnTo>
                <a:lnTo>
                  <a:pt x="113158" y="20520"/>
                </a:lnTo>
                <a:lnTo>
                  <a:pt x="155651" y="5332"/>
                </a:lnTo>
                <a:lnTo>
                  <a:pt x="201942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65381" y="149225"/>
            <a:ext cx="1663869" cy="9339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735" marR="5080" indent="-26670" algn="just">
              <a:lnSpc>
                <a:spcPct val="102200"/>
              </a:lnSpc>
              <a:spcBef>
                <a:spcPts val="75"/>
              </a:spcBef>
            </a:pPr>
            <a:r>
              <a:rPr lang="en-US" sz="1950" b="1" spc="-130" dirty="0">
                <a:solidFill>
                  <a:srgbClr val="64B8EB"/>
                </a:solidFill>
                <a:latin typeface="Arial"/>
                <a:cs typeface="Arial"/>
              </a:rPr>
              <a:t>Vincent Wahl</a:t>
            </a:r>
          </a:p>
          <a:p>
            <a:pPr marL="38735" marR="5080" indent="-26670" algn="just">
              <a:lnSpc>
                <a:spcPct val="102200"/>
              </a:lnSpc>
              <a:spcBef>
                <a:spcPts val="75"/>
              </a:spcBef>
            </a:pPr>
            <a:r>
              <a:rPr lang="en-US" sz="1950" b="1" spc="-130" dirty="0" err="1">
                <a:solidFill>
                  <a:srgbClr val="64B8EB"/>
                </a:solidFill>
                <a:latin typeface="Arial"/>
                <a:cs typeface="Arial"/>
              </a:rPr>
              <a:t>Chenyang</a:t>
            </a:r>
            <a:r>
              <a:rPr lang="en-US" sz="1950" b="1" spc="-130" dirty="0">
                <a:solidFill>
                  <a:srgbClr val="64B8EB"/>
                </a:solidFill>
                <a:latin typeface="Arial"/>
                <a:cs typeface="Arial"/>
              </a:rPr>
              <a:t> Yu</a:t>
            </a:r>
          </a:p>
          <a:p>
            <a:pPr marL="38735" marR="5080" indent="-26670" algn="just">
              <a:lnSpc>
                <a:spcPct val="102200"/>
              </a:lnSpc>
              <a:spcBef>
                <a:spcPts val="75"/>
              </a:spcBef>
            </a:pPr>
            <a:r>
              <a:rPr lang="en-US" sz="1950" b="1" spc="-130" dirty="0">
                <a:solidFill>
                  <a:srgbClr val="64B8EB"/>
                </a:solidFill>
                <a:latin typeface="Arial"/>
                <a:cs typeface="Arial"/>
              </a:rPr>
              <a:t>Blake Stanford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622" y="5630260"/>
            <a:ext cx="4478655" cy="9398635"/>
          </a:xfrm>
          <a:custGeom>
            <a:avLst/>
            <a:gdLst/>
            <a:ahLst/>
            <a:cxnLst/>
            <a:rect l="l" t="t" r="r" b="b"/>
            <a:pathLst>
              <a:path w="4478655" h="9398635">
                <a:moveTo>
                  <a:pt x="4233362" y="9398589"/>
                </a:moveTo>
                <a:lnTo>
                  <a:pt x="245200" y="9398589"/>
                </a:lnTo>
                <a:lnTo>
                  <a:pt x="195784" y="9393607"/>
                </a:lnTo>
                <a:lnTo>
                  <a:pt x="149757" y="9379317"/>
                </a:lnTo>
                <a:lnTo>
                  <a:pt x="108106" y="9356705"/>
                </a:lnTo>
                <a:lnTo>
                  <a:pt x="71817" y="9326757"/>
                </a:lnTo>
                <a:lnTo>
                  <a:pt x="41876" y="9290457"/>
                </a:lnTo>
                <a:lnTo>
                  <a:pt x="19269" y="9248792"/>
                </a:lnTo>
                <a:lnTo>
                  <a:pt x="4981" y="9202747"/>
                </a:lnTo>
                <a:lnTo>
                  <a:pt x="0" y="9153307"/>
                </a:lnTo>
                <a:lnTo>
                  <a:pt x="0" y="245199"/>
                </a:lnTo>
                <a:lnTo>
                  <a:pt x="4981" y="195783"/>
                </a:lnTo>
                <a:lnTo>
                  <a:pt x="19269" y="149756"/>
                </a:lnTo>
                <a:lnTo>
                  <a:pt x="41876" y="108105"/>
                </a:lnTo>
                <a:lnTo>
                  <a:pt x="71817" y="71817"/>
                </a:lnTo>
                <a:lnTo>
                  <a:pt x="108106" y="41876"/>
                </a:lnTo>
                <a:lnTo>
                  <a:pt x="149757" y="19268"/>
                </a:lnTo>
                <a:lnTo>
                  <a:pt x="195784" y="4981"/>
                </a:lnTo>
                <a:lnTo>
                  <a:pt x="245200" y="0"/>
                </a:lnTo>
                <a:lnTo>
                  <a:pt x="4233362" y="0"/>
                </a:lnTo>
                <a:lnTo>
                  <a:pt x="4281418" y="4755"/>
                </a:lnTo>
                <a:lnTo>
                  <a:pt x="4327192" y="18665"/>
                </a:lnTo>
                <a:lnTo>
                  <a:pt x="4369398" y="41200"/>
                </a:lnTo>
                <a:lnTo>
                  <a:pt x="4406749" y="71825"/>
                </a:lnTo>
                <a:lnTo>
                  <a:pt x="4437367" y="109168"/>
                </a:lnTo>
                <a:lnTo>
                  <a:pt x="4459897" y="151370"/>
                </a:lnTo>
                <a:lnTo>
                  <a:pt x="4473806" y="197143"/>
                </a:lnTo>
                <a:lnTo>
                  <a:pt x="4478561" y="245199"/>
                </a:lnTo>
                <a:lnTo>
                  <a:pt x="4478561" y="9153307"/>
                </a:lnTo>
                <a:lnTo>
                  <a:pt x="4473580" y="9202747"/>
                </a:lnTo>
                <a:lnTo>
                  <a:pt x="4459292" y="9248792"/>
                </a:lnTo>
                <a:lnTo>
                  <a:pt x="4436685" y="9290457"/>
                </a:lnTo>
                <a:lnTo>
                  <a:pt x="4406744" y="9326757"/>
                </a:lnTo>
                <a:lnTo>
                  <a:pt x="4370455" y="9356705"/>
                </a:lnTo>
                <a:lnTo>
                  <a:pt x="4328805" y="9379317"/>
                </a:lnTo>
                <a:lnTo>
                  <a:pt x="4282778" y="9393607"/>
                </a:lnTo>
                <a:lnTo>
                  <a:pt x="4233362" y="9398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622" y="5630260"/>
            <a:ext cx="4478655" cy="9398635"/>
          </a:xfrm>
          <a:custGeom>
            <a:avLst/>
            <a:gdLst/>
            <a:ahLst/>
            <a:cxnLst/>
            <a:rect l="l" t="t" r="r" b="b"/>
            <a:pathLst>
              <a:path w="4478655" h="9398635">
                <a:moveTo>
                  <a:pt x="0" y="245199"/>
                </a:moveTo>
                <a:lnTo>
                  <a:pt x="4981" y="195783"/>
                </a:lnTo>
                <a:lnTo>
                  <a:pt x="19269" y="149756"/>
                </a:lnTo>
                <a:lnTo>
                  <a:pt x="41876" y="108105"/>
                </a:lnTo>
                <a:lnTo>
                  <a:pt x="71817" y="71817"/>
                </a:lnTo>
                <a:lnTo>
                  <a:pt x="108106" y="41876"/>
                </a:lnTo>
                <a:lnTo>
                  <a:pt x="149757" y="19268"/>
                </a:lnTo>
                <a:lnTo>
                  <a:pt x="195784" y="4981"/>
                </a:lnTo>
                <a:lnTo>
                  <a:pt x="245200" y="0"/>
                </a:lnTo>
                <a:lnTo>
                  <a:pt x="4233362" y="0"/>
                </a:lnTo>
                <a:lnTo>
                  <a:pt x="4281418" y="4755"/>
                </a:lnTo>
                <a:lnTo>
                  <a:pt x="4327192" y="18665"/>
                </a:lnTo>
                <a:lnTo>
                  <a:pt x="4369399" y="41200"/>
                </a:lnTo>
                <a:lnTo>
                  <a:pt x="4406749" y="71825"/>
                </a:lnTo>
                <a:lnTo>
                  <a:pt x="4437367" y="109168"/>
                </a:lnTo>
                <a:lnTo>
                  <a:pt x="4459897" y="151370"/>
                </a:lnTo>
                <a:lnTo>
                  <a:pt x="4473806" y="197143"/>
                </a:lnTo>
                <a:lnTo>
                  <a:pt x="4478561" y="245199"/>
                </a:lnTo>
                <a:lnTo>
                  <a:pt x="4478561" y="9153308"/>
                </a:lnTo>
                <a:lnTo>
                  <a:pt x="4473580" y="9202747"/>
                </a:lnTo>
                <a:lnTo>
                  <a:pt x="4459292" y="9248792"/>
                </a:lnTo>
                <a:lnTo>
                  <a:pt x="4436685" y="9290457"/>
                </a:lnTo>
                <a:lnTo>
                  <a:pt x="4406744" y="9326757"/>
                </a:lnTo>
                <a:lnTo>
                  <a:pt x="4370455" y="9356705"/>
                </a:lnTo>
                <a:lnTo>
                  <a:pt x="4328805" y="9379317"/>
                </a:lnTo>
                <a:lnTo>
                  <a:pt x="4282778" y="9393607"/>
                </a:lnTo>
                <a:lnTo>
                  <a:pt x="4233362" y="9398590"/>
                </a:lnTo>
                <a:lnTo>
                  <a:pt x="245200" y="9398590"/>
                </a:lnTo>
                <a:lnTo>
                  <a:pt x="195784" y="9393607"/>
                </a:lnTo>
                <a:lnTo>
                  <a:pt x="149757" y="9379317"/>
                </a:lnTo>
                <a:lnTo>
                  <a:pt x="108106" y="9356705"/>
                </a:lnTo>
                <a:lnTo>
                  <a:pt x="71817" y="9326757"/>
                </a:lnTo>
                <a:lnTo>
                  <a:pt x="41876" y="9290457"/>
                </a:lnTo>
                <a:lnTo>
                  <a:pt x="19269" y="9248792"/>
                </a:lnTo>
                <a:lnTo>
                  <a:pt x="4981" y="9202747"/>
                </a:lnTo>
                <a:lnTo>
                  <a:pt x="0" y="9153308"/>
                </a:lnTo>
                <a:lnTo>
                  <a:pt x="0" y="245199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622" y="5630260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4478547" y="699198"/>
                </a:moveTo>
                <a:lnTo>
                  <a:pt x="0" y="699156"/>
                </a:lnTo>
                <a:lnTo>
                  <a:pt x="0" y="255148"/>
                </a:lnTo>
                <a:lnTo>
                  <a:pt x="4110" y="209288"/>
                </a:lnTo>
                <a:lnTo>
                  <a:pt x="15962" y="166123"/>
                </a:lnTo>
                <a:lnTo>
                  <a:pt x="34835" y="126375"/>
                </a:lnTo>
                <a:lnTo>
                  <a:pt x="60007" y="90764"/>
                </a:lnTo>
                <a:lnTo>
                  <a:pt x="90759" y="60011"/>
                </a:lnTo>
                <a:lnTo>
                  <a:pt x="126370" y="34837"/>
                </a:lnTo>
                <a:lnTo>
                  <a:pt x="166119" y="15964"/>
                </a:lnTo>
                <a:lnTo>
                  <a:pt x="209286" y="4111"/>
                </a:lnTo>
                <a:lnTo>
                  <a:pt x="255149" y="0"/>
                </a:lnTo>
                <a:lnTo>
                  <a:pt x="4223413" y="0"/>
                </a:lnTo>
                <a:lnTo>
                  <a:pt x="4273418" y="4949"/>
                </a:lnTo>
                <a:lnTo>
                  <a:pt x="4321048" y="19426"/>
                </a:lnTo>
                <a:lnTo>
                  <a:pt x="4364963" y="42875"/>
                </a:lnTo>
                <a:lnTo>
                  <a:pt x="4403822" y="74738"/>
                </a:lnTo>
                <a:lnTo>
                  <a:pt x="4435692" y="113598"/>
                </a:lnTo>
                <a:lnTo>
                  <a:pt x="4459140" y="157512"/>
                </a:lnTo>
                <a:lnTo>
                  <a:pt x="4473614" y="205142"/>
                </a:lnTo>
                <a:lnTo>
                  <a:pt x="4478561" y="255148"/>
                </a:lnTo>
                <a:lnTo>
                  <a:pt x="4478547" y="699198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585" y="5630260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255186" y="0"/>
                </a:moveTo>
                <a:lnTo>
                  <a:pt x="4223450" y="0"/>
                </a:lnTo>
                <a:lnTo>
                  <a:pt x="4273456" y="4949"/>
                </a:lnTo>
                <a:lnTo>
                  <a:pt x="4321085" y="19426"/>
                </a:lnTo>
                <a:lnTo>
                  <a:pt x="4365000" y="42875"/>
                </a:lnTo>
                <a:lnTo>
                  <a:pt x="4403860" y="74738"/>
                </a:lnTo>
                <a:lnTo>
                  <a:pt x="4435729" y="113598"/>
                </a:lnTo>
                <a:lnTo>
                  <a:pt x="4459177" y="157512"/>
                </a:lnTo>
                <a:lnTo>
                  <a:pt x="4473651" y="205142"/>
                </a:lnTo>
                <a:lnTo>
                  <a:pt x="4478598" y="255148"/>
                </a:lnTo>
                <a:lnTo>
                  <a:pt x="4478598" y="699156"/>
                </a:lnTo>
                <a:lnTo>
                  <a:pt x="37" y="699156"/>
                </a:lnTo>
                <a:lnTo>
                  <a:pt x="37" y="255148"/>
                </a:lnTo>
                <a:lnTo>
                  <a:pt x="4147" y="209288"/>
                </a:lnTo>
                <a:lnTo>
                  <a:pt x="15999" y="166123"/>
                </a:lnTo>
                <a:lnTo>
                  <a:pt x="34872" y="126375"/>
                </a:lnTo>
                <a:lnTo>
                  <a:pt x="60045" y="90764"/>
                </a:lnTo>
                <a:lnTo>
                  <a:pt x="90796" y="60011"/>
                </a:lnTo>
                <a:lnTo>
                  <a:pt x="126407" y="34837"/>
                </a:lnTo>
                <a:lnTo>
                  <a:pt x="166156" y="15964"/>
                </a:lnTo>
                <a:lnTo>
                  <a:pt x="209323" y="4111"/>
                </a:lnTo>
                <a:lnTo>
                  <a:pt x="255186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2050" y="1444625"/>
            <a:ext cx="4981668" cy="688009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1885"/>
              </a:spcBef>
            </a:pPr>
            <a:r>
              <a:rPr lang="en-US" sz="2900" b="1" spc="-195" dirty="0">
                <a:solidFill>
                  <a:srgbClr val="64B8EB"/>
                </a:solidFill>
                <a:latin typeface="Arial"/>
                <a:cs typeface="Arial"/>
              </a:rPr>
              <a:t>Questions/</a:t>
            </a:r>
            <a:r>
              <a:rPr lang="en-US" sz="2900" b="1" spc="-195" dirty="0" smtClean="0">
                <a:solidFill>
                  <a:srgbClr val="64B8EB"/>
                </a:solidFill>
                <a:latin typeface="Arial"/>
                <a:cs typeface="Arial"/>
              </a:rPr>
              <a:t>Hypotheses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2050" y="2359025"/>
            <a:ext cx="6477000" cy="2395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0">
              <a:lnSpc>
                <a:spcPct val="101899"/>
              </a:lnSpc>
              <a:spcBef>
                <a:spcPts val="100"/>
              </a:spcBef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How do schools respond to an economic recession?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What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schools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respond similarly to recessions? </a:t>
            </a:r>
          </a:p>
          <a:p>
            <a:pPr marL="12700" marR="5080">
              <a:lnSpc>
                <a:spcPct val="101899"/>
              </a:lnSpc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 How do students respond to economic recessions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?</a:t>
            </a:r>
            <a:endParaRPr lang="en-US" sz="1200" spc="15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tabLst>
                <a:tab pos="222250" algn="l"/>
              </a:tabLst>
            </a:pPr>
            <a:endParaRPr lang="en-US" sz="1200" spc="15" dirty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tabLst>
                <a:tab pos="222250" algn="l"/>
              </a:tabLst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We expected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a decrease in educational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activity during recessions. This would be seen by decreased enrollment, decreased financial aid, and decreased research spending across the board.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152" y="5529300"/>
            <a:ext cx="4353698" cy="2092638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985"/>
              </a:spcBef>
            </a:pPr>
            <a:r>
              <a:rPr lang="en-US" sz="2900" b="1" spc="-130" dirty="0">
                <a:solidFill>
                  <a:srgbClr val="64B8EB"/>
                </a:solidFill>
                <a:latin typeface="Arial"/>
                <a:cs typeface="Arial"/>
              </a:rPr>
              <a:t>Cluster Analysis</a:t>
            </a: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060"/>
              </a:spcBef>
            </a:pPr>
            <a:r>
              <a:rPr sz="2000" b="1" u="heavy" spc="-5" dirty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Analysis</a:t>
            </a:r>
            <a:r>
              <a:rPr sz="2000" b="1" spc="-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Using 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GMM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clustering 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of schools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based on similarity 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of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 change in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research spending and grants 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given during financial recession.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14252" y="5599851"/>
            <a:ext cx="4478655" cy="9429750"/>
          </a:xfrm>
          <a:custGeom>
            <a:avLst/>
            <a:gdLst/>
            <a:ahLst/>
            <a:cxnLst/>
            <a:rect l="l" t="t" r="r" b="b"/>
            <a:pathLst>
              <a:path w="4478655" h="9429750">
                <a:moveTo>
                  <a:pt x="4233362" y="9429411"/>
                </a:moveTo>
                <a:lnTo>
                  <a:pt x="245199" y="9429411"/>
                </a:lnTo>
                <a:lnTo>
                  <a:pt x="195783" y="9424429"/>
                </a:lnTo>
                <a:lnTo>
                  <a:pt x="149756" y="9410139"/>
                </a:lnTo>
                <a:lnTo>
                  <a:pt x="108105" y="9387527"/>
                </a:lnTo>
                <a:lnTo>
                  <a:pt x="71817" y="9357578"/>
                </a:lnTo>
                <a:lnTo>
                  <a:pt x="41876" y="9321279"/>
                </a:lnTo>
                <a:lnTo>
                  <a:pt x="19268" y="9279614"/>
                </a:lnTo>
                <a:lnTo>
                  <a:pt x="4981" y="9233569"/>
                </a:lnTo>
                <a:lnTo>
                  <a:pt x="0" y="9184129"/>
                </a:lnTo>
                <a:lnTo>
                  <a:pt x="0" y="245199"/>
                </a:lnTo>
                <a:lnTo>
                  <a:pt x="4981" y="195783"/>
                </a:lnTo>
                <a:lnTo>
                  <a:pt x="19268" y="149756"/>
                </a:lnTo>
                <a:lnTo>
                  <a:pt x="41876" y="108105"/>
                </a:lnTo>
                <a:lnTo>
                  <a:pt x="71823" y="71811"/>
                </a:lnTo>
                <a:lnTo>
                  <a:pt x="108105" y="41876"/>
                </a:lnTo>
                <a:lnTo>
                  <a:pt x="149756" y="19268"/>
                </a:lnTo>
                <a:lnTo>
                  <a:pt x="195783" y="4981"/>
                </a:lnTo>
                <a:lnTo>
                  <a:pt x="245199" y="0"/>
                </a:lnTo>
                <a:lnTo>
                  <a:pt x="4233362" y="0"/>
                </a:lnTo>
                <a:lnTo>
                  <a:pt x="4281418" y="4754"/>
                </a:lnTo>
                <a:lnTo>
                  <a:pt x="4327192" y="18664"/>
                </a:lnTo>
                <a:lnTo>
                  <a:pt x="4369398" y="41194"/>
                </a:lnTo>
                <a:lnTo>
                  <a:pt x="4406753" y="71817"/>
                </a:lnTo>
                <a:lnTo>
                  <a:pt x="4437367" y="109162"/>
                </a:lnTo>
                <a:lnTo>
                  <a:pt x="4459897" y="151368"/>
                </a:lnTo>
                <a:lnTo>
                  <a:pt x="4473806" y="197143"/>
                </a:lnTo>
                <a:lnTo>
                  <a:pt x="4478561" y="245199"/>
                </a:lnTo>
                <a:lnTo>
                  <a:pt x="4478561" y="9184129"/>
                </a:lnTo>
                <a:lnTo>
                  <a:pt x="4473580" y="9233569"/>
                </a:lnTo>
                <a:lnTo>
                  <a:pt x="4459292" y="9279614"/>
                </a:lnTo>
                <a:lnTo>
                  <a:pt x="4436685" y="9321279"/>
                </a:lnTo>
                <a:lnTo>
                  <a:pt x="4406744" y="9357578"/>
                </a:lnTo>
                <a:lnTo>
                  <a:pt x="4370455" y="9387527"/>
                </a:lnTo>
                <a:lnTo>
                  <a:pt x="4328805" y="9410139"/>
                </a:lnTo>
                <a:lnTo>
                  <a:pt x="4282778" y="9424429"/>
                </a:lnTo>
                <a:lnTo>
                  <a:pt x="4233362" y="9429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4252" y="5599851"/>
            <a:ext cx="4478655" cy="9429750"/>
          </a:xfrm>
          <a:custGeom>
            <a:avLst/>
            <a:gdLst/>
            <a:ahLst/>
            <a:cxnLst/>
            <a:rect l="l" t="t" r="r" b="b"/>
            <a:pathLst>
              <a:path w="4478655" h="9429750">
                <a:moveTo>
                  <a:pt x="0" y="245199"/>
                </a:moveTo>
                <a:lnTo>
                  <a:pt x="4981" y="195783"/>
                </a:lnTo>
                <a:lnTo>
                  <a:pt x="19268" y="149756"/>
                </a:lnTo>
                <a:lnTo>
                  <a:pt x="41876" y="108105"/>
                </a:lnTo>
                <a:lnTo>
                  <a:pt x="71817" y="71817"/>
                </a:lnTo>
                <a:lnTo>
                  <a:pt x="108105" y="41876"/>
                </a:lnTo>
                <a:lnTo>
                  <a:pt x="149756" y="19268"/>
                </a:lnTo>
                <a:lnTo>
                  <a:pt x="195783" y="4981"/>
                </a:lnTo>
                <a:lnTo>
                  <a:pt x="245199" y="0"/>
                </a:lnTo>
                <a:lnTo>
                  <a:pt x="4233362" y="0"/>
                </a:lnTo>
                <a:lnTo>
                  <a:pt x="4281418" y="4754"/>
                </a:lnTo>
                <a:lnTo>
                  <a:pt x="4327192" y="18664"/>
                </a:lnTo>
                <a:lnTo>
                  <a:pt x="4369399" y="41194"/>
                </a:lnTo>
                <a:lnTo>
                  <a:pt x="4406749" y="71811"/>
                </a:lnTo>
                <a:lnTo>
                  <a:pt x="4437367" y="109162"/>
                </a:lnTo>
                <a:lnTo>
                  <a:pt x="4459897" y="151368"/>
                </a:lnTo>
                <a:lnTo>
                  <a:pt x="4473806" y="197143"/>
                </a:lnTo>
                <a:lnTo>
                  <a:pt x="4478561" y="245199"/>
                </a:lnTo>
                <a:lnTo>
                  <a:pt x="4478561" y="9184129"/>
                </a:lnTo>
                <a:lnTo>
                  <a:pt x="4473580" y="9233569"/>
                </a:lnTo>
                <a:lnTo>
                  <a:pt x="4459292" y="9279614"/>
                </a:lnTo>
                <a:lnTo>
                  <a:pt x="4436685" y="9321279"/>
                </a:lnTo>
                <a:lnTo>
                  <a:pt x="4406744" y="9357579"/>
                </a:lnTo>
                <a:lnTo>
                  <a:pt x="4370455" y="9387527"/>
                </a:lnTo>
                <a:lnTo>
                  <a:pt x="4328805" y="9410139"/>
                </a:lnTo>
                <a:lnTo>
                  <a:pt x="4282778" y="9424429"/>
                </a:lnTo>
                <a:lnTo>
                  <a:pt x="4233362" y="9429411"/>
                </a:lnTo>
                <a:lnTo>
                  <a:pt x="245199" y="9429411"/>
                </a:lnTo>
                <a:lnTo>
                  <a:pt x="195783" y="9424429"/>
                </a:lnTo>
                <a:lnTo>
                  <a:pt x="149756" y="9410139"/>
                </a:lnTo>
                <a:lnTo>
                  <a:pt x="108105" y="9387527"/>
                </a:lnTo>
                <a:lnTo>
                  <a:pt x="71817" y="9357579"/>
                </a:lnTo>
                <a:lnTo>
                  <a:pt x="41876" y="9321279"/>
                </a:lnTo>
                <a:lnTo>
                  <a:pt x="19268" y="9279614"/>
                </a:lnTo>
                <a:lnTo>
                  <a:pt x="4981" y="9233569"/>
                </a:lnTo>
                <a:lnTo>
                  <a:pt x="0" y="9184129"/>
                </a:lnTo>
                <a:lnTo>
                  <a:pt x="0" y="245199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4252" y="5599851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4478547" y="699198"/>
                </a:moveTo>
                <a:lnTo>
                  <a:pt x="0" y="699156"/>
                </a:lnTo>
                <a:lnTo>
                  <a:pt x="0" y="255148"/>
                </a:lnTo>
                <a:lnTo>
                  <a:pt x="4110" y="209284"/>
                </a:lnTo>
                <a:lnTo>
                  <a:pt x="15962" y="166117"/>
                </a:lnTo>
                <a:lnTo>
                  <a:pt x="34834" y="126368"/>
                </a:lnTo>
                <a:lnTo>
                  <a:pt x="60006" y="90758"/>
                </a:lnTo>
                <a:lnTo>
                  <a:pt x="90758" y="60006"/>
                </a:lnTo>
                <a:lnTo>
                  <a:pt x="126368" y="34834"/>
                </a:lnTo>
                <a:lnTo>
                  <a:pt x="166117" y="15962"/>
                </a:lnTo>
                <a:lnTo>
                  <a:pt x="209284" y="4110"/>
                </a:lnTo>
                <a:lnTo>
                  <a:pt x="255148" y="0"/>
                </a:lnTo>
                <a:lnTo>
                  <a:pt x="4223413" y="0"/>
                </a:lnTo>
                <a:lnTo>
                  <a:pt x="4273419" y="4947"/>
                </a:lnTo>
                <a:lnTo>
                  <a:pt x="4321050" y="19419"/>
                </a:lnTo>
                <a:lnTo>
                  <a:pt x="4364969" y="42863"/>
                </a:lnTo>
                <a:lnTo>
                  <a:pt x="4403836" y="74725"/>
                </a:lnTo>
                <a:lnTo>
                  <a:pt x="4435697" y="113592"/>
                </a:lnTo>
                <a:lnTo>
                  <a:pt x="4459141" y="157511"/>
                </a:lnTo>
                <a:lnTo>
                  <a:pt x="4473614" y="205142"/>
                </a:lnTo>
                <a:lnTo>
                  <a:pt x="4478561" y="255148"/>
                </a:lnTo>
                <a:lnTo>
                  <a:pt x="4478547" y="699198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4210" y="5599851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255189" y="0"/>
                </a:moveTo>
                <a:lnTo>
                  <a:pt x="4223454" y="0"/>
                </a:lnTo>
                <a:lnTo>
                  <a:pt x="4273460" y="4947"/>
                </a:lnTo>
                <a:lnTo>
                  <a:pt x="4321091" y="19419"/>
                </a:lnTo>
                <a:lnTo>
                  <a:pt x="4365010" y="42863"/>
                </a:lnTo>
                <a:lnTo>
                  <a:pt x="4403877" y="74725"/>
                </a:lnTo>
                <a:lnTo>
                  <a:pt x="4435739" y="113592"/>
                </a:lnTo>
                <a:lnTo>
                  <a:pt x="4459183" y="157511"/>
                </a:lnTo>
                <a:lnTo>
                  <a:pt x="4473655" y="205142"/>
                </a:lnTo>
                <a:lnTo>
                  <a:pt x="4478603" y="255148"/>
                </a:lnTo>
                <a:lnTo>
                  <a:pt x="4478603" y="699156"/>
                </a:lnTo>
                <a:lnTo>
                  <a:pt x="41" y="699156"/>
                </a:lnTo>
                <a:lnTo>
                  <a:pt x="41" y="255148"/>
                </a:lnTo>
                <a:lnTo>
                  <a:pt x="4151" y="209284"/>
                </a:lnTo>
                <a:lnTo>
                  <a:pt x="16003" y="166117"/>
                </a:lnTo>
                <a:lnTo>
                  <a:pt x="34875" y="126368"/>
                </a:lnTo>
                <a:lnTo>
                  <a:pt x="60048" y="90758"/>
                </a:lnTo>
                <a:lnTo>
                  <a:pt x="90799" y="60006"/>
                </a:lnTo>
                <a:lnTo>
                  <a:pt x="126410" y="34834"/>
                </a:lnTo>
                <a:lnTo>
                  <a:pt x="166159" y="15962"/>
                </a:lnTo>
                <a:lnTo>
                  <a:pt x="209325" y="4110"/>
                </a:lnTo>
                <a:lnTo>
                  <a:pt x="255189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45645" y="5736788"/>
            <a:ext cx="4033520" cy="1890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110"/>
              </a:spcBef>
            </a:pPr>
            <a:r>
              <a:rPr lang="en-CA" sz="2900" b="1" spc="-200" dirty="0" smtClean="0">
                <a:solidFill>
                  <a:srgbClr val="64B8EB"/>
                </a:solidFill>
                <a:latin typeface="Arial"/>
                <a:cs typeface="Arial"/>
              </a:rPr>
              <a:t>Geo-Location Analysis</a:t>
            </a:r>
            <a:endParaRPr lang="en-CA" sz="2900" dirty="0" smtClean="0">
              <a:latin typeface="Arial"/>
              <a:cs typeface="Arial"/>
            </a:endParaRPr>
          </a:p>
          <a:p>
            <a:pPr marL="12700" marR="5080">
              <a:lnSpc>
                <a:spcPct val="102899"/>
              </a:lnSpc>
              <a:spcBef>
                <a:spcPts val="1285"/>
              </a:spcBef>
            </a:pPr>
            <a:r>
              <a:rPr lang="en-CA" sz="2000" b="1" u="heavy" spc="-5" dirty="0" smtClean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Analysis</a:t>
            </a:r>
            <a:r>
              <a:rPr lang="en-CA" sz="2000" b="1" spc="-5" dirty="0" smtClean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CA" sz="2000" spc="-5" dirty="0" smtClean="0">
                <a:solidFill>
                  <a:srgbClr val="111431"/>
                </a:solidFill>
                <a:latin typeface="Arial"/>
                <a:cs typeface="Arial"/>
              </a:rPr>
              <a:t>Geographic plots of school, showing change in enrolment during 2008 between public and private schools.  </a:t>
            </a:r>
            <a:endParaRPr lang="en-CA"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5250" y="12265025"/>
            <a:ext cx="4074795" cy="2518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000" b="1" u="heavy" spc="-5" dirty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Observations</a:t>
            </a:r>
            <a:r>
              <a:rPr sz="2000" b="1" spc="-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W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e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see an overall increase in enrollment in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public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universities while many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private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universities see a decrease in admissions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. A possible explanation is a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movement of students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from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 expensive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private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universities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to more affordable public universities.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6079" y="5602860"/>
            <a:ext cx="4478655" cy="9398635"/>
          </a:xfrm>
          <a:custGeom>
            <a:avLst/>
            <a:gdLst/>
            <a:ahLst/>
            <a:cxnLst/>
            <a:rect l="l" t="t" r="r" b="b"/>
            <a:pathLst>
              <a:path w="4478655" h="9398635">
                <a:moveTo>
                  <a:pt x="4233417" y="9398507"/>
                </a:moveTo>
                <a:lnTo>
                  <a:pt x="245199" y="9398507"/>
                </a:lnTo>
                <a:lnTo>
                  <a:pt x="195783" y="9393525"/>
                </a:lnTo>
                <a:lnTo>
                  <a:pt x="149756" y="9379237"/>
                </a:lnTo>
                <a:lnTo>
                  <a:pt x="108105" y="9356630"/>
                </a:lnTo>
                <a:lnTo>
                  <a:pt x="71817" y="9326692"/>
                </a:lnTo>
                <a:lnTo>
                  <a:pt x="41876" y="9290408"/>
                </a:lnTo>
                <a:lnTo>
                  <a:pt x="19268" y="9248768"/>
                </a:lnTo>
                <a:lnTo>
                  <a:pt x="4981" y="9202757"/>
                </a:lnTo>
                <a:lnTo>
                  <a:pt x="0" y="9153362"/>
                </a:lnTo>
                <a:lnTo>
                  <a:pt x="0" y="245199"/>
                </a:lnTo>
                <a:lnTo>
                  <a:pt x="4981" y="195783"/>
                </a:lnTo>
                <a:lnTo>
                  <a:pt x="19268" y="149756"/>
                </a:lnTo>
                <a:lnTo>
                  <a:pt x="41876" y="108105"/>
                </a:lnTo>
                <a:lnTo>
                  <a:pt x="71823" y="71811"/>
                </a:lnTo>
                <a:lnTo>
                  <a:pt x="108105" y="41876"/>
                </a:lnTo>
                <a:lnTo>
                  <a:pt x="149756" y="19268"/>
                </a:lnTo>
                <a:lnTo>
                  <a:pt x="195783" y="4981"/>
                </a:lnTo>
                <a:lnTo>
                  <a:pt x="245199" y="0"/>
                </a:lnTo>
                <a:lnTo>
                  <a:pt x="4233417" y="0"/>
                </a:lnTo>
                <a:lnTo>
                  <a:pt x="4281457" y="4754"/>
                </a:lnTo>
                <a:lnTo>
                  <a:pt x="4327218" y="18664"/>
                </a:lnTo>
                <a:lnTo>
                  <a:pt x="4369397" y="41194"/>
                </a:lnTo>
                <a:lnTo>
                  <a:pt x="4406698" y="71817"/>
                </a:lnTo>
                <a:lnTo>
                  <a:pt x="4437344" y="109160"/>
                </a:lnTo>
                <a:lnTo>
                  <a:pt x="4459890" y="151363"/>
                </a:lnTo>
                <a:lnTo>
                  <a:pt x="4473805" y="197137"/>
                </a:lnTo>
                <a:lnTo>
                  <a:pt x="4478561" y="245199"/>
                </a:lnTo>
                <a:lnTo>
                  <a:pt x="4478561" y="9153362"/>
                </a:lnTo>
                <a:lnTo>
                  <a:pt x="4473579" y="9202757"/>
                </a:lnTo>
                <a:lnTo>
                  <a:pt x="4459291" y="9248768"/>
                </a:lnTo>
                <a:lnTo>
                  <a:pt x="4436684" y="9290408"/>
                </a:lnTo>
                <a:lnTo>
                  <a:pt x="4406746" y="9326692"/>
                </a:lnTo>
                <a:lnTo>
                  <a:pt x="4370463" y="9356630"/>
                </a:lnTo>
                <a:lnTo>
                  <a:pt x="4328822" y="9379237"/>
                </a:lnTo>
                <a:lnTo>
                  <a:pt x="4282811" y="9393525"/>
                </a:lnTo>
                <a:lnTo>
                  <a:pt x="4233417" y="9398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56079" y="5602860"/>
            <a:ext cx="4478655" cy="9398635"/>
          </a:xfrm>
          <a:custGeom>
            <a:avLst/>
            <a:gdLst/>
            <a:ahLst/>
            <a:cxnLst/>
            <a:rect l="l" t="t" r="r" b="b"/>
            <a:pathLst>
              <a:path w="4478655" h="9398635">
                <a:moveTo>
                  <a:pt x="0" y="245199"/>
                </a:moveTo>
                <a:lnTo>
                  <a:pt x="4981" y="195783"/>
                </a:lnTo>
                <a:lnTo>
                  <a:pt x="19268" y="149756"/>
                </a:lnTo>
                <a:lnTo>
                  <a:pt x="41876" y="108105"/>
                </a:lnTo>
                <a:lnTo>
                  <a:pt x="71817" y="71817"/>
                </a:lnTo>
                <a:lnTo>
                  <a:pt x="108105" y="41876"/>
                </a:lnTo>
                <a:lnTo>
                  <a:pt x="149756" y="19268"/>
                </a:lnTo>
                <a:lnTo>
                  <a:pt x="195783" y="4981"/>
                </a:lnTo>
                <a:lnTo>
                  <a:pt x="245199" y="0"/>
                </a:lnTo>
                <a:lnTo>
                  <a:pt x="4233417" y="0"/>
                </a:lnTo>
                <a:lnTo>
                  <a:pt x="4281458" y="4754"/>
                </a:lnTo>
                <a:lnTo>
                  <a:pt x="4327218" y="18664"/>
                </a:lnTo>
                <a:lnTo>
                  <a:pt x="4369397" y="41194"/>
                </a:lnTo>
                <a:lnTo>
                  <a:pt x="4406694" y="71811"/>
                </a:lnTo>
                <a:lnTo>
                  <a:pt x="4437344" y="109160"/>
                </a:lnTo>
                <a:lnTo>
                  <a:pt x="4459890" y="151363"/>
                </a:lnTo>
                <a:lnTo>
                  <a:pt x="4473806" y="197137"/>
                </a:lnTo>
                <a:lnTo>
                  <a:pt x="4478561" y="245199"/>
                </a:lnTo>
                <a:lnTo>
                  <a:pt x="4478561" y="9153362"/>
                </a:lnTo>
                <a:lnTo>
                  <a:pt x="4473579" y="9202757"/>
                </a:lnTo>
                <a:lnTo>
                  <a:pt x="4459291" y="9248768"/>
                </a:lnTo>
                <a:lnTo>
                  <a:pt x="4436684" y="9290409"/>
                </a:lnTo>
                <a:lnTo>
                  <a:pt x="4406746" y="9326692"/>
                </a:lnTo>
                <a:lnTo>
                  <a:pt x="4370463" y="9356630"/>
                </a:lnTo>
                <a:lnTo>
                  <a:pt x="4328822" y="9379237"/>
                </a:lnTo>
                <a:lnTo>
                  <a:pt x="4282811" y="9393525"/>
                </a:lnTo>
                <a:lnTo>
                  <a:pt x="4233417" y="9398507"/>
                </a:lnTo>
                <a:lnTo>
                  <a:pt x="245199" y="9398507"/>
                </a:lnTo>
                <a:lnTo>
                  <a:pt x="195783" y="9393525"/>
                </a:lnTo>
                <a:lnTo>
                  <a:pt x="149756" y="9379237"/>
                </a:lnTo>
                <a:lnTo>
                  <a:pt x="108105" y="9356630"/>
                </a:lnTo>
                <a:lnTo>
                  <a:pt x="71817" y="9326692"/>
                </a:lnTo>
                <a:lnTo>
                  <a:pt x="41876" y="9290409"/>
                </a:lnTo>
                <a:lnTo>
                  <a:pt x="19268" y="9248768"/>
                </a:lnTo>
                <a:lnTo>
                  <a:pt x="4981" y="9202757"/>
                </a:lnTo>
                <a:lnTo>
                  <a:pt x="0" y="9153362"/>
                </a:lnTo>
                <a:lnTo>
                  <a:pt x="0" y="245199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03152" y="11731625"/>
            <a:ext cx="4239898" cy="315204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en-CA" sz="2000" b="1" u="heavy" spc="-5" dirty="0" smtClean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Observations</a:t>
            </a:r>
            <a:r>
              <a:rPr lang="en-CA" sz="2000" spc="-5" dirty="0" smtClean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 The LR model showed that the variables of highest significance in determining how a schools enrolment will change during recessional periods </a:t>
            </a:r>
            <a:r>
              <a:rPr lang="en-CA" sz="2000" spc="-5" dirty="0" smtClean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were change in number of students receiving financial aid, change in school expenses, and whether the school was public. The ANN further improved the classification model.</a:t>
            </a:r>
            <a:endParaRPr lang="en-CA"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56079" y="5592595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4478561" y="699198"/>
                </a:moveTo>
                <a:lnTo>
                  <a:pt x="0" y="699156"/>
                </a:lnTo>
                <a:lnTo>
                  <a:pt x="0" y="255148"/>
                </a:lnTo>
                <a:lnTo>
                  <a:pt x="4110" y="209284"/>
                </a:lnTo>
                <a:lnTo>
                  <a:pt x="15962" y="166117"/>
                </a:lnTo>
                <a:lnTo>
                  <a:pt x="34834" y="126368"/>
                </a:lnTo>
                <a:lnTo>
                  <a:pt x="60006" y="90758"/>
                </a:lnTo>
                <a:lnTo>
                  <a:pt x="90758" y="60006"/>
                </a:lnTo>
                <a:lnTo>
                  <a:pt x="126368" y="34834"/>
                </a:lnTo>
                <a:lnTo>
                  <a:pt x="166117" y="15962"/>
                </a:lnTo>
                <a:lnTo>
                  <a:pt x="209284" y="4110"/>
                </a:lnTo>
                <a:lnTo>
                  <a:pt x="255148" y="0"/>
                </a:lnTo>
                <a:lnTo>
                  <a:pt x="4223385" y="0"/>
                </a:lnTo>
                <a:lnTo>
                  <a:pt x="4273432" y="4947"/>
                </a:lnTo>
                <a:lnTo>
                  <a:pt x="4321069" y="19419"/>
                </a:lnTo>
                <a:lnTo>
                  <a:pt x="4364970" y="42863"/>
                </a:lnTo>
                <a:lnTo>
                  <a:pt x="4403809" y="74725"/>
                </a:lnTo>
                <a:lnTo>
                  <a:pt x="4435663" y="113592"/>
                </a:lnTo>
                <a:lnTo>
                  <a:pt x="4459117" y="157511"/>
                </a:lnTo>
                <a:lnTo>
                  <a:pt x="4473606" y="205142"/>
                </a:lnTo>
                <a:lnTo>
                  <a:pt x="4478561" y="255148"/>
                </a:lnTo>
                <a:lnTo>
                  <a:pt x="4478561" y="699198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56037" y="5592595"/>
            <a:ext cx="4478655" cy="699770"/>
          </a:xfrm>
          <a:custGeom>
            <a:avLst/>
            <a:gdLst/>
            <a:ahLst/>
            <a:cxnLst/>
            <a:rect l="l" t="t" r="r" b="b"/>
            <a:pathLst>
              <a:path w="4478655" h="699770">
                <a:moveTo>
                  <a:pt x="255189" y="0"/>
                </a:moveTo>
                <a:lnTo>
                  <a:pt x="4223427" y="0"/>
                </a:lnTo>
                <a:lnTo>
                  <a:pt x="4273473" y="4947"/>
                </a:lnTo>
                <a:lnTo>
                  <a:pt x="4321110" y="19419"/>
                </a:lnTo>
                <a:lnTo>
                  <a:pt x="4365011" y="42863"/>
                </a:lnTo>
                <a:lnTo>
                  <a:pt x="4403850" y="74725"/>
                </a:lnTo>
                <a:lnTo>
                  <a:pt x="4435704" y="113592"/>
                </a:lnTo>
                <a:lnTo>
                  <a:pt x="4459159" y="157511"/>
                </a:lnTo>
                <a:lnTo>
                  <a:pt x="4473647" y="205142"/>
                </a:lnTo>
                <a:lnTo>
                  <a:pt x="4478603" y="255148"/>
                </a:lnTo>
                <a:lnTo>
                  <a:pt x="4478603" y="699156"/>
                </a:lnTo>
                <a:lnTo>
                  <a:pt x="41" y="699156"/>
                </a:lnTo>
                <a:lnTo>
                  <a:pt x="41" y="255148"/>
                </a:lnTo>
                <a:lnTo>
                  <a:pt x="4151" y="209284"/>
                </a:lnTo>
                <a:lnTo>
                  <a:pt x="16003" y="166117"/>
                </a:lnTo>
                <a:lnTo>
                  <a:pt x="34875" y="126368"/>
                </a:lnTo>
                <a:lnTo>
                  <a:pt x="60048" y="90758"/>
                </a:lnTo>
                <a:lnTo>
                  <a:pt x="90799" y="60006"/>
                </a:lnTo>
                <a:lnTo>
                  <a:pt x="126410" y="34834"/>
                </a:lnTo>
                <a:lnTo>
                  <a:pt x="166159" y="15962"/>
                </a:lnTo>
                <a:lnTo>
                  <a:pt x="209325" y="4110"/>
                </a:lnTo>
                <a:lnTo>
                  <a:pt x="255189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003152" y="5729511"/>
            <a:ext cx="4097020" cy="15848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10"/>
              </a:spcBef>
            </a:pPr>
            <a:r>
              <a:rPr lang="en-US" sz="2900" b="1" spc="-215" dirty="0">
                <a:solidFill>
                  <a:srgbClr val="64B8EB"/>
                </a:solidFill>
                <a:latin typeface="Arial"/>
                <a:cs typeface="Arial"/>
              </a:rPr>
              <a:t>Predictive Models</a:t>
            </a: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  <a:spcBef>
                <a:spcPts val="1355"/>
              </a:spcBef>
            </a:pPr>
            <a:r>
              <a:rPr sz="1700" b="1" u="heavy" spc="-5" dirty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Analysis</a:t>
            </a:r>
            <a:r>
              <a:rPr sz="1700" b="1" spc="-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1450" spc="20" dirty="0">
                <a:solidFill>
                  <a:srgbClr val="111431"/>
                </a:solidFill>
                <a:latin typeface="Arial"/>
                <a:cs typeface="Arial"/>
              </a:rPr>
              <a:t>E</a:t>
            </a:r>
            <a:r>
              <a:rPr lang="en-US" sz="1450" spc="20" dirty="0" smtClean="0">
                <a:solidFill>
                  <a:srgbClr val="111431"/>
                </a:solidFill>
                <a:latin typeface="Arial"/>
                <a:cs typeface="Arial"/>
              </a:rPr>
              <a:t>ffort </a:t>
            </a:r>
            <a:r>
              <a:rPr lang="en-US" sz="1450" spc="20" dirty="0">
                <a:solidFill>
                  <a:srgbClr val="111431"/>
                </a:solidFill>
                <a:latin typeface="Arial"/>
                <a:cs typeface="Arial"/>
              </a:rPr>
              <a:t>to determine whether a school will see an increase or decrease in enrollment, </a:t>
            </a:r>
            <a:r>
              <a:rPr lang="en-US" sz="1450" spc="20" dirty="0" smtClean="0">
                <a:solidFill>
                  <a:srgbClr val="111431"/>
                </a:solidFill>
                <a:latin typeface="Arial"/>
                <a:cs typeface="Arial"/>
              </a:rPr>
              <a:t>using Logistic Regression (LR) and Artificial </a:t>
            </a:r>
            <a:r>
              <a:rPr lang="en-US" sz="1450" spc="20" dirty="0">
                <a:solidFill>
                  <a:srgbClr val="111431"/>
                </a:solidFill>
                <a:latin typeface="Arial"/>
                <a:cs typeface="Arial"/>
              </a:rPr>
              <a:t>Neural Network (ANN) for Binary Classification.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6234" y="1612483"/>
            <a:ext cx="5923416" cy="3261142"/>
          </a:xfrm>
          <a:custGeom>
            <a:avLst/>
            <a:gdLst/>
            <a:ahLst/>
            <a:cxnLst/>
            <a:rect l="l" t="t" r="r" b="b"/>
            <a:pathLst>
              <a:path w="5696585" h="2941954">
                <a:moveTo>
                  <a:pt x="5429046" y="2941735"/>
                </a:moveTo>
                <a:lnTo>
                  <a:pt x="267110" y="2941735"/>
                </a:lnTo>
                <a:lnTo>
                  <a:pt x="219096" y="2937432"/>
                </a:lnTo>
                <a:lnTo>
                  <a:pt x="173906" y="2925024"/>
                </a:lnTo>
                <a:lnTo>
                  <a:pt x="132294" y="2905267"/>
                </a:lnTo>
                <a:lnTo>
                  <a:pt x="95014" y="2878914"/>
                </a:lnTo>
                <a:lnTo>
                  <a:pt x="62820" y="2846721"/>
                </a:lnTo>
                <a:lnTo>
                  <a:pt x="36468" y="2809442"/>
                </a:lnTo>
                <a:lnTo>
                  <a:pt x="16711" y="2767831"/>
                </a:lnTo>
                <a:lnTo>
                  <a:pt x="4303" y="2722643"/>
                </a:lnTo>
                <a:lnTo>
                  <a:pt x="0" y="2674632"/>
                </a:lnTo>
                <a:lnTo>
                  <a:pt x="0" y="267103"/>
                </a:lnTo>
                <a:lnTo>
                  <a:pt x="4303" y="219092"/>
                </a:lnTo>
                <a:lnTo>
                  <a:pt x="16711" y="173903"/>
                </a:lnTo>
                <a:lnTo>
                  <a:pt x="36468" y="132293"/>
                </a:lnTo>
                <a:lnTo>
                  <a:pt x="62820" y="95013"/>
                </a:lnTo>
                <a:lnTo>
                  <a:pt x="95014" y="62820"/>
                </a:lnTo>
                <a:lnTo>
                  <a:pt x="132294" y="36468"/>
                </a:lnTo>
                <a:lnTo>
                  <a:pt x="173906" y="16711"/>
                </a:lnTo>
                <a:lnTo>
                  <a:pt x="219096" y="4303"/>
                </a:lnTo>
                <a:lnTo>
                  <a:pt x="267110" y="0"/>
                </a:lnTo>
                <a:lnTo>
                  <a:pt x="5429046" y="0"/>
                </a:lnTo>
                <a:lnTo>
                  <a:pt x="5481397" y="5179"/>
                </a:lnTo>
                <a:lnTo>
                  <a:pt x="5531259" y="20331"/>
                </a:lnTo>
                <a:lnTo>
                  <a:pt x="5577234" y="44875"/>
                </a:lnTo>
                <a:lnTo>
                  <a:pt x="5617920" y="78229"/>
                </a:lnTo>
                <a:lnTo>
                  <a:pt x="5651274" y="118915"/>
                </a:lnTo>
                <a:lnTo>
                  <a:pt x="5675818" y="164890"/>
                </a:lnTo>
                <a:lnTo>
                  <a:pt x="5690970" y="214752"/>
                </a:lnTo>
                <a:lnTo>
                  <a:pt x="5696150" y="267103"/>
                </a:lnTo>
                <a:lnTo>
                  <a:pt x="5696150" y="2674632"/>
                </a:lnTo>
                <a:lnTo>
                  <a:pt x="5691846" y="2722643"/>
                </a:lnTo>
                <a:lnTo>
                  <a:pt x="5679438" y="2767831"/>
                </a:lnTo>
                <a:lnTo>
                  <a:pt x="5659681" y="2809442"/>
                </a:lnTo>
                <a:lnTo>
                  <a:pt x="5633329" y="2846721"/>
                </a:lnTo>
                <a:lnTo>
                  <a:pt x="5601136" y="2878914"/>
                </a:lnTo>
                <a:lnTo>
                  <a:pt x="5563857" y="2905267"/>
                </a:lnTo>
                <a:lnTo>
                  <a:pt x="5522246" y="2925024"/>
                </a:lnTo>
                <a:lnTo>
                  <a:pt x="5477057" y="2937432"/>
                </a:lnTo>
                <a:lnTo>
                  <a:pt x="5429046" y="294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234" y="1612483"/>
            <a:ext cx="5923416" cy="3261142"/>
          </a:xfrm>
          <a:custGeom>
            <a:avLst/>
            <a:gdLst/>
            <a:ahLst/>
            <a:cxnLst/>
            <a:rect l="l" t="t" r="r" b="b"/>
            <a:pathLst>
              <a:path w="5696585" h="2941954">
                <a:moveTo>
                  <a:pt x="0" y="267103"/>
                </a:moveTo>
                <a:lnTo>
                  <a:pt x="4303" y="219092"/>
                </a:lnTo>
                <a:lnTo>
                  <a:pt x="16711" y="173903"/>
                </a:lnTo>
                <a:lnTo>
                  <a:pt x="36468" y="132293"/>
                </a:lnTo>
                <a:lnTo>
                  <a:pt x="62820" y="95013"/>
                </a:lnTo>
                <a:lnTo>
                  <a:pt x="95014" y="62820"/>
                </a:lnTo>
                <a:lnTo>
                  <a:pt x="132294" y="36468"/>
                </a:lnTo>
                <a:lnTo>
                  <a:pt x="173906" y="16711"/>
                </a:lnTo>
                <a:lnTo>
                  <a:pt x="219096" y="4303"/>
                </a:lnTo>
                <a:lnTo>
                  <a:pt x="267110" y="0"/>
                </a:lnTo>
                <a:lnTo>
                  <a:pt x="5429046" y="0"/>
                </a:lnTo>
                <a:lnTo>
                  <a:pt x="5481397" y="5179"/>
                </a:lnTo>
                <a:lnTo>
                  <a:pt x="5531259" y="20331"/>
                </a:lnTo>
                <a:lnTo>
                  <a:pt x="5577234" y="44875"/>
                </a:lnTo>
                <a:lnTo>
                  <a:pt x="5617921" y="78229"/>
                </a:lnTo>
                <a:lnTo>
                  <a:pt x="5651274" y="118915"/>
                </a:lnTo>
                <a:lnTo>
                  <a:pt x="5675818" y="164890"/>
                </a:lnTo>
                <a:lnTo>
                  <a:pt x="5690970" y="214752"/>
                </a:lnTo>
                <a:lnTo>
                  <a:pt x="5696150" y="267103"/>
                </a:lnTo>
                <a:lnTo>
                  <a:pt x="5696150" y="2674632"/>
                </a:lnTo>
                <a:lnTo>
                  <a:pt x="5691846" y="2722643"/>
                </a:lnTo>
                <a:lnTo>
                  <a:pt x="5679439" y="2767831"/>
                </a:lnTo>
                <a:lnTo>
                  <a:pt x="5659681" y="2809442"/>
                </a:lnTo>
                <a:lnTo>
                  <a:pt x="5633329" y="2846721"/>
                </a:lnTo>
                <a:lnTo>
                  <a:pt x="5601136" y="2878914"/>
                </a:lnTo>
                <a:lnTo>
                  <a:pt x="5563857" y="2905267"/>
                </a:lnTo>
                <a:lnTo>
                  <a:pt x="5522246" y="2925024"/>
                </a:lnTo>
                <a:lnTo>
                  <a:pt x="5477057" y="2937432"/>
                </a:lnTo>
                <a:lnTo>
                  <a:pt x="5429046" y="2941735"/>
                </a:lnTo>
                <a:lnTo>
                  <a:pt x="267110" y="2941735"/>
                </a:lnTo>
                <a:lnTo>
                  <a:pt x="219096" y="2937432"/>
                </a:lnTo>
                <a:lnTo>
                  <a:pt x="173906" y="2925024"/>
                </a:lnTo>
                <a:lnTo>
                  <a:pt x="132294" y="2905267"/>
                </a:lnTo>
                <a:lnTo>
                  <a:pt x="95014" y="2878914"/>
                </a:lnTo>
                <a:lnTo>
                  <a:pt x="62820" y="2846721"/>
                </a:lnTo>
                <a:lnTo>
                  <a:pt x="36468" y="2809442"/>
                </a:lnTo>
                <a:lnTo>
                  <a:pt x="16711" y="2767831"/>
                </a:lnTo>
                <a:lnTo>
                  <a:pt x="4303" y="2722643"/>
                </a:lnTo>
                <a:lnTo>
                  <a:pt x="0" y="2674632"/>
                </a:lnTo>
                <a:lnTo>
                  <a:pt x="0" y="267103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234" y="1612483"/>
            <a:ext cx="5923416" cy="775692"/>
          </a:xfrm>
          <a:custGeom>
            <a:avLst/>
            <a:gdLst/>
            <a:ahLst/>
            <a:cxnLst/>
            <a:rect l="l" t="t" r="r" b="b"/>
            <a:pathLst>
              <a:path w="5696585" h="699769">
                <a:moveTo>
                  <a:pt x="5696122" y="699198"/>
                </a:moveTo>
                <a:lnTo>
                  <a:pt x="0" y="699156"/>
                </a:lnTo>
                <a:lnTo>
                  <a:pt x="0" y="255148"/>
                </a:lnTo>
                <a:lnTo>
                  <a:pt x="4110" y="209284"/>
                </a:lnTo>
                <a:lnTo>
                  <a:pt x="15962" y="166117"/>
                </a:lnTo>
                <a:lnTo>
                  <a:pt x="34835" y="126368"/>
                </a:lnTo>
                <a:lnTo>
                  <a:pt x="60007" y="90758"/>
                </a:lnTo>
                <a:lnTo>
                  <a:pt x="90759" y="60006"/>
                </a:lnTo>
                <a:lnTo>
                  <a:pt x="126370" y="34834"/>
                </a:lnTo>
                <a:lnTo>
                  <a:pt x="166119" y="15962"/>
                </a:lnTo>
                <a:lnTo>
                  <a:pt x="209286" y="4110"/>
                </a:lnTo>
                <a:lnTo>
                  <a:pt x="255149" y="0"/>
                </a:lnTo>
                <a:lnTo>
                  <a:pt x="5441001" y="0"/>
                </a:lnTo>
                <a:lnTo>
                  <a:pt x="5491007" y="4947"/>
                </a:lnTo>
                <a:lnTo>
                  <a:pt x="5538637" y="19419"/>
                </a:lnTo>
                <a:lnTo>
                  <a:pt x="5582551" y="42863"/>
                </a:lnTo>
                <a:lnTo>
                  <a:pt x="5621411" y="74725"/>
                </a:lnTo>
                <a:lnTo>
                  <a:pt x="5653280" y="113592"/>
                </a:lnTo>
                <a:lnTo>
                  <a:pt x="5676728" y="157511"/>
                </a:lnTo>
                <a:lnTo>
                  <a:pt x="5691202" y="205142"/>
                </a:lnTo>
                <a:lnTo>
                  <a:pt x="5696150" y="255148"/>
                </a:lnTo>
                <a:lnTo>
                  <a:pt x="5696122" y="699198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186" y="1612483"/>
            <a:ext cx="5923416" cy="775692"/>
          </a:xfrm>
          <a:custGeom>
            <a:avLst/>
            <a:gdLst/>
            <a:ahLst/>
            <a:cxnLst/>
            <a:rect l="l" t="t" r="r" b="b"/>
            <a:pathLst>
              <a:path w="5696585" h="699769">
                <a:moveTo>
                  <a:pt x="255197" y="0"/>
                </a:moveTo>
                <a:lnTo>
                  <a:pt x="5441049" y="0"/>
                </a:lnTo>
                <a:lnTo>
                  <a:pt x="5491055" y="4947"/>
                </a:lnTo>
                <a:lnTo>
                  <a:pt x="5538685" y="19419"/>
                </a:lnTo>
                <a:lnTo>
                  <a:pt x="5582599" y="42863"/>
                </a:lnTo>
                <a:lnTo>
                  <a:pt x="5621459" y="74725"/>
                </a:lnTo>
                <a:lnTo>
                  <a:pt x="5653328" y="113592"/>
                </a:lnTo>
                <a:lnTo>
                  <a:pt x="5676776" y="157511"/>
                </a:lnTo>
                <a:lnTo>
                  <a:pt x="5691250" y="205142"/>
                </a:lnTo>
                <a:lnTo>
                  <a:pt x="5696198" y="255148"/>
                </a:lnTo>
                <a:lnTo>
                  <a:pt x="5696198" y="699156"/>
                </a:lnTo>
                <a:lnTo>
                  <a:pt x="48" y="699156"/>
                </a:lnTo>
                <a:lnTo>
                  <a:pt x="48" y="255148"/>
                </a:lnTo>
                <a:lnTo>
                  <a:pt x="4158" y="209284"/>
                </a:lnTo>
                <a:lnTo>
                  <a:pt x="16010" y="166117"/>
                </a:lnTo>
                <a:lnTo>
                  <a:pt x="34883" y="126368"/>
                </a:lnTo>
                <a:lnTo>
                  <a:pt x="60056" y="90758"/>
                </a:lnTo>
                <a:lnTo>
                  <a:pt x="90807" y="60006"/>
                </a:lnTo>
                <a:lnTo>
                  <a:pt x="126418" y="34834"/>
                </a:lnTo>
                <a:lnTo>
                  <a:pt x="166167" y="15962"/>
                </a:lnTo>
                <a:lnTo>
                  <a:pt x="209334" y="4110"/>
                </a:lnTo>
                <a:lnTo>
                  <a:pt x="255197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8450" y="1749425"/>
            <a:ext cx="5715000" cy="3126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3235">
              <a:lnSpc>
                <a:spcPct val="100000"/>
              </a:lnSpc>
              <a:spcBef>
                <a:spcPts val="110"/>
              </a:spcBef>
            </a:pPr>
            <a:r>
              <a:rPr sz="2900" b="1" spc="-155" dirty="0">
                <a:solidFill>
                  <a:srgbClr val="64B8EB"/>
                </a:solidFill>
                <a:latin typeface="Arial"/>
                <a:cs typeface="Arial"/>
              </a:rPr>
              <a:t>Introduction</a:t>
            </a: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235"/>
              </a:spcBef>
            </a:pP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T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his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project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investigates how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economic recessions impact educational activity. We determine this impact by looking at a school’s enrollment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statistics,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financial 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aid provided to students, and allocation </a:t>
            </a: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to research. Due to the limited availability of education data during past recessions, we chose to focus our study primarily on the 2008 recession. 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871518" y="1597025"/>
            <a:ext cx="7010331" cy="3276600"/>
          </a:xfrm>
          <a:custGeom>
            <a:avLst/>
            <a:gdLst/>
            <a:ahLst/>
            <a:cxnLst/>
            <a:rect l="l" t="t" r="r" b="b"/>
            <a:pathLst>
              <a:path w="7140575" h="2941954">
                <a:moveTo>
                  <a:pt x="6901137" y="2941735"/>
                </a:moveTo>
                <a:lnTo>
                  <a:pt x="238837" y="2941735"/>
                </a:lnTo>
                <a:lnTo>
                  <a:pt x="190704" y="2936883"/>
                </a:lnTo>
                <a:lnTo>
                  <a:pt x="145872" y="2922966"/>
                </a:lnTo>
                <a:lnTo>
                  <a:pt x="105302" y="2900945"/>
                </a:lnTo>
                <a:lnTo>
                  <a:pt x="69955" y="2871780"/>
                </a:lnTo>
                <a:lnTo>
                  <a:pt x="40790" y="2836432"/>
                </a:lnTo>
                <a:lnTo>
                  <a:pt x="18769" y="2795863"/>
                </a:lnTo>
                <a:lnTo>
                  <a:pt x="4852" y="2751031"/>
                </a:lnTo>
                <a:lnTo>
                  <a:pt x="0" y="2702898"/>
                </a:lnTo>
                <a:lnTo>
                  <a:pt x="0" y="238837"/>
                </a:lnTo>
                <a:lnTo>
                  <a:pt x="4852" y="190704"/>
                </a:lnTo>
                <a:lnTo>
                  <a:pt x="18769" y="145872"/>
                </a:lnTo>
                <a:lnTo>
                  <a:pt x="40790" y="105302"/>
                </a:lnTo>
                <a:lnTo>
                  <a:pt x="69955" y="69955"/>
                </a:lnTo>
                <a:lnTo>
                  <a:pt x="105302" y="40790"/>
                </a:lnTo>
                <a:lnTo>
                  <a:pt x="145872" y="18769"/>
                </a:lnTo>
                <a:lnTo>
                  <a:pt x="190704" y="4852"/>
                </a:lnTo>
                <a:lnTo>
                  <a:pt x="238837" y="0"/>
                </a:lnTo>
                <a:lnTo>
                  <a:pt x="6901137" y="0"/>
                </a:lnTo>
                <a:lnTo>
                  <a:pt x="6947950" y="4631"/>
                </a:lnTo>
                <a:lnTo>
                  <a:pt x="6992534" y="18179"/>
                </a:lnTo>
                <a:lnTo>
                  <a:pt x="7033640" y="40127"/>
                </a:lnTo>
                <a:lnTo>
                  <a:pt x="7070018" y="69956"/>
                </a:lnTo>
                <a:lnTo>
                  <a:pt x="7099845" y="106329"/>
                </a:lnTo>
                <a:lnTo>
                  <a:pt x="7121788" y="147435"/>
                </a:lnTo>
                <a:lnTo>
                  <a:pt x="7135332" y="192022"/>
                </a:lnTo>
                <a:lnTo>
                  <a:pt x="7139961" y="238837"/>
                </a:lnTo>
                <a:lnTo>
                  <a:pt x="7139961" y="2702898"/>
                </a:lnTo>
                <a:lnTo>
                  <a:pt x="7135109" y="2751031"/>
                </a:lnTo>
                <a:lnTo>
                  <a:pt x="7121195" y="2795863"/>
                </a:lnTo>
                <a:lnTo>
                  <a:pt x="7099178" y="2836432"/>
                </a:lnTo>
                <a:lnTo>
                  <a:pt x="7070018" y="2871780"/>
                </a:lnTo>
                <a:lnTo>
                  <a:pt x="7034674" y="2900945"/>
                </a:lnTo>
                <a:lnTo>
                  <a:pt x="6994106" y="2922966"/>
                </a:lnTo>
                <a:lnTo>
                  <a:pt x="6949274" y="2936883"/>
                </a:lnTo>
                <a:lnTo>
                  <a:pt x="6901137" y="294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71519" y="1597025"/>
            <a:ext cx="7010331" cy="3276600"/>
          </a:xfrm>
          <a:custGeom>
            <a:avLst/>
            <a:gdLst/>
            <a:ahLst/>
            <a:cxnLst/>
            <a:rect l="l" t="t" r="r" b="b"/>
            <a:pathLst>
              <a:path w="7140575" h="2941954">
                <a:moveTo>
                  <a:pt x="0" y="238837"/>
                </a:moveTo>
                <a:lnTo>
                  <a:pt x="4852" y="190704"/>
                </a:lnTo>
                <a:lnTo>
                  <a:pt x="18769" y="145872"/>
                </a:lnTo>
                <a:lnTo>
                  <a:pt x="40790" y="105302"/>
                </a:lnTo>
                <a:lnTo>
                  <a:pt x="69955" y="69955"/>
                </a:lnTo>
                <a:lnTo>
                  <a:pt x="105302" y="40790"/>
                </a:lnTo>
                <a:lnTo>
                  <a:pt x="145872" y="18769"/>
                </a:lnTo>
                <a:lnTo>
                  <a:pt x="190704" y="4852"/>
                </a:lnTo>
                <a:lnTo>
                  <a:pt x="238837" y="0"/>
                </a:lnTo>
                <a:lnTo>
                  <a:pt x="6901137" y="0"/>
                </a:lnTo>
                <a:lnTo>
                  <a:pt x="6947950" y="4631"/>
                </a:lnTo>
                <a:lnTo>
                  <a:pt x="6992534" y="18179"/>
                </a:lnTo>
                <a:lnTo>
                  <a:pt x="7033640" y="40127"/>
                </a:lnTo>
                <a:lnTo>
                  <a:pt x="7070018" y="69956"/>
                </a:lnTo>
                <a:lnTo>
                  <a:pt x="7099845" y="106329"/>
                </a:lnTo>
                <a:lnTo>
                  <a:pt x="7121788" y="147435"/>
                </a:lnTo>
                <a:lnTo>
                  <a:pt x="7135332" y="192022"/>
                </a:lnTo>
                <a:lnTo>
                  <a:pt x="7139961" y="238837"/>
                </a:lnTo>
                <a:lnTo>
                  <a:pt x="7139961" y="2702898"/>
                </a:lnTo>
                <a:lnTo>
                  <a:pt x="7135110" y="2751031"/>
                </a:lnTo>
                <a:lnTo>
                  <a:pt x="7121195" y="2795863"/>
                </a:lnTo>
                <a:lnTo>
                  <a:pt x="7099178" y="2836433"/>
                </a:lnTo>
                <a:lnTo>
                  <a:pt x="7070018" y="2871780"/>
                </a:lnTo>
                <a:lnTo>
                  <a:pt x="7034674" y="2900945"/>
                </a:lnTo>
                <a:lnTo>
                  <a:pt x="6994106" y="2922966"/>
                </a:lnTo>
                <a:lnTo>
                  <a:pt x="6949274" y="2936883"/>
                </a:lnTo>
                <a:lnTo>
                  <a:pt x="6901137" y="2941735"/>
                </a:lnTo>
                <a:lnTo>
                  <a:pt x="238837" y="2941735"/>
                </a:lnTo>
                <a:lnTo>
                  <a:pt x="190704" y="2936883"/>
                </a:lnTo>
                <a:lnTo>
                  <a:pt x="145872" y="2922966"/>
                </a:lnTo>
                <a:lnTo>
                  <a:pt x="105302" y="2900945"/>
                </a:lnTo>
                <a:lnTo>
                  <a:pt x="69955" y="2871780"/>
                </a:lnTo>
                <a:lnTo>
                  <a:pt x="40790" y="2836433"/>
                </a:lnTo>
                <a:lnTo>
                  <a:pt x="18769" y="2795863"/>
                </a:lnTo>
                <a:lnTo>
                  <a:pt x="4852" y="2751031"/>
                </a:lnTo>
                <a:lnTo>
                  <a:pt x="0" y="2702898"/>
                </a:lnTo>
                <a:lnTo>
                  <a:pt x="0" y="238837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71518" y="1597025"/>
            <a:ext cx="7010331" cy="779368"/>
          </a:xfrm>
          <a:custGeom>
            <a:avLst/>
            <a:gdLst/>
            <a:ahLst/>
            <a:cxnLst/>
            <a:rect l="l" t="t" r="r" b="b"/>
            <a:pathLst>
              <a:path w="7140575" h="699769">
                <a:moveTo>
                  <a:pt x="7139961" y="699211"/>
                </a:moveTo>
                <a:lnTo>
                  <a:pt x="0" y="699156"/>
                </a:lnTo>
                <a:lnTo>
                  <a:pt x="0" y="255148"/>
                </a:lnTo>
                <a:lnTo>
                  <a:pt x="4110" y="209284"/>
                </a:lnTo>
                <a:lnTo>
                  <a:pt x="15962" y="166117"/>
                </a:lnTo>
                <a:lnTo>
                  <a:pt x="34834" y="126368"/>
                </a:lnTo>
                <a:lnTo>
                  <a:pt x="60006" y="90758"/>
                </a:lnTo>
                <a:lnTo>
                  <a:pt x="90758" y="60006"/>
                </a:lnTo>
                <a:lnTo>
                  <a:pt x="126368" y="34834"/>
                </a:lnTo>
                <a:lnTo>
                  <a:pt x="166117" y="15962"/>
                </a:lnTo>
                <a:lnTo>
                  <a:pt x="209284" y="4110"/>
                </a:lnTo>
                <a:lnTo>
                  <a:pt x="255148" y="0"/>
                </a:lnTo>
                <a:lnTo>
                  <a:pt x="6884785" y="0"/>
                </a:lnTo>
                <a:lnTo>
                  <a:pt x="6934831" y="4947"/>
                </a:lnTo>
                <a:lnTo>
                  <a:pt x="6982468" y="19419"/>
                </a:lnTo>
                <a:lnTo>
                  <a:pt x="7026370" y="42863"/>
                </a:lnTo>
                <a:lnTo>
                  <a:pt x="7065208" y="74725"/>
                </a:lnTo>
                <a:lnTo>
                  <a:pt x="7097062" y="113592"/>
                </a:lnTo>
                <a:lnTo>
                  <a:pt x="7120517" y="157511"/>
                </a:lnTo>
                <a:lnTo>
                  <a:pt x="7135005" y="205142"/>
                </a:lnTo>
                <a:lnTo>
                  <a:pt x="7139961" y="255148"/>
                </a:lnTo>
                <a:lnTo>
                  <a:pt x="7139961" y="699211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871450" y="1597025"/>
            <a:ext cx="7010331" cy="779368"/>
          </a:xfrm>
          <a:custGeom>
            <a:avLst/>
            <a:gdLst/>
            <a:ahLst/>
            <a:cxnLst/>
            <a:rect l="l" t="t" r="r" b="b"/>
            <a:pathLst>
              <a:path w="7140575" h="699769">
                <a:moveTo>
                  <a:pt x="255217" y="0"/>
                </a:moveTo>
                <a:lnTo>
                  <a:pt x="6884854" y="0"/>
                </a:lnTo>
                <a:lnTo>
                  <a:pt x="6934900" y="4947"/>
                </a:lnTo>
                <a:lnTo>
                  <a:pt x="6982537" y="19419"/>
                </a:lnTo>
                <a:lnTo>
                  <a:pt x="7026439" y="42863"/>
                </a:lnTo>
                <a:lnTo>
                  <a:pt x="7065277" y="74725"/>
                </a:lnTo>
                <a:lnTo>
                  <a:pt x="7097131" y="113592"/>
                </a:lnTo>
                <a:lnTo>
                  <a:pt x="7120586" y="157511"/>
                </a:lnTo>
                <a:lnTo>
                  <a:pt x="7135074" y="205142"/>
                </a:lnTo>
                <a:lnTo>
                  <a:pt x="7140030" y="255148"/>
                </a:lnTo>
                <a:lnTo>
                  <a:pt x="7140030" y="699156"/>
                </a:lnTo>
                <a:lnTo>
                  <a:pt x="68" y="699156"/>
                </a:lnTo>
                <a:lnTo>
                  <a:pt x="68" y="255148"/>
                </a:lnTo>
                <a:lnTo>
                  <a:pt x="4179" y="209284"/>
                </a:lnTo>
                <a:lnTo>
                  <a:pt x="16031" y="166117"/>
                </a:lnTo>
                <a:lnTo>
                  <a:pt x="34903" y="126368"/>
                </a:lnTo>
                <a:lnTo>
                  <a:pt x="60075" y="90758"/>
                </a:lnTo>
                <a:lnTo>
                  <a:pt x="90827" y="60006"/>
                </a:lnTo>
                <a:lnTo>
                  <a:pt x="126437" y="34834"/>
                </a:lnTo>
                <a:lnTo>
                  <a:pt x="166186" y="15962"/>
                </a:lnTo>
                <a:lnTo>
                  <a:pt x="209353" y="4110"/>
                </a:lnTo>
                <a:lnTo>
                  <a:pt x="255217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78897" y="1733963"/>
            <a:ext cx="6723559" cy="4603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67330">
              <a:lnSpc>
                <a:spcPct val="100000"/>
              </a:lnSpc>
              <a:spcBef>
                <a:spcPts val="110"/>
              </a:spcBef>
            </a:pPr>
            <a:r>
              <a:rPr sz="2900" b="1" spc="-200" dirty="0">
                <a:solidFill>
                  <a:srgbClr val="64B8EB"/>
                </a:solidFill>
                <a:latin typeface="Arial"/>
                <a:cs typeface="Arial"/>
              </a:rPr>
              <a:t>Our</a:t>
            </a:r>
            <a:r>
              <a:rPr sz="2900" b="1" spc="-155" dirty="0">
                <a:solidFill>
                  <a:srgbClr val="64B8EB"/>
                </a:solidFill>
                <a:latin typeface="Arial"/>
                <a:cs typeface="Arial"/>
              </a:rPr>
              <a:t> </a:t>
            </a:r>
            <a:r>
              <a:rPr sz="2900" b="1" spc="-150" dirty="0" smtClean="0">
                <a:solidFill>
                  <a:srgbClr val="64B8EB"/>
                </a:solidFill>
                <a:latin typeface="Arial"/>
                <a:cs typeface="Arial"/>
              </a:rPr>
              <a:t>Data</a:t>
            </a:r>
            <a:endParaRPr sz="2900" dirty="0" smtClean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46666" y="2420949"/>
            <a:ext cx="6782784" cy="2254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0">
              <a:lnSpc>
                <a:spcPct val="101899"/>
              </a:lnSpc>
              <a:spcBef>
                <a:spcPts val="100"/>
              </a:spcBef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 National Center for Education Statistics</a:t>
            </a:r>
            <a:endParaRPr lang="en-US" sz="2000" spc="15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171450">
              <a:lnSpc>
                <a:spcPct val="101899"/>
              </a:lnSpc>
              <a:spcBef>
                <a:spcPts val="100"/>
              </a:spcBef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Yahoo!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Finance</a:t>
            </a:r>
          </a:p>
          <a:p>
            <a:pPr marL="12700" marR="171450">
              <a:lnSpc>
                <a:spcPct val="101899"/>
              </a:lnSpc>
              <a:spcBef>
                <a:spcPts val="100"/>
              </a:spcBef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Google’s </a:t>
            </a:r>
            <a:r>
              <a:rPr lang="en-US" sz="2000" spc="15" dirty="0" err="1" smtClean="0">
                <a:solidFill>
                  <a:srgbClr val="111431"/>
                </a:solidFill>
                <a:latin typeface="Arial"/>
                <a:cs typeface="Arial"/>
              </a:rPr>
              <a:t>Geocoder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 API </a:t>
            </a:r>
          </a:p>
          <a:p>
            <a:pPr marL="12700" marR="171450">
              <a:lnSpc>
                <a:spcPct val="101899"/>
              </a:lnSpc>
              <a:spcBef>
                <a:spcPts val="100"/>
              </a:spcBef>
              <a:buFont typeface="Arial"/>
              <a:buAutoNum type="arabicPeriod"/>
              <a:tabLst>
                <a:tab pos="222250" algn="l"/>
              </a:tabLst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U.S News &amp; World Report</a:t>
            </a:r>
            <a:endParaRPr lang="en-US" sz="2000" spc="15" dirty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000" spc="15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The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educational data required significant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restructuring as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many schools reported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data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inconsistently. </a:t>
            </a:r>
          </a:p>
        </p:txBody>
      </p:sp>
      <p:sp>
        <p:nvSpPr>
          <p:cNvPr id="40" name="object 40"/>
          <p:cNvSpPr/>
          <p:nvPr/>
        </p:nvSpPr>
        <p:spPr>
          <a:xfrm>
            <a:off x="14625663" y="5924741"/>
            <a:ext cx="5256187" cy="9007284"/>
          </a:xfrm>
          <a:custGeom>
            <a:avLst/>
            <a:gdLst/>
            <a:ahLst/>
            <a:cxnLst/>
            <a:rect l="l" t="t" r="r" b="b"/>
            <a:pathLst>
              <a:path w="5212080" h="4220845">
                <a:moveTo>
                  <a:pt x="4980943" y="4220500"/>
                </a:moveTo>
                <a:lnTo>
                  <a:pt x="230991" y="4220500"/>
                </a:lnTo>
                <a:lnTo>
                  <a:pt x="184414" y="4215805"/>
                </a:lnTo>
                <a:lnTo>
                  <a:pt x="141043" y="4202340"/>
                </a:lnTo>
                <a:lnTo>
                  <a:pt x="101804" y="4181035"/>
                </a:lnTo>
                <a:lnTo>
                  <a:pt x="67624" y="4152819"/>
                </a:lnTo>
                <a:lnTo>
                  <a:pt x="39427" y="4118620"/>
                </a:lnTo>
                <a:lnTo>
                  <a:pt x="18140" y="4079369"/>
                </a:lnTo>
                <a:lnTo>
                  <a:pt x="4689" y="4035995"/>
                </a:lnTo>
                <a:lnTo>
                  <a:pt x="0" y="3989426"/>
                </a:lnTo>
                <a:lnTo>
                  <a:pt x="0" y="231073"/>
                </a:lnTo>
                <a:lnTo>
                  <a:pt x="4689" y="184501"/>
                </a:lnTo>
                <a:lnTo>
                  <a:pt x="18140" y="141124"/>
                </a:lnTo>
                <a:lnTo>
                  <a:pt x="39427" y="101873"/>
                </a:lnTo>
                <a:lnTo>
                  <a:pt x="67624" y="67675"/>
                </a:lnTo>
                <a:lnTo>
                  <a:pt x="101804" y="39460"/>
                </a:lnTo>
                <a:lnTo>
                  <a:pt x="141043" y="18157"/>
                </a:lnTo>
                <a:lnTo>
                  <a:pt x="184414" y="4694"/>
                </a:lnTo>
                <a:lnTo>
                  <a:pt x="230991" y="0"/>
                </a:lnTo>
                <a:lnTo>
                  <a:pt x="4980943" y="0"/>
                </a:lnTo>
                <a:lnTo>
                  <a:pt x="5026220" y="4479"/>
                </a:lnTo>
                <a:lnTo>
                  <a:pt x="5069334" y="17585"/>
                </a:lnTo>
                <a:lnTo>
                  <a:pt x="5109098" y="38817"/>
                </a:lnTo>
                <a:lnTo>
                  <a:pt x="5144327" y="67675"/>
                </a:lnTo>
                <a:lnTo>
                  <a:pt x="5173151" y="102872"/>
                </a:lnTo>
                <a:lnTo>
                  <a:pt x="5194362" y="142644"/>
                </a:lnTo>
                <a:lnTo>
                  <a:pt x="5207457" y="185782"/>
                </a:lnTo>
                <a:lnTo>
                  <a:pt x="5211934" y="231073"/>
                </a:lnTo>
                <a:lnTo>
                  <a:pt x="5211934" y="3989426"/>
                </a:lnTo>
                <a:lnTo>
                  <a:pt x="5207239" y="4035995"/>
                </a:lnTo>
                <a:lnTo>
                  <a:pt x="5193774" y="4079369"/>
                </a:lnTo>
                <a:lnTo>
                  <a:pt x="5172470" y="4118620"/>
                </a:lnTo>
                <a:lnTo>
                  <a:pt x="5144258" y="4152819"/>
                </a:lnTo>
                <a:lnTo>
                  <a:pt x="5110069" y="4181035"/>
                </a:lnTo>
                <a:lnTo>
                  <a:pt x="5070832" y="4202340"/>
                </a:lnTo>
                <a:lnTo>
                  <a:pt x="5027480" y="4215805"/>
                </a:lnTo>
                <a:lnTo>
                  <a:pt x="4980943" y="422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25663" y="5924739"/>
            <a:ext cx="5256187" cy="9007286"/>
          </a:xfrm>
          <a:custGeom>
            <a:avLst/>
            <a:gdLst/>
            <a:ahLst/>
            <a:cxnLst/>
            <a:rect l="l" t="t" r="r" b="b"/>
            <a:pathLst>
              <a:path w="5212080" h="4220845">
                <a:moveTo>
                  <a:pt x="0" y="231073"/>
                </a:moveTo>
                <a:lnTo>
                  <a:pt x="4689" y="184501"/>
                </a:lnTo>
                <a:lnTo>
                  <a:pt x="18140" y="141124"/>
                </a:lnTo>
                <a:lnTo>
                  <a:pt x="39427" y="101873"/>
                </a:lnTo>
                <a:lnTo>
                  <a:pt x="67624" y="67675"/>
                </a:lnTo>
                <a:lnTo>
                  <a:pt x="101804" y="39460"/>
                </a:lnTo>
                <a:lnTo>
                  <a:pt x="141043" y="18157"/>
                </a:lnTo>
                <a:lnTo>
                  <a:pt x="184414" y="4694"/>
                </a:lnTo>
                <a:lnTo>
                  <a:pt x="230991" y="0"/>
                </a:lnTo>
                <a:lnTo>
                  <a:pt x="4980943" y="0"/>
                </a:lnTo>
                <a:lnTo>
                  <a:pt x="5026220" y="4479"/>
                </a:lnTo>
                <a:lnTo>
                  <a:pt x="5069334" y="17585"/>
                </a:lnTo>
                <a:lnTo>
                  <a:pt x="5109098" y="38817"/>
                </a:lnTo>
                <a:lnTo>
                  <a:pt x="5144327" y="67675"/>
                </a:lnTo>
                <a:lnTo>
                  <a:pt x="5173151" y="102872"/>
                </a:lnTo>
                <a:lnTo>
                  <a:pt x="5194362" y="142644"/>
                </a:lnTo>
                <a:lnTo>
                  <a:pt x="5207457" y="185782"/>
                </a:lnTo>
                <a:lnTo>
                  <a:pt x="5211934" y="231073"/>
                </a:lnTo>
                <a:lnTo>
                  <a:pt x="5211934" y="3989426"/>
                </a:lnTo>
                <a:lnTo>
                  <a:pt x="5207239" y="4035995"/>
                </a:lnTo>
                <a:lnTo>
                  <a:pt x="5193774" y="4079369"/>
                </a:lnTo>
                <a:lnTo>
                  <a:pt x="5172470" y="4118620"/>
                </a:lnTo>
                <a:lnTo>
                  <a:pt x="5144258" y="4152819"/>
                </a:lnTo>
                <a:lnTo>
                  <a:pt x="5110069" y="4181035"/>
                </a:lnTo>
                <a:lnTo>
                  <a:pt x="5070832" y="4202341"/>
                </a:lnTo>
                <a:lnTo>
                  <a:pt x="5027480" y="4215805"/>
                </a:lnTo>
                <a:lnTo>
                  <a:pt x="4980943" y="4220500"/>
                </a:lnTo>
                <a:lnTo>
                  <a:pt x="230991" y="4220500"/>
                </a:lnTo>
                <a:lnTo>
                  <a:pt x="184414" y="4215805"/>
                </a:lnTo>
                <a:lnTo>
                  <a:pt x="141043" y="4202341"/>
                </a:lnTo>
                <a:lnTo>
                  <a:pt x="101804" y="4181035"/>
                </a:lnTo>
                <a:lnTo>
                  <a:pt x="67624" y="4152819"/>
                </a:lnTo>
                <a:lnTo>
                  <a:pt x="39427" y="4118620"/>
                </a:lnTo>
                <a:lnTo>
                  <a:pt x="18140" y="4079369"/>
                </a:lnTo>
                <a:lnTo>
                  <a:pt x="4689" y="4035995"/>
                </a:lnTo>
                <a:lnTo>
                  <a:pt x="0" y="3989426"/>
                </a:lnTo>
                <a:lnTo>
                  <a:pt x="0" y="231073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24050" y="5559425"/>
            <a:ext cx="5256187" cy="685800"/>
          </a:xfrm>
          <a:custGeom>
            <a:avLst/>
            <a:gdLst/>
            <a:ahLst/>
            <a:cxnLst/>
            <a:rect l="l" t="t" r="r" b="b"/>
            <a:pathLst>
              <a:path w="5212080" h="699770">
                <a:moveTo>
                  <a:pt x="5212071" y="699198"/>
                </a:moveTo>
                <a:lnTo>
                  <a:pt x="137" y="699156"/>
                </a:lnTo>
                <a:lnTo>
                  <a:pt x="0" y="699156"/>
                </a:lnTo>
                <a:lnTo>
                  <a:pt x="137" y="255148"/>
                </a:lnTo>
                <a:lnTo>
                  <a:pt x="4246" y="209284"/>
                </a:lnTo>
                <a:lnTo>
                  <a:pt x="16093" y="166117"/>
                </a:lnTo>
                <a:lnTo>
                  <a:pt x="34958" y="126368"/>
                </a:lnTo>
                <a:lnTo>
                  <a:pt x="60121" y="90758"/>
                </a:lnTo>
                <a:lnTo>
                  <a:pt x="90860" y="60006"/>
                </a:lnTo>
                <a:lnTo>
                  <a:pt x="126455" y="34834"/>
                </a:lnTo>
                <a:lnTo>
                  <a:pt x="166186" y="15962"/>
                </a:lnTo>
                <a:lnTo>
                  <a:pt x="209333" y="4110"/>
                </a:lnTo>
                <a:lnTo>
                  <a:pt x="255175" y="0"/>
                </a:lnTo>
                <a:lnTo>
                  <a:pt x="4956896" y="0"/>
                </a:lnTo>
                <a:lnTo>
                  <a:pt x="5006942" y="4947"/>
                </a:lnTo>
                <a:lnTo>
                  <a:pt x="5054579" y="19419"/>
                </a:lnTo>
                <a:lnTo>
                  <a:pt x="5098480" y="42863"/>
                </a:lnTo>
                <a:lnTo>
                  <a:pt x="5137319" y="74725"/>
                </a:lnTo>
                <a:lnTo>
                  <a:pt x="5169231" y="113584"/>
                </a:lnTo>
                <a:lnTo>
                  <a:pt x="5192679" y="157500"/>
                </a:lnTo>
                <a:lnTo>
                  <a:pt x="5207135" y="205134"/>
                </a:lnTo>
                <a:lnTo>
                  <a:pt x="5212071" y="255148"/>
                </a:lnTo>
                <a:lnTo>
                  <a:pt x="5212071" y="699198"/>
                </a:lnTo>
                <a:close/>
              </a:path>
            </a:pathLst>
          </a:custGeom>
          <a:solidFill>
            <a:srgbClr val="11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625526" y="5806772"/>
            <a:ext cx="5256187" cy="438454"/>
          </a:xfrm>
          <a:custGeom>
            <a:avLst/>
            <a:gdLst/>
            <a:ahLst/>
            <a:cxnLst/>
            <a:rect l="l" t="t" r="r" b="b"/>
            <a:pathLst>
              <a:path w="5212080" h="699770">
                <a:moveTo>
                  <a:pt x="255175" y="0"/>
                </a:moveTo>
                <a:lnTo>
                  <a:pt x="4956896" y="0"/>
                </a:lnTo>
                <a:lnTo>
                  <a:pt x="5006942" y="4947"/>
                </a:lnTo>
                <a:lnTo>
                  <a:pt x="5054579" y="19419"/>
                </a:lnTo>
                <a:lnTo>
                  <a:pt x="5098480" y="42863"/>
                </a:lnTo>
                <a:lnTo>
                  <a:pt x="5137319" y="74725"/>
                </a:lnTo>
                <a:lnTo>
                  <a:pt x="5169231" y="113584"/>
                </a:lnTo>
                <a:lnTo>
                  <a:pt x="5192679" y="157500"/>
                </a:lnTo>
                <a:lnTo>
                  <a:pt x="5207135" y="205134"/>
                </a:lnTo>
                <a:lnTo>
                  <a:pt x="5212071" y="255148"/>
                </a:lnTo>
                <a:lnTo>
                  <a:pt x="5212071" y="699156"/>
                </a:lnTo>
                <a:lnTo>
                  <a:pt x="137" y="699156"/>
                </a:lnTo>
                <a:lnTo>
                  <a:pt x="0" y="699156"/>
                </a:lnTo>
                <a:lnTo>
                  <a:pt x="137" y="255148"/>
                </a:lnTo>
                <a:lnTo>
                  <a:pt x="4246" y="209284"/>
                </a:lnTo>
                <a:lnTo>
                  <a:pt x="16093" y="166117"/>
                </a:lnTo>
                <a:lnTo>
                  <a:pt x="34958" y="126368"/>
                </a:lnTo>
                <a:lnTo>
                  <a:pt x="60121" y="90758"/>
                </a:lnTo>
                <a:lnTo>
                  <a:pt x="90860" y="60006"/>
                </a:lnTo>
                <a:lnTo>
                  <a:pt x="126455" y="34834"/>
                </a:lnTo>
                <a:lnTo>
                  <a:pt x="166186" y="15962"/>
                </a:lnTo>
                <a:lnTo>
                  <a:pt x="209333" y="4110"/>
                </a:lnTo>
                <a:lnTo>
                  <a:pt x="255175" y="0"/>
                </a:lnTo>
                <a:close/>
              </a:path>
            </a:pathLst>
          </a:custGeom>
          <a:ln w="10470">
            <a:solidFill>
              <a:srgbClr val="111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776451" y="5477810"/>
            <a:ext cx="4912306" cy="69121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910"/>
              </a:spcBef>
            </a:pPr>
            <a:r>
              <a:rPr sz="2900" b="1" spc="-270" dirty="0">
                <a:solidFill>
                  <a:srgbClr val="64B8EB"/>
                </a:solidFill>
                <a:latin typeface="Arial"/>
                <a:cs typeface="Arial"/>
              </a:rPr>
              <a:t>Conclusion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700250" y="6245225"/>
            <a:ext cx="5014787" cy="7341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lang="en-US" sz="2000" spc="10" dirty="0">
                <a:solidFill>
                  <a:srgbClr val="111431"/>
                </a:solidFill>
                <a:latin typeface="Arial"/>
                <a:cs typeface="Arial"/>
              </a:rPr>
              <a:t>How do schools respond to an economic recession</a:t>
            </a: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?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10" dirty="0" smtClean="0">
                <a:solidFill>
                  <a:srgbClr val="111431"/>
                </a:solidFill>
                <a:latin typeface="Arial"/>
                <a:cs typeface="Arial"/>
              </a:rPr>
              <a:t>Difficult to determine given that the 2009 stimuli package provided funds for  expansion in the educational sector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Future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studies should take into account the </a:t>
            </a: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past </a:t>
            </a:r>
            <a:r>
              <a:rPr lang="en-US" sz="2000" spc="20" dirty="0">
                <a:solidFill>
                  <a:srgbClr val="111431"/>
                </a:solidFill>
                <a:latin typeface="Arial"/>
                <a:cs typeface="Arial"/>
              </a:rPr>
              <a:t>recessions where such stimulus packages were not initiated.</a:t>
            </a:r>
            <a:endParaRPr lang="en-US" sz="800" spc="20" dirty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endParaRPr lang="en-US" sz="800" spc="20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endParaRPr lang="en-US" sz="2000" spc="15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What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schools respond similarly to recessions? 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Top ranked universities – in terms of change in research spending and grants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Schools of same type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20" dirty="0" smtClean="0">
                <a:solidFill>
                  <a:srgbClr val="111431"/>
                </a:solidFill>
                <a:latin typeface="Arial"/>
                <a:cs typeface="Arial"/>
              </a:rPr>
              <a:t>Schools in same state</a:t>
            </a:r>
            <a:r>
              <a:rPr lang="en-US" sz="800" spc="20" dirty="0" smtClean="0">
                <a:solidFill>
                  <a:srgbClr val="111431"/>
                </a:solidFill>
                <a:latin typeface="Arial"/>
                <a:cs typeface="Arial"/>
              </a:rPr>
              <a:t>  </a:t>
            </a: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endParaRPr lang="en-US" sz="800" spc="20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endParaRPr lang="en-US" sz="2000" spc="15" dirty="0" smtClean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How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do students respond to economic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recessions?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Increase in grants to students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More students taking loans</a:t>
            </a:r>
          </a:p>
          <a:p>
            <a:pPr marL="355600" marR="5080" indent="-342900">
              <a:lnSpc>
                <a:spcPct val="101899"/>
              </a:lnSpc>
              <a:spcBef>
                <a:spcPts val="100"/>
              </a:spcBef>
              <a:buFont typeface="Arial"/>
              <a:buChar char="•"/>
            </a:pP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Possible movement from private to public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schools</a:t>
            </a:r>
            <a:endParaRPr lang="en-US" sz="2000" spc="20" dirty="0">
              <a:solidFill>
                <a:srgbClr val="111431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8450" y="11333196"/>
            <a:ext cx="4315132" cy="32940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sz="2000" b="1" u="heavy" spc="-5" dirty="0">
                <a:solidFill>
                  <a:srgbClr val="111431"/>
                </a:solidFill>
                <a:uFill>
                  <a:solidFill>
                    <a:srgbClr val="111431"/>
                  </a:solidFill>
                </a:uFill>
                <a:latin typeface="Arial"/>
                <a:cs typeface="Arial"/>
              </a:rPr>
              <a:t>Observations</a:t>
            </a:r>
            <a:r>
              <a:rPr sz="2000" b="1" spc="-5" dirty="0">
                <a:solidFill>
                  <a:srgbClr val="111431"/>
                </a:solidFill>
                <a:latin typeface="Arial"/>
                <a:cs typeface="Arial"/>
              </a:rPr>
              <a:t>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Cluster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1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was made up primarily of highly ranked universities.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For this cluster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research spending is lower than expected for school year 08/09. However, during 09/10 it increases drastically.</a:t>
            </a:r>
            <a:r>
              <a:rPr lang="en-US" sz="800" spc="15" dirty="0" smtClean="0">
                <a:solidFill>
                  <a:srgbClr val="111431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endParaRPr lang="en-US" sz="800" spc="15" dirty="0">
              <a:solidFill>
                <a:srgbClr val="111431"/>
              </a:solidFill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This increase </a:t>
            </a:r>
            <a:r>
              <a:rPr lang="en-US" sz="2000" spc="15" dirty="0">
                <a:solidFill>
                  <a:srgbClr val="111431"/>
                </a:solidFill>
                <a:latin typeface="Arial"/>
                <a:cs typeface="Arial"/>
              </a:rPr>
              <a:t>in educational activity during the recession was found to be due to the 2009 stimulus package issued by the Obama </a:t>
            </a:r>
            <a:r>
              <a:rPr lang="en-US" sz="2000" spc="15" dirty="0" smtClean="0">
                <a:solidFill>
                  <a:srgbClr val="111431"/>
                </a:solidFill>
                <a:latin typeface="Arial"/>
                <a:cs typeface="Arial"/>
              </a:rPr>
              <a:t>administration.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028" name="Picture 4" descr="https://lh5.googleusercontent.com/vWtms5jSI9UbxZn9EE6fTCO3kCzoBhHsfWz2hEHM5RR7uvfNLgmf5hpNUDegaxdzawZ__c8JBScs5TGzyFQwLMO28rUgnKr2LA69THUP4r1gsiuaOK98wsEK29NZvdPMRjBN4zDl">
            <a:extLst>
              <a:ext uri="{FF2B5EF4-FFF2-40B4-BE49-F238E27FC236}">
                <a16:creationId xmlns:a16="http://schemas.microsoft.com/office/drawing/2014/main" xmlns="" id="{22BBA331-B79D-574C-8E17-6A73E4E6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8" y="7599366"/>
            <a:ext cx="4012872" cy="372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Z2-c4vkyM5nDLXRj9NF4EkLZ5gmhlG1vTpo-LbOoyCaVblDISDdKU3euRY2ycqTnaP3tZGQrTSCFsG_hM1FYE7sPZ7TrkYJ2so4Zr5gIZS1RKd3PulfykQkQkaEo15VLtF0IsF_D">
            <a:extLst>
              <a:ext uri="{FF2B5EF4-FFF2-40B4-BE49-F238E27FC236}">
                <a16:creationId xmlns:a16="http://schemas.microsoft.com/office/drawing/2014/main" xmlns="" id="{734B931F-C0E4-7F43-BB65-31944C91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7832725"/>
            <a:ext cx="41402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B29EF8A-DFA6-774B-AAF3-059B3433AEDA}"/>
              </a:ext>
            </a:extLst>
          </p:cNvPr>
          <p:cNvSpPr txBox="1"/>
          <p:nvPr/>
        </p:nvSpPr>
        <p:spPr>
          <a:xfrm>
            <a:off x="5784850" y="7552293"/>
            <a:ext cx="26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</a:t>
            </a:r>
            <a:r>
              <a:rPr lang="en-US" dirty="0" smtClean="0"/>
              <a:t>Universities</a:t>
            </a:r>
            <a:endParaRPr lang="en-US" dirty="0"/>
          </a:p>
        </p:txBody>
      </p:sp>
      <p:pic>
        <p:nvPicPr>
          <p:cNvPr id="1032" name="Picture 8" descr="https://lh6.googleusercontent.com/SJZdQ5hXyaqAaGRAN3LaHm2ks36jeZcefkrlZmLgQHnU8w6iS8Kws4bhplAsNkEJ6paErIPKO7zCoqZXdaQfTqeqfHWXZSXVHmIZwWH-qdUUu3BZbyUTL2pv-RkCNKWVMsssEhAd">
            <a:extLst>
              <a:ext uri="{FF2B5EF4-FFF2-40B4-BE49-F238E27FC236}">
                <a16:creationId xmlns:a16="http://schemas.microsoft.com/office/drawing/2014/main" xmlns="" id="{D7A1215E-7FD7-2946-906C-2B189686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9966325"/>
            <a:ext cx="41402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975B683-F0A7-3847-8E52-48DD25521555}"/>
              </a:ext>
            </a:extLst>
          </p:cNvPr>
          <p:cNvSpPr txBox="1"/>
          <p:nvPr/>
        </p:nvSpPr>
        <p:spPr>
          <a:xfrm>
            <a:off x="5861050" y="9674225"/>
            <a:ext cx="26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Universities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D3C92B1-9164-4844-9BF8-B38A19FEBFFE}"/>
              </a:ext>
            </a:extLst>
          </p:cNvPr>
          <p:cNvSpPr txBox="1"/>
          <p:nvPr/>
        </p:nvSpPr>
        <p:spPr>
          <a:xfrm>
            <a:off x="5175250" y="11731625"/>
            <a:ext cx="4140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/>
              <a:t>Blue indicates an increase in enrollment while red indicates a decrease.</a:t>
            </a:r>
          </a:p>
        </p:txBody>
      </p:sp>
      <p:pic>
        <p:nvPicPr>
          <p:cNvPr id="44" name="Picture 43" descr="Screen Shot 2018-04-27 at 7.20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50" y="7540625"/>
            <a:ext cx="2895600" cy="2031746"/>
          </a:xfrm>
          <a:prstGeom prst="rect">
            <a:avLst/>
          </a:prstGeom>
        </p:spPr>
      </p:pic>
      <p:pic>
        <p:nvPicPr>
          <p:cNvPr id="45" name="Picture 44" descr="Screen Shot 2018-04-27 at 8.03.0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7" y="9575800"/>
            <a:ext cx="4075863" cy="9366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B29EF8A-DFA6-774B-AAF3-059B3433AEDA}"/>
              </a:ext>
            </a:extLst>
          </p:cNvPr>
          <p:cNvSpPr txBox="1"/>
          <p:nvPr/>
        </p:nvSpPr>
        <p:spPr>
          <a:xfrm>
            <a:off x="9823450" y="723582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LR Model</a:t>
            </a:r>
            <a:endParaRPr lang="en-US" dirty="0"/>
          </a:p>
        </p:txBody>
      </p:sp>
      <p:pic>
        <p:nvPicPr>
          <p:cNvPr id="46" name="Picture 45" descr="Screen Shot 2018-04-27 at 8.19.31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10797528"/>
            <a:ext cx="3975100" cy="93409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B29EF8A-DFA6-774B-AAF3-059B3433AEDA}"/>
              </a:ext>
            </a:extLst>
          </p:cNvPr>
          <p:cNvSpPr txBox="1"/>
          <p:nvPr/>
        </p:nvSpPr>
        <p:spPr>
          <a:xfrm>
            <a:off x="9899650" y="1051242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 Model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517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Impact of Economic Recessions on Higher-Level Educational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Economic Recessions on Higher-Level Educational Activity</dc:title>
  <cp:lastModifiedBy>VINCENT WAHL</cp:lastModifiedBy>
  <cp:revision>30</cp:revision>
  <dcterms:created xsi:type="dcterms:W3CDTF">2018-04-30T16:39:34Z</dcterms:created>
  <dcterms:modified xsi:type="dcterms:W3CDTF">2018-05-01T22:33:08Z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2018-04-30T00:00:00Z</vt:filetime>
  </property>
</Properties>
</file>