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370" r:id="rId3"/>
    <p:sldId id="467" r:id="rId4"/>
    <p:sldId id="257" r:id="rId5"/>
    <p:sldId id="374" r:id="rId6"/>
    <p:sldId id="375" r:id="rId7"/>
    <p:sldId id="373" r:id="rId8"/>
    <p:sldId id="381" r:id="rId9"/>
    <p:sldId id="376" r:id="rId10"/>
    <p:sldId id="386" r:id="rId11"/>
    <p:sldId id="385" r:id="rId12"/>
    <p:sldId id="387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539" r:id="rId21"/>
    <p:sldId id="540" r:id="rId22"/>
    <p:sldId id="487" r:id="rId23"/>
    <p:sldId id="54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1A0664A-12B7-42FF-9ECA-605EA14621D3}">
          <p14:sldIdLst>
            <p14:sldId id="256"/>
            <p14:sldId id="370"/>
            <p14:sldId id="467"/>
            <p14:sldId id="257"/>
            <p14:sldId id="374"/>
            <p14:sldId id="375"/>
            <p14:sldId id="373"/>
            <p14:sldId id="381"/>
            <p14:sldId id="376"/>
            <p14:sldId id="386"/>
            <p14:sldId id="385"/>
            <p14:sldId id="387"/>
            <p14:sldId id="475"/>
            <p14:sldId id="476"/>
            <p14:sldId id="477"/>
            <p14:sldId id="478"/>
            <p14:sldId id="479"/>
            <p14:sldId id="480"/>
            <p14:sldId id="481"/>
            <p14:sldId id="539"/>
            <p14:sldId id="540"/>
            <p14:sldId id="487"/>
            <p14:sldId id="5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F2F"/>
    <a:srgbClr val="66FF99"/>
    <a:srgbClr val="CCECFF"/>
    <a:srgbClr val="FFFFCC"/>
    <a:srgbClr val="7030A0"/>
    <a:srgbClr val="FFFFFF"/>
    <a:srgbClr val="FFCCFF"/>
    <a:srgbClr val="FF99CC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76" autoAdjust="0"/>
  </p:normalViewPr>
  <p:slideViewPr>
    <p:cSldViewPr snapToGrid="0">
      <p:cViewPr varScale="1">
        <p:scale>
          <a:sx n="70" d="100"/>
          <a:sy n="70" d="100"/>
        </p:scale>
        <p:origin x="489" y="3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115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2174B-1157-43D8-9466-B00F3911968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EF63E-FE0D-4125-97D3-F2A725272F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24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HK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HK" altLang="en-US" sz="18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HK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HK" altLang="en-US" sz="18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HK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HK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HK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 smtClean="0"/>
              <a:t>Click to edit Master title style</a:t>
            </a:r>
            <a:endParaRPr lang="zh-TW" altLang="en-US" noProof="0" smtClean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 smtClean="0"/>
              <a:t>Click to edit Master subtitle style</a:t>
            </a:r>
            <a:endParaRPr lang="zh-TW" altLang="en-US" noProof="0" smtClean="0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CA9989-C120-4918-98E8-850DADE18AB5}" type="datetime1">
              <a:rPr lang="en-US" altLang="zh-HK" smtClean="0"/>
              <a:t>10/16/2017</a:t>
            </a:fld>
            <a:endParaRPr 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6273567-A204-4EB6-9B78-A239DD70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84DA53-79A8-4682-9799-AC484E97D845}" type="datetime1">
              <a:rPr lang="en-US" altLang="zh-HK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73567-A204-4EB6-9B78-A239DD70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5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86A0B4-1549-41A9-A538-B0661EB3E522}" type="datetime1">
              <a:rPr lang="en-US" altLang="zh-HK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73567-A204-4EB6-9B78-A239DD70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8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76917" y="2017713"/>
            <a:ext cx="5080000" cy="1981200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76917" y="4151313"/>
            <a:ext cx="5080000" cy="1981200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F913FE1-7F5A-4601-9064-829E3C67B64E}" type="datetime1">
              <a:rPr lang="en-US" altLang="zh-HK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6273567-A204-4EB6-9B78-A239DD70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7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r>
              <a:rPr lang="en-US" altLang="zh-HK" smtClean="0"/>
              <a:t>Click icon to add table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AF3D371E-69F0-48A4-967C-8CDBB8087181}" type="datetime1">
              <a:rPr lang="en-US" altLang="zh-HK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6273567-A204-4EB6-9B78-A239DD70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06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2411ACB-923A-4FD5-B380-E2557BF76070}" type="datetime1">
              <a:rPr lang="en-US" altLang="zh-HK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6273567-A204-4EB6-9B78-A239DD70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578EC32-E8C4-4A10-8E5C-687BCA77A719}" type="datetime1">
              <a:rPr lang="en-US" altLang="zh-HK" smtClean="0"/>
              <a:t>10/16/2017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6273567-A204-4EB6-9B78-A239DD70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8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dirty="0" smtClean="0"/>
              <a:t>Click to edit Master text styles</a:t>
            </a:r>
          </a:p>
          <a:p>
            <a:pPr lvl="1"/>
            <a:r>
              <a:rPr lang="en-US" altLang="zh-HK" dirty="0" smtClean="0"/>
              <a:t>Second level</a:t>
            </a:r>
          </a:p>
          <a:p>
            <a:pPr lvl="2"/>
            <a:r>
              <a:rPr lang="en-US" altLang="zh-HK" dirty="0" smtClean="0"/>
              <a:t>Third level</a:t>
            </a:r>
          </a:p>
          <a:p>
            <a:pPr lvl="3"/>
            <a:r>
              <a:rPr lang="en-US" altLang="zh-HK" dirty="0" smtClean="0"/>
              <a:t>Fourth level</a:t>
            </a:r>
          </a:p>
          <a:p>
            <a:pPr lvl="4"/>
            <a:r>
              <a:rPr lang="en-US" altLang="zh-HK" dirty="0" smtClean="0"/>
              <a:t>Fifth level</a:t>
            </a:r>
            <a:endParaRPr lang="zh-HK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63C06E-94BA-4967-8D70-EB1ABF3347F5}" type="datetime1">
              <a:rPr lang="en-US" altLang="zh-HK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73567-A204-4EB6-9B78-A239DD70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451744-F21B-472E-AE04-1DDD69E748E4}" type="datetime1">
              <a:rPr lang="en-US" altLang="zh-HK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73567-A204-4EB6-9B78-A239DD70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4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225DE9-41DC-4BAB-B267-CC8C0A9DC08A}" type="datetime1">
              <a:rPr lang="en-US" altLang="zh-HK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73567-A204-4EB6-9B78-A239DD70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8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A9D4D9-E26B-4C04-93DF-D8AB18B46D99}" type="datetime1">
              <a:rPr lang="en-US" altLang="zh-HK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73567-A204-4EB6-9B78-A239DD70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2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6827C1-7D38-46D2-8417-8441EBD81924}" type="datetime1">
              <a:rPr lang="en-US" altLang="zh-HK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73567-A204-4EB6-9B78-A239DD70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0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8D8BFE-1741-4D85-B3BB-0DEAA804C897}" type="datetime1">
              <a:rPr lang="en-US" altLang="zh-HK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73567-A204-4EB6-9B78-A239DD70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4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46A39DA-26BC-49DD-8274-2C9D1063BA2C}" type="datetime1">
              <a:rPr lang="en-US" altLang="zh-HK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73567-A204-4EB6-9B78-A239DD70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 smtClean="0"/>
              <a:t>Click icon to add picture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AD6D8C-9F91-433E-8262-CC52F2E821AE}" type="datetime1">
              <a:rPr lang="en-US" altLang="zh-HK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273567-A204-4EB6-9B78-A239DD70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7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TW" altLang="en-US" sz="2400">
              <a:solidFill>
                <a:srgbClr val="000000"/>
              </a:solidFill>
            </a:endParaRPr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fld id="{8687AAAA-030E-445E-970D-3B371C1774D1}" type="datetime1">
              <a:rPr lang="en-US" altLang="zh-HK" smtClean="0"/>
              <a:t>10/16/2017</a:t>
            </a:fld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fld id="{E6273567-A204-4EB6-9B78-A239DD70A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ywong@cse.ust.hk" TargetMode="External"/><Relationship Id="rId2" Type="http://schemas.openxmlformats.org/officeDocument/2006/relationships/hyperlink" Target="mailto:cyuab@cse.ust.hk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cse.ust.hk/~raywo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vimeo.com/2096109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Melody Composer </a:t>
            </a:r>
            <a:r>
              <a:rPr lang="en-US" dirty="0" smtClean="0"/>
              <a:t>for </a:t>
            </a:r>
            <a:r>
              <a:rPr lang="en-US" dirty="0"/>
              <a:t>both Tonal and Non-Tonal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3561345"/>
            <a:ext cx="9451075" cy="1752600"/>
          </a:xfrm>
        </p:spPr>
        <p:txBody>
          <a:bodyPr/>
          <a:lstStyle/>
          <a:p>
            <a:r>
              <a:rPr lang="en-US" sz="2800" b="1" dirty="0" smtClean="0"/>
              <a:t>Coleman Yu, Raymond Chi-Wing Wong</a:t>
            </a:r>
          </a:p>
          <a:p>
            <a:r>
              <a:rPr lang="en-US" altLang="zh-TW" dirty="0"/>
              <a:t>The Hong Kong University of Science and </a:t>
            </a:r>
            <a:r>
              <a:rPr lang="en-US" altLang="zh-TW" dirty="0" smtClean="0"/>
              <a:t>Technology</a:t>
            </a:r>
          </a:p>
          <a:p>
            <a:r>
              <a:rPr lang="en-US" dirty="0" smtClean="0">
                <a:hlinkClick r:id="rId2"/>
              </a:rPr>
              <a:t>cyuab@cse.ust.hk</a:t>
            </a:r>
            <a:r>
              <a:rPr lang="en-US" dirty="0" smtClean="0"/>
              <a:t>, </a:t>
            </a:r>
            <a:r>
              <a:rPr lang="en-US" dirty="0" smtClean="0">
                <a:hlinkClick r:id="rId3"/>
              </a:rPr>
              <a:t>raywong@cse.ust.hk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ICMC 2017 </a:t>
            </a:r>
            <a:r>
              <a:rPr lang="en-HK" sz="2800" dirty="0" smtClean="0"/>
              <a:t>(16-10-2017)</a:t>
            </a:r>
            <a:endParaRPr lang="en-US" sz="28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428918" y="5966936"/>
            <a:ext cx="25362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 dirty="0"/>
              <a:t>Presented by </a:t>
            </a:r>
            <a:r>
              <a:rPr lang="en-US" altLang="zh-TW" sz="1800" dirty="0" smtClean="0"/>
              <a:t>Coleman</a:t>
            </a:r>
            <a:endParaRPr lang="en-US" altLang="zh-TW" sz="1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0" y="6336268"/>
            <a:ext cx="78475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HK" altLang="zh-TW" sz="1800" dirty="0" smtClean="0"/>
              <a:t>The paper and this slide can be found </a:t>
            </a:r>
            <a:r>
              <a:rPr lang="en-HK" altLang="zh-TW" sz="1800" dirty="0"/>
              <a:t>in </a:t>
            </a:r>
            <a:r>
              <a:rPr lang="en-HK" altLang="zh-TW" sz="1800" dirty="0">
                <a:hlinkClick r:id="rId4"/>
              </a:rPr>
              <a:t>http://www.cse.ust.hk/~raywong</a:t>
            </a:r>
            <a:r>
              <a:rPr lang="en-HK" altLang="zh-TW" sz="1800" dirty="0" smtClean="0">
                <a:hlinkClick r:id="rId4"/>
              </a:rPr>
              <a:t>/</a:t>
            </a:r>
            <a:r>
              <a:rPr lang="en-HK" altLang="zh-TW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69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44" y="214314"/>
            <a:ext cx="10390716" cy="1462087"/>
          </a:xfrm>
        </p:spPr>
        <p:txBody>
          <a:bodyPr/>
          <a:lstStyle/>
          <a:p>
            <a:r>
              <a:rPr lang="en-US" dirty="0" smtClean="0"/>
              <a:t>1. Specific </a:t>
            </a:r>
            <a:r>
              <a:rPr lang="en-US" dirty="0"/>
              <a:t>Frequent </a:t>
            </a:r>
            <a:r>
              <a:rPr lang="en-US" dirty="0" smtClean="0"/>
              <a:t>Threshold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4" y="2201530"/>
            <a:ext cx="7011146" cy="4270708"/>
          </a:xfrm>
          <a:prstGeom prst="rect">
            <a:avLst/>
          </a:prstGeom>
        </p:spPr>
      </p:pic>
      <p:sp>
        <p:nvSpPr>
          <p:cNvPr id="7" name="AutoShape 31"/>
          <p:cNvSpPr>
            <a:spLocks noChangeArrowheads="1"/>
          </p:cNvSpPr>
          <p:nvPr/>
        </p:nvSpPr>
        <p:spPr bwMode="auto">
          <a:xfrm>
            <a:off x="8235820" y="2850702"/>
            <a:ext cx="2717102" cy="687629"/>
          </a:xfrm>
          <a:prstGeom prst="wedgeRoundRectCallout">
            <a:avLst>
              <a:gd name="adj1" fmla="val -100470"/>
              <a:gd name="adj2" fmla="val -965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In song 1, the support of &lt;</a:t>
            </a:r>
            <a:r>
              <a:rPr lang="en-US" altLang="zh-TW" sz="2000" dirty="0" err="1" smtClean="0"/>
              <a:t>c,b</a:t>
            </a:r>
            <a:r>
              <a:rPr lang="en-US" altLang="zh-TW" sz="2000" dirty="0" smtClean="0"/>
              <a:t>&gt; is 3</a:t>
            </a:r>
          </a:p>
          <a:p>
            <a:endParaRPr lang="en-US" altLang="zh-TW" sz="2000" baseline="-25000" dirty="0" smtClean="0"/>
          </a:p>
        </p:txBody>
      </p:sp>
      <p:sp>
        <p:nvSpPr>
          <p:cNvPr id="8" name="AutoShape 31"/>
          <p:cNvSpPr>
            <a:spLocks noChangeArrowheads="1"/>
          </p:cNvSpPr>
          <p:nvPr/>
        </p:nvSpPr>
        <p:spPr bwMode="auto">
          <a:xfrm>
            <a:off x="8235820" y="4791437"/>
            <a:ext cx="2717102" cy="687629"/>
          </a:xfrm>
          <a:prstGeom prst="wedgeRoundRectCallout">
            <a:avLst>
              <a:gd name="adj1" fmla="val -98651"/>
              <a:gd name="adj2" fmla="val -1270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In song 4, the support of &lt;</a:t>
            </a:r>
            <a:r>
              <a:rPr lang="en-US" altLang="zh-TW" sz="2000" dirty="0" err="1" smtClean="0"/>
              <a:t>c,b</a:t>
            </a:r>
            <a:r>
              <a:rPr lang="en-US" altLang="zh-TW" sz="2000" dirty="0" smtClean="0"/>
              <a:t>&gt; is 3</a:t>
            </a:r>
          </a:p>
          <a:p>
            <a:endParaRPr lang="en-US" altLang="zh-TW" sz="2000" baseline="-25000" dirty="0" smtClean="0"/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8738166" y="531024"/>
            <a:ext cx="3332277" cy="107721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zh-HK" sz="2000" dirty="0" smtClean="0"/>
              <a:t>Specific Frequent Threshold is set to be 3</a:t>
            </a:r>
            <a:endParaRPr lang="en-US" altLang="zh-HK" sz="2000" dirty="0">
              <a:solidFill>
                <a:srgbClr val="FF0000"/>
              </a:solidFill>
            </a:endParaRPr>
          </a:p>
          <a:p>
            <a:pPr>
              <a:buSzPct val="100000"/>
              <a:buNone/>
            </a:pPr>
            <a:r>
              <a:rPr lang="en-US" altLang="zh-HK" sz="2000" dirty="0" smtClean="0"/>
              <a:t>	</a:t>
            </a:r>
            <a:endParaRPr lang="zh-HK" alt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AutoShape 31"/>
          <p:cNvSpPr>
            <a:spLocks noChangeArrowheads="1"/>
          </p:cNvSpPr>
          <p:nvPr/>
        </p:nvSpPr>
        <p:spPr bwMode="auto">
          <a:xfrm>
            <a:off x="8235820" y="3649255"/>
            <a:ext cx="2717102" cy="687629"/>
          </a:xfrm>
          <a:prstGeom prst="wedgeRoundRectCallout">
            <a:avLst>
              <a:gd name="adj1" fmla="val -99383"/>
              <a:gd name="adj2" fmla="val -8502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c,b</a:t>
            </a:r>
            <a:r>
              <a:rPr lang="en-US" altLang="zh-TW" sz="2000" dirty="0" smtClean="0"/>
              <a:t>&gt; is specific frequent w.r.t. song 1</a:t>
            </a:r>
          </a:p>
          <a:p>
            <a:endParaRPr lang="en-US" altLang="zh-TW" sz="2000" baseline="-25000" dirty="0" smtClean="0"/>
          </a:p>
        </p:txBody>
      </p:sp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8235820" y="5598650"/>
            <a:ext cx="2717102" cy="687629"/>
          </a:xfrm>
          <a:prstGeom prst="wedgeRoundRectCallout">
            <a:avLst>
              <a:gd name="adj1" fmla="val -98454"/>
              <a:gd name="adj2" fmla="val -9708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c,b</a:t>
            </a:r>
            <a:r>
              <a:rPr lang="en-US" altLang="zh-TW" sz="2000" dirty="0" smtClean="0"/>
              <a:t>&gt; is specific frequent w.r.t. song 4</a:t>
            </a:r>
          </a:p>
          <a:p>
            <a:endParaRPr lang="en-US" altLang="zh-TW" sz="2000" baseline="-25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293427" y="5773003"/>
            <a:ext cx="6858000" cy="699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11</a:t>
            </a:fld>
            <a:endParaRPr lang="en-US"/>
          </a:p>
        </p:txBody>
      </p:sp>
      <p:sp>
        <p:nvSpPr>
          <p:cNvPr id="5" name="Text Box 39"/>
          <p:cNvSpPr txBox="1">
            <a:spLocks noChangeArrowheads="1"/>
          </p:cNvSpPr>
          <p:nvPr/>
        </p:nvSpPr>
        <p:spPr bwMode="auto">
          <a:xfrm>
            <a:off x="8593024" y="531024"/>
            <a:ext cx="3539342" cy="1692771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zh-HK" sz="2000" dirty="0" smtClean="0"/>
              <a:t>Specific Frequent Threshold is set to be 3</a:t>
            </a:r>
            <a:endParaRPr lang="en-US" altLang="zh-HK" sz="2000" dirty="0">
              <a:solidFill>
                <a:srgbClr val="FF0000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altLang="zh-HK" sz="2000" dirty="0" smtClean="0"/>
              <a:t>Overall Frequent Threshold is set to be 2	</a:t>
            </a:r>
            <a:endParaRPr lang="zh-HK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4" y="2201530"/>
            <a:ext cx="7011146" cy="4270708"/>
          </a:xfrm>
          <a:prstGeom prst="rect">
            <a:avLst/>
          </a:prstGeom>
        </p:spPr>
      </p:pic>
      <p:sp>
        <p:nvSpPr>
          <p:cNvPr id="7" name="AutoShape 31"/>
          <p:cNvSpPr>
            <a:spLocks noChangeArrowheads="1"/>
          </p:cNvSpPr>
          <p:nvPr/>
        </p:nvSpPr>
        <p:spPr bwMode="auto">
          <a:xfrm>
            <a:off x="8235820" y="3291103"/>
            <a:ext cx="2717102" cy="687629"/>
          </a:xfrm>
          <a:prstGeom prst="wedgeRoundRectCallout">
            <a:avLst>
              <a:gd name="adj1" fmla="val -99382"/>
              <a:gd name="adj2" fmla="val -5280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c,b</a:t>
            </a:r>
            <a:r>
              <a:rPr lang="en-US" altLang="zh-TW" sz="2000" dirty="0" smtClean="0"/>
              <a:t>&gt; is specific frequent w.r.t. song 1</a:t>
            </a:r>
          </a:p>
          <a:p>
            <a:endParaRPr lang="en-US" altLang="zh-TW" sz="2000" baseline="-25000" dirty="0" smtClean="0"/>
          </a:p>
        </p:txBody>
      </p:sp>
      <p:sp>
        <p:nvSpPr>
          <p:cNvPr id="8" name="AutoShape 31"/>
          <p:cNvSpPr>
            <a:spLocks noChangeArrowheads="1"/>
          </p:cNvSpPr>
          <p:nvPr/>
        </p:nvSpPr>
        <p:spPr bwMode="auto">
          <a:xfrm>
            <a:off x="8235820" y="4153032"/>
            <a:ext cx="2717102" cy="687629"/>
          </a:xfrm>
          <a:prstGeom prst="wedgeRoundRectCallout">
            <a:avLst>
              <a:gd name="adj1" fmla="val -100846"/>
              <a:gd name="adj2" fmla="val 9173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c,b</a:t>
            </a:r>
            <a:r>
              <a:rPr lang="en-US" altLang="zh-TW" sz="2000" dirty="0" smtClean="0"/>
              <a:t>&gt; is specific frequent w.r.t. song 4</a:t>
            </a:r>
          </a:p>
          <a:p>
            <a:endParaRPr lang="en-US" altLang="zh-TW" sz="2000" baseline="-25000" dirty="0" smtClean="0"/>
          </a:p>
        </p:txBody>
      </p:sp>
      <p:sp>
        <p:nvSpPr>
          <p:cNvPr id="10" name="Down Arrow 9"/>
          <p:cNvSpPr/>
          <p:nvPr/>
        </p:nvSpPr>
        <p:spPr>
          <a:xfrm>
            <a:off x="9203635" y="5014961"/>
            <a:ext cx="715617" cy="77525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39"/>
          <p:cNvSpPr txBox="1">
            <a:spLocks noChangeArrowheads="1"/>
          </p:cNvSpPr>
          <p:nvPr/>
        </p:nvSpPr>
        <p:spPr bwMode="auto">
          <a:xfrm>
            <a:off x="7451896" y="5863406"/>
            <a:ext cx="4077493" cy="70788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c,b</a:t>
            </a:r>
            <a:r>
              <a:rPr lang="en-US" altLang="zh-TW" sz="2000" dirty="0" smtClean="0"/>
              <a:t>&gt; is overall frequent w.r.t. the sequence database</a:t>
            </a:r>
            <a:endParaRPr lang="en-US" altLang="zh-TW" sz="2000" dirty="0"/>
          </a:p>
        </p:txBody>
      </p:sp>
      <p:sp>
        <p:nvSpPr>
          <p:cNvPr id="13" name="Title 1"/>
          <p:cNvSpPr txBox="1">
            <a:spLocks/>
          </p:cNvSpPr>
          <p:nvPr/>
        </p:nvSpPr>
        <p:spPr bwMode="auto">
          <a:xfrm>
            <a:off x="1084644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dirty="0"/>
              <a:t>1. Overall Frequent Threshold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3427" y="5773003"/>
            <a:ext cx="6858000" cy="69923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smtClean="0"/>
              <a:t>Original </a:t>
            </a:r>
            <a:r>
              <a:rPr lang="en-US" dirty="0" smtClean="0"/>
              <a:t>Method: Mining FPs from songs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959183" y="2563224"/>
            <a:ext cx="1334529" cy="13345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Mining FPs from songs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6293712" y="3214013"/>
            <a:ext cx="1272746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916200" y="2604414"/>
            <a:ext cx="1037968" cy="1318054"/>
            <a:chOff x="1351005" y="3196282"/>
            <a:chExt cx="1037968" cy="1318054"/>
          </a:xfrm>
        </p:grpSpPr>
        <p:sp>
          <p:nvSpPr>
            <p:cNvPr id="9" name="Rectangle 8"/>
            <p:cNvSpPr/>
            <p:nvPr/>
          </p:nvSpPr>
          <p:spPr>
            <a:xfrm>
              <a:off x="1351005" y="3365157"/>
              <a:ext cx="1037968" cy="926757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Songs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351005" y="3196282"/>
              <a:ext cx="1037968" cy="370702"/>
            </a:xfrm>
            <a:prstGeom prst="ellipse">
              <a:avLst/>
            </a:prstGeom>
            <a:solidFill>
              <a:srgbClr val="CC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351005" y="4143634"/>
              <a:ext cx="1037968" cy="370702"/>
            </a:xfrm>
            <a:prstGeom prst="ellipse">
              <a:avLst/>
            </a:prstGeom>
            <a:solidFill>
              <a:srgbClr val="CC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/>
          <p:cNvCxnSpPr>
            <a:stCxn id="9" idx="3"/>
            <a:endCxn id="5" idx="1"/>
          </p:cNvCxnSpPr>
          <p:nvPr/>
        </p:nvCxnSpPr>
        <p:spPr>
          <a:xfrm flipV="1">
            <a:off x="3954168" y="3230489"/>
            <a:ext cx="1005015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566458" y="2614110"/>
            <a:ext cx="1037968" cy="1318054"/>
            <a:chOff x="1351005" y="3196282"/>
            <a:chExt cx="1037968" cy="1318054"/>
          </a:xfrm>
        </p:grpSpPr>
        <p:sp>
          <p:nvSpPr>
            <p:cNvPr id="17" name="Rectangle 16"/>
            <p:cNvSpPr/>
            <p:nvPr/>
          </p:nvSpPr>
          <p:spPr>
            <a:xfrm>
              <a:off x="1351005" y="3365157"/>
              <a:ext cx="1037968" cy="926757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FPs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351005" y="3196282"/>
              <a:ext cx="1037968" cy="370702"/>
            </a:xfrm>
            <a:prstGeom prst="ellipse">
              <a:avLst/>
            </a:prstGeom>
            <a:solidFill>
              <a:srgbClr val="CC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1351005" y="4143634"/>
              <a:ext cx="1037968" cy="370702"/>
            </a:xfrm>
            <a:prstGeom prst="ellipse">
              <a:avLst/>
            </a:prstGeom>
            <a:solidFill>
              <a:srgbClr val="CC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4671487" y="4488974"/>
            <a:ext cx="3559450" cy="747445"/>
          </a:xfrm>
          <a:prstGeom prst="wedgeRoundRectCallout">
            <a:avLst>
              <a:gd name="adj1" fmla="val -19477"/>
              <a:gd name="adj2" fmla="val -9750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It cannot mine FPs from instrumental compositions.</a:t>
            </a:r>
          </a:p>
          <a:p>
            <a:endParaRPr lang="en-US" altLang="zh-TW" sz="20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98237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New method: Mining FPs from plain </a:t>
            </a:r>
            <a:r>
              <a:rPr lang="en-US" dirty="0"/>
              <a:t>music (Method 1)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729383"/>
            <a:ext cx="10363200" cy="4114800"/>
          </a:xfrm>
        </p:spPr>
        <p:txBody>
          <a:bodyPr/>
          <a:lstStyle/>
          <a:p>
            <a:r>
              <a:rPr lang="en-US" dirty="0" smtClean="0"/>
              <a:t>Method emphasizing the original fps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90555" y="3105664"/>
            <a:ext cx="1688757" cy="1260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04738" y="3196278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637905" y="3212751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904738" y="3782662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37905" y="3782661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/>
          <p:cNvGrpSpPr/>
          <p:nvPr/>
        </p:nvGrpSpPr>
        <p:grpSpPr>
          <a:xfrm>
            <a:off x="1309619" y="4942060"/>
            <a:ext cx="1037968" cy="1318054"/>
            <a:chOff x="1351005" y="3196282"/>
            <a:chExt cx="1037968" cy="1318054"/>
          </a:xfrm>
        </p:grpSpPr>
        <p:sp>
          <p:nvSpPr>
            <p:cNvPr id="51" name="Rectangle 50"/>
            <p:cNvSpPr/>
            <p:nvPr/>
          </p:nvSpPr>
          <p:spPr>
            <a:xfrm>
              <a:off x="1351005" y="3365157"/>
              <a:ext cx="1037968" cy="926757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Plain music with style</a:t>
              </a:r>
              <a:endParaRPr lang="en-US" sz="1200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1351005" y="3196282"/>
              <a:ext cx="1037968" cy="370702"/>
            </a:xfrm>
            <a:prstGeom prst="ellipse">
              <a:avLst/>
            </a:prstGeom>
            <a:solidFill>
              <a:srgbClr val="CC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351005" y="4143634"/>
              <a:ext cx="1037968" cy="370702"/>
            </a:xfrm>
            <a:prstGeom prst="ellipse">
              <a:avLst/>
            </a:prstGeom>
            <a:solidFill>
              <a:srgbClr val="CC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3690555" y="4937938"/>
            <a:ext cx="1688757" cy="1260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253420" y="3860883"/>
            <a:ext cx="1688757" cy="1260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833713" y="5106815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37905" y="5121272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833713" y="5645896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772402" y="3987112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72402" y="4567237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4015300" y="3226150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779655" y="3247477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4041334" y="3812494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4750809" y="3811571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015300" y="3419555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782724" y="3424545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4041334" y="3991707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4750809" y="4012081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utoShape 31"/>
          <p:cNvSpPr>
            <a:spLocks noChangeArrowheads="1"/>
          </p:cNvSpPr>
          <p:nvPr/>
        </p:nvSpPr>
        <p:spPr bwMode="auto">
          <a:xfrm>
            <a:off x="2077331" y="3040005"/>
            <a:ext cx="1139549" cy="260987"/>
          </a:xfrm>
          <a:prstGeom prst="wedgeRoundRectCallout">
            <a:avLst>
              <a:gd name="adj1" fmla="val 112270"/>
              <a:gd name="adj2" fmla="val 4547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Tone trend</a:t>
            </a:r>
            <a:endParaRPr lang="en-US" altLang="zh-TW" sz="14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2084208" y="3390903"/>
            <a:ext cx="1139549" cy="260987"/>
          </a:xfrm>
          <a:prstGeom prst="wedgeRoundRectCallout">
            <a:avLst>
              <a:gd name="adj1" fmla="val 111547"/>
              <a:gd name="adj2" fmla="val 128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Pitch trend</a:t>
            </a:r>
            <a:endParaRPr lang="en-US" altLang="zh-TW" sz="14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33" name="AutoShape 31"/>
          <p:cNvSpPr>
            <a:spLocks noChangeArrowheads="1"/>
          </p:cNvSpPr>
          <p:nvPr/>
        </p:nvSpPr>
        <p:spPr bwMode="auto">
          <a:xfrm>
            <a:off x="736308" y="2460188"/>
            <a:ext cx="1146621" cy="489907"/>
          </a:xfrm>
          <a:prstGeom prst="wedgeRoundRectCallout">
            <a:avLst>
              <a:gd name="adj1" fmla="val 245307"/>
              <a:gd name="adj2" fmla="val 8827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200" dirty="0" smtClean="0"/>
              <a:t>A frequent pattern</a:t>
            </a:r>
            <a:endParaRPr lang="en-US" altLang="zh-TW" sz="12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3551979" y="2759578"/>
            <a:ext cx="24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 database (General)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934181" y="3454880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 database (Style)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551979" y="4568601"/>
            <a:ext cx="311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Frequent pitch trends (Style)</a:t>
            </a:r>
            <a:endParaRPr lang="en-US" dirty="0"/>
          </a:p>
        </p:txBody>
      </p:sp>
      <p:sp>
        <p:nvSpPr>
          <p:cNvPr id="37" name="AutoShape 31"/>
          <p:cNvSpPr>
            <a:spLocks noChangeArrowheads="1"/>
          </p:cNvSpPr>
          <p:nvPr/>
        </p:nvSpPr>
        <p:spPr bwMode="auto">
          <a:xfrm>
            <a:off x="2928249" y="6321251"/>
            <a:ext cx="1113085" cy="428447"/>
          </a:xfrm>
          <a:prstGeom prst="wedgeRoundRectCallout">
            <a:avLst>
              <a:gd name="adj1" fmla="val 50762"/>
              <a:gd name="adj2" fmla="val -13812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200" dirty="0" smtClean="0"/>
              <a:t>A frequent pitch trend</a:t>
            </a:r>
            <a:endParaRPr lang="en-US" altLang="zh-TW" sz="12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38" name="Freeform 37"/>
          <p:cNvSpPr/>
          <p:nvPr/>
        </p:nvSpPr>
        <p:spPr>
          <a:xfrm>
            <a:off x="3986132" y="5197845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779655" y="5221142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641024" y="5642275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986132" y="5768820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4758931" y="5756902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6" name="Freeform 45"/>
          <p:cNvSpPr/>
          <p:nvPr/>
        </p:nvSpPr>
        <p:spPr>
          <a:xfrm>
            <a:off x="7924155" y="4022963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7924155" y="4216368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7924155" y="4575389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7924155" y="4775899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03896" y="5134025"/>
            <a:ext cx="350742" cy="264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3947002" y="3367828"/>
            <a:ext cx="350742" cy="264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691020" y="3937778"/>
            <a:ext cx="350742" cy="264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722026" y="5161510"/>
            <a:ext cx="350742" cy="264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51" idx="3"/>
            <a:endCxn id="54" idx="1"/>
          </p:cNvCxnSpPr>
          <p:nvPr/>
        </p:nvCxnSpPr>
        <p:spPr>
          <a:xfrm flipV="1">
            <a:off x="2347587" y="5568133"/>
            <a:ext cx="1342968" cy="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66835" y="5059343"/>
            <a:ext cx="1100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Mine freq. pitch trends</a:t>
            </a:r>
            <a:endParaRPr lang="en-US" sz="1200" dirty="0"/>
          </a:p>
        </p:txBody>
      </p:sp>
      <p:cxnSp>
        <p:nvCxnSpPr>
          <p:cNvPr id="13" name="Straight Arrow Connector 12"/>
          <p:cNvCxnSpPr>
            <a:stCxn id="54" idx="3"/>
            <a:endCxn id="55" idx="1"/>
          </p:cNvCxnSpPr>
          <p:nvPr/>
        </p:nvCxnSpPr>
        <p:spPr>
          <a:xfrm flipV="1">
            <a:off x="5379312" y="4491078"/>
            <a:ext cx="1874108" cy="1077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55" idx="1"/>
          </p:cNvCxnSpPr>
          <p:nvPr/>
        </p:nvCxnSpPr>
        <p:spPr>
          <a:xfrm>
            <a:off x="5379312" y="3735859"/>
            <a:ext cx="1874108" cy="75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 Box 39"/>
          <p:cNvSpPr txBox="1">
            <a:spLocks noChangeArrowheads="1"/>
          </p:cNvSpPr>
          <p:nvPr/>
        </p:nvSpPr>
        <p:spPr bwMode="auto">
          <a:xfrm>
            <a:off x="6556891" y="2694540"/>
            <a:ext cx="5280882" cy="70788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buNone/>
            </a:pPr>
            <a:r>
              <a:rPr lang="en-US" sz="2000" dirty="0"/>
              <a:t>FP database (Style</a:t>
            </a:r>
            <a:r>
              <a:rPr lang="en-US" sz="2000" dirty="0" smtClean="0"/>
              <a:t>) is a subset of </a:t>
            </a:r>
            <a:r>
              <a:rPr lang="en-US" sz="2000" dirty="0"/>
              <a:t>FP database (General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161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New </a:t>
            </a:r>
            <a:r>
              <a:rPr lang="en-US" dirty="0" smtClean="0"/>
              <a:t>method: Mining </a:t>
            </a:r>
            <a:r>
              <a:rPr lang="en-US" dirty="0"/>
              <a:t>FPs from plain music (Method </a:t>
            </a:r>
            <a:r>
              <a:rPr lang="en-US" dirty="0" smtClean="0"/>
              <a:t>2)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048" y="1991499"/>
            <a:ext cx="10363200" cy="4114800"/>
          </a:xfrm>
          <a:ln>
            <a:solidFill>
              <a:srgbClr val="FFFFFF"/>
            </a:solidFill>
          </a:ln>
        </p:spPr>
        <p:txBody>
          <a:bodyPr/>
          <a:lstStyle/>
          <a:p>
            <a:r>
              <a:rPr lang="en-US" dirty="0" smtClean="0"/>
              <a:t>Method emphasizing the newly mined frequent pitch trends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75879" y="3105664"/>
            <a:ext cx="1688757" cy="1260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90062" y="3196278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23229" y="3212751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890062" y="3782662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3229" y="3782661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294943" y="5148010"/>
            <a:ext cx="1037968" cy="1318054"/>
            <a:chOff x="1351005" y="3196282"/>
            <a:chExt cx="1037968" cy="1318054"/>
          </a:xfrm>
        </p:grpSpPr>
        <p:sp>
          <p:nvSpPr>
            <p:cNvPr id="11" name="Rectangle 10"/>
            <p:cNvSpPr/>
            <p:nvPr/>
          </p:nvSpPr>
          <p:spPr>
            <a:xfrm>
              <a:off x="1351005" y="3365157"/>
              <a:ext cx="1037968" cy="926757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Plain music with style</a:t>
              </a:r>
              <a:endParaRPr lang="en-US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51005" y="3196282"/>
              <a:ext cx="1037968" cy="370702"/>
            </a:xfrm>
            <a:prstGeom prst="ellipse">
              <a:avLst/>
            </a:prstGeom>
            <a:solidFill>
              <a:srgbClr val="CC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51005" y="4143634"/>
              <a:ext cx="1037968" cy="370702"/>
            </a:xfrm>
            <a:prstGeom prst="ellipse">
              <a:avLst/>
            </a:prstGeom>
            <a:solidFill>
              <a:srgbClr val="CC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675879" y="5143888"/>
            <a:ext cx="1688757" cy="1260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238744" y="3860883"/>
            <a:ext cx="1688757" cy="1260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819037" y="5312765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623229" y="5327222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19037" y="5851846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436451" y="3987112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194334" y="3991951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6000624" y="3226150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6764979" y="3247477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6026658" y="3812494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6736133" y="3811571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6000624" y="3419555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6768048" y="3424545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6026658" y="3991707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736133" y="4012081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utoShape 31"/>
          <p:cNvSpPr>
            <a:spLocks noChangeArrowheads="1"/>
          </p:cNvSpPr>
          <p:nvPr/>
        </p:nvSpPr>
        <p:spPr bwMode="auto">
          <a:xfrm>
            <a:off x="7458669" y="2975165"/>
            <a:ext cx="1139549" cy="260987"/>
          </a:xfrm>
          <a:prstGeom prst="wedgeRoundRectCallout">
            <a:avLst>
              <a:gd name="adj1" fmla="val -86528"/>
              <a:gd name="adj2" fmla="val 6756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Tone trend</a:t>
            </a:r>
            <a:endParaRPr lang="en-US" altLang="zh-TW" sz="14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30" name="AutoShape 31"/>
          <p:cNvSpPr>
            <a:spLocks noChangeArrowheads="1"/>
          </p:cNvSpPr>
          <p:nvPr/>
        </p:nvSpPr>
        <p:spPr bwMode="auto">
          <a:xfrm>
            <a:off x="7458668" y="3299715"/>
            <a:ext cx="1139549" cy="260987"/>
          </a:xfrm>
          <a:prstGeom prst="wedgeRoundRectCallout">
            <a:avLst>
              <a:gd name="adj1" fmla="val -83637"/>
              <a:gd name="adj2" fmla="val 2969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Pitch trend</a:t>
            </a:r>
            <a:endParaRPr lang="en-US" altLang="zh-TW" sz="14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31" name="AutoShape 31"/>
          <p:cNvSpPr>
            <a:spLocks noChangeArrowheads="1"/>
          </p:cNvSpPr>
          <p:nvPr/>
        </p:nvSpPr>
        <p:spPr bwMode="auto">
          <a:xfrm>
            <a:off x="6392235" y="2548393"/>
            <a:ext cx="2604753" cy="249313"/>
          </a:xfrm>
          <a:prstGeom prst="wedgeRoundRectCallout">
            <a:avLst>
              <a:gd name="adj1" fmla="val -29720"/>
              <a:gd name="adj2" fmla="val 19899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200" dirty="0" smtClean="0"/>
              <a:t>A frequent pattern with length = </a:t>
            </a:r>
            <a:r>
              <a:rPr lang="en-US" altLang="zh-TW" sz="1200" i="1" dirty="0" smtClean="0"/>
              <a:t>l</a:t>
            </a:r>
          </a:p>
          <a:p>
            <a:endParaRPr lang="en-US" altLang="zh-TW" sz="2000" baseline="-25000" dirty="0" smtClean="0"/>
          </a:p>
        </p:txBody>
      </p:sp>
      <p:sp>
        <p:nvSpPr>
          <p:cNvPr id="33" name="TextBox 32"/>
          <p:cNvSpPr txBox="1"/>
          <p:nvPr/>
        </p:nvSpPr>
        <p:spPr>
          <a:xfrm>
            <a:off x="8919505" y="3454880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 database (Style)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537303" y="4807503"/>
            <a:ext cx="3110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Frequent pitch trends (Style)</a:t>
            </a:r>
            <a:endParaRPr lang="en-US" dirty="0"/>
          </a:p>
        </p:txBody>
      </p:sp>
      <p:sp>
        <p:nvSpPr>
          <p:cNvPr id="36" name="Freeform 35"/>
          <p:cNvSpPr/>
          <p:nvPr/>
        </p:nvSpPr>
        <p:spPr>
          <a:xfrm>
            <a:off x="5971456" y="5403795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764979" y="5427092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626348" y="5848225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5971456" y="5974770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6744255" y="5962852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2F2F2F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9588204" y="4022963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>
            <a:off x="9588204" y="4216368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10346087" y="4000103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10346087" y="4200613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11" idx="3"/>
            <a:endCxn id="14" idx="1"/>
          </p:cNvCxnSpPr>
          <p:nvPr/>
        </p:nvCxnSpPr>
        <p:spPr>
          <a:xfrm flipV="1">
            <a:off x="4332911" y="5774083"/>
            <a:ext cx="1342968" cy="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343068" y="5275258"/>
            <a:ext cx="12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Mine freq. pitch trends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stCxn id="14" idx="3"/>
            <a:endCxn id="15" idx="1"/>
          </p:cNvCxnSpPr>
          <p:nvPr/>
        </p:nvCxnSpPr>
        <p:spPr>
          <a:xfrm flipV="1">
            <a:off x="7364636" y="4491078"/>
            <a:ext cx="1874108" cy="1283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" idx="3"/>
          </p:cNvCxnSpPr>
          <p:nvPr/>
        </p:nvCxnSpPr>
        <p:spPr>
          <a:xfrm>
            <a:off x="7364636" y="3735859"/>
            <a:ext cx="1874108" cy="75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3365835" y="3123040"/>
            <a:ext cx="1688757" cy="1260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012663" y="2741431"/>
            <a:ext cx="2455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 database (General)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013270" y="3089909"/>
            <a:ext cx="1688757" cy="12603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849601" y="351708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160282" y="349739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3461033" y="3196278"/>
            <a:ext cx="405358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3585124" y="3405982"/>
            <a:ext cx="114381" cy="144949"/>
          </a:xfrm>
          <a:custGeom>
            <a:avLst/>
            <a:gdLst>
              <a:gd name="connsiteX0" fmla="*/ 0 w 426842"/>
              <a:gd name="connsiteY0" fmla="*/ 276382 h 474120"/>
              <a:gd name="connsiteX1" fmla="*/ 107092 w 426842"/>
              <a:gd name="connsiteY1" fmla="*/ 4533 h 474120"/>
              <a:gd name="connsiteX2" fmla="*/ 205946 w 426842"/>
              <a:gd name="connsiteY2" fmla="*/ 474090 h 474120"/>
              <a:gd name="connsiteX3" fmla="*/ 329513 w 426842"/>
              <a:gd name="connsiteY3" fmla="*/ 29246 h 474120"/>
              <a:gd name="connsiteX4" fmla="*/ 420130 w 426842"/>
              <a:gd name="connsiteY4" fmla="*/ 276382 h 474120"/>
              <a:gd name="connsiteX5" fmla="*/ 420130 w 426842"/>
              <a:gd name="connsiteY5" fmla="*/ 243430 h 474120"/>
              <a:gd name="connsiteX6" fmla="*/ 420130 w 426842"/>
              <a:gd name="connsiteY6" fmla="*/ 243430 h 47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42" h="474120">
                <a:moveTo>
                  <a:pt x="0" y="276382"/>
                </a:moveTo>
                <a:cubicBezTo>
                  <a:pt x="36384" y="123982"/>
                  <a:pt x="72768" y="-28418"/>
                  <a:pt x="107092" y="4533"/>
                </a:cubicBezTo>
                <a:cubicBezTo>
                  <a:pt x="141416" y="37484"/>
                  <a:pt x="168876" y="469971"/>
                  <a:pt x="205946" y="474090"/>
                </a:cubicBezTo>
                <a:cubicBezTo>
                  <a:pt x="243016" y="478209"/>
                  <a:pt x="293816" y="62197"/>
                  <a:pt x="329513" y="29246"/>
                </a:cubicBezTo>
                <a:cubicBezTo>
                  <a:pt x="365210" y="-3705"/>
                  <a:pt x="405027" y="240685"/>
                  <a:pt x="420130" y="276382"/>
                </a:cubicBezTo>
                <a:cubicBezTo>
                  <a:pt x="435233" y="312079"/>
                  <a:pt x="420130" y="243430"/>
                  <a:pt x="420130" y="243430"/>
                </a:cubicBezTo>
                <a:lnTo>
                  <a:pt x="420130" y="243430"/>
                </a:ln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3597790" y="3239773"/>
            <a:ext cx="114381" cy="144949"/>
          </a:xfrm>
          <a:custGeom>
            <a:avLst/>
            <a:gdLst>
              <a:gd name="connsiteX0" fmla="*/ 0 w 426842"/>
              <a:gd name="connsiteY0" fmla="*/ 276382 h 474120"/>
              <a:gd name="connsiteX1" fmla="*/ 107092 w 426842"/>
              <a:gd name="connsiteY1" fmla="*/ 4533 h 474120"/>
              <a:gd name="connsiteX2" fmla="*/ 205946 w 426842"/>
              <a:gd name="connsiteY2" fmla="*/ 474090 h 474120"/>
              <a:gd name="connsiteX3" fmla="*/ 329513 w 426842"/>
              <a:gd name="connsiteY3" fmla="*/ 29246 h 474120"/>
              <a:gd name="connsiteX4" fmla="*/ 420130 w 426842"/>
              <a:gd name="connsiteY4" fmla="*/ 276382 h 474120"/>
              <a:gd name="connsiteX5" fmla="*/ 420130 w 426842"/>
              <a:gd name="connsiteY5" fmla="*/ 243430 h 474120"/>
              <a:gd name="connsiteX6" fmla="*/ 420130 w 426842"/>
              <a:gd name="connsiteY6" fmla="*/ 243430 h 47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42" h="474120">
                <a:moveTo>
                  <a:pt x="0" y="276382"/>
                </a:moveTo>
                <a:cubicBezTo>
                  <a:pt x="36384" y="123982"/>
                  <a:pt x="72768" y="-28418"/>
                  <a:pt x="107092" y="4533"/>
                </a:cubicBezTo>
                <a:cubicBezTo>
                  <a:pt x="141416" y="37484"/>
                  <a:pt x="168876" y="469971"/>
                  <a:pt x="205946" y="474090"/>
                </a:cubicBezTo>
                <a:cubicBezTo>
                  <a:pt x="243016" y="478209"/>
                  <a:pt x="293816" y="62197"/>
                  <a:pt x="329513" y="29246"/>
                </a:cubicBezTo>
                <a:cubicBezTo>
                  <a:pt x="365210" y="-3705"/>
                  <a:pt x="405027" y="240685"/>
                  <a:pt x="420130" y="276382"/>
                </a:cubicBezTo>
                <a:cubicBezTo>
                  <a:pt x="435233" y="312079"/>
                  <a:pt x="420130" y="243430"/>
                  <a:pt x="420130" y="243430"/>
                </a:cubicBezTo>
                <a:lnTo>
                  <a:pt x="420130" y="24343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  <a:lumOff val="25000"/>
                  </a:schemeClr>
                </a:solidFill>
                <a:prstDash val="sysDash"/>
              </a:ln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011210" y="3199274"/>
            <a:ext cx="405358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537286" y="3189443"/>
            <a:ext cx="405358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3474576" y="3787834"/>
            <a:ext cx="405358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034043" y="3780089"/>
            <a:ext cx="405358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4535729" y="3786033"/>
            <a:ext cx="405358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4139251" y="3384722"/>
            <a:ext cx="149351" cy="189265"/>
          </a:xfrm>
          <a:custGeom>
            <a:avLst/>
            <a:gdLst>
              <a:gd name="connsiteX0" fmla="*/ 0 w 426842"/>
              <a:gd name="connsiteY0" fmla="*/ 276382 h 474120"/>
              <a:gd name="connsiteX1" fmla="*/ 107092 w 426842"/>
              <a:gd name="connsiteY1" fmla="*/ 4533 h 474120"/>
              <a:gd name="connsiteX2" fmla="*/ 205946 w 426842"/>
              <a:gd name="connsiteY2" fmla="*/ 474090 h 474120"/>
              <a:gd name="connsiteX3" fmla="*/ 329513 w 426842"/>
              <a:gd name="connsiteY3" fmla="*/ 29246 h 474120"/>
              <a:gd name="connsiteX4" fmla="*/ 420130 w 426842"/>
              <a:gd name="connsiteY4" fmla="*/ 276382 h 474120"/>
              <a:gd name="connsiteX5" fmla="*/ 420130 w 426842"/>
              <a:gd name="connsiteY5" fmla="*/ 243430 h 474120"/>
              <a:gd name="connsiteX6" fmla="*/ 420130 w 426842"/>
              <a:gd name="connsiteY6" fmla="*/ 243430 h 47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42" h="474120">
                <a:moveTo>
                  <a:pt x="0" y="276382"/>
                </a:moveTo>
                <a:cubicBezTo>
                  <a:pt x="36384" y="123982"/>
                  <a:pt x="72768" y="-28418"/>
                  <a:pt x="107092" y="4533"/>
                </a:cubicBezTo>
                <a:cubicBezTo>
                  <a:pt x="141416" y="37484"/>
                  <a:pt x="168876" y="469971"/>
                  <a:pt x="205946" y="474090"/>
                </a:cubicBezTo>
                <a:cubicBezTo>
                  <a:pt x="243016" y="478209"/>
                  <a:pt x="293816" y="62197"/>
                  <a:pt x="329513" y="29246"/>
                </a:cubicBezTo>
                <a:cubicBezTo>
                  <a:pt x="365210" y="-3705"/>
                  <a:pt x="405027" y="240685"/>
                  <a:pt x="420130" y="276382"/>
                </a:cubicBezTo>
                <a:cubicBezTo>
                  <a:pt x="435233" y="312079"/>
                  <a:pt x="420130" y="243430"/>
                  <a:pt x="420130" y="243430"/>
                </a:cubicBezTo>
                <a:lnTo>
                  <a:pt x="420130" y="243430"/>
                </a:lnTo>
              </a:path>
            </a:pathLst>
          </a:cu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70" name="Freeform 69"/>
          <p:cNvSpPr/>
          <p:nvPr/>
        </p:nvSpPr>
        <p:spPr>
          <a:xfrm>
            <a:off x="4150876" y="3231602"/>
            <a:ext cx="108573" cy="137589"/>
          </a:xfrm>
          <a:custGeom>
            <a:avLst/>
            <a:gdLst>
              <a:gd name="connsiteX0" fmla="*/ 0 w 426842"/>
              <a:gd name="connsiteY0" fmla="*/ 276382 h 474120"/>
              <a:gd name="connsiteX1" fmla="*/ 107092 w 426842"/>
              <a:gd name="connsiteY1" fmla="*/ 4533 h 474120"/>
              <a:gd name="connsiteX2" fmla="*/ 205946 w 426842"/>
              <a:gd name="connsiteY2" fmla="*/ 474090 h 474120"/>
              <a:gd name="connsiteX3" fmla="*/ 329513 w 426842"/>
              <a:gd name="connsiteY3" fmla="*/ 29246 h 474120"/>
              <a:gd name="connsiteX4" fmla="*/ 420130 w 426842"/>
              <a:gd name="connsiteY4" fmla="*/ 276382 h 474120"/>
              <a:gd name="connsiteX5" fmla="*/ 420130 w 426842"/>
              <a:gd name="connsiteY5" fmla="*/ 243430 h 474120"/>
              <a:gd name="connsiteX6" fmla="*/ 420130 w 426842"/>
              <a:gd name="connsiteY6" fmla="*/ 243430 h 47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42" h="474120">
                <a:moveTo>
                  <a:pt x="0" y="276382"/>
                </a:moveTo>
                <a:cubicBezTo>
                  <a:pt x="36384" y="123982"/>
                  <a:pt x="72768" y="-28418"/>
                  <a:pt x="107092" y="4533"/>
                </a:cubicBezTo>
                <a:cubicBezTo>
                  <a:pt x="141416" y="37484"/>
                  <a:pt x="168876" y="469971"/>
                  <a:pt x="205946" y="474090"/>
                </a:cubicBezTo>
                <a:cubicBezTo>
                  <a:pt x="243016" y="478209"/>
                  <a:pt x="293816" y="62197"/>
                  <a:pt x="329513" y="29246"/>
                </a:cubicBezTo>
                <a:cubicBezTo>
                  <a:pt x="365210" y="-3705"/>
                  <a:pt x="405027" y="240685"/>
                  <a:pt x="420130" y="276382"/>
                </a:cubicBezTo>
                <a:cubicBezTo>
                  <a:pt x="435233" y="312079"/>
                  <a:pt x="420130" y="243430"/>
                  <a:pt x="420130" y="243430"/>
                </a:cubicBezTo>
                <a:lnTo>
                  <a:pt x="420130" y="24343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  <a:lumOff val="25000"/>
                  </a:schemeClr>
                </a:solidFill>
                <a:prstDash val="sysDash"/>
              </a:ln>
            </a:endParaRPr>
          </a:p>
        </p:txBody>
      </p:sp>
      <p:sp>
        <p:nvSpPr>
          <p:cNvPr id="71" name="Freeform 70"/>
          <p:cNvSpPr/>
          <p:nvPr/>
        </p:nvSpPr>
        <p:spPr>
          <a:xfrm>
            <a:off x="3589292" y="3999545"/>
            <a:ext cx="119275" cy="151151"/>
          </a:xfrm>
          <a:custGeom>
            <a:avLst/>
            <a:gdLst>
              <a:gd name="connsiteX0" fmla="*/ 0 w 426842"/>
              <a:gd name="connsiteY0" fmla="*/ 276382 h 474120"/>
              <a:gd name="connsiteX1" fmla="*/ 107092 w 426842"/>
              <a:gd name="connsiteY1" fmla="*/ 4533 h 474120"/>
              <a:gd name="connsiteX2" fmla="*/ 205946 w 426842"/>
              <a:gd name="connsiteY2" fmla="*/ 474090 h 474120"/>
              <a:gd name="connsiteX3" fmla="*/ 329513 w 426842"/>
              <a:gd name="connsiteY3" fmla="*/ 29246 h 474120"/>
              <a:gd name="connsiteX4" fmla="*/ 420130 w 426842"/>
              <a:gd name="connsiteY4" fmla="*/ 276382 h 474120"/>
              <a:gd name="connsiteX5" fmla="*/ 420130 w 426842"/>
              <a:gd name="connsiteY5" fmla="*/ 243430 h 474120"/>
              <a:gd name="connsiteX6" fmla="*/ 420130 w 426842"/>
              <a:gd name="connsiteY6" fmla="*/ 243430 h 47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42" h="474120">
                <a:moveTo>
                  <a:pt x="0" y="276382"/>
                </a:moveTo>
                <a:cubicBezTo>
                  <a:pt x="36384" y="123982"/>
                  <a:pt x="72768" y="-28418"/>
                  <a:pt x="107092" y="4533"/>
                </a:cubicBezTo>
                <a:cubicBezTo>
                  <a:pt x="141416" y="37484"/>
                  <a:pt x="168876" y="469971"/>
                  <a:pt x="205946" y="474090"/>
                </a:cubicBezTo>
                <a:cubicBezTo>
                  <a:pt x="243016" y="478209"/>
                  <a:pt x="293816" y="62197"/>
                  <a:pt x="329513" y="29246"/>
                </a:cubicBezTo>
                <a:cubicBezTo>
                  <a:pt x="365210" y="-3705"/>
                  <a:pt x="405027" y="240685"/>
                  <a:pt x="420130" y="276382"/>
                </a:cubicBezTo>
                <a:cubicBezTo>
                  <a:pt x="435233" y="312079"/>
                  <a:pt x="420130" y="243430"/>
                  <a:pt x="420130" y="243430"/>
                </a:cubicBezTo>
                <a:lnTo>
                  <a:pt x="420130" y="243430"/>
                </a:lnTo>
              </a:path>
            </a:pathLst>
          </a:cu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72" name="Freeform 71"/>
          <p:cNvSpPr/>
          <p:nvPr/>
        </p:nvSpPr>
        <p:spPr>
          <a:xfrm>
            <a:off x="3587681" y="3818408"/>
            <a:ext cx="119275" cy="151151"/>
          </a:xfrm>
          <a:custGeom>
            <a:avLst/>
            <a:gdLst>
              <a:gd name="connsiteX0" fmla="*/ 0 w 426842"/>
              <a:gd name="connsiteY0" fmla="*/ 276382 h 474120"/>
              <a:gd name="connsiteX1" fmla="*/ 107092 w 426842"/>
              <a:gd name="connsiteY1" fmla="*/ 4533 h 474120"/>
              <a:gd name="connsiteX2" fmla="*/ 205946 w 426842"/>
              <a:gd name="connsiteY2" fmla="*/ 474090 h 474120"/>
              <a:gd name="connsiteX3" fmla="*/ 329513 w 426842"/>
              <a:gd name="connsiteY3" fmla="*/ 29246 h 474120"/>
              <a:gd name="connsiteX4" fmla="*/ 420130 w 426842"/>
              <a:gd name="connsiteY4" fmla="*/ 276382 h 474120"/>
              <a:gd name="connsiteX5" fmla="*/ 420130 w 426842"/>
              <a:gd name="connsiteY5" fmla="*/ 243430 h 474120"/>
              <a:gd name="connsiteX6" fmla="*/ 420130 w 426842"/>
              <a:gd name="connsiteY6" fmla="*/ 243430 h 47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42" h="474120">
                <a:moveTo>
                  <a:pt x="0" y="276382"/>
                </a:moveTo>
                <a:cubicBezTo>
                  <a:pt x="36384" y="123982"/>
                  <a:pt x="72768" y="-28418"/>
                  <a:pt x="107092" y="4533"/>
                </a:cubicBezTo>
                <a:cubicBezTo>
                  <a:pt x="141416" y="37484"/>
                  <a:pt x="168876" y="469971"/>
                  <a:pt x="205946" y="474090"/>
                </a:cubicBezTo>
                <a:cubicBezTo>
                  <a:pt x="243016" y="478209"/>
                  <a:pt x="293816" y="62197"/>
                  <a:pt x="329513" y="29246"/>
                </a:cubicBezTo>
                <a:cubicBezTo>
                  <a:pt x="365210" y="-3705"/>
                  <a:pt x="405027" y="240685"/>
                  <a:pt x="420130" y="276382"/>
                </a:cubicBezTo>
                <a:cubicBezTo>
                  <a:pt x="435233" y="312079"/>
                  <a:pt x="420130" y="243430"/>
                  <a:pt x="420130" y="243430"/>
                </a:cubicBezTo>
                <a:lnTo>
                  <a:pt x="420130" y="24343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  <a:lumOff val="25000"/>
                  </a:schemeClr>
                </a:solidFill>
                <a:prstDash val="sysDash"/>
              </a:ln>
            </a:endParaRPr>
          </a:p>
        </p:txBody>
      </p:sp>
      <p:sp>
        <p:nvSpPr>
          <p:cNvPr id="73" name="Freeform 72"/>
          <p:cNvSpPr/>
          <p:nvPr/>
        </p:nvSpPr>
        <p:spPr>
          <a:xfrm>
            <a:off x="4135695" y="3991203"/>
            <a:ext cx="131219" cy="166287"/>
          </a:xfrm>
          <a:custGeom>
            <a:avLst/>
            <a:gdLst>
              <a:gd name="connsiteX0" fmla="*/ 0 w 426842"/>
              <a:gd name="connsiteY0" fmla="*/ 276382 h 474120"/>
              <a:gd name="connsiteX1" fmla="*/ 107092 w 426842"/>
              <a:gd name="connsiteY1" fmla="*/ 4533 h 474120"/>
              <a:gd name="connsiteX2" fmla="*/ 205946 w 426842"/>
              <a:gd name="connsiteY2" fmla="*/ 474090 h 474120"/>
              <a:gd name="connsiteX3" fmla="*/ 329513 w 426842"/>
              <a:gd name="connsiteY3" fmla="*/ 29246 h 474120"/>
              <a:gd name="connsiteX4" fmla="*/ 420130 w 426842"/>
              <a:gd name="connsiteY4" fmla="*/ 276382 h 474120"/>
              <a:gd name="connsiteX5" fmla="*/ 420130 w 426842"/>
              <a:gd name="connsiteY5" fmla="*/ 243430 h 474120"/>
              <a:gd name="connsiteX6" fmla="*/ 420130 w 426842"/>
              <a:gd name="connsiteY6" fmla="*/ 243430 h 47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42" h="474120">
                <a:moveTo>
                  <a:pt x="0" y="276382"/>
                </a:moveTo>
                <a:cubicBezTo>
                  <a:pt x="36384" y="123982"/>
                  <a:pt x="72768" y="-28418"/>
                  <a:pt x="107092" y="4533"/>
                </a:cubicBezTo>
                <a:cubicBezTo>
                  <a:pt x="141416" y="37484"/>
                  <a:pt x="168876" y="469971"/>
                  <a:pt x="205946" y="474090"/>
                </a:cubicBezTo>
                <a:cubicBezTo>
                  <a:pt x="243016" y="478209"/>
                  <a:pt x="293816" y="62197"/>
                  <a:pt x="329513" y="29246"/>
                </a:cubicBezTo>
                <a:cubicBezTo>
                  <a:pt x="365210" y="-3705"/>
                  <a:pt x="405027" y="240685"/>
                  <a:pt x="420130" y="276382"/>
                </a:cubicBezTo>
                <a:cubicBezTo>
                  <a:pt x="435233" y="312079"/>
                  <a:pt x="420130" y="243430"/>
                  <a:pt x="420130" y="243430"/>
                </a:cubicBezTo>
                <a:lnTo>
                  <a:pt x="420130" y="243430"/>
                </a:lnTo>
              </a:path>
            </a:pathLst>
          </a:cu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sp>
        <p:nvSpPr>
          <p:cNvPr id="74" name="Freeform 73"/>
          <p:cNvSpPr/>
          <p:nvPr/>
        </p:nvSpPr>
        <p:spPr>
          <a:xfrm>
            <a:off x="4150696" y="3796983"/>
            <a:ext cx="123350" cy="156315"/>
          </a:xfrm>
          <a:custGeom>
            <a:avLst/>
            <a:gdLst>
              <a:gd name="connsiteX0" fmla="*/ 0 w 426842"/>
              <a:gd name="connsiteY0" fmla="*/ 276382 h 474120"/>
              <a:gd name="connsiteX1" fmla="*/ 107092 w 426842"/>
              <a:gd name="connsiteY1" fmla="*/ 4533 h 474120"/>
              <a:gd name="connsiteX2" fmla="*/ 205946 w 426842"/>
              <a:gd name="connsiteY2" fmla="*/ 474090 h 474120"/>
              <a:gd name="connsiteX3" fmla="*/ 329513 w 426842"/>
              <a:gd name="connsiteY3" fmla="*/ 29246 h 474120"/>
              <a:gd name="connsiteX4" fmla="*/ 420130 w 426842"/>
              <a:gd name="connsiteY4" fmla="*/ 276382 h 474120"/>
              <a:gd name="connsiteX5" fmla="*/ 420130 w 426842"/>
              <a:gd name="connsiteY5" fmla="*/ 243430 h 474120"/>
              <a:gd name="connsiteX6" fmla="*/ 420130 w 426842"/>
              <a:gd name="connsiteY6" fmla="*/ 243430 h 47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42" h="474120">
                <a:moveTo>
                  <a:pt x="0" y="276382"/>
                </a:moveTo>
                <a:cubicBezTo>
                  <a:pt x="36384" y="123982"/>
                  <a:pt x="72768" y="-28418"/>
                  <a:pt x="107092" y="4533"/>
                </a:cubicBezTo>
                <a:cubicBezTo>
                  <a:pt x="141416" y="37484"/>
                  <a:pt x="168876" y="469971"/>
                  <a:pt x="205946" y="474090"/>
                </a:cubicBezTo>
                <a:cubicBezTo>
                  <a:pt x="243016" y="478209"/>
                  <a:pt x="293816" y="62197"/>
                  <a:pt x="329513" y="29246"/>
                </a:cubicBezTo>
                <a:cubicBezTo>
                  <a:pt x="365210" y="-3705"/>
                  <a:pt x="405027" y="240685"/>
                  <a:pt x="420130" y="276382"/>
                </a:cubicBezTo>
                <a:cubicBezTo>
                  <a:pt x="435233" y="312079"/>
                  <a:pt x="420130" y="243430"/>
                  <a:pt x="420130" y="243430"/>
                </a:cubicBezTo>
                <a:lnTo>
                  <a:pt x="420130" y="24343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  <a:lumOff val="25000"/>
                  </a:schemeClr>
                </a:solidFill>
                <a:prstDash val="sysDash"/>
              </a:ln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4647290" y="3392960"/>
            <a:ext cx="122625" cy="155396"/>
          </a:xfrm>
          <a:custGeom>
            <a:avLst/>
            <a:gdLst>
              <a:gd name="connsiteX0" fmla="*/ 0 w 426842"/>
              <a:gd name="connsiteY0" fmla="*/ 276382 h 474120"/>
              <a:gd name="connsiteX1" fmla="*/ 107092 w 426842"/>
              <a:gd name="connsiteY1" fmla="*/ 4533 h 474120"/>
              <a:gd name="connsiteX2" fmla="*/ 205946 w 426842"/>
              <a:gd name="connsiteY2" fmla="*/ 474090 h 474120"/>
              <a:gd name="connsiteX3" fmla="*/ 329513 w 426842"/>
              <a:gd name="connsiteY3" fmla="*/ 29246 h 474120"/>
              <a:gd name="connsiteX4" fmla="*/ 420130 w 426842"/>
              <a:gd name="connsiteY4" fmla="*/ 276382 h 474120"/>
              <a:gd name="connsiteX5" fmla="*/ 420130 w 426842"/>
              <a:gd name="connsiteY5" fmla="*/ 243430 h 474120"/>
              <a:gd name="connsiteX6" fmla="*/ 420130 w 426842"/>
              <a:gd name="connsiteY6" fmla="*/ 243430 h 47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42" h="474120">
                <a:moveTo>
                  <a:pt x="0" y="276382"/>
                </a:moveTo>
                <a:cubicBezTo>
                  <a:pt x="36384" y="123982"/>
                  <a:pt x="72768" y="-28418"/>
                  <a:pt x="107092" y="4533"/>
                </a:cubicBezTo>
                <a:cubicBezTo>
                  <a:pt x="141416" y="37484"/>
                  <a:pt x="168876" y="469971"/>
                  <a:pt x="205946" y="474090"/>
                </a:cubicBezTo>
                <a:cubicBezTo>
                  <a:pt x="243016" y="478209"/>
                  <a:pt x="293816" y="62197"/>
                  <a:pt x="329513" y="29246"/>
                </a:cubicBezTo>
                <a:cubicBezTo>
                  <a:pt x="365210" y="-3705"/>
                  <a:pt x="405027" y="240685"/>
                  <a:pt x="420130" y="276382"/>
                </a:cubicBezTo>
                <a:cubicBezTo>
                  <a:pt x="435233" y="312079"/>
                  <a:pt x="420130" y="243430"/>
                  <a:pt x="420130" y="243430"/>
                </a:cubicBezTo>
                <a:lnTo>
                  <a:pt x="420130" y="243430"/>
                </a:lnTo>
              </a:path>
            </a:pathLst>
          </a:cu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ot"/>
              </a:ln>
              <a:solidFill>
                <a:srgbClr val="002060"/>
              </a:solidFill>
            </a:endParaRPr>
          </a:p>
        </p:txBody>
      </p:sp>
      <p:sp>
        <p:nvSpPr>
          <p:cNvPr id="76" name="Freeform 75"/>
          <p:cNvSpPr/>
          <p:nvPr/>
        </p:nvSpPr>
        <p:spPr>
          <a:xfrm>
            <a:off x="4646768" y="3219838"/>
            <a:ext cx="123099" cy="155997"/>
          </a:xfrm>
          <a:custGeom>
            <a:avLst/>
            <a:gdLst>
              <a:gd name="connsiteX0" fmla="*/ 0 w 426842"/>
              <a:gd name="connsiteY0" fmla="*/ 276382 h 474120"/>
              <a:gd name="connsiteX1" fmla="*/ 107092 w 426842"/>
              <a:gd name="connsiteY1" fmla="*/ 4533 h 474120"/>
              <a:gd name="connsiteX2" fmla="*/ 205946 w 426842"/>
              <a:gd name="connsiteY2" fmla="*/ 474090 h 474120"/>
              <a:gd name="connsiteX3" fmla="*/ 329513 w 426842"/>
              <a:gd name="connsiteY3" fmla="*/ 29246 h 474120"/>
              <a:gd name="connsiteX4" fmla="*/ 420130 w 426842"/>
              <a:gd name="connsiteY4" fmla="*/ 276382 h 474120"/>
              <a:gd name="connsiteX5" fmla="*/ 420130 w 426842"/>
              <a:gd name="connsiteY5" fmla="*/ 243430 h 474120"/>
              <a:gd name="connsiteX6" fmla="*/ 420130 w 426842"/>
              <a:gd name="connsiteY6" fmla="*/ 243430 h 47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42" h="474120">
                <a:moveTo>
                  <a:pt x="0" y="276382"/>
                </a:moveTo>
                <a:cubicBezTo>
                  <a:pt x="36384" y="123982"/>
                  <a:pt x="72768" y="-28418"/>
                  <a:pt x="107092" y="4533"/>
                </a:cubicBezTo>
                <a:cubicBezTo>
                  <a:pt x="141416" y="37484"/>
                  <a:pt x="168876" y="469971"/>
                  <a:pt x="205946" y="474090"/>
                </a:cubicBezTo>
                <a:cubicBezTo>
                  <a:pt x="243016" y="478209"/>
                  <a:pt x="293816" y="62197"/>
                  <a:pt x="329513" y="29246"/>
                </a:cubicBezTo>
                <a:cubicBezTo>
                  <a:pt x="365210" y="-3705"/>
                  <a:pt x="405027" y="240685"/>
                  <a:pt x="420130" y="276382"/>
                </a:cubicBezTo>
                <a:cubicBezTo>
                  <a:pt x="435233" y="312079"/>
                  <a:pt x="420130" y="243430"/>
                  <a:pt x="420130" y="243430"/>
                </a:cubicBezTo>
                <a:lnTo>
                  <a:pt x="420130" y="24343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  <a:lumOff val="25000"/>
                  </a:schemeClr>
                </a:solidFill>
                <a:prstDash val="sysDash"/>
              </a:ln>
              <a:solidFill>
                <a:srgbClr val="002060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4644613" y="3977304"/>
            <a:ext cx="145984" cy="184998"/>
          </a:xfrm>
          <a:custGeom>
            <a:avLst/>
            <a:gdLst>
              <a:gd name="connsiteX0" fmla="*/ 0 w 426842"/>
              <a:gd name="connsiteY0" fmla="*/ 276382 h 474120"/>
              <a:gd name="connsiteX1" fmla="*/ 107092 w 426842"/>
              <a:gd name="connsiteY1" fmla="*/ 4533 h 474120"/>
              <a:gd name="connsiteX2" fmla="*/ 205946 w 426842"/>
              <a:gd name="connsiteY2" fmla="*/ 474090 h 474120"/>
              <a:gd name="connsiteX3" fmla="*/ 329513 w 426842"/>
              <a:gd name="connsiteY3" fmla="*/ 29246 h 474120"/>
              <a:gd name="connsiteX4" fmla="*/ 420130 w 426842"/>
              <a:gd name="connsiteY4" fmla="*/ 276382 h 474120"/>
              <a:gd name="connsiteX5" fmla="*/ 420130 w 426842"/>
              <a:gd name="connsiteY5" fmla="*/ 243430 h 474120"/>
              <a:gd name="connsiteX6" fmla="*/ 420130 w 426842"/>
              <a:gd name="connsiteY6" fmla="*/ 243430 h 47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42" h="474120">
                <a:moveTo>
                  <a:pt x="0" y="276382"/>
                </a:moveTo>
                <a:cubicBezTo>
                  <a:pt x="36384" y="123982"/>
                  <a:pt x="72768" y="-28418"/>
                  <a:pt x="107092" y="4533"/>
                </a:cubicBezTo>
                <a:cubicBezTo>
                  <a:pt x="141416" y="37484"/>
                  <a:pt x="168876" y="469971"/>
                  <a:pt x="205946" y="474090"/>
                </a:cubicBezTo>
                <a:cubicBezTo>
                  <a:pt x="243016" y="478209"/>
                  <a:pt x="293816" y="62197"/>
                  <a:pt x="329513" y="29246"/>
                </a:cubicBezTo>
                <a:cubicBezTo>
                  <a:pt x="365210" y="-3705"/>
                  <a:pt x="405027" y="240685"/>
                  <a:pt x="420130" y="276382"/>
                </a:cubicBezTo>
                <a:cubicBezTo>
                  <a:pt x="435233" y="312079"/>
                  <a:pt x="420130" y="243430"/>
                  <a:pt x="420130" y="243430"/>
                </a:cubicBezTo>
                <a:lnTo>
                  <a:pt x="420130" y="243430"/>
                </a:ln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ot"/>
              </a:ln>
              <a:solidFill>
                <a:srgbClr val="002060"/>
              </a:solidFill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4663471" y="3807676"/>
            <a:ext cx="114912" cy="145622"/>
          </a:xfrm>
          <a:custGeom>
            <a:avLst/>
            <a:gdLst>
              <a:gd name="connsiteX0" fmla="*/ 0 w 426842"/>
              <a:gd name="connsiteY0" fmla="*/ 276382 h 474120"/>
              <a:gd name="connsiteX1" fmla="*/ 107092 w 426842"/>
              <a:gd name="connsiteY1" fmla="*/ 4533 h 474120"/>
              <a:gd name="connsiteX2" fmla="*/ 205946 w 426842"/>
              <a:gd name="connsiteY2" fmla="*/ 474090 h 474120"/>
              <a:gd name="connsiteX3" fmla="*/ 329513 w 426842"/>
              <a:gd name="connsiteY3" fmla="*/ 29246 h 474120"/>
              <a:gd name="connsiteX4" fmla="*/ 420130 w 426842"/>
              <a:gd name="connsiteY4" fmla="*/ 276382 h 474120"/>
              <a:gd name="connsiteX5" fmla="*/ 420130 w 426842"/>
              <a:gd name="connsiteY5" fmla="*/ 243430 h 474120"/>
              <a:gd name="connsiteX6" fmla="*/ 420130 w 426842"/>
              <a:gd name="connsiteY6" fmla="*/ 243430 h 47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42" h="474120">
                <a:moveTo>
                  <a:pt x="0" y="276382"/>
                </a:moveTo>
                <a:cubicBezTo>
                  <a:pt x="36384" y="123982"/>
                  <a:pt x="72768" y="-28418"/>
                  <a:pt x="107092" y="4533"/>
                </a:cubicBezTo>
                <a:cubicBezTo>
                  <a:pt x="141416" y="37484"/>
                  <a:pt x="168876" y="469971"/>
                  <a:pt x="205946" y="474090"/>
                </a:cubicBezTo>
                <a:cubicBezTo>
                  <a:pt x="243016" y="478209"/>
                  <a:pt x="293816" y="62197"/>
                  <a:pt x="329513" y="29246"/>
                </a:cubicBezTo>
                <a:cubicBezTo>
                  <a:pt x="365210" y="-3705"/>
                  <a:pt x="405027" y="240685"/>
                  <a:pt x="420130" y="276382"/>
                </a:cubicBezTo>
                <a:cubicBezTo>
                  <a:pt x="435233" y="312079"/>
                  <a:pt x="420130" y="243430"/>
                  <a:pt x="420130" y="243430"/>
                </a:cubicBezTo>
                <a:lnTo>
                  <a:pt x="420130" y="243430"/>
                </a:ln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  <a:lumOff val="25000"/>
                  </a:schemeClr>
                </a:solidFill>
                <a:prstDash val="sysDash"/>
              </a:ln>
              <a:solidFill>
                <a:srgbClr val="00206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82013" y="3189912"/>
            <a:ext cx="245739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1139043" y="3224720"/>
            <a:ext cx="118964" cy="168240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1145303" y="3423868"/>
            <a:ext cx="121756" cy="114077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892009" y="3194863"/>
            <a:ext cx="245739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1949039" y="3229671"/>
            <a:ext cx="118964" cy="168240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1955299" y="3428819"/>
            <a:ext cx="121756" cy="114077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496807" y="3203489"/>
            <a:ext cx="245739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 92"/>
          <p:cNvSpPr/>
          <p:nvPr/>
        </p:nvSpPr>
        <p:spPr>
          <a:xfrm>
            <a:off x="1553837" y="3238297"/>
            <a:ext cx="118964" cy="168240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/>
          <p:cNvSpPr/>
          <p:nvPr/>
        </p:nvSpPr>
        <p:spPr>
          <a:xfrm>
            <a:off x="1560097" y="3437445"/>
            <a:ext cx="121756" cy="114077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284903" y="3212669"/>
            <a:ext cx="245739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>
            <a:off x="2341933" y="3247477"/>
            <a:ext cx="118964" cy="168240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103"/>
          <p:cNvSpPr/>
          <p:nvPr/>
        </p:nvSpPr>
        <p:spPr>
          <a:xfrm>
            <a:off x="2348193" y="3446625"/>
            <a:ext cx="121756" cy="114077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1087567" y="3779103"/>
            <a:ext cx="245739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1144597" y="3813911"/>
            <a:ext cx="118964" cy="168240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106"/>
          <p:cNvSpPr/>
          <p:nvPr/>
        </p:nvSpPr>
        <p:spPr>
          <a:xfrm>
            <a:off x="1150857" y="4013059"/>
            <a:ext cx="121756" cy="114077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1897563" y="3784054"/>
            <a:ext cx="245739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/>
          <p:cNvSpPr/>
          <p:nvPr/>
        </p:nvSpPr>
        <p:spPr>
          <a:xfrm>
            <a:off x="1954593" y="3818862"/>
            <a:ext cx="118964" cy="168240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1960853" y="4018010"/>
            <a:ext cx="121756" cy="114077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502361" y="3792680"/>
            <a:ext cx="245739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1559391" y="3827488"/>
            <a:ext cx="118964" cy="168240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1565651" y="4026636"/>
            <a:ext cx="121756" cy="114077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2290457" y="3801860"/>
            <a:ext cx="245739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2347487" y="3836668"/>
            <a:ext cx="118964" cy="168240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353747" y="4035816"/>
            <a:ext cx="121756" cy="114077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chemeClr val="accent6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9438947" y="4552071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10196830" y="4556910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/>
          <p:cNvSpPr/>
          <p:nvPr/>
        </p:nvSpPr>
        <p:spPr>
          <a:xfrm>
            <a:off x="9590700" y="4587922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0" name="Freeform 119"/>
          <p:cNvSpPr/>
          <p:nvPr/>
        </p:nvSpPr>
        <p:spPr>
          <a:xfrm>
            <a:off x="9590700" y="4781327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reeform 120"/>
          <p:cNvSpPr/>
          <p:nvPr/>
        </p:nvSpPr>
        <p:spPr>
          <a:xfrm>
            <a:off x="10348583" y="4565062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2F2F2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reeform 121"/>
          <p:cNvSpPr/>
          <p:nvPr/>
        </p:nvSpPr>
        <p:spPr>
          <a:xfrm>
            <a:off x="10348583" y="4765572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2F2F2F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6719531" y="5348112"/>
            <a:ext cx="298918" cy="250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5928658" y="5337885"/>
            <a:ext cx="298918" cy="250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5964636" y="3369191"/>
            <a:ext cx="298918" cy="250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/>
          <p:cNvSpPr/>
          <p:nvPr/>
        </p:nvSpPr>
        <p:spPr>
          <a:xfrm>
            <a:off x="6692393" y="3961600"/>
            <a:ext cx="298918" cy="250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/>
          <p:cNvSpPr/>
          <p:nvPr/>
        </p:nvSpPr>
        <p:spPr>
          <a:xfrm>
            <a:off x="8997628" y="6105965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9961110" y="6105918"/>
            <a:ext cx="122625" cy="155396"/>
          </a:xfrm>
          <a:custGeom>
            <a:avLst/>
            <a:gdLst>
              <a:gd name="connsiteX0" fmla="*/ 0 w 426842"/>
              <a:gd name="connsiteY0" fmla="*/ 276382 h 474120"/>
              <a:gd name="connsiteX1" fmla="*/ 107092 w 426842"/>
              <a:gd name="connsiteY1" fmla="*/ 4533 h 474120"/>
              <a:gd name="connsiteX2" fmla="*/ 205946 w 426842"/>
              <a:gd name="connsiteY2" fmla="*/ 474090 h 474120"/>
              <a:gd name="connsiteX3" fmla="*/ 329513 w 426842"/>
              <a:gd name="connsiteY3" fmla="*/ 29246 h 474120"/>
              <a:gd name="connsiteX4" fmla="*/ 420130 w 426842"/>
              <a:gd name="connsiteY4" fmla="*/ 276382 h 474120"/>
              <a:gd name="connsiteX5" fmla="*/ 420130 w 426842"/>
              <a:gd name="connsiteY5" fmla="*/ 243430 h 474120"/>
              <a:gd name="connsiteX6" fmla="*/ 420130 w 426842"/>
              <a:gd name="connsiteY6" fmla="*/ 243430 h 47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42" h="474120">
                <a:moveTo>
                  <a:pt x="0" y="276382"/>
                </a:moveTo>
                <a:cubicBezTo>
                  <a:pt x="36384" y="123982"/>
                  <a:pt x="72768" y="-28418"/>
                  <a:pt x="107092" y="4533"/>
                </a:cubicBezTo>
                <a:cubicBezTo>
                  <a:pt x="141416" y="37484"/>
                  <a:pt x="168876" y="469971"/>
                  <a:pt x="205946" y="474090"/>
                </a:cubicBezTo>
                <a:cubicBezTo>
                  <a:pt x="243016" y="478209"/>
                  <a:pt x="293816" y="62197"/>
                  <a:pt x="329513" y="29246"/>
                </a:cubicBezTo>
                <a:cubicBezTo>
                  <a:pt x="365210" y="-3705"/>
                  <a:pt x="405027" y="240685"/>
                  <a:pt x="420130" y="276382"/>
                </a:cubicBezTo>
                <a:cubicBezTo>
                  <a:pt x="435233" y="312079"/>
                  <a:pt x="420130" y="243430"/>
                  <a:pt x="420130" y="243430"/>
                </a:cubicBezTo>
                <a:lnTo>
                  <a:pt x="420130" y="243430"/>
                </a:lnTo>
              </a:path>
            </a:pathLst>
          </a:cu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sysDot"/>
              </a:ln>
              <a:solidFill>
                <a:srgbClr val="002060"/>
              </a:solidFill>
            </a:endParaRPr>
          </a:p>
        </p:txBody>
      </p:sp>
      <p:sp>
        <p:nvSpPr>
          <p:cNvPr id="130" name="Freeform 129"/>
          <p:cNvSpPr/>
          <p:nvPr/>
        </p:nvSpPr>
        <p:spPr>
          <a:xfrm>
            <a:off x="9482218" y="6121338"/>
            <a:ext cx="121756" cy="114077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10398518" y="6119164"/>
            <a:ext cx="121756" cy="114077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9159005" y="600664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=</a:t>
            </a:r>
            <a:endParaRPr lang="en-US" sz="1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9605137" y="602231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135" name="TextBox 134"/>
          <p:cNvSpPr txBox="1"/>
          <p:nvPr/>
        </p:nvSpPr>
        <p:spPr>
          <a:xfrm>
            <a:off x="10086576" y="602525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136" name="TextBox 135"/>
          <p:cNvSpPr txBox="1"/>
          <p:nvPr/>
        </p:nvSpPr>
        <p:spPr>
          <a:xfrm>
            <a:off x="7849456" y="6042846"/>
            <a:ext cx="1157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 find that</a:t>
            </a:r>
            <a:endParaRPr lang="en-US" sz="1400" dirty="0"/>
          </a:p>
        </p:txBody>
      </p:sp>
      <p:sp>
        <p:nvSpPr>
          <p:cNvPr id="137" name="TextBox 136"/>
          <p:cNvSpPr txBox="1"/>
          <p:nvPr/>
        </p:nvSpPr>
        <p:spPr>
          <a:xfrm>
            <a:off x="7843214" y="6335812"/>
            <a:ext cx="1000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 guess </a:t>
            </a:r>
            <a:endParaRPr lang="en-US" sz="1400" dirty="0"/>
          </a:p>
        </p:txBody>
      </p:sp>
      <p:sp>
        <p:nvSpPr>
          <p:cNvPr id="139" name="Freeform 138"/>
          <p:cNvSpPr/>
          <p:nvPr/>
        </p:nvSpPr>
        <p:spPr>
          <a:xfrm>
            <a:off x="8794305" y="6431872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8996989" y="633998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=</a:t>
            </a:r>
            <a:endParaRPr lang="en-US" sz="1400" dirty="0"/>
          </a:p>
        </p:txBody>
      </p:sp>
      <p:sp>
        <p:nvSpPr>
          <p:cNvPr id="142" name="Oval 141"/>
          <p:cNvSpPr/>
          <p:nvPr/>
        </p:nvSpPr>
        <p:spPr>
          <a:xfrm>
            <a:off x="4566323" y="3337425"/>
            <a:ext cx="276081" cy="25260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/>
          <p:cNvSpPr/>
          <p:nvPr/>
        </p:nvSpPr>
        <p:spPr>
          <a:xfrm>
            <a:off x="9884381" y="6034960"/>
            <a:ext cx="276081" cy="25260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/>
          <p:cNvSpPr/>
          <p:nvPr/>
        </p:nvSpPr>
        <p:spPr>
          <a:xfrm>
            <a:off x="1072084" y="3367367"/>
            <a:ext cx="252882" cy="22894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/>
          <p:cNvSpPr/>
          <p:nvPr/>
        </p:nvSpPr>
        <p:spPr>
          <a:xfrm>
            <a:off x="1908910" y="3967544"/>
            <a:ext cx="252882" cy="22894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/>
          <p:cNvSpPr/>
          <p:nvPr/>
        </p:nvSpPr>
        <p:spPr>
          <a:xfrm>
            <a:off x="9410372" y="6055313"/>
            <a:ext cx="252882" cy="22894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10331231" y="6055313"/>
            <a:ext cx="252882" cy="228941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reeform 147"/>
          <p:cNvSpPr/>
          <p:nvPr/>
        </p:nvSpPr>
        <p:spPr>
          <a:xfrm>
            <a:off x="9291408" y="6417151"/>
            <a:ext cx="118964" cy="168240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/>
          <p:cNvSpPr txBox="1"/>
          <p:nvPr/>
        </p:nvSpPr>
        <p:spPr>
          <a:xfrm>
            <a:off x="9360942" y="634738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150" name="Freeform 149"/>
          <p:cNvSpPr/>
          <p:nvPr/>
        </p:nvSpPr>
        <p:spPr>
          <a:xfrm>
            <a:off x="9662011" y="6422574"/>
            <a:ext cx="123099" cy="155997"/>
          </a:xfrm>
          <a:custGeom>
            <a:avLst/>
            <a:gdLst>
              <a:gd name="connsiteX0" fmla="*/ 0 w 426842"/>
              <a:gd name="connsiteY0" fmla="*/ 276382 h 474120"/>
              <a:gd name="connsiteX1" fmla="*/ 107092 w 426842"/>
              <a:gd name="connsiteY1" fmla="*/ 4533 h 474120"/>
              <a:gd name="connsiteX2" fmla="*/ 205946 w 426842"/>
              <a:gd name="connsiteY2" fmla="*/ 474090 h 474120"/>
              <a:gd name="connsiteX3" fmla="*/ 329513 w 426842"/>
              <a:gd name="connsiteY3" fmla="*/ 29246 h 474120"/>
              <a:gd name="connsiteX4" fmla="*/ 420130 w 426842"/>
              <a:gd name="connsiteY4" fmla="*/ 276382 h 474120"/>
              <a:gd name="connsiteX5" fmla="*/ 420130 w 426842"/>
              <a:gd name="connsiteY5" fmla="*/ 243430 h 474120"/>
              <a:gd name="connsiteX6" fmla="*/ 420130 w 426842"/>
              <a:gd name="connsiteY6" fmla="*/ 243430 h 47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6842" h="474120">
                <a:moveTo>
                  <a:pt x="0" y="276382"/>
                </a:moveTo>
                <a:cubicBezTo>
                  <a:pt x="36384" y="123982"/>
                  <a:pt x="72768" y="-28418"/>
                  <a:pt x="107092" y="4533"/>
                </a:cubicBezTo>
                <a:cubicBezTo>
                  <a:pt x="141416" y="37484"/>
                  <a:pt x="168876" y="469971"/>
                  <a:pt x="205946" y="474090"/>
                </a:cubicBezTo>
                <a:cubicBezTo>
                  <a:pt x="243016" y="478209"/>
                  <a:pt x="293816" y="62197"/>
                  <a:pt x="329513" y="29246"/>
                </a:cubicBezTo>
                <a:cubicBezTo>
                  <a:pt x="365210" y="-3705"/>
                  <a:pt x="405027" y="240685"/>
                  <a:pt x="420130" y="276382"/>
                </a:cubicBezTo>
                <a:cubicBezTo>
                  <a:pt x="435233" y="312079"/>
                  <a:pt x="420130" y="243430"/>
                  <a:pt x="420130" y="243430"/>
                </a:cubicBezTo>
                <a:lnTo>
                  <a:pt x="420130" y="243430"/>
                </a:lnTo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2">
                    <a:lumMod val="75000"/>
                    <a:lumOff val="25000"/>
                  </a:schemeClr>
                </a:solidFill>
                <a:prstDash val="sysDash"/>
              </a:ln>
              <a:solidFill>
                <a:srgbClr val="002060"/>
              </a:solidFill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9777603" y="633581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+</a:t>
            </a:r>
            <a:endParaRPr lang="en-US" sz="1400" dirty="0"/>
          </a:p>
        </p:txBody>
      </p:sp>
      <p:sp>
        <p:nvSpPr>
          <p:cNvPr id="152" name="Freeform 151"/>
          <p:cNvSpPr/>
          <p:nvPr/>
        </p:nvSpPr>
        <p:spPr>
          <a:xfrm>
            <a:off x="10017885" y="6393266"/>
            <a:ext cx="118964" cy="168240"/>
          </a:xfrm>
          <a:custGeom>
            <a:avLst/>
            <a:gdLst>
              <a:gd name="connsiteX0" fmla="*/ 0 w 370702"/>
              <a:gd name="connsiteY0" fmla="*/ 362516 h 680360"/>
              <a:gd name="connsiteX1" fmla="*/ 156518 w 370702"/>
              <a:gd name="connsiteY1" fmla="*/ 8289 h 680360"/>
              <a:gd name="connsiteX2" fmla="*/ 230659 w 370702"/>
              <a:gd name="connsiteY2" fmla="*/ 675554 h 680360"/>
              <a:gd name="connsiteX3" fmla="*/ 370702 w 370702"/>
              <a:gd name="connsiteY3" fmla="*/ 255424 h 6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702" h="680360">
                <a:moveTo>
                  <a:pt x="0" y="362516"/>
                </a:moveTo>
                <a:cubicBezTo>
                  <a:pt x="59037" y="159316"/>
                  <a:pt x="118075" y="-43884"/>
                  <a:pt x="156518" y="8289"/>
                </a:cubicBezTo>
                <a:cubicBezTo>
                  <a:pt x="194961" y="60462"/>
                  <a:pt x="194962" y="634365"/>
                  <a:pt x="230659" y="675554"/>
                </a:cubicBezTo>
                <a:cubicBezTo>
                  <a:pt x="266356" y="716743"/>
                  <a:pt x="318529" y="486083"/>
                  <a:pt x="370702" y="255424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utoShape 31"/>
          <p:cNvSpPr>
            <a:spLocks noChangeArrowheads="1"/>
          </p:cNvSpPr>
          <p:nvPr/>
        </p:nvSpPr>
        <p:spPr bwMode="auto">
          <a:xfrm>
            <a:off x="7957155" y="5429285"/>
            <a:ext cx="1647484" cy="477302"/>
          </a:xfrm>
          <a:prstGeom prst="wedgeRoundRectCallout">
            <a:avLst>
              <a:gd name="adj1" fmla="val 44590"/>
              <a:gd name="adj2" fmla="val -20242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We fill the tone tread      of      by</a:t>
            </a:r>
            <a:endParaRPr lang="en-US" altLang="zh-TW" sz="14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155" name="Freeform 154"/>
          <p:cNvSpPr/>
          <p:nvPr/>
        </p:nvSpPr>
        <p:spPr>
          <a:xfrm>
            <a:off x="8570494" y="5730257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AutoShape 31"/>
          <p:cNvSpPr>
            <a:spLocks noChangeArrowheads="1"/>
          </p:cNvSpPr>
          <p:nvPr/>
        </p:nvSpPr>
        <p:spPr bwMode="auto">
          <a:xfrm>
            <a:off x="4252161" y="6574270"/>
            <a:ext cx="2635870" cy="240226"/>
          </a:xfrm>
          <a:prstGeom prst="wedgeRoundRectCallout">
            <a:avLst>
              <a:gd name="adj1" fmla="val 19360"/>
              <a:gd name="adj2" fmla="val -223819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200" dirty="0" smtClean="0"/>
              <a:t>A frequent pitch trend with length </a:t>
            </a:r>
            <a:r>
              <a:rPr lang="en-US" altLang="zh-TW" sz="1200" i="1" dirty="0" smtClean="0"/>
              <a:t>l</a:t>
            </a:r>
          </a:p>
          <a:p>
            <a:endParaRPr lang="en-US" altLang="zh-TW" sz="2000" baseline="-25000" dirty="0" smtClean="0"/>
          </a:p>
        </p:txBody>
      </p:sp>
      <p:sp>
        <p:nvSpPr>
          <p:cNvPr id="131" name="AutoShape 31"/>
          <p:cNvSpPr>
            <a:spLocks noChangeArrowheads="1"/>
          </p:cNvSpPr>
          <p:nvPr/>
        </p:nvSpPr>
        <p:spPr bwMode="auto">
          <a:xfrm>
            <a:off x="5717480" y="4467617"/>
            <a:ext cx="1565850" cy="261985"/>
          </a:xfrm>
          <a:prstGeom prst="wedgeRoundRectCallout">
            <a:avLst>
              <a:gd name="adj1" fmla="val 22363"/>
              <a:gd name="adj2" fmla="val -12488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200" dirty="0" smtClean="0"/>
              <a:t>FPs with length = </a:t>
            </a:r>
            <a:r>
              <a:rPr lang="en-US" altLang="zh-TW" sz="1200" i="1" dirty="0" smtClean="0"/>
              <a:t>l</a:t>
            </a:r>
          </a:p>
          <a:p>
            <a:endParaRPr lang="en-US" altLang="zh-TW" sz="2000" baseline="-25000" dirty="0" smtClean="0"/>
          </a:p>
        </p:txBody>
      </p:sp>
      <p:sp>
        <p:nvSpPr>
          <p:cNvPr id="140" name="AutoShape 31"/>
          <p:cNvSpPr>
            <a:spLocks noChangeArrowheads="1"/>
          </p:cNvSpPr>
          <p:nvPr/>
        </p:nvSpPr>
        <p:spPr bwMode="auto">
          <a:xfrm>
            <a:off x="3488742" y="4480072"/>
            <a:ext cx="1565850" cy="261985"/>
          </a:xfrm>
          <a:prstGeom prst="wedgeRoundRectCallout">
            <a:avLst>
              <a:gd name="adj1" fmla="val 22363"/>
              <a:gd name="adj2" fmla="val -12488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200" dirty="0" smtClean="0"/>
              <a:t>FPs with length &lt; </a:t>
            </a:r>
            <a:r>
              <a:rPr lang="en-US" altLang="zh-TW" sz="1200" i="1" dirty="0" smtClean="0"/>
              <a:t>l</a:t>
            </a:r>
          </a:p>
          <a:p>
            <a:endParaRPr lang="en-US" altLang="zh-TW" sz="2000" baseline="-25000" dirty="0" smtClean="0"/>
          </a:p>
        </p:txBody>
      </p:sp>
      <p:sp>
        <p:nvSpPr>
          <p:cNvPr id="154" name="AutoShape 31"/>
          <p:cNvSpPr>
            <a:spLocks noChangeArrowheads="1"/>
          </p:cNvSpPr>
          <p:nvPr/>
        </p:nvSpPr>
        <p:spPr bwMode="auto">
          <a:xfrm>
            <a:off x="1130206" y="4460065"/>
            <a:ext cx="1695647" cy="261985"/>
          </a:xfrm>
          <a:prstGeom prst="wedgeRoundRectCallout">
            <a:avLst>
              <a:gd name="adj1" fmla="val 22363"/>
              <a:gd name="adj2" fmla="val -12488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200" dirty="0" smtClean="0"/>
              <a:t>FPs with length &lt;&lt; </a:t>
            </a:r>
            <a:r>
              <a:rPr lang="en-US" altLang="zh-TW" sz="1200" i="1" dirty="0" smtClean="0"/>
              <a:t>l</a:t>
            </a:r>
          </a:p>
          <a:p>
            <a:endParaRPr lang="en-US" altLang="zh-TW" sz="2000" baseline="-25000" dirty="0" smtClean="0"/>
          </a:p>
        </p:txBody>
      </p:sp>
      <p:sp>
        <p:nvSpPr>
          <p:cNvPr id="55" name="AutoShape 31"/>
          <p:cNvSpPr>
            <a:spLocks noChangeArrowheads="1"/>
          </p:cNvSpPr>
          <p:nvPr/>
        </p:nvSpPr>
        <p:spPr bwMode="auto">
          <a:xfrm>
            <a:off x="4009594" y="4824916"/>
            <a:ext cx="1037016" cy="240593"/>
          </a:xfrm>
          <a:prstGeom prst="wedgeRoundRectCallout">
            <a:avLst>
              <a:gd name="adj1" fmla="val 21870"/>
              <a:gd name="adj2" fmla="val -10179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200" dirty="0" smtClean="0"/>
              <a:t>Shorter FPs</a:t>
            </a:r>
            <a:endParaRPr lang="en-US" altLang="zh-TW" sz="12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58" name="AutoShape 31"/>
          <p:cNvSpPr>
            <a:spLocks noChangeArrowheads="1"/>
          </p:cNvSpPr>
          <p:nvPr/>
        </p:nvSpPr>
        <p:spPr bwMode="auto">
          <a:xfrm>
            <a:off x="1425452" y="4796034"/>
            <a:ext cx="1380345" cy="240593"/>
          </a:xfrm>
          <a:prstGeom prst="wedgeRoundRectCallout">
            <a:avLst>
              <a:gd name="adj1" fmla="val 21381"/>
              <a:gd name="adj2" fmla="val -9494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200" dirty="0" smtClean="0"/>
              <a:t>Even shorter FPs</a:t>
            </a:r>
            <a:endParaRPr lang="en-US" altLang="zh-TW" sz="12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156" name="Text Box 39"/>
          <p:cNvSpPr txBox="1">
            <a:spLocks noChangeArrowheads="1"/>
          </p:cNvSpPr>
          <p:nvPr/>
        </p:nvSpPr>
        <p:spPr bwMode="auto">
          <a:xfrm>
            <a:off x="6317465" y="1254886"/>
            <a:ext cx="5788617" cy="70788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Goal</a:t>
            </a:r>
            <a:r>
              <a:rPr lang="en-US" sz="2000" dirty="0" smtClean="0"/>
              <a:t>: Fill the tone trend for all the freq. pitch trends </a:t>
            </a:r>
            <a:endParaRPr lang="en-US" altLang="zh-HK" sz="1800" dirty="0">
              <a:solidFill>
                <a:srgbClr val="FF0000"/>
              </a:solidFill>
            </a:endParaRPr>
          </a:p>
        </p:txBody>
      </p:sp>
      <p:sp>
        <p:nvSpPr>
          <p:cNvPr id="157" name="Freeform 156"/>
          <p:cNvSpPr/>
          <p:nvPr/>
        </p:nvSpPr>
        <p:spPr>
          <a:xfrm>
            <a:off x="9033549" y="5715663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AutoShape 31"/>
          <p:cNvSpPr>
            <a:spLocks noChangeArrowheads="1"/>
          </p:cNvSpPr>
          <p:nvPr/>
        </p:nvSpPr>
        <p:spPr bwMode="auto">
          <a:xfrm>
            <a:off x="10054627" y="5283666"/>
            <a:ext cx="917641" cy="249313"/>
          </a:xfrm>
          <a:prstGeom prst="wedgeRoundRectCallout">
            <a:avLst>
              <a:gd name="adj1" fmla="val -51977"/>
              <a:gd name="adj2" fmla="val -16305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200" dirty="0" smtClean="0"/>
              <a:t>A new FP !</a:t>
            </a:r>
            <a:endParaRPr lang="en-US" altLang="zh-TW" sz="20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007108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Construct Pitch Seq. from pitch trend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1979891"/>
            <a:ext cx="10363200" cy="4114800"/>
          </a:xfrm>
        </p:spPr>
        <p:txBody>
          <a:bodyPr/>
          <a:lstStyle/>
          <a:p>
            <a:r>
              <a:rPr lang="en-US" dirty="0" smtClean="0"/>
              <a:t>Pitch trend = </a:t>
            </a:r>
            <a:r>
              <a:rPr lang="en-US" i="1" dirty="0"/>
              <a:t>&lt; </a:t>
            </a:r>
            <a:r>
              <a:rPr lang="en-US" i="1" dirty="0">
                <a:solidFill>
                  <a:srgbClr val="C00000"/>
                </a:solidFill>
              </a:rPr>
              <a:t>−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>
                <a:solidFill>
                  <a:srgbClr val="FFC000"/>
                </a:solidFill>
              </a:rPr>
              <a:t>3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/>
              <a:t>1</a:t>
            </a:r>
            <a:r>
              <a:rPr lang="en-US" i="1" dirty="0"/>
              <a:t>, − </a:t>
            </a:r>
            <a:r>
              <a:rPr lang="en-US" dirty="0"/>
              <a:t>1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i="1" dirty="0" smtClean="0"/>
              <a:t>&gt;</a:t>
            </a:r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13" y="2936746"/>
            <a:ext cx="7177525" cy="2888099"/>
          </a:xfrm>
          <a:prstGeom prst="rect">
            <a:avLst/>
          </a:prstGeom>
        </p:spPr>
      </p:pic>
      <p:sp>
        <p:nvSpPr>
          <p:cNvPr id="6" name="AutoShape 31"/>
          <p:cNvSpPr>
            <a:spLocks noChangeArrowheads="1"/>
          </p:cNvSpPr>
          <p:nvPr/>
        </p:nvSpPr>
        <p:spPr bwMode="auto">
          <a:xfrm>
            <a:off x="10067708" y="2598997"/>
            <a:ext cx="2022691" cy="1046452"/>
          </a:xfrm>
          <a:prstGeom prst="wedgeRoundRectCallout">
            <a:avLst>
              <a:gd name="adj1" fmla="val -76134"/>
              <a:gd name="adj2" fmla="val 3488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/>
              <a:t>G</a:t>
            </a:r>
            <a:r>
              <a:rPr lang="en-US" altLang="zh-TW" sz="2000" dirty="0" smtClean="0"/>
              <a:t>enerate from the ending note</a:t>
            </a:r>
            <a:endParaRPr lang="en-US" altLang="zh-TW" sz="20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7" name="AutoShape 31"/>
          <p:cNvSpPr>
            <a:spLocks noChangeArrowheads="1"/>
          </p:cNvSpPr>
          <p:nvPr/>
        </p:nvSpPr>
        <p:spPr bwMode="auto">
          <a:xfrm>
            <a:off x="8049437" y="2877154"/>
            <a:ext cx="1274329" cy="540938"/>
          </a:xfrm>
          <a:prstGeom prst="wedgeRoundRectCallout">
            <a:avLst>
              <a:gd name="adj1" fmla="val -43587"/>
              <a:gd name="adj2" fmla="val 7910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Diff. in sofa name = </a:t>
            </a:r>
            <a:r>
              <a:rPr lang="en-US" altLang="zh-TW" sz="1400" dirty="0" smtClean="0">
                <a:solidFill>
                  <a:srgbClr val="0070C0"/>
                </a:solidFill>
              </a:rPr>
              <a:t>1</a:t>
            </a:r>
            <a:endParaRPr lang="en-US" altLang="zh-TW" sz="1400" i="1" dirty="0" smtClean="0">
              <a:solidFill>
                <a:srgbClr val="0070C0"/>
              </a:solidFill>
            </a:endParaRPr>
          </a:p>
          <a:p>
            <a:endParaRPr lang="en-US" altLang="zh-TW" sz="2000" baseline="-25000" dirty="0" smtClean="0"/>
          </a:p>
        </p:txBody>
      </p:sp>
      <p:sp>
        <p:nvSpPr>
          <p:cNvPr id="8" name="AutoShape 31"/>
          <p:cNvSpPr>
            <a:spLocks noChangeArrowheads="1"/>
          </p:cNvSpPr>
          <p:nvPr/>
        </p:nvSpPr>
        <p:spPr bwMode="auto">
          <a:xfrm>
            <a:off x="1872648" y="4801561"/>
            <a:ext cx="1274329" cy="540938"/>
          </a:xfrm>
          <a:prstGeom prst="wedgeRoundRectCallout">
            <a:avLst>
              <a:gd name="adj1" fmla="val 96692"/>
              <a:gd name="adj2" fmla="val -6557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Diff. in sofa name = </a:t>
            </a:r>
            <a:r>
              <a:rPr lang="en-US" altLang="zh-TW" sz="1400" dirty="0" smtClean="0">
                <a:solidFill>
                  <a:srgbClr val="C00000"/>
                </a:solidFill>
              </a:rPr>
              <a:t>-3</a:t>
            </a:r>
            <a:endParaRPr lang="en-US" altLang="zh-TW" sz="1400" i="1" dirty="0" smtClean="0">
              <a:solidFill>
                <a:srgbClr val="C00000"/>
              </a:solidFill>
            </a:endParaRPr>
          </a:p>
          <a:p>
            <a:endParaRPr lang="en-US" altLang="zh-TW" sz="2000" baseline="-25000" dirty="0" smtClean="0"/>
          </a:p>
        </p:txBody>
      </p:sp>
      <p:sp>
        <p:nvSpPr>
          <p:cNvPr id="9" name="AutoShape 31"/>
          <p:cNvSpPr>
            <a:spLocks noChangeArrowheads="1"/>
          </p:cNvSpPr>
          <p:nvPr/>
        </p:nvSpPr>
        <p:spPr bwMode="auto">
          <a:xfrm>
            <a:off x="4824246" y="4531092"/>
            <a:ext cx="1274329" cy="540938"/>
          </a:xfrm>
          <a:prstGeom prst="wedgeRoundRectCallout">
            <a:avLst>
              <a:gd name="adj1" fmla="val -66859"/>
              <a:gd name="adj2" fmla="val -11430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Diff. in sofa name = </a:t>
            </a:r>
            <a:r>
              <a:rPr lang="en-US" altLang="zh-TW" sz="1400" dirty="0" smtClean="0">
                <a:solidFill>
                  <a:srgbClr val="FFC000"/>
                </a:solidFill>
              </a:rPr>
              <a:t>3</a:t>
            </a:r>
            <a:endParaRPr lang="en-US" altLang="zh-TW" sz="1400" i="1" dirty="0" smtClean="0">
              <a:solidFill>
                <a:srgbClr val="FFC000"/>
              </a:solidFill>
            </a:endParaRPr>
          </a:p>
          <a:p>
            <a:endParaRPr lang="en-US" altLang="zh-TW" sz="2000" baseline="-25000" dirty="0" smtClean="0"/>
          </a:p>
        </p:txBody>
      </p:sp>
      <p:sp>
        <p:nvSpPr>
          <p:cNvPr id="10" name="AutoShape 31"/>
          <p:cNvSpPr>
            <a:spLocks noChangeArrowheads="1"/>
          </p:cNvSpPr>
          <p:nvPr/>
        </p:nvSpPr>
        <p:spPr bwMode="auto">
          <a:xfrm>
            <a:off x="10103358" y="4037291"/>
            <a:ext cx="1886962" cy="1046452"/>
          </a:xfrm>
          <a:prstGeom prst="wedgeRoundRectCallout">
            <a:avLst>
              <a:gd name="adj1" fmla="val -82558"/>
              <a:gd name="adj2" fmla="val -7988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This melody is in C major.</a:t>
            </a:r>
            <a:endParaRPr lang="en-US" altLang="zh-TW" sz="20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auto">
          <a:xfrm>
            <a:off x="8295698" y="132686"/>
            <a:ext cx="3544019" cy="675430"/>
          </a:xfrm>
          <a:prstGeom prst="wedgeRoundRectCallout">
            <a:avLst>
              <a:gd name="adj1" fmla="val -19552"/>
              <a:gd name="adj2" fmla="val 8239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Obtained based on the tone trend of the input lyrics</a:t>
            </a:r>
            <a:endParaRPr lang="en-US" altLang="zh-TW" sz="2000" i="1" dirty="0" smtClean="0"/>
          </a:p>
          <a:p>
            <a:endParaRPr lang="en-US" altLang="zh-TW" sz="20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08715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Composing </a:t>
            </a:r>
            <a:r>
              <a:rPr lang="en-US" dirty="0"/>
              <a:t>Melody using fps in </a:t>
            </a:r>
            <a:r>
              <a:rPr lang="en-US" dirty="0" smtClean="0"/>
              <a:t>Different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Goals</a:t>
            </a:r>
            <a:r>
              <a:rPr lang="en-US" dirty="0" smtClean="0"/>
              <a:t>: Use </a:t>
            </a:r>
            <a:r>
              <a:rPr lang="en-US" dirty="0"/>
              <a:t>the fps mined from songs with lyrics in language </a:t>
            </a:r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to compose </a:t>
            </a:r>
            <a:r>
              <a:rPr lang="en-US" dirty="0"/>
              <a:t>the melody with the user-input lyrics in </a:t>
            </a:r>
            <a:r>
              <a:rPr lang="en-US" dirty="0" smtClean="0"/>
              <a:t>language L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Do a tone mapping of the tones from L</a:t>
            </a:r>
            <a:r>
              <a:rPr lang="en-US" baseline="-25000" dirty="0" smtClean="0"/>
              <a:t>2</a:t>
            </a:r>
            <a:r>
              <a:rPr lang="en-US" dirty="0" smtClean="0"/>
              <a:t> to L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tone sequence       L</a:t>
            </a:r>
            <a:r>
              <a:rPr lang="en-US" baseline="-25000" dirty="0" smtClean="0"/>
              <a:t>1</a:t>
            </a:r>
            <a:r>
              <a:rPr lang="en-US" dirty="0" smtClean="0"/>
              <a:t> tone sequence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16</a:t>
            </a:fld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917989" y="4959178"/>
            <a:ext cx="444844" cy="3048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31"/>
          <p:cNvSpPr>
            <a:spLocks noChangeArrowheads="1"/>
          </p:cNvSpPr>
          <p:nvPr/>
        </p:nvSpPr>
        <p:spPr bwMode="auto">
          <a:xfrm>
            <a:off x="1403923" y="5724847"/>
            <a:ext cx="2599667" cy="308819"/>
          </a:xfrm>
          <a:prstGeom prst="wedgeRoundRectCallout">
            <a:avLst>
              <a:gd name="adj1" fmla="val -21103"/>
              <a:gd name="adj2" fmla="val -17164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 smtClean="0"/>
              <a:t>Language of user-input </a:t>
            </a:r>
            <a:r>
              <a:rPr lang="en-US" sz="1400" dirty="0"/>
              <a:t>lyrics</a:t>
            </a:r>
            <a:endParaRPr lang="en-US" altLang="zh-TW" sz="2000" baseline="-25000" dirty="0" smtClean="0"/>
          </a:p>
        </p:txBody>
      </p:sp>
      <p:sp>
        <p:nvSpPr>
          <p:cNvPr id="7" name="AutoShape 31"/>
          <p:cNvSpPr>
            <a:spLocks noChangeArrowheads="1"/>
          </p:cNvSpPr>
          <p:nvPr/>
        </p:nvSpPr>
        <p:spPr bwMode="auto">
          <a:xfrm>
            <a:off x="5140411" y="5724397"/>
            <a:ext cx="1738812" cy="308819"/>
          </a:xfrm>
          <a:prstGeom prst="wedgeRoundRectCallout">
            <a:avLst>
              <a:gd name="adj1" fmla="val -21103"/>
              <a:gd name="adj2" fmla="val -17164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400" dirty="0" smtClean="0"/>
              <a:t>Language of songs</a:t>
            </a:r>
            <a:endParaRPr lang="en-US" altLang="zh-TW" sz="2000" baseline="-25000" dirty="0" smtClean="0"/>
          </a:p>
        </p:txBody>
      </p:sp>
      <p:sp>
        <p:nvSpPr>
          <p:cNvPr id="8" name="AutoShape 31"/>
          <p:cNvSpPr>
            <a:spLocks noChangeArrowheads="1"/>
          </p:cNvSpPr>
          <p:nvPr/>
        </p:nvSpPr>
        <p:spPr bwMode="auto">
          <a:xfrm>
            <a:off x="1746823" y="6392019"/>
            <a:ext cx="602677" cy="308819"/>
          </a:xfrm>
          <a:prstGeom prst="wedgeRoundRectCallout">
            <a:avLst>
              <a:gd name="adj1" fmla="val -21103"/>
              <a:gd name="adj2" fmla="val -17164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Thai</a:t>
            </a:r>
            <a:endParaRPr lang="en-US" altLang="zh-TW" sz="2000" baseline="-25000" dirty="0" smtClean="0"/>
          </a:p>
        </p:txBody>
      </p:sp>
      <p:sp>
        <p:nvSpPr>
          <p:cNvPr id="9" name="AutoShape 31"/>
          <p:cNvSpPr>
            <a:spLocks noChangeArrowheads="1"/>
          </p:cNvSpPr>
          <p:nvPr/>
        </p:nvSpPr>
        <p:spPr bwMode="auto">
          <a:xfrm>
            <a:off x="5429078" y="6392019"/>
            <a:ext cx="1161478" cy="308819"/>
          </a:xfrm>
          <a:prstGeom prst="wedgeRoundRectCallout">
            <a:avLst>
              <a:gd name="adj1" fmla="val -21103"/>
              <a:gd name="adj2" fmla="val -17164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Cantonese</a:t>
            </a:r>
            <a:endParaRPr lang="en-US" altLang="zh-TW" sz="2000" baseline="-25000" dirty="0" smtClean="0"/>
          </a:p>
        </p:txBody>
      </p:sp>
      <p:sp>
        <p:nvSpPr>
          <p:cNvPr id="10" name="Text Box 39"/>
          <p:cNvSpPr txBox="1">
            <a:spLocks noChangeArrowheads="1"/>
          </p:cNvSpPr>
          <p:nvPr/>
        </p:nvSpPr>
        <p:spPr bwMode="auto">
          <a:xfrm>
            <a:off x="146118" y="6300728"/>
            <a:ext cx="1257805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buNone/>
            </a:pPr>
            <a:r>
              <a:rPr lang="en-US" sz="2000" dirty="0" smtClean="0"/>
              <a:t>Example:</a:t>
            </a:r>
            <a:endParaRPr lang="en-US" altLang="zh-HK" sz="1800" dirty="0"/>
          </a:p>
        </p:txBody>
      </p:sp>
    </p:spTree>
    <p:extLst>
      <p:ext uri="{BB962C8B-B14F-4D97-AF65-F5344CB8AC3E}">
        <p14:creationId xmlns:p14="http://schemas.microsoft.com/office/powerpoint/2010/main" val="9347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Cantonese Tones and Thai Tones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" y="2025122"/>
            <a:ext cx="5677187" cy="40084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81" y="2022658"/>
            <a:ext cx="5144074" cy="4220980"/>
          </a:xfrm>
          <a:prstGeom prst="rect">
            <a:avLst/>
          </a:prstGeom>
        </p:spPr>
      </p:pic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2941628" y="6295966"/>
            <a:ext cx="5788617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buNone/>
            </a:pPr>
            <a:r>
              <a:rPr lang="en-US" sz="2000" dirty="0" smtClean="0"/>
              <a:t>Use the greedy algorithm to find the similar pairs.</a:t>
            </a:r>
            <a:endParaRPr lang="en-US" altLang="zh-HK" sz="18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654109" y="4146884"/>
            <a:ext cx="1165151" cy="896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121591" y="3967131"/>
            <a:ext cx="1165151" cy="896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33266" y="5779827"/>
            <a:ext cx="996286" cy="2537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38541" y="6033560"/>
            <a:ext cx="996286" cy="2537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Map the Thai tones to the Cantonese tones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82" y="2581835"/>
            <a:ext cx="10687836" cy="3290468"/>
          </a:xfrm>
          <a:prstGeom prst="rect">
            <a:avLst/>
          </a:prstGeom>
        </p:spPr>
      </p:pic>
      <p:sp>
        <p:nvSpPr>
          <p:cNvPr id="6" name="AutoShape 31"/>
          <p:cNvSpPr>
            <a:spLocks noChangeArrowheads="1"/>
          </p:cNvSpPr>
          <p:nvPr/>
        </p:nvSpPr>
        <p:spPr bwMode="auto">
          <a:xfrm>
            <a:off x="7258250" y="1290920"/>
            <a:ext cx="3302174" cy="1004047"/>
          </a:xfrm>
          <a:prstGeom prst="wedgeRoundRectCallout">
            <a:avLst>
              <a:gd name="adj1" fmla="val -19734"/>
              <a:gd name="adj2" fmla="val 8461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Between the tone digit of the Thai tones and that of the Cantonese tones</a:t>
            </a:r>
            <a:endParaRPr lang="en-US" altLang="zh-TW" sz="20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7" name="AutoShape 31"/>
          <p:cNvSpPr>
            <a:spLocks noChangeArrowheads="1"/>
          </p:cNvSpPr>
          <p:nvPr/>
        </p:nvSpPr>
        <p:spPr bwMode="auto">
          <a:xfrm>
            <a:off x="132026" y="4020099"/>
            <a:ext cx="2366682" cy="1004047"/>
          </a:xfrm>
          <a:prstGeom prst="wedgeRoundRectCallout">
            <a:avLst>
              <a:gd name="adj1" fmla="val 66658"/>
              <a:gd name="adj2" fmla="val -86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The 4</a:t>
            </a:r>
            <a:r>
              <a:rPr lang="en-US" altLang="zh-TW" sz="2000" baseline="30000" dirty="0" smtClean="0"/>
              <a:t>th</a:t>
            </a:r>
            <a:r>
              <a:rPr lang="en-US" altLang="zh-TW" sz="2000" dirty="0" smtClean="0"/>
              <a:t> Thai tones is assigned to 2 Cantonese tones</a:t>
            </a:r>
            <a:endParaRPr lang="en-US" altLang="zh-TW" sz="20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3139891" y="5992952"/>
            <a:ext cx="5788617" cy="70788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buNone/>
            </a:pPr>
            <a:r>
              <a:rPr lang="en-US" altLang="zh-HK" sz="2000" dirty="0" smtClean="0"/>
              <a:t>With this mapping, we can transform the Thai tone sequence to the Cantonese tone sequence</a:t>
            </a:r>
            <a:endParaRPr lang="en-US" altLang="zh-HK" sz="1800" dirty="0">
              <a:solidFill>
                <a:srgbClr val="FF0000"/>
              </a:solidFill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2959331" y="4206240"/>
            <a:ext cx="180560" cy="6317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90282" y="5561463"/>
            <a:ext cx="1350058" cy="2306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0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Map the </a:t>
            </a:r>
            <a:r>
              <a:rPr lang="en-US" dirty="0" smtClean="0"/>
              <a:t>Japanese tones </a:t>
            </a:r>
            <a:r>
              <a:rPr lang="en-US" dirty="0"/>
              <a:t>to the Cantonese 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066" y="1936376"/>
            <a:ext cx="6336153" cy="4921624"/>
          </a:xfrm>
          <a:prstGeom prst="rect">
            <a:avLst/>
          </a:prstGeom>
        </p:spPr>
      </p:pic>
      <p:sp>
        <p:nvSpPr>
          <p:cNvPr id="14" name="AutoShape 31"/>
          <p:cNvSpPr>
            <a:spLocks noChangeArrowheads="1"/>
          </p:cNvSpPr>
          <p:nvPr/>
        </p:nvSpPr>
        <p:spPr bwMode="auto">
          <a:xfrm>
            <a:off x="7891515" y="2726709"/>
            <a:ext cx="732192" cy="280788"/>
          </a:xfrm>
          <a:prstGeom prst="wedgeRoundRectCallout">
            <a:avLst>
              <a:gd name="adj1" fmla="val -89971"/>
              <a:gd name="adj2" fmla="val 4716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lowest</a:t>
            </a:r>
          </a:p>
          <a:p>
            <a:endParaRPr lang="en-US" altLang="zh-TW" sz="2000" baseline="-25000" dirty="0" smtClean="0"/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7730280" y="6017211"/>
            <a:ext cx="787535" cy="304574"/>
          </a:xfrm>
          <a:prstGeom prst="wedgeRoundRectCallout">
            <a:avLst>
              <a:gd name="adj1" fmla="val -69533"/>
              <a:gd name="adj2" fmla="val 117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highest</a:t>
            </a:r>
          </a:p>
          <a:p>
            <a:endParaRPr lang="en-US" altLang="zh-TW" sz="2000" baseline="-25000" dirty="0" smtClean="0"/>
          </a:p>
        </p:txBody>
      </p:sp>
      <p:sp>
        <p:nvSpPr>
          <p:cNvPr id="9" name="AutoShape 31"/>
          <p:cNvSpPr>
            <a:spLocks noChangeArrowheads="1"/>
          </p:cNvSpPr>
          <p:nvPr/>
        </p:nvSpPr>
        <p:spPr bwMode="auto">
          <a:xfrm>
            <a:off x="2960971" y="5292795"/>
            <a:ext cx="1426208" cy="280788"/>
          </a:xfrm>
          <a:prstGeom prst="wedgeRoundRectCallout">
            <a:avLst>
              <a:gd name="adj1" fmla="val 87353"/>
              <a:gd name="adj2" fmla="val 1489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/>
              <a:t>High pitch tone</a:t>
            </a:r>
            <a:endParaRPr lang="en-US" altLang="zh-TW" sz="2000" baseline="-25000" dirty="0" smtClean="0"/>
          </a:p>
        </p:txBody>
      </p:sp>
      <p:sp>
        <p:nvSpPr>
          <p:cNvPr id="11" name="AutoShape 31"/>
          <p:cNvSpPr>
            <a:spLocks noChangeArrowheads="1"/>
          </p:cNvSpPr>
          <p:nvPr/>
        </p:nvSpPr>
        <p:spPr bwMode="auto">
          <a:xfrm>
            <a:off x="2960971" y="3462170"/>
            <a:ext cx="1426208" cy="280788"/>
          </a:xfrm>
          <a:prstGeom prst="wedgeRoundRectCallout">
            <a:avLst>
              <a:gd name="adj1" fmla="val 87353"/>
              <a:gd name="adj2" fmla="val 1489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Low </a:t>
            </a:r>
            <a:r>
              <a:rPr lang="en-US" altLang="zh-TW" sz="1400" dirty="0"/>
              <a:t>pitch tone</a:t>
            </a:r>
            <a:endParaRPr lang="en-US" altLang="zh-TW" sz="2000" baseline="-25000" dirty="0" smtClean="0"/>
          </a:p>
        </p:txBody>
      </p:sp>
      <p:sp>
        <p:nvSpPr>
          <p:cNvPr id="10" name="AutoShape 31"/>
          <p:cNvSpPr>
            <a:spLocks noChangeArrowheads="1"/>
          </p:cNvSpPr>
          <p:nvPr/>
        </p:nvSpPr>
        <p:spPr bwMode="auto">
          <a:xfrm>
            <a:off x="2551494" y="3469940"/>
            <a:ext cx="302929" cy="280788"/>
          </a:xfrm>
          <a:prstGeom prst="wedgeRoundRectCallout">
            <a:avLst>
              <a:gd name="adj1" fmla="val 87353"/>
              <a:gd name="adj2" fmla="val 1489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l</a:t>
            </a:r>
            <a:endParaRPr lang="en-US" altLang="zh-TW" sz="2000" baseline="-25000" dirty="0" smtClean="0"/>
          </a:p>
        </p:txBody>
      </p:sp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2546548" y="5296329"/>
            <a:ext cx="302929" cy="280788"/>
          </a:xfrm>
          <a:prstGeom prst="wedgeRoundRectCallout">
            <a:avLst>
              <a:gd name="adj1" fmla="val 87353"/>
              <a:gd name="adj2" fmla="val 1489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/>
              <a:t>h</a:t>
            </a:r>
            <a:endParaRPr lang="en-US" altLang="zh-TW" sz="2000" baseline="-250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175931" y="6448567"/>
            <a:ext cx="6334287" cy="3791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4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2</a:t>
            </a:fld>
            <a:endParaRPr lang="en-US"/>
          </a:p>
        </p:txBody>
      </p:sp>
      <p:sp>
        <p:nvSpPr>
          <p:cNvPr id="34" name="AutoShape 2" descr="heart的圖片搜尋結果"/>
          <p:cNvSpPr>
            <a:spLocks noChangeAspect="1" noChangeArrowheads="1"/>
          </p:cNvSpPr>
          <p:nvPr/>
        </p:nvSpPr>
        <p:spPr bwMode="auto">
          <a:xfrm>
            <a:off x="155575" y="-1385888"/>
            <a:ext cx="2895600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28" y="4177110"/>
            <a:ext cx="9737420" cy="17513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828" y="2175960"/>
            <a:ext cx="10542975" cy="1566969"/>
          </a:xfrm>
          <a:prstGeom prst="rect">
            <a:avLst/>
          </a:prstGeom>
        </p:spPr>
      </p:pic>
      <p:sp>
        <p:nvSpPr>
          <p:cNvPr id="9" name="AutoShape 31"/>
          <p:cNvSpPr>
            <a:spLocks noChangeArrowheads="1"/>
          </p:cNvSpPr>
          <p:nvPr/>
        </p:nvSpPr>
        <p:spPr bwMode="auto">
          <a:xfrm>
            <a:off x="155575" y="3533636"/>
            <a:ext cx="1022651" cy="418585"/>
          </a:xfrm>
          <a:prstGeom prst="wedgeRoundRectCallout">
            <a:avLst>
              <a:gd name="adj1" fmla="val 79539"/>
              <a:gd name="adj2" fmla="val -2797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Input</a:t>
            </a:r>
            <a:endParaRPr lang="en-US" sz="2000" dirty="0"/>
          </a:p>
          <a:p>
            <a:endParaRPr lang="en-US" altLang="zh-TW" sz="2000" dirty="0" smtClean="0"/>
          </a:p>
        </p:txBody>
      </p:sp>
      <p:sp>
        <p:nvSpPr>
          <p:cNvPr id="10" name="AutoShape 31"/>
          <p:cNvSpPr>
            <a:spLocks noChangeArrowheads="1"/>
          </p:cNvSpPr>
          <p:nvPr/>
        </p:nvSpPr>
        <p:spPr bwMode="auto">
          <a:xfrm>
            <a:off x="155575" y="5733173"/>
            <a:ext cx="1022651" cy="418585"/>
          </a:xfrm>
          <a:prstGeom prst="wedgeRoundRectCallout">
            <a:avLst>
              <a:gd name="adj1" fmla="val 79539"/>
              <a:gd name="adj2" fmla="val -2797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Input</a:t>
            </a:r>
            <a:endParaRPr lang="en-US" sz="2000" dirty="0"/>
          </a:p>
          <a:p>
            <a:endParaRPr lang="en-US" altLang="zh-TW" sz="2000" dirty="0" smtClean="0"/>
          </a:p>
        </p:txBody>
      </p:sp>
      <p:sp>
        <p:nvSpPr>
          <p:cNvPr id="11" name="AutoShape 31"/>
          <p:cNvSpPr>
            <a:spLocks noChangeArrowheads="1"/>
          </p:cNvSpPr>
          <p:nvPr/>
        </p:nvSpPr>
        <p:spPr bwMode="auto">
          <a:xfrm>
            <a:off x="155575" y="2872080"/>
            <a:ext cx="1022651" cy="418585"/>
          </a:xfrm>
          <a:prstGeom prst="wedgeRoundRectCallout">
            <a:avLst>
              <a:gd name="adj1" fmla="val 77970"/>
              <a:gd name="adj2" fmla="val 4867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Output</a:t>
            </a:r>
            <a:endParaRPr lang="en-US" sz="2000" dirty="0"/>
          </a:p>
          <a:p>
            <a:endParaRPr lang="en-US" altLang="zh-TW" sz="2000" dirty="0" smtClean="0"/>
          </a:p>
        </p:txBody>
      </p:sp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155574" y="5088947"/>
            <a:ext cx="1022651" cy="418585"/>
          </a:xfrm>
          <a:prstGeom prst="wedgeRoundRectCallout">
            <a:avLst>
              <a:gd name="adj1" fmla="val 77970"/>
              <a:gd name="adj2" fmla="val 4867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Output</a:t>
            </a:r>
            <a:endParaRPr lang="en-US" sz="2000" dirty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141332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Existing </a:t>
            </a:r>
            <a:r>
              <a:rPr lang="en-US" dirty="0"/>
              <a:t>Method: </a:t>
            </a:r>
            <a:r>
              <a:rPr lang="en-US" dirty="0" smtClean="0"/>
              <a:t>Random 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8998" y="3656590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 </a:t>
            </a:r>
            <a:r>
              <a:rPr lang="en-US" dirty="0"/>
              <a:t>1, 0, 1, 1, 0, 1 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6" name="AutoShape 31"/>
          <p:cNvSpPr>
            <a:spLocks noChangeArrowheads="1"/>
          </p:cNvSpPr>
          <p:nvPr/>
        </p:nvSpPr>
        <p:spPr bwMode="auto">
          <a:xfrm>
            <a:off x="1722706" y="3014057"/>
            <a:ext cx="2175019" cy="360629"/>
          </a:xfrm>
          <a:prstGeom prst="wedgeRoundRectCallout">
            <a:avLst>
              <a:gd name="adj1" fmla="val -21492"/>
              <a:gd name="adj2" fmla="val 12861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/>
              <a:t>Japanese tone </a:t>
            </a:r>
            <a:r>
              <a:rPr lang="en-US" dirty="0" smtClean="0"/>
              <a:t>seq.</a:t>
            </a:r>
            <a:endParaRPr lang="en-US" altLang="zh-TW" baseline="-25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515694" y="2959221"/>
            <a:ext cx="2208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 5, 1, 4, 3, 0, 4 &gt; </a:t>
            </a:r>
          </a:p>
        </p:txBody>
      </p:sp>
      <p:sp>
        <p:nvSpPr>
          <p:cNvPr id="9" name="AutoShape 31"/>
          <p:cNvSpPr>
            <a:spLocks noChangeArrowheads="1"/>
          </p:cNvSpPr>
          <p:nvPr/>
        </p:nvSpPr>
        <p:spPr bwMode="auto">
          <a:xfrm>
            <a:off x="6389441" y="2461481"/>
            <a:ext cx="3395511" cy="360629"/>
          </a:xfrm>
          <a:prstGeom prst="wedgeRoundRectCallout">
            <a:avLst>
              <a:gd name="adj1" fmla="val -22322"/>
              <a:gd name="adj2" fmla="val 9206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/>
              <a:t>A possible Cantonese </a:t>
            </a:r>
            <a:r>
              <a:rPr lang="en-US" dirty="0"/>
              <a:t>tone </a:t>
            </a:r>
            <a:r>
              <a:rPr lang="en-US" dirty="0" smtClean="0"/>
              <a:t>seq.</a:t>
            </a:r>
            <a:endParaRPr lang="en-US" altLang="zh-TW" baseline="-25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515694" y="4010451"/>
            <a:ext cx="2279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 4, 2, 5, 3, 1, 5 </a:t>
            </a:r>
            <a:r>
              <a:rPr lang="en-US" dirty="0" smtClean="0"/>
              <a:t>&gt; </a:t>
            </a:r>
            <a:endParaRPr lang="en-US" dirty="0"/>
          </a:p>
        </p:txBody>
      </p:sp>
      <p:sp>
        <p:nvSpPr>
          <p:cNvPr id="11" name="AutoShape 31"/>
          <p:cNvSpPr>
            <a:spLocks noChangeArrowheads="1"/>
          </p:cNvSpPr>
          <p:nvPr/>
        </p:nvSpPr>
        <p:spPr bwMode="auto">
          <a:xfrm>
            <a:off x="6515693" y="4607428"/>
            <a:ext cx="4218211" cy="360629"/>
          </a:xfrm>
          <a:prstGeom prst="wedgeRoundRectCallout">
            <a:avLst>
              <a:gd name="adj1" fmla="val -22908"/>
              <a:gd name="adj2" fmla="val -10438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/>
              <a:t>An other possible Cantonese </a:t>
            </a:r>
            <a:r>
              <a:rPr lang="en-US" dirty="0"/>
              <a:t>tone </a:t>
            </a:r>
            <a:r>
              <a:rPr lang="en-US" dirty="0" smtClean="0"/>
              <a:t>seq.</a:t>
            </a:r>
            <a:endParaRPr lang="en-US" altLang="zh-TW" baseline="-25000" dirty="0" smtClean="0"/>
          </a:p>
        </p:txBody>
      </p: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 flipV="1">
            <a:off x="3897725" y="3143887"/>
            <a:ext cx="2617969" cy="6973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10" idx="1"/>
          </p:cNvCxnSpPr>
          <p:nvPr/>
        </p:nvCxnSpPr>
        <p:spPr>
          <a:xfrm>
            <a:off x="3897725" y="3841256"/>
            <a:ext cx="2617969" cy="353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4309422" y="4307826"/>
            <a:ext cx="1794574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buNone/>
            </a:pPr>
            <a:r>
              <a:rPr lang="en-US" altLang="zh-HK" sz="2000" dirty="0" smtClean="0"/>
              <a:t>Tone mapping</a:t>
            </a:r>
            <a:endParaRPr lang="en-US" altLang="zh-HK" sz="1800" dirty="0">
              <a:solidFill>
                <a:srgbClr val="FF0000"/>
              </a:solidFill>
            </a:endParaRPr>
          </a:p>
        </p:txBody>
      </p:sp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6389441" y="1672878"/>
            <a:ext cx="5325795" cy="603937"/>
          </a:xfrm>
          <a:prstGeom prst="wedgeRoundRectCallout">
            <a:avLst>
              <a:gd name="adj1" fmla="val -22322"/>
              <a:gd name="adj2" fmla="val 9206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/>
              <a:t>Its tone </a:t>
            </a:r>
            <a:r>
              <a:rPr lang="en-US" dirty="0"/>
              <a:t>trend </a:t>
            </a:r>
            <a:r>
              <a:rPr lang="en-US" dirty="0" smtClean="0"/>
              <a:t>&lt;-</a:t>
            </a:r>
            <a:r>
              <a:rPr lang="en-US" dirty="0"/>
              <a:t>4,3,-1,-3,4 &gt; </a:t>
            </a:r>
            <a:r>
              <a:rPr lang="en-US" dirty="0" smtClean="0">
                <a:solidFill>
                  <a:srgbClr val="FF0000"/>
                </a:solidFill>
              </a:rPr>
              <a:t>does </a:t>
            </a:r>
            <a:r>
              <a:rPr lang="en-US" dirty="0">
                <a:solidFill>
                  <a:srgbClr val="FF0000"/>
                </a:solidFill>
              </a:rPr>
              <a:t>not </a:t>
            </a:r>
            <a:r>
              <a:rPr lang="en-US" dirty="0"/>
              <a:t>appear in the </a:t>
            </a:r>
            <a:r>
              <a:rPr lang="en-US" dirty="0" err="1"/>
              <a:t>fp</a:t>
            </a:r>
            <a:r>
              <a:rPr lang="en-US" dirty="0"/>
              <a:t> database</a:t>
            </a:r>
          </a:p>
          <a:p>
            <a:endParaRPr lang="en-US" altLang="zh-TW" baseline="-25000" dirty="0" smtClean="0"/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6515693" y="5152723"/>
            <a:ext cx="5325795" cy="603937"/>
          </a:xfrm>
          <a:prstGeom prst="wedgeRoundRectCallout">
            <a:avLst>
              <a:gd name="adj1" fmla="val -21703"/>
              <a:gd name="adj2" fmla="val -8252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/>
              <a:t>Its tone </a:t>
            </a:r>
            <a:r>
              <a:rPr lang="en-US" dirty="0"/>
              <a:t>trend &lt;-2,3,-2,-2,4 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does </a:t>
            </a:r>
            <a:r>
              <a:rPr lang="en-US" dirty="0"/>
              <a:t>appear in the </a:t>
            </a:r>
            <a:r>
              <a:rPr lang="en-US" dirty="0" err="1"/>
              <a:t>fp</a:t>
            </a:r>
            <a:r>
              <a:rPr lang="en-US" dirty="0"/>
              <a:t> database</a:t>
            </a:r>
          </a:p>
          <a:p>
            <a:endParaRPr lang="en-US" altLang="zh-TW" baseline="-25000" dirty="0" smtClean="0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6515693" y="6008951"/>
            <a:ext cx="5511550" cy="631164"/>
          </a:xfrm>
          <a:prstGeom prst="wedgeRoundRectCallout">
            <a:avLst>
              <a:gd name="adj1" fmla="val -20996"/>
              <a:gd name="adj2" fmla="val -10177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/>
              <a:t>There is a </a:t>
            </a:r>
            <a:r>
              <a:rPr lang="en-US" dirty="0" err="1" smtClean="0"/>
              <a:t>fp</a:t>
            </a:r>
            <a:r>
              <a:rPr lang="en-US" dirty="0" smtClean="0"/>
              <a:t> with tone </a:t>
            </a:r>
            <a:r>
              <a:rPr lang="en-US" dirty="0"/>
              <a:t>tread = &lt;-2,3,-2,-2,4 </a:t>
            </a:r>
            <a:r>
              <a:rPr lang="en-US" dirty="0" smtClean="0"/>
              <a:t>&gt; in the </a:t>
            </a:r>
            <a:r>
              <a:rPr lang="en-US" dirty="0" err="1" smtClean="0"/>
              <a:t>fp</a:t>
            </a:r>
            <a:r>
              <a:rPr lang="en-US" dirty="0" smtClean="0"/>
              <a:t> database! </a:t>
            </a:r>
            <a:endParaRPr lang="en-US" altLang="zh-TW" baseline="-25000" dirty="0" smtClean="0"/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293476" y="5320196"/>
            <a:ext cx="5637767" cy="67710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buNone/>
            </a:pPr>
            <a:r>
              <a:rPr lang="en-US" altLang="zh-HK" sz="2000" dirty="0" smtClean="0">
                <a:solidFill>
                  <a:srgbClr val="FF0000"/>
                </a:solidFill>
              </a:rPr>
              <a:t>Conclusion</a:t>
            </a:r>
            <a:r>
              <a:rPr lang="en-US" altLang="zh-HK" sz="2000" dirty="0" smtClean="0"/>
              <a:t>: We should map </a:t>
            </a:r>
            <a:r>
              <a:rPr lang="en-US" sz="1800" dirty="0"/>
              <a:t>&lt; 1, 0, 1, 1, 0, 1 </a:t>
            </a:r>
            <a:r>
              <a:rPr lang="en-US" sz="1800" dirty="0" smtClean="0"/>
              <a:t>&gt; to </a:t>
            </a:r>
            <a:r>
              <a:rPr lang="en-US" sz="1800" dirty="0"/>
              <a:t>&lt; 4, 2, 5, 3, 1, 5 &gt; !</a:t>
            </a:r>
          </a:p>
        </p:txBody>
      </p:sp>
      <p:sp>
        <p:nvSpPr>
          <p:cNvPr id="24" name="AutoShape 31"/>
          <p:cNvSpPr>
            <a:spLocks noChangeArrowheads="1"/>
          </p:cNvSpPr>
          <p:nvPr/>
        </p:nvSpPr>
        <p:spPr bwMode="auto">
          <a:xfrm>
            <a:off x="497952" y="6140627"/>
            <a:ext cx="4312945" cy="360629"/>
          </a:xfrm>
          <a:prstGeom prst="wedgeRoundRectCallout">
            <a:avLst>
              <a:gd name="adj1" fmla="val -22908"/>
              <a:gd name="adj2" fmla="val -10438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/>
              <a:t>Random mapping cannot do this for us!</a:t>
            </a:r>
            <a:endParaRPr lang="en-US" altLang="zh-TW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2563082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 </a:t>
            </a:r>
            <a:r>
              <a:rPr lang="en-US" dirty="0"/>
              <a:t>lemma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442910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Lemma 1: A Cantonese tone trend can be generated from at most 4 Japanese tone sequences, no matter how long the Cantonese tone trend is.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81583" y="3782511"/>
            <a:ext cx="1346765" cy="4639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Cantonese tone seq.</a:t>
            </a:r>
            <a:endParaRPr lang="en-US" sz="1400" dirty="0"/>
          </a:p>
        </p:txBody>
      </p:sp>
      <p:cxnSp>
        <p:nvCxnSpPr>
          <p:cNvPr id="8" name="Straight Arrow Connector 7"/>
          <p:cNvCxnSpPr>
            <a:endCxn id="7" idx="1"/>
          </p:cNvCxnSpPr>
          <p:nvPr/>
        </p:nvCxnSpPr>
        <p:spPr>
          <a:xfrm>
            <a:off x="3322828" y="4014493"/>
            <a:ext cx="2058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18629" y="4069625"/>
            <a:ext cx="165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Tone mapping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8880979" y="2930572"/>
            <a:ext cx="1367940" cy="413817"/>
          </a:xfrm>
          <a:prstGeom prst="rect">
            <a:avLst/>
          </a:prstGeom>
          <a:solidFill>
            <a:srgbClr val="66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Cantonese tone trend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7" idx="3"/>
            <a:endCxn id="10" idx="1"/>
          </p:cNvCxnSpPr>
          <p:nvPr/>
        </p:nvCxnSpPr>
        <p:spPr>
          <a:xfrm flipV="1">
            <a:off x="6728348" y="3137481"/>
            <a:ext cx="2152631" cy="87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34731" y="4067513"/>
            <a:ext cx="123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Pairwise diff.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5381583" y="3145360"/>
            <a:ext cx="1346765" cy="4639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Cantonese tone seq.</a:t>
            </a:r>
            <a:endParaRPr lang="en-US" sz="1400" dirty="0"/>
          </a:p>
        </p:txBody>
      </p:sp>
      <p:cxnSp>
        <p:nvCxnSpPr>
          <p:cNvPr id="15" name="Straight Arrow Connector 14"/>
          <p:cNvCxnSpPr>
            <a:endCxn id="14" idx="1"/>
          </p:cNvCxnSpPr>
          <p:nvPr/>
        </p:nvCxnSpPr>
        <p:spPr>
          <a:xfrm>
            <a:off x="3322828" y="3377342"/>
            <a:ext cx="2058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381583" y="2512150"/>
            <a:ext cx="1346765" cy="4639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Cantonese tone seq.</a:t>
            </a:r>
            <a:endParaRPr lang="en-US" sz="1400" dirty="0"/>
          </a:p>
        </p:txBody>
      </p:sp>
      <p:cxnSp>
        <p:nvCxnSpPr>
          <p:cNvPr id="18" name="Straight Arrow Connector 17"/>
          <p:cNvCxnSpPr>
            <a:endCxn id="17" idx="1"/>
          </p:cNvCxnSpPr>
          <p:nvPr/>
        </p:nvCxnSpPr>
        <p:spPr>
          <a:xfrm>
            <a:off x="3322828" y="2744132"/>
            <a:ext cx="2058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65301" y="2023954"/>
            <a:ext cx="1557528" cy="34355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Jap. tone seq.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5381583" y="1963748"/>
            <a:ext cx="1346765" cy="4639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Cantonese tone seq.</a:t>
            </a:r>
            <a:endParaRPr lang="en-US" sz="1400" dirty="0"/>
          </a:p>
        </p:txBody>
      </p:sp>
      <p:cxnSp>
        <p:nvCxnSpPr>
          <p:cNvPr id="21" name="Straight Arrow Connector 20"/>
          <p:cNvCxnSpPr>
            <a:stCxn id="19" idx="3"/>
          </p:cNvCxnSpPr>
          <p:nvPr/>
        </p:nvCxnSpPr>
        <p:spPr>
          <a:xfrm>
            <a:off x="3322829" y="2195730"/>
            <a:ext cx="20587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3"/>
            <a:endCxn id="10" idx="1"/>
          </p:cNvCxnSpPr>
          <p:nvPr/>
        </p:nvCxnSpPr>
        <p:spPr>
          <a:xfrm flipV="1">
            <a:off x="6728348" y="3137481"/>
            <a:ext cx="2152631" cy="239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0" idx="1"/>
          </p:cNvCxnSpPr>
          <p:nvPr/>
        </p:nvCxnSpPr>
        <p:spPr>
          <a:xfrm>
            <a:off x="6728348" y="2744132"/>
            <a:ext cx="2152631" cy="393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10" idx="1"/>
          </p:cNvCxnSpPr>
          <p:nvPr/>
        </p:nvCxnSpPr>
        <p:spPr>
          <a:xfrm>
            <a:off x="6728348" y="2195730"/>
            <a:ext cx="2152631" cy="941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65301" y="2593816"/>
            <a:ext cx="1557528" cy="34355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Jap. tone seq.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1765301" y="3226916"/>
            <a:ext cx="1557528" cy="34355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Jap. tone seq.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1765301" y="3838666"/>
            <a:ext cx="1557528" cy="34355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A Jap. tone seq.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1765300" y="4819368"/>
            <a:ext cx="1853328" cy="34355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 l, l, l, l, l, l &gt;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65300" y="5271395"/>
            <a:ext cx="1853328" cy="34355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 h, l, h, h, l, l &gt;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1765300" y="5700216"/>
            <a:ext cx="1853328" cy="34355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 h, h, h, h, l, </a:t>
            </a:r>
            <a:r>
              <a:rPr lang="pt-BR" sz="1400" dirty="0" smtClean="0"/>
              <a:t>h &gt;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1765299" y="6176758"/>
            <a:ext cx="1853329" cy="34355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&lt; h, h, h, h, h, h &gt;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316194" y="6183433"/>
            <a:ext cx="1702365" cy="3368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 5, 4, 5, 5, 3, 4 &gt; 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316195" y="5706891"/>
            <a:ext cx="1702365" cy="3368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 4, 3, 4, 4, 2, 3 &gt;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316195" y="5278070"/>
            <a:ext cx="1702365" cy="3368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 3, 2, 3, 3, 1, 2 &gt;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316194" y="4822290"/>
            <a:ext cx="1702365" cy="33687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 2, 1, 2, 2, 0, 1 &gt;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513182" y="5478869"/>
            <a:ext cx="2015137" cy="332069"/>
          </a:xfrm>
          <a:prstGeom prst="rect">
            <a:avLst/>
          </a:prstGeom>
          <a:solidFill>
            <a:srgbClr val="66FF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zh-TW" sz="1400" dirty="0"/>
              <a:t>&lt; − 1 , 1 , 0 , − 2 , 1&gt;</a:t>
            </a:r>
            <a:endParaRPr lang="en-US" altLang="zh-HK" sz="1200" dirty="0">
              <a:solidFill>
                <a:srgbClr val="FF0000"/>
              </a:solidFill>
            </a:endParaRPr>
          </a:p>
        </p:txBody>
      </p:sp>
      <p:sp>
        <p:nvSpPr>
          <p:cNvPr id="43" name="AutoShape 31"/>
          <p:cNvSpPr>
            <a:spLocks noChangeArrowheads="1"/>
          </p:cNvSpPr>
          <p:nvPr/>
        </p:nvSpPr>
        <p:spPr bwMode="auto">
          <a:xfrm>
            <a:off x="173436" y="4375290"/>
            <a:ext cx="1134794" cy="360629"/>
          </a:xfrm>
          <a:prstGeom prst="wedgeRoundRectCallout">
            <a:avLst>
              <a:gd name="adj1" fmla="val 66921"/>
              <a:gd name="adj2" fmla="val 3353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 smtClean="0"/>
              <a:t>Example</a:t>
            </a:r>
            <a:endParaRPr lang="en-US" altLang="zh-TW" baseline="-25000" dirty="0" smtClean="0"/>
          </a:p>
        </p:txBody>
      </p:sp>
      <p:cxnSp>
        <p:nvCxnSpPr>
          <p:cNvPr id="46" name="Straight Arrow Connector 45"/>
          <p:cNvCxnSpPr>
            <a:stCxn id="34" idx="3"/>
            <a:endCxn id="35" idx="1"/>
          </p:cNvCxnSpPr>
          <p:nvPr/>
        </p:nvCxnSpPr>
        <p:spPr>
          <a:xfrm>
            <a:off x="3618628" y="6348534"/>
            <a:ext cx="1697566" cy="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3" idx="3"/>
            <a:endCxn id="39" idx="1"/>
          </p:cNvCxnSpPr>
          <p:nvPr/>
        </p:nvCxnSpPr>
        <p:spPr>
          <a:xfrm>
            <a:off x="3618628" y="5871992"/>
            <a:ext cx="1697567" cy="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2" idx="3"/>
            <a:endCxn id="40" idx="1"/>
          </p:cNvCxnSpPr>
          <p:nvPr/>
        </p:nvCxnSpPr>
        <p:spPr>
          <a:xfrm>
            <a:off x="3618628" y="5443171"/>
            <a:ext cx="1697567" cy="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1" idx="3"/>
            <a:endCxn id="41" idx="1"/>
          </p:cNvCxnSpPr>
          <p:nvPr/>
        </p:nvCxnSpPr>
        <p:spPr>
          <a:xfrm flipV="1">
            <a:off x="3618628" y="4990729"/>
            <a:ext cx="1697566" cy="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1" idx="3"/>
            <a:endCxn id="42" idx="1"/>
          </p:cNvCxnSpPr>
          <p:nvPr/>
        </p:nvCxnSpPr>
        <p:spPr>
          <a:xfrm>
            <a:off x="7018559" y="4990729"/>
            <a:ext cx="1494623" cy="65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0" idx="3"/>
            <a:endCxn id="42" idx="1"/>
          </p:cNvCxnSpPr>
          <p:nvPr/>
        </p:nvCxnSpPr>
        <p:spPr>
          <a:xfrm>
            <a:off x="7018560" y="5446509"/>
            <a:ext cx="1494622" cy="198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9" idx="3"/>
            <a:endCxn id="42" idx="1"/>
          </p:cNvCxnSpPr>
          <p:nvPr/>
        </p:nvCxnSpPr>
        <p:spPr>
          <a:xfrm flipV="1">
            <a:off x="7018560" y="5644904"/>
            <a:ext cx="1494622" cy="230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5" idx="3"/>
            <a:endCxn id="42" idx="1"/>
          </p:cNvCxnSpPr>
          <p:nvPr/>
        </p:nvCxnSpPr>
        <p:spPr>
          <a:xfrm flipV="1">
            <a:off x="7018559" y="5644904"/>
            <a:ext cx="1494623" cy="70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3243976" y="303245"/>
            <a:ext cx="2826624" cy="57413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8312878" y="2809265"/>
            <a:ext cx="2380522" cy="67219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8063388" y="5271395"/>
            <a:ext cx="2820512" cy="738959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1219199" y="1651053"/>
            <a:ext cx="2577853" cy="29045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1138160" y="4598391"/>
            <a:ext cx="3042854" cy="2217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8923797" y="317336"/>
            <a:ext cx="3209044" cy="6078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2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AutoShape 31"/>
          <p:cNvSpPr>
            <a:spLocks noChangeArrowheads="1"/>
          </p:cNvSpPr>
          <p:nvPr/>
        </p:nvSpPr>
        <p:spPr bwMode="auto">
          <a:xfrm>
            <a:off x="9283114" y="1918170"/>
            <a:ext cx="1744260" cy="497011"/>
          </a:xfrm>
          <a:prstGeom prst="wedgeRoundRectCallout">
            <a:avLst>
              <a:gd name="adj1" fmla="val -128413"/>
              <a:gd name="adj2" fmla="val 46825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Generated from FP database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/>
              <a:t>New method: Optimal </a:t>
            </a:r>
            <a:r>
              <a:rPr lang="en-US" dirty="0" smtClean="0"/>
              <a:t>mapping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1058" y="2560415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 database (Cantonese)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55553" y="3065852"/>
            <a:ext cx="915420" cy="24315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69735" y="3156466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69735" y="4329234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69735" y="3742850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69735" y="4915618"/>
            <a:ext cx="518984" cy="378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3980297" y="3186338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011485" y="4363960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006331" y="3772682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982639" y="4944528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014554" y="4541028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4006331" y="3951895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982639" y="5145038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3980297" y="3379743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824606" y="3240397"/>
            <a:ext cx="2035148" cy="288636"/>
          </a:xfrm>
          <a:prstGeom prst="wedgeRoundRectCallout">
            <a:avLst>
              <a:gd name="adj1" fmla="val 102600"/>
              <a:gd name="adj2" fmla="val -4631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Cantonese Tone trend</a:t>
            </a:r>
            <a:endParaRPr lang="en-US" altLang="zh-TW" sz="14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21" name="AutoShape 31"/>
          <p:cNvSpPr>
            <a:spLocks noChangeArrowheads="1"/>
          </p:cNvSpPr>
          <p:nvPr/>
        </p:nvSpPr>
        <p:spPr bwMode="auto">
          <a:xfrm>
            <a:off x="1797299" y="3671333"/>
            <a:ext cx="1139549" cy="260987"/>
          </a:xfrm>
          <a:prstGeom prst="wedgeRoundRectCallout">
            <a:avLst>
              <a:gd name="adj1" fmla="val 137119"/>
              <a:gd name="adj2" fmla="val -11971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Sofa trend</a:t>
            </a:r>
            <a:endParaRPr lang="en-US" altLang="zh-TW" sz="14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22" name="AutoShape 31"/>
          <p:cNvSpPr>
            <a:spLocks noChangeArrowheads="1"/>
          </p:cNvSpPr>
          <p:nvPr/>
        </p:nvSpPr>
        <p:spPr bwMode="auto">
          <a:xfrm>
            <a:off x="1842180" y="2615459"/>
            <a:ext cx="1146621" cy="489907"/>
          </a:xfrm>
          <a:prstGeom prst="wedgeRoundRectCallout">
            <a:avLst>
              <a:gd name="adj1" fmla="val 121526"/>
              <a:gd name="adj2" fmla="val 6921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200" dirty="0" smtClean="0"/>
              <a:t>A frequent pattern</a:t>
            </a:r>
            <a:endParaRPr lang="en-US" altLang="zh-TW" sz="12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6303693" y="2445768"/>
            <a:ext cx="934280" cy="41836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12378" y="211453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Japanese tone </a:t>
            </a:r>
            <a:r>
              <a:rPr lang="en-US" dirty="0" err="1" smtClean="0"/>
              <a:t>seqs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71174" y="1785594"/>
            <a:ext cx="390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Size: 4X of FP database (Cantonese)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473455" y="2924605"/>
            <a:ext cx="549476" cy="23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6625016" y="2967597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EC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473455" y="2543102"/>
            <a:ext cx="549476" cy="23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6625016" y="2586094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473455" y="3290990"/>
            <a:ext cx="549476" cy="23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6625016" y="3333982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FFC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ECFF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471338" y="4038878"/>
            <a:ext cx="549476" cy="23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6622899" y="4081870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EC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71338" y="3657375"/>
            <a:ext cx="549476" cy="23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6622899" y="3700367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92D05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71338" y="4405263"/>
            <a:ext cx="549476" cy="23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6622899" y="4448255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ECFF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71338" y="5133038"/>
            <a:ext cx="549476" cy="23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622899" y="5176030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00206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EC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71338" y="4751535"/>
            <a:ext cx="549476" cy="23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6622899" y="4794527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471338" y="5499423"/>
            <a:ext cx="549476" cy="23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6622899" y="5542415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ECFF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71338" y="6255162"/>
            <a:ext cx="549476" cy="23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6622899" y="6298154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EC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471338" y="5873659"/>
            <a:ext cx="549476" cy="2378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6622899" y="5916651"/>
            <a:ext cx="214146" cy="149685"/>
          </a:xfrm>
          <a:custGeom>
            <a:avLst/>
            <a:gdLst>
              <a:gd name="connsiteX0" fmla="*/ 0 w 774357"/>
              <a:gd name="connsiteY0" fmla="*/ 285889 h 541264"/>
              <a:gd name="connsiteX1" fmla="*/ 115330 w 774357"/>
              <a:gd name="connsiteY1" fmla="*/ 5802 h 541264"/>
              <a:gd name="connsiteX2" fmla="*/ 255373 w 774357"/>
              <a:gd name="connsiteY2" fmla="*/ 516548 h 541264"/>
              <a:gd name="connsiteX3" fmla="*/ 395416 w 774357"/>
              <a:gd name="connsiteY3" fmla="*/ 5802 h 541264"/>
              <a:gd name="connsiteX4" fmla="*/ 510746 w 774357"/>
              <a:gd name="connsiteY4" fmla="*/ 541262 h 541264"/>
              <a:gd name="connsiteX5" fmla="*/ 642551 w 774357"/>
              <a:gd name="connsiteY5" fmla="*/ 14040 h 541264"/>
              <a:gd name="connsiteX6" fmla="*/ 774357 w 774357"/>
              <a:gd name="connsiteY6" fmla="*/ 335316 h 541264"/>
              <a:gd name="connsiteX7" fmla="*/ 774357 w 774357"/>
              <a:gd name="connsiteY7" fmla="*/ 335316 h 54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4357" h="541264">
                <a:moveTo>
                  <a:pt x="0" y="285889"/>
                </a:moveTo>
                <a:cubicBezTo>
                  <a:pt x="36384" y="126624"/>
                  <a:pt x="72768" y="-32641"/>
                  <a:pt x="115330" y="5802"/>
                </a:cubicBezTo>
                <a:cubicBezTo>
                  <a:pt x="157892" y="44245"/>
                  <a:pt x="208692" y="516548"/>
                  <a:pt x="255373" y="516548"/>
                </a:cubicBezTo>
                <a:cubicBezTo>
                  <a:pt x="302054" y="516548"/>
                  <a:pt x="352854" y="1683"/>
                  <a:pt x="395416" y="5802"/>
                </a:cubicBezTo>
                <a:cubicBezTo>
                  <a:pt x="437978" y="9921"/>
                  <a:pt x="469557" y="539889"/>
                  <a:pt x="510746" y="541262"/>
                </a:cubicBezTo>
                <a:cubicBezTo>
                  <a:pt x="551935" y="542635"/>
                  <a:pt x="598616" y="48364"/>
                  <a:pt x="642551" y="14040"/>
                </a:cubicBezTo>
                <a:cubicBezTo>
                  <a:pt x="686486" y="-20284"/>
                  <a:pt x="774357" y="335316"/>
                  <a:pt x="774357" y="335316"/>
                </a:cubicBezTo>
                <a:lnTo>
                  <a:pt x="774357" y="335316"/>
                </a:ln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1" name="AutoShape 31"/>
          <p:cNvSpPr>
            <a:spLocks noChangeArrowheads="1"/>
          </p:cNvSpPr>
          <p:nvPr/>
        </p:nvSpPr>
        <p:spPr bwMode="auto">
          <a:xfrm>
            <a:off x="7540201" y="6231245"/>
            <a:ext cx="1849332" cy="283501"/>
          </a:xfrm>
          <a:prstGeom prst="wedgeRoundRectCallout">
            <a:avLst>
              <a:gd name="adj1" fmla="val -82919"/>
              <a:gd name="adj2" fmla="val -19734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400" dirty="0" smtClean="0"/>
              <a:t>Japanese tone seq.</a:t>
            </a:r>
            <a:endParaRPr lang="en-US" altLang="zh-TW" sz="1400" i="1" dirty="0" smtClean="0"/>
          </a:p>
          <a:p>
            <a:endParaRPr lang="en-US" altLang="zh-TW" sz="2000" baseline="-25000" dirty="0" smtClean="0"/>
          </a:p>
        </p:txBody>
      </p:sp>
      <p:cxnSp>
        <p:nvCxnSpPr>
          <p:cNvPr id="58" name="Straight Arrow Connector 57"/>
          <p:cNvCxnSpPr>
            <a:stCxn id="29" idx="1"/>
          </p:cNvCxnSpPr>
          <p:nvPr/>
        </p:nvCxnSpPr>
        <p:spPr>
          <a:xfrm flipH="1">
            <a:off x="4228700" y="2662006"/>
            <a:ext cx="2244755" cy="5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7" idx="1"/>
          </p:cNvCxnSpPr>
          <p:nvPr/>
        </p:nvCxnSpPr>
        <p:spPr>
          <a:xfrm flipH="1">
            <a:off x="4228700" y="3043509"/>
            <a:ext cx="2244755" cy="76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1"/>
          </p:cNvCxnSpPr>
          <p:nvPr/>
        </p:nvCxnSpPr>
        <p:spPr>
          <a:xfrm flipH="1">
            <a:off x="4228700" y="3409894"/>
            <a:ext cx="2244755" cy="159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5" idx="1"/>
          </p:cNvCxnSpPr>
          <p:nvPr/>
        </p:nvCxnSpPr>
        <p:spPr>
          <a:xfrm flipH="1" flipV="1">
            <a:off x="4228700" y="3240397"/>
            <a:ext cx="2242638" cy="535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3" idx="1"/>
          </p:cNvCxnSpPr>
          <p:nvPr/>
        </p:nvCxnSpPr>
        <p:spPr>
          <a:xfrm flipH="1">
            <a:off x="4252392" y="4157782"/>
            <a:ext cx="2218946" cy="26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7" idx="1"/>
          </p:cNvCxnSpPr>
          <p:nvPr/>
        </p:nvCxnSpPr>
        <p:spPr>
          <a:xfrm flipH="1">
            <a:off x="4252392" y="4524167"/>
            <a:ext cx="2218946" cy="48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1" idx="1"/>
          </p:cNvCxnSpPr>
          <p:nvPr/>
        </p:nvCxnSpPr>
        <p:spPr>
          <a:xfrm flipH="1" flipV="1">
            <a:off x="4252392" y="4443638"/>
            <a:ext cx="2218946" cy="42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39" idx="1"/>
          </p:cNvCxnSpPr>
          <p:nvPr/>
        </p:nvCxnSpPr>
        <p:spPr>
          <a:xfrm flipH="1" flipV="1">
            <a:off x="4252392" y="3819015"/>
            <a:ext cx="2218946" cy="143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3" idx="1"/>
          </p:cNvCxnSpPr>
          <p:nvPr/>
        </p:nvCxnSpPr>
        <p:spPr>
          <a:xfrm flipH="1" flipV="1">
            <a:off x="4252392" y="5005692"/>
            <a:ext cx="2218946" cy="612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7" idx="1"/>
          </p:cNvCxnSpPr>
          <p:nvPr/>
        </p:nvCxnSpPr>
        <p:spPr>
          <a:xfrm flipH="1" flipV="1">
            <a:off x="4252392" y="4418361"/>
            <a:ext cx="2218946" cy="157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5" idx="1"/>
          </p:cNvCxnSpPr>
          <p:nvPr/>
        </p:nvCxnSpPr>
        <p:spPr>
          <a:xfrm flipH="1" flipV="1">
            <a:off x="4273008" y="4461097"/>
            <a:ext cx="2198330" cy="191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0702492" y="4038878"/>
            <a:ext cx="1426009" cy="35641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Japanese lyrics</a:t>
            </a:r>
            <a:endParaRPr lang="en-US" sz="1400" dirty="0"/>
          </a:p>
        </p:txBody>
      </p:sp>
      <p:sp>
        <p:nvSpPr>
          <p:cNvPr id="89" name="Left Arrow 88"/>
          <p:cNvSpPr/>
          <p:nvPr/>
        </p:nvSpPr>
        <p:spPr>
          <a:xfrm>
            <a:off x="7405618" y="4096514"/>
            <a:ext cx="729607" cy="27008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7505996" y="3812549"/>
            <a:ext cx="608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65" name="AutoShape 31"/>
          <p:cNvSpPr>
            <a:spLocks noChangeArrowheads="1"/>
          </p:cNvSpPr>
          <p:nvPr/>
        </p:nvSpPr>
        <p:spPr bwMode="auto">
          <a:xfrm>
            <a:off x="503374" y="5696791"/>
            <a:ext cx="3366361" cy="1004047"/>
          </a:xfrm>
          <a:prstGeom prst="wedgeRoundRectCallout">
            <a:avLst>
              <a:gd name="adj1" fmla="val 117714"/>
              <a:gd name="adj2" fmla="val 2709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Find the at most 4 </a:t>
            </a:r>
            <a:r>
              <a:rPr lang="en-US" sz="2000" dirty="0"/>
              <a:t>Japanese tone </a:t>
            </a:r>
            <a:r>
              <a:rPr lang="en-US" sz="2000" dirty="0" err="1" smtClean="0"/>
              <a:t>seqs</a:t>
            </a:r>
            <a:r>
              <a:rPr lang="en-US" sz="2000" dirty="0" smtClean="0"/>
              <a:t>.</a:t>
            </a:r>
            <a:r>
              <a:rPr lang="en-US" sz="2000" dirty="0"/>
              <a:t> o</a:t>
            </a:r>
            <a:r>
              <a:rPr lang="en-US" sz="2000" dirty="0" smtClean="0"/>
              <a:t>f each Cantonese tone trend</a:t>
            </a:r>
            <a:endParaRPr lang="en-US" altLang="zh-TW" sz="2000" i="1" dirty="0" smtClean="0"/>
          </a:p>
          <a:p>
            <a:endParaRPr lang="en-US" altLang="zh-TW" sz="2000" baseline="-25000" dirty="0" smtClean="0"/>
          </a:p>
        </p:txBody>
      </p:sp>
      <p:sp>
        <p:nvSpPr>
          <p:cNvPr id="67" name="Rectangle 66"/>
          <p:cNvSpPr/>
          <p:nvPr/>
        </p:nvSpPr>
        <p:spPr>
          <a:xfrm>
            <a:off x="8235603" y="4041426"/>
            <a:ext cx="1724746" cy="35641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Japanese tone seq</a:t>
            </a:r>
            <a:r>
              <a:rPr lang="en-US" sz="1400" dirty="0"/>
              <a:t>.</a:t>
            </a:r>
          </a:p>
        </p:txBody>
      </p:sp>
      <p:sp>
        <p:nvSpPr>
          <p:cNvPr id="70" name="Left Arrow 69"/>
          <p:cNvSpPr/>
          <p:nvPr/>
        </p:nvSpPr>
        <p:spPr>
          <a:xfrm>
            <a:off x="10077943" y="4086638"/>
            <a:ext cx="460426" cy="24231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Conclusion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A demo video</a:t>
            </a:r>
          </a:p>
          <a:p>
            <a:pPr lvl="1"/>
            <a:r>
              <a:rPr lang="en-US" altLang="zh-HK" dirty="0">
                <a:hlinkClick r:id="rId2"/>
              </a:rPr>
              <a:t>https://</a:t>
            </a:r>
            <a:r>
              <a:rPr lang="en-US" altLang="zh-HK" dirty="0" smtClean="0">
                <a:hlinkClick r:id="rId2"/>
              </a:rPr>
              <a:t>vimeo.com/209610916</a:t>
            </a:r>
            <a:endParaRPr lang="en-US" altLang="zh-HK" dirty="0" smtClean="0"/>
          </a:p>
          <a:p>
            <a:pPr lvl="1"/>
            <a:endParaRPr lang="en-US" altLang="zh-HK" dirty="0"/>
          </a:p>
          <a:p>
            <a:r>
              <a:rPr lang="en-US" altLang="zh-HK" dirty="0" smtClean="0"/>
              <a:t>Thank You</a:t>
            </a:r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6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9322" y="2506038"/>
            <a:ext cx="1334529" cy="133453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Mining </a:t>
            </a:r>
            <a:r>
              <a:rPr lang="en-US" dirty="0" smtClean="0">
                <a:solidFill>
                  <a:srgbClr val="FF0000"/>
                </a:solidFill>
              </a:rPr>
              <a:t>F</a:t>
            </a:r>
            <a:r>
              <a:rPr lang="en-US" dirty="0" smtClean="0"/>
              <a:t>req.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atterns (FPs)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16597" y="2489562"/>
            <a:ext cx="1334529" cy="133453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FPs to compose melody for the lyrics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 flipV="1">
            <a:off x="4843851" y="3156827"/>
            <a:ext cx="1272746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13163" y="280397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FPs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466339" y="2547228"/>
            <a:ext cx="1037968" cy="1318054"/>
            <a:chOff x="1351005" y="3196282"/>
            <a:chExt cx="1037968" cy="1318054"/>
          </a:xfrm>
        </p:grpSpPr>
        <p:sp>
          <p:nvSpPr>
            <p:cNvPr id="14" name="Rectangle 13"/>
            <p:cNvSpPr/>
            <p:nvPr/>
          </p:nvSpPr>
          <p:spPr>
            <a:xfrm>
              <a:off x="1351005" y="3365157"/>
              <a:ext cx="1037968" cy="926757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Songs</a:t>
              </a: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351005" y="3196282"/>
              <a:ext cx="1037968" cy="370702"/>
            </a:xfrm>
            <a:prstGeom prst="ellipse">
              <a:avLst/>
            </a:prstGeom>
            <a:solidFill>
              <a:srgbClr val="CC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351005" y="4143634"/>
              <a:ext cx="1037968" cy="370702"/>
            </a:xfrm>
            <a:prstGeom prst="ellipse">
              <a:avLst/>
            </a:prstGeom>
            <a:solidFill>
              <a:srgbClr val="CC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>
            <a:stCxn id="14" idx="3"/>
            <a:endCxn id="5" idx="1"/>
          </p:cNvCxnSpPr>
          <p:nvPr/>
        </p:nvCxnSpPr>
        <p:spPr>
          <a:xfrm flipV="1">
            <a:off x="2504307" y="3173303"/>
            <a:ext cx="1005015" cy="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08083" y="2795733"/>
            <a:ext cx="79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Songs</a:t>
            </a:r>
            <a:endParaRPr lang="en-US" dirty="0"/>
          </a:p>
        </p:txBody>
      </p:sp>
      <p:sp>
        <p:nvSpPr>
          <p:cNvPr id="21" name="Flowchart: Data 20"/>
          <p:cNvSpPr/>
          <p:nvPr/>
        </p:nvSpPr>
        <p:spPr>
          <a:xfrm>
            <a:off x="6081215" y="4474881"/>
            <a:ext cx="1396311" cy="420129"/>
          </a:xfrm>
          <a:prstGeom prst="flowChartInputOutput">
            <a:avLst/>
          </a:prstGeom>
          <a:solidFill>
            <a:srgbClr val="FF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Lyrics</a:t>
            </a:r>
            <a:endParaRPr lang="en-US" dirty="0"/>
          </a:p>
        </p:txBody>
      </p:sp>
      <p:grpSp>
        <p:nvGrpSpPr>
          <p:cNvPr id="22" name="群組 58"/>
          <p:cNvGrpSpPr/>
          <p:nvPr/>
        </p:nvGrpSpPr>
        <p:grpSpPr>
          <a:xfrm flipH="1">
            <a:off x="6146789" y="5300431"/>
            <a:ext cx="292900" cy="638433"/>
            <a:chOff x="2467628" y="3089539"/>
            <a:chExt cx="295290" cy="643644"/>
          </a:xfrm>
        </p:grpSpPr>
        <p:sp>
          <p:nvSpPr>
            <p:cNvPr id="23" name="Oval 29"/>
            <p:cNvSpPr/>
            <p:nvPr/>
          </p:nvSpPr>
          <p:spPr>
            <a:xfrm>
              <a:off x="2473358" y="308953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直線接點 60"/>
            <p:cNvCxnSpPr>
              <a:stCxn id="23" idx="4"/>
            </p:cNvCxnSpPr>
            <p:nvPr/>
          </p:nvCxnSpPr>
          <p:spPr>
            <a:xfrm>
              <a:off x="2610518" y="3363859"/>
              <a:ext cx="0" cy="2001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接點 61"/>
            <p:cNvCxnSpPr/>
            <p:nvPr/>
          </p:nvCxnSpPr>
          <p:spPr>
            <a:xfrm flipH="1">
              <a:off x="2467628" y="3401065"/>
              <a:ext cx="142890" cy="84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線接點 62"/>
            <p:cNvCxnSpPr/>
            <p:nvPr/>
          </p:nvCxnSpPr>
          <p:spPr>
            <a:xfrm flipH="1">
              <a:off x="2467628" y="3563977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線接點 63"/>
            <p:cNvCxnSpPr/>
            <p:nvPr/>
          </p:nvCxnSpPr>
          <p:spPr>
            <a:xfrm>
              <a:off x="2625758" y="3553465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線接點 64"/>
            <p:cNvCxnSpPr/>
            <p:nvPr/>
          </p:nvCxnSpPr>
          <p:spPr>
            <a:xfrm>
              <a:off x="2615141" y="3418620"/>
              <a:ext cx="132537" cy="4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/>
          <p:cNvCxnSpPr>
            <a:stCxn id="21" idx="1"/>
            <a:endCxn id="6" idx="2"/>
          </p:cNvCxnSpPr>
          <p:nvPr/>
        </p:nvCxnSpPr>
        <p:spPr>
          <a:xfrm flipV="1">
            <a:off x="6779371" y="3824092"/>
            <a:ext cx="4491" cy="65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79370" y="396482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lyrics</a:t>
            </a:r>
            <a:endParaRPr lang="en-US" dirty="0"/>
          </a:p>
        </p:txBody>
      </p:sp>
      <p:sp>
        <p:nvSpPr>
          <p:cNvPr id="34" name="Flowchart: Data 33"/>
          <p:cNvSpPr/>
          <p:nvPr/>
        </p:nvSpPr>
        <p:spPr>
          <a:xfrm>
            <a:off x="8499020" y="2940834"/>
            <a:ext cx="1551141" cy="420129"/>
          </a:xfrm>
          <a:prstGeom prst="flowChartInputOutput">
            <a:avLst/>
          </a:prstGeom>
          <a:solidFill>
            <a:srgbClr val="FFCC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Melody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6" idx="3"/>
            <a:endCxn id="34" idx="2"/>
          </p:cNvCxnSpPr>
          <p:nvPr/>
        </p:nvCxnSpPr>
        <p:spPr>
          <a:xfrm flipV="1">
            <a:off x="7451126" y="3150899"/>
            <a:ext cx="1203008" cy="5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703189" y="280397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melody</a:t>
            </a:r>
            <a:endParaRPr lang="en-US" dirty="0"/>
          </a:p>
        </p:txBody>
      </p:sp>
      <p:sp>
        <p:nvSpPr>
          <p:cNvPr id="38" name="AutoShape 31"/>
          <p:cNvSpPr>
            <a:spLocks noChangeArrowheads="1"/>
          </p:cNvSpPr>
          <p:nvPr/>
        </p:nvSpPr>
        <p:spPr bwMode="auto">
          <a:xfrm>
            <a:off x="4398311" y="4918062"/>
            <a:ext cx="1629704" cy="448168"/>
          </a:xfrm>
          <a:prstGeom prst="wedgeRoundRectCallout">
            <a:avLst>
              <a:gd name="adj1" fmla="val 54778"/>
              <a:gd name="adj2" fmla="val 3204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200" dirty="0" smtClean="0"/>
              <a:t>I want to own a song.</a:t>
            </a:r>
            <a:endParaRPr lang="en-US" sz="1200" dirty="0"/>
          </a:p>
          <a:p>
            <a:endParaRPr lang="en-US" altLang="zh-TW" sz="2000" dirty="0" smtClean="0"/>
          </a:p>
        </p:txBody>
      </p:sp>
      <p:grpSp>
        <p:nvGrpSpPr>
          <p:cNvPr id="39" name="群組 58"/>
          <p:cNvGrpSpPr/>
          <p:nvPr/>
        </p:nvGrpSpPr>
        <p:grpSpPr>
          <a:xfrm flipH="1">
            <a:off x="10236462" y="2831681"/>
            <a:ext cx="292900" cy="638433"/>
            <a:chOff x="2467628" y="3089539"/>
            <a:chExt cx="295290" cy="643644"/>
          </a:xfrm>
        </p:grpSpPr>
        <p:sp>
          <p:nvSpPr>
            <p:cNvPr id="40" name="Oval 29"/>
            <p:cNvSpPr/>
            <p:nvPr/>
          </p:nvSpPr>
          <p:spPr>
            <a:xfrm>
              <a:off x="2473358" y="3089539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直線接點 60"/>
            <p:cNvCxnSpPr>
              <a:stCxn id="40" idx="4"/>
            </p:cNvCxnSpPr>
            <p:nvPr/>
          </p:nvCxnSpPr>
          <p:spPr>
            <a:xfrm>
              <a:off x="2610518" y="3363859"/>
              <a:ext cx="0" cy="2001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線接點 61"/>
            <p:cNvCxnSpPr/>
            <p:nvPr/>
          </p:nvCxnSpPr>
          <p:spPr>
            <a:xfrm flipH="1">
              <a:off x="2467628" y="3401065"/>
              <a:ext cx="142890" cy="846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線接點 62"/>
            <p:cNvCxnSpPr/>
            <p:nvPr/>
          </p:nvCxnSpPr>
          <p:spPr>
            <a:xfrm flipH="1">
              <a:off x="2467628" y="3563977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線接點 63"/>
            <p:cNvCxnSpPr/>
            <p:nvPr/>
          </p:nvCxnSpPr>
          <p:spPr>
            <a:xfrm>
              <a:off x="2625758" y="3553465"/>
              <a:ext cx="137160" cy="1692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線接點 64"/>
            <p:cNvCxnSpPr/>
            <p:nvPr/>
          </p:nvCxnSpPr>
          <p:spPr>
            <a:xfrm>
              <a:off x="2615141" y="3418620"/>
              <a:ext cx="132537" cy="45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AutoShape 31"/>
          <p:cNvSpPr>
            <a:spLocks noChangeArrowheads="1"/>
          </p:cNvSpPr>
          <p:nvPr/>
        </p:nvSpPr>
        <p:spPr bwMode="auto">
          <a:xfrm>
            <a:off x="10638758" y="2383513"/>
            <a:ext cx="1067206" cy="448168"/>
          </a:xfrm>
          <a:prstGeom prst="wedgeRoundRectCallout">
            <a:avLst>
              <a:gd name="adj1" fmla="val -55922"/>
              <a:gd name="adj2" fmla="val 3388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1200" dirty="0" smtClean="0"/>
              <a:t>I am happy.</a:t>
            </a:r>
            <a:endParaRPr lang="en-US" sz="1200" dirty="0"/>
          </a:p>
          <a:p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3705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Mining Frequent </a:t>
            </a:r>
            <a:r>
              <a:rPr lang="en-US" dirty="0" smtClean="0"/>
              <a:t>Patterns</a:t>
            </a:r>
          </a:p>
          <a:p>
            <a:pPr lvl="1"/>
            <a:r>
              <a:rPr lang="en-US" dirty="0" smtClean="0"/>
              <a:t>Mining FPs from both songs and instrumental compositions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Composing Melody</a:t>
            </a:r>
          </a:p>
          <a:p>
            <a:pPr lvl="1"/>
            <a:r>
              <a:rPr lang="en-US" dirty="0"/>
              <a:t>Compose Melody for T</a:t>
            </a:r>
            <a:r>
              <a:rPr lang="en-US" dirty="0" smtClean="0"/>
              <a:t>onal and Non-Tonal languages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4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29943" y="2419184"/>
            <a:ext cx="3725499" cy="6600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00818" y="3882190"/>
            <a:ext cx="1600445" cy="689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10011610" y="3197538"/>
            <a:ext cx="887663" cy="418585"/>
          </a:xfrm>
          <a:prstGeom prst="wedgeRoundRectCallout">
            <a:avLst>
              <a:gd name="adj1" fmla="val -66348"/>
              <a:gd name="adj2" fmla="val -5097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New</a:t>
            </a: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7667998" y="4571583"/>
            <a:ext cx="887663" cy="418585"/>
          </a:xfrm>
          <a:prstGeom prst="wedgeRoundRectCallout">
            <a:avLst>
              <a:gd name="adj1" fmla="val -66348"/>
              <a:gd name="adj2" fmla="val -50970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New</a:t>
            </a:r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auto">
          <a:xfrm>
            <a:off x="4912951" y="3079249"/>
            <a:ext cx="1145919" cy="418585"/>
          </a:xfrm>
          <a:prstGeom prst="wedgeRoundRectCallout">
            <a:avLst>
              <a:gd name="adj1" fmla="val 20448"/>
              <a:gd name="adj2" fmla="val -7779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Original</a:t>
            </a:r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4912950" y="4571584"/>
            <a:ext cx="1145919" cy="418585"/>
          </a:xfrm>
          <a:prstGeom prst="wedgeRoundRectCallout">
            <a:avLst>
              <a:gd name="adj1" fmla="val 20448"/>
              <a:gd name="adj2" fmla="val -7779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Original</a:t>
            </a:r>
          </a:p>
        </p:txBody>
      </p:sp>
      <p:sp>
        <p:nvSpPr>
          <p:cNvPr id="16" name="AutoShape 31"/>
          <p:cNvSpPr>
            <a:spLocks noChangeArrowheads="1"/>
          </p:cNvSpPr>
          <p:nvPr/>
        </p:nvSpPr>
        <p:spPr bwMode="auto">
          <a:xfrm>
            <a:off x="8111829" y="1392148"/>
            <a:ext cx="1970505" cy="418585"/>
          </a:xfrm>
          <a:prstGeom prst="wedgeRoundRectCallout">
            <a:avLst>
              <a:gd name="adj1" fmla="val -23154"/>
              <a:gd name="adj2" fmla="val 171313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Lyrics is absent</a:t>
            </a:r>
          </a:p>
        </p:txBody>
      </p:sp>
    </p:spTree>
    <p:extLst>
      <p:ext uri="{BB962C8B-B14F-4D97-AF65-F5344CB8AC3E}">
        <p14:creationId xmlns:p14="http://schemas.microsoft.com/office/powerpoint/2010/main" val="265329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Tonal </a:t>
            </a:r>
            <a:r>
              <a:rPr lang="en-US" dirty="0"/>
              <a:t>and Non-Tonal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6917" y="2017713"/>
            <a:ext cx="10363200" cy="2730750"/>
          </a:xfrm>
        </p:spPr>
        <p:txBody>
          <a:bodyPr/>
          <a:lstStyle/>
          <a:p>
            <a:r>
              <a:rPr lang="en-US" dirty="0" smtClean="0"/>
              <a:t>In non-tonal languages, using different tones to pronounce the same phonetic will not change their meanings. </a:t>
            </a:r>
          </a:p>
          <a:p>
            <a:pPr lvl="1"/>
            <a:r>
              <a:rPr lang="en-US" dirty="0" smtClean="0"/>
              <a:t>E.g. men (men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In tonal languages, opposite condition.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4797613"/>
            <a:ext cx="8675270" cy="2028303"/>
          </a:xfrm>
          <a:prstGeom prst="rect">
            <a:avLst/>
          </a:prstGeom>
        </p:spPr>
      </p:pic>
      <p:sp>
        <p:nvSpPr>
          <p:cNvPr id="7" name="AutoShape 31"/>
          <p:cNvSpPr>
            <a:spLocks noChangeArrowheads="1"/>
          </p:cNvSpPr>
          <p:nvPr/>
        </p:nvSpPr>
        <p:spPr bwMode="auto">
          <a:xfrm>
            <a:off x="8056839" y="3032744"/>
            <a:ext cx="4087035" cy="694571"/>
          </a:xfrm>
          <a:prstGeom prst="wedgeRoundRectCallout">
            <a:avLst>
              <a:gd name="adj1" fmla="val -12409"/>
              <a:gd name="adj2" fmla="val 247756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Pronounced at different tones will alter the meanings of “</a:t>
            </a:r>
            <a:r>
              <a:rPr lang="en-US" altLang="zh-TW" sz="2000" dirty="0" err="1" smtClean="0"/>
              <a:t>si</a:t>
            </a:r>
            <a:r>
              <a:rPr lang="en-US" altLang="zh-TW" sz="2000" dirty="0" smtClean="0"/>
              <a:t>”</a:t>
            </a:r>
            <a:endParaRPr lang="en-US" sz="2000" dirty="0"/>
          </a:p>
          <a:p>
            <a:endParaRPr lang="en-US" altLang="zh-TW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2872854" y="6441743"/>
            <a:ext cx="1405719" cy="3841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Tone Contour and Tone Digit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0107"/>
            <a:ext cx="6901614" cy="45878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070" y="1967366"/>
            <a:ext cx="5945930" cy="42021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7360" y="2195967"/>
            <a:ext cx="288324" cy="2918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82889" y="6472238"/>
            <a:ext cx="1405719" cy="3841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06269" y="5859465"/>
            <a:ext cx="1405719" cy="3841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2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27" y="1972503"/>
            <a:ext cx="8000199" cy="4885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7</a:t>
            </a:fld>
            <a:endParaRPr lang="en-US"/>
          </a:p>
        </p:txBody>
      </p:sp>
      <p:sp>
        <p:nvSpPr>
          <p:cNvPr id="20" name="AutoShape 31"/>
          <p:cNvSpPr>
            <a:spLocks noChangeArrowheads="1"/>
          </p:cNvSpPr>
          <p:nvPr/>
        </p:nvSpPr>
        <p:spPr bwMode="auto">
          <a:xfrm>
            <a:off x="6488643" y="4544344"/>
            <a:ext cx="2248958" cy="1005556"/>
          </a:xfrm>
          <a:prstGeom prst="wedgeRoundRectCallout">
            <a:avLst>
              <a:gd name="adj1" fmla="val -4777"/>
              <a:gd name="adj2" fmla="val -74422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No lyrics are assigned to these notes</a:t>
            </a:r>
          </a:p>
        </p:txBody>
      </p:sp>
      <p:sp>
        <p:nvSpPr>
          <p:cNvPr id="22" name="Oval 21"/>
          <p:cNvSpPr/>
          <p:nvPr/>
        </p:nvSpPr>
        <p:spPr>
          <a:xfrm>
            <a:off x="2300789" y="1925471"/>
            <a:ext cx="647169" cy="404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276727" y="2366627"/>
            <a:ext cx="647169" cy="404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260685" y="5607136"/>
            <a:ext cx="647169" cy="404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37881" y="6472238"/>
            <a:ext cx="4121623" cy="38417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667" y="4980624"/>
            <a:ext cx="5895975" cy="638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smtClean="0"/>
              <a:t>Absolute Seq. VS Trend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absolute sequences are not useful for us.</a:t>
            </a:r>
          </a:p>
          <a:p>
            <a:endParaRPr lang="en-US" dirty="0" smtClean="0"/>
          </a:p>
          <a:p>
            <a:r>
              <a:rPr lang="en-US" dirty="0" smtClean="0"/>
              <a:t>Trend is more suitable because melody is more like a sequence of changing pitch differences but not a sequence of absolute pitches.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00856" y="3464715"/>
            <a:ext cx="1670651" cy="6046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utoShape 31"/>
          <p:cNvSpPr>
            <a:spLocks noChangeArrowheads="1"/>
          </p:cNvSpPr>
          <p:nvPr/>
        </p:nvSpPr>
        <p:spPr bwMode="auto">
          <a:xfrm>
            <a:off x="3740325" y="1630222"/>
            <a:ext cx="2450375" cy="418585"/>
          </a:xfrm>
          <a:prstGeom prst="wedgeRoundRectCallout">
            <a:avLst>
              <a:gd name="adj1" fmla="val 18484"/>
              <a:gd name="adj2" fmla="val 83167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/>
              <a:t>p</a:t>
            </a:r>
            <a:r>
              <a:rPr lang="en-US" altLang="zh-TW" sz="2000" dirty="0" smtClean="0"/>
              <a:t>itches, </a:t>
            </a:r>
            <a:r>
              <a:rPr lang="en-US" altLang="zh-TW" sz="2000" dirty="0" err="1" smtClean="0"/>
              <a:t>durs</a:t>
            </a:r>
            <a:r>
              <a:rPr lang="en-US" altLang="zh-TW" sz="2000" dirty="0" smtClean="0"/>
              <a:t>, tones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13" y="4924515"/>
            <a:ext cx="4610100" cy="647700"/>
          </a:xfrm>
          <a:prstGeom prst="rect">
            <a:avLst/>
          </a:prstGeom>
        </p:spPr>
      </p:pic>
      <p:sp>
        <p:nvSpPr>
          <p:cNvPr id="12" name="AutoShape 31"/>
          <p:cNvSpPr>
            <a:spLocks noChangeArrowheads="1"/>
          </p:cNvSpPr>
          <p:nvPr/>
        </p:nvSpPr>
        <p:spPr bwMode="auto">
          <a:xfrm>
            <a:off x="4699198" y="5688229"/>
            <a:ext cx="2836448" cy="412594"/>
          </a:xfrm>
          <a:prstGeom prst="wedgeRoundRectCallout">
            <a:avLst>
              <a:gd name="adj1" fmla="val -21830"/>
              <a:gd name="adj2" fmla="val -11171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Pairwise differences</a:t>
            </a:r>
            <a:endParaRPr lang="en-US" altLang="zh-TW" sz="2000" dirty="0"/>
          </a:p>
        </p:txBody>
      </p:sp>
      <p:sp>
        <p:nvSpPr>
          <p:cNvPr id="13" name="Right Arrow 12"/>
          <p:cNvSpPr/>
          <p:nvPr/>
        </p:nvSpPr>
        <p:spPr>
          <a:xfrm>
            <a:off x="5285624" y="5083916"/>
            <a:ext cx="618932" cy="30501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4" name="AutoShape 31"/>
          <p:cNvSpPr>
            <a:spLocks noChangeArrowheads="1"/>
          </p:cNvSpPr>
          <p:nvPr/>
        </p:nvSpPr>
        <p:spPr bwMode="auto">
          <a:xfrm>
            <a:off x="105291" y="4457823"/>
            <a:ext cx="860874" cy="418585"/>
          </a:xfrm>
          <a:prstGeom prst="wedgeRoundRectCallout">
            <a:avLst>
              <a:gd name="adj1" fmla="val -600"/>
              <a:gd name="adj2" fmla="val 90831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tones</a:t>
            </a:r>
          </a:p>
        </p:txBody>
      </p:sp>
      <p:sp>
        <p:nvSpPr>
          <p:cNvPr id="16" name="AutoShape 31"/>
          <p:cNvSpPr>
            <a:spLocks noChangeArrowheads="1"/>
          </p:cNvSpPr>
          <p:nvPr/>
        </p:nvSpPr>
        <p:spPr bwMode="auto">
          <a:xfrm>
            <a:off x="5780007" y="4235812"/>
            <a:ext cx="1406856" cy="418585"/>
          </a:xfrm>
          <a:prstGeom prst="wedgeRoundRectCallout">
            <a:avLst>
              <a:gd name="adj1" fmla="val -9194"/>
              <a:gd name="adj2" fmla="val 117658"/>
              <a:gd name="adj3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TW" sz="2000" dirty="0" smtClean="0"/>
              <a:t>tone trend</a:t>
            </a:r>
          </a:p>
        </p:txBody>
      </p:sp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2488830" y="6364341"/>
            <a:ext cx="7264769" cy="40011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32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>
              <a:buNone/>
            </a:pPr>
            <a:r>
              <a:rPr lang="en-US" altLang="zh-TW" sz="2000" dirty="0" smtClean="0"/>
              <a:t>Similar procedure for computing the trends of pitches and </a:t>
            </a:r>
            <a:r>
              <a:rPr lang="en-US" altLang="zh-TW" sz="2000" dirty="0" err="1" smtClean="0"/>
              <a:t>durs</a:t>
            </a:r>
            <a:r>
              <a:rPr lang="en-US" altLang="zh-TW" sz="2000" dirty="0" smtClean="0"/>
              <a:t> 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61807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Frequent </a:t>
            </a:r>
            <a:r>
              <a:rPr lang="en-US" dirty="0"/>
              <a:t>Pattern (FP)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interested in the correlations </a:t>
            </a:r>
            <a:r>
              <a:rPr lang="en-US" dirty="0"/>
              <a:t>between melodies and </a:t>
            </a:r>
            <a:r>
              <a:rPr lang="en-US" dirty="0" smtClean="0"/>
              <a:t>lyrics.</a:t>
            </a:r>
          </a:p>
          <a:p>
            <a:endParaRPr lang="en-US" dirty="0" smtClean="0"/>
          </a:p>
          <a:p>
            <a:r>
              <a:rPr lang="en-US" dirty="0" smtClean="0"/>
              <a:t>These correlations can be represented by 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“fps of the tone trend and pitch trend” </a:t>
            </a:r>
          </a:p>
          <a:p>
            <a:pPr marL="0" indent="0">
              <a:buNone/>
            </a:pPr>
            <a:r>
              <a:rPr lang="en-US" dirty="0" smtClean="0"/>
              <a:t>                         and </a:t>
            </a:r>
          </a:p>
          <a:p>
            <a:pPr marL="0" indent="0">
              <a:buNone/>
            </a:pPr>
            <a:r>
              <a:rPr lang="en-US" dirty="0" smtClean="0"/>
              <a:t>“</a:t>
            </a:r>
            <a:r>
              <a:rPr lang="en-US" dirty="0"/>
              <a:t>fps of the tone </a:t>
            </a:r>
            <a:r>
              <a:rPr lang="en-US" dirty="0" smtClean="0"/>
              <a:t>trend </a:t>
            </a:r>
            <a:r>
              <a:rPr lang="en-US" dirty="0"/>
              <a:t>and </a:t>
            </a:r>
            <a:r>
              <a:rPr lang="en-US" dirty="0" smtClean="0"/>
              <a:t>duration trend”.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3567-A204-4EB6-9B78-A239DD70AD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8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4175291F-9F38-4E19-8968-8D23781874BF}" vid="{09504721-BA79-465F-BE3E-B122348667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9786</TotalTime>
  <Words>1281</Words>
  <Application>Microsoft Office PowerPoint</Application>
  <PresentationFormat>Widescreen</PresentationFormat>
  <Paragraphs>234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新細明體</vt:lpstr>
      <vt:lpstr>Arial</vt:lpstr>
      <vt:lpstr>Calibri</vt:lpstr>
      <vt:lpstr>Tahoma</vt:lpstr>
      <vt:lpstr>Wingdings</vt:lpstr>
      <vt:lpstr>Theme1</vt:lpstr>
      <vt:lpstr>A Melody Composer for both Tonal and Non-Tonal Languages</vt:lpstr>
      <vt:lpstr>Introduction</vt:lpstr>
      <vt:lpstr>Architecture</vt:lpstr>
      <vt:lpstr>Outline</vt:lpstr>
      <vt:lpstr>1. Tonal and Non-Tonal Languages</vt:lpstr>
      <vt:lpstr>1. Tone Contour and Tone Digit</vt:lpstr>
      <vt:lpstr>1. Representation</vt:lpstr>
      <vt:lpstr>1. Absolute Seq. VS Trend</vt:lpstr>
      <vt:lpstr>1. Frequent Pattern (FP)</vt:lpstr>
      <vt:lpstr>1. Specific Frequent Threshold</vt:lpstr>
      <vt:lpstr>PowerPoint Presentation</vt:lpstr>
      <vt:lpstr>1. Original Method: Mining FPs from songs</vt:lpstr>
      <vt:lpstr>1. New method: Mining FPs from plain music (Method 1) </vt:lpstr>
      <vt:lpstr>1. New method: Mining FPs from plain music (Method 2) </vt:lpstr>
      <vt:lpstr>2. Construct Pitch Seq. from pitch trend </vt:lpstr>
      <vt:lpstr>2. Composing Melody using fps in Different Language</vt:lpstr>
      <vt:lpstr>2. Cantonese Tones and Thai Tones</vt:lpstr>
      <vt:lpstr>2. Map the Thai tones to the Cantonese tones</vt:lpstr>
      <vt:lpstr>2. Map the Japanese tones to the Cantonese tones</vt:lpstr>
      <vt:lpstr>2. Existing Method: Random mapping</vt:lpstr>
      <vt:lpstr>2. A lemma</vt:lpstr>
      <vt:lpstr>2. New method: Optimal mapping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YU, Coleman</dc:creator>
  <cp:lastModifiedBy>Coleman YU</cp:lastModifiedBy>
  <cp:revision>888</cp:revision>
  <dcterms:created xsi:type="dcterms:W3CDTF">2015-08-05T08:09:41Z</dcterms:created>
  <dcterms:modified xsi:type="dcterms:W3CDTF">2017-10-15T17:18:17Z</dcterms:modified>
</cp:coreProperties>
</file>