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6" d="100"/>
          <a:sy n="116" d="100"/>
        </p:scale>
        <p:origin x="12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9265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199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6483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83377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0478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056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6077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027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057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1869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831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045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3456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292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9666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097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91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4/29/2015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763217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CS591 Project: Yelp Dataset Challenge</a:t>
            </a:r>
            <a:endParaRPr lang="en-US" dirty="0"/>
          </a:p>
        </p:txBody>
      </p:sp>
      <p:sp>
        <p:nvSpPr>
          <p:cNvPr id="3" name="Subtitle 2"/>
          <p:cNvSpPr>
            <a:spLocks noGrp="1"/>
          </p:cNvSpPr>
          <p:nvPr>
            <p:ph type="subTitle" idx="1"/>
          </p:nvPr>
        </p:nvSpPr>
        <p:spPr/>
        <p:txBody>
          <a:bodyPr/>
          <a:lstStyle/>
          <a:p>
            <a:r>
              <a:rPr lang="en-US" dirty="0" smtClean="0"/>
              <a:t>Christopher Yung</a:t>
            </a:r>
          </a:p>
        </p:txBody>
      </p:sp>
    </p:spTree>
    <p:extLst>
      <p:ext uri="{BB962C8B-B14F-4D97-AF65-F5344CB8AC3E}">
        <p14:creationId xmlns:p14="http://schemas.microsoft.com/office/powerpoint/2010/main" val="1096360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look at the data</a:t>
            </a:r>
            <a:endParaRPr lang="en-US" dirty="0"/>
          </a:p>
        </p:txBody>
      </p:sp>
      <p:sp>
        <p:nvSpPr>
          <p:cNvPr id="3" name="Content Placeholder 2"/>
          <p:cNvSpPr>
            <a:spLocks noGrp="1"/>
          </p:cNvSpPr>
          <p:nvPr>
            <p:ph sz="half" idx="1"/>
          </p:nvPr>
        </p:nvSpPr>
        <p:spPr/>
        <p:txBody>
          <a:bodyPr/>
          <a:lstStyle/>
          <a:p>
            <a:r>
              <a:rPr lang="en-US" dirty="0" smtClean="0"/>
              <a:t>To examine the data, I chose to filter out the businesses with less than 200 check-ins. This resulted in somewhat dense data, so I did not need to use a metric like cosine distance. Instead, I chose the Pearson correlation coefficient.</a:t>
            </a:r>
          </a:p>
          <a:p>
            <a:r>
              <a:rPr lang="en-US" dirty="0" smtClean="0"/>
              <a:t>To the right is the </a:t>
            </a:r>
            <a:r>
              <a:rPr lang="en-US" dirty="0"/>
              <a:t>P</a:t>
            </a:r>
            <a:r>
              <a:rPr lang="en-US" dirty="0" smtClean="0"/>
              <a:t>earson correlation matrix visualized.</a:t>
            </a:r>
          </a:p>
          <a:p>
            <a:r>
              <a:rPr lang="en-US" dirty="0" smtClean="0"/>
              <a:t>You can clearly see the separation between the days. Interestingly,  Saturday contains the most reviews.</a:t>
            </a:r>
            <a:endParaRPr lang="en-US" dirty="0"/>
          </a:p>
        </p:txBody>
      </p:sp>
      <p:pic>
        <p:nvPicPr>
          <p:cNvPr id="7170" name="Picture 2" descr="http://puu.sh/hvkek/f12c96795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1671" y="2311465"/>
            <a:ext cx="3505200" cy="343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74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classifier</a:t>
            </a:r>
            <a:endParaRPr lang="en-US" dirty="0"/>
          </a:p>
        </p:txBody>
      </p:sp>
      <p:sp>
        <p:nvSpPr>
          <p:cNvPr id="3" name="Content Placeholder 2"/>
          <p:cNvSpPr>
            <a:spLocks noGrp="1"/>
          </p:cNvSpPr>
          <p:nvPr>
            <p:ph sz="half" idx="1"/>
          </p:nvPr>
        </p:nvSpPr>
        <p:spPr/>
        <p:txBody>
          <a:bodyPr/>
          <a:lstStyle/>
          <a:p>
            <a:r>
              <a:rPr lang="en-US" dirty="0" smtClean="0"/>
              <a:t>Method: I used collaborative filtering to group businesses with similar check-in times.</a:t>
            </a:r>
          </a:p>
          <a:p>
            <a:r>
              <a:rPr lang="en-US" dirty="0" smtClean="0"/>
              <a:t>From this, I built a pairwise matrix consisting the </a:t>
            </a:r>
            <a:r>
              <a:rPr lang="en-US" dirty="0"/>
              <a:t>P</a:t>
            </a:r>
            <a:r>
              <a:rPr lang="en-US" dirty="0" smtClean="0"/>
              <a:t>earson correlation coefficients between business </a:t>
            </a:r>
            <a:r>
              <a:rPr lang="en-US" i="1" dirty="0" err="1" smtClean="0"/>
              <a:t>i</a:t>
            </a:r>
            <a:r>
              <a:rPr lang="en-US" i="1" dirty="0" smtClean="0"/>
              <a:t> </a:t>
            </a:r>
            <a:r>
              <a:rPr lang="en-US" dirty="0" smtClean="0"/>
              <a:t>and business </a:t>
            </a:r>
            <a:r>
              <a:rPr lang="en-US" i="1" dirty="0" smtClean="0"/>
              <a:t>j</a:t>
            </a:r>
            <a:r>
              <a:rPr lang="en-US" dirty="0" smtClean="0"/>
              <a:t>.</a:t>
            </a:r>
          </a:p>
          <a:p>
            <a:endParaRPr lang="en-US" dirty="0"/>
          </a:p>
        </p:txBody>
      </p:sp>
      <p:pic>
        <p:nvPicPr>
          <p:cNvPr id="8194" name="Picture 2" descr="http://puu.sh/hvkNT/1b7f93a1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6288" y="2060575"/>
            <a:ext cx="3600450" cy="353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77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4</a:t>
            </a:r>
            <a:endParaRPr lang="en-US" dirty="0"/>
          </a:p>
        </p:txBody>
      </p:sp>
      <p:sp>
        <p:nvSpPr>
          <p:cNvPr id="3" name="Content Placeholder 2"/>
          <p:cNvSpPr>
            <a:spLocks noGrp="1"/>
          </p:cNvSpPr>
          <p:nvPr>
            <p:ph sz="half" idx="1"/>
          </p:nvPr>
        </p:nvSpPr>
        <p:spPr/>
        <p:txBody>
          <a:bodyPr/>
          <a:lstStyle/>
          <a:p>
            <a:r>
              <a:rPr lang="en-US" dirty="0" smtClean="0"/>
              <a:t>At last, we have a supported hypothesis and the classifier was able to identify the base category for a business based solely on its check-in information.</a:t>
            </a:r>
          </a:p>
          <a:p>
            <a:r>
              <a:rPr lang="en-US" dirty="0" smtClean="0"/>
              <a:t>However, it was unable to classify different sub-categories like the difference between a Thai restaurant and a Hawaiian restaurant. This makes sense since check-in times have limitations and people generally eat at the same time regardless of food choice.</a:t>
            </a:r>
            <a:endParaRPr lang="en-US" dirty="0"/>
          </a:p>
        </p:txBody>
      </p:sp>
      <p:pic>
        <p:nvPicPr>
          <p:cNvPr id="9218" name="Picture 2" descr="http://puu.sh/hvl35/57375b60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9651" y="1671517"/>
            <a:ext cx="4551183" cy="23766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puu.sh/hvl90/c9d58e3cd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651" y="4048167"/>
            <a:ext cx="4551183" cy="22797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puu.sh/hvlkm/612c7989c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9651" y="6327875"/>
            <a:ext cx="4551183" cy="319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231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provided by Yelp</a:t>
            </a:r>
            <a:endParaRPr lang="en-US" dirty="0"/>
          </a:p>
        </p:txBody>
      </p:sp>
      <p:pic>
        <p:nvPicPr>
          <p:cNvPr id="1026" name="Picture 2" descr="http://puu.sh/hvg50/3ff3954dd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1302041"/>
            <a:ext cx="4166631" cy="37947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uu.sh/hvgcu/579b979b6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7923" y="1302040"/>
            <a:ext cx="4467225" cy="52578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puu.sh/hvgfB/938de04a8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1" y="5096787"/>
            <a:ext cx="4166631" cy="168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895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1: Rating standard deviation and density in each city</a:t>
            </a:r>
            <a:endParaRPr lang="en-US" dirty="0"/>
          </a:p>
        </p:txBody>
      </p:sp>
      <p:sp>
        <p:nvSpPr>
          <p:cNvPr id="3" name="Content Placeholder 2"/>
          <p:cNvSpPr>
            <a:spLocks noGrp="1"/>
          </p:cNvSpPr>
          <p:nvPr>
            <p:ph sz="half" idx="1"/>
          </p:nvPr>
        </p:nvSpPr>
        <p:spPr/>
        <p:txBody>
          <a:bodyPr/>
          <a:lstStyle/>
          <a:p>
            <a:r>
              <a:rPr lang="en-US" dirty="0" smtClean="0"/>
              <a:t>My first hypothesis was that the standard deviation for ratings of a specific category in a given city was correlated to the density of that category.</a:t>
            </a:r>
          </a:p>
          <a:p>
            <a:r>
              <a:rPr lang="en-US" dirty="0" smtClean="0"/>
              <a:t>In other words, a city with a higher number of pizza places would have a larger standard deviation in ratings due to a wider selection of choice.</a:t>
            </a:r>
            <a:endParaRPr lang="en-US" dirty="0"/>
          </a:p>
        </p:txBody>
      </p:sp>
      <p:sp>
        <p:nvSpPr>
          <p:cNvPr id="4" name="Content Placeholder 3"/>
          <p:cNvSpPr>
            <a:spLocks noGrp="1"/>
          </p:cNvSpPr>
          <p:nvPr>
            <p:ph sz="half" idx="2"/>
          </p:nvPr>
        </p:nvSpPr>
        <p:spPr/>
        <p:txBody>
          <a:bodyPr/>
          <a:lstStyle/>
          <a:p>
            <a:r>
              <a:rPr lang="en-US" dirty="0" smtClean="0"/>
              <a:t>Findings:</a:t>
            </a:r>
            <a:endParaRPr lang="en-US" dirty="0"/>
          </a:p>
        </p:txBody>
      </p:sp>
      <p:pic>
        <p:nvPicPr>
          <p:cNvPr id="2053" name="Picture 5" descr="http://puu.sh/hvgOI/520a35f4e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098" y="2546488"/>
            <a:ext cx="2228850"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82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1</a:t>
            </a:r>
            <a:endParaRPr lang="en-US" dirty="0"/>
          </a:p>
        </p:txBody>
      </p:sp>
      <p:sp>
        <p:nvSpPr>
          <p:cNvPr id="3" name="Content Placeholder 2"/>
          <p:cNvSpPr>
            <a:spLocks noGrp="1"/>
          </p:cNvSpPr>
          <p:nvPr>
            <p:ph sz="half" idx="1"/>
          </p:nvPr>
        </p:nvSpPr>
        <p:spPr/>
        <p:txBody>
          <a:bodyPr/>
          <a:lstStyle/>
          <a:p>
            <a:r>
              <a:rPr lang="en-US" dirty="0" smtClean="0"/>
              <a:t>My hypothesis proved to be incorrect because there was no correlation between the two.</a:t>
            </a:r>
          </a:p>
          <a:p>
            <a:r>
              <a:rPr lang="en-US" dirty="0" smtClean="0"/>
              <a:t>Reasoning: After analyzing the results further, it is clear that most users rate restaurants a 3 or higher, so the standard deviation will never be significant.</a:t>
            </a:r>
            <a:endParaRPr lang="en-US" dirty="0"/>
          </a:p>
        </p:txBody>
      </p:sp>
      <p:pic>
        <p:nvPicPr>
          <p:cNvPr id="3082" name="Picture 10" descr="http://puu.sh/hvhRt/2270307f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817" y="1262450"/>
            <a:ext cx="3529913" cy="5294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8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2: Selective hours and ratings</a:t>
            </a:r>
            <a:endParaRPr lang="en-US" dirty="0"/>
          </a:p>
        </p:txBody>
      </p:sp>
      <p:sp>
        <p:nvSpPr>
          <p:cNvPr id="3" name="Content Placeholder 2"/>
          <p:cNvSpPr>
            <a:spLocks noGrp="1"/>
          </p:cNvSpPr>
          <p:nvPr>
            <p:ph sz="half" idx="1"/>
          </p:nvPr>
        </p:nvSpPr>
        <p:spPr/>
        <p:txBody>
          <a:bodyPr/>
          <a:lstStyle/>
          <a:p>
            <a:r>
              <a:rPr lang="en-US" dirty="0" smtClean="0"/>
              <a:t>My next hypothesis was that shops that are more selective with their hours tend to receive higher ratings. The theory was that specialized shops satisfy a certain niche and can afford to be more flexible with their times. Additionally, since niche shops have little to no competition, I assumed their rating would be higher.</a:t>
            </a:r>
            <a:endParaRPr lang="en-US" dirty="0"/>
          </a:p>
        </p:txBody>
      </p:sp>
      <p:sp>
        <p:nvSpPr>
          <p:cNvPr id="4" name="Content Placeholder 3"/>
          <p:cNvSpPr>
            <a:spLocks noGrp="1"/>
          </p:cNvSpPr>
          <p:nvPr>
            <p:ph sz="half" idx="2"/>
          </p:nvPr>
        </p:nvSpPr>
        <p:spPr/>
        <p:txBody>
          <a:bodyPr/>
          <a:lstStyle/>
          <a:p>
            <a:r>
              <a:rPr lang="en-US" dirty="0" smtClean="0"/>
              <a:t>Findings:</a:t>
            </a:r>
          </a:p>
        </p:txBody>
      </p:sp>
      <p:pic>
        <p:nvPicPr>
          <p:cNvPr id="4098" name="Picture 2" descr="http://puu.sh/hviei/033ba5db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056" y="2551070"/>
            <a:ext cx="389572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91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2</a:t>
            </a:r>
            <a:endParaRPr lang="en-US" dirty="0"/>
          </a:p>
        </p:txBody>
      </p:sp>
      <p:sp>
        <p:nvSpPr>
          <p:cNvPr id="3" name="Content Placeholder 2"/>
          <p:cNvSpPr>
            <a:spLocks noGrp="1"/>
          </p:cNvSpPr>
          <p:nvPr>
            <p:ph sz="half" idx="1"/>
          </p:nvPr>
        </p:nvSpPr>
        <p:spPr/>
        <p:txBody>
          <a:bodyPr/>
          <a:lstStyle/>
          <a:p>
            <a:r>
              <a:rPr lang="en-US" dirty="0" smtClean="0"/>
              <a:t>Once again, my hypothesis ended up not being true.</a:t>
            </a:r>
          </a:p>
          <a:p>
            <a:r>
              <a:rPr lang="en-US" dirty="0" smtClean="0"/>
              <a:t>Reasoning: There are many factors that can affect the rating of a shop. Just because it is a niche shop with few hours does not mean that its ratings are guaranteed to be better.</a:t>
            </a:r>
            <a:endParaRPr lang="en-US" dirty="0"/>
          </a:p>
        </p:txBody>
      </p:sp>
    </p:spTree>
    <p:extLst>
      <p:ext uri="{BB962C8B-B14F-4D97-AF65-F5344CB8AC3E}">
        <p14:creationId xmlns:p14="http://schemas.microsoft.com/office/powerpoint/2010/main" val="113580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3: Correlating user vocabulary with rating scale</a:t>
            </a:r>
            <a:endParaRPr lang="en-US" dirty="0"/>
          </a:p>
        </p:txBody>
      </p:sp>
      <p:sp>
        <p:nvSpPr>
          <p:cNvPr id="3" name="Content Placeholder 2"/>
          <p:cNvSpPr>
            <a:spLocks noGrp="1"/>
          </p:cNvSpPr>
          <p:nvPr>
            <p:ph sz="half" idx="1"/>
          </p:nvPr>
        </p:nvSpPr>
        <p:spPr/>
        <p:txBody>
          <a:bodyPr/>
          <a:lstStyle/>
          <a:p>
            <a:r>
              <a:rPr lang="en-US" dirty="0" smtClean="0"/>
              <a:t>My next hypothesis was that the larger a user’s vocabulary is, the larger his scale of rating is. This is done by comparing unique word count to standard deviation.</a:t>
            </a:r>
          </a:p>
          <a:p>
            <a:r>
              <a:rPr lang="en-US" dirty="0" smtClean="0"/>
              <a:t>In other words, a user who has a large vocabulary is more likely to rate on a scale of 1 to 5 than on a scale of 3 to 5.</a:t>
            </a:r>
            <a:endParaRPr lang="en-US" dirty="0"/>
          </a:p>
        </p:txBody>
      </p:sp>
      <p:sp>
        <p:nvSpPr>
          <p:cNvPr id="4" name="Content Placeholder 3"/>
          <p:cNvSpPr>
            <a:spLocks noGrp="1"/>
          </p:cNvSpPr>
          <p:nvPr>
            <p:ph sz="half" idx="2"/>
          </p:nvPr>
        </p:nvSpPr>
        <p:spPr/>
        <p:txBody>
          <a:bodyPr/>
          <a:lstStyle/>
          <a:p>
            <a:r>
              <a:rPr lang="en-US" dirty="0" smtClean="0"/>
              <a:t>Findings:</a:t>
            </a:r>
            <a:endParaRPr lang="en-US" dirty="0"/>
          </a:p>
        </p:txBody>
      </p:sp>
      <p:pic>
        <p:nvPicPr>
          <p:cNvPr id="5122" name="Picture 2" descr="http://puu.sh/hvjFd/883ac6da6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493" y="2602256"/>
            <a:ext cx="3714750"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70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3</a:t>
            </a:r>
            <a:endParaRPr lang="en-US" dirty="0"/>
          </a:p>
        </p:txBody>
      </p:sp>
      <p:sp>
        <p:nvSpPr>
          <p:cNvPr id="3" name="Content Placeholder 2"/>
          <p:cNvSpPr>
            <a:spLocks noGrp="1"/>
          </p:cNvSpPr>
          <p:nvPr>
            <p:ph sz="half" idx="1"/>
          </p:nvPr>
        </p:nvSpPr>
        <p:spPr/>
        <p:txBody>
          <a:bodyPr/>
          <a:lstStyle/>
          <a:p>
            <a:r>
              <a:rPr lang="en-US" dirty="0" smtClean="0"/>
              <a:t>Similarly, my hypothesis did not hold.</a:t>
            </a:r>
          </a:p>
          <a:p>
            <a:r>
              <a:rPr lang="en-US" dirty="0" smtClean="0"/>
              <a:t>Reasoning: Personal bias can be attributed to more factors than just vocabulary. A person may be a good story teller, but still have a heavy bias when it comes to rating businesses.</a:t>
            </a:r>
            <a:endParaRPr lang="en-US" dirty="0"/>
          </a:p>
        </p:txBody>
      </p:sp>
    </p:spTree>
    <p:extLst>
      <p:ext uri="{BB962C8B-B14F-4D97-AF65-F5344CB8AC3E}">
        <p14:creationId xmlns:p14="http://schemas.microsoft.com/office/powerpoint/2010/main" val="1779413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4: Predicting business category using check-ins</a:t>
            </a:r>
            <a:endParaRPr lang="en-US" dirty="0"/>
          </a:p>
        </p:txBody>
      </p:sp>
      <p:sp>
        <p:nvSpPr>
          <p:cNvPr id="3" name="Content Placeholder 2"/>
          <p:cNvSpPr>
            <a:spLocks noGrp="1"/>
          </p:cNvSpPr>
          <p:nvPr>
            <p:ph sz="half" idx="1"/>
          </p:nvPr>
        </p:nvSpPr>
        <p:spPr/>
        <p:txBody>
          <a:bodyPr/>
          <a:lstStyle/>
          <a:p>
            <a:r>
              <a:rPr lang="en-US" dirty="0" smtClean="0"/>
              <a:t>My last hypothesis was that a business’s category can be predicted solely by looking at its check-in information.</a:t>
            </a:r>
          </a:p>
          <a:p>
            <a:r>
              <a:rPr lang="en-US" dirty="0" smtClean="0"/>
              <a:t>The check-in dataset provides the business ID along with 168 additional columns. Each of these columns specify the day of the week and the hour of that day. The value corresponds to the number of check-ins.</a:t>
            </a:r>
            <a:endParaRPr lang="en-US" dirty="0"/>
          </a:p>
        </p:txBody>
      </p:sp>
      <p:pic>
        <p:nvPicPr>
          <p:cNvPr id="6146" name="Picture 2" descr="http://puu.sh/hvgfB/938de04a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9651" y="2589736"/>
            <a:ext cx="6067425" cy="245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104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TotalTime>
  <Words>622</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CS591 Project: Yelp Dataset Challenge</vt:lpstr>
      <vt:lpstr>Data provided by Yelp</vt:lpstr>
      <vt:lpstr>Hypothesis 1: Rating standard deviation and density in each city</vt:lpstr>
      <vt:lpstr>Conclusion 1</vt:lpstr>
      <vt:lpstr>Hypothesis 2: Selective hours and ratings</vt:lpstr>
      <vt:lpstr>Conclusion 2</vt:lpstr>
      <vt:lpstr>Hypothesis 3: Correlating user vocabulary with rating scale</vt:lpstr>
      <vt:lpstr>Conclusion 3</vt:lpstr>
      <vt:lpstr>Hypothesis 4: Predicting business category using check-ins</vt:lpstr>
      <vt:lpstr>First look at the data</vt:lpstr>
      <vt:lpstr>Building a classifier</vt:lpstr>
      <vt:lpstr>Conclusion 4</vt:lpstr>
    </vt:vector>
  </TitlesOfParts>
  <Company>TEAM 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CS591 Project: Yelp Dataset Challenge</dc:title>
  <dc:creator>Chris</dc:creator>
  <cp:lastModifiedBy>Chris</cp:lastModifiedBy>
  <cp:revision>9</cp:revision>
  <dcterms:created xsi:type="dcterms:W3CDTF">2015-04-29T16:48:27Z</dcterms:created>
  <dcterms:modified xsi:type="dcterms:W3CDTF">2015-04-29T18:16:27Z</dcterms:modified>
</cp:coreProperties>
</file>