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76" r:id="rId2"/>
    <p:sldId id="275" r:id="rId3"/>
    <p:sldId id="278" r:id="rId4"/>
    <p:sldId id="277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B3"/>
    <a:srgbClr val="5FB990"/>
    <a:srgbClr val="87CAAC"/>
    <a:srgbClr val="12B3C4"/>
    <a:srgbClr val="FF6600"/>
    <a:srgbClr val="FF0000"/>
    <a:srgbClr val="28AECF"/>
    <a:srgbClr val="13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2024/2/2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B72CC4A-8A72-4F63-9AC3-CC57A94DDDA4}" type="slidenum">
              <a:rPr lang="zh-TW" altLang="en-US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14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 dirty="0"/>
              <a:t>簡報單位 簡報人名稱</a:t>
            </a:r>
            <a:r>
              <a:rPr lang="en-US" altLang="zh-TW" sz="2000" dirty="0"/>
              <a:t> </a:t>
            </a:r>
            <a:r>
              <a:rPr lang="zh-TW" altLang="en-US" sz="2000" dirty="0"/>
              <a:t>職稱</a:t>
            </a:r>
            <a:endParaRPr lang="en-US" altLang="zh-TW" sz="20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簡報日期</a:t>
            </a:r>
          </a:p>
        </p:txBody>
      </p:sp>
      <p:sp>
        <p:nvSpPr>
          <p:cNvPr id="13" name="Text Box 48"/>
          <p:cNvSpPr txBox="1">
            <a:spLocks noChangeArrowheads="1"/>
          </p:cNvSpPr>
          <p:nvPr userDrawn="1"/>
        </p:nvSpPr>
        <p:spPr bwMode="auto">
          <a:xfrm>
            <a:off x="-1" y="6616092"/>
            <a:ext cx="3567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altLang="zh-TW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©ITRI. </a:t>
            </a:r>
            <a:r>
              <a:rPr lang="zh-TW" altLang="en-US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工業技術研究院著作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-1" y="6616092"/>
            <a:ext cx="3567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altLang="zh-TW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©ITRI. </a:t>
            </a:r>
            <a:r>
              <a:rPr lang="zh-TW" altLang="en-US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工業技術研究院著作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14" r:id="rId3"/>
    <p:sldLayoutId id="2147483915" r:id="rId4"/>
    <p:sldLayoutId id="2147483904" r:id="rId5"/>
    <p:sldLayoutId id="2147483916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環境建立</a:t>
            </a:r>
            <a:r>
              <a:rPr lang="en-US" altLang="zh-TW" dirty="0"/>
              <a:t>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實驗環境</a:t>
            </a: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/>
              <a:t>manjaro</a:t>
            </a:r>
            <a:r>
              <a:rPr lang="en-US" altLang="zh-TW" sz="1800" dirty="0"/>
              <a:t> KDE 2023.1.2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CPU:</a:t>
            </a:r>
            <a:r>
              <a:rPr lang="zh-TW" altLang="en-US" sz="1600" dirty="0"/>
              <a:t> </a:t>
            </a:r>
            <a:r>
              <a:rPr lang="en-US" altLang="zh-TW" sz="1600" dirty="0"/>
              <a:t>13</a:t>
            </a:r>
            <a:r>
              <a:rPr lang="en-US" altLang="zh-TW" sz="1600" baseline="30000" dirty="0"/>
              <a:t>th</a:t>
            </a:r>
            <a:r>
              <a:rPr lang="en-US" altLang="zh-TW" sz="1600" dirty="0"/>
              <a:t> Gen intel® Core™ i9-13900K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GPU: a5000</a:t>
            </a:r>
            <a:r>
              <a:rPr lang="zh-TW" altLang="en-US" sz="1600" dirty="0"/>
              <a:t> </a:t>
            </a:r>
            <a:r>
              <a:rPr lang="en-US" altLang="zh-TW" sz="1600" dirty="0"/>
              <a:t>cuda11.3</a:t>
            </a:r>
          </a:p>
          <a:p>
            <a:pPr marL="685800" lvl="1">
              <a:buFont typeface="Wingdings" panose="05000000000000000000" pitchFamily="2" charset="2"/>
              <a:buChar char="Ø"/>
            </a:pPr>
            <a:endParaRPr lang="en-US" altLang="zh-TW" sz="1600" dirty="0"/>
          </a:p>
          <a:p>
            <a:endParaRPr lang="en-US" altLang="zh-TW" sz="2000" dirty="0"/>
          </a:p>
          <a:p>
            <a:r>
              <a:rPr lang="zh-TW" altLang="en-US" sz="2000" dirty="0"/>
              <a:t>安裝</a:t>
            </a:r>
            <a:r>
              <a:rPr lang="en-US" altLang="zh-TW" sz="2000" dirty="0"/>
              <a:t>requirement.txt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create --name </a:t>
            </a:r>
            <a:r>
              <a:rPr lang="en-US" altLang="zh-TW" sz="1800" dirty="0" err="1"/>
              <a:t>myenv</a:t>
            </a:r>
            <a:r>
              <a:rPr lang="en-US" altLang="zh-TW" sz="1800" dirty="0"/>
              <a:t> python=3.8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1800" dirty="0"/>
              <a:t>cd path/to/requirement.txt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sz="1800" dirty="0"/>
              <a:t>pip install -r requirement.txt</a:t>
            </a:r>
          </a:p>
          <a:p>
            <a:pPr marL="400050" lvl="1" indent="0">
              <a:buNone/>
            </a:pPr>
            <a:endParaRPr lang="en-US" altLang="zh-TW" sz="1800" dirty="0"/>
          </a:p>
          <a:p>
            <a:r>
              <a:rPr lang="zh-TW" altLang="en-US" sz="2000" dirty="0"/>
              <a:t>進入與離開環境請下此指令</a:t>
            </a:r>
            <a:r>
              <a:rPr lang="en-US" altLang="zh-TW" sz="2000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activate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1800" dirty="0" err="1"/>
              <a:t>conda</a:t>
            </a:r>
            <a:r>
              <a:rPr lang="en-US" altLang="zh-TW" sz="1800" dirty="0"/>
              <a:t> deactivate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  <a:p>
            <a:pPr marL="914400" lvl="1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7173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11430000" y="6619875"/>
            <a:ext cx="7620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9A9212D-6406-4E12-8CC4-78DDFE99027F}" type="slidenum">
              <a:rPr lang="en-US" altLang="zh-TW" smtClean="0">
                <a:solidFill>
                  <a:schemeClr val="bg1"/>
                </a:solidFill>
                <a:ea typeface="微軟正黑體" panose="020B0604030504040204" pitchFamily="34" charset="-120"/>
              </a:rPr>
              <a:pPr/>
              <a:t>2</a:t>
            </a:fld>
            <a:endParaRPr lang="en-US" altLang="zh-TW">
              <a:solidFill>
                <a:schemeClr val="bg1"/>
              </a:solidFill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E891E8-1DE0-48F4-BC41-367C97051D65}"/>
              </a:ext>
            </a:extLst>
          </p:cNvPr>
          <p:cNvSpPr/>
          <p:nvPr/>
        </p:nvSpPr>
        <p:spPr bwMode="auto">
          <a:xfrm>
            <a:off x="3755725" y="3784348"/>
            <a:ext cx="728134" cy="2709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58D527-AC87-436D-8DD7-3A0AF406BA5D}"/>
              </a:ext>
            </a:extLst>
          </p:cNvPr>
          <p:cNvSpPr txBox="1"/>
          <p:nvPr/>
        </p:nvSpPr>
        <p:spPr>
          <a:xfrm>
            <a:off x="3541019" y="3395132"/>
            <a:ext cx="115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自行命名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351EB-6FB9-4AD1-AAD8-34AA207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2149B4-0089-4D0A-803E-E6E58E43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TW" altLang="en-US" b="1" i="0" dirty="0">
                <a:solidFill>
                  <a:srgbClr val="1F2328"/>
                </a:solidFill>
                <a:effectLst/>
                <a:latin typeface="-apple-system"/>
              </a:rPr>
              <a:t>依照以路徑儲存</a:t>
            </a:r>
            <a:endParaRPr lang="en-US" altLang="zh-TW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zh-TW" sz="2800" b="1" i="0" dirty="0" err="1">
                <a:solidFill>
                  <a:srgbClr val="1F2328"/>
                </a:solidFill>
                <a:effectLst/>
                <a:latin typeface="-apple-system"/>
              </a:rPr>
              <a:t>img</a:t>
            </a:r>
            <a:endParaRPr lang="en-US" altLang="zh-TW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b="0" i="0" dirty="0">
                <a:solidFill>
                  <a:srgbClr val="1F2328"/>
                </a:solidFill>
                <a:effectLst/>
                <a:latin typeface="-apple-system"/>
              </a:rPr>
              <a:t>/datasets/</a:t>
            </a:r>
            <a:r>
              <a:rPr lang="en-US" altLang="zh-TW" sz="2400" b="0" i="0" dirty="0" err="1">
                <a:solidFill>
                  <a:srgbClr val="1F2328"/>
                </a:solidFill>
                <a:effectLst/>
                <a:latin typeface="-apple-system"/>
              </a:rPr>
              <a:t>source_images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-apple-system"/>
              </a:rPr>
              <a:t>/sequence name/</a:t>
            </a:r>
            <a:r>
              <a:rPr lang="en-US" altLang="zh-TW" sz="2400" b="0" i="0" dirty="0" err="1">
                <a:solidFill>
                  <a:srgbClr val="1F2328"/>
                </a:solidFill>
                <a:effectLst/>
                <a:latin typeface="-apple-system"/>
              </a:rPr>
              <a:t>imgs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-apple-system"/>
              </a:rPr>
              <a:t>/…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b="1" i="0" dirty="0">
                <a:solidFill>
                  <a:srgbClr val="1F2328"/>
                </a:solidFill>
                <a:effectLst/>
                <a:latin typeface="-apple-system"/>
              </a:rPr>
              <a:t>e.g. 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-apple-system"/>
              </a:rPr>
              <a:t>/datasets/</a:t>
            </a:r>
            <a:r>
              <a:rPr lang="en-US" altLang="zh-TW" sz="2400" b="0" i="0" dirty="0" err="1">
                <a:solidFill>
                  <a:srgbClr val="1F2328"/>
                </a:solidFill>
                <a:effectLst/>
                <a:latin typeface="-apple-system"/>
              </a:rPr>
              <a:t>source_images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-apple-system"/>
              </a:rPr>
              <a:t>/BasketballDrive_1920x1080_50/</a:t>
            </a:r>
            <a:r>
              <a:rPr lang="en-US" altLang="zh-TW" sz="2400" b="0" i="0" dirty="0" err="1">
                <a:solidFill>
                  <a:srgbClr val="1F2328"/>
                </a:solidFill>
                <a:effectLst/>
                <a:latin typeface="-apple-system"/>
              </a:rPr>
              <a:t>imgs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-apple-system"/>
              </a:rPr>
              <a:t>/…</a:t>
            </a:r>
          </a:p>
          <a:p>
            <a:pPr algn="l"/>
            <a:r>
              <a:rPr lang="en-US" altLang="zh-TW" sz="2800" b="1" i="0" dirty="0">
                <a:solidFill>
                  <a:srgbClr val="1F2328"/>
                </a:solidFill>
                <a:effectLst/>
                <a:latin typeface="-apple-system"/>
              </a:rPr>
              <a:t>annotation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-US" altLang="zh-TW" sz="2400" b="0" i="0" dirty="0" err="1">
                <a:solidFill>
                  <a:srgbClr val="1F2328"/>
                </a:solidFill>
                <a:effectLst/>
                <a:latin typeface="-apple-system"/>
              </a:rPr>
              <a:t>SFU_ground_truth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58AFAF-9358-4CF0-BA88-61C170B82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4" y="1448331"/>
            <a:ext cx="1860377" cy="37760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5F94D3-0FBB-43C9-B2DA-3840BF62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88" y="3743873"/>
            <a:ext cx="1622612" cy="26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3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0B5FA-56E8-4E99-AB5D-9A4F9C3E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使用手冊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3CD13A-BF09-445D-8853-61FE6D12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sz="2400" b="1" i="0" dirty="0">
                <a:solidFill>
                  <a:srgbClr val="1F2328"/>
                </a:solidFill>
                <a:effectLst/>
                <a:latin typeface="-apple-system"/>
              </a:rPr>
              <a:t>在終端機執行此命令，設定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-apple-system"/>
              </a:rPr>
              <a:t>root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b="0" i="0" dirty="0">
                <a:solidFill>
                  <a:srgbClr val="1F2328"/>
                </a:solidFill>
                <a:effectLst/>
                <a:latin typeface="-apple-system"/>
              </a:rPr>
              <a:t>export PYTHONPATH="${PYTHONPATH}:/root to detectron2_main“</a:t>
            </a:r>
          </a:p>
          <a:p>
            <a:pPr marL="457200" lvl="1" indent="0">
              <a:buNone/>
            </a:pPr>
            <a:endParaRPr lang="en-US" altLang="zh-TW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altLang="zh-TW" sz="2400" b="1" i="0" dirty="0">
                <a:solidFill>
                  <a:srgbClr val="1F2328"/>
                </a:solidFill>
                <a:effectLst/>
                <a:latin typeface="-apple-system"/>
              </a:rPr>
              <a:t>inference 1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-apple-system"/>
              </a:rPr>
              <a:t>張照片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b="0" i="0" dirty="0">
                <a:solidFill>
                  <a:srgbClr val="1F2328"/>
                </a:solidFill>
                <a:effectLst/>
                <a:latin typeface="-apple-system"/>
              </a:rPr>
              <a:t>python demo.py --config-file configs/COCO-</a:t>
            </a:r>
            <a:r>
              <a:rPr lang="en-US" altLang="zh-TW" sz="2000" b="0" i="0" dirty="0" err="1">
                <a:solidFill>
                  <a:srgbClr val="1F2328"/>
                </a:solidFill>
                <a:effectLst/>
                <a:latin typeface="-apple-system"/>
              </a:rPr>
              <a:t>InstanceSegmentation</a:t>
            </a:r>
            <a:r>
              <a:rPr lang="en-US" altLang="zh-TW" sz="2000" b="0" i="0" dirty="0">
                <a:solidFill>
                  <a:srgbClr val="1F2328"/>
                </a:solidFill>
                <a:effectLst/>
                <a:latin typeface="-apple-system"/>
              </a:rPr>
              <a:t>/faster_rcnn_X_101_32x8d_FPN_3x.yaml</a:t>
            </a:r>
            <a:br>
              <a:rPr lang="en-US" altLang="zh-TW" sz="2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altLang="zh-TW" sz="2000" b="0" i="0" dirty="0">
                <a:solidFill>
                  <a:srgbClr val="1F2328"/>
                </a:solidFill>
                <a:effectLst/>
                <a:latin typeface="-apple-system"/>
              </a:rPr>
              <a:t>--input input1.jpg</a:t>
            </a:r>
            <a:br>
              <a:rPr lang="en-US" altLang="zh-TW" sz="20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altLang="zh-TW" sz="2000" b="0" i="0" dirty="0">
                <a:solidFill>
                  <a:srgbClr val="1F2328"/>
                </a:solidFill>
                <a:effectLst/>
                <a:latin typeface="-apple-system"/>
              </a:rPr>
              <a:t>--opts MODEL.WEIGHTS detectron2://COCO-InstanceSegmentation/faster_rcnn_X_101_32x8d_FPN_3x/137849600/model_final_68b088.pkl</a:t>
            </a:r>
          </a:p>
          <a:p>
            <a:pPr marL="514350" indent="-457200"/>
            <a:endParaRPr lang="en-US" altLang="zh-TW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9333C-C84D-41DD-B60B-22F477CD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404" y="372534"/>
            <a:ext cx="3359706" cy="28828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DD2190-6F56-4E44-92C7-4E695CF2AFAF}"/>
              </a:ext>
            </a:extLst>
          </p:cNvPr>
          <p:cNvSpPr txBox="1"/>
          <p:nvPr/>
        </p:nvSpPr>
        <p:spPr>
          <a:xfrm>
            <a:off x="8432800" y="42082"/>
            <a:ext cx="12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Parser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60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F9185-1309-48DF-865A-B321F634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生成不同</a:t>
            </a:r>
            <a:r>
              <a:rPr lang="en-US" altLang="zh-TW" dirty="0"/>
              <a:t>bitrate</a:t>
            </a:r>
            <a:r>
              <a:rPr lang="zh-TW" altLang="en-US" dirty="0"/>
              <a:t>應對的圖片資料夾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5BE5E2-38B2-4406-BB4F-236C62C3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  <a:t>Entropy coding</a:t>
            </a:r>
            <a:r>
              <a:rPr lang="zh-TW" altLang="en-US" b="1" i="0" dirty="0">
                <a:solidFill>
                  <a:srgbClr val="1F2328"/>
                </a:solidFill>
                <a:effectLst/>
                <a:latin typeface="-apple-system"/>
              </a:rPr>
              <a:t>使用</a:t>
            </a:r>
            <a: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  <a:t>RLC-&gt;Huffman coding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python detectron2/test_all_QF_bitrate_RLC.py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solidFill>
                <a:srgbClr val="1F2328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altLang="zh-TW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  <a:t>Entropy coding</a:t>
            </a:r>
            <a:r>
              <a:rPr lang="zh-TW" altLang="en-US" b="1" i="0" dirty="0">
                <a:solidFill>
                  <a:srgbClr val="1F2328"/>
                </a:solidFill>
                <a:effectLst/>
                <a:latin typeface="-apple-system"/>
              </a:rPr>
              <a:t>使用</a:t>
            </a:r>
            <a: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  <a:t>triplet-&gt;Huffman coding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python detectron2/test_all_QF_bitrate_triplet.py</a:t>
            </a:r>
          </a:p>
          <a:p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25A8317-8BB0-4BC8-A3F3-304DEBF5A027}"/>
              </a:ext>
            </a:extLst>
          </p:cNvPr>
          <p:cNvGrpSpPr/>
          <p:nvPr/>
        </p:nvGrpSpPr>
        <p:grpSpPr>
          <a:xfrm>
            <a:off x="866677" y="2777215"/>
            <a:ext cx="11172923" cy="507852"/>
            <a:chOff x="892235" y="2255982"/>
            <a:chExt cx="11751059" cy="65936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D106DBB-4228-4F55-BD6A-06E6661B44AC}"/>
                </a:ext>
              </a:extLst>
            </p:cNvPr>
            <p:cNvSpPr/>
            <p:nvPr/>
          </p:nvSpPr>
          <p:spPr bwMode="auto">
            <a:xfrm>
              <a:off x="892235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DCT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77B463C-3183-480D-8C4B-8740165578BD}"/>
                </a:ext>
              </a:extLst>
            </p:cNvPr>
            <p:cNvSpPr/>
            <p:nvPr/>
          </p:nvSpPr>
          <p:spPr bwMode="auto">
            <a:xfrm>
              <a:off x="2235766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Filter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7D84A2B-761C-4ADB-889A-9541E3D4B9CE}"/>
                </a:ext>
              </a:extLst>
            </p:cNvPr>
            <p:cNvSpPr/>
            <p:nvPr/>
          </p:nvSpPr>
          <p:spPr bwMode="auto">
            <a:xfrm>
              <a:off x="3579298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Quantize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7586961-5565-4A6F-BF6D-02F67BFAB8E7}"/>
                </a:ext>
              </a:extLst>
            </p:cNvPr>
            <p:cNvSpPr/>
            <p:nvPr/>
          </p:nvSpPr>
          <p:spPr bwMode="auto">
            <a:xfrm>
              <a:off x="6266360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latin typeface="+mn-lt"/>
                  <a:ea typeface="+mj-ea"/>
                </a:rPr>
                <a:t>Huffman coding</a:t>
              </a:r>
              <a:endParaRPr lang="zh-TW" altLang="en-US" sz="1200" dirty="0">
                <a:latin typeface="+mn-lt"/>
                <a:ea typeface="+mj-ea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58091F-85F6-49D1-8B89-E5E952098408}"/>
                </a:ext>
              </a:extLst>
            </p:cNvPr>
            <p:cNvSpPr/>
            <p:nvPr/>
          </p:nvSpPr>
          <p:spPr bwMode="auto">
            <a:xfrm>
              <a:off x="7609891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tx1"/>
                  </a:solidFill>
                  <a:latin typeface="+mn-lt"/>
                  <a:ea typeface="+mj-ea"/>
                </a:rPr>
                <a:t>Huffman decoding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AAD1951-158F-49AF-A750-22F931D68D48}"/>
                </a:ext>
              </a:extLst>
            </p:cNvPr>
            <p:cNvSpPr/>
            <p:nvPr/>
          </p:nvSpPr>
          <p:spPr bwMode="auto">
            <a:xfrm>
              <a:off x="10296955" y="2255983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Dequantize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22CD06-FDF6-45C5-A164-33A087F70952}"/>
                </a:ext>
              </a:extLst>
            </p:cNvPr>
            <p:cNvSpPr/>
            <p:nvPr/>
          </p:nvSpPr>
          <p:spPr bwMode="auto">
            <a:xfrm>
              <a:off x="11640485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IDCT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88374E7-4E5B-45C3-BDED-6ED692554F17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 bwMode="auto">
            <a:xfrm>
              <a:off x="1895044" y="2585661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A925C5C0-4B04-4B8B-BDCC-4B6870A9EDAC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 bwMode="auto">
            <a:xfrm>
              <a:off x="3238575" y="2585662"/>
              <a:ext cx="340723" cy="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19ABCBA4-4CD2-48B2-8703-54D67BB00063}"/>
                </a:ext>
              </a:extLst>
            </p:cNvPr>
            <p:cNvCxnSpPr>
              <a:cxnSpLocks/>
              <a:stCxn id="30" idx="3"/>
              <a:endCxn id="22" idx="1"/>
            </p:cNvCxnSpPr>
            <p:nvPr/>
          </p:nvCxnSpPr>
          <p:spPr bwMode="auto">
            <a:xfrm>
              <a:off x="5925639" y="2585666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07699ABB-E854-45AC-A3A9-9F0442C5C809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 bwMode="auto">
            <a:xfrm>
              <a:off x="7269170" y="2585666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033EBF0-3306-43E6-9CE8-6D5CEF3361C7}"/>
                </a:ext>
              </a:extLst>
            </p:cNvPr>
            <p:cNvSpPr/>
            <p:nvPr/>
          </p:nvSpPr>
          <p:spPr bwMode="auto">
            <a:xfrm>
              <a:off x="4922829" y="2255986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triplets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423F676-4040-424F-B881-1A51B3F949F4}"/>
                </a:ext>
              </a:extLst>
            </p:cNvPr>
            <p:cNvCxnSpPr>
              <a:cxnSpLocks/>
              <a:stCxn id="21" idx="3"/>
              <a:endCxn id="30" idx="1"/>
            </p:cNvCxnSpPr>
            <p:nvPr/>
          </p:nvCxnSpPr>
          <p:spPr bwMode="auto">
            <a:xfrm>
              <a:off x="4582108" y="2585666"/>
              <a:ext cx="34072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C52060F-181B-49B2-9452-87CC00F50DEA}"/>
                </a:ext>
              </a:extLst>
            </p:cNvPr>
            <p:cNvSpPr/>
            <p:nvPr/>
          </p:nvSpPr>
          <p:spPr bwMode="auto">
            <a:xfrm>
              <a:off x="8953424" y="2255982"/>
              <a:ext cx="1002809" cy="6593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Sparse Matrices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C5CF51A-2A57-47AE-81F1-2845D400B764}"/>
                </a:ext>
              </a:extLst>
            </p:cNvPr>
            <p:cNvCxnSpPr>
              <a:cxnSpLocks/>
              <a:stCxn id="23" idx="3"/>
              <a:endCxn id="32" idx="1"/>
            </p:cNvCxnSpPr>
            <p:nvPr/>
          </p:nvCxnSpPr>
          <p:spPr bwMode="auto">
            <a:xfrm flipV="1">
              <a:off x="8612700" y="2585662"/>
              <a:ext cx="340724" cy="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B1AD4FCE-C009-49C4-BCF7-751C58A59058}"/>
                </a:ext>
              </a:extLst>
            </p:cNvPr>
            <p:cNvCxnSpPr>
              <a:cxnSpLocks/>
              <a:stCxn id="32" idx="3"/>
              <a:endCxn id="24" idx="1"/>
            </p:cNvCxnSpPr>
            <p:nvPr/>
          </p:nvCxnSpPr>
          <p:spPr bwMode="auto">
            <a:xfrm>
              <a:off x="9956233" y="2585662"/>
              <a:ext cx="34072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ECC00210-A72F-4E3B-B5F6-F6DED1DFCADE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 bwMode="auto">
            <a:xfrm flipV="1">
              <a:off x="11299764" y="2585662"/>
              <a:ext cx="34072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E0A63BE-5B78-403F-86E5-A16828350825}"/>
              </a:ext>
            </a:extLst>
          </p:cNvPr>
          <p:cNvGrpSpPr/>
          <p:nvPr/>
        </p:nvGrpSpPr>
        <p:grpSpPr>
          <a:xfrm>
            <a:off x="825883" y="5100417"/>
            <a:ext cx="11213717" cy="635438"/>
            <a:chOff x="892235" y="2255982"/>
            <a:chExt cx="11751059" cy="659363"/>
          </a:xfrm>
          <a:solidFill>
            <a:srgbClr val="FFC000"/>
          </a:soli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934B081-C3AE-4DEA-B232-24379E84A5C4}"/>
                </a:ext>
              </a:extLst>
            </p:cNvPr>
            <p:cNvSpPr/>
            <p:nvPr/>
          </p:nvSpPr>
          <p:spPr bwMode="auto">
            <a:xfrm>
              <a:off x="892235" y="2255982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DCT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127F45D-BF7C-4568-BF25-4A50A26160BA}"/>
                </a:ext>
              </a:extLst>
            </p:cNvPr>
            <p:cNvSpPr/>
            <p:nvPr/>
          </p:nvSpPr>
          <p:spPr bwMode="auto">
            <a:xfrm>
              <a:off x="2235766" y="2255982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Filter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27E5943-BB48-4630-91C5-036DDC5C8A05}"/>
                </a:ext>
              </a:extLst>
            </p:cNvPr>
            <p:cNvSpPr/>
            <p:nvPr/>
          </p:nvSpPr>
          <p:spPr bwMode="auto">
            <a:xfrm>
              <a:off x="3579298" y="2255986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>
                  <a:latin typeface="+mn-lt"/>
                  <a:ea typeface="+mj-ea"/>
                </a:rPr>
                <a:t>Quantize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53A9A37-8609-48A3-919B-25E9808F8ACE}"/>
                </a:ext>
              </a:extLst>
            </p:cNvPr>
            <p:cNvSpPr/>
            <p:nvPr/>
          </p:nvSpPr>
          <p:spPr bwMode="auto">
            <a:xfrm>
              <a:off x="6266360" y="2255986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 sz="1200" dirty="0">
                  <a:latin typeface="+mn-lt"/>
                  <a:ea typeface="+mj-ea"/>
                </a:rPr>
                <a:t>Huffman coding</a:t>
              </a:r>
              <a:endParaRPr lang="zh-TW" altLang="en-US" sz="1200" dirty="0">
                <a:latin typeface="+mn-lt"/>
                <a:ea typeface="+mj-ea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D79105-075A-4543-9A1C-DB1EA7027DC6}"/>
                </a:ext>
              </a:extLst>
            </p:cNvPr>
            <p:cNvSpPr/>
            <p:nvPr/>
          </p:nvSpPr>
          <p:spPr bwMode="auto">
            <a:xfrm>
              <a:off x="7609891" y="2255986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solidFill>
                    <a:schemeClr val="tx1"/>
                  </a:solidFill>
                  <a:latin typeface="+mn-lt"/>
                  <a:ea typeface="+mj-ea"/>
                </a:rPr>
                <a:t>Huffman decoding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5805931-56BC-4652-A283-4030B59E0643}"/>
                </a:ext>
              </a:extLst>
            </p:cNvPr>
            <p:cNvSpPr/>
            <p:nvPr/>
          </p:nvSpPr>
          <p:spPr bwMode="auto">
            <a:xfrm>
              <a:off x="10296955" y="2255983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Dequantize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3F50B0E-F87D-4FB7-8970-8B66603BCD88}"/>
                </a:ext>
              </a:extLst>
            </p:cNvPr>
            <p:cNvSpPr/>
            <p:nvPr/>
          </p:nvSpPr>
          <p:spPr bwMode="auto">
            <a:xfrm>
              <a:off x="11640485" y="2255982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200" dirty="0">
                  <a:latin typeface="+mn-lt"/>
                  <a:ea typeface="+mj-ea"/>
                </a:rPr>
                <a:t>IDCT</a:t>
              </a:r>
              <a:endParaRPr lang="zh-TW" altLang="en-US" sz="1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47DE16FF-6738-4B8F-92ED-A865BCFB8728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 bwMode="auto">
            <a:xfrm>
              <a:off x="1895044" y="2585661"/>
              <a:ext cx="34072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718D5C04-0B29-4EBE-9E91-521B6485BA10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 bwMode="auto">
            <a:xfrm>
              <a:off x="3238575" y="2585662"/>
              <a:ext cx="340723" cy="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1CEF58C5-CA56-49D7-806E-246423B0D5B1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 bwMode="auto">
            <a:xfrm>
              <a:off x="5925639" y="2585666"/>
              <a:ext cx="34072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275331C2-D861-45F1-83E2-2DF98E1DBC1C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 bwMode="auto">
            <a:xfrm>
              <a:off x="7269170" y="2585666"/>
              <a:ext cx="34072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1EFBA64-62B2-47C3-BBDC-427EB1C9DE5B}"/>
                </a:ext>
              </a:extLst>
            </p:cNvPr>
            <p:cNvSpPr/>
            <p:nvPr/>
          </p:nvSpPr>
          <p:spPr bwMode="auto">
            <a:xfrm>
              <a:off x="4922829" y="2255986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Run Length Coding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31A836C2-67D4-49A8-8AD0-4949A096EAED}"/>
                </a:ext>
              </a:extLst>
            </p:cNvPr>
            <p:cNvCxnSpPr>
              <a:cxnSpLocks/>
              <a:stCxn id="39" idx="3"/>
              <a:endCxn id="48" idx="1"/>
            </p:cNvCxnSpPr>
            <p:nvPr/>
          </p:nvCxnSpPr>
          <p:spPr bwMode="auto">
            <a:xfrm>
              <a:off x="4582108" y="2585666"/>
              <a:ext cx="34072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B028E29-9AE1-4008-86AE-C6C7AA5F8314}"/>
                </a:ext>
              </a:extLst>
            </p:cNvPr>
            <p:cNvSpPr/>
            <p:nvPr/>
          </p:nvSpPr>
          <p:spPr bwMode="auto">
            <a:xfrm>
              <a:off x="8953424" y="2255982"/>
              <a:ext cx="1002809" cy="659359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TW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Run Length Decoding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07877F69-5D24-4D11-9707-8EF01B74ACE8}"/>
                </a:ext>
              </a:extLst>
            </p:cNvPr>
            <p:cNvCxnSpPr>
              <a:cxnSpLocks/>
              <a:stCxn id="41" idx="3"/>
              <a:endCxn id="50" idx="1"/>
            </p:cNvCxnSpPr>
            <p:nvPr/>
          </p:nvCxnSpPr>
          <p:spPr bwMode="auto">
            <a:xfrm flipV="1">
              <a:off x="8612700" y="2585662"/>
              <a:ext cx="340724" cy="4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12F59007-166C-40EB-ADB3-D1C530E4B12E}"/>
                </a:ext>
              </a:extLst>
            </p:cNvPr>
            <p:cNvCxnSpPr>
              <a:cxnSpLocks/>
              <a:stCxn id="50" idx="3"/>
              <a:endCxn id="42" idx="1"/>
            </p:cNvCxnSpPr>
            <p:nvPr/>
          </p:nvCxnSpPr>
          <p:spPr bwMode="auto">
            <a:xfrm>
              <a:off x="9956233" y="2585662"/>
              <a:ext cx="340722" cy="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FF7AE687-5CA5-455A-85C8-E5A5EB863B05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 bwMode="auto">
            <a:xfrm flipV="1">
              <a:off x="11299764" y="2585662"/>
              <a:ext cx="340721" cy="1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825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DA71D-6E77-4449-9DAC-528199F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</a:t>
            </a:r>
            <a:r>
              <a:rPr lang="en-US" altLang="zh-TW" dirty="0" err="1"/>
              <a:t>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DE7DB-97FB-4C6A-A2FF-2EF77F25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1F2328"/>
                </a:solidFill>
                <a:effectLst/>
                <a:latin typeface="-apple-system"/>
              </a:rPr>
              <a:t>執行以下指令</a:t>
            </a:r>
            <a:endParaRPr lang="en-US" altLang="zh-TW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1F2328"/>
                </a:solidFill>
                <a:effectLst/>
              </a:rPr>
              <a:t>python detectron2/run_mAP.py</a:t>
            </a:r>
          </a:p>
          <a:p>
            <a:r>
              <a:rPr lang="zh-TW" altLang="en-US" dirty="0"/>
              <a:t>輸出會儲存在</a:t>
            </a:r>
            <a:r>
              <a:rPr lang="en-US" altLang="zh-TW" dirty="0"/>
              <a:t>log/logger.log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692B10-3566-409B-90A2-51AAE00C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50" y="3429000"/>
            <a:ext cx="5718411" cy="27128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5429D4-1D9C-470B-8217-EA187992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660" y="3818732"/>
            <a:ext cx="308653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1C41A-EDF3-46EA-9FB2-EBD77FD2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 ground truth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6D9484-CD49-48F2-8544-A03AAF0B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畫</a:t>
            </a:r>
            <a:r>
              <a:rPr lang="en-US" altLang="zh-TW" dirty="0"/>
              <a:t>ground truth: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0" i="0" dirty="0">
                <a:solidFill>
                  <a:srgbClr val="1F2328"/>
                </a:solidFill>
                <a:effectLst/>
                <a:latin typeface="-apple-system"/>
              </a:rPr>
              <a:t>python detectron2/draw_GroundThruth.py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326777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312</Words>
  <Application>Microsoft Office PowerPoint</Application>
  <PresentationFormat>寬螢幕</PresentationFormat>
  <Paragraphs>64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-apple-system</vt:lpstr>
      <vt:lpstr>微軟正黑體</vt:lpstr>
      <vt:lpstr>Arial</vt:lpstr>
      <vt:lpstr>Calibri</vt:lpstr>
      <vt:lpstr>Wingdings</vt:lpstr>
      <vt:lpstr>簡報內頁</vt:lpstr>
      <vt:lpstr>PowerPoint 簡報</vt:lpstr>
      <vt:lpstr>環境建立(linux)</vt:lpstr>
      <vt:lpstr>資料集路徑</vt:lpstr>
      <vt:lpstr>使用手冊</vt:lpstr>
      <vt:lpstr>生成不同bitrate應對的圖片資料夾</vt:lpstr>
      <vt:lpstr>Test mAP</vt:lpstr>
      <vt:lpstr>Draw ground truth</vt:lpstr>
    </vt:vector>
  </TitlesOfParts>
  <Company>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ITRI投影片範本B</dc:title>
  <dc:creator>ITRI</dc:creator>
  <cp:keywords>2008NewCIS</cp:keywords>
  <cp:lastModifiedBy>鄭詠仁</cp:lastModifiedBy>
  <cp:revision>104</cp:revision>
  <dcterms:created xsi:type="dcterms:W3CDTF">2008-05-08T04:38:45Z</dcterms:created>
  <dcterms:modified xsi:type="dcterms:W3CDTF">2024-02-02T07:38:24Z</dcterms:modified>
</cp:coreProperties>
</file>