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276" r:id="rId2"/>
    <p:sldId id="275" r:id="rId3"/>
    <p:sldId id="277" r:id="rId4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2B3"/>
    <a:srgbClr val="5FB990"/>
    <a:srgbClr val="87CAAC"/>
    <a:srgbClr val="12B3C4"/>
    <a:srgbClr val="FF6600"/>
    <a:srgbClr val="28AECF"/>
    <a:srgbClr val="13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-2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50701-39C2-4C39-B774-AC0ACA9B57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9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D6E0B5-C9D1-4321-9F3E-3F5A2FCA6E31}" type="datetimeFigureOut">
              <a:rPr lang="zh-TW" altLang="en-US"/>
              <a:pPr>
                <a:defRPr/>
              </a:pPr>
              <a:t>2024/2/6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6D86CCB-8F76-4AE6-907E-95309338C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B72CC4A-8A72-4F63-9AC3-CC57A94DDDA4}" type="slidenum">
              <a:rPr lang="zh-TW" altLang="en-US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14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 dirty="0"/>
              <a:t>簡報單位 簡報人名稱</a:t>
            </a:r>
            <a:r>
              <a:rPr lang="en-US" altLang="zh-TW" sz="2000" dirty="0"/>
              <a:t> </a:t>
            </a:r>
            <a:r>
              <a:rPr lang="zh-TW" altLang="en-US" sz="2000" dirty="0"/>
              <a:t>職稱</a:t>
            </a:r>
            <a:endParaRPr lang="en-US" altLang="zh-TW" sz="2000" dirty="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簡報日期</a:t>
            </a:r>
          </a:p>
        </p:txBody>
      </p:sp>
      <p:sp>
        <p:nvSpPr>
          <p:cNvPr id="13" name="Text Box 48"/>
          <p:cNvSpPr txBox="1">
            <a:spLocks noChangeArrowheads="1"/>
          </p:cNvSpPr>
          <p:nvPr userDrawn="1"/>
        </p:nvSpPr>
        <p:spPr bwMode="auto">
          <a:xfrm>
            <a:off x="-1" y="6616092"/>
            <a:ext cx="3567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altLang="zh-TW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©ITRI. </a:t>
            </a:r>
            <a:r>
              <a:rPr lang="zh-TW" altLang="en-US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工業技術研究院著作</a:t>
            </a:r>
          </a:p>
        </p:txBody>
      </p:sp>
    </p:spTree>
    <p:extLst>
      <p:ext uri="{BB962C8B-B14F-4D97-AF65-F5344CB8AC3E}">
        <p14:creationId xmlns:p14="http://schemas.microsoft.com/office/powerpoint/2010/main" val="27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7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1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85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19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6661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63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8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176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5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4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1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4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-1" y="6616092"/>
            <a:ext cx="3567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altLang="zh-TW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©ITRI. </a:t>
            </a:r>
            <a:r>
              <a:rPr lang="zh-TW" altLang="en-US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工業技術研究院著作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14" r:id="rId3"/>
    <p:sldLayoutId id="2147483915" r:id="rId4"/>
    <p:sldLayoutId id="2147483904" r:id="rId5"/>
    <p:sldLayoutId id="2147483916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頻域實驗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實驗設計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調整</a:t>
            </a:r>
            <a:r>
              <a:rPr lang="en-US" altLang="zh-TW" sz="2800" dirty="0"/>
              <a:t>Quantize</a:t>
            </a:r>
            <a:r>
              <a:rPr lang="zh-TW" altLang="en-US" sz="2800" dirty="0"/>
              <a:t>的</a:t>
            </a:r>
            <a:r>
              <a:rPr lang="en-US" altLang="zh-TW" sz="2800" dirty="0"/>
              <a:t>QF</a:t>
            </a:r>
            <a:r>
              <a:rPr lang="zh-TW" altLang="en-US" sz="2800" dirty="0"/>
              <a:t>參數，測量不同</a:t>
            </a:r>
            <a:r>
              <a:rPr lang="en-US" altLang="zh-TW" sz="2800" dirty="0"/>
              <a:t>bitrate</a:t>
            </a:r>
            <a:r>
              <a:rPr lang="zh-TW" altLang="en-US" sz="2800" dirty="0"/>
              <a:t>的</a:t>
            </a:r>
            <a:r>
              <a:rPr lang="en-US" altLang="zh-TW" sz="2800" dirty="0" err="1"/>
              <a:t>mAP</a:t>
            </a:r>
            <a:endParaRPr lang="zh-TW" altLang="en-US" sz="2800" dirty="0"/>
          </a:p>
        </p:txBody>
      </p:sp>
      <p:sp>
        <p:nvSpPr>
          <p:cNvPr id="7173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11430000" y="6619875"/>
            <a:ext cx="7620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9A9212D-6406-4E12-8CC4-78DDFE99027F}" type="slidenum">
              <a:rPr lang="en-US" altLang="zh-TW" smtClean="0">
                <a:solidFill>
                  <a:schemeClr val="bg1"/>
                </a:solidFill>
                <a:ea typeface="微軟正黑體" panose="020B0604030504040204" pitchFamily="34" charset="-120"/>
              </a:rPr>
              <a:pPr/>
              <a:t>2</a:t>
            </a:fld>
            <a:endParaRPr lang="en-US" altLang="zh-TW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4675234F-56C9-4DCB-A09E-10C9A3F659A6}"/>
              </a:ext>
            </a:extLst>
          </p:cNvPr>
          <p:cNvGrpSpPr/>
          <p:nvPr/>
        </p:nvGrpSpPr>
        <p:grpSpPr>
          <a:xfrm>
            <a:off x="544944" y="2586183"/>
            <a:ext cx="11215095" cy="617918"/>
            <a:chOff x="892235" y="2255982"/>
            <a:chExt cx="11751059" cy="65936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135033-47F8-4F8E-9307-CC3D8FDC4ACD}"/>
                </a:ext>
              </a:extLst>
            </p:cNvPr>
            <p:cNvSpPr/>
            <p:nvPr/>
          </p:nvSpPr>
          <p:spPr bwMode="auto">
            <a:xfrm>
              <a:off x="892235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DCT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AE2053-F142-43DF-9D97-47165B703CBF}"/>
                </a:ext>
              </a:extLst>
            </p:cNvPr>
            <p:cNvSpPr/>
            <p:nvPr/>
          </p:nvSpPr>
          <p:spPr bwMode="auto">
            <a:xfrm>
              <a:off x="2235766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>
                  <a:latin typeface="+mn-lt"/>
                  <a:ea typeface="+mj-ea"/>
                </a:rPr>
                <a:t>Filter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3A31201-7FC9-45CC-A651-DCEFE52FE883}"/>
                </a:ext>
              </a:extLst>
            </p:cNvPr>
            <p:cNvSpPr/>
            <p:nvPr/>
          </p:nvSpPr>
          <p:spPr bwMode="auto">
            <a:xfrm>
              <a:off x="3579298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>
                  <a:latin typeface="+mn-lt"/>
                  <a:ea typeface="+mj-ea"/>
                </a:rPr>
                <a:t>Quantize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564D5C-7600-4060-8349-1C021E5AA610}"/>
                </a:ext>
              </a:extLst>
            </p:cNvPr>
            <p:cNvSpPr/>
            <p:nvPr/>
          </p:nvSpPr>
          <p:spPr bwMode="auto">
            <a:xfrm>
              <a:off x="6266360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latin typeface="+mn-lt"/>
                  <a:ea typeface="+mj-ea"/>
                </a:rPr>
                <a:t>Huffman coding</a:t>
              </a:r>
              <a:endParaRPr lang="zh-TW" altLang="en-US" sz="1200" dirty="0">
                <a:latin typeface="+mn-lt"/>
                <a:ea typeface="+mj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F60A55-32F4-4D68-8BB9-8A5412B41686}"/>
                </a:ext>
              </a:extLst>
            </p:cNvPr>
            <p:cNvSpPr/>
            <p:nvPr/>
          </p:nvSpPr>
          <p:spPr bwMode="auto">
            <a:xfrm>
              <a:off x="7609891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solidFill>
                    <a:schemeClr val="tx1"/>
                  </a:solidFill>
                  <a:latin typeface="+mn-lt"/>
                  <a:ea typeface="+mj-ea"/>
                </a:rPr>
                <a:t>Huffman decoding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F8BD3E-9DD7-46E1-84B7-C703ECC0ADA5}"/>
                </a:ext>
              </a:extLst>
            </p:cNvPr>
            <p:cNvSpPr/>
            <p:nvPr/>
          </p:nvSpPr>
          <p:spPr bwMode="auto">
            <a:xfrm>
              <a:off x="10296955" y="2255983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latin typeface="+mn-lt"/>
                  <a:ea typeface="+mj-ea"/>
                </a:rPr>
                <a:t>Dequantize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8616AF-D9DE-4A6D-9538-7F46B128259C}"/>
                </a:ext>
              </a:extLst>
            </p:cNvPr>
            <p:cNvSpPr/>
            <p:nvPr/>
          </p:nvSpPr>
          <p:spPr bwMode="auto">
            <a:xfrm>
              <a:off x="11640485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latin typeface="+mn-lt"/>
                  <a:ea typeface="+mj-ea"/>
                </a:rPr>
                <a:t>IDCT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0963F8B-AF63-4F53-80F3-772A3B6C1D2B}"/>
                </a:ext>
              </a:extLst>
            </p:cNvPr>
            <p:cNvCxnSpPr>
              <a:stCxn id="7" idx="3"/>
              <a:endCxn id="8" idx="1"/>
            </p:cNvCxnSpPr>
            <p:nvPr/>
          </p:nvCxnSpPr>
          <p:spPr bwMode="auto">
            <a:xfrm>
              <a:off x="1895044" y="2585661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A0F031C5-688B-4328-80CA-5E46254925A8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 bwMode="auto">
            <a:xfrm>
              <a:off x="3238575" y="2585662"/>
              <a:ext cx="340723" cy="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50BA049-F90E-48A9-8501-0487ECC6940B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 bwMode="auto">
            <a:xfrm>
              <a:off x="5925639" y="2585666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A2D18D3-88A8-4DBA-8572-D1DD2836CB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 bwMode="auto">
            <a:xfrm>
              <a:off x="7269170" y="2585666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22B5105-C085-40C0-AD80-5EDFBEC0FC19}"/>
                </a:ext>
              </a:extLst>
            </p:cNvPr>
            <p:cNvSpPr/>
            <p:nvPr/>
          </p:nvSpPr>
          <p:spPr bwMode="auto">
            <a:xfrm>
              <a:off x="4922829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triplets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89A9836-92DA-43EB-B7F4-9BCDD416C745}"/>
                </a:ext>
              </a:extLst>
            </p:cNvPr>
            <p:cNvCxnSpPr>
              <a:cxnSpLocks/>
              <a:stCxn id="9" idx="3"/>
              <a:endCxn id="20" idx="1"/>
            </p:cNvCxnSpPr>
            <p:nvPr/>
          </p:nvCxnSpPr>
          <p:spPr bwMode="auto">
            <a:xfrm>
              <a:off x="4582108" y="2585666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1AE93DA-3EE9-4DA4-8AEF-2B17056A5E64}"/>
                </a:ext>
              </a:extLst>
            </p:cNvPr>
            <p:cNvSpPr/>
            <p:nvPr/>
          </p:nvSpPr>
          <p:spPr bwMode="auto">
            <a:xfrm>
              <a:off x="8953424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Sparse Matrices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4CC5DD9C-4C2C-43A0-9AA9-80F80CA1BB44}"/>
                </a:ext>
              </a:extLst>
            </p:cNvPr>
            <p:cNvCxnSpPr>
              <a:cxnSpLocks/>
              <a:stCxn id="11" idx="3"/>
              <a:endCxn id="27" idx="1"/>
            </p:cNvCxnSpPr>
            <p:nvPr/>
          </p:nvCxnSpPr>
          <p:spPr bwMode="auto">
            <a:xfrm flipV="1">
              <a:off x="8612700" y="2585662"/>
              <a:ext cx="340724" cy="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B42EDD15-854E-4659-B444-B33CF0028189}"/>
                </a:ext>
              </a:extLst>
            </p:cNvPr>
            <p:cNvCxnSpPr>
              <a:cxnSpLocks/>
              <a:stCxn id="27" idx="3"/>
              <a:endCxn id="12" idx="1"/>
            </p:cNvCxnSpPr>
            <p:nvPr/>
          </p:nvCxnSpPr>
          <p:spPr bwMode="auto">
            <a:xfrm>
              <a:off x="9956233" y="2585662"/>
              <a:ext cx="34072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CA3A63CC-6BD4-4ACA-AC5C-3BBC63122ECF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 bwMode="auto">
            <a:xfrm flipV="1">
              <a:off x="11299764" y="2585662"/>
              <a:ext cx="340721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AB1AC9E-F361-4740-A529-9769A3BE258C}"/>
              </a:ext>
            </a:extLst>
          </p:cNvPr>
          <p:cNvCxnSpPr>
            <a:cxnSpLocks/>
            <a:stCxn id="20" idx="2"/>
          </p:cNvCxnSpPr>
          <p:nvPr/>
        </p:nvCxnSpPr>
        <p:spPr bwMode="auto">
          <a:xfrm flipH="1">
            <a:off x="4865224" y="3204101"/>
            <a:ext cx="5015" cy="269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B3BA95F-4171-44BE-B78E-0F3EAA1D06DB}"/>
              </a:ext>
            </a:extLst>
          </p:cNvPr>
          <p:cNvGrpSpPr/>
          <p:nvPr/>
        </p:nvGrpSpPr>
        <p:grpSpPr>
          <a:xfrm>
            <a:off x="544944" y="5291029"/>
            <a:ext cx="11215095" cy="617918"/>
            <a:chOff x="892235" y="2255982"/>
            <a:chExt cx="11751059" cy="659363"/>
          </a:xfrm>
          <a:solidFill>
            <a:srgbClr val="FFC000"/>
          </a:solidFill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73E83B7-27C4-4F2F-9C73-62EC9B486F78}"/>
                </a:ext>
              </a:extLst>
            </p:cNvPr>
            <p:cNvSpPr/>
            <p:nvPr/>
          </p:nvSpPr>
          <p:spPr bwMode="auto">
            <a:xfrm>
              <a:off x="892235" y="2255982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DCT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5085D3E-6D02-4F00-9581-7AE506D68D40}"/>
                </a:ext>
              </a:extLst>
            </p:cNvPr>
            <p:cNvSpPr/>
            <p:nvPr/>
          </p:nvSpPr>
          <p:spPr bwMode="auto">
            <a:xfrm>
              <a:off x="2235766" y="2255982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>
                  <a:latin typeface="+mn-lt"/>
                  <a:ea typeface="+mj-ea"/>
                </a:rPr>
                <a:t>Filter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0DEF363-A7DD-4ACE-AB1A-E59B0B8EC7E1}"/>
                </a:ext>
              </a:extLst>
            </p:cNvPr>
            <p:cNvSpPr/>
            <p:nvPr/>
          </p:nvSpPr>
          <p:spPr bwMode="auto">
            <a:xfrm>
              <a:off x="3579298" y="2255986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>
                  <a:latin typeface="+mn-lt"/>
                  <a:ea typeface="+mj-ea"/>
                </a:rPr>
                <a:t>Quantize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3F55F6D-0035-47DB-8886-0AE904B9DF65}"/>
                </a:ext>
              </a:extLst>
            </p:cNvPr>
            <p:cNvSpPr/>
            <p:nvPr/>
          </p:nvSpPr>
          <p:spPr bwMode="auto">
            <a:xfrm>
              <a:off x="6266360" y="2255986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latin typeface="+mn-lt"/>
                  <a:ea typeface="+mj-ea"/>
                </a:rPr>
                <a:t>Huffman coding</a:t>
              </a:r>
              <a:endParaRPr lang="zh-TW" altLang="en-US" sz="1200" dirty="0">
                <a:latin typeface="+mn-lt"/>
                <a:ea typeface="+mj-ea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953BC7D-9C23-4FEF-A7DB-680F0E62A9BE}"/>
                </a:ext>
              </a:extLst>
            </p:cNvPr>
            <p:cNvSpPr/>
            <p:nvPr/>
          </p:nvSpPr>
          <p:spPr bwMode="auto">
            <a:xfrm>
              <a:off x="7609891" y="2255986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solidFill>
                    <a:schemeClr val="tx1"/>
                  </a:solidFill>
                  <a:latin typeface="+mn-lt"/>
                  <a:ea typeface="+mj-ea"/>
                </a:rPr>
                <a:t>Huffman decoding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FCC2E59-B813-4610-A06A-02354F0AA868}"/>
                </a:ext>
              </a:extLst>
            </p:cNvPr>
            <p:cNvSpPr/>
            <p:nvPr/>
          </p:nvSpPr>
          <p:spPr bwMode="auto">
            <a:xfrm>
              <a:off x="10296955" y="2255983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latin typeface="+mn-lt"/>
                  <a:ea typeface="+mj-ea"/>
                </a:rPr>
                <a:t>Dequantize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0273CDE-EFCA-43B4-99F2-3487A5AEC176}"/>
                </a:ext>
              </a:extLst>
            </p:cNvPr>
            <p:cNvSpPr/>
            <p:nvPr/>
          </p:nvSpPr>
          <p:spPr bwMode="auto">
            <a:xfrm>
              <a:off x="11640485" y="2255982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latin typeface="+mn-lt"/>
                  <a:ea typeface="+mj-ea"/>
                </a:rPr>
                <a:t>IDCT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CC5FD17F-961A-4DC5-B72B-A0E45FEB4798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 bwMode="auto">
            <a:xfrm>
              <a:off x="1895044" y="2585661"/>
              <a:ext cx="34072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7C6136B8-B729-455E-8ABC-4098BB9A640A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 bwMode="auto">
            <a:xfrm>
              <a:off x="3238575" y="2585662"/>
              <a:ext cx="340723" cy="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41D7DFAE-9701-4CC4-883A-28A02CE57033}"/>
                </a:ext>
              </a:extLst>
            </p:cNvPr>
            <p:cNvCxnSpPr>
              <a:cxnSpLocks/>
              <a:stCxn id="66" idx="3"/>
              <a:endCxn id="58" idx="1"/>
            </p:cNvCxnSpPr>
            <p:nvPr/>
          </p:nvCxnSpPr>
          <p:spPr bwMode="auto">
            <a:xfrm>
              <a:off x="5925639" y="2585666"/>
              <a:ext cx="34072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39D2308D-6CB6-4036-8DED-D146BAA5D956}"/>
                </a:ext>
              </a:extLst>
            </p:cNvPr>
            <p:cNvCxnSpPr>
              <a:cxnSpLocks/>
              <a:stCxn id="58" idx="3"/>
              <a:endCxn id="59" idx="1"/>
            </p:cNvCxnSpPr>
            <p:nvPr/>
          </p:nvCxnSpPr>
          <p:spPr bwMode="auto">
            <a:xfrm>
              <a:off x="7269170" y="2585666"/>
              <a:ext cx="34072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E8FAE52-9524-4A2B-AAF2-68A297AE8AB2}"/>
                </a:ext>
              </a:extLst>
            </p:cNvPr>
            <p:cNvSpPr/>
            <p:nvPr/>
          </p:nvSpPr>
          <p:spPr bwMode="auto">
            <a:xfrm>
              <a:off x="4922829" y="2255986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Run Length Coding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04D7F25-1F10-4C70-9A06-54323AC2D9D2}"/>
                </a:ext>
              </a:extLst>
            </p:cNvPr>
            <p:cNvCxnSpPr>
              <a:cxnSpLocks/>
              <a:stCxn id="57" idx="3"/>
              <a:endCxn id="66" idx="1"/>
            </p:cNvCxnSpPr>
            <p:nvPr/>
          </p:nvCxnSpPr>
          <p:spPr bwMode="auto">
            <a:xfrm>
              <a:off x="4582108" y="2585666"/>
              <a:ext cx="34072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4CCDA76-D1D9-4303-B025-C72F840F8837}"/>
                </a:ext>
              </a:extLst>
            </p:cNvPr>
            <p:cNvSpPr/>
            <p:nvPr/>
          </p:nvSpPr>
          <p:spPr bwMode="auto">
            <a:xfrm>
              <a:off x="8953424" y="2255982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Run Length Decoding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B763F639-6402-41A8-AD4A-472F7D170FD5}"/>
                </a:ext>
              </a:extLst>
            </p:cNvPr>
            <p:cNvCxnSpPr>
              <a:cxnSpLocks/>
              <a:stCxn id="59" idx="3"/>
              <a:endCxn id="68" idx="1"/>
            </p:cNvCxnSpPr>
            <p:nvPr/>
          </p:nvCxnSpPr>
          <p:spPr bwMode="auto">
            <a:xfrm flipV="1">
              <a:off x="8612700" y="2585662"/>
              <a:ext cx="340724" cy="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2A9D3092-CCC9-43A8-90FA-76A6BFCFBC33}"/>
                </a:ext>
              </a:extLst>
            </p:cNvPr>
            <p:cNvCxnSpPr>
              <a:cxnSpLocks/>
              <a:stCxn id="68" idx="3"/>
              <a:endCxn id="60" idx="1"/>
            </p:cNvCxnSpPr>
            <p:nvPr/>
          </p:nvCxnSpPr>
          <p:spPr bwMode="auto">
            <a:xfrm>
              <a:off x="9956233" y="2585662"/>
              <a:ext cx="340722" cy="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483EE341-FA48-4668-900E-0826C4E931D5}"/>
                </a:ext>
              </a:extLst>
            </p:cNvPr>
            <p:cNvCxnSpPr>
              <a:cxnSpLocks/>
              <a:stCxn id="60" idx="3"/>
              <a:endCxn id="61" idx="1"/>
            </p:cNvCxnSpPr>
            <p:nvPr/>
          </p:nvCxnSpPr>
          <p:spPr bwMode="auto">
            <a:xfrm flipV="1">
              <a:off x="11299764" y="2585662"/>
              <a:ext cx="340721" cy="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63FAC424-BC03-47B2-A85A-D10FD03A725D}"/>
              </a:ext>
            </a:extLst>
          </p:cNvPr>
          <p:cNvSpPr/>
          <p:nvPr/>
        </p:nvSpPr>
        <p:spPr bwMode="auto">
          <a:xfrm>
            <a:off x="10800878" y="3973963"/>
            <a:ext cx="957071" cy="6179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+mn-lt"/>
                <a:ea typeface="+mj-ea"/>
              </a:rPr>
              <a:t>Test </a:t>
            </a:r>
            <a:r>
              <a:rPr lang="en-US" altLang="zh-TW" sz="1200" dirty="0" err="1">
                <a:latin typeface="+mn-lt"/>
                <a:ea typeface="+mj-ea"/>
              </a:rPr>
              <a:t>mAP</a:t>
            </a:r>
            <a:endParaRPr lang="zh-TW" altLang="en-US" sz="1200" dirty="0">
              <a:solidFill>
                <a:schemeClr val="tx1"/>
              </a:solidFill>
              <a:latin typeface="+mn-lt"/>
              <a:ea typeface="+mj-ea"/>
            </a:endParaRP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ED3530F-BE6D-4F2E-94BA-682622D3F490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 bwMode="auto">
          <a:xfrm flipH="1">
            <a:off x="11279414" y="3204097"/>
            <a:ext cx="2090" cy="769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40BF38A-5901-45AF-8BF7-095C452F5022}"/>
              </a:ext>
            </a:extLst>
          </p:cNvPr>
          <p:cNvCxnSpPr>
            <a:cxnSpLocks/>
            <a:stCxn id="61" idx="0"/>
            <a:endCxn id="72" idx="2"/>
          </p:cNvCxnSpPr>
          <p:nvPr/>
        </p:nvCxnSpPr>
        <p:spPr bwMode="auto">
          <a:xfrm flipH="1" flipV="1">
            <a:off x="11279414" y="4591877"/>
            <a:ext cx="2090" cy="699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172" name="群組 7171">
            <a:extLst>
              <a:ext uri="{FF2B5EF4-FFF2-40B4-BE49-F238E27FC236}">
                <a16:creationId xmlns:a16="http://schemas.microsoft.com/office/drawing/2014/main" id="{0D34A1F1-BB49-4BD2-AFC3-82C39DF000B1}"/>
              </a:ext>
            </a:extLst>
          </p:cNvPr>
          <p:cNvGrpSpPr/>
          <p:nvPr/>
        </p:nvGrpSpPr>
        <p:grpSpPr>
          <a:xfrm>
            <a:off x="3787633" y="3473995"/>
            <a:ext cx="2101949" cy="1072378"/>
            <a:chOff x="3738158" y="3415691"/>
            <a:chExt cx="2101949" cy="1072378"/>
          </a:xfrm>
        </p:grpSpPr>
        <p:pic>
          <p:nvPicPr>
            <p:cNvPr id="1026" name="Picture 2" descr="Introduction to Sparse Matrix in Data Structure - Simple2Code">
              <a:extLst>
                <a:ext uri="{FF2B5EF4-FFF2-40B4-BE49-F238E27FC236}">
                  <a16:creationId xmlns:a16="http://schemas.microsoft.com/office/drawing/2014/main" id="{5F088331-6C1D-4565-AD71-E5FFB00113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68"/>
            <a:stretch/>
          </p:blipFill>
          <p:spPr bwMode="auto">
            <a:xfrm>
              <a:off x="3738158" y="3415691"/>
              <a:ext cx="1068819" cy="107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圖片 7170">
              <a:extLst>
                <a:ext uri="{FF2B5EF4-FFF2-40B4-BE49-F238E27FC236}">
                  <a16:creationId xmlns:a16="http://schemas.microsoft.com/office/drawing/2014/main" id="{E53D0730-D106-4F55-B2D0-B90A2137F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0238" y="3548413"/>
              <a:ext cx="969869" cy="6991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C80E7-0CE3-453C-914F-6EBA0905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4F8224D-FCBD-4154-A126-C104C0CDA4B3}"/>
              </a:ext>
            </a:extLst>
          </p:cNvPr>
          <p:cNvGrpSpPr/>
          <p:nvPr/>
        </p:nvGrpSpPr>
        <p:grpSpPr>
          <a:xfrm>
            <a:off x="488452" y="3602183"/>
            <a:ext cx="11215095" cy="617918"/>
            <a:chOff x="892235" y="2255982"/>
            <a:chExt cx="11751059" cy="6593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AACC0E1-5D3C-4602-8FD8-1E9461248450}"/>
                </a:ext>
              </a:extLst>
            </p:cNvPr>
            <p:cNvSpPr/>
            <p:nvPr/>
          </p:nvSpPr>
          <p:spPr bwMode="auto">
            <a:xfrm>
              <a:off x="892235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DCT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264C2F2-1FD1-4EEC-8425-C30BAD958630}"/>
                </a:ext>
              </a:extLst>
            </p:cNvPr>
            <p:cNvSpPr/>
            <p:nvPr/>
          </p:nvSpPr>
          <p:spPr bwMode="auto">
            <a:xfrm>
              <a:off x="2235766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>
                  <a:latin typeface="+mn-lt"/>
                  <a:ea typeface="+mj-ea"/>
                </a:rPr>
                <a:t>Filter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EB6A86-EBC7-46C5-A256-1FD2C8025EE7}"/>
                </a:ext>
              </a:extLst>
            </p:cNvPr>
            <p:cNvSpPr/>
            <p:nvPr/>
          </p:nvSpPr>
          <p:spPr bwMode="auto">
            <a:xfrm>
              <a:off x="3579298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>
                  <a:latin typeface="+mn-lt"/>
                  <a:ea typeface="+mj-ea"/>
                </a:rPr>
                <a:t>Quantize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65D86C-05BC-4774-8FB9-38CAAE1BB129}"/>
                </a:ext>
              </a:extLst>
            </p:cNvPr>
            <p:cNvSpPr/>
            <p:nvPr/>
          </p:nvSpPr>
          <p:spPr bwMode="auto">
            <a:xfrm>
              <a:off x="6266360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latin typeface="+mn-lt"/>
                  <a:ea typeface="+mj-ea"/>
                </a:rPr>
                <a:t>Huffman coding</a:t>
              </a:r>
              <a:endParaRPr lang="zh-TW" altLang="en-US" sz="1200" dirty="0">
                <a:latin typeface="+mn-lt"/>
                <a:ea typeface="+mj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428539-60B8-4FC2-8B62-22F6EBCDA79C}"/>
                </a:ext>
              </a:extLst>
            </p:cNvPr>
            <p:cNvSpPr/>
            <p:nvPr/>
          </p:nvSpPr>
          <p:spPr bwMode="auto">
            <a:xfrm>
              <a:off x="7609891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solidFill>
                    <a:schemeClr val="tx1"/>
                  </a:solidFill>
                  <a:latin typeface="+mn-lt"/>
                  <a:ea typeface="+mj-ea"/>
                </a:rPr>
                <a:t>Huffman decoding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22BE4A-8066-4218-8335-71320DCE600B}"/>
                </a:ext>
              </a:extLst>
            </p:cNvPr>
            <p:cNvSpPr/>
            <p:nvPr/>
          </p:nvSpPr>
          <p:spPr bwMode="auto">
            <a:xfrm>
              <a:off x="10296955" y="2255983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latin typeface="+mn-lt"/>
                  <a:ea typeface="+mj-ea"/>
                </a:rPr>
                <a:t>Dequantize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2C2262-9CD8-430F-AE62-555CCD72331C}"/>
                </a:ext>
              </a:extLst>
            </p:cNvPr>
            <p:cNvSpPr/>
            <p:nvPr/>
          </p:nvSpPr>
          <p:spPr bwMode="auto">
            <a:xfrm>
              <a:off x="11640485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latin typeface="+mn-lt"/>
                  <a:ea typeface="+mj-ea"/>
                </a:rPr>
                <a:t>IDCT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BFE583E-4F40-4252-B4D6-EFB4E6245376}"/>
                </a:ext>
              </a:extLst>
            </p:cNvPr>
            <p:cNvCxnSpPr>
              <a:stCxn id="5" idx="3"/>
              <a:endCxn id="6" idx="1"/>
            </p:cNvCxnSpPr>
            <p:nvPr/>
          </p:nvCxnSpPr>
          <p:spPr bwMode="auto">
            <a:xfrm>
              <a:off x="1895044" y="2585661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48FD0C1F-3EE1-4F86-A4C2-42CECAE7264D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 bwMode="auto">
            <a:xfrm>
              <a:off x="3238575" y="2585662"/>
              <a:ext cx="340723" cy="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BE9E1BFF-8265-4582-BEA9-8215582583F8}"/>
                </a:ext>
              </a:extLst>
            </p:cNvPr>
            <p:cNvCxnSpPr>
              <a:cxnSpLocks/>
              <a:stCxn id="16" idx="3"/>
              <a:endCxn id="8" idx="1"/>
            </p:cNvCxnSpPr>
            <p:nvPr/>
          </p:nvCxnSpPr>
          <p:spPr bwMode="auto">
            <a:xfrm>
              <a:off x="5925639" y="2585666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6B61EF3-73D0-4194-B65B-0A50B521B06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 bwMode="auto">
            <a:xfrm>
              <a:off x="7269170" y="2585666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DF5106-4B41-40EA-B9BE-97A3FAFA7620}"/>
                </a:ext>
              </a:extLst>
            </p:cNvPr>
            <p:cNvSpPr/>
            <p:nvPr/>
          </p:nvSpPr>
          <p:spPr bwMode="auto">
            <a:xfrm>
              <a:off x="4922829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Sparse Matrices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to triplets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CCA6EB49-BC9A-45C0-A280-EF96988B6CC7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 bwMode="auto">
            <a:xfrm>
              <a:off x="4582108" y="2585666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A97662-0D66-4ACE-8D3B-4E61B37C4AAB}"/>
                </a:ext>
              </a:extLst>
            </p:cNvPr>
            <p:cNvSpPr/>
            <p:nvPr/>
          </p:nvSpPr>
          <p:spPr bwMode="auto">
            <a:xfrm>
              <a:off x="8953424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Triplets to Sparse Matrices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B95346A-8309-4746-A630-747B23EDF799}"/>
                </a:ext>
              </a:extLst>
            </p:cNvPr>
            <p:cNvCxnSpPr>
              <a:cxnSpLocks/>
              <a:stCxn id="9" idx="3"/>
              <a:endCxn id="18" idx="1"/>
            </p:cNvCxnSpPr>
            <p:nvPr/>
          </p:nvCxnSpPr>
          <p:spPr bwMode="auto">
            <a:xfrm flipV="1">
              <a:off x="8612700" y="2585662"/>
              <a:ext cx="340724" cy="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70540564-8135-44ED-85F8-298F9E3A8411}"/>
                </a:ext>
              </a:extLst>
            </p:cNvPr>
            <p:cNvCxnSpPr>
              <a:cxnSpLocks/>
              <a:stCxn id="18" idx="3"/>
              <a:endCxn id="10" idx="1"/>
            </p:cNvCxnSpPr>
            <p:nvPr/>
          </p:nvCxnSpPr>
          <p:spPr bwMode="auto">
            <a:xfrm>
              <a:off x="9956233" y="2585662"/>
              <a:ext cx="34072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862A71BA-EF55-4C2B-BD07-0BB4FB574A98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 bwMode="auto">
            <a:xfrm flipV="1">
              <a:off x="11299764" y="2585662"/>
              <a:ext cx="340721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23FA25D-038B-40D3-9A2E-A10F77851C5D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4813747" y="3236259"/>
            <a:ext cx="0" cy="365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A5B3FFE-E77E-44C4-9320-F7F21430770B}"/>
              </a:ext>
            </a:extLst>
          </p:cNvPr>
          <p:cNvGrpSpPr/>
          <p:nvPr/>
        </p:nvGrpSpPr>
        <p:grpSpPr>
          <a:xfrm>
            <a:off x="3762771" y="2220853"/>
            <a:ext cx="2101949" cy="941580"/>
            <a:chOff x="3738158" y="3415691"/>
            <a:chExt cx="2101949" cy="941580"/>
          </a:xfrm>
        </p:grpSpPr>
        <p:pic>
          <p:nvPicPr>
            <p:cNvPr id="26" name="Picture 2" descr="Introduction to Sparse Matrix in Data Structure - Simple2Code">
              <a:extLst>
                <a:ext uri="{FF2B5EF4-FFF2-40B4-BE49-F238E27FC236}">
                  <a16:creationId xmlns:a16="http://schemas.microsoft.com/office/drawing/2014/main" id="{E847E7FB-7659-4372-B557-9D1D6D43B4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68" b="12197"/>
            <a:stretch/>
          </p:blipFill>
          <p:spPr bwMode="auto">
            <a:xfrm>
              <a:off x="3738158" y="3415691"/>
              <a:ext cx="1068819" cy="941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A0567C92-BBF0-4779-A8A9-A8E1B948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0238" y="3548413"/>
              <a:ext cx="969869" cy="699153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BAD64-78A0-45D2-AB08-D0162476B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51" y="4651350"/>
            <a:ext cx="957071" cy="9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3C2B852-C2F4-49EA-A89A-7E35CE11C89B}"/>
              </a:ext>
            </a:extLst>
          </p:cNvPr>
          <p:cNvCxnSpPr>
            <a:cxnSpLocks/>
            <a:stCxn id="5" idx="2"/>
            <a:endCxn id="1026" idx="0"/>
          </p:cNvCxnSpPr>
          <p:nvPr/>
        </p:nvCxnSpPr>
        <p:spPr bwMode="auto">
          <a:xfrm flipH="1">
            <a:off x="966987" y="4220097"/>
            <a:ext cx="1" cy="43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3DA4242-F832-4571-A43A-5192B585B3C8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7589" y="3236259"/>
            <a:ext cx="0" cy="365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63122D7-2165-4EBD-BBD6-AA4031CC898B}"/>
              </a:ext>
            </a:extLst>
          </p:cNvPr>
          <p:cNvGrpSpPr/>
          <p:nvPr/>
        </p:nvGrpSpPr>
        <p:grpSpPr>
          <a:xfrm>
            <a:off x="7574603" y="4498474"/>
            <a:ext cx="1951671" cy="1072366"/>
            <a:chOff x="7856788" y="4489995"/>
            <a:chExt cx="2077004" cy="1116828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E27DFAA1-7179-4BC5-9159-CB44C636787A}"/>
                </a:ext>
              </a:extLst>
            </p:cNvPr>
            <p:cNvGrpSpPr/>
            <p:nvPr/>
          </p:nvGrpSpPr>
          <p:grpSpPr>
            <a:xfrm>
              <a:off x="7856788" y="4489995"/>
              <a:ext cx="2077004" cy="1072378"/>
              <a:chOff x="2968011" y="3415691"/>
              <a:chExt cx="2077004" cy="1072378"/>
            </a:xfrm>
          </p:grpSpPr>
          <p:pic>
            <p:nvPicPr>
              <p:cNvPr id="42" name="Picture 2" descr="Introduction to Sparse Matrix in Data Structure - Simple2Code">
                <a:extLst>
                  <a:ext uri="{FF2B5EF4-FFF2-40B4-BE49-F238E27FC236}">
                    <a16:creationId xmlns:a16="http://schemas.microsoft.com/office/drawing/2014/main" id="{8EED2F7A-646F-40E5-A2AF-A19A0954B7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8" r="63036"/>
              <a:stretch/>
            </p:blipFill>
            <p:spPr bwMode="auto">
              <a:xfrm>
                <a:off x="4250265" y="3415691"/>
                <a:ext cx="794750" cy="1072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77995F02-9F95-4030-A732-F76FC82CA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8011" y="3548412"/>
                <a:ext cx="969869" cy="699153"/>
              </a:xfrm>
              <a:prstGeom prst="rect">
                <a:avLst/>
              </a:prstGeom>
            </p:spPr>
          </p:pic>
        </p:grpSp>
        <p:pic>
          <p:nvPicPr>
            <p:cNvPr id="44" name="Picture 2" descr="Introduction to Sparse Matrix in Data Structure - Simple2Code">
              <a:extLst>
                <a:ext uri="{FF2B5EF4-FFF2-40B4-BE49-F238E27FC236}">
                  <a16:creationId xmlns:a16="http://schemas.microsoft.com/office/drawing/2014/main" id="{34F68C56-7940-4E54-8268-805B696BED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3" r="52867"/>
            <a:stretch/>
          </p:blipFill>
          <p:spPr bwMode="auto">
            <a:xfrm>
              <a:off x="8889918" y="4534445"/>
              <a:ext cx="261699" cy="107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22EBFF2-E9E0-426A-B141-A1DD4E8D080C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 bwMode="auto">
          <a:xfrm>
            <a:off x="8660507" y="4220097"/>
            <a:ext cx="7838" cy="321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8A561BB5-F61F-4D3A-AC21-88FF1C17DB68}"/>
              </a:ext>
            </a:extLst>
          </p:cNvPr>
          <p:cNvGrpSpPr>
            <a:grpSpLocks noChangeAspect="1"/>
          </p:cNvGrpSpPr>
          <p:nvPr/>
        </p:nvGrpSpPr>
        <p:grpSpPr>
          <a:xfrm>
            <a:off x="880318" y="1908637"/>
            <a:ext cx="2568639" cy="1291552"/>
            <a:chOff x="1228730" y="4575140"/>
            <a:chExt cx="3114627" cy="1566083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719ED2F0-62F4-429B-9240-E0841E6AB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8730" y="4639194"/>
              <a:ext cx="2041020" cy="1410561"/>
            </a:xfrm>
            <a:prstGeom prst="rect">
              <a:avLst/>
            </a:prstGeom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67C73326-58DE-4A8D-AA0D-E4269899D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13657" y="4575140"/>
              <a:ext cx="1029700" cy="1566083"/>
            </a:xfrm>
            <a:prstGeom prst="rect">
              <a:avLst/>
            </a:prstGeom>
          </p:spPr>
        </p:pic>
      </p:grpSp>
      <p:sp>
        <p:nvSpPr>
          <p:cNvPr id="1028" name="文字方塊 1027">
            <a:extLst>
              <a:ext uri="{FF2B5EF4-FFF2-40B4-BE49-F238E27FC236}">
                <a16:creationId xmlns:a16="http://schemas.microsoft.com/office/drawing/2014/main" id="{845CC549-7396-4398-BF5C-F6D8B1709F93}"/>
              </a:ext>
            </a:extLst>
          </p:cNvPr>
          <p:cNvSpPr txBox="1"/>
          <p:nvPr/>
        </p:nvSpPr>
        <p:spPr>
          <a:xfrm>
            <a:off x="3060796" y="4512957"/>
            <a:ext cx="949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除以量化矩陣並</a:t>
            </a:r>
            <a:r>
              <a:rPr lang="en-US" altLang="zh-TW" sz="1200" dirty="0">
                <a:ea typeface="微軟正黑體" panose="020B0604030504040204" pitchFamily="34" charset="-120"/>
              </a:rPr>
              <a:t>round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5AE0D6D0-C944-4FCE-98EC-F1B77F7AB48E}"/>
              </a:ext>
            </a:extLst>
          </p:cNvPr>
          <p:cNvCxnSpPr>
            <a:cxnSpLocks/>
            <a:stCxn id="7" idx="2"/>
            <a:endCxn id="1028" idx="0"/>
          </p:cNvCxnSpPr>
          <p:nvPr/>
        </p:nvCxnSpPr>
        <p:spPr bwMode="auto">
          <a:xfrm>
            <a:off x="3531494" y="4220101"/>
            <a:ext cx="3919" cy="292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FCACA8B-9DDD-4FAF-B5CC-1848585BE5E4}"/>
              </a:ext>
            </a:extLst>
          </p:cNvPr>
          <p:cNvSpPr txBox="1"/>
          <p:nvPr/>
        </p:nvSpPr>
        <p:spPr>
          <a:xfrm>
            <a:off x="9472062" y="2794151"/>
            <a:ext cx="949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乘以量化矩陣</a:t>
            </a: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8B152C36-08A3-44FA-87B6-2034EFBEB9FB}"/>
              </a:ext>
            </a:extLst>
          </p:cNvPr>
          <p:cNvCxnSpPr>
            <a:cxnSpLocks/>
            <a:stCxn id="10" idx="0"/>
            <a:endCxn id="76" idx="2"/>
          </p:cNvCxnSpPr>
          <p:nvPr/>
        </p:nvCxnSpPr>
        <p:spPr bwMode="auto">
          <a:xfrm flipV="1">
            <a:off x="9942760" y="3255816"/>
            <a:ext cx="3919" cy="346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37" name="文字方塊 1036">
            <a:extLst>
              <a:ext uri="{FF2B5EF4-FFF2-40B4-BE49-F238E27FC236}">
                <a16:creationId xmlns:a16="http://schemas.microsoft.com/office/drawing/2014/main" id="{3B73DB90-C6AF-4F07-AEA8-357617FE2D85}"/>
              </a:ext>
            </a:extLst>
          </p:cNvPr>
          <p:cNvSpPr txBox="1"/>
          <p:nvPr/>
        </p:nvSpPr>
        <p:spPr>
          <a:xfrm>
            <a:off x="5313379" y="4512957"/>
            <a:ext cx="157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+mn-ea"/>
                <a:ea typeface="+mn-ea"/>
              </a:rPr>
              <a:t>實作上將待編碼資料型態轉為</a:t>
            </a:r>
            <a:r>
              <a:rPr lang="en-US" altLang="zh-TW" sz="1200" dirty="0">
                <a:latin typeface="+mn-ea"/>
                <a:ea typeface="+mn-ea"/>
              </a:rPr>
              <a:t>string</a:t>
            </a:r>
            <a:r>
              <a:rPr lang="zh-TW" altLang="en-US" sz="1200" dirty="0">
                <a:latin typeface="+mn-ea"/>
                <a:ea typeface="+mn-ea"/>
              </a:rPr>
              <a:t>，以符號的格式送入</a:t>
            </a:r>
            <a:r>
              <a:rPr lang="en-US" altLang="zh-TW" sz="1200" dirty="0">
                <a:latin typeface="+mn-ea"/>
                <a:ea typeface="+mn-ea"/>
              </a:rPr>
              <a:t>Huffman coding</a:t>
            </a:r>
            <a:endParaRPr lang="zh-TW" altLang="en-US" sz="1200" dirty="0">
              <a:latin typeface="+mn-ea"/>
              <a:ea typeface="+mn-ea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4FA65DF1-9F9C-41B4-A35C-B46F03706A7F}"/>
              </a:ext>
            </a:extLst>
          </p:cNvPr>
          <p:cNvCxnSpPr>
            <a:cxnSpLocks/>
            <a:stCxn id="8" idx="2"/>
            <a:endCxn id="1037" idx="0"/>
          </p:cNvCxnSpPr>
          <p:nvPr/>
        </p:nvCxnSpPr>
        <p:spPr bwMode="auto">
          <a:xfrm>
            <a:off x="6096000" y="4220101"/>
            <a:ext cx="6629" cy="292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05293318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92</Words>
  <Application>Microsoft Office PowerPoint</Application>
  <PresentationFormat>寬螢幕</PresentationFormat>
  <Paragraphs>37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Arial</vt:lpstr>
      <vt:lpstr>Calibri</vt:lpstr>
      <vt:lpstr>簡報內頁</vt:lpstr>
      <vt:lpstr>頻域實驗</vt:lpstr>
      <vt:lpstr>實驗設計</vt:lpstr>
      <vt:lpstr>PowerPoint 簡報</vt:lpstr>
    </vt:vector>
  </TitlesOfParts>
  <Company>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ITRI投影片範本B</dc:title>
  <dc:creator>ITRI</dc:creator>
  <cp:keywords>2008NewCIS</cp:keywords>
  <cp:lastModifiedBy>鄭詠仁</cp:lastModifiedBy>
  <cp:revision>104</cp:revision>
  <dcterms:created xsi:type="dcterms:W3CDTF">2008-05-08T04:38:45Z</dcterms:created>
  <dcterms:modified xsi:type="dcterms:W3CDTF">2024-02-06T09:47:39Z</dcterms:modified>
</cp:coreProperties>
</file>