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12192000"/>
  <p:notesSz cx="6858000" cy="9144000"/>
  <p:embeddedFontLst>
    <p:embeddedFont>
      <p:font typeface="Quattrocento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  <p15:guide id="3" pos="506">
          <p15:clr>
            <a:srgbClr val="000000"/>
          </p15:clr>
        </p15:guide>
        <p15:guide id="4" orient="horz" pos="1375">
          <p15:clr>
            <a:srgbClr val="000000"/>
          </p15:clr>
        </p15:guide>
        <p15:guide id="5" orient="horz" pos="777">
          <p15:clr>
            <a:srgbClr val="000000"/>
          </p15:clr>
        </p15:guide>
        <p15:guide id="6" orient="horz" pos="1156">
          <p15:clr>
            <a:srgbClr val="000000"/>
          </p15:clr>
        </p15:guide>
        <p15:guide id="7" pos="66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99A50A-3657-4736-A848-78DB81CCCDF5}">
  <a:tblStyle styleId="{3B99A50A-3657-4736-A848-78DB81CCCDF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506"/>
        <p:guide pos="1375" orient="horz"/>
        <p:guide pos="777" orient="horz"/>
        <p:guide pos="1156" orient="horz"/>
        <p:guide pos="66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QuattrocentoSans-bold.fntdata"/><Relationship Id="rId41" Type="http://schemas.openxmlformats.org/officeDocument/2006/relationships/font" Target="fonts/QuattrocentoSans-regular.fntdata"/><Relationship Id="rId22" Type="http://schemas.openxmlformats.org/officeDocument/2006/relationships/slide" Target="slides/slide16.xml"/><Relationship Id="rId44" Type="http://schemas.openxmlformats.org/officeDocument/2006/relationships/font" Target="fonts/Quattrocento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Quattrocento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whether sales varies among different genres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whether sales varies among different platforms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Heatmap of platforms and genres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platforms have their own preference on games? (which might influence the sales, or actually, influenced by the sales)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Wii-misc, sports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PS3-sports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DS-adventure, Misc, puzzle, role-playing, simulation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PS2- Misc,Racing, Sports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这里大概说一下missing values的分布情况。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然后说因为缺的都是挺重要的(critic score什么的)，所以我们把有na的行全删了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whether sales varies among different genres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whether sales varies among different genres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>
  <p:cSld name="标题幻灯片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 文本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>
  <p:cSld name="标题和内容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Relationship Id="rId4" Type="http://schemas.openxmlformats.org/officeDocument/2006/relationships/hyperlink" Target="http://www.google.com.hk/url?sa=i&amp;rct=j&amp;q=qoros+logo&amp;source=images&amp;cd=&amp;cad=rja&amp;docid=W98ry4THlM1hHM&amp;tbnid=xUCkaUHrICoB6M:&amp;ved=&amp;url=http://www.swadeology.com/2013/02/early-warning-the-qoros-logo-looks-like-a-thought-bubble/qoros-3-sedan-front-qtr-wheels-turned/&amp;ei=iQ-SUu-pO8mgigfG-YGQBQ&amp;psig=AFQjCNHaToZpRV5yFyW6iYojAF6fFmK0ag&amp;ust=1385390346359141" TargetMode="External"/><Relationship Id="rId5" Type="http://schemas.openxmlformats.org/officeDocument/2006/relationships/image" Target="../media/image10.jpg"/><Relationship Id="rId6" Type="http://schemas.openxmlformats.org/officeDocument/2006/relationships/image" Target="../media/image16.jpg"/><Relationship Id="rId7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6447025"/>
            <a:ext cx="12192000" cy="4110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558288" y="2394751"/>
            <a:ext cx="387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Video Games!</a:t>
            </a:r>
            <a:endParaRPr b="1" i="0" sz="40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500" y="2285581"/>
            <a:ext cx="926350" cy="9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109600" y="6500125"/>
            <a:ext cx="372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Yunguo Cai, Wenfei Yan, Runhe Lu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4558030" y="4766310"/>
            <a:ext cx="7419340" cy="410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Team members: Weifei Yan, Yunguo Cai, Runhe Lu</a:t>
            </a:r>
            <a:endParaRPr b="1" i="0" sz="24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9547250" y="6500125"/>
            <a:ext cx="258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STATS 415 Final Project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502588" y="299401"/>
            <a:ext cx="2409053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  <a:endParaRPr b="1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Shape 182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Shape 183"/>
          <p:cNvSpPr/>
          <p:nvPr/>
        </p:nvSpPr>
        <p:spPr>
          <a:xfrm>
            <a:off x="1722851" y="2414888"/>
            <a:ext cx="7130801" cy="155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840105" y="1659255"/>
            <a:ext cx="7493635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Is genre a good predictor? 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Are different kinds of games performs differently on sale amount?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01600"/>
            <a:ext cx="11176000" cy="66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50" y="50800"/>
            <a:ext cx="11341100" cy="67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502285" y="299085"/>
            <a:ext cx="404177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Platform vs Sale</a:t>
            </a:r>
            <a:endParaRPr b="1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Shape 205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67" y="1105814"/>
            <a:ext cx="6196314" cy="464723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7061835" y="1659890"/>
            <a:ext cx="4949190" cy="224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Best platform: PS series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Potential predictor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1" y="1209730"/>
            <a:ext cx="9671677" cy="483583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597535" y="316230"/>
            <a:ext cx="4767580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Heatmap</a:t>
            </a:r>
            <a:endParaRPr b="1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Shape 219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2608" y="299400"/>
            <a:ext cx="354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endParaRPr b="1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Shape 230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Shape 231"/>
          <p:cNvSpPr/>
          <p:nvPr/>
        </p:nvSpPr>
        <p:spPr>
          <a:xfrm>
            <a:off x="806398" y="2342447"/>
            <a:ext cx="10579203" cy="181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Linear Regression with OLS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KNN Regression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Lasso Regression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Ridge Regression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502608" y="317015"/>
            <a:ext cx="471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B4B4B"/>
                </a:solidFill>
              </a:rPr>
              <a:t>Variable Selection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Shape 242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Shape 243"/>
          <p:cNvSpPr/>
          <p:nvPr/>
        </p:nvSpPr>
        <p:spPr>
          <a:xfrm>
            <a:off x="597528" y="1190000"/>
            <a:ext cx="43440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97525" y="1485175"/>
            <a:ext cx="45219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B4B4B"/>
                </a:solidFill>
              </a:rPr>
              <a:t>CP:</a:t>
            </a:r>
            <a:endParaRPr sz="2800">
              <a:solidFill>
                <a:srgbClr val="4B4B4B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B4B4B"/>
                </a:solidFill>
              </a:rPr>
              <a:t>User_score,</a:t>
            </a:r>
            <a:endParaRPr sz="2800">
              <a:solidFill>
                <a:srgbClr val="4B4B4B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B4B4B"/>
                </a:solidFill>
              </a:rPr>
              <a:t>Genre, User_count</a:t>
            </a:r>
            <a:endParaRPr sz="2800">
              <a:solidFill>
                <a:srgbClr val="4B4B4B"/>
              </a:solidFill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575" y="205075"/>
            <a:ext cx="6953825" cy="630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502608" y="317015"/>
            <a:ext cx="471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B4B4B"/>
                </a:solidFill>
              </a:rPr>
              <a:t>Variable Selection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Shape 256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Shape 257"/>
          <p:cNvSpPr/>
          <p:nvPr/>
        </p:nvSpPr>
        <p:spPr>
          <a:xfrm>
            <a:off x="597528" y="1190000"/>
            <a:ext cx="43440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97525" y="1485175"/>
            <a:ext cx="45219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B4B4B"/>
                </a:solidFill>
              </a:rPr>
              <a:t>BIC</a:t>
            </a:r>
            <a:r>
              <a:rPr lang="en-US" sz="2800">
                <a:solidFill>
                  <a:srgbClr val="4B4B4B"/>
                </a:solidFill>
              </a:rPr>
              <a:t>:</a:t>
            </a:r>
            <a:endParaRPr sz="2800">
              <a:solidFill>
                <a:srgbClr val="4B4B4B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B4B4B"/>
                </a:solidFill>
              </a:rPr>
              <a:t>User_score,</a:t>
            </a:r>
            <a:endParaRPr sz="2800">
              <a:solidFill>
                <a:srgbClr val="4B4B4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B4B4B"/>
                </a:solidFill>
              </a:rPr>
              <a:t>Genre, User_count</a:t>
            </a:r>
            <a:endParaRPr sz="2800">
              <a:solidFill>
                <a:srgbClr val="4B4B4B"/>
              </a:solidFill>
            </a:endParaRP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499" y="317024"/>
            <a:ext cx="6529257" cy="61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502608" y="299400"/>
            <a:ext cx="4717574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Linear Regression 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Shape 270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Shape 271"/>
          <p:cNvSpPr/>
          <p:nvPr/>
        </p:nvSpPr>
        <p:spPr>
          <a:xfrm>
            <a:off x="7073445" y="4715675"/>
            <a:ext cx="450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Test MSE: 6.8</a:t>
            </a:r>
            <a:r>
              <a:rPr lang="en-US" sz="2800">
                <a:solidFill>
                  <a:srgbClr val="4B4B4B"/>
                </a:solidFill>
              </a:rPr>
              <a:t>3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5000"/>
            <a:ext cx="6380247" cy="550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502608" y="317015"/>
            <a:ext cx="4717574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KNN Regression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Shape 283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Shape 284"/>
          <p:cNvSpPr/>
          <p:nvPr/>
        </p:nvSpPr>
        <p:spPr>
          <a:xfrm>
            <a:off x="597535" y="1189990"/>
            <a:ext cx="6177915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Value of K: chosen by CV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 = 100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721942" y="4414518"/>
            <a:ext cx="105792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Test MSE: 6.80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0780" y="316865"/>
            <a:ext cx="7110095" cy="608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502589" y="299401"/>
            <a:ext cx="208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Shape 90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Shape 91"/>
          <p:cNvSpPr/>
          <p:nvPr/>
        </p:nvSpPr>
        <p:spPr>
          <a:xfrm>
            <a:off x="597432" y="1631749"/>
            <a:ext cx="7967345" cy="224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Dataset Exploration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502608" y="299400"/>
            <a:ext cx="4717574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Lasso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Shape 297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" name="Shape 298"/>
          <p:cNvSpPr/>
          <p:nvPr/>
        </p:nvSpPr>
        <p:spPr>
          <a:xfrm>
            <a:off x="597479" y="4621850"/>
            <a:ext cx="10579203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Lasso test MSE: 5.54 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446350" y="1065943"/>
            <a:ext cx="10579203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lambda = 0.01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8560" y="299085"/>
            <a:ext cx="6972935" cy="5913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/>
          <p:nvPr/>
        </p:nvSpPr>
        <p:spPr>
          <a:xfrm>
            <a:off x="502864" y="2165035"/>
            <a:ext cx="10579203" cy="224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User_score, Critic_score,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Platform, User_count,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Critic_count, Genre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502608" y="299400"/>
            <a:ext cx="4717574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Shape 312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Shape 313"/>
          <p:cNvSpPr/>
          <p:nvPr/>
        </p:nvSpPr>
        <p:spPr>
          <a:xfrm>
            <a:off x="2600497" y="4383189"/>
            <a:ext cx="750348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 MSE is much bigger than Training MSE. All the models seems to be overfitting.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Shape 314"/>
          <p:cNvGraphicFramePr/>
          <p:nvPr/>
        </p:nvGraphicFramePr>
        <p:xfrm>
          <a:off x="1971193" y="20985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{3B99A50A-3657-4736-A848-78DB81CCCDF5}</a:tableStyleId>
              </a:tblPr>
              <a:tblGrid>
                <a:gridCol w="1845125"/>
                <a:gridCol w="1442975"/>
                <a:gridCol w="1702525"/>
                <a:gridCol w="1635100"/>
                <a:gridCol w="1572600"/>
              </a:tblGrid>
              <a:tr h="493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OLS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KNN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Ridge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Lasso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93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Parameter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B4B4B"/>
                          </a:solidFill>
                        </a:rPr>
                        <a:t>K</a:t>
                      </a:r>
                      <a:r>
                        <a:rPr lang="en-US" sz="1400" u="none" cap="none" strike="noStrike">
                          <a:solidFill>
                            <a:srgbClr val="4B4B4B"/>
                          </a:solidFill>
                        </a:rPr>
                        <a:t> = 100</a:t>
                      </a:r>
                      <a:endParaRPr sz="1400" u="none" cap="none" strike="noStrike">
                        <a:solidFill>
                          <a:srgbClr val="4B4B4B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</a:t>
                      </a:r>
                      <a:r>
                        <a:rPr lang="en-US" sz="1400" u="none" cap="none" strike="noStrike"/>
                        <a:t>ƛ </a:t>
                      </a:r>
                      <a:r>
                        <a:rPr lang="en-US" sz="1400" u="none" cap="none" strike="noStrike"/>
                        <a:t>= 0.003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ƛ = 0.01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3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Training MSE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2.31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B4B4B"/>
                          </a:solidFill>
                        </a:rPr>
                        <a:t>2.26</a:t>
                      </a:r>
                      <a:endParaRPr sz="1400" u="none" cap="none" strike="noStrike">
                        <a:solidFill>
                          <a:srgbClr val="4B4B4B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2.185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1.52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3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Test MSE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6.83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4B4B4B"/>
                          </a:solidFill>
                        </a:rPr>
                        <a:t>6.80</a:t>
                      </a:r>
                      <a:endParaRPr sz="1400" u="none" cap="none" strike="noStrike">
                        <a:solidFill>
                          <a:srgbClr val="4B4B4B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6.612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5.54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502608" y="299400"/>
            <a:ext cx="4717574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6" name="Shape 326"/>
          <p:cNvSpPr/>
          <p:nvPr/>
        </p:nvSpPr>
        <p:spPr>
          <a:xfrm>
            <a:off x="1178196" y="1525759"/>
            <a:ext cx="747234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 Lasso.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 MSE 6.612 might be too large.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0545" y="1892210"/>
            <a:ext cx="17145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1531250" y="3053273"/>
            <a:ext cx="704613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Probable Reasons for the result: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the Global_Sales vs yeas plot, it shows that the part before 2002 has a big change after na.omit. The missing of that part of data might influence the accuracy of model.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sales of only 20 games are above 20. Most are below 5. The high-sales popular games, as outliers, are sensitive to model prediction.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amount of critical and user counts, in hundreds, are of low proportion in comparison with the sales in millions. So the statistics is not comprehensive.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Game players tend to rate the best and the worst game. 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3715384" y="2205038"/>
            <a:ext cx="47613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i="0" lang="en-US" sz="8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endParaRPr b="1" i="0" sz="8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 rot="1800413">
            <a:off x="5721631" y="3437469"/>
            <a:ext cx="748644" cy="748644"/>
          </a:xfrm>
          <a:prstGeom prst="ellipse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5728944" y="4991100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Youka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" name="Shape 346"/>
          <p:cNvGrpSpPr/>
          <p:nvPr/>
        </p:nvGrpSpPr>
        <p:grpSpPr>
          <a:xfrm>
            <a:off x="2041797" y="1966303"/>
            <a:ext cx="8108407" cy="4288504"/>
            <a:chOff x="1970819" y="1966303"/>
            <a:chExt cx="8108407" cy="4288504"/>
          </a:xfrm>
        </p:grpSpPr>
        <p:sp>
          <p:nvSpPr>
            <p:cNvPr id="347" name="Shape 347"/>
            <p:cNvSpPr/>
            <p:nvPr/>
          </p:nvSpPr>
          <p:spPr>
            <a:xfrm>
              <a:off x="5519973" y="1966303"/>
              <a:ext cx="2248487" cy="2244764"/>
            </a:xfrm>
            <a:custGeom>
              <a:pathLst>
                <a:path extrusionOk="0" h="2472" w="2928">
                  <a:moveTo>
                    <a:pt x="2672" y="0"/>
                  </a:moveTo>
                  <a:cubicBezTo>
                    <a:pt x="2668" y="0"/>
                    <a:pt x="2664" y="0"/>
                    <a:pt x="2656" y="8"/>
                  </a:cubicBezTo>
                  <a:lnTo>
                    <a:pt x="2660" y="0"/>
                  </a:lnTo>
                  <a:cubicBezTo>
                    <a:pt x="1848" y="0"/>
                    <a:pt x="1121" y="322"/>
                    <a:pt x="640" y="824"/>
                  </a:cubicBezTo>
                  <a:lnTo>
                    <a:pt x="633" y="829"/>
                  </a:lnTo>
                  <a:cubicBezTo>
                    <a:pt x="266" y="1211"/>
                    <a:pt x="34" y="1697"/>
                    <a:pt x="0" y="2232"/>
                  </a:cubicBezTo>
                  <a:lnTo>
                    <a:pt x="3" y="2231"/>
                  </a:lnTo>
                  <a:cubicBezTo>
                    <a:pt x="8" y="2271"/>
                    <a:pt x="11" y="2312"/>
                    <a:pt x="16" y="2360"/>
                  </a:cubicBezTo>
                  <a:lnTo>
                    <a:pt x="11" y="2353"/>
                  </a:lnTo>
                  <a:cubicBezTo>
                    <a:pt x="11" y="2389"/>
                    <a:pt x="9" y="2424"/>
                    <a:pt x="0" y="2456"/>
                  </a:cubicBezTo>
                  <a:lnTo>
                    <a:pt x="624" y="2216"/>
                  </a:lnTo>
                  <a:lnTo>
                    <a:pt x="1264" y="2472"/>
                  </a:lnTo>
                  <a:lnTo>
                    <a:pt x="1262" y="2465"/>
                  </a:lnTo>
                  <a:cubicBezTo>
                    <a:pt x="1257" y="2428"/>
                    <a:pt x="1254" y="2391"/>
                    <a:pt x="1248" y="2360"/>
                  </a:cubicBezTo>
                  <a:lnTo>
                    <a:pt x="1254" y="2353"/>
                  </a:lnTo>
                  <a:cubicBezTo>
                    <a:pt x="1254" y="2312"/>
                    <a:pt x="1257" y="2272"/>
                    <a:pt x="1264" y="2232"/>
                  </a:cubicBezTo>
                  <a:lnTo>
                    <a:pt x="1263" y="2232"/>
                  </a:lnTo>
                  <a:cubicBezTo>
                    <a:pt x="1340" y="1683"/>
                    <a:pt x="1936" y="1256"/>
                    <a:pt x="2656" y="1256"/>
                  </a:cubicBezTo>
                  <a:lnTo>
                    <a:pt x="2660" y="1256"/>
                  </a:lnTo>
                  <a:cubicBezTo>
                    <a:pt x="2667" y="1256"/>
                    <a:pt x="2674" y="1256"/>
                    <a:pt x="2688" y="1256"/>
                  </a:cubicBezTo>
                  <a:lnTo>
                    <a:pt x="2928" y="632"/>
                  </a:lnTo>
                  <a:lnTo>
                    <a:pt x="2672" y="8"/>
                  </a:lnTo>
                  <a:lnTo>
                    <a:pt x="2672" y="0"/>
                  </a:lnTo>
                  <a:close/>
                </a:path>
              </a:pathLst>
            </a:custGeom>
            <a:gradFill>
              <a:gsLst>
                <a:gs pos="0">
                  <a:srgbClr val="F5AAAB"/>
                </a:gs>
                <a:gs pos="100000">
                  <a:srgbClr val="F4B081"/>
                </a:gs>
              </a:gsLst>
              <a:lin ang="0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7584189" y="1973748"/>
              <a:ext cx="2017682" cy="2237318"/>
            </a:xfrm>
            <a:custGeom>
              <a:pathLst>
                <a:path extrusionOk="0" h="2464" w="2629">
                  <a:moveTo>
                    <a:pt x="0" y="0"/>
                  </a:moveTo>
                  <a:lnTo>
                    <a:pt x="256" y="624"/>
                  </a:lnTo>
                  <a:lnTo>
                    <a:pt x="0" y="1248"/>
                  </a:lnTo>
                  <a:lnTo>
                    <a:pt x="8" y="1248"/>
                  </a:lnTo>
                  <a:cubicBezTo>
                    <a:pt x="714" y="1262"/>
                    <a:pt x="1291" y="1682"/>
                    <a:pt x="1376" y="2224"/>
                  </a:cubicBezTo>
                  <a:lnTo>
                    <a:pt x="2000" y="2464"/>
                  </a:lnTo>
                  <a:lnTo>
                    <a:pt x="2624" y="2224"/>
                  </a:lnTo>
                  <a:lnTo>
                    <a:pt x="2629" y="2217"/>
                  </a:lnTo>
                  <a:cubicBezTo>
                    <a:pt x="2554" y="985"/>
                    <a:pt x="1408" y="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5AAAB"/>
                </a:gs>
                <a:gs pos="100000">
                  <a:srgbClr val="F4B081"/>
                </a:gs>
              </a:gsLst>
              <a:lin ang="5400000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6005781" y="4211067"/>
              <a:ext cx="1643554" cy="2036295"/>
            </a:xfrm>
            <a:custGeom>
              <a:pathLst>
                <a:path extrusionOk="0" h="2240" w="2141">
                  <a:moveTo>
                    <a:pt x="2141" y="975"/>
                  </a:moveTo>
                  <a:cubicBezTo>
                    <a:pt x="2104" y="977"/>
                    <a:pt x="2066" y="979"/>
                    <a:pt x="2023" y="976"/>
                  </a:cubicBezTo>
                  <a:lnTo>
                    <a:pt x="2027" y="979"/>
                  </a:lnTo>
                  <a:cubicBezTo>
                    <a:pt x="1306" y="979"/>
                    <a:pt x="711" y="555"/>
                    <a:pt x="631" y="0"/>
                  </a:cubicBezTo>
                  <a:lnTo>
                    <a:pt x="631" y="0"/>
                  </a:lnTo>
                  <a:lnTo>
                    <a:pt x="630" y="8"/>
                  </a:lnTo>
                  <a:cubicBezTo>
                    <a:pt x="598" y="539"/>
                    <a:pt x="366" y="1024"/>
                    <a:pt x="7" y="1408"/>
                  </a:cubicBezTo>
                  <a:lnTo>
                    <a:pt x="0" y="1405"/>
                  </a:lnTo>
                  <a:cubicBezTo>
                    <a:pt x="488" y="1912"/>
                    <a:pt x="1215" y="2234"/>
                    <a:pt x="2023" y="2240"/>
                  </a:cubicBezTo>
                  <a:lnTo>
                    <a:pt x="2027" y="2234"/>
                  </a:lnTo>
                  <a:cubicBezTo>
                    <a:pt x="2063" y="2234"/>
                    <a:pt x="2098" y="2233"/>
                    <a:pt x="2135" y="2224"/>
                  </a:cubicBezTo>
                  <a:lnTo>
                    <a:pt x="1895" y="1616"/>
                  </a:lnTo>
                  <a:lnTo>
                    <a:pt x="2135" y="976"/>
                  </a:lnTo>
                  <a:lnTo>
                    <a:pt x="2141" y="975"/>
                  </a:lnTo>
                  <a:close/>
                </a:path>
              </a:pathLst>
            </a:custGeom>
            <a:gradFill>
              <a:gsLst>
                <a:gs pos="0">
                  <a:srgbClr val="F5AAAB"/>
                </a:gs>
                <a:gs pos="100000">
                  <a:srgbClr val="F4B081"/>
                </a:gs>
              </a:gsLst>
              <a:lin ang="10800000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7461341" y="3993292"/>
              <a:ext cx="2147976" cy="2244764"/>
            </a:xfrm>
            <a:custGeom>
              <a:pathLst>
                <a:path extrusionOk="0" h="2471" w="2800">
                  <a:moveTo>
                    <a:pt x="256" y="1216"/>
                  </a:moveTo>
                  <a:lnTo>
                    <a:pt x="0" y="1856"/>
                  </a:lnTo>
                  <a:lnTo>
                    <a:pt x="256" y="2464"/>
                  </a:lnTo>
                  <a:lnTo>
                    <a:pt x="252" y="2471"/>
                  </a:lnTo>
                  <a:cubicBezTo>
                    <a:pt x="1666" y="2416"/>
                    <a:pt x="2793" y="1385"/>
                    <a:pt x="2800" y="128"/>
                  </a:cubicBezTo>
                  <a:lnTo>
                    <a:pt x="2793" y="121"/>
                  </a:lnTo>
                  <a:cubicBezTo>
                    <a:pt x="2793" y="83"/>
                    <a:pt x="2792" y="45"/>
                    <a:pt x="2784" y="0"/>
                  </a:cubicBezTo>
                  <a:lnTo>
                    <a:pt x="2160" y="256"/>
                  </a:lnTo>
                  <a:lnTo>
                    <a:pt x="1536" y="16"/>
                  </a:lnTo>
                  <a:lnTo>
                    <a:pt x="1531" y="12"/>
                  </a:lnTo>
                  <a:cubicBezTo>
                    <a:pt x="1536" y="48"/>
                    <a:pt x="1538" y="84"/>
                    <a:pt x="1536" y="128"/>
                  </a:cubicBezTo>
                  <a:lnTo>
                    <a:pt x="1538" y="121"/>
                  </a:lnTo>
                  <a:cubicBezTo>
                    <a:pt x="1538" y="693"/>
                    <a:pt x="977" y="1163"/>
                    <a:pt x="256" y="1216"/>
                  </a:cubicBezTo>
                  <a:close/>
                </a:path>
              </a:pathLst>
            </a:custGeom>
            <a:gradFill>
              <a:gsLst>
                <a:gs pos="0">
                  <a:srgbClr val="F5AAAB"/>
                </a:gs>
                <a:gs pos="100000">
                  <a:srgbClr val="F4B081"/>
                </a:gs>
              </a:gsLst>
              <a:lin ang="5400000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6433828" y="2480791"/>
              <a:ext cx="2308374" cy="31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TEXT HERE</a:t>
              </a:r>
              <a:endPara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8132296" y="3976026"/>
              <a:ext cx="1946930" cy="31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TEXT HERE</a:t>
              </a:r>
              <a:endPara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6526961" y="5527064"/>
              <a:ext cx="2122108" cy="31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TEXT HERE</a:t>
              </a:r>
              <a:endPara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427198" y="1973679"/>
              <a:ext cx="2125102" cy="2245957"/>
            </a:xfrm>
            <a:custGeom>
              <a:pathLst>
                <a:path extrusionOk="0" h="2472" w="2768">
                  <a:moveTo>
                    <a:pt x="2762" y="2"/>
                  </a:moveTo>
                  <a:cubicBezTo>
                    <a:pt x="2726" y="1"/>
                    <a:pt x="2690" y="0"/>
                    <a:pt x="2656" y="8"/>
                  </a:cubicBezTo>
                  <a:lnTo>
                    <a:pt x="2653" y="0"/>
                  </a:lnTo>
                  <a:cubicBezTo>
                    <a:pt x="1231" y="0"/>
                    <a:pt x="69" y="988"/>
                    <a:pt x="0" y="2232"/>
                  </a:cubicBezTo>
                  <a:lnTo>
                    <a:pt x="624" y="2472"/>
                  </a:lnTo>
                  <a:lnTo>
                    <a:pt x="1264" y="2216"/>
                  </a:lnTo>
                  <a:lnTo>
                    <a:pt x="1258" y="2222"/>
                  </a:lnTo>
                  <a:cubicBezTo>
                    <a:pt x="1341" y="1678"/>
                    <a:pt x="1934" y="1256"/>
                    <a:pt x="2656" y="1256"/>
                  </a:cubicBezTo>
                  <a:lnTo>
                    <a:pt x="2653" y="1256"/>
                  </a:lnTo>
                  <a:cubicBezTo>
                    <a:pt x="2691" y="1256"/>
                    <a:pt x="2729" y="1257"/>
                    <a:pt x="2768" y="1256"/>
                  </a:cubicBezTo>
                  <a:lnTo>
                    <a:pt x="2512" y="632"/>
                  </a:lnTo>
                  <a:lnTo>
                    <a:pt x="2768" y="8"/>
                  </a:lnTo>
                  <a:lnTo>
                    <a:pt x="2762" y="2"/>
                  </a:lnTo>
                  <a:close/>
                </a:path>
              </a:pathLst>
            </a:custGeom>
            <a:gradFill>
              <a:gsLst>
                <a:gs pos="0">
                  <a:srgbClr val="F4F4F4"/>
                </a:gs>
                <a:gs pos="100000">
                  <a:srgbClr val="D8D8D8"/>
                </a:gs>
              </a:gsLst>
              <a:lin ang="10800000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4368043" y="1980947"/>
              <a:ext cx="1658317" cy="2020634"/>
            </a:xfrm>
            <a:custGeom>
              <a:pathLst>
                <a:path extrusionOk="0" h="2224" w="2160">
                  <a:moveTo>
                    <a:pt x="256" y="0"/>
                  </a:moveTo>
                  <a:lnTo>
                    <a:pt x="0" y="624"/>
                  </a:lnTo>
                  <a:lnTo>
                    <a:pt x="256" y="1248"/>
                  </a:lnTo>
                  <a:lnTo>
                    <a:pt x="253" y="1252"/>
                  </a:lnTo>
                  <a:cubicBezTo>
                    <a:pt x="918" y="1299"/>
                    <a:pt x="1449" y="1707"/>
                    <a:pt x="1520" y="2224"/>
                  </a:cubicBezTo>
                  <a:lnTo>
                    <a:pt x="1523" y="2223"/>
                  </a:lnTo>
                  <a:cubicBezTo>
                    <a:pt x="1554" y="1689"/>
                    <a:pt x="1786" y="1203"/>
                    <a:pt x="2160" y="816"/>
                  </a:cubicBezTo>
                  <a:lnTo>
                    <a:pt x="2153" y="821"/>
                  </a:lnTo>
                  <a:cubicBezTo>
                    <a:pt x="1690" y="340"/>
                    <a:pt x="1011" y="26"/>
                    <a:pt x="256" y="0"/>
                  </a:cubicBez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100000">
                  <a:srgbClr val="F4F4F4"/>
                </a:gs>
              </a:gsLst>
              <a:lin ang="0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421056" y="4001582"/>
              <a:ext cx="2143529" cy="2238688"/>
            </a:xfrm>
            <a:custGeom>
              <a:pathLst>
                <a:path extrusionOk="0" h="2464" w="2792">
                  <a:moveTo>
                    <a:pt x="2532" y="1214"/>
                  </a:moveTo>
                  <a:cubicBezTo>
                    <a:pt x="1816" y="1163"/>
                    <a:pt x="1256" y="693"/>
                    <a:pt x="1256" y="128"/>
                  </a:cubicBezTo>
                  <a:lnTo>
                    <a:pt x="1256" y="121"/>
                  </a:lnTo>
                  <a:cubicBezTo>
                    <a:pt x="1256" y="82"/>
                    <a:pt x="1258" y="44"/>
                    <a:pt x="1256" y="0"/>
                  </a:cubicBezTo>
                  <a:lnTo>
                    <a:pt x="632" y="256"/>
                  </a:lnTo>
                  <a:lnTo>
                    <a:pt x="8" y="16"/>
                  </a:lnTo>
                  <a:lnTo>
                    <a:pt x="3" y="13"/>
                  </a:lnTo>
                  <a:cubicBezTo>
                    <a:pt x="1" y="49"/>
                    <a:pt x="0" y="85"/>
                    <a:pt x="8" y="128"/>
                  </a:cubicBezTo>
                  <a:lnTo>
                    <a:pt x="0" y="121"/>
                  </a:lnTo>
                  <a:cubicBezTo>
                    <a:pt x="0" y="1385"/>
                    <a:pt x="1128" y="2416"/>
                    <a:pt x="2536" y="2464"/>
                  </a:cubicBezTo>
                  <a:lnTo>
                    <a:pt x="2792" y="1856"/>
                  </a:lnTo>
                  <a:lnTo>
                    <a:pt x="2536" y="1216"/>
                  </a:lnTo>
                  <a:lnTo>
                    <a:pt x="2532" y="1214"/>
                  </a:lnTo>
                  <a:close/>
                </a:path>
              </a:pathLst>
            </a:custGeom>
            <a:gradFill>
              <a:gsLst>
                <a:gs pos="0">
                  <a:srgbClr val="F4F4F4"/>
                </a:gs>
                <a:gs pos="100000">
                  <a:srgbClr val="D8D8D8"/>
                </a:gs>
              </a:gsLst>
              <a:lin ang="0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4380327" y="4001582"/>
              <a:ext cx="2125102" cy="2253225"/>
            </a:xfrm>
            <a:custGeom>
              <a:pathLst>
                <a:path extrusionOk="0" h="2480" w="2768">
                  <a:moveTo>
                    <a:pt x="1507" y="243"/>
                  </a:moveTo>
                  <a:cubicBezTo>
                    <a:pt x="1507" y="243"/>
                    <a:pt x="1507" y="243"/>
                    <a:pt x="1504" y="240"/>
                  </a:cubicBezTo>
                  <a:lnTo>
                    <a:pt x="1507" y="243"/>
                  </a:lnTo>
                  <a:cubicBezTo>
                    <a:pt x="1429" y="792"/>
                    <a:pt x="833" y="1219"/>
                    <a:pt x="112" y="1216"/>
                  </a:cubicBezTo>
                  <a:lnTo>
                    <a:pt x="109" y="1219"/>
                  </a:lnTo>
                  <a:cubicBezTo>
                    <a:pt x="71" y="1219"/>
                    <a:pt x="33" y="1217"/>
                    <a:pt x="0" y="1216"/>
                  </a:cubicBezTo>
                  <a:lnTo>
                    <a:pt x="256" y="1856"/>
                  </a:lnTo>
                  <a:lnTo>
                    <a:pt x="0" y="2464"/>
                  </a:lnTo>
                  <a:lnTo>
                    <a:pt x="4" y="2472"/>
                  </a:lnTo>
                  <a:cubicBezTo>
                    <a:pt x="39" y="2473"/>
                    <a:pt x="74" y="2474"/>
                    <a:pt x="112" y="2480"/>
                  </a:cubicBezTo>
                  <a:lnTo>
                    <a:pt x="109" y="2474"/>
                  </a:lnTo>
                  <a:cubicBezTo>
                    <a:pt x="922" y="2474"/>
                    <a:pt x="1649" y="2152"/>
                    <a:pt x="2144" y="1648"/>
                  </a:cubicBezTo>
                  <a:lnTo>
                    <a:pt x="2137" y="1645"/>
                  </a:lnTo>
                  <a:cubicBezTo>
                    <a:pt x="2503" y="1264"/>
                    <a:pt x="2735" y="779"/>
                    <a:pt x="2768" y="240"/>
                  </a:cubicBezTo>
                  <a:lnTo>
                    <a:pt x="2128" y="0"/>
                  </a:lnTo>
                  <a:lnTo>
                    <a:pt x="1504" y="240"/>
                  </a:lnTo>
                  <a:lnTo>
                    <a:pt x="1507" y="243"/>
                  </a:lnTo>
                  <a:close/>
                </a:path>
              </a:pathLst>
            </a:custGeom>
            <a:gradFill>
              <a:gsLst>
                <a:gs pos="0">
                  <a:srgbClr val="F4F4F4"/>
                </a:gs>
                <a:gs pos="100000">
                  <a:srgbClr val="D8D8D8"/>
                </a:gs>
              </a:gsLst>
              <a:lin ang="0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970819" y="3976026"/>
              <a:ext cx="1794364" cy="31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TEXT HERE</a:t>
              </a:r>
              <a:endPara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3507140" y="5520459"/>
              <a:ext cx="1880482" cy="32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TEXT HERE</a:t>
              </a:r>
              <a:endPara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3426730" y="2480791"/>
              <a:ext cx="2041302" cy="31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TEXT HERE</a:t>
              </a:r>
              <a:endPara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4690753" y="3584042"/>
              <a:ext cx="2712156" cy="109430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Shape 362"/>
          <p:cNvSpPr txBox="1"/>
          <p:nvPr/>
        </p:nvSpPr>
        <p:spPr>
          <a:xfrm>
            <a:off x="708064" y="1144276"/>
            <a:ext cx="2084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TITLE HERE</a:t>
            </a:r>
            <a:endParaRPr b="1" i="0" sz="2800" u="none" cap="none" strike="noStrike">
              <a:solidFill>
                <a:srgbClr val="4B4B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63" name="Shape 363"/>
          <p:cNvCxnSpPr/>
          <p:nvPr/>
        </p:nvCxnSpPr>
        <p:spPr>
          <a:xfrm>
            <a:off x="803275" y="1684739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Shape 364"/>
          <p:cNvSpPr txBox="1"/>
          <p:nvPr/>
        </p:nvSpPr>
        <p:spPr>
          <a:xfrm>
            <a:off x="5283160" y="3865161"/>
            <a:ext cx="16315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72A2E"/>
                </a:solidFill>
                <a:latin typeface="Calibri"/>
                <a:ea typeface="Calibri"/>
                <a:cs typeface="Calibri"/>
                <a:sym typeface="Calibri"/>
              </a:rPr>
              <a:t>YoukaPPT</a:t>
            </a:r>
            <a:endParaRPr b="1" i="0" sz="2800" u="none" cap="none" strike="noStrike">
              <a:solidFill>
                <a:srgbClr val="E72A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522287"/>
            <a:ext cx="1339850" cy="37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0" y="1946480"/>
            <a:ext cx="11676063" cy="379095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688114" y="2125282"/>
            <a:ext cx="758098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4F4F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TWO</a:t>
            </a:r>
            <a:endParaRPr b="1" i="0" sz="5400" u="none" cap="none" strike="noStrike">
              <a:solidFill>
                <a:srgbClr val="F4F4F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YOUR TITLE HETE</a:t>
            </a:r>
            <a:endParaRPr b="1" i="0" sz="5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72" name="Shape 372"/>
          <p:cNvGrpSpPr/>
          <p:nvPr/>
        </p:nvGrpSpPr>
        <p:grpSpPr>
          <a:xfrm>
            <a:off x="6815328" y="4177247"/>
            <a:ext cx="4242816" cy="1219200"/>
            <a:chOff x="6815328" y="4705350"/>
            <a:chExt cx="4242816" cy="1219200"/>
          </a:xfrm>
        </p:grpSpPr>
        <p:sp>
          <p:nvSpPr>
            <p:cNvPr id="373" name="Shape 373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6815328" y="4433606"/>
            <a:ext cx="4242816" cy="1219200"/>
            <a:chOff x="6815328" y="4705350"/>
            <a:chExt cx="4242816" cy="1219200"/>
          </a:xfrm>
        </p:grpSpPr>
        <p:sp>
          <p:nvSpPr>
            <p:cNvPr id="377" name="Shape 377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6815328" y="4689965"/>
            <a:ext cx="4242816" cy="1219200"/>
            <a:chOff x="6815328" y="4705350"/>
            <a:chExt cx="4242816" cy="1219200"/>
          </a:xfrm>
        </p:grpSpPr>
        <p:sp>
          <p:nvSpPr>
            <p:cNvPr id="381" name="Shape 381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6815328" y="4946324"/>
            <a:ext cx="4242816" cy="1219200"/>
            <a:chOff x="6815328" y="4705350"/>
            <a:chExt cx="4242816" cy="1219200"/>
          </a:xfrm>
        </p:grpSpPr>
        <p:sp>
          <p:nvSpPr>
            <p:cNvPr id="385" name="Shape 385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6815328" y="5202683"/>
            <a:ext cx="4242816" cy="1219200"/>
            <a:chOff x="6815328" y="4705350"/>
            <a:chExt cx="4242816" cy="1219200"/>
          </a:xfrm>
        </p:grpSpPr>
        <p:sp>
          <p:nvSpPr>
            <p:cNvPr id="389" name="Shape 389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6815328" y="5459042"/>
            <a:ext cx="4242816" cy="1219200"/>
            <a:chOff x="6815328" y="4705350"/>
            <a:chExt cx="4242816" cy="1219200"/>
          </a:xfrm>
        </p:grpSpPr>
        <p:sp>
          <p:nvSpPr>
            <p:cNvPr id="393" name="Shape 393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6815328" y="5715401"/>
            <a:ext cx="4242816" cy="1219200"/>
            <a:chOff x="6815328" y="4705350"/>
            <a:chExt cx="4242816" cy="1219200"/>
          </a:xfrm>
        </p:grpSpPr>
        <p:sp>
          <p:nvSpPr>
            <p:cNvPr id="397" name="Shape 397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6815328" y="5971760"/>
            <a:ext cx="4242816" cy="1219200"/>
            <a:chOff x="6815328" y="4705350"/>
            <a:chExt cx="4242816" cy="1219200"/>
          </a:xfrm>
        </p:grpSpPr>
        <p:sp>
          <p:nvSpPr>
            <p:cNvPr id="401" name="Shape 401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6815328" y="6228119"/>
            <a:ext cx="4242816" cy="1219200"/>
            <a:chOff x="6815328" y="4705350"/>
            <a:chExt cx="4242816" cy="1219200"/>
          </a:xfrm>
        </p:grpSpPr>
        <p:sp>
          <p:nvSpPr>
            <p:cNvPr id="405" name="Shape 405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6815328" y="6484478"/>
            <a:ext cx="4242816" cy="1219200"/>
            <a:chOff x="6815328" y="4705350"/>
            <a:chExt cx="4242816" cy="1219200"/>
          </a:xfrm>
        </p:grpSpPr>
        <p:sp>
          <p:nvSpPr>
            <p:cNvPr id="409" name="Shape 409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6815328" y="6740837"/>
            <a:ext cx="4242816" cy="1219200"/>
            <a:chOff x="6815328" y="4705350"/>
            <a:chExt cx="4242816" cy="1219200"/>
          </a:xfrm>
        </p:grpSpPr>
        <p:sp>
          <p:nvSpPr>
            <p:cNvPr id="413" name="Shape 413"/>
            <p:cNvSpPr/>
            <p:nvPr/>
          </p:nvSpPr>
          <p:spPr>
            <a:xfrm>
              <a:off x="6815328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8229600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9643872" y="4705350"/>
              <a:ext cx="1414272" cy="1219200"/>
            </a:xfrm>
            <a:prstGeom prst="diamond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6" name="Shape 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6234927"/>
            <a:ext cx="1339850" cy="37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5259524" y="4236677"/>
            <a:ext cx="1673887" cy="1673887"/>
          </a:xfrm>
          <a:custGeom>
            <a:pathLst>
              <a:path extrusionOk="0" h="1673887" w="1673887">
                <a:moveTo>
                  <a:pt x="0" y="836944"/>
                </a:moveTo>
                <a:cubicBezTo>
                  <a:pt x="0" y="374713"/>
                  <a:pt x="374713" y="0"/>
                  <a:pt x="836944" y="0"/>
                </a:cubicBezTo>
                <a:cubicBezTo>
                  <a:pt x="1299175" y="0"/>
                  <a:pt x="1673888" y="374713"/>
                  <a:pt x="1673888" y="836944"/>
                </a:cubicBezTo>
                <a:cubicBezTo>
                  <a:pt x="1673888" y="1299175"/>
                  <a:pt x="1299175" y="1673888"/>
                  <a:pt x="836944" y="1673888"/>
                </a:cubicBezTo>
                <a:cubicBezTo>
                  <a:pt x="374713" y="1673888"/>
                  <a:pt x="0" y="1299175"/>
                  <a:pt x="0" y="83694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257200" lIns="257200" spcFirstLastPara="1" rIns="257200" wrap="square" tIns="257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YoukaPPT</a:t>
            </a:r>
            <a:endParaRPr b="1" i="0" sz="19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 rot="10800000">
            <a:off x="3558759" y="4835092"/>
            <a:ext cx="1607222" cy="477058"/>
          </a:xfrm>
          <a:prstGeom prst="leftArrow">
            <a:avLst>
              <a:gd fmla="val 6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2972899" y="4604932"/>
            <a:ext cx="1171721" cy="937377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57925" lIns="57925" spcFirstLastPara="1" rIns="57925" wrap="square" tIns="57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6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 rot="-8640000">
            <a:off x="3889943" y="3815815"/>
            <a:ext cx="1607222" cy="477058"/>
          </a:xfrm>
          <a:prstGeom prst="leftArrow">
            <a:avLst>
              <a:gd fmla="val 6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3457558" y="3113305"/>
            <a:ext cx="1171721" cy="937377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57925" lIns="57925" spcFirstLastPara="1" rIns="57925" wrap="square" tIns="57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6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 rot="-6480000">
            <a:off x="4756991" y="3185867"/>
            <a:ext cx="1607222" cy="477058"/>
          </a:xfrm>
          <a:prstGeom prst="leftArrow">
            <a:avLst>
              <a:gd fmla="val 6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726412" y="2191428"/>
            <a:ext cx="1171721" cy="937377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57925" lIns="57925" spcFirstLastPara="1" rIns="57925" wrap="square" tIns="57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6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 rot="-4320000">
            <a:off x="5828722" y="3185867"/>
            <a:ext cx="1607222" cy="477058"/>
          </a:xfrm>
          <a:prstGeom prst="leftArrow">
            <a:avLst>
              <a:gd fmla="val 6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294802" y="2191428"/>
            <a:ext cx="1171721" cy="937377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57925" lIns="57925" spcFirstLastPara="1" rIns="57925" wrap="square" tIns="57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6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 rot="-2160000">
            <a:off x="6695770" y="3815815"/>
            <a:ext cx="1607222" cy="477058"/>
          </a:xfrm>
          <a:prstGeom prst="leftArrow">
            <a:avLst>
              <a:gd fmla="val 6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7563656" y="3113305"/>
            <a:ext cx="1171721" cy="937377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57925" lIns="57925" spcFirstLastPara="1" rIns="57925" wrap="square" tIns="57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6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7026953" y="4835092"/>
            <a:ext cx="1607222" cy="477058"/>
          </a:xfrm>
          <a:prstGeom prst="leftArrow">
            <a:avLst>
              <a:gd fmla="val 6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8048315" y="4604932"/>
            <a:ext cx="1171721" cy="937377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57925" lIns="57925" spcFirstLastPara="1" rIns="57925" wrap="square" tIns="57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6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2286165" y="4604932"/>
            <a:ext cx="685800" cy="609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10%</a:t>
            </a:r>
            <a:endParaRPr b="1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2771758" y="3113305"/>
            <a:ext cx="685800" cy="609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endParaRPr b="1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036896" y="2190558"/>
            <a:ext cx="685800" cy="609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10%</a:t>
            </a:r>
            <a:endParaRPr b="1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7463716" y="2191428"/>
            <a:ext cx="685800" cy="609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b="1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8735377" y="3113305"/>
            <a:ext cx="685800" cy="609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10%</a:t>
            </a:r>
            <a:endParaRPr b="1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9220036" y="4604932"/>
            <a:ext cx="685800" cy="609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10%</a:t>
            </a:r>
            <a:endParaRPr b="1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5" name="Shape 445"/>
          <p:cNvGrpSpPr/>
          <p:nvPr/>
        </p:nvGrpSpPr>
        <p:grpSpPr>
          <a:xfrm>
            <a:off x="5899502" y="4121179"/>
            <a:ext cx="387824" cy="685800"/>
            <a:chOff x="533400" y="958701"/>
            <a:chExt cx="387824" cy="685800"/>
          </a:xfrm>
        </p:grpSpPr>
        <p:sp>
          <p:nvSpPr>
            <p:cNvPr id="446" name="Shape 446"/>
            <p:cNvSpPr/>
            <p:nvPr/>
          </p:nvSpPr>
          <p:spPr>
            <a:xfrm>
              <a:off x="630013" y="958701"/>
              <a:ext cx="187116" cy="155409"/>
            </a:xfrm>
            <a:prstGeom prst="ellipse">
              <a:avLst/>
            </a:prstGeom>
            <a:solidFill>
              <a:srgbClr val="E93B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645080" y="1150019"/>
              <a:ext cx="163727" cy="494482"/>
            </a:xfrm>
            <a:prstGeom prst="roundRect">
              <a:avLst>
                <a:gd fmla="val 35867" name="adj"/>
              </a:avLst>
            </a:prstGeom>
            <a:solidFill>
              <a:srgbClr val="E93B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533400" y="1150019"/>
              <a:ext cx="109151" cy="206034"/>
            </a:xfrm>
            <a:prstGeom prst="roundRect">
              <a:avLst>
                <a:gd fmla="val 35867" name="adj"/>
              </a:avLst>
            </a:prstGeom>
            <a:solidFill>
              <a:srgbClr val="E93B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812073" y="1150019"/>
              <a:ext cx="109151" cy="206034"/>
            </a:xfrm>
            <a:prstGeom prst="roundRect">
              <a:avLst>
                <a:gd fmla="val 35867" name="adj"/>
              </a:avLst>
            </a:prstGeom>
            <a:solidFill>
              <a:srgbClr val="E93B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6242402" y="5315388"/>
            <a:ext cx="387824" cy="685800"/>
            <a:chOff x="533400" y="958701"/>
            <a:chExt cx="387824" cy="685800"/>
          </a:xfrm>
        </p:grpSpPr>
        <p:sp>
          <p:nvSpPr>
            <p:cNvPr id="451" name="Shape 451"/>
            <p:cNvSpPr/>
            <p:nvPr/>
          </p:nvSpPr>
          <p:spPr>
            <a:xfrm>
              <a:off x="630013" y="958701"/>
              <a:ext cx="187116" cy="155409"/>
            </a:xfrm>
            <a:prstGeom prst="ellipse">
              <a:avLst/>
            </a:prstGeom>
            <a:solidFill>
              <a:srgbClr val="E93B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45080" y="1150019"/>
              <a:ext cx="163727" cy="494482"/>
            </a:xfrm>
            <a:prstGeom prst="roundRect">
              <a:avLst>
                <a:gd fmla="val 35867" name="adj"/>
              </a:avLst>
            </a:prstGeom>
            <a:solidFill>
              <a:srgbClr val="E93B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533400" y="1150019"/>
              <a:ext cx="109151" cy="206034"/>
            </a:xfrm>
            <a:prstGeom prst="roundRect">
              <a:avLst>
                <a:gd fmla="val 35867" name="adj"/>
              </a:avLst>
            </a:prstGeom>
            <a:solidFill>
              <a:srgbClr val="E93B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812073" y="1150019"/>
              <a:ext cx="109151" cy="206034"/>
            </a:xfrm>
            <a:prstGeom prst="roundRect">
              <a:avLst>
                <a:gd fmla="val 35867" name="adj"/>
              </a:avLst>
            </a:prstGeom>
            <a:solidFill>
              <a:srgbClr val="E93B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5556602" y="5315388"/>
            <a:ext cx="387824" cy="685800"/>
            <a:chOff x="533400" y="958701"/>
            <a:chExt cx="387824" cy="685800"/>
          </a:xfrm>
        </p:grpSpPr>
        <p:sp>
          <p:nvSpPr>
            <p:cNvPr id="456" name="Shape 456"/>
            <p:cNvSpPr/>
            <p:nvPr/>
          </p:nvSpPr>
          <p:spPr>
            <a:xfrm>
              <a:off x="630013" y="958701"/>
              <a:ext cx="187116" cy="155409"/>
            </a:xfrm>
            <a:prstGeom prst="ellipse">
              <a:avLst/>
            </a:prstGeom>
            <a:solidFill>
              <a:srgbClr val="E93B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45080" y="1150019"/>
              <a:ext cx="163727" cy="494482"/>
            </a:xfrm>
            <a:prstGeom prst="roundRect">
              <a:avLst>
                <a:gd fmla="val 35867" name="adj"/>
              </a:avLst>
            </a:prstGeom>
            <a:solidFill>
              <a:srgbClr val="E93B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533400" y="1150019"/>
              <a:ext cx="109151" cy="206034"/>
            </a:xfrm>
            <a:prstGeom prst="roundRect">
              <a:avLst>
                <a:gd fmla="val 35867" name="adj"/>
              </a:avLst>
            </a:prstGeom>
            <a:solidFill>
              <a:srgbClr val="E93B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812073" y="1150019"/>
              <a:ext cx="109151" cy="206034"/>
            </a:xfrm>
            <a:prstGeom prst="roundRect">
              <a:avLst>
                <a:gd fmla="val 35867" name="adj"/>
              </a:avLst>
            </a:prstGeom>
            <a:solidFill>
              <a:srgbClr val="E93B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0" name="Shape 460"/>
          <p:cNvSpPr txBox="1"/>
          <p:nvPr/>
        </p:nvSpPr>
        <p:spPr>
          <a:xfrm>
            <a:off x="708064" y="1144276"/>
            <a:ext cx="2084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TITLE HERE</a:t>
            </a:r>
            <a:endParaRPr b="1" i="0" sz="2800" u="none" cap="none" strike="noStrike">
              <a:solidFill>
                <a:srgbClr val="4B4B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1" name="Shape 461"/>
          <p:cNvCxnSpPr/>
          <p:nvPr/>
        </p:nvCxnSpPr>
        <p:spPr>
          <a:xfrm>
            <a:off x="803275" y="1684739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62" name="Shape 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522287"/>
            <a:ext cx="1339850" cy="37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091" y="2342887"/>
            <a:ext cx="1422400" cy="948266"/>
          </a:xfrm>
          <a:prstGeom prst="flowChartPreparation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473" name="Shape 473"/>
          <p:cNvSpPr/>
          <p:nvPr/>
        </p:nvSpPr>
        <p:spPr>
          <a:xfrm>
            <a:off x="1294481" y="2205039"/>
            <a:ext cx="7028680" cy="1223962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rgbClr val="4B4B4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69720" y="2096868"/>
            <a:ext cx="1315618" cy="410449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1587025" y="2579878"/>
            <a:ext cx="63163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cannot improve your past, but you can improve your future. Once time is wasted, life is wasted. Do one thing at a time, and do well.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1294481" y="3618293"/>
            <a:ext cx="7028680" cy="1223962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rgbClr val="4B4B4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69720" y="3510122"/>
            <a:ext cx="1315618" cy="410449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1527529" y="4088286"/>
            <a:ext cx="63163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✓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cannot improve your past, but you can improve your future. Once time is wasted, life is wasted. Do one thing at a time, and do well.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1294481" y="5031547"/>
            <a:ext cx="7028680" cy="1223962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rgbClr val="4B4B4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69720" y="4923376"/>
            <a:ext cx="1315618" cy="410449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527529" y="5510132"/>
            <a:ext cx="60584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cannot improve your past, but you can improve your future. Once time is wasted, life is wasted. Do one thing at a time, and do well.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Shape 48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01275" y="3754876"/>
            <a:ext cx="1426193" cy="950795"/>
          </a:xfrm>
          <a:prstGeom prst="flowChartPreparation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483" name="Shape 4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4091" y="5165038"/>
            <a:ext cx="1426670" cy="951113"/>
          </a:xfrm>
          <a:prstGeom prst="flowChartPreparation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484" name="Shape 484"/>
          <p:cNvSpPr/>
          <p:nvPr/>
        </p:nvSpPr>
        <p:spPr>
          <a:xfrm>
            <a:off x="7585933" y="3298261"/>
            <a:ext cx="317484" cy="38965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B66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7585933" y="4728549"/>
            <a:ext cx="317484" cy="38965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B66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708064" y="1144276"/>
            <a:ext cx="2084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TITLE HERE</a:t>
            </a:r>
            <a:endParaRPr b="1" i="0" sz="2800" u="none" cap="none" strike="noStrike">
              <a:solidFill>
                <a:srgbClr val="4B4B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7" name="Shape 487"/>
          <p:cNvCxnSpPr/>
          <p:nvPr/>
        </p:nvCxnSpPr>
        <p:spPr>
          <a:xfrm>
            <a:off x="803275" y="1684739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88" name="Shape 4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275" y="522287"/>
            <a:ext cx="1339850" cy="37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0" y="1946480"/>
            <a:ext cx="11676063" cy="3790950"/>
          </a:xfrm>
          <a:prstGeom prst="rect">
            <a:avLst/>
          </a:prstGeom>
          <a:solidFill>
            <a:srgbClr val="EC55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688114" y="2125282"/>
            <a:ext cx="758098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4F4F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THREE</a:t>
            </a:r>
            <a:endParaRPr b="1" i="0" sz="5400" u="none" cap="none" strike="noStrike">
              <a:solidFill>
                <a:srgbClr val="F4F4F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YOUR TITLE HETE</a:t>
            </a:r>
            <a:endParaRPr b="1" i="0" sz="5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95" name="Shape 495"/>
          <p:cNvGrpSpPr/>
          <p:nvPr/>
        </p:nvGrpSpPr>
        <p:grpSpPr>
          <a:xfrm>
            <a:off x="6815328" y="4177247"/>
            <a:ext cx="4242816" cy="1219200"/>
            <a:chOff x="6815328" y="4705350"/>
            <a:chExt cx="4242816" cy="1219200"/>
          </a:xfrm>
        </p:grpSpPr>
        <p:sp>
          <p:nvSpPr>
            <p:cNvPr id="496" name="Shape 496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6815328" y="4433606"/>
            <a:ext cx="4242816" cy="1219200"/>
            <a:chOff x="6815328" y="4705350"/>
            <a:chExt cx="4242816" cy="1219200"/>
          </a:xfrm>
        </p:grpSpPr>
        <p:sp>
          <p:nvSpPr>
            <p:cNvPr id="500" name="Shape 500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6815328" y="4689965"/>
            <a:ext cx="4242816" cy="1219200"/>
            <a:chOff x="6815328" y="4705350"/>
            <a:chExt cx="4242816" cy="1219200"/>
          </a:xfrm>
        </p:grpSpPr>
        <p:sp>
          <p:nvSpPr>
            <p:cNvPr id="504" name="Shape 504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6815328" y="4946324"/>
            <a:ext cx="4242816" cy="1219200"/>
            <a:chOff x="6815328" y="4705350"/>
            <a:chExt cx="4242816" cy="1219200"/>
          </a:xfrm>
        </p:grpSpPr>
        <p:sp>
          <p:nvSpPr>
            <p:cNvPr id="508" name="Shape 508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6815328" y="5202683"/>
            <a:ext cx="4242816" cy="1219200"/>
            <a:chOff x="6815328" y="4705350"/>
            <a:chExt cx="4242816" cy="1219200"/>
          </a:xfrm>
        </p:grpSpPr>
        <p:sp>
          <p:nvSpPr>
            <p:cNvPr id="512" name="Shape 512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6815328" y="5459042"/>
            <a:ext cx="4242816" cy="1219200"/>
            <a:chOff x="6815328" y="4705350"/>
            <a:chExt cx="4242816" cy="1219200"/>
          </a:xfrm>
        </p:grpSpPr>
        <p:sp>
          <p:nvSpPr>
            <p:cNvPr id="516" name="Shape 516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6815328" y="5715401"/>
            <a:ext cx="4242816" cy="1219200"/>
            <a:chOff x="6815328" y="4705350"/>
            <a:chExt cx="4242816" cy="1219200"/>
          </a:xfrm>
        </p:grpSpPr>
        <p:sp>
          <p:nvSpPr>
            <p:cNvPr id="520" name="Shape 520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6815328" y="5971760"/>
            <a:ext cx="4242816" cy="1219200"/>
            <a:chOff x="6815328" y="4705350"/>
            <a:chExt cx="4242816" cy="1219200"/>
          </a:xfrm>
        </p:grpSpPr>
        <p:sp>
          <p:nvSpPr>
            <p:cNvPr id="524" name="Shape 524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6815328" y="6228119"/>
            <a:ext cx="4242816" cy="1219200"/>
            <a:chOff x="6815328" y="4705350"/>
            <a:chExt cx="4242816" cy="1219200"/>
          </a:xfrm>
        </p:grpSpPr>
        <p:sp>
          <p:nvSpPr>
            <p:cNvPr id="528" name="Shape 528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6815328" y="6484478"/>
            <a:ext cx="4242816" cy="1219200"/>
            <a:chOff x="6815328" y="4705350"/>
            <a:chExt cx="4242816" cy="1219200"/>
          </a:xfrm>
        </p:grpSpPr>
        <p:sp>
          <p:nvSpPr>
            <p:cNvPr id="532" name="Shape 532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6815328" y="6740837"/>
            <a:ext cx="4242816" cy="1219200"/>
            <a:chOff x="6815328" y="4705350"/>
            <a:chExt cx="4242816" cy="1219200"/>
          </a:xfrm>
        </p:grpSpPr>
        <p:sp>
          <p:nvSpPr>
            <p:cNvPr id="536" name="Shape 536"/>
            <p:cNvSpPr/>
            <p:nvPr/>
          </p:nvSpPr>
          <p:spPr>
            <a:xfrm>
              <a:off x="6815328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8229600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9643872" y="4705350"/>
              <a:ext cx="1414272" cy="1219200"/>
            </a:xfrm>
            <a:prstGeom prst="flowChartPreparation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39" name="Shape 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6234927"/>
            <a:ext cx="1339850" cy="37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708064" y="1144276"/>
            <a:ext cx="2084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TITLE HERE</a:t>
            </a:r>
            <a:endParaRPr b="1" i="0" sz="2800" u="none" cap="none" strike="noStrike">
              <a:solidFill>
                <a:srgbClr val="4B4B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50" name="Shape 550"/>
          <p:cNvCxnSpPr/>
          <p:nvPr/>
        </p:nvCxnSpPr>
        <p:spPr>
          <a:xfrm>
            <a:off x="803275" y="1684739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51" name="Shape 5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522287"/>
            <a:ext cx="1339850" cy="373912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/>
          <p:nvPr/>
        </p:nvSpPr>
        <p:spPr>
          <a:xfrm>
            <a:off x="1596790" y="4701364"/>
            <a:ext cx="1524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one thing at a time and do well.</a:t>
            </a:r>
            <a:endParaRPr b="0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1596790" y="4332032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4088263" y="4701364"/>
            <a:ext cx="1524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one thing at a time and do well.</a:t>
            </a:r>
            <a:endParaRPr b="0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4088263" y="4332032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6579736" y="4701364"/>
            <a:ext cx="1524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one thing at a time and do well.</a:t>
            </a:r>
            <a:endParaRPr b="0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6579736" y="4332032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9071209" y="4701364"/>
            <a:ext cx="1524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one thing at a time and do well.</a:t>
            </a:r>
            <a:endParaRPr b="0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9071209" y="4332032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1539640" y="2343150"/>
            <a:ext cx="1638300" cy="16383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EC55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4031113" y="2343150"/>
            <a:ext cx="1638300" cy="1638300"/>
          </a:xfrm>
          <a:prstGeom prst="pie">
            <a:avLst>
              <a:gd fmla="val 20896954" name="adj1"/>
              <a:gd fmla="val 16200000" name="adj2"/>
            </a:avLst>
          </a:prstGeom>
          <a:solidFill>
            <a:srgbClr val="EC55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6522586" y="2343150"/>
            <a:ext cx="1638300" cy="1638300"/>
          </a:xfrm>
          <a:prstGeom prst="pie">
            <a:avLst>
              <a:gd fmla="val 2812937" name="adj1"/>
              <a:gd fmla="val 16200000" name="adj2"/>
            </a:avLst>
          </a:prstGeom>
          <a:solidFill>
            <a:srgbClr val="EC55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9014059" y="2343150"/>
            <a:ext cx="1638300" cy="1638300"/>
          </a:xfrm>
          <a:prstGeom prst="pie">
            <a:avLst>
              <a:gd fmla="val 19918219" name="adj1"/>
              <a:gd fmla="val 16200000" name="adj2"/>
            </a:avLst>
          </a:prstGeom>
          <a:solidFill>
            <a:srgbClr val="EC55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1949215" y="2752725"/>
            <a:ext cx="819150" cy="8191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440688" y="2752725"/>
            <a:ext cx="819150" cy="8191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6932161" y="2752725"/>
            <a:ext cx="819150" cy="8191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9423634" y="2752725"/>
            <a:ext cx="819150" cy="8191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2062875" y="2962245"/>
            <a:ext cx="5918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75</a:t>
            </a: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4557924" y="2962245"/>
            <a:ext cx="5725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7055439" y="2962245"/>
            <a:ext cx="5725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9546912" y="2962245"/>
            <a:ext cx="5725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83</a:t>
            </a: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02589" y="299401"/>
            <a:ext cx="208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b="1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Shape 102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Shape 103"/>
          <p:cNvSpPr/>
          <p:nvPr/>
        </p:nvSpPr>
        <p:spPr>
          <a:xfrm>
            <a:off x="597432" y="1631749"/>
            <a:ext cx="7967345" cy="181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Predict global sales of video games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Best predictors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708064" y="1144276"/>
            <a:ext cx="2084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TITLE HERE</a:t>
            </a:r>
            <a:endParaRPr b="1" i="0" sz="2800" u="none" cap="none" strike="noStrike">
              <a:solidFill>
                <a:srgbClr val="4B4B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82" name="Shape 582"/>
          <p:cNvCxnSpPr/>
          <p:nvPr/>
        </p:nvCxnSpPr>
        <p:spPr>
          <a:xfrm>
            <a:off x="803275" y="1684739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83" name="Shape 5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522287"/>
            <a:ext cx="1339850" cy="37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2144" y="1844675"/>
            <a:ext cx="8367712" cy="44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0" y="1946480"/>
            <a:ext cx="11676063" cy="3790950"/>
          </a:xfrm>
          <a:prstGeom prst="rect">
            <a:avLst/>
          </a:prstGeom>
          <a:solidFill>
            <a:srgbClr val="F17F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688114" y="2125282"/>
            <a:ext cx="758098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4F4F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FOUR</a:t>
            </a:r>
            <a:endParaRPr b="1" i="0" sz="5400" u="none" cap="none" strike="noStrike">
              <a:solidFill>
                <a:srgbClr val="F4F4F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YOUR TITLE HETE</a:t>
            </a:r>
            <a:endParaRPr b="1" i="0" sz="5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91" name="Shape 591"/>
          <p:cNvGrpSpPr/>
          <p:nvPr/>
        </p:nvGrpSpPr>
        <p:grpSpPr>
          <a:xfrm>
            <a:off x="6815328" y="4177247"/>
            <a:ext cx="4242816" cy="1219200"/>
            <a:chOff x="6815328" y="4705350"/>
            <a:chExt cx="4242816" cy="1219200"/>
          </a:xfrm>
        </p:grpSpPr>
        <p:sp>
          <p:nvSpPr>
            <p:cNvPr id="592" name="Shape 592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6815328" y="4433606"/>
            <a:ext cx="4242816" cy="1219200"/>
            <a:chOff x="6815328" y="4705350"/>
            <a:chExt cx="4242816" cy="1219200"/>
          </a:xfrm>
        </p:grpSpPr>
        <p:sp>
          <p:nvSpPr>
            <p:cNvPr id="596" name="Shape 596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6815328" y="4689965"/>
            <a:ext cx="4242816" cy="1219200"/>
            <a:chOff x="6815328" y="4705350"/>
            <a:chExt cx="4242816" cy="1219200"/>
          </a:xfrm>
        </p:grpSpPr>
        <p:sp>
          <p:nvSpPr>
            <p:cNvPr id="600" name="Shape 600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6815328" y="4946324"/>
            <a:ext cx="4242816" cy="1219200"/>
            <a:chOff x="6815328" y="4705350"/>
            <a:chExt cx="4242816" cy="1219200"/>
          </a:xfrm>
        </p:grpSpPr>
        <p:sp>
          <p:nvSpPr>
            <p:cNvPr id="604" name="Shape 604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6815328" y="5202683"/>
            <a:ext cx="4242816" cy="1219200"/>
            <a:chOff x="6815328" y="4705350"/>
            <a:chExt cx="4242816" cy="1219200"/>
          </a:xfrm>
        </p:grpSpPr>
        <p:sp>
          <p:nvSpPr>
            <p:cNvPr id="608" name="Shape 608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6815328" y="5459042"/>
            <a:ext cx="4242816" cy="1219200"/>
            <a:chOff x="6815328" y="4705350"/>
            <a:chExt cx="4242816" cy="1219200"/>
          </a:xfrm>
        </p:grpSpPr>
        <p:sp>
          <p:nvSpPr>
            <p:cNvPr id="612" name="Shape 612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6815328" y="5715401"/>
            <a:ext cx="4242816" cy="1219200"/>
            <a:chOff x="6815328" y="4705350"/>
            <a:chExt cx="4242816" cy="1219200"/>
          </a:xfrm>
        </p:grpSpPr>
        <p:sp>
          <p:nvSpPr>
            <p:cNvPr id="616" name="Shape 616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6815328" y="5971760"/>
            <a:ext cx="4242816" cy="1219200"/>
            <a:chOff x="6815328" y="4705350"/>
            <a:chExt cx="4242816" cy="1219200"/>
          </a:xfrm>
        </p:grpSpPr>
        <p:sp>
          <p:nvSpPr>
            <p:cNvPr id="620" name="Shape 620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6815328" y="6228119"/>
            <a:ext cx="4242816" cy="1219200"/>
            <a:chOff x="6815328" y="4705350"/>
            <a:chExt cx="4242816" cy="1219200"/>
          </a:xfrm>
        </p:grpSpPr>
        <p:sp>
          <p:nvSpPr>
            <p:cNvPr id="624" name="Shape 624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6815328" y="6484478"/>
            <a:ext cx="4242816" cy="1219200"/>
            <a:chOff x="6815328" y="4705350"/>
            <a:chExt cx="4242816" cy="1219200"/>
          </a:xfrm>
        </p:grpSpPr>
        <p:sp>
          <p:nvSpPr>
            <p:cNvPr id="628" name="Shape 628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6815328" y="6740837"/>
            <a:ext cx="4242816" cy="1219200"/>
            <a:chOff x="6815328" y="4705350"/>
            <a:chExt cx="4242816" cy="1219200"/>
          </a:xfrm>
        </p:grpSpPr>
        <p:sp>
          <p:nvSpPr>
            <p:cNvPr id="632" name="Shape 632"/>
            <p:cNvSpPr/>
            <p:nvPr/>
          </p:nvSpPr>
          <p:spPr>
            <a:xfrm>
              <a:off x="6815328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8229600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9643872" y="4705350"/>
              <a:ext cx="1414272" cy="1219200"/>
            </a:xfrm>
            <a:prstGeom prst="homePlat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5" name="Shape 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6234927"/>
            <a:ext cx="1339850" cy="37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708064" y="1144276"/>
            <a:ext cx="2084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TITLE HERE</a:t>
            </a:r>
            <a:endParaRPr b="1" i="0" sz="2800" u="none" cap="none" strike="noStrike">
              <a:solidFill>
                <a:srgbClr val="4B4B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6" name="Shape 646"/>
          <p:cNvCxnSpPr/>
          <p:nvPr/>
        </p:nvCxnSpPr>
        <p:spPr>
          <a:xfrm>
            <a:off x="803275" y="1684739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47" name="Shape 6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522287"/>
            <a:ext cx="1339850" cy="373912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/>
          <p:nvPr/>
        </p:nvSpPr>
        <p:spPr>
          <a:xfrm>
            <a:off x="1132104" y="2974131"/>
            <a:ext cx="2453373" cy="1525772"/>
          </a:xfrm>
          <a:prstGeom prst="flowChartManualInpu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 flipH="1">
            <a:off x="3623577" y="2974131"/>
            <a:ext cx="2453373" cy="1525772"/>
          </a:xfrm>
          <a:prstGeom prst="flowChartManualInpu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6115050" y="2974131"/>
            <a:ext cx="2453373" cy="1525772"/>
          </a:xfrm>
          <a:prstGeom prst="flowChartManualInpu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 flipH="1">
            <a:off x="8606523" y="2974131"/>
            <a:ext cx="2453373" cy="1525772"/>
          </a:xfrm>
          <a:prstGeom prst="flowChartManualInpu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1596790" y="5166923"/>
            <a:ext cx="1524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one thing at a time and do well.</a:t>
            </a:r>
            <a:endParaRPr b="0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1596790" y="4797591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4088263" y="5166923"/>
            <a:ext cx="1524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E72A2E"/>
                </a:solidFill>
                <a:latin typeface="Calibri"/>
                <a:ea typeface="Calibri"/>
                <a:cs typeface="Calibri"/>
                <a:sym typeface="Calibri"/>
              </a:rPr>
              <a:t>Do one thing at a time and do well.</a:t>
            </a:r>
            <a:endParaRPr b="0" i="0" sz="1100" u="none" cap="none" strike="noStrike">
              <a:solidFill>
                <a:srgbClr val="E72A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4088263" y="4797591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72A2E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800" u="none" cap="none" strike="noStrike">
              <a:solidFill>
                <a:srgbClr val="E72A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6579736" y="5166923"/>
            <a:ext cx="1524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one thing at a time and do well.</a:t>
            </a:r>
            <a:endParaRPr b="0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6579736" y="4797591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9071209" y="5166923"/>
            <a:ext cx="1524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one thing at a time and do well.</a:t>
            </a:r>
            <a:endParaRPr b="0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9071209" y="4797591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 HERE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1882540" y="3470171"/>
            <a:ext cx="952500" cy="660400"/>
          </a:xfrm>
          <a:custGeom>
            <a:pathLst>
              <a:path extrusionOk="0" h="4291" w="6190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6937829" y="3373338"/>
            <a:ext cx="807760" cy="850273"/>
          </a:xfrm>
          <a:custGeom>
            <a:pathLst>
              <a:path extrusionOk="0" h="6140" w="5831">
                <a:moveTo>
                  <a:pt x="171" y="2025"/>
                </a:moveTo>
                <a:lnTo>
                  <a:pt x="709" y="2025"/>
                </a:lnTo>
                <a:lnTo>
                  <a:pt x="709" y="2845"/>
                </a:lnTo>
                <a:lnTo>
                  <a:pt x="881" y="2845"/>
                </a:lnTo>
                <a:lnTo>
                  <a:pt x="881" y="138"/>
                </a:lnTo>
                <a:lnTo>
                  <a:pt x="881" y="0"/>
                </a:lnTo>
                <a:lnTo>
                  <a:pt x="1021" y="0"/>
                </a:lnTo>
                <a:lnTo>
                  <a:pt x="3822" y="0"/>
                </a:lnTo>
                <a:lnTo>
                  <a:pt x="3855" y="0"/>
                </a:lnTo>
                <a:lnTo>
                  <a:pt x="3886" y="16"/>
                </a:lnTo>
                <a:lnTo>
                  <a:pt x="4896" y="535"/>
                </a:lnTo>
                <a:lnTo>
                  <a:pt x="4971" y="573"/>
                </a:lnTo>
                <a:lnTo>
                  <a:pt x="4971" y="658"/>
                </a:lnTo>
                <a:lnTo>
                  <a:pt x="4971" y="2845"/>
                </a:lnTo>
                <a:lnTo>
                  <a:pt x="5140" y="2845"/>
                </a:lnTo>
                <a:lnTo>
                  <a:pt x="5140" y="2025"/>
                </a:lnTo>
                <a:lnTo>
                  <a:pt x="5697" y="2025"/>
                </a:lnTo>
                <a:lnTo>
                  <a:pt x="5712" y="2117"/>
                </a:lnTo>
                <a:lnTo>
                  <a:pt x="5726" y="2209"/>
                </a:lnTo>
                <a:lnTo>
                  <a:pt x="5739" y="2301"/>
                </a:lnTo>
                <a:lnTo>
                  <a:pt x="5752" y="2392"/>
                </a:lnTo>
                <a:lnTo>
                  <a:pt x="5764" y="2483"/>
                </a:lnTo>
                <a:lnTo>
                  <a:pt x="5774" y="2576"/>
                </a:lnTo>
                <a:lnTo>
                  <a:pt x="5784" y="2667"/>
                </a:lnTo>
                <a:lnTo>
                  <a:pt x="5793" y="2759"/>
                </a:lnTo>
                <a:lnTo>
                  <a:pt x="5802" y="2850"/>
                </a:lnTo>
                <a:lnTo>
                  <a:pt x="5809" y="2942"/>
                </a:lnTo>
                <a:lnTo>
                  <a:pt x="5815" y="3034"/>
                </a:lnTo>
                <a:lnTo>
                  <a:pt x="5820" y="3125"/>
                </a:lnTo>
                <a:lnTo>
                  <a:pt x="5824" y="3217"/>
                </a:lnTo>
                <a:lnTo>
                  <a:pt x="5827" y="3308"/>
                </a:lnTo>
                <a:lnTo>
                  <a:pt x="5830" y="3400"/>
                </a:lnTo>
                <a:lnTo>
                  <a:pt x="5831" y="3492"/>
                </a:lnTo>
                <a:lnTo>
                  <a:pt x="5831" y="3584"/>
                </a:lnTo>
                <a:lnTo>
                  <a:pt x="5831" y="3675"/>
                </a:lnTo>
                <a:lnTo>
                  <a:pt x="5829" y="3766"/>
                </a:lnTo>
                <a:lnTo>
                  <a:pt x="5825" y="3858"/>
                </a:lnTo>
                <a:lnTo>
                  <a:pt x="5821" y="3950"/>
                </a:lnTo>
                <a:lnTo>
                  <a:pt x="5816" y="4042"/>
                </a:lnTo>
                <a:lnTo>
                  <a:pt x="5810" y="4133"/>
                </a:lnTo>
                <a:lnTo>
                  <a:pt x="5802" y="4224"/>
                </a:lnTo>
                <a:lnTo>
                  <a:pt x="5793" y="4316"/>
                </a:lnTo>
                <a:lnTo>
                  <a:pt x="5783" y="4408"/>
                </a:lnTo>
                <a:lnTo>
                  <a:pt x="5772" y="4500"/>
                </a:lnTo>
                <a:lnTo>
                  <a:pt x="5759" y="4591"/>
                </a:lnTo>
                <a:lnTo>
                  <a:pt x="5745" y="4682"/>
                </a:lnTo>
                <a:lnTo>
                  <a:pt x="5730" y="4774"/>
                </a:lnTo>
                <a:lnTo>
                  <a:pt x="5714" y="4866"/>
                </a:lnTo>
                <a:lnTo>
                  <a:pt x="5697" y="4958"/>
                </a:lnTo>
                <a:lnTo>
                  <a:pt x="4971" y="4958"/>
                </a:lnTo>
                <a:lnTo>
                  <a:pt x="4971" y="6140"/>
                </a:lnTo>
                <a:lnTo>
                  <a:pt x="881" y="6140"/>
                </a:lnTo>
                <a:lnTo>
                  <a:pt x="881" y="4958"/>
                </a:lnTo>
                <a:lnTo>
                  <a:pt x="171" y="4958"/>
                </a:lnTo>
                <a:lnTo>
                  <a:pt x="150" y="4867"/>
                </a:lnTo>
                <a:lnTo>
                  <a:pt x="131" y="4777"/>
                </a:lnTo>
                <a:lnTo>
                  <a:pt x="113" y="4687"/>
                </a:lnTo>
                <a:lnTo>
                  <a:pt x="97" y="4597"/>
                </a:lnTo>
                <a:lnTo>
                  <a:pt x="81" y="4506"/>
                </a:lnTo>
                <a:lnTo>
                  <a:pt x="68" y="4415"/>
                </a:lnTo>
                <a:lnTo>
                  <a:pt x="54" y="4325"/>
                </a:lnTo>
                <a:lnTo>
                  <a:pt x="43" y="4233"/>
                </a:lnTo>
                <a:lnTo>
                  <a:pt x="33" y="4143"/>
                </a:lnTo>
                <a:lnTo>
                  <a:pt x="24" y="4052"/>
                </a:lnTo>
                <a:lnTo>
                  <a:pt x="17" y="3960"/>
                </a:lnTo>
                <a:lnTo>
                  <a:pt x="11" y="3870"/>
                </a:lnTo>
                <a:lnTo>
                  <a:pt x="6" y="3779"/>
                </a:lnTo>
                <a:lnTo>
                  <a:pt x="3" y="3687"/>
                </a:lnTo>
                <a:lnTo>
                  <a:pt x="1" y="3596"/>
                </a:lnTo>
                <a:lnTo>
                  <a:pt x="0" y="3504"/>
                </a:lnTo>
                <a:lnTo>
                  <a:pt x="1" y="3412"/>
                </a:lnTo>
                <a:lnTo>
                  <a:pt x="3" y="3320"/>
                </a:lnTo>
                <a:lnTo>
                  <a:pt x="6" y="3229"/>
                </a:lnTo>
                <a:lnTo>
                  <a:pt x="11" y="3137"/>
                </a:lnTo>
                <a:lnTo>
                  <a:pt x="16" y="3044"/>
                </a:lnTo>
                <a:lnTo>
                  <a:pt x="24" y="2953"/>
                </a:lnTo>
                <a:lnTo>
                  <a:pt x="32" y="2860"/>
                </a:lnTo>
                <a:lnTo>
                  <a:pt x="42" y="2768"/>
                </a:lnTo>
                <a:lnTo>
                  <a:pt x="54" y="2675"/>
                </a:lnTo>
                <a:lnTo>
                  <a:pt x="66" y="2583"/>
                </a:lnTo>
                <a:lnTo>
                  <a:pt x="81" y="2490"/>
                </a:lnTo>
                <a:lnTo>
                  <a:pt x="95" y="2398"/>
                </a:lnTo>
                <a:lnTo>
                  <a:pt x="112" y="2305"/>
                </a:lnTo>
                <a:lnTo>
                  <a:pt x="131" y="2212"/>
                </a:lnTo>
                <a:lnTo>
                  <a:pt x="150" y="2119"/>
                </a:lnTo>
                <a:lnTo>
                  <a:pt x="171" y="2025"/>
                </a:lnTo>
                <a:close/>
                <a:moveTo>
                  <a:pt x="4570" y="4372"/>
                </a:moveTo>
                <a:lnTo>
                  <a:pt x="1283" y="4372"/>
                </a:lnTo>
                <a:lnTo>
                  <a:pt x="1283" y="5740"/>
                </a:lnTo>
                <a:lnTo>
                  <a:pt x="4570" y="5740"/>
                </a:lnTo>
                <a:lnTo>
                  <a:pt x="4570" y="4372"/>
                </a:lnTo>
                <a:close/>
                <a:moveTo>
                  <a:pt x="1283" y="2845"/>
                </a:moveTo>
                <a:lnTo>
                  <a:pt x="4590" y="2845"/>
                </a:lnTo>
                <a:lnTo>
                  <a:pt x="4590" y="845"/>
                </a:lnTo>
                <a:lnTo>
                  <a:pt x="3790" y="400"/>
                </a:lnTo>
                <a:lnTo>
                  <a:pt x="1283" y="400"/>
                </a:lnTo>
                <a:lnTo>
                  <a:pt x="1283" y="2845"/>
                </a:lnTo>
                <a:close/>
                <a:moveTo>
                  <a:pt x="4496" y="3320"/>
                </a:moveTo>
                <a:lnTo>
                  <a:pt x="4496" y="3589"/>
                </a:lnTo>
                <a:lnTo>
                  <a:pt x="4694" y="3589"/>
                </a:lnTo>
                <a:lnTo>
                  <a:pt x="4971" y="3589"/>
                </a:lnTo>
                <a:lnTo>
                  <a:pt x="5140" y="3589"/>
                </a:lnTo>
                <a:lnTo>
                  <a:pt x="5140" y="3320"/>
                </a:lnTo>
                <a:lnTo>
                  <a:pt x="4971" y="3320"/>
                </a:lnTo>
                <a:lnTo>
                  <a:pt x="4694" y="3320"/>
                </a:lnTo>
                <a:lnTo>
                  <a:pt x="4496" y="33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4335913" y="3414153"/>
            <a:ext cx="1027382" cy="763687"/>
          </a:xfrm>
          <a:custGeom>
            <a:pathLst>
              <a:path extrusionOk="0" h="191" w="257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540000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9189818" y="3406575"/>
            <a:ext cx="1286782" cy="782792"/>
          </a:xfrm>
          <a:custGeom>
            <a:pathLst>
              <a:path extrusionOk="0" h="4095" w="6731">
                <a:moveTo>
                  <a:pt x="0" y="0"/>
                </a:moveTo>
                <a:lnTo>
                  <a:pt x="1625" y="0"/>
                </a:lnTo>
                <a:lnTo>
                  <a:pt x="1625" y="4095"/>
                </a:lnTo>
                <a:lnTo>
                  <a:pt x="0" y="4095"/>
                </a:lnTo>
                <a:lnTo>
                  <a:pt x="0" y="0"/>
                </a:lnTo>
                <a:close/>
                <a:moveTo>
                  <a:pt x="1868" y="4095"/>
                </a:moveTo>
                <a:lnTo>
                  <a:pt x="4851" y="4095"/>
                </a:lnTo>
                <a:lnTo>
                  <a:pt x="4851" y="3023"/>
                </a:lnTo>
                <a:lnTo>
                  <a:pt x="1868" y="3023"/>
                </a:lnTo>
                <a:lnTo>
                  <a:pt x="1868" y="4095"/>
                </a:lnTo>
                <a:close/>
                <a:moveTo>
                  <a:pt x="1868" y="2790"/>
                </a:moveTo>
                <a:lnTo>
                  <a:pt x="4851" y="2790"/>
                </a:lnTo>
                <a:lnTo>
                  <a:pt x="4851" y="1718"/>
                </a:lnTo>
                <a:lnTo>
                  <a:pt x="1868" y="1718"/>
                </a:lnTo>
                <a:lnTo>
                  <a:pt x="1868" y="2790"/>
                </a:lnTo>
                <a:close/>
                <a:moveTo>
                  <a:pt x="2508" y="3288"/>
                </a:moveTo>
                <a:lnTo>
                  <a:pt x="4054" y="3288"/>
                </a:lnTo>
                <a:lnTo>
                  <a:pt x="4054" y="3563"/>
                </a:lnTo>
                <a:lnTo>
                  <a:pt x="2508" y="3563"/>
                </a:lnTo>
                <a:lnTo>
                  <a:pt x="2508" y="3288"/>
                </a:lnTo>
                <a:close/>
                <a:moveTo>
                  <a:pt x="2180" y="1962"/>
                </a:moveTo>
                <a:lnTo>
                  <a:pt x="3224" y="1962"/>
                </a:lnTo>
                <a:lnTo>
                  <a:pt x="3224" y="2571"/>
                </a:lnTo>
                <a:lnTo>
                  <a:pt x="2180" y="2571"/>
                </a:lnTo>
                <a:lnTo>
                  <a:pt x="2180" y="1962"/>
                </a:lnTo>
                <a:close/>
                <a:moveTo>
                  <a:pt x="3647" y="1942"/>
                </a:moveTo>
                <a:lnTo>
                  <a:pt x="3647" y="1942"/>
                </a:lnTo>
                <a:lnTo>
                  <a:pt x="3666" y="1943"/>
                </a:lnTo>
                <a:lnTo>
                  <a:pt x="3687" y="1947"/>
                </a:lnTo>
                <a:lnTo>
                  <a:pt x="3706" y="1951"/>
                </a:lnTo>
                <a:lnTo>
                  <a:pt x="3724" y="1958"/>
                </a:lnTo>
                <a:lnTo>
                  <a:pt x="3742" y="1966"/>
                </a:lnTo>
                <a:lnTo>
                  <a:pt x="3758" y="1977"/>
                </a:lnTo>
                <a:lnTo>
                  <a:pt x="3774" y="1988"/>
                </a:lnTo>
                <a:lnTo>
                  <a:pt x="3788" y="2001"/>
                </a:lnTo>
                <a:lnTo>
                  <a:pt x="3801" y="2015"/>
                </a:lnTo>
                <a:lnTo>
                  <a:pt x="3813" y="2030"/>
                </a:lnTo>
                <a:lnTo>
                  <a:pt x="3823" y="2048"/>
                </a:lnTo>
                <a:lnTo>
                  <a:pt x="3831" y="2065"/>
                </a:lnTo>
                <a:lnTo>
                  <a:pt x="3838" y="2084"/>
                </a:lnTo>
                <a:lnTo>
                  <a:pt x="3843" y="2102"/>
                </a:lnTo>
                <a:lnTo>
                  <a:pt x="3846" y="2122"/>
                </a:lnTo>
                <a:lnTo>
                  <a:pt x="3847" y="2143"/>
                </a:lnTo>
                <a:lnTo>
                  <a:pt x="3846" y="2164"/>
                </a:lnTo>
                <a:lnTo>
                  <a:pt x="3843" y="2184"/>
                </a:lnTo>
                <a:lnTo>
                  <a:pt x="3838" y="2202"/>
                </a:lnTo>
                <a:lnTo>
                  <a:pt x="3831" y="2221"/>
                </a:lnTo>
                <a:lnTo>
                  <a:pt x="3823" y="2239"/>
                </a:lnTo>
                <a:lnTo>
                  <a:pt x="3813" y="2256"/>
                </a:lnTo>
                <a:lnTo>
                  <a:pt x="3801" y="2271"/>
                </a:lnTo>
                <a:lnTo>
                  <a:pt x="3788" y="2285"/>
                </a:lnTo>
                <a:lnTo>
                  <a:pt x="3774" y="2299"/>
                </a:lnTo>
                <a:lnTo>
                  <a:pt x="3758" y="2310"/>
                </a:lnTo>
                <a:lnTo>
                  <a:pt x="3742" y="2319"/>
                </a:lnTo>
                <a:lnTo>
                  <a:pt x="3724" y="2328"/>
                </a:lnTo>
                <a:lnTo>
                  <a:pt x="3706" y="2334"/>
                </a:lnTo>
                <a:lnTo>
                  <a:pt x="3687" y="2340"/>
                </a:lnTo>
                <a:lnTo>
                  <a:pt x="3666" y="2343"/>
                </a:lnTo>
                <a:lnTo>
                  <a:pt x="3647" y="2344"/>
                </a:lnTo>
                <a:lnTo>
                  <a:pt x="3626" y="2343"/>
                </a:lnTo>
                <a:lnTo>
                  <a:pt x="3606" y="2340"/>
                </a:lnTo>
                <a:lnTo>
                  <a:pt x="3586" y="2334"/>
                </a:lnTo>
                <a:lnTo>
                  <a:pt x="3568" y="2328"/>
                </a:lnTo>
                <a:lnTo>
                  <a:pt x="3550" y="2319"/>
                </a:lnTo>
                <a:lnTo>
                  <a:pt x="3534" y="2310"/>
                </a:lnTo>
                <a:lnTo>
                  <a:pt x="3519" y="2299"/>
                </a:lnTo>
                <a:lnTo>
                  <a:pt x="3504" y="2285"/>
                </a:lnTo>
                <a:lnTo>
                  <a:pt x="3491" y="2271"/>
                </a:lnTo>
                <a:lnTo>
                  <a:pt x="3479" y="2256"/>
                </a:lnTo>
                <a:lnTo>
                  <a:pt x="3469" y="2239"/>
                </a:lnTo>
                <a:lnTo>
                  <a:pt x="3461" y="2221"/>
                </a:lnTo>
                <a:lnTo>
                  <a:pt x="3454" y="2202"/>
                </a:lnTo>
                <a:lnTo>
                  <a:pt x="3449" y="2184"/>
                </a:lnTo>
                <a:lnTo>
                  <a:pt x="3446" y="2164"/>
                </a:lnTo>
                <a:lnTo>
                  <a:pt x="3446" y="2143"/>
                </a:lnTo>
                <a:lnTo>
                  <a:pt x="3446" y="2122"/>
                </a:lnTo>
                <a:lnTo>
                  <a:pt x="3449" y="2102"/>
                </a:lnTo>
                <a:lnTo>
                  <a:pt x="3454" y="2084"/>
                </a:lnTo>
                <a:lnTo>
                  <a:pt x="3461" y="2065"/>
                </a:lnTo>
                <a:lnTo>
                  <a:pt x="3469" y="2048"/>
                </a:lnTo>
                <a:lnTo>
                  <a:pt x="3479" y="2030"/>
                </a:lnTo>
                <a:lnTo>
                  <a:pt x="3491" y="2015"/>
                </a:lnTo>
                <a:lnTo>
                  <a:pt x="3504" y="2001"/>
                </a:lnTo>
                <a:lnTo>
                  <a:pt x="3519" y="1988"/>
                </a:lnTo>
                <a:lnTo>
                  <a:pt x="3534" y="1977"/>
                </a:lnTo>
                <a:lnTo>
                  <a:pt x="3550" y="1966"/>
                </a:lnTo>
                <a:lnTo>
                  <a:pt x="3568" y="1958"/>
                </a:lnTo>
                <a:lnTo>
                  <a:pt x="3586" y="1951"/>
                </a:lnTo>
                <a:lnTo>
                  <a:pt x="3606" y="1947"/>
                </a:lnTo>
                <a:lnTo>
                  <a:pt x="3626" y="1943"/>
                </a:lnTo>
                <a:lnTo>
                  <a:pt x="3647" y="1942"/>
                </a:lnTo>
                <a:close/>
                <a:moveTo>
                  <a:pt x="4235" y="1942"/>
                </a:moveTo>
                <a:lnTo>
                  <a:pt x="4235" y="1942"/>
                </a:lnTo>
                <a:lnTo>
                  <a:pt x="4256" y="1943"/>
                </a:lnTo>
                <a:lnTo>
                  <a:pt x="4276" y="1947"/>
                </a:lnTo>
                <a:lnTo>
                  <a:pt x="4296" y="1951"/>
                </a:lnTo>
                <a:lnTo>
                  <a:pt x="4313" y="1958"/>
                </a:lnTo>
                <a:lnTo>
                  <a:pt x="4332" y="1966"/>
                </a:lnTo>
                <a:lnTo>
                  <a:pt x="4348" y="1977"/>
                </a:lnTo>
                <a:lnTo>
                  <a:pt x="4363" y="1988"/>
                </a:lnTo>
                <a:lnTo>
                  <a:pt x="4377" y="2001"/>
                </a:lnTo>
                <a:lnTo>
                  <a:pt x="4391" y="2015"/>
                </a:lnTo>
                <a:lnTo>
                  <a:pt x="4402" y="2030"/>
                </a:lnTo>
                <a:lnTo>
                  <a:pt x="4412" y="2048"/>
                </a:lnTo>
                <a:lnTo>
                  <a:pt x="4421" y="2065"/>
                </a:lnTo>
                <a:lnTo>
                  <a:pt x="4427" y="2084"/>
                </a:lnTo>
                <a:lnTo>
                  <a:pt x="4433" y="2102"/>
                </a:lnTo>
                <a:lnTo>
                  <a:pt x="4435" y="2122"/>
                </a:lnTo>
                <a:lnTo>
                  <a:pt x="4436" y="2143"/>
                </a:lnTo>
                <a:lnTo>
                  <a:pt x="4435" y="2164"/>
                </a:lnTo>
                <a:lnTo>
                  <a:pt x="4433" y="2184"/>
                </a:lnTo>
                <a:lnTo>
                  <a:pt x="4427" y="2202"/>
                </a:lnTo>
                <a:lnTo>
                  <a:pt x="4421" y="2221"/>
                </a:lnTo>
                <a:lnTo>
                  <a:pt x="4412" y="2239"/>
                </a:lnTo>
                <a:lnTo>
                  <a:pt x="4402" y="2256"/>
                </a:lnTo>
                <a:lnTo>
                  <a:pt x="4391" y="2271"/>
                </a:lnTo>
                <a:lnTo>
                  <a:pt x="4377" y="2285"/>
                </a:lnTo>
                <a:lnTo>
                  <a:pt x="4363" y="2299"/>
                </a:lnTo>
                <a:lnTo>
                  <a:pt x="4348" y="2310"/>
                </a:lnTo>
                <a:lnTo>
                  <a:pt x="4332" y="2319"/>
                </a:lnTo>
                <a:lnTo>
                  <a:pt x="4313" y="2328"/>
                </a:lnTo>
                <a:lnTo>
                  <a:pt x="4296" y="2334"/>
                </a:lnTo>
                <a:lnTo>
                  <a:pt x="4276" y="2340"/>
                </a:lnTo>
                <a:lnTo>
                  <a:pt x="4256" y="2343"/>
                </a:lnTo>
                <a:lnTo>
                  <a:pt x="4235" y="2344"/>
                </a:lnTo>
                <a:lnTo>
                  <a:pt x="4214" y="2343"/>
                </a:lnTo>
                <a:lnTo>
                  <a:pt x="4195" y="2340"/>
                </a:lnTo>
                <a:lnTo>
                  <a:pt x="4176" y="2334"/>
                </a:lnTo>
                <a:lnTo>
                  <a:pt x="4157" y="2328"/>
                </a:lnTo>
                <a:lnTo>
                  <a:pt x="4140" y="2319"/>
                </a:lnTo>
                <a:lnTo>
                  <a:pt x="4123" y="2310"/>
                </a:lnTo>
                <a:lnTo>
                  <a:pt x="4108" y="2299"/>
                </a:lnTo>
                <a:lnTo>
                  <a:pt x="4094" y="2285"/>
                </a:lnTo>
                <a:lnTo>
                  <a:pt x="4081" y="2271"/>
                </a:lnTo>
                <a:lnTo>
                  <a:pt x="4069" y="2256"/>
                </a:lnTo>
                <a:lnTo>
                  <a:pt x="4059" y="2239"/>
                </a:lnTo>
                <a:lnTo>
                  <a:pt x="4051" y="2221"/>
                </a:lnTo>
                <a:lnTo>
                  <a:pt x="4044" y="2202"/>
                </a:lnTo>
                <a:lnTo>
                  <a:pt x="4039" y="2184"/>
                </a:lnTo>
                <a:lnTo>
                  <a:pt x="4036" y="2164"/>
                </a:lnTo>
                <a:lnTo>
                  <a:pt x="4034" y="2143"/>
                </a:lnTo>
                <a:lnTo>
                  <a:pt x="4036" y="2122"/>
                </a:lnTo>
                <a:lnTo>
                  <a:pt x="4039" y="2102"/>
                </a:lnTo>
                <a:lnTo>
                  <a:pt x="4044" y="2084"/>
                </a:lnTo>
                <a:lnTo>
                  <a:pt x="4051" y="2065"/>
                </a:lnTo>
                <a:lnTo>
                  <a:pt x="4059" y="2048"/>
                </a:lnTo>
                <a:lnTo>
                  <a:pt x="4069" y="2030"/>
                </a:lnTo>
                <a:lnTo>
                  <a:pt x="4081" y="2015"/>
                </a:lnTo>
                <a:lnTo>
                  <a:pt x="4094" y="2001"/>
                </a:lnTo>
                <a:lnTo>
                  <a:pt x="4108" y="1988"/>
                </a:lnTo>
                <a:lnTo>
                  <a:pt x="4123" y="1977"/>
                </a:lnTo>
                <a:lnTo>
                  <a:pt x="4140" y="1966"/>
                </a:lnTo>
                <a:lnTo>
                  <a:pt x="4157" y="1958"/>
                </a:lnTo>
                <a:lnTo>
                  <a:pt x="4176" y="1951"/>
                </a:lnTo>
                <a:lnTo>
                  <a:pt x="4195" y="1947"/>
                </a:lnTo>
                <a:lnTo>
                  <a:pt x="4214" y="1943"/>
                </a:lnTo>
                <a:lnTo>
                  <a:pt x="4235" y="1942"/>
                </a:lnTo>
                <a:close/>
                <a:moveTo>
                  <a:pt x="4168" y="3284"/>
                </a:moveTo>
                <a:lnTo>
                  <a:pt x="4453" y="3284"/>
                </a:lnTo>
                <a:lnTo>
                  <a:pt x="4453" y="3412"/>
                </a:lnTo>
                <a:lnTo>
                  <a:pt x="4168" y="3412"/>
                </a:lnTo>
                <a:lnTo>
                  <a:pt x="4168" y="3284"/>
                </a:lnTo>
                <a:close/>
                <a:moveTo>
                  <a:pt x="2154" y="3797"/>
                </a:moveTo>
                <a:lnTo>
                  <a:pt x="2438" y="3797"/>
                </a:lnTo>
                <a:lnTo>
                  <a:pt x="2438" y="3924"/>
                </a:lnTo>
                <a:lnTo>
                  <a:pt x="2154" y="3924"/>
                </a:lnTo>
                <a:lnTo>
                  <a:pt x="2154" y="3797"/>
                </a:lnTo>
                <a:close/>
                <a:moveTo>
                  <a:pt x="2531" y="3797"/>
                </a:moveTo>
                <a:lnTo>
                  <a:pt x="2815" y="3797"/>
                </a:lnTo>
                <a:lnTo>
                  <a:pt x="2815" y="3924"/>
                </a:lnTo>
                <a:lnTo>
                  <a:pt x="2531" y="3924"/>
                </a:lnTo>
                <a:lnTo>
                  <a:pt x="2531" y="3797"/>
                </a:lnTo>
                <a:close/>
                <a:moveTo>
                  <a:pt x="2930" y="3797"/>
                </a:moveTo>
                <a:lnTo>
                  <a:pt x="3215" y="3797"/>
                </a:lnTo>
                <a:lnTo>
                  <a:pt x="3215" y="3924"/>
                </a:lnTo>
                <a:lnTo>
                  <a:pt x="2930" y="3924"/>
                </a:lnTo>
                <a:lnTo>
                  <a:pt x="2930" y="3797"/>
                </a:lnTo>
                <a:close/>
                <a:moveTo>
                  <a:pt x="3308" y="3797"/>
                </a:moveTo>
                <a:lnTo>
                  <a:pt x="3593" y="3797"/>
                </a:lnTo>
                <a:lnTo>
                  <a:pt x="3593" y="3924"/>
                </a:lnTo>
                <a:lnTo>
                  <a:pt x="3308" y="3924"/>
                </a:lnTo>
                <a:lnTo>
                  <a:pt x="3308" y="3797"/>
                </a:lnTo>
                <a:close/>
                <a:moveTo>
                  <a:pt x="3691" y="3797"/>
                </a:moveTo>
                <a:lnTo>
                  <a:pt x="3976" y="3797"/>
                </a:lnTo>
                <a:lnTo>
                  <a:pt x="3976" y="3924"/>
                </a:lnTo>
                <a:lnTo>
                  <a:pt x="3691" y="3924"/>
                </a:lnTo>
                <a:lnTo>
                  <a:pt x="3691" y="3797"/>
                </a:lnTo>
                <a:close/>
                <a:moveTo>
                  <a:pt x="4069" y="3797"/>
                </a:moveTo>
                <a:lnTo>
                  <a:pt x="4354" y="3797"/>
                </a:lnTo>
                <a:lnTo>
                  <a:pt x="4354" y="3924"/>
                </a:lnTo>
                <a:lnTo>
                  <a:pt x="4069" y="3924"/>
                </a:lnTo>
                <a:lnTo>
                  <a:pt x="4069" y="3797"/>
                </a:lnTo>
                <a:close/>
                <a:moveTo>
                  <a:pt x="5107" y="0"/>
                </a:moveTo>
                <a:lnTo>
                  <a:pt x="6731" y="0"/>
                </a:lnTo>
                <a:lnTo>
                  <a:pt x="6731" y="4095"/>
                </a:lnTo>
                <a:lnTo>
                  <a:pt x="5107" y="4095"/>
                </a:lnTo>
                <a:lnTo>
                  <a:pt x="5107" y="0"/>
                </a:lnTo>
                <a:close/>
                <a:moveTo>
                  <a:pt x="5913" y="378"/>
                </a:moveTo>
                <a:lnTo>
                  <a:pt x="5913" y="378"/>
                </a:lnTo>
                <a:lnTo>
                  <a:pt x="5897" y="378"/>
                </a:lnTo>
                <a:lnTo>
                  <a:pt x="5880" y="379"/>
                </a:lnTo>
                <a:lnTo>
                  <a:pt x="5864" y="382"/>
                </a:lnTo>
                <a:lnTo>
                  <a:pt x="5849" y="384"/>
                </a:lnTo>
                <a:lnTo>
                  <a:pt x="5834" y="387"/>
                </a:lnTo>
                <a:lnTo>
                  <a:pt x="5819" y="392"/>
                </a:lnTo>
                <a:lnTo>
                  <a:pt x="5804" y="397"/>
                </a:lnTo>
                <a:lnTo>
                  <a:pt x="5790" y="402"/>
                </a:lnTo>
                <a:lnTo>
                  <a:pt x="5775" y="409"/>
                </a:lnTo>
                <a:lnTo>
                  <a:pt x="5762" y="416"/>
                </a:lnTo>
                <a:lnTo>
                  <a:pt x="5748" y="423"/>
                </a:lnTo>
                <a:lnTo>
                  <a:pt x="5735" y="431"/>
                </a:lnTo>
                <a:lnTo>
                  <a:pt x="5722" y="441"/>
                </a:lnTo>
                <a:lnTo>
                  <a:pt x="5711" y="450"/>
                </a:lnTo>
                <a:lnTo>
                  <a:pt x="5699" y="461"/>
                </a:lnTo>
                <a:lnTo>
                  <a:pt x="5689" y="471"/>
                </a:lnTo>
                <a:lnTo>
                  <a:pt x="5678" y="481"/>
                </a:lnTo>
                <a:lnTo>
                  <a:pt x="5668" y="493"/>
                </a:lnTo>
                <a:lnTo>
                  <a:pt x="5659" y="506"/>
                </a:lnTo>
                <a:lnTo>
                  <a:pt x="5649" y="517"/>
                </a:lnTo>
                <a:lnTo>
                  <a:pt x="5641" y="530"/>
                </a:lnTo>
                <a:lnTo>
                  <a:pt x="5633" y="544"/>
                </a:lnTo>
                <a:lnTo>
                  <a:pt x="5626" y="558"/>
                </a:lnTo>
                <a:lnTo>
                  <a:pt x="5620" y="572"/>
                </a:lnTo>
                <a:lnTo>
                  <a:pt x="5614" y="586"/>
                </a:lnTo>
                <a:lnTo>
                  <a:pt x="5610" y="601"/>
                </a:lnTo>
                <a:lnTo>
                  <a:pt x="5605" y="616"/>
                </a:lnTo>
                <a:lnTo>
                  <a:pt x="5602" y="631"/>
                </a:lnTo>
                <a:lnTo>
                  <a:pt x="5598" y="647"/>
                </a:lnTo>
                <a:lnTo>
                  <a:pt x="5597" y="663"/>
                </a:lnTo>
                <a:lnTo>
                  <a:pt x="5596" y="679"/>
                </a:lnTo>
                <a:lnTo>
                  <a:pt x="5595" y="695"/>
                </a:lnTo>
                <a:lnTo>
                  <a:pt x="5596" y="711"/>
                </a:lnTo>
                <a:lnTo>
                  <a:pt x="5597" y="728"/>
                </a:lnTo>
                <a:lnTo>
                  <a:pt x="5598" y="744"/>
                </a:lnTo>
                <a:lnTo>
                  <a:pt x="5602" y="760"/>
                </a:lnTo>
                <a:lnTo>
                  <a:pt x="5605" y="775"/>
                </a:lnTo>
                <a:lnTo>
                  <a:pt x="5610" y="790"/>
                </a:lnTo>
                <a:lnTo>
                  <a:pt x="5614" y="804"/>
                </a:lnTo>
                <a:lnTo>
                  <a:pt x="5620" y="819"/>
                </a:lnTo>
                <a:lnTo>
                  <a:pt x="5626" y="833"/>
                </a:lnTo>
                <a:lnTo>
                  <a:pt x="5633" y="847"/>
                </a:lnTo>
                <a:lnTo>
                  <a:pt x="5641" y="860"/>
                </a:lnTo>
                <a:lnTo>
                  <a:pt x="5649" y="873"/>
                </a:lnTo>
                <a:lnTo>
                  <a:pt x="5659" y="885"/>
                </a:lnTo>
                <a:lnTo>
                  <a:pt x="5668" y="897"/>
                </a:lnTo>
                <a:lnTo>
                  <a:pt x="5678" y="909"/>
                </a:lnTo>
                <a:lnTo>
                  <a:pt x="5689" y="920"/>
                </a:lnTo>
                <a:lnTo>
                  <a:pt x="5699" y="931"/>
                </a:lnTo>
                <a:lnTo>
                  <a:pt x="5711" y="941"/>
                </a:lnTo>
                <a:lnTo>
                  <a:pt x="5722" y="950"/>
                </a:lnTo>
                <a:lnTo>
                  <a:pt x="5735" y="959"/>
                </a:lnTo>
                <a:lnTo>
                  <a:pt x="5748" y="967"/>
                </a:lnTo>
                <a:lnTo>
                  <a:pt x="5762" y="975"/>
                </a:lnTo>
                <a:lnTo>
                  <a:pt x="5775" y="982"/>
                </a:lnTo>
                <a:lnTo>
                  <a:pt x="5790" y="989"/>
                </a:lnTo>
                <a:lnTo>
                  <a:pt x="5804" y="993"/>
                </a:lnTo>
                <a:lnTo>
                  <a:pt x="5819" y="999"/>
                </a:lnTo>
                <a:lnTo>
                  <a:pt x="5834" y="1003"/>
                </a:lnTo>
                <a:lnTo>
                  <a:pt x="5849" y="1006"/>
                </a:lnTo>
                <a:lnTo>
                  <a:pt x="5864" y="1010"/>
                </a:lnTo>
                <a:lnTo>
                  <a:pt x="5880" y="1012"/>
                </a:lnTo>
                <a:lnTo>
                  <a:pt x="5897" y="1013"/>
                </a:lnTo>
                <a:lnTo>
                  <a:pt x="5913" y="1013"/>
                </a:lnTo>
                <a:lnTo>
                  <a:pt x="5929" y="1013"/>
                </a:lnTo>
                <a:lnTo>
                  <a:pt x="5945" y="1012"/>
                </a:lnTo>
                <a:lnTo>
                  <a:pt x="5962" y="1010"/>
                </a:lnTo>
                <a:lnTo>
                  <a:pt x="5977" y="1006"/>
                </a:lnTo>
                <a:lnTo>
                  <a:pt x="5993" y="1003"/>
                </a:lnTo>
                <a:lnTo>
                  <a:pt x="6008" y="999"/>
                </a:lnTo>
                <a:lnTo>
                  <a:pt x="6022" y="993"/>
                </a:lnTo>
                <a:lnTo>
                  <a:pt x="6037" y="989"/>
                </a:lnTo>
                <a:lnTo>
                  <a:pt x="6051" y="982"/>
                </a:lnTo>
                <a:lnTo>
                  <a:pt x="6065" y="975"/>
                </a:lnTo>
                <a:lnTo>
                  <a:pt x="6078" y="967"/>
                </a:lnTo>
                <a:lnTo>
                  <a:pt x="6090" y="959"/>
                </a:lnTo>
                <a:lnTo>
                  <a:pt x="6103" y="950"/>
                </a:lnTo>
                <a:lnTo>
                  <a:pt x="6115" y="941"/>
                </a:lnTo>
                <a:lnTo>
                  <a:pt x="6126" y="931"/>
                </a:lnTo>
                <a:lnTo>
                  <a:pt x="6138" y="920"/>
                </a:lnTo>
                <a:lnTo>
                  <a:pt x="6148" y="909"/>
                </a:lnTo>
                <a:lnTo>
                  <a:pt x="6158" y="897"/>
                </a:lnTo>
                <a:lnTo>
                  <a:pt x="6167" y="885"/>
                </a:lnTo>
                <a:lnTo>
                  <a:pt x="6176" y="873"/>
                </a:lnTo>
                <a:lnTo>
                  <a:pt x="6184" y="860"/>
                </a:lnTo>
                <a:lnTo>
                  <a:pt x="6193" y="847"/>
                </a:lnTo>
                <a:lnTo>
                  <a:pt x="6200" y="833"/>
                </a:lnTo>
                <a:lnTo>
                  <a:pt x="6205" y="819"/>
                </a:lnTo>
                <a:lnTo>
                  <a:pt x="6211" y="804"/>
                </a:lnTo>
                <a:lnTo>
                  <a:pt x="6217" y="790"/>
                </a:lnTo>
                <a:lnTo>
                  <a:pt x="6220" y="775"/>
                </a:lnTo>
                <a:lnTo>
                  <a:pt x="6224" y="760"/>
                </a:lnTo>
                <a:lnTo>
                  <a:pt x="6227" y="744"/>
                </a:lnTo>
                <a:lnTo>
                  <a:pt x="6229" y="728"/>
                </a:lnTo>
                <a:lnTo>
                  <a:pt x="6231" y="711"/>
                </a:lnTo>
                <a:lnTo>
                  <a:pt x="6231" y="695"/>
                </a:lnTo>
                <a:lnTo>
                  <a:pt x="6231" y="679"/>
                </a:lnTo>
                <a:lnTo>
                  <a:pt x="6229" y="663"/>
                </a:lnTo>
                <a:lnTo>
                  <a:pt x="6227" y="647"/>
                </a:lnTo>
                <a:lnTo>
                  <a:pt x="6224" y="631"/>
                </a:lnTo>
                <a:lnTo>
                  <a:pt x="6220" y="616"/>
                </a:lnTo>
                <a:lnTo>
                  <a:pt x="6217" y="601"/>
                </a:lnTo>
                <a:lnTo>
                  <a:pt x="6211" y="586"/>
                </a:lnTo>
                <a:lnTo>
                  <a:pt x="6205" y="572"/>
                </a:lnTo>
                <a:lnTo>
                  <a:pt x="6200" y="558"/>
                </a:lnTo>
                <a:lnTo>
                  <a:pt x="6193" y="544"/>
                </a:lnTo>
                <a:lnTo>
                  <a:pt x="6184" y="530"/>
                </a:lnTo>
                <a:lnTo>
                  <a:pt x="6176" y="517"/>
                </a:lnTo>
                <a:lnTo>
                  <a:pt x="6167" y="506"/>
                </a:lnTo>
                <a:lnTo>
                  <a:pt x="6158" y="493"/>
                </a:lnTo>
                <a:lnTo>
                  <a:pt x="6148" y="481"/>
                </a:lnTo>
                <a:lnTo>
                  <a:pt x="6138" y="471"/>
                </a:lnTo>
                <a:lnTo>
                  <a:pt x="6126" y="461"/>
                </a:lnTo>
                <a:lnTo>
                  <a:pt x="6115" y="450"/>
                </a:lnTo>
                <a:lnTo>
                  <a:pt x="6103" y="441"/>
                </a:lnTo>
                <a:lnTo>
                  <a:pt x="6090" y="431"/>
                </a:lnTo>
                <a:lnTo>
                  <a:pt x="6078" y="423"/>
                </a:lnTo>
                <a:lnTo>
                  <a:pt x="6065" y="416"/>
                </a:lnTo>
                <a:lnTo>
                  <a:pt x="6051" y="409"/>
                </a:lnTo>
                <a:lnTo>
                  <a:pt x="6037" y="402"/>
                </a:lnTo>
                <a:lnTo>
                  <a:pt x="6022" y="397"/>
                </a:lnTo>
                <a:lnTo>
                  <a:pt x="6008" y="392"/>
                </a:lnTo>
                <a:lnTo>
                  <a:pt x="5993" y="387"/>
                </a:lnTo>
                <a:lnTo>
                  <a:pt x="5977" y="384"/>
                </a:lnTo>
                <a:lnTo>
                  <a:pt x="5962" y="382"/>
                </a:lnTo>
                <a:lnTo>
                  <a:pt x="5945" y="379"/>
                </a:lnTo>
                <a:lnTo>
                  <a:pt x="5929" y="378"/>
                </a:lnTo>
                <a:lnTo>
                  <a:pt x="5913" y="378"/>
                </a:lnTo>
                <a:close/>
                <a:moveTo>
                  <a:pt x="5920" y="1222"/>
                </a:moveTo>
                <a:lnTo>
                  <a:pt x="5920" y="1222"/>
                </a:lnTo>
                <a:lnTo>
                  <a:pt x="5887" y="1223"/>
                </a:lnTo>
                <a:lnTo>
                  <a:pt x="5855" y="1226"/>
                </a:lnTo>
                <a:lnTo>
                  <a:pt x="5822" y="1229"/>
                </a:lnTo>
                <a:lnTo>
                  <a:pt x="5791" y="1235"/>
                </a:lnTo>
                <a:lnTo>
                  <a:pt x="5761" y="1242"/>
                </a:lnTo>
                <a:lnTo>
                  <a:pt x="5731" y="1251"/>
                </a:lnTo>
                <a:lnTo>
                  <a:pt x="5700" y="1260"/>
                </a:lnTo>
                <a:lnTo>
                  <a:pt x="5672" y="1272"/>
                </a:lnTo>
                <a:lnTo>
                  <a:pt x="5643" y="1285"/>
                </a:lnTo>
                <a:lnTo>
                  <a:pt x="5617" y="1299"/>
                </a:lnTo>
                <a:lnTo>
                  <a:pt x="5590" y="1314"/>
                </a:lnTo>
                <a:lnTo>
                  <a:pt x="5565" y="1330"/>
                </a:lnTo>
                <a:lnTo>
                  <a:pt x="5539" y="1349"/>
                </a:lnTo>
                <a:lnTo>
                  <a:pt x="5515" y="1367"/>
                </a:lnTo>
                <a:lnTo>
                  <a:pt x="5493" y="1387"/>
                </a:lnTo>
                <a:lnTo>
                  <a:pt x="5470" y="1408"/>
                </a:lnTo>
                <a:lnTo>
                  <a:pt x="5448" y="1430"/>
                </a:lnTo>
                <a:lnTo>
                  <a:pt x="5429" y="1453"/>
                </a:lnTo>
                <a:lnTo>
                  <a:pt x="5410" y="1478"/>
                </a:lnTo>
                <a:lnTo>
                  <a:pt x="5393" y="1502"/>
                </a:lnTo>
                <a:lnTo>
                  <a:pt x="5375" y="1529"/>
                </a:lnTo>
                <a:lnTo>
                  <a:pt x="5360" y="1555"/>
                </a:lnTo>
                <a:lnTo>
                  <a:pt x="5346" y="1582"/>
                </a:lnTo>
                <a:lnTo>
                  <a:pt x="5333" y="1610"/>
                </a:lnTo>
                <a:lnTo>
                  <a:pt x="5322" y="1639"/>
                </a:lnTo>
                <a:lnTo>
                  <a:pt x="5313" y="1669"/>
                </a:lnTo>
                <a:lnTo>
                  <a:pt x="5303" y="1699"/>
                </a:lnTo>
                <a:lnTo>
                  <a:pt x="5296" y="1730"/>
                </a:lnTo>
                <a:lnTo>
                  <a:pt x="5291" y="1761"/>
                </a:lnTo>
                <a:lnTo>
                  <a:pt x="5287" y="1792"/>
                </a:lnTo>
                <a:lnTo>
                  <a:pt x="5285" y="1825"/>
                </a:lnTo>
                <a:lnTo>
                  <a:pt x="5284" y="1857"/>
                </a:lnTo>
                <a:lnTo>
                  <a:pt x="5285" y="1891"/>
                </a:lnTo>
                <a:lnTo>
                  <a:pt x="5287" y="1922"/>
                </a:lnTo>
                <a:lnTo>
                  <a:pt x="5291" y="1955"/>
                </a:lnTo>
                <a:lnTo>
                  <a:pt x="5296" y="1986"/>
                </a:lnTo>
                <a:lnTo>
                  <a:pt x="5303" y="2016"/>
                </a:lnTo>
                <a:lnTo>
                  <a:pt x="5313" y="2047"/>
                </a:lnTo>
                <a:lnTo>
                  <a:pt x="5322" y="2077"/>
                </a:lnTo>
                <a:lnTo>
                  <a:pt x="5333" y="2106"/>
                </a:lnTo>
                <a:lnTo>
                  <a:pt x="5346" y="2134"/>
                </a:lnTo>
                <a:lnTo>
                  <a:pt x="5360" y="2160"/>
                </a:lnTo>
                <a:lnTo>
                  <a:pt x="5375" y="2187"/>
                </a:lnTo>
                <a:lnTo>
                  <a:pt x="5393" y="2214"/>
                </a:lnTo>
                <a:lnTo>
                  <a:pt x="5410" y="2238"/>
                </a:lnTo>
                <a:lnTo>
                  <a:pt x="5429" y="2263"/>
                </a:lnTo>
                <a:lnTo>
                  <a:pt x="5448" y="2286"/>
                </a:lnTo>
                <a:lnTo>
                  <a:pt x="5470" y="2308"/>
                </a:lnTo>
                <a:lnTo>
                  <a:pt x="5493" y="2329"/>
                </a:lnTo>
                <a:lnTo>
                  <a:pt x="5515" y="2348"/>
                </a:lnTo>
                <a:lnTo>
                  <a:pt x="5539" y="2367"/>
                </a:lnTo>
                <a:lnTo>
                  <a:pt x="5565" y="2384"/>
                </a:lnTo>
                <a:lnTo>
                  <a:pt x="5590" y="2402"/>
                </a:lnTo>
                <a:lnTo>
                  <a:pt x="5617" y="2417"/>
                </a:lnTo>
                <a:lnTo>
                  <a:pt x="5643" y="2431"/>
                </a:lnTo>
                <a:lnTo>
                  <a:pt x="5672" y="2444"/>
                </a:lnTo>
                <a:lnTo>
                  <a:pt x="5700" y="2455"/>
                </a:lnTo>
                <a:lnTo>
                  <a:pt x="5731" y="2465"/>
                </a:lnTo>
                <a:lnTo>
                  <a:pt x="5761" y="2474"/>
                </a:lnTo>
                <a:lnTo>
                  <a:pt x="5791" y="2481"/>
                </a:lnTo>
                <a:lnTo>
                  <a:pt x="5822" y="2487"/>
                </a:lnTo>
                <a:lnTo>
                  <a:pt x="5855" y="2490"/>
                </a:lnTo>
                <a:lnTo>
                  <a:pt x="5887" y="2492"/>
                </a:lnTo>
                <a:lnTo>
                  <a:pt x="5920" y="2494"/>
                </a:lnTo>
                <a:lnTo>
                  <a:pt x="5952" y="2492"/>
                </a:lnTo>
                <a:lnTo>
                  <a:pt x="5985" y="2490"/>
                </a:lnTo>
                <a:lnTo>
                  <a:pt x="6016" y="2487"/>
                </a:lnTo>
                <a:lnTo>
                  <a:pt x="6047" y="2481"/>
                </a:lnTo>
                <a:lnTo>
                  <a:pt x="6079" y="2474"/>
                </a:lnTo>
                <a:lnTo>
                  <a:pt x="6109" y="2465"/>
                </a:lnTo>
                <a:lnTo>
                  <a:pt x="6138" y="2455"/>
                </a:lnTo>
                <a:lnTo>
                  <a:pt x="6167" y="2444"/>
                </a:lnTo>
                <a:lnTo>
                  <a:pt x="6195" y="2431"/>
                </a:lnTo>
                <a:lnTo>
                  <a:pt x="6223" y="2417"/>
                </a:lnTo>
                <a:lnTo>
                  <a:pt x="6249" y="2402"/>
                </a:lnTo>
                <a:lnTo>
                  <a:pt x="6275" y="2384"/>
                </a:lnTo>
                <a:lnTo>
                  <a:pt x="6299" y="2367"/>
                </a:lnTo>
                <a:lnTo>
                  <a:pt x="6324" y="2348"/>
                </a:lnTo>
                <a:lnTo>
                  <a:pt x="6347" y="2329"/>
                </a:lnTo>
                <a:lnTo>
                  <a:pt x="6369" y="2308"/>
                </a:lnTo>
                <a:lnTo>
                  <a:pt x="6390" y="2286"/>
                </a:lnTo>
                <a:lnTo>
                  <a:pt x="6410" y="2263"/>
                </a:lnTo>
                <a:lnTo>
                  <a:pt x="6428" y="2238"/>
                </a:lnTo>
                <a:lnTo>
                  <a:pt x="6447" y="2214"/>
                </a:lnTo>
                <a:lnTo>
                  <a:pt x="6463" y="2187"/>
                </a:lnTo>
                <a:lnTo>
                  <a:pt x="6478" y="2160"/>
                </a:lnTo>
                <a:lnTo>
                  <a:pt x="6492" y="2134"/>
                </a:lnTo>
                <a:lnTo>
                  <a:pt x="6505" y="2106"/>
                </a:lnTo>
                <a:lnTo>
                  <a:pt x="6516" y="2077"/>
                </a:lnTo>
                <a:lnTo>
                  <a:pt x="6527" y="2047"/>
                </a:lnTo>
                <a:lnTo>
                  <a:pt x="6535" y="2016"/>
                </a:lnTo>
                <a:lnTo>
                  <a:pt x="6542" y="1986"/>
                </a:lnTo>
                <a:lnTo>
                  <a:pt x="6548" y="1955"/>
                </a:lnTo>
                <a:lnTo>
                  <a:pt x="6551" y="1922"/>
                </a:lnTo>
                <a:lnTo>
                  <a:pt x="6555" y="1891"/>
                </a:lnTo>
                <a:lnTo>
                  <a:pt x="6555" y="1857"/>
                </a:lnTo>
                <a:lnTo>
                  <a:pt x="6555" y="1825"/>
                </a:lnTo>
                <a:lnTo>
                  <a:pt x="6551" y="1792"/>
                </a:lnTo>
                <a:lnTo>
                  <a:pt x="6548" y="1761"/>
                </a:lnTo>
                <a:lnTo>
                  <a:pt x="6542" y="1730"/>
                </a:lnTo>
                <a:lnTo>
                  <a:pt x="6535" y="1699"/>
                </a:lnTo>
                <a:lnTo>
                  <a:pt x="6527" y="1669"/>
                </a:lnTo>
                <a:lnTo>
                  <a:pt x="6516" y="1639"/>
                </a:lnTo>
                <a:lnTo>
                  <a:pt x="6505" y="1610"/>
                </a:lnTo>
                <a:lnTo>
                  <a:pt x="6492" y="1582"/>
                </a:lnTo>
                <a:lnTo>
                  <a:pt x="6478" y="1555"/>
                </a:lnTo>
                <a:lnTo>
                  <a:pt x="6463" y="1529"/>
                </a:lnTo>
                <a:lnTo>
                  <a:pt x="6447" y="1502"/>
                </a:lnTo>
                <a:lnTo>
                  <a:pt x="6428" y="1478"/>
                </a:lnTo>
                <a:lnTo>
                  <a:pt x="6410" y="1453"/>
                </a:lnTo>
                <a:lnTo>
                  <a:pt x="6390" y="1430"/>
                </a:lnTo>
                <a:lnTo>
                  <a:pt x="6369" y="1408"/>
                </a:lnTo>
                <a:lnTo>
                  <a:pt x="6347" y="1387"/>
                </a:lnTo>
                <a:lnTo>
                  <a:pt x="6324" y="1367"/>
                </a:lnTo>
                <a:lnTo>
                  <a:pt x="6299" y="1349"/>
                </a:lnTo>
                <a:lnTo>
                  <a:pt x="6275" y="1330"/>
                </a:lnTo>
                <a:lnTo>
                  <a:pt x="6249" y="1314"/>
                </a:lnTo>
                <a:lnTo>
                  <a:pt x="6223" y="1299"/>
                </a:lnTo>
                <a:lnTo>
                  <a:pt x="6195" y="1285"/>
                </a:lnTo>
                <a:lnTo>
                  <a:pt x="6167" y="1272"/>
                </a:lnTo>
                <a:lnTo>
                  <a:pt x="6138" y="1260"/>
                </a:lnTo>
                <a:lnTo>
                  <a:pt x="6109" y="1251"/>
                </a:lnTo>
                <a:lnTo>
                  <a:pt x="6079" y="1242"/>
                </a:lnTo>
                <a:lnTo>
                  <a:pt x="6047" y="1235"/>
                </a:lnTo>
                <a:lnTo>
                  <a:pt x="6016" y="1229"/>
                </a:lnTo>
                <a:lnTo>
                  <a:pt x="5985" y="1226"/>
                </a:lnTo>
                <a:lnTo>
                  <a:pt x="5952" y="1223"/>
                </a:lnTo>
                <a:lnTo>
                  <a:pt x="5920" y="1222"/>
                </a:lnTo>
                <a:close/>
                <a:moveTo>
                  <a:pt x="6131" y="1646"/>
                </a:moveTo>
                <a:lnTo>
                  <a:pt x="6131" y="1646"/>
                </a:lnTo>
                <a:lnTo>
                  <a:pt x="6110" y="1627"/>
                </a:lnTo>
                <a:lnTo>
                  <a:pt x="6087" y="1610"/>
                </a:lnTo>
                <a:lnTo>
                  <a:pt x="6074" y="1602"/>
                </a:lnTo>
                <a:lnTo>
                  <a:pt x="6063" y="1595"/>
                </a:lnTo>
                <a:lnTo>
                  <a:pt x="6049" y="1588"/>
                </a:lnTo>
                <a:lnTo>
                  <a:pt x="6036" y="1582"/>
                </a:lnTo>
                <a:lnTo>
                  <a:pt x="6022" y="1576"/>
                </a:lnTo>
                <a:lnTo>
                  <a:pt x="6008" y="1572"/>
                </a:lnTo>
                <a:lnTo>
                  <a:pt x="5994" y="1568"/>
                </a:lnTo>
                <a:lnTo>
                  <a:pt x="5980" y="1565"/>
                </a:lnTo>
                <a:lnTo>
                  <a:pt x="5965" y="1562"/>
                </a:lnTo>
                <a:lnTo>
                  <a:pt x="5950" y="1560"/>
                </a:lnTo>
                <a:lnTo>
                  <a:pt x="5935" y="1559"/>
                </a:lnTo>
                <a:lnTo>
                  <a:pt x="5920" y="1559"/>
                </a:lnTo>
                <a:lnTo>
                  <a:pt x="5904" y="1559"/>
                </a:lnTo>
                <a:lnTo>
                  <a:pt x="5888" y="1560"/>
                </a:lnTo>
                <a:lnTo>
                  <a:pt x="5873" y="1562"/>
                </a:lnTo>
                <a:lnTo>
                  <a:pt x="5859" y="1565"/>
                </a:lnTo>
                <a:lnTo>
                  <a:pt x="5844" y="1568"/>
                </a:lnTo>
                <a:lnTo>
                  <a:pt x="5830" y="1572"/>
                </a:lnTo>
                <a:lnTo>
                  <a:pt x="5816" y="1576"/>
                </a:lnTo>
                <a:lnTo>
                  <a:pt x="5803" y="1582"/>
                </a:lnTo>
                <a:lnTo>
                  <a:pt x="5790" y="1588"/>
                </a:lnTo>
                <a:lnTo>
                  <a:pt x="5777" y="1595"/>
                </a:lnTo>
                <a:lnTo>
                  <a:pt x="5764" y="1602"/>
                </a:lnTo>
                <a:lnTo>
                  <a:pt x="5753" y="1610"/>
                </a:lnTo>
                <a:lnTo>
                  <a:pt x="5729" y="1627"/>
                </a:lnTo>
                <a:lnTo>
                  <a:pt x="5708" y="1646"/>
                </a:lnTo>
                <a:lnTo>
                  <a:pt x="5689" y="1667"/>
                </a:lnTo>
                <a:lnTo>
                  <a:pt x="5671" y="1690"/>
                </a:lnTo>
                <a:lnTo>
                  <a:pt x="5663" y="1703"/>
                </a:lnTo>
                <a:lnTo>
                  <a:pt x="5656" y="1716"/>
                </a:lnTo>
                <a:lnTo>
                  <a:pt x="5649" y="1728"/>
                </a:lnTo>
                <a:lnTo>
                  <a:pt x="5643" y="1741"/>
                </a:lnTo>
                <a:lnTo>
                  <a:pt x="5639" y="1755"/>
                </a:lnTo>
                <a:lnTo>
                  <a:pt x="5634" y="1769"/>
                </a:lnTo>
                <a:lnTo>
                  <a:pt x="5630" y="1783"/>
                </a:lnTo>
                <a:lnTo>
                  <a:pt x="5626" y="1797"/>
                </a:lnTo>
                <a:lnTo>
                  <a:pt x="5624" y="1812"/>
                </a:lnTo>
                <a:lnTo>
                  <a:pt x="5621" y="1827"/>
                </a:lnTo>
                <a:lnTo>
                  <a:pt x="5620" y="1842"/>
                </a:lnTo>
                <a:lnTo>
                  <a:pt x="5620" y="1857"/>
                </a:lnTo>
                <a:lnTo>
                  <a:pt x="5620" y="1874"/>
                </a:lnTo>
                <a:lnTo>
                  <a:pt x="5621" y="1889"/>
                </a:lnTo>
                <a:lnTo>
                  <a:pt x="5624" y="1904"/>
                </a:lnTo>
                <a:lnTo>
                  <a:pt x="5626" y="1918"/>
                </a:lnTo>
                <a:lnTo>
                  <a:pt x="5630" y="1933"/>
                </a:lnTo>
                <a:lnTo>
                  <a:pt x="5634" y="1947"/>
                </a:lnTo>
                <a:lnTo>
                  <a:pt x="5639" y="1961"/>
                </a:lnTo>
                <a:lnTo>
                  <a:pt x="5643" y="1975"/>
                </a:lnTo>
                <a:lnTo>
                  <a:pt x="5649" y="1987"/>
                </a:lnTo>
                <a:lnTo>
                  <a:pt x="5656" y="2000"/>
                </a:lnTo>
                <a:lnTo>
                  <a:pt x="5663" y="2013"/>
                </a:lnTo>
                <a:lnTo>
                  <a:pt x="5671" y="2026"/>
                </a:lnTo>
                <a:lnTo>
                  <a:pt x="5689" y="2048"/>
                </a:lnTo>
                <a:lnTo>
                  <a:pt x="5708" y="2070"/>
                </a:lnTo>
                <a:lnTo>
                  <a:pt x="5729" y="2088"/>
                </a:lnTo>
                <a:lnTo>
                  <a:pt x="5753" y="2106"/>
                </a:lnTo>
                <a:lnTo>
                  <a:pt x="5764" y="2114"/>
                </a:lnTo>
                <a:lnTo>
                  <a:pt x="5777" y="2121"/>
                </a:lnTo>
                <a:lnTo>
                  <a:pt x="5790" y="2128"/>
                </a:lnTo>
                <a:lnTo>
                  <a:pt x="5803" y="2134"/>
                </a:lnTo>
                <a:lnTo>
                  <a:pt x="5816" y="2138"/>
                </a:lnTo>
                <a:lnTo>
                  <a:pt x="5830" y="2144"/>
                </a:lnTo>
                <a:lnTo>
                  <a:pt x="5844" y="2148"/>
                </a:lnTo>
                <a:lnTo>
                  <a:pt x="5859" y="2151"/>
                </a:lnTo>
                <a:lnTo>
                  <a:pt x="5873" y="2153"/>
                </a:lnTo>
                <a:lnTo>
                  <a:pt x="5888" y="2156"/>
                </a:lnTo>
                <a:lnTo>
                  <a:pt x="5904" y="2157"/>
                </a:lnTo>
                <a:lnTo>
                  <a:pt x="5920" y="2157"/>
                </a:lnTo>
                <a:lnTo>
                  <a:pt x="5935" y="2157"/>
                </a:lnTo>
                <a:lnTo>
                  <a:pt x="5950" y="2156"/>
                </a:lnTo>
                <a:lnTo>
                  <a:pt x="5965" y="2153"/>
                </a:lnTo>
                <a:lnTo>
                  <a:pt x="5980" y="2151"/>
                </a:lnTo>
                <a:lnTo>
                  <a:pt x="5994" y="2148"/>
                </a:lnTo>
                <a:lnTo>
                  <a:pt x="6008" y="2144"/>
                </a:lnTo>
                <a:lnTo>
                  <a:pt x="6022" y="2138"/>
                </a:lnTo>
                <a:lnTo>
                  <a:pt x="6036" y="2134"/>
                </a:lnTo>
                <a:lnTo>
                  <a:pt x="6049" y="2128"/>
                </a:lnTo>
                <a:lnTo>
                  <a:pt x="6063" y="2121"/>
                </a:lnTo>
                <a:lnTo>
                  <a:pt x="6074" y="2114"/>
                </a:lnTo>
                <a:lnTo>
                  <a:pt x="6087" y="2106"/>
                </a:lnTo>
                <a:lnTo>
                  <a:pt x="6110" y="2088"/>
                </a:lnTo>
                <a:lnTo>
                  <a:pt x="6131" y="2070"/>
                </a:lnTo>
                <a:lnTo>
                  <a:pt x="6151" y="2048"/>
                </a:lnTo>
                <a:lnTo>
                  <a:pt x="6167" y="2026"/>
                </a:lnTo>
                <a:lnTo>
                  <a:pt x="6175" y="2013"/>
                </a:lnTo>
                <a:lnTo>
                  <a:pt x="6182" y="2000"/>
                </a:lnTo>
                <a:lnTo>
                  <a:pt x="6189" y="1987"/>
                </a:lnTo>
                <a:lnTo>
                  <a:pt x="6195" y="1975"/>
                </a:lnTo>
                <a:lnTo>
                  <a:pt x="6201" y="1961"/>
                </a:lnTo>
                <a:lnTo>
                  <a:pt x="6205" y="1947"/>
                </a:lnTo>
                <a:lnTo>
                  <a:pt x="6209" y="1933"/>
                </a:lnTo>
                <a:lnTo>
                  <a:pt x="6212" y="1918"/>
                </a:lnTo>
                <a:lnTo>
                  <a:pt x="6215" y="1904"/>
                </a:lnTo>
                <a:lnTo>
                  <a:pt x="6217" y="1889"/>
                </a:lnTo>
                <a:lnTo>
                  <a:pt x="6218" y="1874"/>
                </a:lnTo>
                <a:lnTo>
                  <a:pt x="6218" y="1857"/>
                </a:lnTo>
                <a:lnTo>
                  <a:pt x="6218" y="1842"/>
                </a:lnTo>
                <a:lnTo>
                  <a:pt x="6217" y="1827"/>
                </a:lnTo>
                <a:lnTo>
                  <a:pt x="6215" y="1812"/>
                </a:lnTo>
                <a:lnTo>
                  <a:pt x="6212" y="1797"/>
                </a:lnTo>
                <a:lnTo>
                  <a:pt x="6209" y="1783"/>
                </a:lnTo>
                <a:lnTo>
                  <a:pt x="6205" y="1769"/>
                </a:lnTo>
                <a:lnTo>
                  <a:pt x="6201" y="1755"/>
                </a:lnTo>
                <a:lnTo>
                  <a:pt x="6195" y="1741"/>
                </a:lnTo>
                <a:lnTo>
                  <a:pt x="6189" y="1728"/>
                </a:lnTo>
                <a:lnTo>
                  <a:pt x="6182" y="1716"/>
                </a:lnTo>
                <a:lnTo>
                  <a:pt x="6175" y="1703"/>
                </a:lnTo>
                <a:lnTo>
                  <a:pt x="6167" y="1690"/>
                </a:lnTo>
                <a:lnTo>
                  <a:pt x="6151" y="1667"/>
                </a:lnTo>
                <a:lnTo>
                  <a:pt x="6131" y="1646"/>
                </a:lnTo>
                <a:close/>
                <a:moveTo>
                  <a:pt x="5920" y="2625"/>
                </a:moveTo>
                <a:lnTo>
                  <a:pt x="5920" y="2625"/>
                </a:lnTo>
                <a:lnTo>
                  <a:pt x="5887" y="2625"/>
                </a:lnTo>
                <a:lnTo>
                  <a:pt x="5855" y="2628"/>
                </a:lnTo>
                <a:lnTo>
                  <a:pt x="5822" y="2632"/>
                </a:lnTo>
                <a:lnTo>
                  <a:pt x="5791" y="2638"/>
                </a:lnTo>
                <a:lnTo>
                  <a:pt x="5761" y="2645"/>
                </a:lnTo>
                <a:lnTo>
                  <a:pt x="5731" y="2653"/>
                </a:lnTo>
                <a:lnTo>
                  <a:pt x="5700" y="2663"/>
                </a:lnTo>
                <a:lnTo>
                  <a:pt x="5672" y="2675"/>
                </a:lnTo>
                <a:lnTo>
                  <a:pt x="5643" y="2687"/>
                </a:lnTo>
                <a:lnTo>
                  <a:pt x="5617" y="2701"/>
                </a:lnTo>
                <a:lnTo>
                  <a:pt x="5590" y="2716"/>
                </a:lnTo>
                <a:lnTo>
                  <a:pt x="5565" y="2733"/>
                </a:lnTo>
                <a:lnTo>
                  <a:pt x="5539" y="2751"/>
                </a:lnTo>
                <a:lnTo>
                  <a:pt x="5515" y="2770"/>
                </a:lnTo>
                <a:lnTo>
                  <a:pt x="5493" y="2790"/>
                </a:lnTo>
                <a:lnTo>
                  <a:pt x="5470" y="2811"/>
                </a:lnTo>
                <a:lnTo>
                  <a:pt x="5448" y="2833"/>
                </a:lnTo>
                <a:lnTo>
                  <a:pt x="5429" y="2856"/>
                </a:lnTo>
                <a:lnTo>
                  <a:pt x="5410" y="2880"/>
                </a:lnTo>
                <a:lnTo>
                  <a:pt x="5393" y="2905"/>
                </a:lnTo>
                <a:lnTo>
                  <a:pt x="5375" y="2930"/>
                </a:lnTo>
                <a:lnTo>
                  <a:pt x="5360" y="2957"/>
                </a:lnTo>
                <a:lnTo>
                  <a:pt x="5346" y="2985"/>
                </a:lnTo>
                <a:lnTo>
                  <a:pt x="5333" y="3013"/>
                </a:lnTo>
                <a:lnTo>
                  <a:pt x="5322" y="3042"/>
                </a:lnTo>
                <a:lnTo>
                  <a:pt x="5313" y="3071"/>
                </a:lnTo>
                <a:lnTo>
                  <a:pt x="5303" y="3101"/>
                </a:lnTo>
                <a:lnTo>
                  <a:pt x="5296" y="3132"/>
                </a:lnTo>
                <a:lnTo>
                  <a:pt x="5291" y="3164"/>
                </a:lnTo>
                <a:lnTo>
                  <a:pt x="5287" y="3195"/>
                </a:lnTo>
                <a:lnTo>
                  <a:pt x="5285" y="3227"/>
                </a:lnTo>
                <a:lnTo>
                  <a:pt x="5284" y="3260"/>
                </a:lnTo>
                <a:lnTo>
                  <a:pt x="5285" y="3292"/>
                </a:lnTo>
                <a:lnTo>
                  <a:pt x="5287" y="3325"/>
                </a:lnTo>
                <a:lnTo>
                  <a:pt x="5291" y="3357"/>
                </a:lnTo>
                <a:lnTo>
                  <a:pt x="5296" y="3389"/>
                </a:lnTo>
                <a:lnTo>
                  <a:pt x="5303" y="3419"/>
                </a:lnTo>
                <a:lnTo>
                  <a:pt x="5313" y="3449"/>
                </a:lnTo>
                <a:lnTo>
                  <a:pt x="5322" y="3478"/>
                </a:lnTo>
                <a:lnTo>
                  <a:pt x="5333" y="3507"/>
                </a:lnTo>
                <a:lnTo>
                  <a:pt x="5346" y="3536"/>
                </a:lnTo>
                <a:lnTo>
                  <a:pt x="5360" y="3563"/>
                </a:lnTo>
                <a:lnTo>
                  <a:pt x="5375" y="3590"/>
                </a:lnTo>
                <a:lnTo>
                  <a:pt x="5393" y="3615"/>
                </a:lnTo>
                <a:lnTo>
                  <a:pt x="5410" y="3641"/>
                </a:lnTo>
                <a:lnTo>
                  <a:pt x="5429" y="3664"/>
                </a:lnTo>
                <a:lnTo>
                  <a:pt x="5448" y="3687"/>
                </a:lnTo>
                <a:lnTo>
                  <a:pt x="5470" y="3709"/>
                </a:lnTo>
                <a:lnTo>
                  <a:pt x="5493" y="3731"/>
                </a:lnTo>
                <a:lnTo>
                  <a:pt x="5515" y="3751"/>
                </a:lnTo>
                <a:lnTo>
                  <a:pt x="5539" y="3770"/>
                </a:lnTo>
                <a:lnTo>
                  <a:pt x="5565" y="3787"/>
                </a:lnTo>
                <a:lnTo>
                  <a:pt x="5590" y="3803"/>
                </a:lnTo>
                <a:lnTo>
                  <a:pt x="5617" y="3820"/>
                </a:lnTo>
                <a:lnTo>
                  <a:pt x="5643" y="3833"/>
                </a:lnTo>
                <a:lnTo>
                  <a:pt x="5672" y="3846"/>
                </a:lnTo>
                <a:lnTo>
                  <a:pt x="5700" y="3857"/>
                </a:lnTo>
                <a:lnTo>
                  <a:pt x="5731" y="3867"/>
                </a:lnTo>
                <a:lnTo>
                  <a:pt x="5761" y="3875"/>
                </a:lnTo>
                <a:lnTo>
                  <a:pt x="5791" y="3883"/>
                </a:lnTo>
                <a:lnTo>
                  <a:pt x="5822" y="3888"/>
                </a:lnTo>
                <a:lnTo>
                  <a:pt x="5855" y="3893"/>
                </a:lnTo>
                <a:lnTo>
                  <a:pt x="5887" y="3895"/>
                </a:lnTo>
                <a:lnTo>
                  <a:pt x="5920" y="3896"/>
                </a:lnTo>
                <a:lnTo>
                  <a:pt x="5952" y="3895"/>
                </a:lnTo>
                <a:lnTo>
                  <a:pt x="5985" y="3893"/>
                </a:lnTo>
                <a:lnTo>
                  <a:pt x="6016" y="3888"/>
                </a:lnTo>
                <a:lnTo>
                  <a:pt x="6047" y="3883"/>
                </a:lnTo>
                <a:lnTo>
                  <a:pt x="6079" y="3875"/>
                </a:lnTo>
                <a:lnTo>
                  <a:pt x="6109" y="3867"/>
                </a:lnTo>
                <a:lnTo>
                  <a:pt x="6138" y="3857"/>
                </a:lnTo>
                <a:lnTo>
                  <a:pt x="6167" y="3846"/>
                </a:lnTo>
                <a:lnTo>
                  <a:pt x="6195" y="3833"/>
                </a:lnTo>
                <a:lnTo>
                  <a:pt x="6223" y="3820"/>
                </a:lnTo>
                <a:lnTo>
                  <a:pt x="6249" y="3803"/>
                </a:lnTo>
                <a:lnTo>
                  <a:pt x="6275" y="3787"/>
                </a:lnTo>
                <a:lnTo>
                  <a:pt x="6299" y="3770"/>
                </a:lnTo>
                <a:lnTo>
                  <a:pt x="6324" y="3751"/>
                </a:lnTo>
                <a:lnTo>
                  <a:pt x="6347" y="3731"/>
                </a:lnTo>
                <a:lnTo>
                  <a:pt x="6369" y="3709"/>
                </a:lnTo>
                <a:lnTo>
                  <a:pt x="6390" y="3687"/>
                </a:lnTo>
                <a:lnTo>
                  <a:pt x="6410" y="3664"/>
                </a:lnTo>
                <a:lnTo>
                  <a:pt x="6428" y="3641"/>
                </a:lnTo>
                <a:lnTo>
                  <a:pt x="6447" y="3615"/>
                </a:lnTo>
                <a:lnTo>
                  <a:pt x="6463" y="3590"/>
                </a:lnTo>
                <a:lnTo>
                  <a:pt x="6478" y="3563"/>
                </a:lnTo>
                <a:lnTo>
                  <a:pt x="6492" y="3536"/>
                </a:lnTo>
                <a:lnTo>
                  <a:pt x="6505" y="3507"/>
                </a:lnTo>
                <a:lnTo>
                  <a:pt x="6516" y="3478"/>
                </a:lnTo>
                <a:lnTo>
                  <a:pt x="6527" y="3449"/>
                </a:lnTo>
                <a:lnTo>
                  <a:pt x="6535" y="3419"/>
                </a:lnTo>
                <a:lnTo>
                  <a:pt x="6542" y="3389"/>
                </a:lnTo>
                <a:lnTo>
                  <a:pt x="6548" y="3357"/>
                </a:lnTo>
                <a:lnTo>
                  <a:pt x="6551" y="3325"/>
                </a:lnTo>
                <a:lnTo>
                  <a:pt x="6555" y="3292"/>
                </a:lnTo>
                <a:lnTo>
                  <a:pt x="6555" y="3260"/>
                </a:lnTo>
                <a:lnTo>
                  <a:pt x="6555" y="3227"/>
                </a:lnTo>
                <a:lnTo>
                  <a:pt x="6551" y="3195"/>
                </a:lnTo>
                <a:lnTo>
                  <a:pt x="6548" y="3164"/>
                </a:lnTo>
                <a:lnTo>
                  <a:pt x="6542" y="3132"/>
                </a:lnTo>
                <a:lnTo>
                  <a:pt x="6535" y="3101"/>
                </a:lnTo>
                <a:lnTo>
                  <a:pt x="6527" y="3071"/>
                </a:lnTo>
                <a:lnTo>
                  <a:pt x="6516" y="3042"/>
                </a:lnTo>
                <a:lnTo>
                  <a:pt x="6505" y="3013"/>
                </a:lnTo>
                <a:lnTo>
                  <a:pt x="6492" y="2985"/>
                </a:lnTo>
                <a:lnTo>
                  <a:pt x="6478" y="2957"/>
                </a:lnTo>
                <a:lnTo>
                  <a:pt x="6463" y="2930"/>
                </a:lnTo>
                <a:lnTo>
                  <a:pt x="6447" y="2905"/>
                </a:lnTo>
                <a:lnTo>
                  <a:pt x="6428" y="2880"/>
                </a:lnTo>
                <a:lnTo>
                  <a:pt x="6410" y="2856"/>
                </a:lnTo>
                <a:lnTo>
                  <a:pt x="6390" y="2833"/>
                </a:lnTo>
                <a:lnTo>
                  <a:pt x="6369" y="2811"/>
                </a:lnTo>
                <a:lnTo>
                  <a:pt x="6347" y="2790"/>
                </a:lnTo>
                <a:lnTo>
                  <a:pt x="6324" y="2770"/>
                </a:lnTo>
                <a:lnTo>
                  <a:pt x="6299" y="2751"/>
                </a:lnTo>
                <a:lnTo>
                  <a:pt x="6275" y="2733"/>
                </a:lnTo>
                <a:lnTo>
                  <a:pt x="6249" y="2716"/>
                </a:lnTo>
                <a:lnTo>
                  <a:pt x="6223" y="2701"/>
                </a:lnTo>
                <a:lnTo>
                  <a:pt x="6195" y="2687"/>
                </a:lnTo>
                <a:lnTo>
                  <a:pt x="6167" y="2675"/>
                </a:lnTo>
                <a:lnTo>
                  <a:pt x="6138" y="2663"/>
                </a:lnTo>
                <a:lnTo>
                  <a:pt x="6109" y="2653"/>
                </a:lnTo>
                <a:lnTo>
                  <a:pt x="6079" y="2645"/>
                </a:lnTo>
                <a:lnTo>
                  <a:pt x="6047" y="2638"/>
                </a:lnTo>
                <a:lnTo>
                  <a:pt x="6016" y="2632"/>
                </a:lnTo>
                <a:lnTo>
                  <a:pt x="5985" y="2628"/>
                </a:lnTo>
                <a:lnTo>
                  <a:pt x="5952" y="2625"/>
                </a:lnTo>
                <a:lnTo>
                  <a:pt x="5920" y="2625"/>
                </a:lnTo>
                <a:close/>
                <a:moveTo>
                  <a:pt x="6131" y="3049"/>
                </a:moveTo>
                <a:lnTo>
                  <a:pt x="6131" y="3049"/>
                </a:lnTo>
                <a:lnTo>
                  <a:pt x="6110" y="3029"/>
                </a:lnTo>
                <a:lnTo>
                  <a:pt x="6087" y="3013"/>
                </a:lnTo>
                <a:lnTo>
                  <a:pt x="6074" y="3004"/>
                </a:lnTo>
                <a:lnTo>
                  <a:pt x="6063" y="2997"/>
                </a:lnTo>
                <a:lnTo>
                  <a:pt x="6049" y="2991"/>
                </a:lnTo>
                <a:lnTo>
                  <a:pt x="6036" y="2985"/>
                </a:lnTo>
                <a:lnTo>
                  <a:pt x="6022" y="2979"/>
                </a:lnTo>
                <a:lnTo>
                  <a:pt x="6008" y="2974"/>
                </a:lnTo>
                <a:lnTo>
                  <a:pt x="5994" y="2971"/>
                </a:lnTo>
                <a:lnTo>
                  <a:pt x="5980" y="2967"/>
                </a:lnTo>
                <a:lnTo>
                  <a:pt x="5965" y="2964"/>
                </a:lnTo>
                <a:lnTo>
                  <a:pt x="5950" y="2963"/>
                </a:lnTo>
                <a:lnTo>
                  <a:pt x="5935" y="2961"/>
                </a:lnTo>
                <a:lnTo>
                  <a:pt x="5920" y="2961"/>
                </a:lnTo>
                <a:lnTo>
                  <a:pt x="5904" y="2961"/>
                </a:lnTo>
                <a:lnTo>
                  <a:pt x="5888" y="2963"/>
                </a:lnTo>
                <a:lnTo>
                  <a:pt x="5873" y="2964"/>
                </a:lnTo>
                <a:lnTo>
                  <a:pt x="5859" y="2967"/>
                </a:lnTo>
                <a:lnTo>
                  <a:pt x="5844" y="2971"/>
                </a:lnTo>
                <a:lnTo>
                  <a:pt x="5830" y="2974"/>
                </a:lnTo>
                <a:lnTo>
                  <a:pt x="5816" y="2979"/>
                </a:lnTo>
                <a:lnTo>
                  <a:pt x="5803" y="2985"/>
                </a:lnTo>
                <a:lnTo>
                  <a:pt x="5790" y="2991"/>
                </a:lnTo>
                <a:lnTo>
                  <a:pt x="5777" y="2997"/>
                </a:lnTo>
                <a:lnTo>
                  <a:pt x="5764" y="3004"/>
                </a:lnTo>
                <a:lnTo>
                  <a:pt x="5753" y="3013"/>
                </a:lnTo>
                <a:lnTo>
                  <a:pt x="5729" y="3029"/>
                </a:lnTo>
                <a:lnTo>
                  <a:pt x="5708" y="3049"/>
                </a:lnTo>
                <a:lnTo>
                  <a:pt x="5689" y="3069"/>
                </a:lnTo>
                <a:lnTo>
                  <a:pt x="5671" y="3093"/>
                </a:lnTo>
                <a:lnTo>
                  <a:pt x="5663" y="3105"/>
                </a:lnTo>
                <a:lnTo>
                  <a:pt x="5656" y="3117"/>
                </a:lnTo>
                <a:lnTo>
                  <a:pt x="5649" y="3130"/>
                </a:lnTo>
                <a:lnTo>
                  <a:pt x="5643" y="3144"/>
                </a:lnTo>
                <a:lnTo>
                  <a:pt x="5639" y="3158"/>
                </a:lnTo>
                <a:lnTo>
                  <a:pt x="5634" y="3172"/>
                </a:lnTo>
                <a:lnTo>
                  <a:pt x="5630" y="3186"/>
                </a:lnTo>
                <a:lnTo>
                  <a:pt x="5626" y="3200"/>
                </a:lnTo>
                <a:lnTo>
                  <a:pt x="5624" y="3215"/>
                </a:lnTo>
                <a:lnTo>
                  <a:pt x="5621" y="3230"/>
                </a:lnTo>
                <a:lnTo>
                  <a:pt x="5620" y="3245"/>
                </a:lnTo>
                <a:lnTo>
                  <a:pt x="5620" y="3260"/>
                </a:lnTo>
                <a:lnTo>
                  <a:pt x="5620" y="3275"/>
                </a:lnTo>
                <a:lnTo>
                  <a:pt x="5621" y="3291"/>
                </a:lnTo>
                <a:lnTo>
                  <a:pt x="5624" y="3305"/>
                </a:lnTo>
                <a:lnTo>
                  <a:pt x="5626" y="3320"/>
                </a:lnTo>
                <a:lnTo>
                  <a:pt x="5630" y="3335"/>
                </a:lnTo>
                <a:lnTo>
                  <a:pt x="5634" y="3349"/>
                </a:lnTo>
                <a:lnTo>
                  <a:pt x="5639" y="3363"/>
                </a:lnTo>
                <a:lnTo>
                  <a:pt x="5643" y="3377"/>
                </a:lnTo>
                <a:lnTo>
                  <a:pt x="5649" y="3390"/>
                </a:lnTo>
                <a:lnTo>
                  <a:pt x="5656" y="3403"/>
                </a:lnTo>
                <a:lnTo>
                  <a:pt x="5663" y="3415"/>
                </a:lnTo>
                <a:lnTo>
                  <a:pt x="5671" y="3427"/>
                </a:lnTo>
                <a:lnTo>
                  <a:pt x="5689" y="3450"/>
                </a:lnTo>
                <a:lnTo>
                  <a:pt x="5708" y="3471"/>
                </a:lnTo>
                <a:lnTo>
                  <a:pt x="5729" y="3491"/>
                </a:lnTo>
                <a:lnTo>
                  <a:pt x="5753" y="3508"/>
                </a:lnTo>
                <a:lnTo>
                  <a:pt x="5764" y="3516"/>
                </a:lnTo>
                <a:lnTo>
                  <a:pt x="5777" y="3523"/>
                </a:lnTo>
                <a:lnTo>
                  <a:pt x="5790" y="3529"/>
                </a:lnTo>
                <a:lnTo>
                  <a:pt x="5803" y="3536"/>
                </a:lnTo>
                <a:lnTo>
                  <a:pt x="5816" y="3541"/>
                </a:lnTo>
                <a:lnTo>
                  <a:pt x="5830" y="3546"/>
                </a:lnTo>
                <a:lnTo>
                  <a:pt x="5844" y="3550"/>
                </a:lnTo>
                <a:lnTo>
                  <a:pt x="5859" y="3554"/>
                </a:lnTo>
                <a:lnTo>
                  <a:pt x="5873" y="3556"/>
                </a:lnTo>
                <a:lnTo>
                  <a:pt x="5888" y="3558"/>
                </a:lnTo>
                <a:lnTo>
                  <a:pt x="5904" y="3559"/>
                </a:lnTo>
                <a:lnTo>
                  <a:pt x="5920" y="3559"/>
                </a:lnTo>
                <a:lnTo>
                  <a:pt x="5935" y="3559"/>
                </a:lnTo>
                <a:lnTo>
                  <a:pt x="5950" y="3558"/>
                </a:lnTo>
                <a:lnTo>
                  <a:pt x="5965" y="3556"/>
                </a:lnTo>
                <a:lnTo>
                  <a:pt x="5980" y="3554"/>
                </a:lnTo>
                <a:lnTo>
                  <a:pt x="5994" y="3550"/>
                </a:lnTo>
                <a:lnTo>
                  <a:pt x="6008" y="3546"/>
                </a:lnTo>
                <a:lnTo>
                  <a:pt x="6022" y="3541"/>
                </a:lnTo>
                <a:lnTo>
                  <a:pt x="6036" y="3536"/>
                </a:lnTo>
                <a:lnTo>
                  <a:pt x="6049" y="3529"/>
                </a:lnTo>
                <a:lnTo>
                  <a:pt x="6063" y="3523"/>
                </a:lnTo>
                <a:lnTo>
                  <a:pt x="6074" y="3516"/>
                </a:lnTo>
                <a:lnTo>
                  <a:pt x="6087" y="3508"/>
                </a:lnTo>
                <a:lnTo>
                  <a:pt x="6110" y="3491"/>
                </a:lnTo>
                <a:lnTo>
                  <a:pt x="6131" y="3471"/>
                </a:lnTo>
                <a:lnTo>
                  <a:pt x="6151" y="3450"/>
                </a:lnTo>
                <a:lnTo>
                  <a:pt x="6167" y="3427"/>
                </a:lnTo>
                <a:lnTo>
                  <a:pt x="6175" y="3415"/>
                </a:lnTo>
                <a:lnTo>
                  <a:pt x="6182" y="3403"/>
                </a:lnTo>
                <a:lnTo>
                  <a:pt x="6189" y="3390"/>
                </a:lnTo>
                <a:lnTo>
                  <a:pt x="6195" y="3377"/>
                </a:lnTo>
                <a:lnTo>
                  <a:pt x="6201" y="3363"/>
                </a:lnTo>
                <a:lnTo>
                  <a:pt x="6205" y="3349"/>
                </a:lnTo>
                <a:lnTo>
                  <a:pt x="6209" y="3335"/>
                </a:lnTo>
                <a:lnTo>
                  <a:pt x="6212" y="3320"/>
                </a:lnTo>
                <a:lnTo>
                  <a:pt x="6215" y="3305"/>
                </a:lnTo>
                <a:lnTo>
                  <a:pt x="6217" y="3291"/>
                </a:lnTo>
                <a:lnTo>
                  <a:pt x="6218" y="3275"/>
                </a:lnTo>
                <a:lnTo>
                  <a:pt x="6218" y="3260"/>
                </a:lnTo>
                <a:lnTo>
                  <a:pt x="6218" y="3245"/>
                </a:lnTo>
                <a:lnTo>
                  <a:pt x="6217" y="3230"/>
                </a:lnTo>
                <a:lnTo>
                  <a:pt x="6215" y="3215"/>
                </a:lnTo>
                <a:lnTo>
                  <a:pt x="6212" y="3200"/>
                </a:lnTo>
                <a:lnTo>
                  <a:pt x="6209" y="3186"/>
                </a:lnTo>
                <a:lnTo>
                  <a:pt x="6205" y="3172"/>
                </a:lnTo>
                <a:lnTo>
                  <a:pt x="6201" y="3158"/>
                </a:lnTo>
                <a:lnTo>
                  <a:pt x="6195" y="3144"/>
                </a:lnTo>
                <a:lnTo>
                  <a:pt x="6189" y="3130"/>
                </a:lnTo>
                <a:lnTo>
                  <a:pt x="6182" y="3117"/>
                </a:lnTo>
                <a:lnTo>
                  <a:pt x="6175" y="3105"/>
                </a:lnTo>
                <a:lnTo>
                  <a:pt x="6167" y="3093"/>
                </a:lnTo>
                <a:lnTo>
                  <a:pt x="6151" y="3069"/>
                </a:lnTo>
                <a:lnTo>
                  <a:pt x="6131" y="3049"/>
                </a:lnTo>
                <a:close/>
                <a:moveTo>
                  <a:pt x="6018" y="589"/>
                </a:moveTo>
                <a:lnTo>
                  <a:pt x="6018" y="589"/>
                </a:lnTo>
                <a:lnTo>
                  <a:pt x="6008" y="580"/>
                </a:lnTo>
                <a:lnTo>
                  <a:pt x="5996" y="571"/>
                </a:lnTo>
                <a:lnTo>
                  <a:pt x="5985" y="564"/>
                </a:lnTo>
                <a:lnTo>
                  <a:pt x="5971" y="558"/>
                </a:lnTo>
                <a:lnTo>
                  <a:pt x="5957" y="552"/>
                </a:lnTo>
                <a:lnTo>
                  <a:pt x="5943" y="549"/>
                </a:lnTo>
                <a:lnTo>
                  <a:pt x="5928" y="546"/>
                </a:lnTo>
                <a:lnTo>
                  <a:pt x="5913" y="545"/>
                </a:lnTo>
                <a:lnTo>
                  <a:pt x="5898" y="546"/>
                </a:lnTo>
                <a:lnTo>
                  <a:pt x="5883" y="549"/>
                </a:lnTo>
                <a:lnTo>
                  <a:pt x="5869" y="552"/>
                </a:lnTo>
                <a:lnTo>
                  <a:pt x="5855" y="558"/>
                </a:lnTo>
                <a:lnTo>
                  <a:pt x="5842" y="564"/>
                </a:lnTo>
                <a:lnTo>
                  <a:pt x="5829" y="571"/>
                </a:lnTo>
                <a:lnTo>
                  <a:pt x="5818" y="580"/>
                </a:lnTo>
                <a:lnTo>
                  <a:pt x="5807" y="589"/>
                </a:lnTo>
                <a:lnTo>
                  <a:pt x="5798" y="600"/>
                </a:lnTo>
                <a:lnTo>
                  <a:pt x="5789" y="611"/>
                </a:lnTo>
                <a:lnTo>
                  <a:pt x="5782" y="624"/>
                </a:lnTo>
                <a:lnTo>
                  <a:pt x="5775" y="637"/>
                </a:lnTo>
                <a:lnTo>
                  <a:pt x="5770" y="651"/>
                </a:lnTo>
                <a:lnTo>
                  <a:pt x="5767" y="665"/>
                </a:lnTo>
                <a:lnTo>
                  <a:pt x="5764" y="680"/>
                </a:lnTo>
                <a:lnTo>
                  <a:pt x="5763" y="695"/>
                </a:lnTo>
                <a:lnTo>
                  <a:pt x="5764" y="710"/>
                </a:lnTo>
                <a:lnTo>
                  <a:pt x="5767" y="725"/>
                </a:lnTo>
                <a:lnTo>
                  <a:pt x="5770" y="740"/>
                </a:lnTo>
                <a:lnTo>
                  <a:pt x="5775" y="753"/>
                </a:lnTo>
                <a:lnTo>
                  <a:pt x="5782" y="767"/>
                </a:lnTo>
                <a:lnTo>
                  <a:pt x="5789" y="779"/>
                </a:lnTo>
                <a:lnTo>
                  <a:pt x="5798" y="790"/>
                </a:lnTo>
                <a:lnTo>
                  <a:pt x="5807" y="801"/>
                </a:lnTo>
                <a:lnTo>
                  <a:pt x="5818" y="811"/>
                </a:lnTo>
                <a:lnTo>
                  <a:pt x="5829" y="819"/>
                </a:lnTo>
                <a:lnTo>
                  <a:pt x="5842" y="827"/>
                </a:lnTo>
                <a:lnTo>
                  <a:pt x="5855" y="833"/>
                </a:lnTo>
                <a:lnTo>
                  <a:pt x="5869" y="838"/>
                </a:lnTo>
                <a:lnTo>
                  <a:pt x="5883" y="843"/>
                </a:lnTo>
                <a:lnTo>
                  <a:pt x="5898" y="845"/>
                </a:lnTo>
                <a:lnTo>
                  <a:pt x="5913" y="845"/>
                </a:lnTo>
                <a:lnTo>
                  <a:pt x="5928" y="845"/>
                </a:lnTo>
                <a:lnTo>
                  <a:pt x="5943" y="843"/>
                </a:lnTo>
                <a:lnTo>
                  <a:pt x="5957" y="838"/>
                </a:lnTo>
                <a:lnTo>
                  <a:pt x="5971" y="833"/>
                </a:lnTo>
                <a:lnTo>
                  <a:pt x="5985" y="827"/>
                </a:lnTo>
                <a:lnTo>
                  <a:pt x="5996" y="819"/>
                </a:lnTo>
                <a:lnTo>
                  <a:pt x="6008" y="811"/>
                </a:lnTo>
                <a:lnTo>
                  <a:pt x="6018" y="801"/>
                </a:lnTo>
                <a:lnTo>
                  <a:pt x="6029" y="790"/>
                </a:lnTo>
                <a:lnTo>
                  <a:pt x="6037" y="779"/>
                </a:lnTo>
                <a:lnTo>
                  <a:pt x="6044" y="767"/>
                </a:lnTo>
                <a:lnTo>
                  <a:pt x="6051" y="753"/>
                </a:lnTo>
                <a:lnTo>
                  <a:pt x="6056" y="740"/>
                </a:lnTo>
                <a:lnTo>
                  <a:pt x="6059" y="725"/>
                </a:lnTo>
                <a:lnTo>
                  <a:pt x="6061" y="710"/>
                </a:lnTo>
                <a:lnTo>
                  <a:pt x="6063" y="695"/>
                </a:lnTo>
                <a:lnTo>
                  <a:pt x="6061" y="680"/>
                </a:lnTo>
                <a:lnTo>
                  <a:pt x="6059" y="665"/>
                </a:lnTo>
                <a:lnTo>
                  <a:pt x="6056" y="651"/>
                </a:lnTo>
                <a:lnTo>
                  <a:pt x="6051" y="637"/>
                </a:lnTo>
                <a:lnTo>
                  <a:pt x="6044" y="624"/>
                </a:lnTo>
                <a:lnTo>
                  <a:pt x="6037" y="611"/>
                </a:lnTo>
                <a:lnTo>
                  <a:pt x="6029" y="600"/>
                </a:lnTo>
                <a:lnTo>
                  <a:pt x="6018" y="589"/>
                </a:lnTo>
                <a:close/>
                <a:moveTo>
                  <a:pt x="807" y="378"/>
                </a:moveTo>
                <a:lnTo>
                  <a:pt x="807" y="378"/>
                </a:lnTo>
                <a:lnTo>
                  <a:pt x="791" y="378"/>
                </a:lnTo>
                <a:lnTo>
                  <a:pt x="774" y="379"/>
                </a:lnTo>
                <a:lnTo>
                  <a:pt x="758" y="382"/>
                </a:lnTo>
                <a:lnTo>
                  <a:pt x="742" y="384"/>
                </a:lnTo>
                <a:lnTo>
                  <a:pt x="727" y="387"/>
                </a:lnTo>
                <a:lnTo>
                  <a:pt x="712" y="392"/>
                </a:lnTo>
                <a:lnTo>
                  <a:pt x="697" y="397"/>
                </a:lnTo>
                <a:lnTo>
                  <a:pt x="683" y="402"/>
                </a:lnTo>
                <a:lnTo>
                  <a:pt x="669" y="409"/>
                </a:lnTo>
                <a:lnTo>
                  <a:pt x="655" y="416"/>
                </a:lnTo>
                <a:lnTo>
                  <a:pt x="642" y="423"/>
                </a:lnTo>
                <a:lnTo>
                  <a:pt x="629" y="431"/>
                </a:lnTo>
                <a:lnTo>
                  <a:pt x="617" y="441"/>
                </a:lnTo>
                <a:lnTo>
                  <a:pt x="604" y="450"/>
                </a:lnTo>
                <a:lnTo>
                  <a:pt x="593" y="461"/>
                </a:lnTo>
                <a:lnTo>
                  <a:pt x="582" y="471"/>
                </a:lnTo>
                <a:lnTo>
                  <a:pt x="571" y="481"/>
                </a:lnTo>
                <a:lnTo>
                  <a:pt x="561" y="493"/>
                </a:lnTo>
                <a:lnTo>
                  <a:pt x="552" y="506"/>
                </a:lnTo>
                <a:lnTo>
                  <a:pt x="543" y="517"/>
                </a:lnTo>
                <a:lnTo>
                  <a:pt x="534" y="530"/>
                </a:lnTo>
                <a:lnTo>
                  <a:pt x="527" y="544"/>
                </a:lnTo>
                <a:lnTo>
                  <a:pt x="520" y="558"/>
                </a:lnTo>
                <a:lnTo>
                  <a:pt x="513" y="572"/>
                </a:lnTo>
                <a:lnTo>
                  <a:pt x="507" y="586"/>
                </a:lnTo>
                <a:lnTo>
                  <a:pt x="503" y="601"/>
                </a:lnTo>
                <a:lnTo>
                  <a:pt x="498" y="616"/>
                </a:lnTo>
                <a:lnTo>
                  <a:pt x="495" y="631"/>
                </a:lnTo>
                <a:lnTo>
                  <a:pt x="492" y="647"/>
                </a:lnTo>
                <a:lnTo>
                  <a:pt x="490" y="663"/>
                </a:lnTo>
                <a:lnTo>
                  <a:pt x="489" y="679"/>
                </a:lnTo>
                <a:lnTo>
                  <a:pt x="489" y="695"/>
                </a:lnTo>
                <a:lnTo>
                  <a:pt x="489" y="711"/>
                </a:lnTo>
                <a:lnTo>
                  <a:pt x="490" y="728"/>
                </a:lnTo>
                <a:lnTo>
                  <a:pt x="492" y="744"/>
                </a:lnTo>
                <a:lnTo>
                  <a:pt x="495" y="760"/>
                </a:lnTo>
                <a:lnTo>
                  <a:pt x="498" y="775"/>
                </a:lnTo>
                <a:lnTo>
                  <a:pt x="503" y="790"/>
                </a:lnTo>
                <a:lnTo>
                  <a:pt x="507" y="804"/>
                </a:lnTo>
                <a:lnTo>
                  <a:pt x="513" y="819"/>
                </a:lnTo>
                <a:lnTo>
                  <a:pt x="520" y="833"/>
                </a:lnTo>
                <a:lnTo>
                  <a:pt x="527" y="847"/>
                </a:lnTo>
                <a:lnTo>
                  <a:pt x="534" y="860"/>
                </a:lnTo>
                <a:lnTo>
                  <a:pt x="543" y="873"/>
                </a:lnTo>
                <a:lnTo>
                  <a:pt x="552" y="885"/>
                </a:lnTo>
                <a:lnTo>
                  <a:pt x="561" y="897"/>
                </a:lnTo>
                <a:lnTo>
                  <a:pt x="571" y="909"/>
                </a:lnTo>
                <a:lnTo>
                  <a:pt x="582" y="920"/>
                </a:lnTo>
                <a:lnTo>
                  <a:pt x="593" y="931"/>
                </a:lnTo>
                <a:lnTo>
                  <a:pt x="604" y="941"/>
                </a:lnTo>
                <a:lnTo>
                  <a:pt x="617" y="950"/>
                </a:lnTo>
                <a:lnTo>
                  <a:pt x="629" y="959"/>
                </a:lnTo>
                <a:lnTo>
                  <a:pt x="642" y="967"/>
                </a:lnTo>
                <a:lnTo>
                  <a:pt x="655" y="975"/>
                </a:lnTo>
                <a:lnTo>
                  <a:pt x="669" y="982"/>
                </a:lnTo>
                <a:lnTo>
                  <a:pt x="683" y="989"/>
                </a:lnTo>
                <a:lnTo>
                  <a:pt x="697" y="993"/>
                </a:lnTo>
                <a:lnTo>
                  <a:pt x="712" y="999"/>
                </a:lnTo>
                <a:lnTo>
                  <a:pt x="727" y="1003"/>
                </a:lnTo>
                <a:lnTo>
                  <a:pt x="742" y="1006"/>
                </a:lnTo>
                <a:lnTo>
                  <a:pt x="758" y="1010"/>
                </a:lnTo>
                <a:lnTo>
                  <a:pt x="774" y="1012"/>
                </a:lnTo>
                <a:lnTo>
                  <a:pt x="791" y="1013"/>
                </a:lnTo>
                <a:lnTo>
                  <a:pt x="807" y="1013"/>
                </a:lnTo>
                <a:lnTo>
                  <a:pt x="823" y="1013"/>
                </a:lnTo>
                <a:lnTo>
                  <a:pt x="839" y="1012"/>
                </a:lnTo>
                <a:lnTo>
                  <a:pt x="855" y="1010"/>
                </a:lnTo>
                <a:lnTo>
                  <a:pt x="871" y="1006"/>
                </a:lnTo>
                <a:lnTo>
                  <a:pt x="886" y="1003"/>
                </a:lnTo>
                <a:lnTo>
                  <a:pt x="901" y="999"/>
                </a:lnTo>
                <a:lnTo>
                  <a:pt x="916" y="993"/>
                </a:lnTo>
                <a:lnTo>
                  <a:pt x="930" y="989"/>
                </a:lnTo>
                <a:lnTo>
                  <a:pt x="944" y="982"/>
                </a:lnTo>
                <a:lnTo>
                  <a:pt x="958" y="975"/>
                </a:lnTo>
                <a:lnTo>
                  <a:pt x="971" y="967"/>
                </a:lnTo>
                <a:lnTo>
                  <a:pt x="985" y="959"/>
                </a:lnTo>
                <a:lnTo>
                  <a:pt x="996" y="950"/>
                </a:lnTo>
                <a:lnTo>
                  <a:pt x="1009" y="941"/>
                </a:lnTo>
                <a:lnTo>
                  <a:pt x="1021" y="931"/>
                </a:lnTo>
                <a:lnTo>
                  <a:pt x="1031" y="920"/>
                </a:lnTo>
                <a:lnTo>
                  <a:pt x="1041" y="909"/>
                </a:lnTo>
                <a:lnTo>
                  <a:pt x="1052" y="897"/>
                </a:lnTo>
                <a:lnTo>
                  <a:pt x="1061" y="885"/>
                </a:lnTo>
                <a:lnTo>
                  <a:pt x="1071" y="873"/>
                </a:lnTo>
                <a:lnTo>
                  <a:pt x="1079" y="860"/>
                </a:lnTo>
                <a:lnTo>
                  <a:pt x="1086" y="847"/>
                </a:lnTo>
                <a:lnTo>
                  <a:pt x="1093" y="833"/>
                </a:lnTo>
                <a:lnTo>
                  <a:pt x="1100" y="819"/>
                </a:lnTo>
                <a:lnTo>
                  <a:pt x="1105" y="804"/>
                </a:lnTo>
                <a:lnTo>
                  <a:pt x="1110" y="790"/>
                </a:lnTo>
                <a:lnTo>
                  <a:pt x="1115" y="775"/>
                </a:lnTo>
                <a:lnTo>
                  <a:pt x="1118" y="760"/>
                </a:lnTo>
                <a:lnTo>
                  <a:pt x="1120" y="744"/>
                </a:lnTo>
                <a:lnTo>
                  <a:pt x="1123" y="728"/>
                </a:lnTo>
                <a:lnTo>
                  <a:pt x="1124" y="711"/>
                </a:lnTo>
                <a:lnTo>
                  <a:pt x="1124" y="695"/>
                </a:lnTo>
                <a:lnTo>
                  <a:pt x="1124" y="679"/>
                </a:lnTo>
                <a:lnTo>
                  <a:pt x="1123" y="663"/>
                </a:lnTo>
                <a:lnTo>
                  <a:pt x="1120" y="647"/>
                </a:lnTo>
                <a:lnTo>
                  <a:pt x="1118" y="631"/>
                </a:lnTo>
                <a:lnTo>
                  <a:pt x="1115" y="616"/>
                </a:lnTo>
                <a:lnTo>
                  <a:pt x="1110" y="601"/>
                </a:lnTo>
                <a:lnTo>
                  <a:pt x="1105" y="586"/>
                </a:lnTo>
                <a:lnTo>
                  <a:pt x="1100" y="572"/>
                </a:lnTo>
                <a:lnTo>
                  <a:pt x="1093" y="558"/>
                </a:lnTo>
                <a:lnTo>
                  <a:pt x="1086" y="544"/>
                </a:lnTo>
                <a:lnTo>
                  <a:pt x="1079" y="530"/>
                </a:lnTo>
                <a:lnTo>
                  <a:pt x="1071" y="517"/>
                </a:lnTo>
                <a:lnTo>
                  <a:pt x="1061" y="506"/>
                </a:lnTo>
                <a:lnTo>
                  <a:pt x="1052" y="493"/>
                </a:lnTo>
                <a:lnTo>
                  <a:pt x="1041" y="481"/>
                </a:lnTo>
                <a:lnTo>
                  <a:pt x="1031" y="471"/>
                </a:lnTo>
                <a:lnTo>
                  <a:pt x="1021" y="461"/>
                </a:lnTo>
                <a:lnTo>
                  <a:pt x="1009" y="450"/>
                </a:lnTo>
                <a:lnTo>
                  <a:pt x="996" y="441"/>
                </a:lnTo>
                <a:lnTo>
                  <a:pt x="985" y="431"/>
                </a:lnTo>
                <a:lnTo>
                  <a:pt x="971" y="423"/>
                </a:lnTo>
                <a:lnTo>
                  <a:pt x="958" y="416"/>
                </a:lnTo>
                <a:lnTo>
                  <a:pt x="944" y="409"/>
                </a:lnTo>
                <a:lnTo>
                  <a:pt x="930" y="402"/>
                </a:lnTo>
                <a:lnTo>
                  <a:pt x="916" y="397"/>
                </a:lnTo>
                <a:lnTo>
                  <a:pt x="901" y="392"/>
                </a:lnTo>
                <a:lnTo>
                  <a:pt x="886" y="387"/>
                </a:lnTo>
                <a:lnTo>
                  <a:pt x="871" y="384"/>
                </a:lnTo>
                <a:lnTo>
                  <a:pt x="855" y="382"/>
                </a:lnTo>
                <a:lnTo>
                  <a:pt x="839" y="379"/>
                </a:lnTo>
                <a:lnTo>
                  <a:pt x="823" y="378"/>
                </a:lnTo>
                <a:lnTo>
                  <a:pt x="807" y="378"/>
                </a:lnTo>
                <a:close/>
                <a:moveTo>
                  <a:pt x="813" y="1222"/>
                </a:moveTo>
                <a:lnTo>
                  <a:pt x="813" y="1222"/>
                </a:lnTo>
                <a:lnTo>
                  <a:pt x="780" y="1223"/>
                </a:lnTo>
                <a:lnTo>
                  <a:pt x="748" y="1226"/>
                </a:lnTo>
                <a:lnTo>
                  <a:pt x="716" y="1229"/>
                </a:lnTo>
                <a:lnTo>
                  <a:pt x="685" y="1235"/>
                </a:lnTo>
                <a:lnTo>
                  <a:pt x="654" y="1242"/>
                </a:lnTo>
                <a:lnTo>
                  <a:pt x="624" y="1251"/>
                </a:lnTo>
                <a:lnTo>
                  <a:pt x="595" y="1260"/>
                </a:lnTo>
                <a:lnTo>
                  <a:pt x="565" y="1272"/>
                </a:lnTo>
                <a:lnTo>
                  <a:pt x="538" y="1285"/>
                </a:lnTo>
                <a:lnTo>
                  <a:pt x="510" y="1299"/>
                </a:lnTo>
                <a:lnTo>
                  <a:pt x="483" y="1314"/>
                </a:lnTo>
                <a:lnTo>
                  <a:pt x="458" y="1330"/>
                </a:lnTo>
                <a:lnTo>
                  <a:pt x="433" y="1349"/>
                </a:lnTo>
                <a:lnTo>
                  <a:pt x="409" y="1367"/>
                </a:lnTo>
                <a:lnTo>
                  <a:pt x="386" y="1387"/>
                </a:lnTo>
                <a:lnTo>
                  <a:pt x="363" y="1408"/>
                </a:lnTo>
                <a:lnTo>
                  <a:pt x="343" y="1430"/>
                </a:lnTo>
                <a:lnTo>
                  <a:pt x="323" y="1453"/>
                </a:lnTo>
                <a:lnTo>
                  <a:pt x="303" y="1478"/>
                </a:lnTo>
                <a:lnTo>
                  <a:pt x="286" y="1502"/>
                </a:lnTo>
                <a:lnTo>
                  <a:pt x="269" y="1529"/>
                </a:lnTo>
                <a:lnTo>
                  <a:pt x="254" y="1555"/>
                </a:lnTo>
                <a:lnTo>
                  <a:pt x="240" y="1582"/>
                </a:lnTo>
                <a:lnTo>
                  <a:pt x="228" y="1610"/>
                </a:lnTo>
                <a:lnTo>
                  <a:pt x="216" y="1639"/>
                </a:lnTo>
                <a:lnTo>
                  <a:pt x="206" y="1669"/>
                </a:lnTo>
                <a:lnTo>
                  <a:pt x="197" y="1699"/>
                </a:lnTo>
                <a:lnTo>
                  <a:pt x="191" y="1730"/>
                </a:lnTo>
                <a:lnTo>
                  <a:pt x="185" y="1761"/>
                </a:lnTo>
                <a:lnTo>
                  <a:pt x="180" y="1792"/>
                </a:lnTo>
                <a:lnTo>
                  <a:pt x="178" y="1825"/>
                </a:lnTo>
                <a:lnTo>
                  <a:pt x="178" y="1857"/>
                </a:lnTo>
                <a:lnTo>
                  <a:pt x="178" y="1891"/>
                </a:lnTo>
                <a:lnTo>
                  <a:pt x="180" y="1922"/>
                </a:lnTo>
                <a:lnTo>
                  <a:pt x="185" y="1955"/>
                </a:lnTo>
                <a:lnTo>
                  <a:pt x="191" y="1986"/>
                </a:lnTo>
                <a:lnTo>
                  <a:pt x="197" y="2016"/>
                </a:lnTo>
                <a:lnTo>
                  <a:pt x="206" y="2047"/>
                </a:lnTo>
                <a:lnTo>
                  <a:pt x="216" y="2077"/>
                </a:lnTo>
                <a:lnTo>
                  <a:pt x="228" y="2106"/>
                </a:lnTo>
                <a:lnTo>
                  <a:pt x="240" y="2134"/>
                </a:lnTo>
                <a:lnTo>
                  <a:pt x="254" y="2160"/>
                </a:lnTo>
                <a:lnTo>
                  <a:pt x="269" y="2187"/>
                </a:lnTo>
                <a:lnTo>
                  <a:pt x="286" y="2214"/>
                </a:lnTo>
                <a:lnTo>
                  <a:pt x="303" y="2238"/>
                </a:lnTo>
                <a:lnTo>
                  <a:pt x="323" y="2263"/>
                </a:lnTo>
                <a:lnTo>
                  <a:pt x="343" y="2286"/>
                </a:lnTo>
                <a:lnTo>
                  <a:pt x="363" y="2308"/>
                </a:lnTo>
                <a:lnTo>
                  <a:pt x="386" y="2329"/>
                </a:lnTo>
                <a:lnTo>
                  <a:pt x="409" y="2348"/>
                </a:lnTo>
                <a:lnTo>
                  <a:pt x="433" y="2367"/>
                </a:lnTo>
                <a:lnTo>
                  <a:pt x="458" y="2384"/>
                </a:lnTo>
                <a:lnTo>
                  <a:pt x="483" y="2402"/>
                </a:lnTo>
                <a:lnTo>
                  <a:pt x="510" y="2417"/>
                </a:lnTo>
                <a:lnTo>
                  <a:pt x="538" y="2431"/>
                </a:lnTo>
                <a:lnTo>
                  <a:pt x="565" y="2444"/>
                </a:lnTo>
                <a:lnTo>
                  <a:pt x="595" y="2455"/>
                </a:lnTo>
                <a:lnTo>
                  <a:pt x="624" y="2465"/>
                </a:lnTo>
                <a:lnTo>
                  <a:pt x="654" y="2474"/>
                </a:lnTo>
                <a:lnTo>
                  <a:pt x="685" y="2481"/>
                </a:lnTo>
                <a:lnTo>
                  <a:pt x="716" y="2487"/>
                </a:lnTo>
                <a:lnTo>
                  <a:pt x="748" y="2490"/>
                </a:lnTo>
                <a:lnTo>
                  <a:pt x="780" y="2492"/>
                </a:lnTo>
                <a:lnTo>
                  <a:pt x="813" y="2494"/>
                </a:lnTo>
                <a:lnTo>
                  <a:pt x="845" y="2492"/>
                </a:lnTo>
                <a:lnTo>
                  <a:pt x="878" y="2490"/>
                </a:lnTo>
                <a:lnTo>
                  <a:pt x="910" y="2487"/>
                </a:lnTo>
                <a:lnTo>
                  <a:pt x="942" y="2481"/>
                </a:lnTo>
                <a:lnTo>
                  <a:pt x="972" y="2474"/>
                </a:lnTo>
                <a:lnTo>
                  <a:pt x="1002" y="2465"/>
                </a:lnTo>
                <a:lnTo>
                  <a:pt x="1031" y="2455"/>
                </a:lnTo>
                <a:lnTo>
                  <a:pt x="1060" y="2444"/>
                </a:lnTo>
                <a:lnTo>
                  <a:pt x="1089" y="2431"/>
                </a:lnTo>
                <a:lnTo>
                  <a:pt x="1116" y="2417"/>
                </a:lnTo>
                <a:lnTo>
                  <a:pt x="1142" y="2402"/>
                </a:lnTo>
                <a:lnTo>
                  <a:pt x="1168" y="2384"/>
                </a:lnTo>
                <a:lnTo>
                  <a:pt x="1194" y="2367"/>
                </a:lnTo>
                <a:lnTo>
                  <a:pt x="1217" y="2348"/>
                </a:lnTo>
                <a:lnTo>
                  <a:pt x="1240" y="2329"/>
                </a:lnTo>
                <a:lnTo>
                  <a:pt x="1262" y="2308"/>
                </a:lnTo>
                <a:lnTo>
                  <a:pt x="1283" y="2286"/>
                </a:lnTo>
                <a:lnTo>
                  <a:pt x="1304" y="2263"/>
                </a:lnTo>
                <a:lnTo>
                  <a:pt x="1322" y="2238"/>
                </a:lnTo>
                <a:lnTo>
                  <a:pt x="1340" y="2214"/>
                </a:lnTo>
                <a:lnTo>
                  <a:pt x="1356" y="2187"/>
                </a:lnTo>
                <a:lnTo>
                  <a:pt x="1372" y="2160"/>
                </a:lnTo>
                <a:lnTo>
                  <a:pt x="1386" y="2134"/>
                </a:lnTo>
                <a:lnTo>
                  <a:pt x="1399" y="2106"/>
                </a:lnTo>
                <a:lnTo>
                  <a:pt x="1410" y="2077"/>
                </a:lnTo>
                <a:lnTo>
                  <a:pt x="1420" y="2047"/>
                </a:lnTo>
                <a:lnTo>
                  <a:pt x="1428" y="2016"/>
                </a:lnTo>
                <a:lnTo>
                  <a:pt x="1436" y="1986"/>
                </a:lnTo>
                <a:lnTo>
                  <a:pt x="1441" y="1955"/>
                </a:lnTo>
                <a:lnTo>
                  <a:pt x="1445" y="1922"/>
                </a:lnTo>
                <a:lnTo>
                  <a:pt x="1448" y="1891"/>
                </a:lnTo>
                <a:lnTo>
                  <a:pt x="1449" y="1857"/>
                </a:lnTo>
                <a:lnTo>
                  <a:pt x="1448" y="1825"/>
                </a:lnTo>
                <a:lnTo>
                  <a:pt x="1445" y="1792"/>
                </a:lnTo>
                <a:lnTo>
                  <a:pt x="1441" y="1761"/>
                </a:lnTo>
                <a:lnTo>
                  <a:pt x="1436" y="1730"/>
                </a:lnTo>
                <a:lnTo>
                  <a:pt x="1428" y="1699"/>
                </a:lnTo>
                <a:lnTo>
                  <a:pt x="1420" y="1669"/>
                </a:lnTo>
                <a:lnTo>
                  <a:pt x="1410" y="1639"/>
                </a:lnTo>
                <a:lnTo>
                  <a:pt x="1399" y="1610"/>
                </a:lnTo>
                <a:lnTo>
                  <a:pt x="1386" y="1582"/>
                </a:lnTo>
                <a:lnTo>
                  <a:pt x="1372" y="1555"/>
                </a:lnTo>
                <a:lnTo>
                  <a:pt x="1356" y="1529"/>
                </a:lnTo>
                <a:lnTo>
                  <a:pt x="1340" y="1502"/>
                </a:lnTo>
                <a:lnTo>
                  <a:pt x="1322" y="1478"/>
                </a:lnTo>
                <a:lnTo>
                  <a:pt x="1304" y="1453"/>
                </a:lnTo>
                <a:lnTo>
                  <a:pt x="1283" y="1430"/>
                </a:lnTo>
                <a:lnTo>
                  <a:pt x="1262" y="1408"/>
                </a:lnTo>
                <a:lnTo>
                  <a:pt x="1240" y="1387"/>
                </a:lnTo>
                <a:lnTo>
                  <a:pt x="1217" y="1367"/>
                </a:lnTo>
                <a:lnTo>
                  <a:pt x="1194" y="1349"/>
                </a:lnTo>
                <a:lnTo>
                  <a:pt x="1168" y="1330"/>
                </a:lnTo>
                <a:lnTo>
                  <a:pt x="1142" y="1314"/>
                </a:lnTo>
                <a:lnTo>
                  <a:pt x="1116" y="1299"/>
                </a:lnTo>
                <a:lnTo>
                  <a:pt x="1089" y="1285"/>
                </a:lnTo>
                <a:lnTo>
                  <a:pt x="1060" y="1272"/>
                </a:lnTo>
                <a:lnTo>
                  <a:pt x="1031" y="1260"/>
                </a:lnTo>
                <a:lnTo>
                  <a:pt x="1002" y="1251"/>
                </a:lnTo>
                <a:lnTo>
                  <a:pt x="972" y="1242"/>
                </a:lnTo>
                <a:lnTo>
                  <a:pt x="942" y="1235"/>
                </a:lnTo>
                <a:lnTo>
                  <a:pt x="910" y="1229"/>
                </a:lnTo>
                <a:lnTo>
                  <a:pt x="878" y="1226"/>
                </a:lnTo>
                <a:lnTo>
                  <a:pt x="845" y="1223"/>
                </a:lnTo>
                <a:lnTo>
                  <a:pt x="813" y="1222"/>
                </a:lnTo>
                <a:close/>
                <a:moveTo>
                  <a:pt x="1024" y="1646"/>
                </a:moveTo>
                <a:lnTo>
                  <a:pt x="1024" y="1646"/>
                </a:lnTo>
                <a:lnTo>
                  <a:pt x="1003" y="1627"/>
                </a:lnTo>
                <a:lnTo>
                  <a:pt x="980" y="1610"/>
                </a:lnTo>
                <a:lnTo>
                  <a:pt x="968" y="1602"/>
                </a:lnTo>
                <a:lnTo>
                  <a:pt x="956" y="1595"/>
                </a:lnTo>
                <a:lnTo>
                  <a:pt x="943" y="1588"/>
                </a:lnTo>
                <a:lnTo>
                  <a:pt x="929" y="1582"/>
                </a:lnTo>
                <a:lnTo>
                  <a:pt x="916" y="1576"/>
                </a:lnTo>
                <a:lnTo>
                  <a:pt x="902" y="1572"/>
                </a:lnTo>
                <a:lnTo>
                  <a:pt x="888" y="1568"/>
                </a:lnTo>
                <a:lnTo>
                  <a:pt x="873" y="1565"/>
                </a:lnTo>
                <a:lnTo>
                  <a:pt x="858" y="1562"/>
                </a:lnTo>
                <a:lnTo>
                  <a:pt x="844" y="1560"/>
                </a:lnTo>
                <a:lnTo>
                  <a:pt x="828" y="1559"/>
                </a:lnTo>
                <a:lnTo>
                  <a:pt x="813" y="1559"/>
                </a:lnTo>
                <a:lnTo>
                  <a:pt x="798" y="1559"/>
                </a:lnTo>
                <a:lnTo>
                  <a:pt x="783" y="1560"/>
                </a:lnTo>
                <a:lnTo>
                  <a:pt x="768" y="1562"/>
                </a:lnTo>
                <a:lnTo>
                  <a:pt x="752" y="1565"/>
                </a:lnTo>
                <a:lnTo>
                  <a:pt x="738" y="1568"/>
                </a:lnTo>
                <a:lnTo>
                  <a:pt x="725" y="1572"/>
                </a:lnTo>
                <a:lnTo>
                  <a:pt x="711" y="1576"/>
                </a:lnTo>
                <a:lnTo>
                  <a:pt x="697" y="1582"/>
                </a:lnTo>
                <a:lnTo>
                  <a:pt x="683" y="1588"/>
                </a:lnTo>
                <a:lnTo>
                  <a:pt x="670" y="1595"/>
                </a:lnTo>
                <a:lnTo>
                  <a:pt x="658" y="1602"/>
                </a:lnTo>
                <a:lnTo>
                  <a:pt x="646" y="1610"/>
                </a:lnTo>
                <a:lnTo>
                  <a:pt x="622" y="1627"/>
                </a:lnTo>
                <a:lnTo>
                  <a:pt x="601" y="1646"/>
                </a:lnTo>
                <a:lnTo>
                  <a:pt x="582" y="1667"/>
                </a:lnTo>
                <a:lnTo>
                  <a:pt x="564" y="1690"/>
                </a:lnTo>
                <a:lnTo>
                  <a:pt x="557" y="1703"/>
                </a:lnTo>
                <a:lnTo>
                  <a:pt x="550" y="1716"/>
                </a:lnTo>
                <a:lnTo>
                  <a:pt x="543" y="1728"/>
                </a:lnTo>
                <a:lnTo>
                  <a:pt x="538" y="1741"/>
                </a:lnTo>
                <a:lnTo>
                  <a:pt x="532" y="1755"/>
                </a:lnTo>
                <a:lnTo>
                  <a:pt x="527" y="1769"/>
                </a:lnTo>
                <a:lnTo>
                  <a:pt x="524" y="1783"/>
                </a:lnTo>
                <a:lnTo>
                  <a:pt x="520" y="1797"/>
                </a:lnTo>
                <a:lnTo>
                  <a:pt x="517" y="1812"/>
                </a:lnTo>
                <a:lnTo>
                  <a:pt x="516" y="1827"/>
                </a:lnTo>
                <a:lnTo>
                  <a:pt x="514" y="1842"/>
                </a:lnTo>
                <a:lnTo>
                  <a:pt x="513" y="1857"/>
                </a:lnTo>
                <a:lnTo>
                  <a:pt x="514" y="1874"/>
                </a:lnTo>
                <a:lnTo>
                  <a:pt x="516" y="1889"/>
                </a:lnTo>
                <a:lnTo>
                  <a:pt x="517" y="1904"/>
                </a:lnTo>
                <a:lnTo>
                  <a:pt x="520" y="1918"/>
                </a:lnTo>
                <a:lnTo>
                  <a:pt x="524" y="1933"/>
                </a:lnTo>
                <a:lnTo>
                  <a:pt x="527" y="1947"/>
                </a:lnTo>
                <a:lnTo>
                  <a:pt x="532" y="1961"/>
                </a:lnTo>
                <a:lnTo>
                  <a:pt x="538" y="1975"/>
                </a:lnTo>
                <a:lnTo>
                  <a:pt x="543" y="1987"/>
                </a:lnTo>
                <a:lnTo>
                  <a:pt x="550" y="2000"/>
                </a:lnTo>
                <a:lnTo>
                  <a:pt x="557" y="2013"/>
                </a:lnTo>
                <a:lnTo>
                  <a:pt x="564" y="2026"/>
                </a:lnTo>
                <a:lnTo>
                  <a:pt x="582" y="2048"/>
                </a:lnTo>
                <a:lnTo>
                  <a:pt x="601" y="2070"/>
                </a:lnTo>
                <a:lnTo>
                  <a:pt x="622" y="2088"/>
                </a:lnTo>
                <a:lnTo>
                  <a:pt x="646" y="2106"/>
                </a:lnTo>
                <a:lnTo>
                  <a:pt x="670" y="2121"/>
                </a:lnTo>
                <a:lnTo>
                  <a:pt x="683" y="2128"/>
                </a:lnTo>
                <a:lnTo>
                  <a:pt x="697" y="2134"/>
                </a:lnTo>
                <a:lnTo>
                  <a:pt x="711" y="2138"/>
                </a:lnTo>
                <a:lnTo>
                  <a:pt x="725" y="2144"/>
                </a:lnTo>
                <a:lnTo>
                  <a:pt x="738" y="2148"/>
                </a:lnTo>
                <a:lnTo>
                  <a:pt x="752" y="2151"/>
                </a:lnTo>
                <a:lnTo>
                  <a:pt x="768" y="2153"/>
                </a:lnTo>
                <a:lnTo>
                  <a:pt x="783" y="2156"/>
                </a:lnTo>
                <a:lnTo>
                  <a:pt x="798" y="2157"/>
                </a:lnTo>
                <a:lnTo>
                  <a:pt x="813" y="2157"/>
                </a:lnTo>
                <a:lnTo>
                  <a:pt x="828" y="2157"/>
                </a:lnTo>
                <a:lnTo>
                  <a:pt x="844" y="2156"/>
                </a:lnTo>
                <a:lnTo>
                  <a:pt x="858" y="2153"/>
                </a:lnTo>
                <a:lnTo>
                  <a:pt x="873" y="2151"/>
                </a:lnTo>
                <a:lnTo>
                  <a:pt x="888" y="2148"/>
                </a:lnTo>
                <a:lnTo>
                  <a:pt x="902" y="2144"/>
                </a:lnTo>
                <a:lnTo>
                  <a:pt x="916" y="2138"/>
                </a:lnTo>
                <a:lnTo>
                  <a:pt x="929" y="2134"/>
                </a:lnTo>
                <a:lnTo>
                  <a:pt x="943" y="2128"/>
                </a:lnTo>
                <a:lnTo>
                  <a:pt x="956" y="2121"/>
                </a:lnTo>
                <a:lnTo>
                  <a:pt x="968" y="2114"/>
                </a:lnTo>
                <a:lnTo>
                  <a:pt x="980" y="2106"/>
                </a:lnTo>
                <a:lnTo>
                  <a:pt x="1003" y="2088"/>
                </a:lnTo>
                <a:lnTo>
                  <a:pt x="1024" y="2070"/>
                </a:lnTo>
                <a:lnTo>
                  <a:pt x="1044" y="2048"/>
                </a:lnTo>
                <a:lnTo>
                  <a:pt x="1061" y="2026"/>
                </a:lnTo>
                <a:lnTo>
                  <a:pt x="1068" y="2013"/>
                </a:lnTo>
                <a:lnTo>
                  <a:pt x="1076" y="2000"/>
                </a:lnTo>
                <a:lnTo>
                  <a:pt x="1082" y="1987"/>
                </a:lnTo>
                <a:lnTo>
                  <a:pt x="1089" y="1975"/>
                </a:lnTo>
                <a:lnTo>
                  <a:pt x="1094" y="1961"/>
                </a:lnTo>
                <a:lnTo>
                  <a:pt x="1098" y="1947"/>
                </a:lnTo>
                <a:lnTo>
                  <a:pt x="1103" y="1933"/>
                </a:lnTo>
                <a:lnTo>
                  <a:pt x="1106" y="1918"/>
                </a:lnTo>
                <a:lnTo>
                  <a:pt x="1109" y="1904"/>
                </a:lnTo>
                <a:lnTo>
                  <a:pt x="1110" y="1889"/>
                </a:lnTo>
                <a:lnTo>
                  <a:pt x="1111" y="1874"/>
                </a:lnTo>
                <a:lnTo>
                  <a:pt x="1112" y="1857"/>
                </a:lnTo>
                <a:lnTo>
                  <a:pt x="1111" y="1842"/>
                </a:lnTo>
                <a:lnTo>
                  <a:pt x="1110" y="1827"/>
                </a:lnTo>
                <a:lnTo>
                  <a:pt x="1109" y="1812"/>
                </a:lnTo>
                <a:lnTo>
                  <a:pt x="1106" y="1797"/>
                </a:lnTo>
                <a:lnTo>
                  <a:pt x="1103" y="1783"/>
                </a:lnTo>
                <a:lnTo>
                  <a:pt x="1098" y="1769"/>
                </a:lnTo>
                <a:lnTo>
                  <a:pt x="1094" y="1755"/>
                </a:lnTo>
                <a:lnTo>
                  <a:pt x="1089" y="1741"/>
                </a:lnTo>
                <a:lnTo>
                  <a:pt x="1082" y="1728"/>
                </a:lnTo>
                <a:lnTo>
                  <a:pt x="1076" y="1716"/>
                </a:lnTo>
                <a:lnTo>
                  <a:pt x="1068" y="1703"/>
                </a:lnTo>
                <a:lnTo>
                  <a:pt x="1061" y="1690"/>
                </a:lnTo>
                <a:lnTo>
                  <a:pt x="1044" y="1667"/>
                </a:lnTo>
                <a:lnTo>
                  <a:pt x="1024" y="1646"/>
                </a:lnTo>
                <a:close/>
                <a:moveTo>
                  <a:pt x="813" y="2625"/>
                </a:moveTo>
                <a:lnTo>
                  <a:pt x="813" y="2625"/>
                </a:lnTo>
                <a:lnTo>
                  <a:pt x="780" y="2625"/>
                </a:lnTo>
                <a:lnTo>
                  <a:pt x="748" y="2628"/>
                </a:lnTo>
                <a:lnTo>
                  <a:pt x="716" y="2632"/>
                </a:lnTo>
                <a:lnTo>
                  <a:pt x="685" y="2638"/>
                </a:lnTo>
                <a:lnTo>
                  <a:pt x="654" y="2645"/>
                </a:lnTo>
                <a:lnTo>
                  <a:pt x="624" y="2653"/>
                </a:lnTo>
                <a:lnTo>
                  <a:pt x="595" y="2663"/>
                </a:lnTo>
                <a:lnTo>
                  <a:pt x="565" y="2675"/>
                </a:lnTo>
                <a:lnTo>
                  <a:pt x="538" y="2687"/>
                </a:lnTo>
                <a:lnTo>
                  <a:pt x="510" y="2701"/>
                </a:lnTo>
                <a:lnTo>
                  <a:pt x="483" y="2716"/>
                </a:lnTo>
                <a:lnTo>
                  <a:pt x="458" y="2733"/>
                </a:lnTo>
                <a:lnTo>
                  <a:pt x="433" y="2751"/>
                </a:lnTo>
                <a:lnTo>
                  <a:pt x="409" y="2770"/>
                </a:lnTo>
                <a:lnTo>
                  <a:pt x="386" y="2790"/>
                </a:lnTo>
                <a:lnTo>
                  <a:pt x="363" y="2811"/>
                </a:lnTo>
                <a:lnTo>
                  <a:pt x="343" y="2833"/>
                </a:lnTo>
                <a:lnTo>
                  <a:pt x="323" y="2856"/>
                </a:lnTo>
                <a:lnTo>
                  <a:pt x="303" y="2880"/>
                </a:lnTo>
                <a:lnTo>
                  <a:pt x="286" y="2905"/>
                </a:lnTo>
                <a:lnTo>
                  <a:pt x="269" y="2930"/>
                </a:lnTo>
                <a:lnTo>
                  <a:pt x="254" y="2957"/>
                </a:lnTo>
                <a:lnTo>
                  <a:pt x="240" y="2985"/>
                </a:lnTo>
                <a:lnTo>
                  <a:pt x="228" y="3013"/>
                </a:lnTo>
                <a:lnTo>
                  <a:pt x="216" y="3042"/>
                </a:lnTo>
                <a:lnTo>
                  <a:pt x="206" y="3071"/>
                </a:lnTo>
                <a:lnTo>
                  <a:pt x="197" y="3101"/>
                </a:lnTo>
                <a:lnTo>
                  <a:pt x="191" y="3132"/>
                </a:lnTo>
                <a:lnTo>
                  <a:pt x="185" y="3164"/>
                </a:lnTo>
                <a:lnTo>
                  <a:pt x="180" y="3195"/>
                </a:lnTo>
                <a:lnTo>
                  <a:pt x="178" y="3227"/>
                </a:lnTo>
                <a:lnTo>
                  <a:pt x="178" y="3260"/>
                </a:lnTo>
                <a:lnTo>
                  <a:pt x="178" y="3292"/>
                </a:lnTo>
                <a:lnTo>
                  <a:pt x="180" y="3325"/>
                </a:lnTo>
                <a:lnTo>
                  <a:pt x="185" y="3357"/>
                </a:lnTo>
                <a:lnTo>
                  <a:pt x="191" y="3389"/>
                </a:lnTo>
                <a:lnTo>
                  <a:pt x="197" y="3419"/>
                </a:lnTo>
                <a:lnTo>
                  <a:pt x="206" y="3449"/>
                </a:lnTo>
                <a:lnTo>
                  <a:pt x="216" y="3478"/>
                </a:lnTo>
                <a:lnTo>
                  <a:pt x="228" y="3507"/>
                </a:lnTo>
                <a:lnTo>
                  <a:pt x="240" y="3536"/>
                </a:lnTo>
                <a:lnTo>
                  <a:pt x="254" y="3563"/>
                </a:lnTo>
                <a:lnTo>
                  <a:pt x="269" y="3590"/>
                </a:lnTo>
                <a:lnTo>
                  <a:pt x="286" y="3615"/>
                </a:lnTo>
                <a:lnTo>
                  <a:pt x="303" y="3641"/>
                </a:lnTo>
                <a:lnTo>
                  <a:pt x="323" y="3664"/>
                </a:lnTo>
                <a:lnTo>
                  <a:pt x="343" y="3687"/>
                </a:lnTo>
                <a:lnTo>
                  <a:pt x="363" y="3709"/>
                </a:lnTo>
                <a:lnTo>
                  <a:pt x="386" y="3731"/>
                </a:lnTo>
                <a:lnTo>
                  <a:pt x="409" y="3751"/>
                </a:lnTo>
                <a:lnTo>
                  <a:pt x="433" y="3770"/>
                </a:lnTo>
                <a:lnTo>
                  <a:pt x="458" y="3787"/>
                </a:lnTo>
                <a:lnTo>
                  <a:pt x="483" y="3803"/>
                </a:lnTo>
                <a:lnTo>
                  <a:pt x="510" y="3820"/>
                </a:lnTo>
                <a:lnTo>
                  <a:pt x="538" y="3833"/>
                </a:lnTo>
                <a:lnTo>
                  <a:pt x="565" y="3846"/>
                </a:lnTo>
                <a:lnTo>
                  <a:pt x="595" y="3857"/>
                </a:lnTo>
                <a:lnTo>
                  <a:pt x="624" y="3867"/>
                </a:lnTo>
                <a:lnTo>
                  <a:pt x="654" y="3875"/>
                </a:lnTo>
                <a:lnTo>
                  <a:pt x="685" y="3883"/>
                </a:lnTo>
                <a:lnTo>
                  <a:pt x="716" y="3888"/>
                </a:lnTo>
                <a:lnTo>
                  <a:pt x="748" y="3893"/>
                </a:lnTo>
                <a:lnTo>
                  <a:pt x="780" y="3895"/>
                </a:lnTo>
                <a:lnTo>
                  <a:pt x="813" y="3896"/>
                </a:lnTo>
                <a:lnTo>
                  <a:pt x="845" y="3895"/>
                </a:lnTo>
                <a:lnTo>
                  <a:pt x="878" y="3893"/>
                </a:lnTo>
                <a:lnTo>
                  <a:pt x="910" y="3888"/>
                </a:lnTo>
                <a:lnTo>
                  <a:pt x="942" y="3883"/>
                </a:lnTo>
                <a:lnTo>
                  <a:pt x="972" y="3875"/>
                </a:lnTo>
                <a:lnTo>
                  <a:pt x="1002" y="3867"/>
                </a:lnTo>
                <a:lnTo>
                  <a:pt x="1031" y="3857"/>
                </a:lnTo>
                <a:lnTo>
                  <a:pt x="1060" y="3846"/>
                </a:lnTo>
                <a:lnTo>
                  <a:pt x="1089" y="3833"/>
                </a:lnTo>
                <a:lnTo>
                  <a:pt x="1116" y="3820"/>
                </a:lnTo>
                <a:lnTo>
                  <a:pt x="1142" y="3803"/>
                </a:lnTo>
                <a:lnTo>
                  <a:pt x="1168" y="3787"/>
                </a:lnTo>
                <a:lnTo>
                  <a:pt x="1194" y="3770"/>
                </a:lnTo>
                <a:lnTo>
                  <a:pt x="1217" y="3751"/>
                </a:lnTo>
                <a:lnTo>
                  <a:pt x="1240" y="3731"/>
                </a:lnTo>
                <a:lnTo>
                  <a:pt x="1262" y="3709"/>
                </a:lnTo>
                <a:lnTo>
                  <a:pt x="1283" y="3687"/>
                </a:lnTo>
                <a:lnTo>
                  <a:pt x="1304" y="3664"/>
                </a:lnTo>
                <a:lnTo>
                  <a:pt x="1322" y="3641"/>
                </a:lnTo>
                <a:lnTo>
                  <a:pt x="1340" y="3615"/>
                </a:lnTo>
                <a:lnTo>
                  <a:pt x="1356" y="3590"/>
                </a:lnTo>
                <a:lnTo>
                  <a:pt x="1372" y="3563"/>
                </a:lnTo>
                <a:lnTo>
                  <a:pt x="1386" y="3536"/>
                </a:lnTo>
                <a:lnTo>
                  <a:pt x="1399" y="3507"/>
                </a:lnTo>
                <a:lnTo>
                  <a:pt x="1410" y="3478"/>
                </a:lnTo>
                <a:lnTo>
                  <a:pt x="1420" y="3449"/>
                </a:lnTo>
                <a:lnTo>
                  <a:pt x="1428" y="3419"/>
                </a:lnTo>
                <a:lnTo>
                  <a:pt x="1436" y="3389"/>
                </a:lnTo>
                <a:lnTo>
                  <a:pt x="1441" y="3357"/>
                </a:lnTo>
                <a:lnTo>
                  <a:pt x="1445" y="3325"/>
                </a:lnTo>
                <a:lnTo>
                  <a:pt x="1448" y="3292"/>
                </a:lnTo>
                <a:lnTo>
                  <a:pt x="1449" y="3260"/>
                </a:lnTo>
                <a:lnTo>
                  <a:pt x="1448" y="3227"/>
                </a:lnTo>
                <a:lnTo>
                  <a:pt x="1445" y="3195"/>
                </a:lnTo>
                <a:lnTo>
                  <a:pt x="1441" y="3164"/>
                </a:lnTo>
                <a:lnTo>
                  <a:pt x="1436" y="3132"/>
                </a:lnTo>
                <a:lnTo>
                  <a:pt x="1428" y="3101"/>
                </a:lnTo>
                <a:lnTo>
                  <a:pt x="1420" y="3071"/>
                </a:lnTo>
                <a:lnTo>
                  <a:pt x="1410" y="3042"/>
                </a:lnTo>
                <a:lnTo>
                  <a:pt x="1399" y="3013"/>
                </a:lnTo>
                <a:lnTo>
                  <a:pt x="1386" y="2985"/>
                </a:lnTo>
                <a:lnTo>
                  <a:pt x="1372" y="2957"/>
                </a:lnTo>
                <a:lnTo>
                  <a:pt x="1356" y="2930"/>
                </a:lnTo>
                <a:lnTo>
                  <a:pt x="1340" y="2905"/>
                </a:lnTo>
                <a:lnTo>
                  <a:pt x="1322" y="2880"/>
                </a:lnTo>
                <a:lnTo>
                  <a:pt x="1304" y="2856"/>
                </a:lnTo>
                <a:lnTo>
                  <a:pt x="1283" y="2833"/>
                </a:lnTo>
                <a:lnTo>
                  <a:pt x="1262" y="2811"/>
                </a:lnTo>
                <a:lnTo>
                  <a:pt x="1240" y="2790"/>
                </a:lnTo>
                <a:lnTo>
                  <a:pt x="1217" y="2770"/>
                </a:lnTo>
                <a:lnTo>
                  <a:pt x="1194" y="2751"/>
                </a:lnTo>
                <a:lnTo>
                  <a:pt x="1168" y="2733"/>
                </a:lnTo>
                <a:lnTo>
                  <a:pt x="1142" y="2716"/>
                </a:lnTo>
                <a:lnTo>
                  <a:pt x="1116" y="2701"/>
                </a:lnTo>
                <a:lnTo>
                  <a:pt x="1089" y="2687"/>
                </a:lnTo>
                <a:lnTo>
                  <a:pt x="1060" y="2675"/>
                </a:lnTo>
                <a:lnTo>
                  <a:pt x="1031" y="2663"/>
                </a:lnTo>
                <a:lnTo>
                  <a:pt x="1002" y="2653"/>
                </a:lnTo>
                <a:lnTo>
                  <a:pt x="972" y="2645"/>
                </a:lnTo>
                <a:lnTo>
                  <a:pt x="942" y="2638"/>
                </a:lnTo>
                <a:lnTo>
                  <a:pt x="910" y="2632"/>
                </a:lnTo>
                <a:lnTo>
                  <a:pt x="878" y="2628"/>
                </a:lnTo>
                <a:lnTo>
                  <a:pt x="845" y="2625"/>
                </a:lnTo>
                <a:lnTo>
                  <a:pt x="813" y="2625"/>
                </a:lnTo>
                <a:close/>
                <a:moveTo>
                  <a:pt x="1024" y="3049"/>
                </a:moveTo>
                <a:lnTo>
                  <a:pt x="1024" y="3049"/>
                </a:lnTo>
                <a:lnTo>
                  <a:pt x="1003" y="3029"/>
                </a:lnTo>
                <a:lnTo>
                  <a:pt x="980" y="3013"/>
                </a:lnTo>
                <a:lnTo>
                  <a:pt x="968" y="3004"/>
                </a:lnTo>
                <a:lnTo>
                  <a:pt x="956" y="2997"/>
                </a:lnTo>
                <a:lnTo>
                  <a:pt x="943" y="2991"/>
                </a:lnTo>
                <a:lnTo>
                  <a:pt x="929" y="2985"/>
                </a:lnTo>
                <a:lnTo>
                  <a:pt x="916" y="2979"/>
                </a:lnTo>
                <a:lnTo>
                  <a:pt x="902" y="2974"/>
                </a:lnTo>
                <a:lnTo>
                  <a:pt x="888" y="2971"/>
                </a:lnTo>
                <a:lnTo>
                  <a:pt x="873" y="2967"/>
                </a:lnTo>
                <a:lnTo>
                  <a:pt x="858" y="2964"/>
                </a:lnTo>
                <a:lnTo>
                  <a:pt x="844" y="2963"/>
                </a:lnTo>
                <a:lnTo>
                  <a:pt x="828" y="2961"/>
                </a:lnTo>
                <a:lnTo>
                  <a:pt x="813" y="2961"/>
                </a:lnTo>
                <a:lnTo>
                  <a:pt x="798" y="2961"/>
                </a:lnTo>
                <a:lnTo>
                  <a:pt x="783" y="2963"/>
                </a:lnTo>
                <a:lnTo>
                  <a:pt x="768" y="2964"/>
                </a:lnTo>
                <a:lnTo>
                  <a:pt x="752" y="2967"/>
                </a:lnTo>
                <a:lnTo>
                  <a:pt x="738" y="2971"/>
                </a:lnTo>
                <a:lnTo>
                  <a:pt x="725" y="2974"/>
                </a:lnTo>
                <a:lnTo>
                  <a:pt x="711" y="2979"/>
                </a:lnTo>
                <a:lnTo>
                  <a:pt x="697" y="2985"/>
                </a:lnTo>
                <a:lnTo>
                  <a:pt x="683" y="2991"/>
                </a:lnTo>
                <a:lnTo>
                  <a:pt x="670" y="2997"/>
                </a:lnTo>
                <a:lnTo>
                  <a:pt x="658" y="3004"/>
                </a:lnTo>
                <a:lnTo>
                  <a:pt x="646" y="3013"/>
                </a:lnTo>
                <a:lnTo>
                  <a:pt x="622" y="3029"/>
                </a:lnTo>
                <a:lnTo>
                  <a:pt x="601" y="3049"/>
                </a:lnTo>
                <a:lnTo>
                  <a:pt x="582" y="3069"/>
                </a:lnTo>
                <a:lnTo>
                  <a:pt x="564" y="3093"/>
                </a:lnTo>
                <a:lnTo>
                  <a:pt x="557" y="3105"/>
                </a:lnTo>
                <a:lnTo>
                  <a:pt x="550" y="3117"/>
                </a:lnTo>
                <a:lnTo>
                  <a:pt x="543" y="3130"/>
                </a:lnTo>
                <a:lnTo>
                  <a:pt x="538" y="3144"/>
                </a:lnTo>
                <a:lnTo>
                  <a:pt x="532" y="3158"/>
                </a:lnTo>
                <a:lnTo>
                  <a:pt x="527" y="3172"/>
                </a:lnTo>
                <a:lnTo>
                  <a:pt x="524" y="3186"/>
                </a:lnTo>
                <a:lnTo>
                  <a:pt x="520" y="3200"/>
                </a:lnTo>
                <a:lnTo>
                  <a:pt x="517" y="3215"/>
                </a:lnTo>
                <a:lnTo>
                  <a:pt x="516" y="3230"/>
                </a:lnTo>
                <a:lnTo>
                  <a:pt x="514" y="3245"/>
                </a:lnTo>
                <a:lnTo>
                  <a:pt x="513" y="3260"/>
                </a:lnTo>
                <a:lnTo>
                  <a:pt x="514" y="3275"/>
                </a:lnTo>
                <a:lnTo>
                  <a:pt x="516" y="3291"/>
                </a:lnTo>
                <a:lnTo>
                  <a:pt x="517" y="3305"/>
                </a:lnTo>
                <a:lnTo>
                  <a:pt x="520" y="3320"/>
                </a:lnTo>
                <a:lnTo>
                  <a:pt x="524" y="3335"/>
                </a:lnTo>
                <a:lnTo>
                  <a:pt x="527" y="3349"/>
                </a:lnTo>
                <a:lnTo>
                  <a:pt x="532" y="3363"/>
                </a:lnTo>
                <a:lnTo>
                  <a:pt x="538" y="3377"/>
                </a:lnTo>
                <a:lnTo>
                  <a:pt x="543" y="3390"/>
                </a:lnTo>
                <a:lnTo>
                  <a:pt x="550" y="3403"/>
                </a:lnTo>
                <a:lnTo>
                  <a:pt x="557" y="3415"/>
                </a:lnTo>
                <a:lnTo>
                  <a:pt x="564" y="3427"/>
                </a:lnTo>
                <a:lnTo>
                  <a:pt x="582" y="3450"/>
                </a:lnTo>
                <a:lnTo>
                  <a:pt x="601" y="3471"/>
                </a:lnTo>
                <a:lnTo>
                  <a:pt x="622" y="3491"/>
                </a:lnTo>
                <a:lnTo>
                  <a:pt x="646" y="3508"/>
                </a:lnTo>
                <a:lnTo>
                  <a:pt x="658" y="3516"/>
                </a:lnTo>
                <a:lnTo>
                  <a:pt x="670" y="3523"/>
                </a:lnTo>
                <a:lnTo>
                  <a:pt x="683" y="3529"/>
                </a:lnTo>
                <a:lnTo>
                  <a:pt x="697" y="3536"/>
                </a:lnTo>
                <a:lnTo>
                  <a:pt x="711" y="3541"/>
                </a:lnTo>
                <a:lnTo>
                  <a:pt x="725" y="3546"/>
                </a:lnTo>
                <a:lnTo>
                  <a:pt x="738" y="3550"/>
                </a:lnTo>
                <a:lnTo>
                  <a:pt x="752" y="3554"/>
                </a:lnTo>
                <a:lnTo>
                  <a:pt x="768" y="3556"/>
                </a:lnTo>
                <a:lnTo>
                  <a:pt x="783" y="3558"/>
                </a:lnTo>
                <a:lnTo>
                  <a:pt x="798" y="3559"/>
                </a:lnTo>
                <a:lnTo>
                  <a:pt x="813" y="3559"/>
                </a:lnTo>
                <a:lnTo>
                  <a:pt x="828" y="3559"/>
                </a:lnTo>
                <a:lnTo>
                  <a:pt x="844" y="3558"/>
                </a:lnTo>
                <a:lnTo>
                  <a:pt x="858" y="3556"/>
                </a:lnTo>
                <a:lnTo>
                  <a:pt x="873" y="3554"/>
                </a:lnTo>
                <a:lnTo>
                  <a:pt x="888" y="3550"/>
                </a:lnTo>
                <a:lnTo>
                  <a:pt x="902" y="3546"/>
                </a:lnTo>
                <a:lnTo>
                  <a:pt x="916" y="3541"/>
                </a:lnTo>
                <a:lnTo>
                  <a:pt x="929" y="3536"/>
                </a:lnTo>
                <a:lnTo>
                  <a:pt x="943" y="3529"/>
                </a:lnTo>
                <a:lnTo>
                  <a:pt x="956" y="3523"/>
                </a:lnTo>
                <a:lnTo>
                  <a:pt x="968" y="3516"/>
                </a:lnTo>
                <a:lnTo>
                  <a:pt x="980" y="3508"/>
                </a:lnTo>
                <a:lnTo>
                  <a:pt x="1003" y="3491"/>
                </a:lnTo>
                <a:lnTo>
                  <a:pt x="1024" y="3471"/>
                </a:lnTo>
                <a:lnTo>
                  <a:pt x="1044" y="3450"/>
                </a:lnTo>
                <a:lnTo>
                  <a:pt x="1061" y="3427"/>
                </a:lnTo>
                <a:lnTo>
                  <a:pt x="1068" y="3415"/>
                </a:lnTo>
                <a:lnTo>
                  <a:pt x="1076" y="3403"/>
                </a:lnTo>
                <a:lnTo>
                  <a:pt x="1082" y="3390"/>
                </a:lnTo>
                <a:lnTo>
                  <a:pt x="1089" y="3377"/>
                </a:lnTo>
                <a:lnTo>
                  <a:pt x="1094" y="3363"/>
                </a:lnTo>
                <a:lnTo>
                  <a:pt x="1098" y="3349"/>
                </a:lnTo>
                <a:lnTo>
                  <a:pt x="1103" y="3335"/>
                </a:lnTo>
                <a:lnTo>
                  <a:pt x="1106" y="3320"/>
                </a:lnTo>
                <a:lnTo>
                  <a:pt x="1109" y="3305"/>
                </a:lnTo>
                <a:lnTo>
                  <a:pt x="1110" y="3291"/>
                </a:lnTo>
                <a:lnTo>
                  <a:pt x="1111" y="3275"/>
                </a:lnTo>
                <a:lnTo>
                  <a:pt x="1112" y="3260"/>
                </a:lnTo>
                <a:lnTo>
                  <a:pt x="1111" y="3245"/>
                </a:lnTo>
                <a:lnTo>
                  <a:pt x="1110" y="3230"/>
                </a:lnTo>
                <a:lnTo>
                  <a:pt x="1109" y="3215"/>
                </a:lnTo>
                <a:lnTo>
                  <a:pt x="1106" y="3200"/>
                </a:lnTo>
                <a:lnTo>
                  <a:pt x="1103" y="3186"/>
                </a:lnTo>
                <a:lnTo>
                  <a:pt x="1098" y="3172"/>
                </a:lnTo>
                <a:lnTo>
                  <a:pt x="1094" y="3158"/>
                </a:lnTo>
                <a:lnTo>
                  <a:pt x="1089" y="3144"/>
                </a:lnTo>
                <a:lnTo>
                  <a:pt x="1082" y="3130"/>
                </a:lnTo>
                <a:lnTo>
                  <a:pt x="1076" y="3117"/>
                </a:lnTo>
                <a:lnTo>
                  <a:pt x="1068" y="3105"/>
                </a:lnTo>
                <a:lnTo>
                  <a:pt x="1061" y="3093"/>
                </a:lnTo>
                <a:lnTo>
                  <a:pt x="1044" y="3069"/>
                </a:lnTo>
                <a:lnTo>
                  <a:pt x="1024" y="3049"/>
                </a:lnTo>
                <a:close/>
                <a:moveTo>
                  <a:pt x="913" y="589"/>
                </a:moveTo>
                <a:lnTo>
                  <a:pt x="913" y="589"/>
                </a:lnTo>
                <a:lnTo>
                  <a:pt x="902" y="580"/>
                </a:lnTo>
                <a:lnTo>
                  <a:pt x="891" y="571"/>
                </a:lnTo>
                <a:lnTo>
                  <a:pt x="878" y="564"/>
                </a:lnTo>
                <a:lnTo>
                  <a:pt x="865" y="558"/>
                </a:lnTo>
                <a:lnTo>
                  <a:pt x="851" y="552"/>
                </a:lnTo>
                <a:lnTo>
                  <a:pt x="837" y="549"/>
                </a:lnTo>
                <a:lnTo>
                  <a:pt x="822" y="546"/>
                </a:lnTo>
                <a:lnTo>
                  <a:pt x="807" y="545"/>
                </a:lnTo>
                <a:lnTo>
                  <a:pt x="791" y="546"/>
                </a:lnTo>
                <a:lnTo>
                  <a:pt x="777" y="549"/>
                </a:lnTo>
                <a:lnTo>
                  <a:pt x="762" y="552"/>
                </a:lnTo>
                <a:lnTo>
                  <a:pt x="748" y="558"/>
                </a:lnTo>
                <a:lnTo>
                  <a:pt x="735" y="564"/>
                </a:lnTo>
                <a:lnTo>
                  <a:pt x="722" y="571"/>
                </a:lnTo>
                <a:lnTo>
                  <a:pt x="712" y="580"/>
                </a:lnTo>
                <a:lnTo>
                  <a:pt x="700" y="589"/>
                </a:lnTo>
                <a:lnTo>
                  <a:pt x="691" y="600"/>
                </a:lnTo>
                <a:lnTo>
                  <a:pt x="683" y="611"/>
                </a:lnTo>
                <a:lnTo>
                  <a:pt x="675" y="624"/>
                </a:lnTo>
                <a:lnTo>
                  <a:pt x="669" y="637"/>
                </a:lnTo>
                <a:lnTo>
                  <a:pt x="664" y="651"/>
                </a:lnTo>
                <a:lnTo>
                  <a:pt x="660" y="665"/>
                </a:lnTo>
                <a:lnTo>
                  <a:pt x="657" y="680"/>
                </a:lnTo>
                <a:lnTo>
                  <a:pt x="657" y="695"/>
                </a:lnTo>
                <a:lnTo>
                  <a:pt x="657" y="710"/>
                </a:lnTo>
                <a:lnTo>
                  <a:pt x="660" y="725"/>
                </a:lnTo>
                <a:lnTo>
                  <a:pt x="664" y="740"/>
                </a:lnTo>
                <a:lnTo>
                  <a:pt x="669" y="753"/>
                </a:lnTo>
                <a:lnTo>
                  <a:pt x="675" y="767"/>
                </a:lnTo>
                <a:lnTo>
                  <a:pt x="683" y="779"/>
                </a:lnTo>
                <a:lnTo>
                  <a:pt x="691" y="790"/>
                </a:lnTo>
                <a:lnTo>
                  <a:pt x="700" y="801"/>
                </a:lnTo>
                <a:lnTo>
                  <a:pt x="712" y="811"/>
                </a:lnTo>
                <a:lnTo>
                  <a:pt x="722" y="819"/>
                </a:lnTo>
                <a:lnTo>
                  <a:pt x="735" y="827"/>
                </a:lnTo>
                <a:lnTo>
                  <a:pt x="748" y="833"/>
                </a:lnTo>
                <a:lnTo>
                  <a:pt x="762" y="838"/>
                </a:lnTo>
                <a:lnTo>
                  <a:pt x="777" y="843"/>
                </a:lnTo>
                <a:lnTo>
                  <a:pt x="791" y="845"/>
                </a:lnTo>
                <a:lnTo>
                  <a:pt x="807" y="845"/>
                </a:lnTo>
                <a:lnTo>
                  <a:pt x="822" y="845"/>
                </a:lnTo>
                <a:lnTo>
                  <a:pt x="837" y="843"/>
                </a:lnTo>
                <a:lnTo>
                  <a:pt x="851" y="838"/>
                </a:lnTo>
                <a:lnTo>
                  <a:pt x="865" y="833"/>
                </a:lnTo>
                <a:lnTo>
                  <a:pt x="878" y="827"/>
                </a:lnTo>
                <a:lnTo>
                  <a:pt x="891" y="819"/>
                </a:lnTo>
                <a:lnTo>
                  <a:pt x="902" y="811"/>
                </a:lnTo>
                <a:lnTo>
                  <a:pt x="913" y="801"/>
                </a:lnTo>
                <a:lnTo>
                  <a:pt x="922" y="790"/>
                </a:lnTo>
                <a:lnTo>
                  <a:pt x="930" y="779"/>
                </a:lnTo>
                <a:lnTo>
                  <a:pt x="938" y="767"/>
                </a:lnTo>
                <a:lnTo>
                  <a:pt x="944" y="753"/>
                </a:lnTo>
                <a:lnTo>
                  <a:pt x="950" y="740"/>
                </a:lnTo>
                <a:lnTo>
                  <a:pt x="953" y="725"/>
                </a:lnTo>
                <a:lnTo>
                  <a:pt x="956" y="710"/>
                </a:lnTo>
                <a:lnTo>
                  <a:pt x="956" y="695"/>
                </a:lnTo>
                <a:lnTo>
                  <a:pt x="956" y="680"/>
                </a:lnTo>
                <a:lnTo>
                  <a:pt x="953" y="665"/>
                </a:lnTo>
                <a:lnTo>
                  <a:pt x="950" y="651"/>
                </a:lnTo>
                <a:lnTo>
                  <a:pt x="944" y="637"/>
                </a:lnTo>
                <a:lnTo>
                  <a:pt x="938" y="624"/>
                </a:lnTo>
                <a:lnTo>
                  <a:pt x="930" y="611"/>
                </a:lnTo>
                <a:lnTo>
                  <a:pt x="922" y="600"/>
                </a:lnTo>
                <a:lnTo>
                  <a:pt x="913" y="5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1426975" y="2580536"/>
            <a:ext cx="3989438" cy="1189346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4F4F4"/>
          </a:solidFill>
          <a:ln>
            <a:noFill/>
          </a:ln>
        </p:spPr>
        <p:txBody>
          <a:bodyPr anchorCtr="0" anchor="ctr" bIns="41900" lIns="821800" spcFirstLastPara="1" rIns="782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You cannot improve your past, but you can improve your future. Once time is wasted, life is wasted. Do one thing at a time, and do well.</a:t>
            </a:r>
            <a:endParaRPr b="1" i="0" sz="12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832303" y="2580537"/>
            <a:ext cx="1189344" cy="1189344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1"/>
          </a:solidFill>
          <a:ln cap="flat" cmpd="sng" w="508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1426975" y="4452805"/>
            <a:ext cx="3989438" cy="1189345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4F4F4"/>
          </a:solidFill>
          <a:ln>
            <a:noFill/>
          </a:ln>
        </p:spPr>
        <p:txBody>
          <a:bodyPr anchorCtr="0" anchor="ctr" bIns="41900" lIns="821800" spcFirstLastPara="1" rIns="782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You cannot improve your past, but you can improve your future. Once time is wasted, life is wasted. Do one thing at a time, and do well.</a:t>
            </a:r>
            <a:endParaRPr b="1" i="0" sz="12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832303" y="4481898"/>
            <a:ext cx="1189344" cy="1189344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1"/>
          </a:solidFill>
          <a:ln cap="flat" cmpd="sng" w="508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6739677" y="2580536"/>
            <a:ext cx="3989438" cy="1189346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4F4F4"/>
          </a:solidFill>
          <a:ln>
            <a:noFill/>
          </a:ln>
        </p:spPr>
        <p:txBody>
          <a:bodyPr anchorCtr="0" anchor="ctr" bIns="41900" lIns="821800" spcFirstLastPara="1" rIns="782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You cannot improve your past, but you can improve your future. Once time is wasted, life is wasted. Do one thing at a time, and do well.</a:t>
            </a:r>
            <a:endParaRPr b="1" i="0" sz="11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6145005" y="2580537"/>
            <a:ext cx="1189344" cy="1189344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1"/>
          </a:solidFill>
          <a:ln cap="flat" cmpd="sng" w="508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6739677" y="4452805"/>
            <a:ext cx="3989438" cy="1189345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4F4F4"/>
          </a:solidFill>
          <a:ln>
            <a:noFill/>
          </a:ln>
        </p:spPr>
        <p:txBody>
          <a:bodyPr anchorCtr="0" anchor="ctr" bIns="41900" lIns="821800" spcFirstLastPara="1" rIns="782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You cannot improve your past, but you can improve your future. Once time is wasted, life is wasted. Do one thing at a time, and do well.</a:t>
            </a:r>
            <a:endParaRPr b="1" i="0" sz="12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6145005" y="4481898"/>
            <a:ext cx="1189344" cy="1189344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1"/>
          </a:solidFill>
          <a:ln cap="flat" cmpd="sng" w="508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Shape 681"/>
          <p:cNvSpPr txBox="1"/>
          <p:nvPr/>
        </p:nvSpPr>
        <p:spPr>
          <a:xfrm>
            <a:off x="1135613" y="2990543"/>
            <a:ext cx="582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.JPG</a:t>
            </a:r>
            <a:endParaRPr b="0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135613" y="4891904"/>
            <a:ext cx="582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.JPG</a:t>
            </a:r>
            <a:endParaRPr b="0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6448315" y="2990543"/>
            <a:ext cx="582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.JPG</a:t>
            </a:r>
            <a:endParaRPr b="0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 txBox="1"/>
          <p:nvPr/>
        </p:nvSpPr>
        <p:spPr>
          <a:xfrm>
            <a:off x="6448315" y="4891904"/>
            <a:ext cx="582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.JPG</a:t>
            </a:r>
            <a:endParaRPr b="0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x="708064" y="1144276"/>
            <a:ext cx="2084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TITLE HERE</a:t>
            </a:r>
            <a:endParaRPr b="1" i="0" sz="2800" u="none" cap="none" strike="noStrike">
              <a:solidFill>
                <a:srgbClr val="4B4B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86" name="Shape 686"/>
          <p:cNvCxnSpPr/>
          <p:nvPr/>
        </p:nvCxnSpPr>
        <p:spPr>
          <a:xfrm>
            <a:off x="803275" y="1684739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87" name="Shape 6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522287"/>
            <a:ext cx="1339850" cy="37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3715384" y="2205038"/>
            <a:ext cx="476124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i="0" lang="en-US" sz="8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endParaRPr b="1" i="0" sz="8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/>
          <p:nvPr/>
        </p:nvSpPr>
        <p:spPr>
          <a:xfrm rot="1800000">
            <a:off x="5721718" y="3437438"/>
            <a:ext cx="748565" cy="748565"/>
          </a:xfrm>
          <a:prstGeom prst="ellipse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5728944" y="4991100"/>
            <a:ext cx="734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Youka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809522" y="1059761"/>
            <a:ext cx="7493651" cy="507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Video Game Sales: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09522" y="1699182"/>
            <a:ext cx="4319336" cy="69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A Kaggle reviewed dataset</a:t>
            </a:r>
            <a:endParaRPr b="0" i="0" sz="24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02589" y="299401"/>
            <a:ext cx="208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b="1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Shape 117"/>
          <p:cNvSpPr/>
          <p:nvPr/>
        </p:nvSpPr>
        <p:spPr>
          <a:xfrm>
            <a:off x="809522" y="2644574"/>
            <a:ext cx="8004114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US" sz="2800">
                <a:solidFill>
                  <a:srgbClr val="4B4B4B"/>
                </a:solidFill>
              </a:rPr>
              <a:t> used: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Global sales(numeric) response</a:t>
            </a:r>
            <a:endParaRPr b="0" i="0" sz="20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Critic score(numeric)</a:t>
            </a:r>
            <a:endParaRPr b="0" i="0" sz="20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User count(numeric)</a:t>
            </a:r>
            <a:endParaRPr b="0" i="0" sz="20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Critic count(numeric)</a:t>
            </a:r>
            <a:endParaRPr b="0" i="0" sz="20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User score(numeric)</a:t>
            </a:r>
            <a:endParaRPr b="0" i="0" sz="20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  <a:endParaRPr b="0" i="0" sz="20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b="0" i="0" sz="20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b="0" i="0" sz="20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Release Year</a:t>
            </a:r>
            <a:endParaRPr b="0" i="0" sz="20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5734600" y="1723095"/>
            <a:ext cx="34398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16,791 games </a:t>
            </a:r>
            <a:endParaRPr sz="2400">
              <a:solidFill>
                <a:srgbClr val="4B4B4B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B4B4B"/>
                </a:solidFill>
              </a:rPr>
              <a:t>1973 to 2017</a:t>
            </a:r>
            <a:endParaRPr sz="2400">
              <a:solidFill>
                <a:srgbClr val="4B4B4B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1127468" y="578615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0764611" y="578615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0401754" y="578615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10038897" y="578615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09522" y="1389574"/>
            <a:ext cx="7493651" cy="507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Missing Values: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502589" y="299401"/>
            <a:ext cx="4153494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Preprocessing Data</a:t>
            </a:r>
            <a:endParaRPr b="1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Shape 131"/>
          <p:cNvSpPr/>
          <p:nvPr/>
        </p:nvSpPr>
        <p:spPr>
          <a:xfrm>
            <a:off x="809522" y="2121568"/>
            <a:ext cx="10579203" cy="267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9702 (</a:t>
            </a:r>
            <a:r>
              <a:rPr lang="en-US" sz="2800">
                <a:solidFill>
                  <a:srgbClr val="4B4B4B"/>
                </a:solidFill>
              </a:rPr>
              <a:t>58%</a:t>
            </a: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) records have missing values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All missing values occur in variables “Critic_Score”, “Critic_Count”</a:t>
            </a:r>
            <a:r>
              <a:rPr lang="en-US" sz="2800">
                <a:solidFill>
                  <a:srgbClr val="4B4B4B"/>
                </a:solidFill>
              </a:rPr>
              <a:t>, </a:t>
            </a: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"User_Count", </a:t>
            </a:r>
            <a:r>
              <a:rPr lang="en-US" sz="2800">
                <a:solidFill>
                  <a:srgbClr val="4B4B4B"/>
                </a:solidFill>
              </a:rPr>
              <a:t>“User_Score”</a:t>
            </a: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Most missing values are old games(1970s-19</a:t>
            </a:r>
            <a:r>
              <a:rPr lang="en-US" sz="2800">
                <a:solidFill>
                  <a:srgbClr val="4B4B4B"/>
                </a:solidFill>
              </a:rPr>
              <a:t>9</a:t>
            </a: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0s)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466181" y="5504689"/>
            <a:ext cx="7493651" cy="507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Remove all the records with missing values!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502285" y="299085"/>
            <a:ext cx="4565650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User score &amp; Critic score</a:t>
            </a:r>
            <a:endParaRPr b="1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Shape 138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Shape 139"/>
          <p:cNvSpPr/>
          <p:nvPr/>
        </p:nvSpPr>
        <p:spPr>
          <a:xfrm>
            <a:off x="7588885" y="1682115"/>
            <a:ext cx="7493635" cy="386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Highly correlated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4B4B4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4B4B4B"/>
                </a:solidFill>
              </a:rPr>
              <a:t>Linear regression</a:t>
            </a:r>
            <a:endParaRPr sz="2800">
              <a:solidFill>
                <a:srgbClr val="4B4B4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4B4B4B"/>
                </a:solidFill>
              </a:rPr>
              <a:t>might not be good</a:t>
            </a:r>
            <a:endParaRPr sz="2800">
              <a:solidFill>
                <a:srgbClr val="4B4B4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" y="730250"/>
            <a:ext cx="7503795" cy="589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502285" y="299085"/>
            <a:ext cx="4808220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Year of release vs sales</a:t>
            </a:r>
            <a:endParaRPr b="1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Shape 151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Shape 152"/>
          <p:cNvSpPr/>
          <p:nvPr/>
        </p:nvSpPr>
        <p:spPr>
          <a:xfrm>
            <a:off x="1722851" y="2414888"/>
            <a:ext cx="7130801" cy="155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840105" y="1659255"/>
            <a:ext cx="7493635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Release year affects sales?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894"/>
            <a:ext cx="12192000" cy="6674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1127468" y="578615"/>
            <a:ext cx="261300" cy="261300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764611" y="578615"/>
            <a:ext cx="261300" cy="261300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0401754" y="578615"/>
            <a:ext cx="261300" cy="2613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0038897" y="578615"/>
            <a:ext cx="261300" cy="2613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0" y="6634162"/>
            <a:ext cx="12192000" cy="223800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02285" y="299085"/>
            <a:ext cx="4808220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Year of release vs sales</a:t>
            </a:r>
            <a:endParaRPr b="1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Shape 169"/>
          <p:cNvCxnSpPr/>
          <p:nvPr/>
        </p:nvCxnSpPr>
        <p:spPr>
          <a:xfrm>
            <a:off x="597800" y="839864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Shape 170"/>
          <p:cNvSpPr/>
          <p:nvPr/>
        </p:nvSpPr>
        <p:spPr>
          <a:xfrm>
            <a:off x="1722851" y="2414888"/>
            <a:ext cx="7130801" cy="155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40100" y="1659246"/>
            <a:ext cx="91275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Games release on different years have different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Not a useful predictor</a:t>
            </a:r>
            <a:endParaRPr b="0" i="0" sz="28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4B4B4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4B4B4B"/>
                </a:solidFill>
              </a:rPr>
              <a:t>Games released for 5 years would have a larger sale than games released for only 1 year</a:t>
            </a:r>
            <a:endParaRPr sz="2800">
              <a:solidFill>
                <a:srgbClr val="4B4B4B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