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728" r:id="rId2"/>
  </p:sldMasterIdLst>
  <p:notesMasterIdLst>
    <p:notesMasterId r:id="rId26"/>
  </p:notesMasterIdLst>
  <p:handoutMasterIdLst>
    <p:handoutMasterId r:id="rId27"/>
  </p:handoutMasterIdLst>
  <p:sldIdLst>
    <p:sldId id="256" r:id="rId3"/>
    <p:sldId id="626" r:id="rId4"/>
    <p:sldId id="636" r:id="rId5"/>
    <p:sldId id="649" r:id="rId6"/>
    <p:sldId id="638" r:id="rId7"/>
    <p:sldId id="646" r:id="rId8"/>
    <p:sldId id="647" r:id="rId9"/>
    <p:sldId id="639" r:id="rId10"/>
    <p:sldId id="648" r:id="rId11"/>
    <p:sldId id="643" r:id="rId12"/>
    <p:sldId id="640" r:id="rId13"/>
    <p:sldId id="645" r:id="rId14"/>
    <p:sldId id="641" r:id="rId15"/>
    <p:sldId id="650" r:id="rId16"/>
    <p:sldId id="651" r:id="rId17"/>
    <p:sldId id="652" r:id="rId18"/>
    <p:sldId id="653" r:id="rId19"/>
    <p:sldId id="654" r:id="rId20"/>
    <p:sldId id="655" r:id="rId21"/>
    <p:sldId id="658" r:id="rId22"/>
    <p:sldId id="659" r:id="rId23"/>
    <p:sldId id="660" r:id="rId24"/>
    <p:sldId id="642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Kaiwen" initials="L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5164"/>
  </p:normalViewPr>
  <p:slideViewPr>
    <p:cSldViewPr snapToGrid="0" snapToObjects="1">
      <p:cViewPr>
        <p:scale>
          <a:sx n="150" d="100"/>
          <a:sy n="150" d="100"/>
        </p:scale>
        <p:origin x="872" y="184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9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81CF-36C0-436C-81D0-AD6522855B24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93EC9-AB00-496C-96F0-D2E1D823B8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D8A2-12AB-47AC-8920-DDBF01D9FC04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21C2-1E8A-40AE-938C-59A89D557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21C2-1E8A-40AE-938C-59A89D5571C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2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21C2-1E8A-40AE-938C-59A89D5571C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21C2-1E8A-40AE-938C-59A89D5571C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21C2-1E8A-40AE-938C-59A89D5571C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8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888-9AAA-403D-A73D-F60C80C5AB83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496-C0B3-4D5C-BC68-2B2EEFCA5058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2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909-B5B2-4C14-80CD-202C066D0E9B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B46-2B99-4682-B725-D8B22316AF46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8A03-D33A-4021-9A51-46C60D1541F6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AD2013-456A-4FB2-8EAD-FB23CFB9A019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E838-F061-49DF-A779-55FCAC36496A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B9BB-8C8C-490C-8AD2-CF39D98296A2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02A-7C35-401A-BEB0-63C43DEFACDB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A37D-84C9-4D66-B748-6E675E82116C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0CF-B8A3-452A-9680-F20D30D7AAF5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974F-07E5-4673-93E7-5AB7BABA87B6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1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27" r:id="rId2"/>
    <p:sldLayoutId id="2147483678" r:id="rId3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B6EB-05C1-4574-8500-46D95464D65F}" type="datetime1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2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Accessibility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2632472"/>
            <a:ext cx="6858000" cy="1241822"/>
          </a:xfrm>
        </p:spPr>
        <p:txBody>
          <a:bodyPr/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unguo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endParaRPr lang="en-US" altLang="zh-CN" dirty="0" smtClean="0"/>
          </a:p>
          <a:p>
            <a:r>
              <a:rPr lang="en-US" altLang="zh-CN" dirty="0" smtClean="0"/>
              <a:t>11/06/2017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Time-Space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9144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2400" dirty="0" smtClean="0"/>
                  <a:t>Potential path space (PPS)</a:t>
                </a:r>
                <a:r>
                  <a:rPr lang="en-US" altLang="zh-CN" sz="2400" dirty="0" smtClean="0"/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>
                          <a:latin typeface="Cambria Math" charset="0"/>
                        </a:rPr>
                        <m:t>𝑃𝑃𝑆</m:t>
                      </m:r>
                      <m:r>
                        <a:rPr kumimoji="1" lang="en-US" altLang="zh-CN" sz="200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hr-HR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2000">
                                      <a:latin typeface="Cambria Math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𝑣</m:t>
                              </m:r>
                            </m:den>
                          </m:f>
                          <m:r>
                            <a:rPr kumimoji="1" lang="en-US" altLang="zh-CN" sz="200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>
                              <a:latin typeface="Cambria Math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CN" sz="200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2000">
                                      <a:latin typeface="Cambria Math" charset="0"/>
                                    </a:rPr>
                                    <m:t>𝑘𝑗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000">
                                  <a:latin typeface="Cambria Math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sz="200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sz="200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sz="200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en-US" sz="2000" dirty="0"/>
                  <a:t> the latest ending time of the activity at location </a:t>
                </a:r>
                <a:r>
                  <a:rPr kumimoji="1" lang="en-US" sz="2000" dirty="0" err="1"/>
                  <a:t>i</a:t>
                </a:r>
                <a:endParaRPr kumimoji="1" lang="en-US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sz="200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sz="200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sz="200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en-US" sz="2000" dirty="0"/>
                  <a:t> the earliest starting time of the activity at location j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sz="2000" b="0" i="1" smtClean="0">
                        <a:latin typeface="Cambria Math" charset="0"/>
                      </a:rPr>
                      <m:t>𝑣</m:t>
                    </m:r>
                    <m:r>
                      <a:rPr kumimoji="1" lang="en-US" sz="20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en-US" sz="2000" dirty="0" smtClean="0"/>
                  <a:t> the </a:t>
                </a:r>
                <a:r>
                  <a:rPr kumimoji="1" lang="en-US" sz="2000" dirty="0"/>
                  <a:t>average travel speed on the transport network 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sz="2400" dirty="0" smtClean="0"/>
                  <a:t>Weighted sum of opportunity: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sz="2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sz="20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sz="2000" b="0" i="1" smtClean="0">
                          <a:latin typeface="Cambria Math" charset="0"/>
                        </a:rPr>
                        <m:t>=∑</m:t>
                      </m:r>
                      <m:sSub>
                        <m:sSubPr>
                          <m:ctrlPr>
                            <a:rPr kumimoji="1"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sz="20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sz="2000" b="0" i="1" smtClean="0">
                          <a:latin typeface="Cambria Math" charset="0"/>
                        </a:rPr>
                        <m:t>𝐼</m:t>
                      </m:r>
                      <m:r>
                        <a:rPr kumimoji="1"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sz="2000" b="0" i="1" smtClean="0">
                          <a:latin typeface="Cambria Math" charset="0"/>
                        </a:rPr>
                        <m:t>𝑘</m:t>
                      </m:r>
                      <m:r>
                        <a:rPr kumimoji="1"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sz="2000" b="0" dirty="0" smtClean="0"/>
                  <a:t>		</a:t>
                </a:r>
                <a14:m>
                  <m:oMath xmlns:m="http://schemas.openxmlformats.org/officeDocument/2006/math">
                    <m:r>
                      <a:rPr kumimoji="1" lang="en-US" sz="2000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kumimoji="1"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kumimoji="1" lang="en-US" sz="20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kumimoji="1" lang="en-US" sz="2000" dirty="0" smtClean="0"/>
                  <a:t> if </a:t>
                </a:r>
                <a:r>
                  <a:rPr kumimoji="1" lang="en-US" sz="2000" i="1" dirty="0" smtClean="0"/>
                  <a:t>k </a:t>
                </a:r>
                <a:r>
                  <a:rPr kumimoji="1" lang="en-US" sz="2000" dirty="0" smtClean="0"/>
                  <a:t>is within the feasible opportunity set</a:t>
                </a:r>
                <a:endParaRPr kumimoji="1" lang="en-US" sz="2000" i="1" dirty="0"/>
              </a:p>
              <a:p>
                <a:pPr>
                  <a:lnSpc>
                    <a:spcPct val="100000"/>
                  </a:lnSpc>
                </a:pPr>
                <a:endParaRPr kumimoji="1" lang="en-US" altLang="zh-CN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9144000" cy="3852000"/>
              </a:xfrm>
              <a:prstGeom prst="rect">
                <a:avLst/>
              </a:prstGeom>
              <a:blipFill rotWithShape="0">
                <a:blip r:embed="rId3"/>
                <a:stretch>
                  <a:fillRect l="-867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10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524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Kwan, M. “Space-time and Integral Measure of Individual Accessibility: A Comparative Analysis Using a Point-based Framework.”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Geographical Analysis, Vol</a:t>
            </a:r>
            <a:r>
              <a:rPr lang="en-US" sz="1100" dirty="0">
                <a:solidFill>
                  <a:schemeClr val="bg1"/>
                </a:solidFill>
              </a:rPr>
              <a:t>. 30, No. 3 (</a:t>
            </a:r>
            <a:r>
              <a:rPr lang="en-US" sz="1100" dirty="0" smtClean="0">
                <a:solidFill>
                  <a:schemeClr val="bg1"/>
                </a:solidFill>
              </a:rPr>
              <a:t>July, 1998) Ohio </a:t>
            </a:r>
            <a:r>
              <a:rPr lang="en-US" sz="1100" dirty="0">
                <a:solidFill>
                  <a:schemeClr val="bg1"/>
                </a:solidFill>
              </a:rPr>
              <a:t>State </a:t>
            </a:r>
            <a:r>
              <a:rPr lang="en-US" sz="1100" dirty="0" smtClean="0">
                <a:solidFill>
                  <a:schemeClr val="bg1"/>
                </a:solidFill>
              </a:rPr>
              <a:t>University Press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Time-Space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/>
              <a:t>100 activities happening in the area 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Each person perform 5 activities with random position and starting and ending time.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For each activity, calculate whether it is within the range of potential path space (PPS)</a:t>
            </a:r>
            <a:r>
              <a:rPr lang="en-US" altLang="zh-CN" sz="2400" dirty="0" smtClean="0"/>
              <a:t>.</a:t>
            </a:r>
          </a:p>
          <a:p>
            <a:endParaRPr kumimoji="1" lang="en-US" sz="2400" dirty="0" smtClean="0"/>
          </a:p>
          <a:p>
            <a:r>
              <a:rPr kumimoji="1" lang="en-US" sz="2400" dirty="0" smtClean="0"/>
              <a:t>Sum up all the activities that are reachable by the PPS.</a:t>
            </a:r>
            <a:endParaRPr kumimoji="1" lang="en-US" sz="2400" dirty="0"/>
          </a:p>
          <a:p>
            <a:pPr>
              <a:lnSpc>
                <a:spcPct val="100000"/>
              </a:lnSpc>
            </a:pPr>
            <a:endParaRPr kumimoji="1" lang="en-US" altLang="zh-CN" sz="2400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63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Time-Space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kumimoji="1" lang="en-US" altLang="zh-CN" sz="2400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12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65150"/>
            <a:ext cx="5342466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Logsum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106333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err="1" smtClean="0"/>
                  <a:t>LogSumExp</a:t>
                </a:r>
                <a:r>
                  <a:rPr lang="en-US" altLang="zh-CN" sz="2400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sz="2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𝐿𝑆𝐸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charset="0"/>
                        </a:rPr>
                        <m:t>log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Note that the values calculated and reported are the log sum of distances, not accessibility measure.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106333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1929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13</a:t>
            </a:fld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Large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861025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Inverse power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charset="0"/>
                        </a:rPr>
                        <m:t>=0.8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weighted area of location j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travel time in minutes between location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 and j.</a:t>
                </a: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15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16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Gaussian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𝑣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=10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17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518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(rectangular)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)=1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518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01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18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19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Work finished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Developed separate model for small and large city.</a:t>
            </a:r>
          </a:p>
          <a:p>
            <a:pPr fontAlgn="auto">
              <a:spcAft>
                <a:spcPts val="0"/>
              </a:spcAft>
            </a:pPr>
            <a:endParaRPr lang="en-US" altLang="zh-CN" sz="2400" dirty="0"/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Implementing the model with a specified no-bus region.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98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Time-Space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kumimoji="1" lang="en-US" altLang="zh-CN" sz="2400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20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65150"/>
            <a:ext cx="5342466" cy="40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Individual-based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Logsum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106333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err="1" smtClean="0"/>
                  <a:t>LogSumExp</a:t>
                </a:r>
                <a:r>
                  <a:rPr lang="en-US" altLang="zh-CN" sz="2400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sz="2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𝐿𝑆𝐸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charset="0"/>
                        </a:rPr>
                        <m:t>log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Note that the values calculated and reported are the log sum of distances, not accessibility measure.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106333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1929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21</a:t>
            </a:fld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No-bus region implementation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Inside the user-specified circular band, people travel by bus will be enforced to walk, while it has no influence on people with other travel means.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People’s travel paths are straight lines to their destinations.</a:t>
            </a:r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21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/>
              <a:t>Time-space measurement still looks strange potentially because the position and time are random assigned for each activity the person needs to perform during the day. 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The no-bus region model have already been implemented but the results have not been collected</a:t>
            </a:r>
            <a:r>
              <a:rPr kumimoji="1" lang="en-US" altLang="zh-CN" sz="2400" smtClean="0"/>
              <a:t>.  </a:t>
            </a:r>
            <a:endParaRPr kumimoji="1" lang="zh-CN" altLang="en-US" sz="2400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6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1000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people</a:t>
            </a:r>
            <a:endParaRPr kumimoji="1" lang="zh-CN" altLang="en-US" sz="2400" dirty="0"/>
          </a:p>
          <a:p>
            <a:r>
              <a:rPr kumimoji="1" lang="en-US" altLang="zh-CN" sz="2400" dirty="0"/>
              <a:t>100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zones</a:t>
            </a:r>
          </a:p>
          <a:p>
            <a:r>
              <a:rPr kumimoji="1" lang="en-US" altLang="zh-CN" sz="2400" dirty="0" smtClean="0"/>
              <a:t>800 jobs</a:t>
            </a:r>
            <a:endParaRPr kumimoji="1" lang="zh-CN" altLang="en-US" sz="2400" dirty="0"/>
          </a:p>
          <a:p>
            <a:r>
              <a:rPr kumimoji="1" lang="en-US" altLang="zh-CN" sz="2400" dirty="0" smtClean="0"/>
              <a:t>Quality: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constant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walking,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driving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HH(Household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Position):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random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(x,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y)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coordinate</a:t>
            </a:r>
          </a:p>
          <a:p>
            <a:r>
              <a:rPr kumimoji="1" lang="en-US" altLang="zh-CN" sz="2400" dirty="0" smtClean="0"/>
              <a:t>Work </a:t>
            </a:r>
            <a:r>
              <a:rPr kumimoji="1" lang="en-US" altLang="zh-CN" sz="2400" dirty="0"/>
              <a:t>status: random assign work status to each person</a:t>
            </a:r>
            <a:endParaRPr kumimoji="1" lang="zh-CN" altLang="en-US" sz="2400" dirty="0"/>
          </a:p>
          <a:p>
            <a:r>
              <a:rPr kumimoji="1" lang="en-US" altLang="zh-CN" sz="2400" dirty="0"/>
              <a:t>Job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Density: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random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(x,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coordinate</a:t>
            </a:r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8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 smtClean="0"/>
              <a:t>Description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Small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Inverse power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charset="0"/>
                        </a:rPr>
                        <m:t>=0.8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weighted area of location j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travel time in minutes between location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 and j.</a:t>
                </a: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5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3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Exponential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=0.12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6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Gravity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Gaussian model: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𝑣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=10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445000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05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7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518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(rectangular)</a:t>
                </a:r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)=1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518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01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8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Place-based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Cumulative Opportunity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Cumulative opportunity (negative linear)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𝑇</m:t>
                    </m:r>
                    <m:r>
                      <a:rPr lang="en-US" altLang="zh-CN" sz="2400" i="1"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altLang="zh-CN" sz="2400" dirty="0" smtClean="0"/>
                  <a:t>), 0 otherwise.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0000"/>
                <a:ext cx="4326467" cy="385200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9</a:t>
            </a:fld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7241"/>
            <a:ext cx="768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Bhat, M., Handy, S., </a:t>
            </a:r>
            <a:r>
              <a:rPr lang="en-US" sz="1100" dirty="0" err="1" smtClean="0">
                <a:solidFill>
                  <a:schemeClr val="bg1"/>
                </a:solidFill>
              </a:rPr>
              <a:t>Kockelman</a:t>
            </a:r>
            <a:r>
              <a:rPr lang="en-US" sz="1100" dirty="0" smtClean="0">
                <a:solidFill>
                  <a:schemeClr val="bg1"/>
                </a:solidFill>
              </a:rPr>
              <a:t>, K., and </a:t>
            </a:r>
            <a:r>
              <a:rPr lang="en-US" sz="1100" dirty="0" err="1" smtClean="0">
                <a:solidFill>
                  <a:schemeClr val="bg1"/>
                </a:solidFill>
              </a:rPr>
              <a:t>Mahmassani</a:t>
            </a:r>
            <a:r>
              <a:rPr lang="en-US" sz="1100" dirty="0" smtClean="0">
                <a:solidFill>
                  <a:schemeClr val="bg1"/>
                </a:solidFill>
              </a:rPr>
              <a:t>, H. “Assessment of Accessibility Measure.” Center for transportation research.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University of Texas </a:t>
            </a:r>
            <a:r>
              <a:rPr lang="en-US" sz="1100" smtClean="0">
                <a:solidFill>
                  <a:schemeClr val="bg1"/>
                </a:solidFill>
              </a:rPr>
              <a:t>at Austin.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720000"/>
            <a:ext cx="509693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Words>1294</Words>
  <Application>Microsoft Macintosh PowerPoint</Application>
  <PresentationFormat>On-screen Show (16:9)</PresentationFormat>
  <Paragraphs>170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Cambria Math</vt:lpstr>
      <vt:lpstr>Mangal</vt:lpstr>
      <vt:lpstr>MS PGothic</vt:lpstr>
      <vt:lpstr>宋体</vt:lpstr>
      <vt:lpstr>Arial</vt:lpstr>
      <vt:lpstr>Custom Design</vt:lpstr>
      <vt:lpstr>Office 主题</vt:lpstr>
      <vt:lpstr>Accessibility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Marketing &amp; Design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Soave</dc:creator>
  <cp:lastModifiedBy>Kaiwen Liu</cp:lastModifiedBy>
  <cp:revision>484</cp:revision>
  <cp:lastPrinted>2013-04-23T18:06:38Z</cp:lastPrinted>
  <dcterms:created xsi:type="dcterms:W3CDTF">2013-04-22T17:25:42Z</dcterms:created>
  <dcterms:modified xsi:type="dcterms:W3CDTF">2017-11-06T17:40:37Z</dcterms:modified>
</cp:coreProperties>
</file>