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728" r:id="rId2"/>
  </p:sldMasterIdLst>
  <p:notesMasterIdLst>
    <p:notesMasterId r:id="rId19"/>
  </p:notesMasterIdLst>
  <p:handoutMasterIdLst>
    <p:handoutMasterId r:id="rId20"/>
  </p:handoutMasterIdLst>
  <p:sldIdLst>
    <p:sldId id="256" r:id="rId3"/>
    <p:sldId id="649" r:id="rId4"/>
    <p:sldId id="671" r:id="rId5"/>
    <p:sldId id="690" r:id="rId6"/>
    <p:sldId id="691" r:id="rId7"/>
    <p:sldId id="672" r:id="rId8"/>
    <p:sldId id="673" r:id="rId9"/>
    <p:sldId id="674" r:id="rId10"/>
    <p:sldId id="692" r:id="rId11"/>
    <p:sldId id="682" r:id="rId12"/>
    <p:sldId id="693" r:id="rId13"/>
    <p:sldId id="685" r:id="rId14"/>
    <p:sldId id="694" r:id="rId15"/>
    <p:sldId id="695" r:id="rId16"/>
    <p:sldId id="696" r:id="rId17"/>
    <p:sldId id="697" r:id="rId1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Kaiwen" initials="L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 autoAdjust="0"/>
    <p:restoredTop sz="95164"/>
  </p:normalViewPr>
  <p:slideViewPr>
    <p:cSldViewPr snapToGrid="0" snapToObjects="1">
      <p:cViewPr varScale="1">
        <p:scale>
          <a:sx n="129" d="100"/>
          <a:sy n="129" d="100"/>
        </p:scale>
        <p:origin x="132" y="1350"/>
      </p:cViewPr>
      <p:guideLst>
        <p:guide orient="horz" pos="161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9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F81CF-36C0-436C-81D0-AD6522855B24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93EC9-AB00-496C-96F0-D2E1D823B8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204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4D8A2-12AB-47AC-8920-DDBF01D9FC04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21C2-1E8A-40AE-938C-59A89D557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8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888-9AAA-403D-A73D-F60C80C5AB83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496-C0B3-4D5C-BC68-2B2EEFCA5058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2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909-B5B2-4C14-80CD-202C066D0E9B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B46-2B99-4682-B725-D8B22316AF46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9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8A03-D33A-4021-9A51-46C60D1541F6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4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AD2013-456A-4FB2-8EAD-FB23CFB9A019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4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E838-F061-49DF-A779-55FCAC36496A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B9BB-8C8C-490C-8AD2-CF39D98296A2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02A-7C35-401A-BEB0-63C43DEFACDB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2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A37D-84C9-4D66-B748-6E675E82116C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0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0CF-B8A3-452A-9680-F20D30D7AAF5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4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974F-07E5-4673-93E7-5AB7BABA87B6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570413"/>
            <a:ext cx="9144000" cy="573087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1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4689475"/>
            <a:ext cx="482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27" r:id="rId2"/>
    <p:sldLayoutId id="2147483678" r:id="rId3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B6EB-05C1-4574-8500-46D95464D65F}" type="datetime1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6FD2-DB66-42B8-935F-F63802284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4570413"/>
            <a:ext cx="9144000" cy="573087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4689475"/>
            <a:ext cx="482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72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Accessibility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Comparisions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2632472"/>
            <a:ext cx="6858000" cy="1241822"/>
          </a:xfrm>
        </p:spPr>
        <p:txBody>
          <a:bodyPr/>
          <a:lstStyle/>
          <a:p>
            <a:r>
              <a:rPr lang="en-US" altLang="zh-CN" dirty="0" err="1"/>
              <a:t>Y</a:t>
            </a:r>
            <a:r>
              <a:rPr lang="en-US" altLang="zh-CN" dirty="0" err="1" smtClean="0"/>
              <a:t>unguo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Cai</a:t>
            </a:r>
            <a:endParaRPr lang="en-US" altLang="zh-CN" dirty="0" smtClean="0"/>
          </a:p>
          <a:p>
            <a:r>
              <a:rPr lang="en-US" altLang="zh-CN" dirty="0" smtClean="0"/>
              <a:t>12/04/2017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/>
              <a:t>Transportation mode </a:t>
            </a:r>
            <a:r>
              <a:rPr kumimoji="1" lang="en-US" altLang="zh-CN" dirty="0" smtClean="0"/>
              <a:t>comparison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95318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Mode 1: all people drive to work.</a:t>
            </a:r>
          </a:p>
          <a:p>
            <a:r>
              <a:rPr lang="en-US" altLang="zh-CN" sz="2400" dirty="0" smtClean="0"/>
              <a:t>Mode 2: all people walk to work.</a:t>
            </a:r>
          </a:p>
          <a:p>
            <a:r>
              <a:rPr lang="en-US" altLang="zh-CN" sz="2400" dirty="0" smtClean="0"/>
              <a:t>Mode 3: skill level 3 drive, skill level 2 take bus, skill level 1 walk</a:t>
            </a:r>
          </a:p>
          <a:p>
            <a:r>
              <a:rPr lang="en-US" altLang="zh-CN" sz="2400" dirty="0" smtClean="0"/>
              <a:t>Mode 4: skill level 3 drive, skill level 2 drive or take bus, skill level 1 walk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92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Results Comparisons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95318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11</a:t>
            </a:fld>
            <a:endParaRPr lang="zh-CN" alt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7832"/>
              </p:ext>
            </p:extLst>
          </p:nvPr>
        </p:nvGraphicFramePr>
        <p:xfrm>
          <a:off x="-1" y="586947"/>
          <a:ext cx="909196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518">
                  <a:extLst>
                    <a:ext uri="{9D8B030D-6E8A-4147-A177-3AD203B41FA5}">
                      <a16:colId xmlns:a16="http://schemas.microsoft.com/office/drawing/2014/main" val="3576394966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val="2308955844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3546901191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2518505361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17442480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1854981579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1730390861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2796679730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1628232948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Small City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Large City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77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65141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Gravity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70.5867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50.8231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66.8895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61.4222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64979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difference (Relative to mode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75099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Opportunity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31463"/>
                  </a:ext>
                </a:extLst>
              </a:tr>
              <a:tr h="625137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difference (Relative to mode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4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Skill level location Comparison – Model </a:t>
            </a:r>
            <a:r>
              <a:rPr lang="en-US" altLang="zh-CN" dirty="0" smtClean="0"/>
              <a:t>1 Large City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12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Skill level location Comparison – Model </a:t>
            </a:r>
            <a:r>
              <a:rPr lang="en-US" altLang="zh-CN" dirty="0"/>
              <a:t>2</a:t>
            </a:r>
            <a:r>
              <a:rPr lang="en-US" altLang="zh-CN" dirty="0" smtClean="0"/>
              <a:t> Large City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13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Skill level location Comparison – Model </a:t>
            </a:r>
            <a:r>
              <a:rPr lang="en-US" altLang="zh-CN" dirty="0" smtClean="0"/>
              <a:t>3 Large City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14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Skill level location Comparison – Model </a:t>
            </a:r>
            <a:r>
              <a:rPr lang="en-US" altLang="zh-CN" dirty="0"/>
              <a:t>4</a:t>
            </a:r>
            <a:r>
              <a:rPr lang="en-US" altLang="zh-CN" dirty="0" smtClean="0"/>
              <a:t> Large City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15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Results Comparisons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95318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16</a:t>
            </a:fld>
            <a:endParaRPr lang="zh-CN" alt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3647"/>
              </p:ext>
            </p:extLst>
          </p:nvPr>
        </p:nvGraphicFramePr>
        <p:xfrm>
          <a:off x="-1" y="586947"/>
          <a:ext cx="909196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518">
                  <a:extLst>
                    <a:ext uri="{9D8B030D-6E8A-4147-A177-3AD203B41FA5}">
                      <a16:colId xmlns:a16="http://schemas.microsoft.com/office/drawing/2014/main" val="3576394966"/>
                    </a:ext>
                  </a:extLst>
                </a:gridCol>
                <a:gridCol w="949918">
                  <a:extLst>
                    <a:ext uri="{9D8B030D-6E8A-4147-A177-3AD203B41FA5}">
                      <a16:colId xmlns:a16="http://schemas.microsoft.com/office/drawing/2014/main" val="2308955844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3546901191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2518505361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17442480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1854981579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1730390861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2796679730"/>
                    </a:ext>
                  </a:extLst>
                </a:gridCol>
                <a:gridCol w="1010218">
                  <a:extLst>
                    <a:ext uri="{9D8B030D-6E8A-4147-A177-3AD203B41FA5}">
                      <a16:colId xmlns:a16="http://schemas.microsoft.com/office/drawing/2014/main" val="1628232948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Small City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Large City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77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65141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Gravity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65.6314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36.8858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43.7995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64979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difference (Relative to model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-19.7%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-43.8%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-6.83%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-33.3%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75099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Opportunity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31463"/>
                  </a:ext>
                </a:extLst>
              </a:tr>
              <a:tr h="625137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difference (Relative to mode1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-2.94%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4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Location Comparison – </a:t>
            </a:r>
            <a:r>
              <a:rPr lang="en-US" altLang="zh-CN" dirty="0" smtClean="0"/>
              <a:t>Upper Bound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2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Location Comparison – </a:t>
            </a:r>
            <a:r>
              <a:rPr lang="en-US" altLang="zh-CN" dirty="0" smtClean="0"/>
              <a:t>Lower Bound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3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Location Comparison – </a:t>
            </a:r>
            <a:r>
              <a:rPr lang="en-US" altLang="zh-CN" dirty="0" smtClean="0"/>
              <a:t>Mode 1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4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Location Comparison – </a:t>
            </a:r>
            <a:r>
              <a:rPr lang="en-US" altLang="zh-CN" dirty="0" smtClean="0"/>
              <a:t>Mode 2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5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Results Comparisons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95318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6</a:t>
            </a:fld>
            <a:endParaRPr lang="zh-CN" alt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82822"/>
              </p:ext>
            </p:extLst>
          </p:nvPr>
        </p:nvGraphicFramePr>
        <p:xfrm>
          <a:off x="135291" y="723240"/>
          <a:ext cx="8924735" cy="286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47">
                  <a:extLst>
                    <a:ext uri="{9D8B030D-6E8A-4147-A177-3AD203B41FA5}">
                      <a16:colId xmlns:a16="http://schemas.microsoft.com/office/drawing/2014/main" val="3576394966"/>
                    </a:ext>
                  </a:extLst>
                </a:gridCol>
                <a:gridCol w="1784947">
                  <a:extLst>
                    <a:ext uri="{9D8B030D-6E8A-4147-A177-3AD203B41FA5}">
                      <a16:colId xmlns:a16="http://schemas.microsoft.com/office/drawing/2014/main" val="2308955844"/>
                    </a:ext>
                  </a:extLst>
                </a:gridCol>
                <a:gridCol w="1784947">
                  <a:extLst>
                    <a:ext uri="{9D8B030D-6E8A-4147-A177-3AD203B41FA5}">
                      <a16:colId xmlns:a16="http://schemas.microsoft.com/office/drawing/2014/main" val="3546901191"/>
                    </a:ext>
                  </a:extLst>
                </a:gridCol>
                <a:gridCol w="1784947">
                  <a:extLst>
                    <a:ext uri="{9D8B030D-6E8A-4147-A177-3AD203B41FA5}">
                      <a16:colId xmlns:a16="http://schemas.microsoft.com/office/drawing/2014/main" val="2518505361"/>
                    </a:ext>
                  </a:extLst>
                </a:gridCol>
                <a:gridCol w="1784947">
                  <a:extLst>
                    <a:ext uri="{9D8B030D-6E8A-4147-A177-3AD203B41FA5}">
                      <a16:colId xmlns:a16="http://schemas.microsoft.com/office/drawing/2014/main" val="17442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7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Gravity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57.1339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6.9426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6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difference (relative to lower bound)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583.8%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7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Opportunity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3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difference (relative to lower bound)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4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4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Density Comparison – </a:t>
            </a:r>
            <a:r>
              <a:rPr lang="en-US" altLang="zh-CN" dirty="0" smtClean="0"/>
              <a:t>Original Model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7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Density Comparison – </a:t>
            </a:r>
            <a:r>
              <a:rPr lang="en-US" altLang="zh-CN" dirty="0" smtClean="0"/>
              <a:t>Double Skill Level 2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440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8</a:t>
            </a:fld>
            <a:endParaRPr lang="zh-CN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333" y="889001"/>
            <a:ext cx="4876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8890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dirty="0" smtClean="0"/>
              <a:t>Results Comparisons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20000"/>
            <a:ext cx="9195318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086600" y="0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fld id="{57646FD2-DB66-42B8-935F-F63802284BCF}" type="slidenum">
              <a:rPr lang="zh-CN" altLang="en-US" sz="1200" smtClean="0"/>
              <a:pPr algn="r"/>
              <a:t>9</a:t>
            </a:fld>
            <a:endParaRPr lang="zh-CN" alt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2805"/>
              </p:ext>
            </p:extLst>
          </p:nvPr>
        </p:nvGraphicFramePr>
        <p:xfrm>
          <a:off x="-1" y="586947"/>
          <a:ext cx="9144000" cy="2636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5763949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089558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690119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185053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24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5498157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03908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96679730"/>
                    </a:ext>
                  </a:extLst>
                </a:gridCol>
              </a:tblGrid>
              <a:tr h="450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Skill Level</a:t>
                      </a:r>
                      <a:r>
                        <a:rPr lang="en-US" baseline="0" dirty="0" smtClean="0"/>
                        <a:t> 1 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Skill Level</a:t>
                      </a:r>
                      <a:r>
                        <a:rPr lang="en-US" baseline="0" dirty="0" smtClean="0"/>
                        <a:t> 2 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Skill Level</a:t>
                      </a:r>
                      <a:r>
                        <a:rPr lang="en-US" baseline="0" dirty="0" smtClean="0"/>
                        <a:t> 3 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Triple Skill Level 1 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Triple Skill Level 2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Triple Skill Level 3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77981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Gravity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9.3539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11.9638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16.6041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64979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75099"/>
                  </a:ext>
                </a:extLst>
              </a:tr>
              <a:tr h="450741"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Opportunity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31463"/>
                  </a:ext>
                </a:extLst>
              </a:tr>
              <a:tr h="6251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-26.0%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4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5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6367</TotalTime>
  <Words>466</Words>
  <Application>Microsoft Office PowerPoint</Application>
  <PresentationFormat>On-screen Show (16:9)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PGothic</vt:lpstr>
      <vt:lpstr>宋体</vt:lpstr>
      <vt:lpstr>Arial</vt:lpstr>
      <vt:lpstr>Calibri</vt:lpstr>
      <vt:lpstr>Calibri Light</vt:lpstr>
      <vt:lpstr>Custom Design</vt:lpstr>
      <vt:lpstr>Office 主题</vt:lpstr>
      <vt:lpstr>Accessibility Comparisions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Marketing &amp;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Martin Soave</dc:creator>
  <cp:lastModifiedBy>Liu, Kaiwen</cp:lastModifiedBy>
  <cp:revision>502</cp:revision>
  <cp:lastPrinted>2013-04-23T18:06:38Z</cp:lastPrinted>
  <dcterms:created xsi:type="dcterms:W3CDTF">2013-04-22T17:25:42Z</dcterms:created>
  <dcterms:modified xsi:type="dcterms:W3CDTF">2017-12-04T18:31:39Z</dcterms:modified>
</cp:coreProperties>
</file>