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Lst>
  <p:notesMasterIdLst>
    <p:notesMasterId r:id="rId68"/>
  </p:notesMasterIdLst>
  <p:handoutMasterIdLst>
    <p:handoutMasterId r:id="rId69"/>
  </p:handoutMasterIdLst>
  <p:sldIdLst>
    <p:sldId id="944" r:id="rId3"/>
    <p:sldId id="945" r:id="rId4"/>
    <p:sldId id="372" r:id="rId5"/>
    <p:sldId id="503" r:id="rId6"/>
    <p:sldId id="402" r:id="rId7"/>
    <p:sldId id="374" r:id="rId8"/>
    <p:sldId id="380" r:id="rId9"/>
    <p:sldId id="519" r:id="rId10"/>
    <p:sldId id="471" r:id="rId11"/>
    <p:sldId id="379" r:id="rId12"/>
    <p:sldId id="378" r:id="rId13"/>
    <p:sldId id="400" r:id="rId14"/>
    <p:sldId id="473" r:id="rId15"/>
    <p:sldId id="401" r:id="rId16"/>
    <p:sldId id="474" r:id="rId17"/>
    <p:sldId id="475" r:id="rId18"/>
    <p:sldId id="477" r:id="rId19"/>
    <p:sldId id="479" r:id="rId20"/>
    <p:sldId id="480" r:id="rId21"/>
    <p:sldId id="481" r:id="rId22"/>
    <p:sldId id="483" r:id="rId23"/>
    <p:sldId id="484" r:id="rId24"/>
    <p:sldId id="505" r:id="rId25"/>
    <p:sldId id="946" r:id="rId26"/>
    <p:sldId id="404" r:id="rId27"/>
    <p:sldId id="487" r:id="rId28"/>
    <p:sldId id="405" r:id="rId29"/>
    <p:sldId id="406" r:id="rId30"/>
    <p:sldId id="407" r:id="rId31"/>
    <p:sldId id="408" r:id="rId32"/>
    <p:sldId id="409" r:id="rId33"/>
    <p:sldId id="410" r:id="rId34"/>
    <p:sldId id="411" r:id="rId35"/>
    <p:sldId id="412" r:id="rId36"/>
    <p:sldId id="420" r:id="rId37"/>
    <p:sldId id="421" r:id="rId38"/>
    <p:sldId id="422" r:id="rId39"/>
    <p:sldId id="424" r:id="rId40"/>
    <p:sldId id="427" r:id="rId41"/>
    <p:sldId id="428" r:id="rId42"/>
    <p:sldId id="488" r:id="rId43"/>
    <p:sldId id="429" r:id="rId44"/>
    <p:sldId id="430" r:id="rId45"/>
    <p:sldId id="431" r:id="rId46"/>
    <p:sldId id="432" r:id="rId47"/>
    <p:sldId id="506" r:id="rId48"/>
    <p:sldId id="433" r:id="rId49"/>
    <p:sldId id="497" r:id="rId50"/>
    <p:sldId id="508" r:id="rId51"/>
    <p:sldId id="509" r:id="rId52"/>
    <p:sldId id="450" r:id="rId53"/>
    <p:sldId id="452" r:id="rId54"/>
    <p:sldId id="453" r:id="rId55"/>
    <p:sldId id="454" r:id="rId56"/>
    <p:sldId id="455" r:id="rId57"/>
    <p:sldId id="456" r:id="rId58"/>
    <p:sldId id="516" r:id="rId59"/>
    <p:sldId id="517" r:id="rId60"/>
    <p:sldId id="518" r:id="rId61"/>
    <p:sldId id="459" r:id="rId62"/>
    <p:sldId id="523" r:id="rId63"/>
    <p:sldId id="524" r:id="rId64"/>
    <p:sldId id="520" r:id="rId65"/>
    <p:sldId id="521" r:id="rId66"/>
    <p:sldId id="522" r:id="rId67"/>
  </p:sldIdLst>
  <p:sldSz cx="12192000" cy="6858000"/>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lnSpc>
        <a:spcPct val="85000"/>
      </a:lnSpc>
      <a:spcBef>
        <a:spcPct val="40000"/>
      </a:spcBef>
      <a:spcAft>
        <a:spcPct val="0"/>
      </a:spcAft>
      <a:buClr>
        <a:srgbClr val="001ADC"/>
      </a:buClr>
      <a:buSzPct val="100000"/>
      <a:buFont typeface="Wingdings" pitchFamily="2" charset="2"/>
      <a:buChar char="Ø"/>
      <a:defRPr b="1" kern="1200">
        <a:solidFill>
          <a:schemeClr val="tx1"/>
        </a:solidFill>
        <a:latin typeface="Arial" pitchFamily="34" charset="0"/>
        <a:ea typeface="宋体" pitchFamily="2" charset="-122"/>
        <a:cs typeface="+mn-cs"/>
      </a:defRPr>
    </a:lvl1pPr>
    <a:lvl2pPr marL="457200" algn="l" rtl="0" eaLnBrk="0" fontAlgn="base" hangingPunct="0">
      <a:lnSpc>
        <a:spcPct val="85000"/>
      </a:lnSpc>
      <a:spcBef>
        <a:spcPct val="40000"/>
      </a:spcBef>
      <a:spcAft>
        <a:spcPct val="0"/>
      </a:spcAft>
      <a:buClr>
        <a:srgbClr val="001ADC"/>
      </a:buClr>
      <a:buSzPct val="100000"/>
      <a:buFont typeface="Wingdings" pitchFamily="2" charset="2"/>
      <a:buChar char="Ø"/>
      <a:defRPr b="1" kern="1200">
        <a:solidFill>
          <a:schemeClr val="tx1"/>
        </a:solidFill>
        <a:latin typeface="Arial" pitchFamily="34" charset="0"/>
        <a:ea typeface="宋体" pitchFamily="2" charset="-122"/>
        <a:cs typeface="+mn-cs"/>
      </a:defRPr>
    </a:lvl2pPr>
    <a:lvl3pPr marL="914400" algn="l" rtl="0" eaLnBrk="0" fontAlgn="base" hangingPunct="0">
      <a:lnSpc>
        <a:spcPct val="85000"/>
      </a:lnSpc>
      <a:spcBef>
        <a:spcPct val="40000"/>
      </a:spcBef>
      <a:spcAft>
        <a:spcPct val="0"/>
      </a:spcAft>
      <a:buClr>
        <a:srgbClr val="001ADC"/>
      </a:buClr>
      <a:buSzPct val="100000"/>
      <a:buFont typeface="Wingdings" pitchFamily="2" charset="2"/>
      <a:buChar char="Ø"/>
      <a:defRPr b="1" kern="1200">
        <a:solidFill>
          <a:schemeClr val="tx1"/>
        </a:solidFill>
        <a:latin typeface="Arial" pitchFamily="34" charset="0"/>
        <a:ea typeface="宋体" pitchFamily="2" charset="-122"/>
        <a:cs typeface="+mn-cs"/>
      </a:defRPr>
    </a:lvl3pPr>
    <a:lvl4pPr marL="1371600" algn="l" rtl="0" eaLnBrk="0" fontAlgn="base" hangingPunct="0">
      <a:lnSpc>
        <a:spcPct val="85000"/>
      </a:lnSpc>
      <a:spcBef>
        <a:spcPct val="40000"/>
      </a:spcBef>
      <a:spcAft>
        <a:spcPct val="0"/>
      </a:spcAft>
      <a:buClr>
        <a:srgbClr val="001ADC"/>
      </a:buClr>
      <a:buSzPct val="100000"/>
      <a:buFont typeface="Wingdings" pitchFamily="2" charset="2"/>
      <a:buChar char="Ø"/>
      <a:defRPr b="1" kern="1200">
        <a:solidFill>
          <a:schemeClr val="tx1"/>
        </a:solidFill>
        <a:latin typeface="Arial" pitchFamily="34" charset="0"/>
        <a:ea typeface="宋体" pitchFamily="2" charset="-122"/>
        <a:cs typeface="+mn-cs"/>
      </a:defRPr>
    </a:lvl4pPr>
    <a:lvl5pPr marL="1828800" algn="l" rtl="0" eaLnBrk="0" fontAlgn="base" hangingPunct="0">
      <a:lnSpc>
        <a:spcPct val="85000"/>
      </a:lnSpc>
      <a:spcBef>
        <a:spcPct val="40000"/>
      </a:spcBef>
      <a:spcAft>
        <a:spcPct val="0"/>
      </a:spcAft>
      <a:buClr>
        <a:srgbClr val="001ADC"/>
      </a:buClr>
      <a:buSzPct val="100000"/>
      <a:buFont typeface="Wingdings" pitchFamily="2" charset="2"/>
      <a:buChar char="Ø"/>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2">
          <p15:clr>
            <a:srgbClr val="A4A3A4"/>
          </p15:clr>
        </p15:guide>
        <p15:guide id="3" orient="horz" pos="3223">
          <p15:clr>
            <a:srgbClr val="A4A3A4"/>
          </p15:clr>
        </p15:guide>
        <p15:guide id="4"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BD"/>
    <a:srgbClr val="F9FDC7"/>
    <a:srgbClr val="000099"/>
    <a:srgbClr val="535CA1"/>
    <a:srgbClr val="DDDDDD"/>
    <a:srgbClr val="EAEAEA"/>
    <a:srgbClr val="FFDA3F"/>
    <a:srgbClr val="00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3" autoAdjust="0"/>
    <p:restoredTop sz="84299" autoAdjust="0"/>
  </p:normalViewPr>
  <p:slideViewPr>
    <p:cSldViewPr>
      <p:cViewPr varScale="1">
        <p:scale>
          <a:sx n="56" d="100"/>
          <a:sy n="56" d="100"/>
        </p:scale>
        <p:origin x="956" y="28"/>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42" d="100"/>
          <a:sy n="42" d="100"/>
        </p:scale>
        <p:origin x="-1230" y="-96"/>
      </p:cViewPr>
      <p:guideLst>
        <p:guide orient="horz" pos="2923"/>
        <p:guide pos="2202"/>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59.xml"/><Relationship Id="rId3" Type="http://schemas.openxmlformats.org/officeDocument/2006/relationships/slide" Target="slides/slide29.xml"/><Relationship Id="rId7" Type="http://schemas.openxmlformats.org/officeDocument/2006/relationships/slide" Target="slides/slide58.xml"/><Relationship Id="rId2" Type="http://schemas.openxmlformats.org/officeDocument/2006/relationships/slide" Target="slides/slide28.xml"/><Relationship Id="rId1" Type="http://schemas.openxmlformats.org/officeDocument/2006/relationships/slide" Target="slides/slide15.xml"/><Relationship Id="rId6" Type="http://schemas.openxmlformats.org/officeDocument/2006/relationships/slide" Target="slides/slide57.xml"/><Relationship Id="rId5" Type="http://schemas.openxmlformats.org/officeDocument/2006/relationships/slide" Target="slides/slide33.xml"/><Relationship Id="rId4"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563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60338" y="658813"/>
            <a:ext cx="6792912" cy="3822700"/>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33576" y="4860873"/>
            <a:ext cx="6119197" cy="4605312"/>
          </a:xfrm>
          <a:prstGeom prst="rect">
            <a:avLst/>
          </a:prstGeom>
          <a:noFill/>
          <a:ln w="12700">
            <a:noFill/>
            <a:miter lim="800000"/>
            <a:headEnd/>
            <a:tailEnd/>
          </a:ln>
          <a:effectLst/>
        </p:spPr>
        <p:txBody>
          <a:bodyPr vert="horz" wrap="square" lIns="98007" tIns="48144" rIns="98007" bIns="48144" numCol="1" anchor="t" anchorCtr="0" compatLnSpc="1">
            <a:prstTxWarp prst="textNoShape">
              <a:avLst/>
            </a:prstTxWarp>
          </a:bodyPr>
          <a:lstStyle/>
          <a:p>
            <a:pPr lvl="0"/>
            <a:r>
              <a:rPr lang="en-US" altLang="zh-CN"/>
              <a:t>We want this to be in font 11 and justify.</a:t>
            </a:r>
          </a:p>
        </p:txBody>
      </p:sp>
    </p:spTree>
    <p:extLst>
      <p:ext uri="{BB962C8B-B14F-4D97-AF65-F5344CB8AC3E}">
        <p14:creationId xmlns:p14="http://schemas.microsoft.com/office/powerpoint/2010/main" val="2150836398"/>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baidu.com/s?wd=%E6%9D%A1%E4%BB%B6%E8%BD%AC%E7%A7%BB%E6%8C%87%E4%BB%A4&amp;tn=44039180_cpr&amp;fenlei=mv6quAkxTZn0IZRqIHckPjm4nH00T1YLuHu-n1TLrHb3mh79Pyu90ZwV5Hcvrjm3rH6sPfKWUMw85HfYnjn4nH6sgvPsT6K1TL0qnfK1TL0z5HD0IgF_5y9YIZ0lQzqlpA-bmyt8mh7GuZR8mvqVQL7dugPYpyq8Q1Rdn1fdPHnLnf"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420688" y="596900"/>
            <a:ext cx="6162675" cy="3467100"/>
          </a:xfrm>
        </p:spPr>
      </p:sp>
      <p:sp>
        <p:nvSpPr>
          <p:cNvPr id="1331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03622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xfrm>
            <a:off x="160338" y="658813"/>
            <a:ext cx="6792912" cy="3822700"/>
          </a:xfrm>
        </p:spPr>
      </p:sp>
      <p:sp>
        <p:nvSpPr>
          <p:cNvPr id="244739" name="Rectangle 3"/>
          <p:cNvSpPr>
            <a:spLocks noGrp="1" noChangeArrowheads="1"/>
          </p:cNvSpPr>
          <p:nvPr>
            <p:ph type="body" idx="1"/>
          </p:nvPr>
        </p:nvSpPr>
        <p:spPr/>
        <p:txBody>
          <a:bodyPr/>
          <a:lstStyle/>
          <a:p>
            <a:endParaRPr lang="en-US" altLang="zh-CN" sz="1600" dirty="0"/>
          </a:p>
        </p:txBody>
      </p:sp>
    </p:spTree>
    <p:extLst>
      <p:ext uri="{BB962C8B-B14F-4D97-AF65-F5344CB8AC3E}">
        <p14:creationId xmlns:p14="http://schemas.microsoft.com/office/powerpoint/2010/main" val="581263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xfrm>
            <a:off x="160338" y="658813"/>
            <a:ext cx="6792912" cy="3822700"/>
          </a:xfrm>
        </p:spPr>
      </p:sp>
      <p:sp>
        <p:nvSpPr>
          <p:cNvPr id="245763" name="Rectangle 3"/>
          <p:cNvSpPr>
            <a:spLocks noGrp="1" noChangeArrowheads="1"/>
          </p:cNvSpPr>
          <p:nvPr>
            <p:ph type="body" idx="1"/>
          </p:nvPr>
        </p:nvSpPr>
        <p:spPr/>
        <p:txBody>
          <a:bodyPr/>
          <a:lstStyle/>
          <a:p>
            <a:r>
              <a:rPr lang="en-US" altLang="zh-CN"/>
              <a:t>???</a:t>
            </a:r>
          </a:p>
        </p:txBody>
      </p:sp>
    </p:spTree>
    <p:extLst>
      <p:ext uri="{BB962C8B-B14F-4D97-AF65-F5344CB8AC3E}">
        <p14:creationId xmlns:p14="http://schemas.microsoft.com/office/powerpoint/2010/main" val="411386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60338" y="658813"/>
            <a:ext cx="6792912" cy="3822700"/>
          </a:xfrm>
        </p:spPr>
      </p:sp>
      <p:sp>
        <p:nvSpPr>
          <p:cNvPr id="246787" name="Rectangle 3"/>
          <p:cNvSpPr>
            <a:spLocks noGrp="1" noChangeArrowheads="1"/>
          </p:cNvSpPr>
          <p:nvPr>
            <p:ph type="body" idx="1"/>
          </p:nvPr>
        </p:nvSpPr>
        <p:spPr/>
        <p:txBody>
          <a:bodyPr/>
          <a:lstStyle/>
          <a:p>
            <a:r>
              <a:rPr lang="zh-CN" altLang="en-US" dirty="0"/>
              <a:t>在发生下列情况时，辅助进位标志</a:t>
            </a:r>
            <a:r>
              <a:rPr lang="en-US" altLang="zh-CN" dirty="0"/>
              <a:t>AF</a:t>
            </a:r>
            <a:r>
              <a:rPr lang="zh-CN" altLang="en-US" dirty="0"/>
              <a:t>的值被置为</a:t>
            </a:r>
            <a:r>
              <a:rPr lang="en-US" altLang="zh-CN" dirty="0"/>
              <a:t>1</a:t>
            </a:r>
            <a:r>
              <a:rPr lang="zh-CN" altLang="en-US" dirty="0"/>
              <a:t>，否则其值为</a:t>
            </a:r>
            <a:r>
              <a:rPr lang="en-US" altLang="zh-CN" dirty="0"/>
              <a:t>0</a:t>
            </a:r>
            <a:r>
              <a:rPr lang="zh-CN" altLang="en-US" dirty="0"/>
              <a:t>：</a:t>
            </a:r>
          </a:p>
          <a:p>
            <a:r>
              <a:rPr lang="en-US" altLang="zh-CN" dirty="0"/>
              <a:t>(1)</a:t>
            </a:r>
            <a:r>
              <a:rPr lang="zh-CN" altLang="en-US" dirty="0"/>
              <a:t>、在字操作时，发生低字节向高字节进位或借位时；</a:t>
            </a:r>
          </a:p>
          <a:p>
            <a:r>
              <a:rPr lang="en-US" altLang="zh-CN" dirty="0"/>
              <a:t>(2)</a:t>
            </a:r>
            <a:r>
              <a:rPr lang="zh-CN" altLang="en-US" dirty="0"/>
              <a:t>、在字节操作时，发生低</a:t>
            </a:r>
            <a:r>
              <a:rPr lang="en-US" altLang="zh-CN" dirty="0"/>
              <a:t>4</a:t>
            </a:r>
            <a:r>
              <a:rPr lang="zh-CN" altLang="en-US" dirty="0"/>
              <a:t>位向高</a:t>
            </a:r>
            <a:r>
              <a:rPr lang="en-US" altLang="zh-CN" dirty="0"/>
              <a:t>4</a:t>
            </a:r>
            <a:r>
              <a:rPr lang="zh-CN" altLang="en-US" dirty="0"/>
              <a:t>位进位或借位时。</a:t>
            </a:r>
            <a:endParaRPr lang="en-US" altLang="zh-CN" dirty="0"/>
          </a:p>
          <a:p>
            <a:endParaRPr lang="en-US" altLang="zh-CN" dirty="0"/>
          </a:p>
          <a:p>
            <a:r>
              <a:rPr lang="en-US" altLang="zh-CN" dirty="0"/>
              <a:t>IBM-PC</a:t>
            </a:r>
            <a:r>
              <a:rPr lang="zh-CN" altLang="en-US" dirty="0"/>
              <a:t>汇编语言中</a:t>
            </a:r>
            <a:r>
              <a:rPr lang="en-US" altLang="zh-CN" dirty="0"/>
              <a:t>PF</a:t>
            </a:r>
            <a:r>
              <a:rPr lang="zh-CN" altLang="en-US" dirty="0"/>
              <a:t>定义是指结果中</a:t>
            </a:r>
            <a:r>
              <a:rPr lang="en-US" altLang="zh-CN" dirty="0"/>
              <a:t>1</a:t>
            </a:r>
            <a:r>
              <a:rPr lang="zh-CN" altLang="en-US" dirty="0"/>
              <a:t>的个数为偶数时</a:t>
            </a:r>
            <a:r>
              <a:rPr lang="en-US" altLang="zh-CN" dirty="0"/>
              <a:t>PF=1</a:t>
            </a:r>
          </a:p>
        </p:txBody>
      </p:sp>
    </p:spTree>
    <p:extLst>
      <p:ext uri="{BB962C8B-B14F-4D97-AF65-F5344CB8AC3E}">
        <p14:creationId xmlns:p14="http://schemas.microsoft.com/office/powerpoint/2010/main" val="101979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90208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zh-CN" altLang="en-US" dirty="0"/>
              <a:t>寄存器</a:t>
            </a:r>
            <a:r>
              <a:rPr lang="en-US" altLang="zh-CN" dirty="0"/>
              <a:t>-</a:t>
            </a:r>
            <a:r>
              <a:rPr lang="zh-CN" altLang="en-US" dirty="0"/>
              <a:t>寄存器（</a:t>
            </a:r>
            <a:r>
              <a:rPr lang="en-US" altLang="zh-CN" dirty="0"/>
              <a:t>RR</a:t>
            </a:r>
            <a:r>
              <a:rPr lang="zh-CN" altLang="en-US" dirty="0"/>
              <a:t>）型指令；寄存器</a:t>
            </a:r>
            <a:r>
              <a:rPr lang="en-US" altLang="zh-CN" dirty="0"/>
              <a:t>-</a:t>
            </a:r>
            <a:r>
              <a:rPr lang="zh-CN" altLang="en-US" dirty="0"/>
              <a:t>存储器（</a:t>
            </a:r>
            <a:r>
              <a:rPr lang="en-US" altLang="zh-CN" dirty="0"/>
              <a:t>RS</a:t>
            </a:r>
            <a:r>
              <a:rPr lang="zh-CN" altLang="en-US" dirty="0"/>
              <a:t>）型指令</a:t>
            </a:r>
            <a:endParaRPr lang="en-US" altLang="zh-CN" dirty="0"/>
          </a:p>
          <a:p>
            <a:r>
              <a:rPr lang="en-US" altLang="zh-CN" sz="1100" b="0" i="0" kern="1200" dirty="0">
                <a:solidFill>
                  <a:schemeClr val="tx1"/>
                </a:solidFill>
                <a:effectLst/>
                <a:latin typeface="Arial" pitchFamily="34" charset="0"/>
                <a:ea typeface="+mn-ea"/>
                <a:cs typeface="+mn-cs"/>
              </a:rPr>
              <a:t>add </a:t>
            </a:r>
            <a:r>
              <a:rPr lang="en-US" altLang="zh-CN" sz="1100" b="0" i="0" kern="1200" dirty="0" err="1">
                <a:solidFill>
                  <a:schemeClr val="tx1"/>
                </a:solidFill>
                <a:effectLst/>
                <a:latin typeface="Arial" pitchFamily="34" charset="0"/>
                <a:ea typeface="+mn-ea"/>
                <a:cs typeface="+mn-cs"/>
              </a:rPr>
              <a:t>opd</a:t>
            </a:r>
            <a:r>
              <a:rPr lang="en-US" altLang="zh-CN" sz="1100" b="0" i="0" kern="1200" dirty="0">
                <a:solidFill>
                  <a:schemeClr val="tx1"/>
                </a:solidFill>
                <a:effectLst/>
                <a:latin typeface="Arial" pitchFamily="34" charset="0"/>
                <a:ea typeface="+mn-ea"/>
                <a:cs typeface="+mn-cs"/>
              </a:rPr>
              <a:t>, ops   (</a:t>
            </a:r>
            <a:r>
              <a:rPr lang="en-US" altLang="zh-CN" sz="1100" b="0" i="0" kern="1200" dirty="0" err="1">
                <a:solidFill>
                  <a:schemeClr val="tx1"/>
                </a:solidFill>
                <a:effectLst/>
                <a:latin typeface="Arial" pitchFamily="34" charset="0"/>
                <a:ea typeface="+mn-ea"/>
                <a:cs typeface="+mn-cs"/>
              </a:rPr>
              <a:t>opd</a:t>
            </a:r>
            <a:r>
              <a:rPr lang="en-US" altLang="zh-CN" sz="1100" b="0" i="0" kern="1200" dirty="0">
                <a:solidFill>
                  <a:schemeClr val="tx1"/>
                </a:solidFill>
                <a:effectLst/>
                <a:latin typeface="Arial" pitchFamily="34" charset="0"/>
                <a:ea typeface="+mn-ea"/>
                <a:cs typeface="+mn-cs"/>
              </a:rPr>
              <a:t>) + (ops) → </a:t>
            </a:r>
            <a:r>
              <a:rPr lang="en-US" altLang="zh-CN" sz="1100" b="0" i="0" kern="1200" dirty="0" err="1">
                <a:solidFill>
                  <a:schemeClr val="tx1"/>
                </a:solidFill>
                <a:effectLst/>
                <a:latin typeface="Arial" pitchFamily="34" charset="0"/>
                <a:ea typeface="+mn-ea"/>
                <a:cs typeface="+mn-cs"/>
              </a:rPr>
              <a:t>opd</a:t>
            </a:r>
            <a:endParaRPr lang="zh-CN" altLang="en-US" dirty="0"/>
          </a:p>
        </p:txBody>
      </p:sp>
    </p:spTree>
    <p:extLst>
      <p:ext uri="{BB962C8B-B14F-4D97-AF65-F5344CB8AC3E}">
        <p14:creationId xmlns:p14="http://schemas.microsoft.com/office/powerpoint/2010/main" val="2369185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160338" y="658813"/>
            <a:ext cx="6792912" cy="3822700"/>
          </a:xfrm>
        </p:spPr>
      </p:sp>
      <p:sp>
        <p:nvSpPr>
          <p:cNvPr id="249859" name="Rectangle 3"/>
          <p:cNvSpPr>
            <a:spLocks noGrp="1" noChangeArrowheads="1"/>
          </p:cNvSpPr>
          <p:nvPr>
            <p:ph type="body" idx="1"/>
          </p:nvPr>
        </p:nvSpPr>
        <p:spPr/>
        <p:txBody>
          <a:bodyPr/>
          <a:lstStyle/>
          <a:p>
            <a:r>
              <a:rPr lang="en-US" altLang="zh-CN" dirty="0"/>
              <a:t>1000H: 10H</a:t>
            </a:r>
            <a:r>
              <a:rPr lang="zh-CN" altLang="en-US" dirty="0"/>
              <a:t>高位字节</a:t>
            </a:r>
            <a:r>
              <a:rPr lang="en-US" altLang="zh-CN" dirty="0"/>
              <a:t>;00H</a:t>
            </a:r>
            <a:r>
              <a:rPr lang="zh-CN" altLang="en-US" dirty="0"/>
              <a:t>低位字节</a:t>
            </a:r>
            <a:endParaRPr lang="en-US" altLang="zh-CN" dirty="0"/>
          </a:p>
        </p:txBody>
      </p:sp>
    </p:spTree>
    <p:extLst>
      <p:ext uri="{BB962C8B-B14F-4D97-AF65-F5344CB8AC3E}">
        <p14:creationId xmlns:p14="http://schemas.microsoft.com/office/powerpoint/2010/main" val="46651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en-US" altLang="zh-CN" dirty="0"/>
              <a:t> </a:t>
            </a:r>
            <a:r>
              <a:rPr lang="en-US" altLang="zh-CN" dirty="0" err="1"/>
              <a:t>xchg</a:t>
            </a:r>
            <a:r>
              <a:rPr lang="en-US" altLang="zh-CN" dirty="0"/>
              <a:t> </a:t>
            </a:r>
            <a:r>
              <a:rPr lang="en-US" altLang="zh-CN" dirty="0" err="1"/>
              <a:t>reg</a:t>
            </a:r>
            <a:r>
              <a:rPr lang="en-US" altLang="zh-CN" dirty="0"/>
              <a:t>/</a:t>
            </a:r>
            <a:r>
              <a:rPr lang="en-US" altLang="zh-CN" dirty="0" err="1"/>
              <a:t>mem,reg</a:t>
            </a:r>
            <a:r>
              <a:rPr lang="en-US" altLang="zh-CN" dirty="0"/>
              <a:t>/mem</a:t>
            </a:r>
          </a:p>
          <a:p>
            <a:r>
              <a:rPr lang="en-US" altLang="zh-CN" dirty="0"/>
              <a:t>                      1)</a:t>
            </a:r>
            <a:r>
              <a:rPr lang="zh-CN" altLang="en-US" dirty="0"/>
              <a:t>寄存器不能是段寄存器</a:t>
            </a:r>
          </a:p>
          <a:p>
            <a:r>
              <a:rPr lang="zh-CN" altLang="en-US" dirty="0"/>
              <a:t>                      </a:t>
            </a:r>
            <a:r>
              <a:rPr lang="en-US" altLang="zh-CN" dirty="0"/>
              <a:t>2)</a:t>
            </a:r>
            <a:r>
              <a:rPr lang="zh-CN" altLang="en-US" dirty="0"/>
              <a:t>两个操作数不能同时为内存变量。</a:t>
            </a:r>
            <a:endParaRPr lang="en-US" altLang="zh-CN" dirty="0"/>
          </a:p>
          <a:p>
            <a:r>
              <a:rPr lang="en-US" altLang="zh-CN" dirty="0" err="1">
                <a:effectLst/>
              </a:rPr>
              <a:t>lds</a:t>
            </a:r>
            <a:r>
              <a:rPr lang="zh-CN" altLang="en-US" dirty="0">
                <a:effectLst/>
              </a:rPr>
              <a:t>从存储器取出</a:t>
            </a:r>
            <a:r>
              <a:rPr lang="en-US" altLang="zh-CN" dirty="0">
                <a:effectLst/>
              </a:rPr>
              <a:t>32</a:t>
            </a:r>
            <a:r>
              <a:rPr lang="zh-CN" altLang="en-US" dirty="0">
                <a:effectLst/>
              </a:rPr>
              <a:t>位地址送寄存器</a:t>
            </a:r>
            <a:r>
              <a:rPr lang="zh-CN" altLang="en-US" baseline="0" dirty="0">
                <a:effectLst/>
              </a:rPr>
              <a:t> </a:t>
            </a:r>
            <a:r>
              <a:rPr lang="en-US" altLang="zh-CN" dirty="0">
                <a:effectLst/>
              </a:rPr>
              <a:t>DS   </a:t>
            </a:r>
            <a:r>
              <a:rPr lang="en-US" altLang="zh-CN" dirty="0" err="1">
                <a:effectLst/>
              </a:rPr>
              <a:t>lds</a:t>
            </a:r>
            <a:r>
              <a:rPr lang="en-US" altLang="zh-CN" dirty="0">
                <a:effectLst/>
              </a:rPr>
              <a:t> </a:t>
            </a:r>
            <a:r>
              <a:rPr lang="en-US" altLang="zh-CN" dirty="0" err="1">
                <a:effectLst/>
              </a:rPr>
              <a:t>reg,mem</a:t>
            </a:r>
            <a:endParaRPr lang="en-US" altLang="zh-CN" dirty="0">
              <a:effectLst/>
            </a:endParaRPr>
          </a:p>
          <a:p>
            <a:r>
              <a:rPr lang="en-US" altLang="zh-CN" dirty="0">
                <a:effectLst/>
              </a:rPr>
              <a:t>lea  </a:t>
            </a:r>
            <a:r>
              <a:rPr lang="zh-CN" altLang="en-US" dirty="0">
                <a:effectLst/>
              </a:rPr>
              <a:t>取有效地址指令：指令</a:t>
            </a:r>
            <a:r>
              <a:rPr lang="en-US" altLang="zh-CN" dirty="0">
                <a:effectLst/>
              </a:rPr>
              <a:t>lea</a:t>
            </a:r>
            <a:r>
              <a:rPr lang="zh-CN" altLang="en-US" dirty="0">
                <a:effectLst/>
              </a:rPr>
              <a:t>是把一个内存变量的有效地址传送给指定的寄存器。</a:t>
            </a:r>
            <a:r>
              <a:rPr lang="en-US" altLang="zh-CN" dirty="0">
                <a:effectLst/>
              </a:rPr>
              <a:t>lea </a:t>
            </a:r>
            <a:r>
              <a:rPr lang="en-US" altLang="zh-CN" dirty="0" err="1">
                <a:effectLst/>
              </a:rPr>
              <a:t>reg,mem</a:t>
            </a:r>
            <a:r>
              <a:rPr lang="en-US" altLang="zh-CN" dirty="0">
                <a:effectLst/>
              </a:rPr>
              <a:t>    </a:t>
            </a:r>
            <a:r>
              <a:rPr lang="zh-CN" altLang="en-US" dirty="0">
                <a:effectLst/>
              </a:rPr>
              <a:t>子操作指令该指令通常用来对指针或变址寄存器</a:t>
            </a:r>
            <a:r>
              <a:rPr lang="en-US" altLang="zh-CN" dirty="0" err="1">
                <a:effectLst/>
              </a:rPr>
              <a:t>bx,di,si</a:t>
            </a:r>
            <a:r>
              <a:rPr lang="zh-CN" altLang="en-US" dirty="0">
                <a:effectLst/>
              </a:rPr>
              <a:t>等置</a:t>
            </a:r>
            <a:endParaRPr lang="en-US" altLang="zh-CN" dirty="0">
              <a:effectLst/>
            </a:endParaRPr>
          </a:p>
          <a:p>
            <a:r>
              <a:rPr lang="zh-CN" altLang="en-US" dirty="0">
                <a:effectLst/>
              </a:rPr>
              <a:t>初值之用。</a:t>
            </a:r>
            <a:endParaRPr lang="en-US" altLang="zh-CN" dirty="0">
              <a:effectLst/>
            </a:endParaRPr>
          </a:p>
          <a:p>
            <a:r>
              <a:rPr lang="en-US" altLang="zh-CN" dirty="0" err="1">
                <a:effectLst/>
              </a:rPr>
              <a:t>cli,sti</a:t>
            </a:r>
            <a:r>
              <a:rPr lang="en-US" altLang="zh-CN" dirty="0">
                <a:effectLst/>
              </a:rPr>
              <a:t>,</a:t>
            </a:r>
            <a:r>
              <a:rPr lang="zh-CN" altLang="en-US" dirty="0">
                <a:effectLst/>
              </a:rPr>
              <a:t>分别是</a:t>
            </a:r>
            <a:r>
              <a:rPr lang="en-US" altLang="zh-CN" dirty="0">
                <a:effectLst/>
              </a:rPr>
              <a:t>if</a:t>
            </a:r>
            <a:r>
              <a:rPr lang="zh-CN" altLang="en-US" dirty="0">
                <a:effectLst/>
              </a:rPr>
              <a:t>位清零和置</a:t>
            </a:r>
            <a:r>
              <a:rPr lang="en-US" altLang="zh-CN" dirty="0">
                <a:effectLst/>
              </a:rPr>
              <a:t>1</a:t>
            </a:r>
          </a:p>
          <a:p>
            <a:r>
              <a:rPr lang="en-US" altLang="zh-CN" dirty="0" err="1">
                <a:effectLst/>
              </a:rPr>
              <a:t>clc,stc</a:t>
            </a:r>
            <a:r>
              <a:rPr lang="zh-CN" altLang="en-US" dirty="0">
                <a:effectLst/>
              </a:rPr>
              <a:t>，分别是</a:t>
            </a:r>
            <a:r>
              <a:rPr lang="en-US" altLang="zh-CN" dirty="0" err="1">
                <a:effectLst/>
              </a:rPr>
              <a:t>cf</a:t>
            </a:r>
            <a:r>
              <a:rPr lang="zh-CN" altLang="en-US" dirty="0">
                <a:effectLst/>
              </a:rPr>
              <a:t>位清零和置</a:t>
            </a:r>
            <a:r>
              <a:rPr lang="en-US" altLang="zh-CN" dirty="0">
                <a:effectLst/>
              </a:rPr>
              <a:t>1</a:t>
            </a:r>
          </a:p>
          <a:p>
            <a:r>
              <a:rPr lang="en-US" altLang="zh-CN" dirty="0" err="1">
                <a:effectLst/>
              </a:rPr>
              <a:t>cld,std</a:t>
            </a:r>
            <a:r>
              <a:rPr lang="zh-CN" altLang="en-US" dirty="0">
                <a:effectLst/>
              </a:rPr>
              <a:t>，分别是</a:t>
            </a:r>
            <a:r>
              <a:rPr lang="en-US" altLang="zh-CN" dirty="0" err="1">
                <a:effectLst/>
              </a:rPr>
              <a:t>df</a:t>
            </a:r>
            <a:r>
              <a:rPr lang="zh-CN" altLang="en-US" dirty="0">
                <a:effectLst/>
              </a:rPr>
              <a:t>位清零和置</a:t>
            </a:r>
            <a:r>
              <a:rPr lang="en-US" altLang="zh-CN" dirty="0">
                <a:effectLst/>
              </a:rPr>
              <a:t>1</a:t>
            </a:r>
          </a:p>
          <a:p>
            <a:r>
              <a:rPr lang="zh-CN" altLang="en-US" dirty="0">
                <a:effectLst/>
              </a:rPr>
              <a:t/>
            </a:r>
            <a:br>
              <a:rPr lang="zh-CN" altLang="en-US" dirty="0">
                <a:effectLst/>
              </a:rPr>
            </a:br>
            <a:endParaRPr lang="zh-CN" altLang="en-US" dirty="0"/>
          </a:p>
        </p:txBody>
      </p:sp>
    </p:spTree>
    <p:extLst>
      <p:ext uri="{BB962C8B-B14F-4D97-AF65-F5344CB8AC3E}">
        <p14:creationId xmlns:p14="http://schemas.microsoft.com/office/powerpoint/2010/main" val="3594236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60338" y="658813"/>
            <a:ext cx="6792912" cy="3822700"/>
          </a:xfrm>
        </p:spPr>
      </p:sp>
      <p:sp>
        <p:nvSpPr>
          <p:cNvPr id="251907" name="Rectangle 3"/>
          <p:cNvSpPr>
            <a:spLocks noGrp="1" noChangeArrowheads="1"/>
          </p:cNvSpPr>
          <p:nvPr>
            <p:ph type="body" idx="1"/>
          </p:nvPr>
        </p:nvSpPr>
        <p:spPr/>
        <p:txBody>
          <a:bodyPr/>
          <a:lstStyle/>
          <a:p>
            <a:r>
              <a:rPr lang="en-US" altLang="zh-CN" smtClean="0"/>
              <a:t>MIPS</a:t>
            </a:r>
            <a:r>
              <a:rPr lang="zh-CN" altLang="en-US" smtClean="0"/>
              <a:t>能够最大程度上避免数据的相关性</a:t>
            </a:r>
            <a:endParaRPr lang="zh-CN" altLang="en-US"/>
          </a:p>
        </p:txBody>
      </p:sp>
    </p:spTree>
    <p:extLst>
      <p:ext uri="{BB962C8B-B14F-4D97-AF65-F5344CB8AC3E}">
        <p14:creationId xmlns:p14="http://schemas.microsoft.com/office/powerpoint/2010/main" val="1636626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60338" y="658813"/>
            <a:ext cx="6792912" cy="3822700"/>
          </a:xfrm>
        </p:spPr>
      </p:sp>
      <p:sp>
        <p:nvSpPr>
          <p:cNvPr id="2519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46954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en-US" altLang="zh-CN" dirty="0"/>
              <a:t>R</a:t>
            </a:r>
            <a:r>
              <a:rPr lang="zh-CN" altLang="en-US" dirty="0"/>
              <a:t>指令：算术</a:t>
            </a:r>
            <a:r>
              <a:rPr lang="en-US" altLang="zh-CN" dirty="0"/>
              <a:t>/</a:t>
            </a:r>
            <a:r>
              <a:rPr lang="zh-CN" altLang="en-US" dirty="0"/>
              <a:t>逻辑运算；</a:t>
            </a:r>
            <a:r>
              <a:rPr lang="en-US" altLang="zh-CN" dirty="0"/>
              <a:t>JR/JALR</a:t>
            </a:r>
            <a:r>
              <a:rPr lang="zh-CN" altLang="en-US" dirty="0"/>
              <a:t>；移位指令</a:t>
            </a:r>
            <a:endParaRPr lang="en-US" altLang="zh-CN" dirty="0"/>
          </a:p>
          <a:p>
            <a:r>
              <a:rPr lang="en-US" altLang="zh-CN" dirty="0"/>
              <a:t>I</a:t>
            </a:r>
            <a:r>
              <a:rPr lang="zh-CN" altLang="en-US" dirty="0"/>
              <a:t>指令：</a:t>
            </a:r>
            <a:r>
              <a:rPr lang="en-US" altLang="zh-CN" dirty="0"/>
              <a:t>LD/ST</a:t>
            </a:r>
            <a:r>
              <a:rPr lang="zh-CN" altLang="en-US" dirty="0"/>
              <a:t>；立即数算术逻辑指令；</a:t>
            </a:r>
            <a:r>
              <a:rPr lang="en-US" altLang="zh-CN" dirty="0"/>
              <a:t>B</a:t>
            </a:r>
            <a:r>
              <a:rPr lang="zh-CN" altLang="en-US" dirty="0"/>
              <a:t>指令</a:t>
            </a:r>
            <a:endParaRPr lang="en-US" altLang="zh-CN" dirty="0"/>
          </a:p>
          <a:p>
            <a:r>
              <a:rPr lang="en-US" altLang="zh-CN" dirty="0"/>
              <a:t>J</a:t>
            </a:r>
            <a:r>
              <a:rPr lang="zh-CN" altLang="en-US" dirty="0"/>
              <a:t>：</a:t>
            </a:r>
            <a:r>
              <a:rPr lang="en-US" altLang="zh-CN" dirty="0"/>
              <a:t>J</a:t>
            </a:r>
            <a:r>
              <a:rPr lang="zh-CN" altLang="en-US" dirty="0"/>
              <a:t>；</a:t>
            </a:r>
            <a:r>
              <a:rPr lang="en-US" altLang="zh-CN" dirty="0"/>
              <a:t>JAL</a:t>
            </a:r>
            <a:endParaRPr lang="zh-CN" altLang="en-US" dirty="0"/>
          </a:p>
        </p:txBody>
      </p:sp>
    </p:spTree>
    <p:extLst>
      <p:ext uri="{BB962C8B-B14F-4D97-AF65-F5344CB8AC3E}">
        <p14:creationId xmlns:p14="http://schemas.microsoft.com/office/powerpoint/2010/main" val="252263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99017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pPr defTabSz="973927">
              <a:defRPr/>
            </a:pPr>
            <a:r>
              <a:rPr lang="en-US" altLang="zh-CN" dirty="0"/>
              <a:t>ADDI </a:t>
            </a:r>
            <a:r>
              <a:rPr lang="en-US" altLang="zh-CN" dirty="0" err="1"/>
              <a:t>rt</a:t>
            </a:r>
            <a:r>
              <a:rPr lang="en-US" altLang="zh-CN" dirty="0"/>
              <a:t>, </a:t>
            </a:r>
            <a:r>
              <a:rPr lang="en-US" altLang="zh-CN" dirty="0" err="1"/>
              <a:t>rs</a:t>
            </a:r>
            <a:r>
              <a:rPr lang="en-US" altLang="zh-CN" dirty="0"/>
              <a:t>, immediate</a:t>
            </a:r>
            <a:endParaRPr lang="zh-CN" altLang="en-US" dirty="0"/>
          </a:p>
          <a:p>
            <a:endParaRPr lang="zh-CN" altLang="en-US" dirty="0"/>
          </a:p>
        </p:txBody>
      </p:sp>
    </p:spTree>
    <p:extLst>
      <p:ext uri="{BB962C8B-B14F-4D97-AF65-F5344CB8AC3E}">
        <p14:creationId xmlns:p14="http://schemas.microsoft.com/office/powerpoint/2010/main" val="1751981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en-US" altLang="zh-CN" dirty="0"/>
              <a:t>0x02324020</a:t>
            </a:r>
          </a:p>
          <a:p>
            <a:r>
              <a:rPr lang="en-US" altLang="zh-CN" dirty="0"/>
              <a:t>T0: $8</a:t>
            </a:r>
          </a:p>
          <a:p>
            <a:r>
              <a:rPr lang="en-US" altLang="zh-CN" dirty="0"/>
              <a:t>S0:</a:t>
            </a:r>
            <a:r>
              <a:rPr lang="en-US" altLang="zh-CN" baseline="0" dirty="0"/>
              <a:t> $16</a:t>
            </a:r>
            <a:endParaRPr lang="zh-CN" altLang="en-US" dirty="0"/>
          </a:p>
        </p:txBody>
      </p:sp>
    </p:spTree>
    <p:extLst>
      <p:ext uri="{BB962C8B-B14F-4D97-AF65-F5344CB8AC3E}">
        <p14:creationId xmlns:p14="http://schemas.microsoft.com/office/powerpoint/2010/main" val="56200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en-US" altLang="zh-CN" sz="1100" b="0" i="0" u="none" strike="noStrike" baseline="0" dirty="0">
                <a:latin typeface="Arial" panose="020B0604020202020204" pitchFamily="34" charset="0"/>
              </a:rPr>
              <a:t>BLEZ rs, offset ; if (rs </a:t>
            </a:r>
            <a:r>
              <a:rPr lang="en-US" altLang="zh-CN" sz="1100" b="0" i="0" u="none" strike="noStrike" kern="1200" baseline="0" dirty="0">
                <a:solidFill>
                  <a:schemeClr val="tx1"/>
                </a:solidFill>
                <a:latin typeface="Arial" pitchFamily="34" charset="0"/>
                <a:ea typeface="+mn-ea"/>
                <a:cs typeface="+mn-cs"/>
              </a:rPr>
              <a:t>≤ </a:t>
            </a:r>
            <a:r>
              <a:rPr lang="en-US" altLang="zh-CN" sz="1100" b="0" i="0" u="none" strike="noStrike" baseline="0" dirty="0">
                <a:latin typeface="Arial" panose="020B0604020202020204" pitchFamily="34" charset="0"/>
              </a:rPr>
              <a:t>0) then branch</a:t>
            </a:r>
            <a:endParaRPr lang="en-US" altLang="zh-CN" sz="1200" dirty="0"/>
          </a:p>
          <a:p>
            <a:r>
              <a:rPr lang="en-US" altLang="zh-CN" sz="1200" dirty="0"/>
              <a:t>J imm26; PC ← PCGPRLEN..28 || </a:t>
            </a:r>
            <a:r>
              <a:rPr lang="en-US" altLang="zh-CN" sz="1200" dirty="0" err="1"/>
              <a:t>instr_index</a:t>
            </a:r>
            <a:r>
              <a:rPr lang="en-US" altLang="zh-CN" sz="1200" dirty="0"/>
              <a:t> (26bits) || 02  #J</a:t>
            </a:r>
            <a:r>
              <a:rPr lang="zh-CN" altLang="en-US" sz="1200" dirty="0"/>
              <a:t>型指令</a:t>
            </a:r>
            <a:endParaRPr lang="en-US" altLang="zh-CN" sz="1200" dirty="0"/>
          </a:p>
          <a:p>
            <a:r>
              <a:rPr lang="en-US" altLang="zh-CN" sz="1200" dirty="0"/>
              <a:t>J </a:t>
            </a:r>
            <a:r>
              <a:rPr lang="en-US" altLang="zh-CN" sz="1200" dirty="0" err="1"/>
              <a:t>rs</a:t>
            </a:r>
            <a:r>
              <a:rPr lang="en-US" altLang="zh-CN" sz="1200" dirty="0"/>
              <a:t>; pc&lt;-</a:t>
            </a:r>
            <a:r>
              <a:rPr lang="en-US" altLang="zh-CN" sz="1200" dirty="0" err="1"/>
              <a:t>rs</a:t>
            </a:r>
            <a:r>
              <a:rPr lang="zh-CN" altLang="en-US" sz="1200" baseline="0" dirty="0"/>
              <a:t>  </a:t>
            </a:r>
            <a:r>
              <a:rPr lang="en-US" altLang="zh-CN" sz="1200" baseline="0" dirty="0"/>
              <a:t>#</a:t>
            </a:r>
            <a:r>
              <a:rPr lang="en-US" altLang="zh-CN" sz="1200" dirty="0"/>
              <a:t>R</a:t>
            </a:r>
            <a:r>
              <a:rPr lang="zh-CN" altLang="en-US" sz="1200" dirty="0"/>
              <a:t>型指令</a:t>
            </a:r>
            <a:endParaRPr lang="en-US" altLang="zh-CN" sz="1200" dirty="0"/>
          </a:p>
          <a:p>
            <a:r>
              <a:rPr lang="en-US" altLang="zh-CN" sz="1200" dirty="0"/>
              <a:t>BEQ </a:t>
            </a:r>
            <a:r>
              <a:rPr lang="en-US" altLang="zh-CN" sz="1200" dirty="0" err="1"/>
              <a:t>rs</a:t>
            </a:r>
            <a:r>
              <a:rPr lang="en-US" altLang="zh-CN" sz="1200" dirty="0"/>
              <a:t>, </a:t>
            </a:r>
            <a:r>
              <a:rPr lang="en-US" altLang="zh-CN" sz="1200" dirty="0" err="1"/>
              <a:t>rt</a:t>
            </a:r>
            <a:r>
              <a:rPr lang="en-US" altLang="zh-CN" sz="1200" dirty="0"/>
              <a:t>, offset(16 bits)</a:t>
            </a:r>
            <a:r>
              <a:rPr lang="zh-CN" altLang="en-US" sz="1200" dirty="0"/>
              <a:t>；</a:t>
            </a:r>
            <a:r>
              <a:rPr lang="en-US" altLang="zh-CN" sz="1200" dirty="0"/>
              <a:t>PC ← PC + </a:t>
            </a:r>
            <a:r>
              <a:rPr lang="en-US" altLang="zh-CN" sz="1200" dirty="0" err="1"/>
              <a:t>tgt_offset</a:t>
            </a:r>
            <a:r>
              <a:rPr lang="en-US" altLang="zh-CN" sz="1200" dirty="0"/>
              <a:t> </a:t>
            </a:r>
            <a:r>
              <a:rPr lang="zh-CN" altLang="en-US" sz="1200" dirty="0"/>
              <a:t>（</a:t>
            </a:r>
            <a:r>
              <a:rPr lang="en-US" altLang="zh-CN" sz="1200" dirty="0"/>
              <a:t>left 2 bits</a:t>
            </a:r>
            <a:r>
              <a:rPr lang="zh-CN" altLang="en-US" sz="1200" dirty="0"/>
              <a:t>） </a:t>
            </a:r>
            <a:r>
              <a:rPr lang="en-US" altLang="zh-CN" sz="1200" dirty="0"/>
              <a:t>#I</a:t>
            </a:r>
            <a:r>
              <a:rPr lang="zh-CN" altLang="en-US" sz="1200" dirty="0"/>
              <a:t>型指令</a:t>
            </a:r>
            <a:endParaRPr lang="zh-CN" altLang="en-US" dirty="0"/>
          </a:p>
          <a:p>
            <a:endParaRPr lang="zh-CN" altLang="en-US" dirty="0"/>
          </a:p>
        </p:txBody>
      </p:sp>
    </p:spTree>
    <p:extLst>
      <p:ext uri="{BB962C8B-B14F-4D97-AF65-F5344CB8AC3E}">
        <p14:creationId xmlns:p14="http://schemas.microsoft.com/office/powerpoint/2010/main" val="94894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xfrm>
            <a:off x="160338" y="658813"/>
            <a:ext cx="6792912" cy="3822700"/>
          </a:xfrm>
        </p:spPr>
      </p:sp>
      <p:sp>
        <p:nvSpPr>
          <p:cNvPr id="291843" name="Rectangle 3"/>
          <p:cNvSpPr>
            <a:spLocks noGrp="1" noChangeArrowheads="1"/>
          </p:cNvSpPr>
          <p:nvPr>
            <p:ph type="body" idx="1"/>
          </p:nvPr>
        </p:nvSpPr>
        <p:spPr/>
        <p:txBody>
          <a:bodyPr/>
          <a:lstStyle/>
          <a:p>
            <a:r>
              <a:rPr lang="en-US" altLang="zh-CN"/>
              <a:t>stop</a:t>
            </a:r>
          </a:p>
        </p:txBody>
      </p:sp>
    </p:spTree>
    <p:extLst>
      <p:ext uri="{BB962C8B-B14F-4D97-AF65-F5344CB8AC3E}">
        <p14:creationId xmlns:p14="http://schemas.microsoft.com/office/powerpoint/2010/main" val="3630652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ChangeArrowheads="1" noTextEdit="1"/>
          </p:cNvSpPr>
          <p:nvPr>
            <p:ph type="sldImg"/>
          </p:nvPr>
        </p:nvSpPr>
        <p:spPr>
          <a:xfrm>
            <a:off x="160338" y="658813"/>
            <a:ext cx="6792912" cy="3822700"/>
          </a:xfrm>
        </p:spPr>
      </p:sp>
      <p:sp>
        <p:nvSpPr>
          <p:cNvPr id="292867" name="Rectangle 3"/>
          <p:cNvSpPr>
            <a:spLocks noGrp="1" noChangeArrowheads="1"/>
          </p:cNvSpPr>
          <p:nvPr>
            <p:ph type="body" idx="1"/>
          </p:nvPr>
        </p:nvSpPr>
        <p:spPr/>
        <p:txBody>
          <a:bodyPr/>
          <a:lstStyle/>
          <a:p>
            <a:r>
              <a:rPr lang="en-US" altLang="zh-CN"/>
              <a:t>begin</a:t>
            </a:r>
          </a:p>
        </p:txBody>
      </p:sp>
    </p:spTree>
    <p:extLst>
      <p:ext uri="{BB962C8B-B14F-4D97-AF65-F5344CB8AC3E}">
        <p14:creationId xmlns:p14="http://schemas.microsoft.com/office/powerpoint/2010/main" val="3656155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zh-CN" altLang="en-US" dirty="0"/>
              <a:t>在</a:t>
            </a:r>
            <a:r>
              <a:rPr lang="en-US" altLang="zh-CN" dirty="0"/>
              <a:t>RISC</a:t>
            </a:r>
            <a:r>
              <a:rPr lang="zh-CN" altLang="en-US" dirty="0"/>
              <a:t>处理机中采用流水线工作方式，取指令和执行指令并行工作，那么当遇到</a:t>
            </a:r>
            <a:r>
              <a:rPr lang="zh-CN" altLang="en-US" dirty="0">
                <a:hlinkClick r:id="rId3"/>
              </a:rPr>
              <a:t>条件转移指令</a:t>
            </a:r>
            <a:r>
              <a:rPr lang="zh-CN" altLang="en-US" dirty="0"/>
              <a:t>时，流水线可能断流。为了尽量保证流水线的执行效率，在转移指令之后插入一条有效的指令，而转移指令好像被延时了，这样了技术即为延迟转移技术。通常指令序列的调整由编译器自动进行。需要注意的是：调整指令序列是不能改变原有程序的数据关系；被移动的指令不破坏机器的条件码。</a:t>
            </a:r>
            <a:endParaRPr lang="en-US" altLang="zh-CN" dirty="0"/>
          </a:p>
          <a:p>
            <a:r>
              <a:rPr lang="zh-CN" altLang="en-US" sz="1200" dirty="0"/>
              <a:t>    </a:t>
            </a:r>
            <a:endParaRPr lang="en-US" altLang="zh-CN" sz="1200" dirty="0"/>
          </a:p>
          <a:p>
            <a:r>
              <a:rPr lang="zh-CN" altLang="en-US" sz="1200" dirty="0"/>
              <a:t>在</a:t>
            </a:r>
            <a:r>
              <a:rPr lang="en-US" altLang="zh-CN" sz="1200" dirty="0"/>
              <a:t>RISC</a:t>
            </a:r>
            <a:r>
              <a:rPr lang="zh-CN" altLang="en-US" sz="1200" dirty="0"/>
              <a:t>结构中，为了减少过程调用中保存现场和建立新现场，以及返回时恢复现场等辅助操作，通常将所有寄存器分成若干个组，称为寄存器窗口。每组中有若干个寄存器，每当有过程调用时，就分配一个未被使用的寄存器窗口，这样就可减少保存和恢复现场的开销。此外在每个寄存器窗口中，又分成大小固定的高区、本地和低区三个区段。其中本地区用来存放局部变量，高区在被调用时用来保存调用过程送来的参数，而在返回主调用过程时，存放返回结果。而低区在调用时存放欲送往被调用过程的参数，而在被调用过程返回时用来存放返回结果。在使用时，每一对调用和被调用过程的寄存器窗口各自的低区和高区相互重叠。一旦发生过程调用或返回，在控制由一个窗口转换到另一窗口时，这些参数就通过两个窗口间的公共寄存器区自动的被传送而不需要再用额外的传送时间。</a:t>
            </a:r>
            <a:endParaRPr lang="zh-CN" altLang="en-US" dirty="0"/>
          </a:p>
        </p:txBody>
      </p:sp>
    </p:spTree>
    <p:extLst>
      <p:ext uri="{BB962C8B-B14F-4D97-AF65-F5344CB8AC3E}">
        <p14:creationId xmlns:p14="http://schemas.microsoft.com/office/powerpoint/2010/main" val="2889780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xfrm>
            <a:off x="4020547" y="9720920"/>
            <a:ext cx="3077085" cy="5120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93" tIns="48696" rIns="97393" bIns="48696"/>
          <a:lstStyle>
            <a:lvl1pPr eaLnBrk="0" hangingPunct="0">
              <a:defRPr>
                <a:solidFill>
                  <a:schemeClr val="tx1"/>
                </a:solidFill>
                <a:latin typeface="Times New Roman" pitchFamily="18" charset="0"/>
                <a:ea typeface="宋体" charset="-122"/>
              </a:defRPr>
            </a:lvl1pPr>
            <a:lvl2pPr marL="791316" indent="-304352" eaLnBrk="0" hangingPunct="0">
              <a:defRPr>
                <a:solidFill>
                  <a:schemeClr val="tx1"/>
                </a:solidFill>
                <a:latin typeface="Times New Roman" pitchFamily="18" charset="0"/>
                <a:ea typeface="宋体" charset="-122"/>
              </a:defRPr>
            </a:lvl2pPr>
            <a:lvl3pPr marL="1217409" indent="-243482" eaLnBrk="0" hangingPunct="0">
              <a:defRPr>
                <a:solidFill>
                  <a:schemeClr val="tx1"/>
                </a:solidFill>
                <a:latin typeface="Times New Roman" pitchFamily="18" charset="0"/>
                <a:ea typeface="宋体" charset="-122"/>
              </a:defRPr>
            </a:lvl3pPr>
            <a:lvl4pPr marL="1704373" indent="-243482" eaLnBrk="0" hangingPunct="0">
              <a:defRPr>
                <a:solidFill>
                  <a:schemeClr val="tx1"/>
                </a:solidFill>
                <a:latin typeface="Times New Roman" pitchFamily="18" charset="0"/>
                <a:ea typeface="宋体" charset="-122"/>
              </a:defRPr>
            </a:lvl4pPr>
            <a:lvl5pPr marL="2191337" indent="-243482" eaLnBrk="0" hangingPunct="0">
              <a:defRPr>
                <a:solidFill>
                  <a:schemeClr val="tx1"/>
                </a:solidFill>
                <a:latin typeface="Times New Roman" pitchFamily="18" charset="0"/>
                <a:ea typeface="宋体" charset="-122"/>
              </a:defRPr>
            </a:lvl5pPr>
            <a:lvl6pPr marL="2678300" indent="-243482" algn="ctr" eaLnBrk="0" fontAlgn="base" hangingPunct="0">
              <a:spcBef>
                <a:spcPct val="50000"/>
              </a:spcBef>
              <a:spcAft>
                <a:spcPct val="0"/>
              </a:spcAft>
              <a:defRPr>
                <a:solidFill>
                  <a:schemeClr val="tx1"/>
                </a:solidFill>
                <a:latin typeface="Times New Roman" pitchFamily="18" charset="0"/>
                <a:ea typeface="宋体" charset="-122"/>
              </a:defRPr>
            </a:lvl6pPr>
            <a:lvl7pPr marL="3165264" indent="-243482" algn="ctr" eaLnBrk="0" fontAlgn="base" hangingPunct="0">
              <a:spcBef>
                <a:spcPct val="50000"/>
              </a:spcBef>
              <a:spcAft>
                <a:spcPct val="0"/>
              </a:spcAft>
              <a:defRPr>
                <a:solidFill>
                  <a:schemeClr val="tx1"/>
                </a:solidFill>
                <a:latin typeface="Times New Roman" pitchFamily="18" charset="0"/>
                <a:ea typeface="宋体" charset="-122"/>
              </a:defRPr>
            </a:lvl7pPr>
            <a:lvl8pPr marL="3652228" indent="-243482" algn="ctr" eaLnBrk="0" fontAlgn="base" hangingPunct="0">
              <a:spcBef>
                <a:spcPct val="50000"/>
              </a:spcBef>
              <a:spcAft>
                <a:spcPct val="0"/>
              </a:spcAft>
              <a:defRPr>
                <a:solidFill>
                  <a:schemeClr val="tx1"/>
                </a:solidFill>
                <a:latin typeface="Times New Roman" pitchFamily="18" charset="0"/>
                <a:ea typeface="宋体" charset="-122"/>
              </a:defRPr>
            </a:lvl8pPr>
            <a:lvl9pPr marL="4139192" indent="-243482"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fld id="{D2C58F00-7CA8-4909-A11F-7C79C8112A3D}" type="slidenum">
              <a:rPr lang="en-US" altLang="zh-CN" smtClean="0"/>
              <a:pPr eaLnBrk="1" hangingPunct="1"/>
              <a:t>57</a:t>
            </a:fld>
            <a:endParaRPr lang="en-US" altLang="zh-CN"/>
          </a:p>
        </p:txBody>
      </p:sp>
      <p:sp>
        <p:nvSpPr>
          <p:cNvPr id="110595" name="Rectangle 2"/>
          <p:cNvSpPr>
            <a:spLocks noGrp="1" noRot="1" noChangeAspect="1" noChangeArrowheads="1" noTextEdit="1"/>
          </p:cNvSpPr>
          <p:nvPr>
            <p:ph type="sldImg"/>
          </p:nvPr>
        </p:nvSpPr>
        <p:spPr>
          <a:xfrm>
            <a:off x="349250" y="944563"/>
            <a:ext cx="6389688" cy="3595687"/>
          </a:xfrm>
          <a:ln/>
        </p:spPr>
      </p:sp>
      <p:sp>
        <p:nvSpPr>
          <p:cNvPr id="110596" name="Rectangle 3"/>
          <p:cNvSpPr>
            <a:spLocks noGrp="1" noChangeArrowheads="1"/>
          </p:cNvSpPr>
          <p:nvPr>
            <p:ph type="body" idx="1"/>
          </p:nvPr>
        </p:nvSpPr>
        <p:spPr>
          <a:xfrm>
            <a:off x="945131" y="4878456"/>
            <a:ext cx="5209041" cy="46248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44943" eaLnBrk="1" hangingPunct="1"/>
            <a:r>
              <a:rPr lang="en-US" altLang="zh-CN">
                <a:ea typeface="宋体" charset="-122"/>
              </a:rPr>
              <a:t> </a:t>
            </a:r>
          </a:p>
        </p:txBody>
      </p:sp>
    </p:spTree>
    <p:extLst>
      <p:ext uri="{BB962C8B-B14F-4D97-AF65-F5344CB8AC3E}">
        <p14:creationId xmlns:p14="http://schemas.microsoft.com/office/powerpoint/2010/main" val="4293799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xfrm>
            <a:off x="4020547" y="9720920"/>
            <a:ext cx="3077085" cy="5120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93" tIns="48696" rIns="97393" bIns="48696"/>
          <a:lstStyle>
            <a:lvl1pPr eaLnBrk="0" hangingPunct="0">
              <a:defRPr>
                <a:solidFill>
                  <a:schemeClr val="tx1"/>
                </a:solidFill>
                <a:latin typeface="Times New Roman" pitchFamily="18" charset="0"/>
                <a:ea typeface="宋体" charset="-122"/>
              </a:defRPr>
            </a:lvl1pPr>
            <a:lvl2pPr marL="791316" indent="-304352" eaLnBrk="0" hangingPunct="0">
              <a:defRPr>
                <a:solidFill>
                  <a:schemeClr val="tx1"/>
                </a:solidFill>
                <a:latin typeface="Times New Roman" pitchFamily="18" charset="0"/>
                <a:ea typeface="宋体" charset="-122"/>
              </a:defRPr>
            </a:lvl2pPr>
            <a:lvl3pPr marL="1217409" indent="-243482" eaLnBrk="0" hangingPunct="0">
              <a:defRPr>
                <a:solidFill>
                  <a:schemeClr val="tx1"/>
                </a:solidFill>
                <a:latin typeface="Times New Roman" pitchFamily="18" charset="0"/>
                <a:ea typeface="宋体" charset="-122"/>
              </a:defRPr>
            </a:lvl3pPr>
            <a:lvl4pPr marL="1704373" indent="-243482" eaLnBrk="0" hangingPunct="0">
              <a:defRPr>
                <a:solidFill>
                  <a:schemeClr val="tx1"/>
                </a:solidFill>
                <a:latin typeface="Times New Roman" pitchFamily="18" charset="0"/>
                <a:ea typeface="宋体" charset="-122"/>
              </a:defRPr>
            </a:lvl4pPr>
            <a:lvl5pPr marL="2191337" indent="-243482" eaLnBrk="0" hangingPunct="0">
              <a:defRPr>
                <a:solidFill>
                  <a:schemeClr val="tx1"/>
                </a:solidFill>
                <a:latin typeface="Times New Roman" pitchFamily="18" charset="0"/>
                <a:ea typeface="宋体" charset="-122"/>
              </a:defRPr>
            </a:lvl5pPr>
            <a:lvl6pPr marL="2678300" indent="-243482" algn="ctr" eaLnBrk="0" fontAlgn="base" hangingPunct="0">
              <a:spcBef>
                <a:spcPct val="50000"/>
              </a:spcBef>
              <a:spcAft>
                <a:spcPct val="0"/>
              </a:spcAft>
              <a:defRPr>
                <a:solidFill>
                  <a:schemeClr val="tx1"/>
                </a:solidFill>
                <a:latin typeface="Times New Roman" pitchFamily="18" charset="0"/>
                <a:ea typeface="宋体" charset="-122"/>
              </a:defRPr>
            </a:lvl6pPr>
            <a:lvl7pPr marL="3165264" indent="-243482" algn="ctr" eaLnBrk="0" fontAlgn="base" hangingPunct="0">
              <a:spcBef>
                <a:spcPct val="50000"/>
              </a:spcBef>
              <a:spcAft>
                <a:spcPct val="0"/>
              </a:spcAft>
              <a:defRPr>
                <a:solidFill>
                  <a:schemeClr val="tx1"/>
                </a:solidFill>
                <a:latin typeface="Times New Roman" pitchFamily="18" charset="0"/>
                <a:ea typeface="宋体" charset="-122"/>
              </a:defRPr>
            </a:lvl7pPr>
            <a:lvl8pPr marL="3652228" indent="-243482" algn="ctr" eaLnBrk="0" fontAlgn="base" hangingPunct="0">
              <a:spcBef>
                <a:spcPct val="50000"/>
              </a:spcBef>
              <a:spcAft>
                <a:spcPct val="0"/>
              </a:spcAft>
              <a:defRPr>
                <a:solidFill>
                  <a:schemeClr val="tx1"/>
                </a:solidFill>
                <a:latin typeface="Times New Roman" pitchFamily="18" charset="0"/>
                <a:ea typeface="宋体" charset="-122"/>
              </a:defRPr>
            </a:lvl8pPr>
            <a:lvl9pPr marL="4139192" indent="-243482"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fld id="{FC69FC4F-BA4D-453E-A08D-A320F8FC2F39}" type="slidenum">
              <a:rPr lang="en-US" altLang="zh-CN" smtClean="0"/>
              <a:pPr eaLnBrk="1" hangingPunct="1"/>
              <a:t>58</a:t>
            </a:fld>
            <a:endParaRPr lang="en-US" altLang="zh-CN"/>
          </a:p>
        </p:txBody>
      </p:sp>
      <p:sp>
        <p:nvSpPr>
          <p:cNvPr id="111619" name="Rectangle 2"/>
          <p:cNvSpPr>
            <a:spLocks noGrp="1" noRot="1" noChangeAspect="1" noChangeArrowheads="1" noTextEdit="1"/>
          </p:cNvSpPr>
          <p:nvPr>
            <p:ph type="sldImg"/>
          </p:nvPr>
        </p:nvSpPr>
        <p:spPr>
          <a:xfrm>
            <a:off x="349250" y="944563"/>
            <a:ext cx="6389688" cy="3595687"/>
          </a:xfrm>
          <a:ln/>
        </p:spPr>
      </p:sp>
      <p:sp>
        <p:nvSpPr>
          <p:cNvPr id="111620" name="Rectangle 3"/>
          <p:cNvSpPr>
            <a:spLocks noGrp="1" noChangeArrowheads="1"/>
          </p:cNvSpPr>
          <p:nvPr>
            <p:ph type="body" idx="1"/>
          </p:nvPr>
        </p:nvSpPr>
        <p:spPr>
          <a:xfrm>
            <a:off x="945131" y="4878456"/>
            <a:ext cx="5209041" cy="46248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44943" eaLnBrk="1" hangingPunct="1"/>
            <a:r>
              <a:rPr lang="en-US" altLang="zh-CN">
                <a:ea typeface="宋体" charset="-122"/>
              </a:rPr>
              <a:t> </a:t>
            </a:r>
          </a:p>
        </p:txBody>
      </p:sp>
    </p:spTree>
    <p:extLst>
      <p:ext uri="{BB962C8B-B14F-4D97-AF65-F5344CB8AC3E}">
        <p14:creationId xmlns:p14="http://schemas.microsoft.com/office/powerpoint/2010/main" val="91740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xfrm>
            <a:off x="4020547" y="9720920"/>
            <a:ext cx="3077085" cy="5120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93" tIns="48696" rIns="97393" bIns="48696"/>
          <a:lstStyle>
            <a:lvl1pPr eaLnBrk="0" hangingPunct="0">
              <a:defRPr>
                <a:solidFill>
                  <a:schemeClr val="tx1"/>
                </a:solidFill>
                <a:latin typeface="Times New Roman" pitchFamily="18" charset="0"/>
                <a:ea typeface="宋体" charset="-122"/>
              </a:defRPr>
            </a:lvl1pPr>
            <a:lvl2pPr marL="791316" indent="-304352" eaLnBrk="0" hangingPunct="0">
              <a:defRPr>
                <a:solidFill>
                  <a:schemeClr val="tx1"/>
                </a:solidFill>
                <a:latin typeface="Times New Roman" pitchFamily="18" charset="0"/>
                <a:ea typeface="宋体" charset="-122"/>
              </a:defRPr>
            </a:lvl2pPr>
            <a:lvl3pPr marL="1217409" indent="-243482" eaLnBrk="0" hangingPunct="0">
              <a:defRPr>
                <a:solidFill>
                  <a:schemeClr val="tx1"/>
                </a:solidFill>
                <a:latin typeface="Times New Roman" pitchFamily="18" charset="0"/>
                <a:ea typeface="宋体" charset="-122"/>
              </a:defRPr>
            </a:lvl3pPr>
            <a:lvl4pPr marL="1704373" indent="-243482" eaLnBrk="0" hangingPunct="0">
              <a:defRPr>
                <a:solidFill>
                  <a:schemeClr val="tx1"/>
                </a:solidFill>
                <a:latin typeface="Times New Roman" pitchFamily="18" charset="0"/>
                <a:ea typeface="宋体" charset="-122"/>
              </a:defRPr>
            </a:lvl4pPr>
            <a:lvl5pPr marL="2191337" indent="-243482" eaLnBrk="0" hangingPunct="0">
              <a:defRPr>
                <a:solidFill>
                  <a:schemeClr val="tx1"/>
                </a:solidFill>
                <a:latin typeface="Times New Roman" pitchFamily="18" charset="0"/>
                <a:ea typeface="宋体" charset="-122"/>
              </a:defRPr>
            </a:lvl5pPr>
            <a:lvl6pPr marL="2678300" indent="-243482" algn="ctr" eaLnBrk="0" fontAlgn="base" hangingPunct="0">
              <a:spcBef>
                <a:spcPct val="50000"/>
              </a:spcBef>
              <a:spcAft>
                <a:spcPct val="0"/>
              </a:spcAft>
              <a:defRPr>
                <a:solidFill>
                  <a:schemeClr val="tx1"/>
                </a:solidFill>
                <a:latin typeface="Times New Roman" pitchFamily="18" charset="0"/>
                <a:ea typeface="宋体" charset="-122"/>
              </a:defRPr>
            </a:lvl6pPr>
            <a:lvl7pPr marL="3165264" indent="-243482" algn="ctr" eaLnBrk="0" fontAlgn="base" hangingPunct="0">
              <a:spcBef>
                <a:spcPct val="50000"/>
              </a:spcBef>
              <a:spcAft>
                <a:spcPct val="0"/>
              </a:spcAft>
              <a:defRPr>
                <a:solidFill>
                  <a:schemeClr val="tx1"/>
                </a:solidFill>
                <a:latin typeface="Times New Roman" pitchFamily="18" charset="0"/>
                <a:ea typeface="宋体" charset="-122"/>
              </a:defRPr>
            </a:lvl7pPr>
            <a:lvl8pPr marL="3652228" indent="-243482" algn="ctr" eaLnBrk="0" fontAlgn="base" hangingPunct="0">
              <a:spcBef>
                <a:spcPct val="50000"/>
              </a:spcBef>
              <a:spcAft>
                <a:spcPct val="0"/>
              </a:spcAft>
              <a:defRPr>
                <a:solidFill>
                  <a:schemeClr val="tx1"/>
                </a:solidFill>
                <a:latin typeface="Times New Roman" pitchFamily="18" charset="0"/>
                <a:ea typeface="宋体" charset="-122"/>
              </a:defRPr>
            </a:lvl8pPr>
            <a:lvl9pPr marL="4139192" indent="-243482"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fld id="{A3B672F0-B13D-48E7-9B8D-79CBD6E49FDF}" type="slidenum">
              <a:rPr lang="en-US" altLang="zh-CN" smtClean="0"/>
              <a:pPr eaLnBrk="1" hangingPunct="1"/>
              <a:t>59</a:t>
            </a:fld>
            <a:endParaRPr lang="en-US" altLang="zh-CN"/>
          </a:p>
        </p:txBody>
      </p:sp>
      <p:sp>
        <p:nvSpPr>
          <p:cNvPr id="112643" name="Rectangle 2"/>
          <p:cNvSpPr>
            <a:spLocks noGrp="1" noRot="1" noChangeAspect="1" noChangeArrowheads="1" noTextEdit="1"/>
          </p:cNvSpPr>
          <p:nvPr>
            <p:ph type="sldImg"/>
          </p:nvPr>
        </p:nvSpPr>
        <p:spPr>
          <a:xfrm>
            <a:off x="349250" y="944563"/>
            <a:ext cx="6389688" cy="3595687"/>
          </a:xfrm>
          <a:ln/>
        </p:spPr>
      </p:sp>
      <p:sp>
        <p:nvSpPr>
          <p:cNvPr id="112644" name="Rectangle 3"/>
          <p:cNvSpPr>
            <a:spLocks noGrp="1" noChangeArrowheads="1"/>
          </p:cNvSpPr>
          <p:nvPr>
            <p:ph type="body" idx="1"/>
          </p:nvPr>
        </p:nvSpPr>
        <p:spPr>
          <a:xfrm>
            <a:off x="945131" y="4878456"/>
            <a:ext cx="5209041" cy="46248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44943" eaLnBrk="1" hangingPunct="1"/>
            <a:r>
              <a:rPr lang="en-US" altLang="zh-CN">
                <a:ea typeface="宋体" charset="-122"/>
              </a:rPr>
              <a:t> </a:t>
            </a:r>
          </a:p>
        </p:txBody>
      </p:sp>
    </p:spTree>
    <p:extLst>
      <p:ext uri="{BB962C8B-B14F-4D97-AF65-F5344CB8AC3E}">
        <p14:creationId xmlns:p14="http://schemas.microsoft.com/office/powerpoint/2010/main" val="2376450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38259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en-US" altLang="zh-CN" dirty="0"/>
              <a:t>CPU</a:t>
            </a:r>
            <a:r>
              <a:rPr lang="zh-CN" altLang="en-US" dirty="0"/>
              <a:t>在进行数据计算时，总是要先把数据取到某种寄存器中才能开始。而这寄存器的类型有堆栈型、累加器型和通用寄存器型三种。使用哪种存储方式来存放操作数的，就把指令系统集结构分成堆栈型、累加器型和通用寄存器型三类。它们是有区别的，堆栈型结构中，操作数总是被默认存放在栈顶，累加器结构中，操作数总是被默认存放在累加器中；而在通用寄存器中，所有的操作数都必须被说明是存放在哪一个寄存器或存储器的哪个单元中。</a:t>
            </a:r>
          </a:p>
          <a:p>
            <a:endParaRPr lang="zh-CN" altLang="en-US" dirty="0"/>
          </a:p>
          <a:p>
            <a:r>
              <a:rPr lang="zh-CN" altLang="en-US" dirty="0"/>
              <a:t>　　所有的计算机都可按上述分类标准进行归类。但有的机器可能是某些类型的混合，如</a:t>
            </a:r>
            <a:r>
              <a:rPr lang="en-US" altLang="zh-CN" dirty="0"/>
              <a:t>intel</a:t>
            </a:r>
            <a:r>
              <a:rPr lang="zh-CN" altLang="en-US" dirty="0"/>
              <a:t>的</a:t>
            </a:r>
            <a:r>
              <a:rPr lang="en-US" altLang="zh-CN" dirty="0"/>
              <a:t>8086</a:t>
            </a:r>
            <a:r>
              <a:rPr lang="zh-CN" altLang="en-US" dirty="0"/>
              <a:t>处理器便是通用寄存器结构和累加器结构的混合。</a:t>
            </a:r>
          </a:p>
          <a:p>
            <a:endParaRPr lang="zh-CN" altLang="en-US" dirty="0"/>
          </a:p>
        </p:txBody>
      </p:sp>
    </p:spTree>
    <p:extLst>
      <p:ext uri="{BB962C8B-B14F-4D97-AF65-F5344CB8AC3E}">
        <p14:creationId xmlns:p14="http://schemas.microsoft.com/office/powerpoint/2010/main" val="2558183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en-US" altLang="zh-CN"/>
              <a:t>BNE</a:t>
            </a:r>
            <a:r>
              <a:rPr lang="zh-CN" altLang="en-US" baseline="0"/>
              <a:t> </a:t>
            </a:r>
            <a:r>
              <a:rPr lang="en-US" altLang="zh-CN" baseline="0"/>
              <a:t>rs, rt, exit</a:t>
            </a:r>
          </a:p>
          <a:p>
            <a:r>
              <a:rPr lang="en-US" altLang="zh-CN" baseline="0"/>
              <a:t>ADD</a:t>
            </a:r>
          </a:p>
          <a:p>
            <a:r>
              <a:rPr lang="en-US" altLang="zh-CN" baseline="0"/>
              <a:t>SUB</a:t>
            </a:r>
          </a:p>
          <a:p>
            <a:r>
              <a:rPr lang="en-US" altLang="zh-CN" baseline="0"/>
              <a:t>Exit: J</a:t>
            </a:r>
          </a:p>
          <a:p>
            <a:endParaRPr lang="en-US" altLang="zh-CN" baseline="0"/>
          </a:p>
          <a:p>
            <a:r>
              <a:rPr lang="en-US" altLang="zh-CN" baseline="0"/>
              <a:t>PC+ 4</a:t>
            </a:r>
          </a:p>
          <a:p>
            <a:endParaRPr lang="en-US" altLang="zh-CN" baseline="0"/>
          </a:p>
          <a:p>
            <a:endParaRPr lang="en-US" altLang="zh-CN" baseline="0"/>
          </a:p>
        </p:txBody>
      </p:sp>
    </p:spTree>
    <p:extLst>
      <p:ext uri="{BB962C8B-B14F-4D97-AF65-F5344CB8AC3E}">
        <p14:creationId xmlns:p14="http://schemas.microsoft.com/office/powerpoint/2010/main" val="427825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58183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xfrm>
            <a:off x="160338" y="658813"/>
            <a:ext cx="6792912" cy="3822700"/>
          </a:xfrm>
        </p:spPr>
      </p:sp>
      <p:sp>
        <p:nvSpPr>
          <p:cNvPr id="24269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585996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zh-CN" altLang="en-US" dirty="0"/>
              <a:t>一般来说，变址寻址中变址寄存器提供修改量</a:t>
            </a:r>
            <a:r>
              <a:rPr lang="en-US" altLang="zh-CN" dirty="0"/>
              <a:t>(</a:t>
            </a:r>
            <a:r>
              <a:rPr lang="zh-CN" altLang="en-US" dirty="0"/>
              <a:t>可变的</a:t>
            </a:r>
            <a:r>
              <a:rPr lang="en-US" altLang="zh-CN" dirty="0"/>
              <a:t>)</a:t>
            </a:r>
            <a:r>
              <a:rPr lang="zh-CN" altLang="en-US" dirty="0"/>
              <a:t>，而指令中提供基准值</a:t>
            </a:r>
            <a:r>
              <a:rPr lang="en-US" altLang="zh-CN" dirty="0"/>
              <a:t>(</a:t>
            </a:r>
            <a:r>
              <a:rPr lang="zh-CN" altLang="en-US" dirty="0"/>
              <a:t>固定的</a:t>
            </a:r>
            <a:r>
              <a:rPr lang="en-US" altLang="zh-CN" dirty="0"/>
              <a:t>)</a:t>
            </a:r>
            <a:r>
              <a:rPr lang="zh-CN" altLang="en-US" dirty="0"/>
              <a:t>；基址寻址中基址寄存器提供基准值</a:t>
            </a:r>
            <a:r>
              <a:rPr lang="en-US" altLang="zh-CN" dirty="0"/>
              <a:t>(</a:t>
            </a:r>
            <a:r>
              <a:rPr lang="zh-CN" altLang="en-US" dirty="0"/>
              <a:t>固定的</a:t>
            </a:r>
            <a:r>
              <a:rPr lang="en-US" altLang="zh-CN" dirty="0"/>
              <a:t>)</a:t>
            </a:r>
            <a:r>
              <a:rPr lang="zh-CN" altLang="en-US" dirty="0"/>
              <a:t>，而指令中提供位移量</a:t>
            </a:r>
            <a:r>
              <a:rPr lang="en-US" altLang="zh-CN" dirty="0"/>
              <a:t>(</a:t>
            </a:r>
            <a:r>
              <a:rPr lang="zh-CN" altLang="en-US" dirty="0"/>
              <a:t>可变的</a:t>
            </a:r>
            <a:r>
              <a:rPr lang="en-US" altLang="zh-CN" dirty="0"/>
              <a:t>)</a:t>
            </a:r>
            <a:r>
              <a:rPr lang="zh-CN" altLang="en-US" dirty="0"/>
              <a:t>。这两种寻址方式应用的场合也不同，变址寻址是面向用户的，用于访问字符串、向量和数组等成批数据；而基址寻址面向系统，主要用于逻辑地址和物理地址的变换，用以解决程序在主存中的再定位和扩大寻址空间等问题。在某些大型机中，基址寄存器只能由特权指令来管理，用户指令无权操作和修改 </a:t>
            </a:r>
          </a:p>
        </p:txBody>
      </p:sp>
    </p:spTree>
    <p:extLst>
      <p:ext uri="{BB962C8B-B14F-4D97-AF65-F5344CB8AC3E}">
        <p14:creationId xmlns:p14="http://schemas.microsoft.com/office/powerpoint/2010/main" val="1457259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en-US" altLang="zh-CN" dirty="0"/>
              <a:t>A:</a:t>
            </a:r>
            <a:r>
              <a:rPr lang="zh-CN" altLang="en-US" dirty="0"/>
              <a:t>形式地址</a:t>
            </a:r>
          </a:p>
        </p:txBody>
      </p:sp>
    </p:spTree>
    <p:extLst>
      <p:ext uri="{BB962C8B-B14F-4D97-AF65-F5344CB8AC3E}">
        <p14:creationId xmlns:p14="http://schemas.microsoft.com/office/powerpoint/2010/main" val="4004056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pPr latinLnBrk="0"/>
            <a:r>
              <a:rPr lang="zh-CN" altLang="en-US" sz="1100" b="0" i="0" kern="1200" dirty="0">
                <a:solidFill>
                  <a:schemeClr val="tx1"/>
                </a:solidFill>
                <a:effectLst/>
                <a:latin typeface="Arial" pitchFamily="34" charset="0"/>
                <a:ea typeface="+mn-ea"/>
                <a:cs typeface="+mn-cs"/>
              </a:rPr>
              <a:t>基址寻址主要用于为程序或数据分配存储空间，故基址寄存器的内容通常由操作系统或管理程序确定，在程序运行过程中，值是不可变的，而指令字中的地址码是可变的。</a:t>
            </a:r>
          </a:p>
          <a:p>
            <a:pPr latinLnBrk="0"/>
            <a:r>
              <a:rPr lang="zh-CN" altLang="en-US" sz="1100" b="0" i="0" kern="1200" dirty="0">
                <a:solidFill>
                  <a:schemeClr val="tx1"/>
                </a:solidFill>
                <a:effectLst/>
                <a:latin typeface="Arial" pitchFamily="34" charset="0"/>
                <a:ea typeface="+mn-ea"/>
                <a:cs typeface="+mn-cs"/>
              </a:rPr>
              <a:t>变址寻址中，变址寄存器的内容是用户自己设定的，在程序运行过程中是可变的，而指令字中的地址码是不可变的。编制寻址主要用于处理数组等问题，并且特别适合编制循环程序。</a:t>
            </a:r>
          </a:p>
          <a:p>
            <a:endParaRPr lang="zh-CN" altLang="en-US" dirty="0"/>
          </a:p>
        </p:txBody>
      </p:sp>
    </p:spTree>
    <p:extLst>
      <p:ext uri="{BB962C8B-B14F-4D97-AF65-F5344CB8AC3E}">
        <p14:creationId xmlns:p14="http://schemas.microsoft.com/office/powerpoint/2010/main" val="1041988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en-US" altLang="zh-CN" dirty="0"/>
              <a:t>IP: Instruction Pointer</a:t>
            </a:r>
            <a:endParaRPr lang="zh-CN" altLang="en-US" dirty="0"/>
          </a:p>
        </p:txBody>
      </p:sp>
    </p:spTree>
    <p:extLst>
      <p:ext uri="{BB962C8B-B14F-4D97-AF65-F5344CB8AC3E}">
        <p14:creationId xmlns:p14="http://schemas.microsoft.com/office/powerpoint/2010/main" val="1469253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7051" name="Rectangle 11"/>
          <p:cNvSpPr>
            <a:spLocks noChangeArrowheads="1"/>
          </p:cNvSpPr>
          <p:nvPr userDrawn="1"/>
        </p:nvSpPr>
        <p:spPr bwMode="auto">
          <a:xfrm>
            <a:off x="1" y="1"/>
            <a:ext cx="9935633" cy="549275"/>
          </a:xfrm>
          <a:prstGeom prst="rect">
            <a:avLst/>
          </a:prstGeom>
          <a:solidFill>
            <a:srgbClr val="C30224"/>
          </a:solidFill>
          <a:ln w="9525">
            <a:noFill/>
            <a:miter lim="800000"/>
            <a:headEnd/>
            <a:tailEnd/>
          </a:ln>
          <a:effectLst/>
        </p:spPr>
        <p:txBody>
          <a:bodyPr wrap="none" anchor="ctr"/>
          <a:lstStyle/>
          <a:p>
            <a:pPr eaLnBrk="1" hangingPunct="1">
              <a:lnSpc>
                <a:spcPct val="100000"/>
              </a:lnSpc>
              <a:spcBef>
                <a:spcPct val="0"/>
              </a:spcBef>
              <a:buClrTx/>
              <a:buSzTx/>
              <a:buFontTx/>
              <a:buNone/>
            </a:pPr>
            <a:endParaRPr lang="zh-CN" altLang="en-US" sz="3200">
              <a:solidFill>
                <a:schemeClr val="tx2"/>
              </a:solidFill>
            </a:endParaRPr>
          </a:p>
        </p:txBody>
      </p:sp>
      <p:grpSp>
        <p:nvGrpSpPr>
          <p:cNvPr id="87054" name="Group 14"/>
          <p:cNvGrpSpPr>
            <a:grpSpLocks/>
          </p:cNvGrpSpPr>
          <p:nvPr userDrawn="1"/>
        </p:nvGrpSpPr>
        <p:grpSpPr bwMode="auto">
          <a:xfrm>
            <a:off x="10128251" y="188913"/>
            <a:ext cx="1784349" cy="2189162"/>
            <a:chOff x="4704" y="1885"/>
            <a:chExt cx="843" cy="1379"/>
          </a:xfrm>
        </p:grpSpPr>
        <p:sp>
          <p:nvSpPr>
            <p:cNvPr id="87055" name="Oval 15"/>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56" name="Oval 16"/>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57" name="Oval 17"/>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58" name="Oval 18"/>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59" name="Oval 19"/>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60" name="Oval 20"/>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61" name="Oval 21"/>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87062" name="Oval 22"/>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63" name="Oval 23"/>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87064" name="Oval 24"/>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87065" name="Oval 25"/>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87066" name="Oval 26"/>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87067" name="Oval 27"/>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87068" name="Oval 28"/>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87069" name="Oval 29"/>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87070" name="Oval 30"/>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87071" name="Oval 31"/>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87072" name="Oval 32"/>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87073" name="Oval 33"/>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87074" name="Oval 34"/>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87075" name="Oval 35"/>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87076" name="Oval 36"/>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87077" name="Oval 37"/>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87078" name="Oval 38"/>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87079" name="Oval 39"/>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87080" name="Oval 40"/>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87081" name="Oval 41"/>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87082" name="Oval 42"/>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87083" name="Oval 43"/>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87084" name="Oval 44"/>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87085" name="Oval 45"/>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87086" name="Rectangle 46"/>
          <p:cNvSpPr>
            <a:spLocks noChangeArrowheads="1"/>
          </p:cNvSpPr>
          <p:nvPr userDrawn="1"/>
        </p:nvSpPr>
        <p:spPr bwMode="auto">
          <a:xfrm>
            <a:off x="6351" y="6742114"/>
            <a:ext cx="11465983" cy="71437"/>
          </a:xfrm>
          <a:prstGeom prst="rect">
            <a:avLst/>
          </a:prstGeom>
          <a:solidFill>
            <a:srgbClr val="E88000"/>
          </a:solidFill>
          <a:ln w="9525">
            <a:noFill/>
            <a:miter lim="800000"/>
            <a:headEnd/>
            <a:tailEnd/>
          </a:ln>
          <a:effectLst/>
        </p:spPr>
        <p:txBody>
          <a:bodyPr wrap="none" anchor="ctr"/>
          <a:lstStyle/>
          <a:p>
            <a:endParaRPr lang="zh-CN" altLang="en-US"/>
          </a:p>
        </p:txBody>
      </p:sp>
      <p:sp>
        <p:nvSpPr>
          <p:cNvPr id="87087" name="Rectangle 47"/>
          <p:cNvSpPr>
            <a:spLocks noChangeArrowheads="1"/>
          </p:cNvSpPr>
          <p:nvPr userDrawn="1"/>
        </p:nvSpPr>
        <p:spPr bwMode="auto">
          <a:xfrm>
            <a:off x="14818" y="6811964"/>
            <a:ext cx="12187767" cy="73025"/>
          </a:xfrm>
          <a:prstGeom prst="rect">
            <a:avLst/>
          </a:prstGeom>
          <a:solidFill>
            <a:srgbClr val="C95616"/>
          </a:solidFill>
          <a:ln w="9525">
            <a:noFill/>
            <a:miter lim="800000"/>
            <a:headEnd/>
            <a:tailEnd/>
          </a:ln>
          <a:effectLst/>
        </p:spPr>
        <p:txBody>
          <a:bodyPr wrap="none" anchor="ctr"/>
          <a:lstStyle/>
          <a:p>
            <a:endParaRPr lang="zh-CN" altLang="en-US"/>
          </a:p>
        </p:txBody>
      </p:sp>
      <p:sp>
        <p:nvSpPr>
          <p:cNvPr id="87088" name="Rectangle 48"/>
          <p:cNvSpPr>
            <a:spLocks noChangeArrowheads="1"/>
          </p:cNvSpPr>
          <p:nvPr userDrawn="1"/>
        </p:nvSpPr>
        <p:spPr bwMode="auto">
          <a:xfrm>
            <a:off x="2117" y="6577013"/>
            <a:ext cx="11463867" cy="165100"/>
          </a:xfrm>
          <a:prstGeom prst="rect">
            <a:avLst/>
          </a:prstGeom>
          <a:solidFill>
            <a:srgbClr val="FCC24F"/>
          </a:solidFill>
          <a:ln w="9525">
            <a:noFill/>
            <a:miter lim="800000"/>
            <a:headEnd/>
            <a:tailEnd/>
          </a:ln>
          <a:effectLst/>
        </p:spPr>
        <p:txBody>
          <a:bodyPr wrap="none" anchor="ctr"/>
          <a:lstStyle/>
          <a:p>
            <a:endParaRPr lang="zh-CN" altLang="en-US"/>
          </a:p>
        </p:txBody>
      </p:sp>
      <p:pic>
        <p:nvPicPr>
          <p:cNvPr id="87089" name="Picture 49" descr="buaa_1"/>
          <p:cNvPicPr>
            <a:picLocks noChangeAspect="1" noChangeArrowheads="1"/>
          </p:cNvPicPr>
          <p:nvPr userDrawn="1"/>
        </p:nvPicPr>
        <p:blipFill>
          <a:blip r:embed="rId2" cstate="print"/>
          <a:srcRect/>
          <a:stretch>
            <a:fillRect/>
          </a:stretch>
        </p:blipFill>
        <p:spPr bwMode="auto">
          <a:xfrm>
            <a:off x="1" y="6597650"/>
            <a:ext cx="1775884" cy="287338"/>
          </a:xfrm>
          <a:prstGeom prst="rect">
            <a:avLst/>
          </a:prstGeom>
          <a:noFill/>
          <a:ln w="9525">
            <a:noFill/>
            <a:miter lim="800000"/>
            <a:headEnd/>
            <a:tailEnd/>
          </a:ln>
        </p:spPr>
      </p:pic>
      <p:sp>
        <p:nvSpPr>
          <p:cNvPr id="87090" name="Line 50"/>
          <p:cNvSpPr>
            <a:spLocks noChangeShapeType="1"/>
          </p:cNvSpPr>
          <p:nvPr userDrawn="1"/>
        </p:nvSpPr>
        <p:spPr bwMode="auto">
          <a:xfrm flipV="1">
            <a:off x="624417" y="2852738"/>
            <a:ext cx="10752667" cy="0"/>
          </a:xfrm>
          <a:prstGeom prst="line">
            <a:avLst/>
          </a:prstGeom>
          <a:noFill/>
          <a:ln w="38100">
            <a:solidFill>
              <a:schemeClr val="bg2"/>
            </a:solidFill>
            <a:round/>
            <a:headEnd/>
            <a:tailEnd/>
          </a:ln>
          <a:effectLst/>
        </p:spPr>
        <p:txBody>
          <a:bodyPr anchor="ctr">
            <a:spAutoFit/>
          </a:bodyPr>
          <a:lstStyle/>
          <a:p>
            <a:endParaRPr lang="zh-CN" altLang="en-US"/>
          </a:p>
        </p:txBody>
      </p:sp>
      <p:sp>
        <p:nvSpPr>
          <p:cNvPr id="87091" name="Line 51"/>
          <p:cNvSpPr>
            <a:spLocks noChangeShapeType="1"/>
          </p:cNvSpPr>
          <p:nvPr userDrawn="1"/>
        </p:nvSpPr>
        <p:spPr bwMode="auto">
          <a:xfrm>
            <a:off x="9935633" y="0"/>
            <a:ext cx="0" cy="5949950"/>
          </a:xfrm>
          <a:prstGeom prst="line">
            <a:avLst/>
          </a:prstGeom>
          <a:noFill/>
          <a:ln w="38100">
            <a:solidFill>
              <a:schemeClr val="bg2"/>
            </a:solidFill>
            <a:round/>
            <a:headEnd/>
            <a:tailEnd/>
          </a:ln>
          <a:effectLst/>
        </p:spPr>
        <p:txBody>
          <a:bodyPr anchor="ctr">
            <a:sp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7840795" y="1125538"/>
            <a:ext cx="3538405" cy="220265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608348" y="404814"/>
            <a:ext cx="770852" cy="289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36950" y="404814"/>
            <a:ext cx="2922851" cy="289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404814"/>
            <a:ext cx="7010400" cy="372603"/>
          </a:xfrm>
        </p:spPr>
        <p:txBody>
          <a:bodyPr/>
          <a:lstStyle>
            <a:lvl1pPr>
              <a:defRPr i="0"/>
            </a:lvl1pPr>
          </a:lstStyle>
          <a:p>
            <a:r>
              <a:rPr lang="zh-CN" altLang="en-US"/>
              <a:t>单击此处编辑母版标题样式</a:t>
            </a:r>
          </a:p>
        </p:txBody>
      </p:sp>
      <p:sp>
        <p:nvSpPr>
          <p:cNvPr id="3" name="文本占位符 2"/>
          <p:cNvSpPr>
            <a:spLocks noGrp="1"/>
          </p:cNvSpPr>
          <p:nvPr>
            <p:ph type="body" sz="half" idx="1"/>
          </p:nvPr>
        </p:nvSpPr>
        <p:spPr>
          <a:xfrm>
            <a:off x="914400" y="1125538"/>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48400" y="1125539"/>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48400" y="2290764"/>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404813"/>
            <a:ext cx="7010400" cy="372603"/>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125538"/>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125538"/>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41" name="图片 40"/>
          <p:cNvPicPr>
            <a:picLocks noChangeAspect="1"/>
          </p:cNvPicPr>
          <p:nvPr userDrawn="1"/>
        </p:nvPicPr>
        <p:blipFill>
          <a:blip r:embed="rId2"/>
          <a:stretch>
            <a:fillRect/>
          </a:stretch>
        </p:blipFill>
        <p:spPr>
          <a:xfrm>
            <a:off x="-529" y="-297"/>
            <a:ext cx="12193057" cy="6858594"/>
          </a:xfrm>
          <a:prstGeom prst="rect">
            <a:avLst/>
          </a:prstGeom>
        </p:spPr>
      </p:pic>
      <p:sp>
        <p:nvSpPr>
          <p:cNvPr id="42" name="矩形 41"/>
          <p:cNvSpPr/>
          <p:nvPr userDrawn="1"/>
        </p:nvSpPr>
        <p:spPr>
          <a:xfrm>
            <a:off x="0" y="3627545"/>
            <a:ext cx="12192000" cy="122564"/>
          </a:xfrm>
          <a:prstGeom prst="rect">
            <a:avLst/>
          </a:prstGeom>
          <a:solidFill>
            <a:srgbClr val="196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3" name="矩形 42"/>
          <p:cNvSpPr/>
          <p:nvPr userDrawn="1"/>
        </p:nvSpPr>
        <p:spPr>
          <a:xfrm>
            <a:off x="0" y="1963271"/>
            <a:ext cx="12192000" cy="1532812"/>
          </a:xfrm>
          <a:prstGeom prst="rect">
            <a:avLst/>
          </a:prstGeom>
          <a:gradFill>
            <a:gsLst>
              <a:gs pos="0">
                <a:srgbClr val="2085E1"/>
              </a:gs>
              <a:gs pos="100000">
                <a:srgbClr val="1967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4" name="Subtitle 2"/>
          <p:cNvSpPr>
            <a:spLocks noGrp="1"/>
          </p:cNvSpPr>
          <p:nvPr>
            <p:ph type="subTitle" idx="1"/>
          </p:nvPr>
        </p:nvSpPr>
        <p:spPr>
          <a:xfrm>
            <a:off x="1524000" y="3750112"/>
            <a:ext cx="9144000" cy="1004407"/>
          </a:xfrm>
          <a:prstGeom prst="rect">
            <a:avLst/>
          </a:prstGeom>
        </p:spPr>
        <p:txBody>
          <a:bodyPr anchor="ctr">
            <a:normAutofit/>
          </a:bodyPr>
          <a:lstStyle>
            <a:lvl1pPr marL="0" indent="0" algn="ctr">
              <a:buNone/>
              <a:defRPr lang="en-US" sz="2700" b="1" kern="1200" dirty="0">
                <a:solidFill>
                  <a:schemeClr val="tx1"/>
                </a:solidFill>
                <a:latin typeface="微软雅黑" panose="020B0503020204020204" pitchFamily="34" charset="-122"/>
                <a:ea typeface="微软雅黑" panose="020B0503020204020204" pitchFamily="34" charset="-122"/>
                <a:cs typeface="+mj-cs"/>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pic>
        <p:nvPicPr>
          <p:cNvPr id="45" name="图片 4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68879" y="564341"/>
            <a:ext cx="8254245" cy="663787"/>
          </a:xfrm>
          <a:prstGeom prst="rect">
            <a:avLst/>
          </a:prstGeom>
        </p:spPr>
      </p:pic>
      <p:sp>
        <p:nvSpPr>
          <p:cNvPr id="46" name="Title 1"/>
          <p:cNvSpPr>
            <a:spLocks noGrp="1"/>
          </p:cNvSpPr>
          <p:nvPr>
            <p:ph type="ctrTitle"/>
          </p:nvPr>
        </p:nvSpPr>
        <p:spPr>
          <a:xfrm>
            <a:off x="914400" y="1963271"/>
            <a:ext cx="10363200" cy="1501946"/>
          </a:xfrm>
          <a:prstGeom prst="rect">
            <a:avLst/>
          </a:prstGeom>
        </p:spPr>
        <p:txBody>
          <a:bodyPr anchor="ctr">
            <a:normAutofit/>
          </a:bodyPr>
          <a:lstStyle>
            <a:lvl1pPr marL="0" algn="ctr" defTabSz="685800" rtl="0" eaLnBrk="1" latinLnBrk="0" hangingPunct="1">
              <a:lnSpc>
                <a:spcPct val="100000"/>
              </a:lnSpc>
              <a:spcBef>
                <a:spcPct val="0"/>
              </a:spcBef>
              <a:buNone/>
              <a:defRPr lang="en-US" sz="3600" b="1" i="0" kern="1200" dirty="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465033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1" name="图片 40"/>
          <p:cNvPicPr>
            <a:picLocks noChangeAspect="1"/>
          </p:cNvPicPr>
          <p:nvPr userDrawn="1"/>
        </p:nvPicPr>
        <p:blipFill>
          <a:blip r:embed="rId2"/>
          <a:stretch>
            <a:fillRect/>
          </a:stretch>
        </p:blipFill>
        <p:spPr>
          <a:xfrm>
            <a:off x="-529" y="-297"/>
            <a:ext cx="12193057" cy="6858594"/>
          </a:xfrm>
          <a:prstGeom prst="rect">
            <a:avLst/>
          </a:prstGeom>
        </p:spPr>
      </p:pic>
      <p:sp>
        <p:nvSpPr>
          <p:cNvPr id="42" name="矩形 41"/>
          <p:cNvSpPr/>
          <p:nvPr userDrawn="1"/>
        </p:nvSpPr>
        <p:spPr>
          <a:xfrm>
            <a:off x="0" y="3627545"/>
            <a:ext cx="12192000" cy="122564"/>
          </a:xfrm>
          <a:prstGeom prst="rect">
            <a:avLst/>
          </a:prstGeom>
          <a:solidFill>
            <a:srgbClr val="196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3" name="矩形 42"/>
          <p:cNvSpPr/>
          <p:nvPr userDrawn="1"/>
        </p:nvSpPr>
        <p:spPr>
          <a:xfrm>
            <a:off x="0" y="1963271"/>
            <a:ext cx="12192000" cy="1532812"/>
          </a:xfrm>
          <a:prstGeom prst="rect">
            <a:avLst/>
          </a:prstGeom>
          <a:gradFill>
            <a:gsLst>
              <a:gs pos="0">
                <a:srgbClr val="2085E1"/>
              </a:gs>
              <a:gs pos="100000">
                <a:srgbClr val="1967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Subtitle 2"/>
          <p:cNvSpPr>
            <a:spLocks noGrp="1"/>
          </p:cNvSpPr>
          <p:nvPr>
            <p:ph type="subTitle" idx="1"/>
          </p:nvPr>
        </p:nvSpPr>
        <p:spPr>
          <a:xfrm>
            <a:off x="1524000" y="3750110"/>
            <a:ext cx="9144000" cy="1004407"/>
          </a:xfrm>
          <a:prstGeom prst="rect">
            <a:avLst/>
          </a:prstGeom>
        </p:spPr>
        <p:txBody>
          <a:bodyPr anchor="ctr">
            <a:normAutofit/>
          </a:bodyPr>
          <a:lstStyle>
            <a:lvl1pPr marL="0" indent="0" algn="ctr">
              <a:buNone/>
              <a:defRPr lang="en-US" sz="3600" b="1" kern="1200" dirty="0">
                <a:solidFill>
                  <a:schemeClr val="tx1"/>
                </a:solidFill>
                <a:latin typeface="微软雅黑" panose="020B0503020204020204" pitchFamily="34" charset="-122"/>
                <a:ea typeface="微软雅黑" panose="020B0503020204020204" pitchFamily="34" charset="-122"/>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45" name="图片 4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68878" y="564339"/>
            <a:ext cx="8254245" cy="663787"/>
          </a:xfrm>
          <a:prstGeom prst="rect">
            <a:avLst/>
          </a:prstGeom>
        </p:spPr>
      </p:pic>
      <p:sp>
        <p:nvSpPr>
          <p:cNvPr id="46" name="Title 1"/>
          <p:cNvSpPr>
            <a:spLocks noGrp="1"/>
          </p:cNvSpPr>
          <p:nvPr>
            <p:ph type="ctrTitle"/>
          </p:nvPr>
        </p:nvSpPr>
        <p:spPr>
          <a:xfrm>
            <a:off x="914400" y="1963271"/>
            <a:ext cx="10363200" cy="1501946"/>
          </a:xfrm>
          <a:prstGeom prst="rect">
            <a:avLst/>
          </a:prstGeom>
        </p:spPr>
        <p:txBody>
          <a:bodyPr anchor="ctr">
            <a:normAutofit/>
          </a:bodyPr>
          <a:lstStyle>
            <a:lvl1pPr marL="0" algn="ctr" defTabSz="914400" rtl="0" eaLnBrk="1" latinLnBrk="0" hangingPunct="1">
              <a:lnSpc>
                <a:spcPct val="100000"/>
              </a:lnSpc>
              <a:spcBef>
                <a:spcPct val="0"/>
              </a:spcBef>
              <a:buNone/>
              <a:defRPr lang="en-US" sz="4800" b="1" i="0" kern="1200" dirty="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38775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188641"/>
            <a:ext cx="7010400" cy="372603"/>
          </a:xfrm>
        </p:spPr>
        <p:txBody>
          <a:bodyPr/>
          <a:lstStyle>
            <a:lvl1pPr>
              <a:defRPr i="0" baseline="0">
                <a:latin typeface="Arial Unicode MS" panose="020B0604020202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914400" y="764705"/>
            <a:ext cx="10464800" cy="1897955"/>
          </a:xfrm>
        </p:spPr>
        <p:txBody>
          <a:bodyPr/>
          <a:lstStyle>
            <a:lvl1pPr>
              <a:lnSpc>
                <a:spcPct val="125000"/>
              </a:lnSpc>
              <a:spcBef>
                <a:spcPts val="0"/>
              </a:spcBef>
              <a:defRPr sz="2200">
                <a:latin typeface="微软雅黑" panose="020B0503020204020204" pitchFamily="34" charset="-122"/>
                <a:ea typeface="微软雅黑" panose="020B0503020204020204" pitchFamily="34" charset="-122"/>
              </a:defRPr>
            </a:lvl1pPr>
            <a:lvl2pPr>
              <a:lnSpc>
                <a:spcPct val="125000"/>
              </a:lnSpc>
              <a:spcBef>
                <a:spcPts val="0"/>
              </a:spcBef>
              <a:defRPr sz="2000">
                <a:latin typeface="微软雅黑" panose="020B0503020204020204" pitchFamily="34" charset="-122"/>
                <a:ea typeface="微软雅黑" panose="020B0503020204020204" pitchFamily="34" charset="-122"/>
              </a:defRPr>
            </a:lvl2pPr>
            <a:lvl3pPr>
              <a:lnSpc>
                <a:spcPct val="125000"/>
              </a:lnSpc>
              <a:spcBef>
                <a:spcPts val="0"/>
              </a:spcBef>
              <a:defRPr>
                <a:latin typeface="微软雅黑" panose="020B0503020204020204" pitchFamily="34" charset="-122"/>
                <a:ea typeface="微软雅黑" panose="020B0503020204020204" pitchFamily="34" charset="-122"/>
              </a:defRPr>
            </a:lvl3pPr>
            <a:lvl4pPr>
              <a:lnSpc>
                <a:spcPct val="125000"/>
              </a:lnSpc>
              <a:spcBef>
                <a:spcPts val="0"/>
              </a:spcBef>
              <a:defRPr sz="1800">
                <a:latin typeface="微软雅黑" panose="020B0503020204020204" pitchFamily="34" charset="-122"/>
                <a:ea typeface="微软雅黑" panose="020B0503020204020204" pitchFamily="34" charset="-122"/>
              </a:defRPr>
            </a:lvl4pPr>
            <a:lvl5pPr>
              <a:lnSpc>
                <a:spcPct val="125000"/>
              </a:lnSpc>
              <a:spcBef>
                <a:spcPts val="0"/>
              </a:spcBef>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88598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125538"/>
            <a:ext cx="51308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125538"/>
            <a:ext cx="51308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0916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372603"/>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704746"/>
            <a:ext cx="5386917" cy="4701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18348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704746"/>
            <a:ext cx="5389033" cy="4701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18348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47173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489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404814"/>
            <a:ext cx="7010400" cy="372603"/>
          </a:xfrm>
        </p:spPr>
        <p:txBody>
          <a:bodyPr/>
          <a:lstStyle>
            <a:lvl1pPr>
              <a:defRPr i="0"/>
            </a:lvl1pPr>
          </a:lstStyle>
          <a:p>
            <a:r>
              <a:rPr lang="zh-CN" altLang="en-US" dirty="0"/>
              <a:t>单击此处编辑母版标题样式</a:t>
            </a:r>
          </a:p>
        </p:txBody>
      </p:sp>
      <p:sp>
        <p:nvSpPr>
          <p:cNvPr id="3" name="内容占位符 2"/>
          <p:cNvSpPr>
            <a:spLocks noGrp="1"/>
          </p:cNvSpPr>
          <p:nvPr>
            <p:ph idx="1"/>
          </p:nvPr>
        </p:nvSpPr>
        <p:spPr>
          <a:xfrm>
            <a:off x="914400" y="1125538"/>
            <a:ext cx="10464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75584" y="260648"/>
            <a:ext cx="7010400" cy="372603"/>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125538"/>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125538"/>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98463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60648"/>
            <a:ext cx="7010400" cy="372603"/>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125538"/>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48400" y="1125539"/>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48400" y="2290764"/>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6722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15413" y="116633"/>
            <a:ext cx="9144000" cy="372603"/>
          </a:xfrm>
        </p:spPr>
        <p:txBody>
          <a:bodyPr anchor="ctr"/>
          <a:lstStyle>
            <a:lvl1pPr algn="l">
              <a:defRPr/>
            </a:lvl1pPr>
          </a:lstStyle>
          <a:p>
            <a:r>
              <a:rPr lang="zh-CN" altLang="en-US" dirty="0"/>
              <a:t>单击此处编辑母版标题样式</a:t>
            </a:r>
          </a:p>
        </p:txBody>
      </p:sp>
    </p:spTree>
    <p:extLst>
      <p:ext uri="{BB962C8B-B14F-4D97-AF65-F5344CB8AC3E}">
        <p14:creationId xmlns:p14="http://schemas.microsoft.com/office/powerpoint/2010/main" val="60378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586827"/>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4047827"/>
            <a:ext cx="10363200" cy="35907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125538"/>
            <a:ext cx="5130800" cy="200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125538"/>
            <a:ext cx="5130800" cy="200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372603"/>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754247"/>
            <a:ext cx="5386917"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17502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754247"/>
            <a:ext cx="5389033"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17502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116038"/>
            <a:ext cx="4011084" cy="3190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22919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48276"/>
            <a:ext cx="7315200" cy="31906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5437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4.png"/><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2284" y="404814"/>
            <a:ext cx="7010400" cy="37260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zh-CN" altLang="en-US"/>
              <a:t>标题</a:t>
            </a:r>
          </a:p>
        </p:txBody>
      </p:sp>
      <p:sp>
        <p:nvSpPr>
          <p:cNvPr id="1029" name="Rectangle 5"/>
          <p:cNvSpPr>
            <a:spLocks noGrp="1" noChangeArrowheads="1"/>
          </p:cNvSpPr>
          <p:nvPr>
            <p:ph type="body" idx="1"/>
          </p:nvPr>
        </p:nvSpPr>
        <p:spPr bwMode="auto">
          <a:xfrm>
            <a:off x="914400" y="1125538"/>
            <a:ext cx="10464800" cy="2202654"/>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35" name="Rectangle 11"/>
          <p:cNvSpPr>
            <a:spLocks noChangeArrowheads="1"/>
          </p:cNvSpPr>
          <p:nvPr/>
        </p:nvSpPr>
        <p:spPr bwMode="auto">
          <a:xfrm>
            <a:off x="0" y="0"/>
            <a:ext cx="9840384" cy="260350"/>
          </a:xfrm>
          <a:prstGeom prst="rect">
            <a:avLst/>
          </a:prstGeom>
          <a:solidFill>
            <a:srgbClr val="C30224"/>
          </a:solidFill>
          <a:ln w="9525">
            <a:noFill/>
            <a:miter lim="800000"/>
            <a:headEnd/>
            <a:tailEnd/>
          </a:ln>
          <a:effectLst/>
        </p:spPr>
        <p:txBody>
          <a:bodyPr wrap="none" anchor="ctr"/>
          <a:lstStyle/>
          <a:p>
            <a:pPr eaLnBrk="1" hangingPunct="1">
              <a:lnSpc>
                <a:spcPct val="100000"/>
              </a:lnSpc>
              <a:spcBef>
                <a:spcPct val="0"/>
              </a:spcBef>
              <a:buClrTx/>
              <a:buSzTx/>
              <a:buFontTx/>
              <a:buNone/>
            </a:pPr>
            <a:endParaRPr lang="zh-CN" altLang="en-US" sz="2400" b="0">
              <a:solidFill>
                <a:schemeClr val="tx2"/>
              </a:solidFill>
              <a:latin typeface="Times New Roman" pitchFamily="18" charset="0"/>
            </a:endParaRPr>
          </a:p>
        </p:txBody>
      </p:sp>
      <p:sp>
        <p:nvSpPr>
          <p:cNvPr id="1037" name="Line 13"/>
          <p:cNvSpPr>
            <a:spLocks noChangeShapeType="1"/>
          </p:cNvSpPr>
          <p:nvPr/>
        </p:nvSpPr>
        <p:spPr bwMode="auto">
          <a:xfrm flipV="1">
            <a:off x="814917" y="836613"/>
            <a:ext cx="10752667" cy="0"/>
          </a:xfrm>
          <a:prstGeom prst="line">
            <a:avLst/>
          </a:prstGeom>
          <a:noFill/>
          <a:ln w="38100">
            <a:solidFill>
              <a:schemeClr val="bg2"/>
            </a:solidFill>
            <a:round/>
            <a:headEnd/>
            <a:tailEnd/>
          </a:ln>
          <a:effectLst/>
        </p:spPr>
        <p:txBody>
          <a:bodyPr anchor="ctr">
            <a:spAutoFit/>
          </a:bodyPr>
          <a:lstStyle/>
          <a:p>
            <a:endParaRPr lang="zh-CN" altLang="en-US"/>
          </a:p>
        </p:txBody>
      </p:sp>
      <p:sp>
        <p:nvSpPr>
          <p:cNvPr id="1038" name="Rectangle 14"/>
          <p:cNvSpPr>
            <a:spLocks noChangeArrowheads="1"/>
          </p:cNvSpPr>
          <p:nvPr/>
        </p:nvSpPr>
        <p:spPr bwMode="auto">
          <a:xfrm>
            <a:off x="6351" y="6742114"/>
            <a:ext cx="11465983" cy="71437"/>
          </a:xfrm>
          <a:prstGeom prst="rect">
            <a:avLst/>
          </a:prstGeom>
          <a:solidFill>
            <a:srgbClr val="E88000"/>
          </a:solidFill>
          <a:ln w="9525">
            <a:noFill/>
            <a:miter lim="800000"/>
            <a:headEnd/>
            <a:tailEnd/>
          </a:ln>
          <a:effectLst/>
        </p:spPr>
        <p:txBody>
          <a:bodyPr wrap="none" anchor="ctr"/>
          <a:lstStyle/>
          <a:p>
            <a:endParaRPr lang="zh-CN" altLang="en-US"/>
          </a:p>
        </p:txBody>
      </p:sp>
      <p:sp>
        <p:nvSpPr>
          <p:cNvPr id="1039" name="Rectangle 15"/>
          <p:cNvSpPr>
            <a:spLocks noChangeArrowheads="1"/>
          </p:cNvSpPr>
          <p:nvPr/>
        </p:nvSpPr>
        <p:spPr bwMode="auto">
          <a:xfrm>
            <a:off x="14818" y="6811964"/>
            <a:ext cx="12187767" cy="73025"/>
          </a:xfrm>
          <a:prstGeom prst="rect">
            <a:avLst/>
          </a:prstGeom>
          <a:solidFill>
            <a:srgbClr val="C95616"/>
          </a:solidFill>
          <a:ln w="9525">
            <a:noFill/>
            <a:miter lim="800000"/>
            <a:headEnd/>
            <a:tailEnd/>
          </a:ln>
          <a:effectLst/>
        </p:spPr>
        <p:txBody>
          <a:bodyPr wrap="none" anchor="ctr"/>
          <a:lstStyle/>
          <a:p>
            <a:endParaRPr lang="zh-CN" altLang="en-US"/>
          </a:p>
        </p:txBody>
      </p:sp>
      <p:sp>
        <p:nvSpPr>
          <p:cNvPr id="1040" name="Rectangle 16"/>
          <p:cNvSpPr>
            <a:spLocks noChangeArrowheads="1"/>
          </p:cNvSpPr>
          <p:nvPr/>
        </p:nvSpPr>
        <p:spPr bwMode="auto">
          <a:xfrm>
            <a:off x="2117" y="6577013"/>
            <a:ext cx="11463867" cy="165100"/>
          </a:xfrm>
          <a:prstGeom prst="rect">
            <a:avLst/>
          </a:prstGeom>
          <a:solidFill>
            <a:srgbClr val="FCC24F"/>
          </a:solidFill>
          <a:ln w="9525">
            <a:noFill/>
            <a:miter lim="800000"/>
            <a:headEnd/>
            <a:tailEnd/>
          </a:ln>
          <a:effectLst/>
        </p:spPr>
        <p:txBody>
          <a:bodyPr wrap="none" anchor="ctr"/>
          <a:lstStyle/>
          <a:p>
            <a:endParaRPr lang="zh-CN" altLang="en-US"/>
          </a:p>
        </p:txBody>
      </p:sp>
      <p:sp>
        <p:nvSpPr>
          <p:cNvPr id="1041" name="Text Box 17"/>
          <p:cNvSpPr txBox="1">
            <a:spLocks noChangeArrowheads="1"/>
          </p:cNvSpPr>
          <p:nvPr/>
        </p:nvSpPr>
        <p:spPr bwMode="auto">
          <a:xfrm>
            <a:off x="11377084" y="6524625"/>
            <a:ext cx="768349" cy="304800"/>
          </a:xfrm>
          <a:prstGeom prst="rect">
            <a:avLst/>
          </a:prstGeom>
          <a:noFill/>
          <a:ln w="9525">
            <a:noFill/>
            <a:miter lim="800000"/>
            <a:headEnd/>
            <a:tailEnd/>
          </a:ln>
          <a:effectLst/>
        </p:spPr>
        <p:txBody>
          <a:bodyPr>
            <a:spAutoFit/>
          </a:bodyPr>
          <a:lstStyle/>
          <a:p>
            <a:pPr algn="ctr">
              <a:lnSpc>
                <a:spcPct val="100000"/>
              </a:lnSpc>
              <a:spcBef>
                <a:spcPct val="50000"/>
              </a:spcBef>
              <a:buClrTx/>
              <a:buSzTx/>
              <a:buFontTx/>
              <a:buNone/>
            </a:pPr>
            <a:fld id="{8E6141A4-B4DF-417A-BE19-BD33A1D78EA3}" type="slidenum">
              <a:rPr lang="zh-CN" altLang="en-US" sz="1400" b="0">
                <a:solidFill>
                  <a:srgbClr val="000099"/>
                </a:solidFill>
              </a:rPr>
              <a:pPr algn="ctr">
                <a:lnSpc>
                  <a:spcPct val="100000"/>
                </a:lnSpc>
                <a:spcBef>
                  <a:spcPct val="50000"/>
                </a:spcBef>
                <a:buClrTx/>
                <a:buSzTx/>
                <a:buFontTx/>
                <a:buNone/>
              </a:pPr>
              <a:t>‹#›</a:t>
            </a:fld>
            <a:endParaRPr lang="en-US" altLang="zh-CN" sz="1400" b="0">
              <a:solidFill>
                <a:srgbClr val="000099"/>
              </a:solidFill>
            </a:endParaRPr>
          </a:p>
        </p:txBody>
      </p:sp>
      <p:pic>
        <p:nvPicPr>
          <p:cNvPr id="1044" name="Picture 20" descr="buaa_1"/>
          <p:cNvPicPr>
            <a:picLocks noChangeAspect="1" noChangeArrowheads="1"/>
          </p:cNvPicPr>
          <p:nvPr/>
        </p:nvPicPr>
        <p:blipFill>
          <a:blip r:embed="rId16" cstate="print"/>
          <a:srcRect/>
          <a:stretch>
            <a:fillRect/>
          </a:stretch>
        </p:blipFill>
        <p:spPr bwMode="auto">
          <a:xfrm>
            <a:off x="1" y="6597650"/>
            <a:ext cx="1775884" cy="287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lnSpc>
          <a:spcPct val="87000"/>
        </a:lnSpc>
        <a:spcBef>
          <a:spcPct val="0"/>
        </a:spcBef>
        <a:spcAft>
          <a:spcPct val="0"/>
        </a:spcAft>
        <a:defRPr sz="2400" b="1" i="1">
          <a:solidFill>
            <a:srgbClr val="FF0000"/>
          </a:solidFill>
          <a:latin typeface="+mn-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spcBef>
          <a:spcPct val="10000"/>
        </a:spcBef>
        <a:spcAft>
          <a:spcPct val="1000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spcBef>
          <a:spcPct val="10000"/>
        </a:spcBef>
        <a:spcAft>
          <a:spcPct val="10000"/>
        </a:spcAft>
        <a:buClr>
          <a:srgbClr val="001ADC"/>
        </a:buClr>
        <a:buSzPct val="100000"/>
        <a:buFont typeface="Wingdings" pitchFamily="2" charset="2"/>
        <a:buChar char="Ø"/>
        <a:defRPr b="1">
          <a:solidFill>
            <a:schemeClr val="tx1"/>
          </a:solidFill>
          <a:latin typeface="+mn-lt"/>
          <a:ea typeface="+mn-ea"/>
        </a:defRPr>
      </a:lvl2pPr>
      <a:lvl3pPr marL="1050925" indent="-192088" algn="l" rtl="0" eaLnBrk="0" fontAlgn="base" hangingPunct="0">
        <a:spcBef>
          <a:spcPct val="10000"/>
        </a:spcBef>
        <a:spcAft>
          <a:spcPct val="10000"/>
        </a:spcAft>
        <a:buClr>
          <a:srgbClr val="05AD01"/>
        </a:buClr>
        <a:buSzPct val="100000"/>
        <a:buFont typeface="Wingdings" pitchFamily="2" charset="2"/>
        <a:buChar char="§"/>
        <a:defRPr b="1">
          <a:solidFill>
            <a:schemeClr val="tx1"/>
          </a:solidFill>
          <a:latin typeface="+mn-lt"/>
          <a:ea typeface="+mn-ea"/>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10">
            <a:extLst>
              <a:ext uri="{28A0092B-C50C-407E-A947-70E740481C1C}">
                <a14:useLocalDpi xmlns:a14="http://schemas.microsoft.com/office/drawing/2010/main" val="0"/>
              </a:ext>
            </a:extLst>
          </a:blip>
          <a:srcRect l="19240"/>
          <a:stretch/>
        </p:blipFill>
        <p:spPr>
          <a:xfrm>
            <a:off x="0" y="0"/>
            <a:ext cx="12192000" cy="692696"/>
          </a:xfrm>
          <a:prstGeom prst="rect">
            <a:avLst/>
          </a:prstGeom>
        </p:spPr>
      </p:pic>
      <p:sp>
        <p:nvSpPr>
          <p:cNvPr id="36867" name="Rectangle 12"/>
          <p:cNvSpPr>
            <a:spLocks noGrp="1" noChangeArrowheads="1"/>
          </p:cNvSpPr>
          <p:nvPr>
            <p:ph type="title"/>
          </p:nvPr>
        </p:nvSpPr>
        <p:spPr bwMode="auto">
          <a:xfrm>
            <a:off x="912284" y="188641"/>
            <a:ext cx="7010400" cy="372603"/>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a:t>标题</a:t>
            </a:r>
          </a:p>
        </p:txBody>
      </p:sp>
      <p:sp>
        <p:nvSpPr>
          <p:cNvPr id="36869" name="Rectangle 14"/>
          <p:cNvSpPr>
            <a:spLocks noGrp="1" noChangeArrowheads="1"/>
          </p:cNvSpPr>
          <p:nvPr>
            <p:ph type="body" idx="1"/>
          </p:nvPr>
        </p:nvSpPr>
        <p:spPr bwMode="auto">
          <a:xfrm>
            <a:off x="914400" y="908720"/>
            <a:ext cx="10464800" cy="235962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dirty="0"/>
              <a:t>This is our 1st Level Bullet</a:t>
            </a:r>
          </a:p>
          <a:p>
            <a:pPr lvl="1"/>
            <a:r>
              <a:rPr lang="en-US" altLang="zh-CN" dirty="0"/>
              <a:t>This is our 2nd level bullet</a:t>
            </a:r>
          </a:p>
          <a:p>
            <a:pPr lvl="2"/>
            <a:r>
              <a:rPr lang="en-US" altLang="zh-CN" dirty="0"/>
              <a:t>This is our 3rd level bullet</a:t>
            </a:r>
          </a:p>
          <a:p>
            <a:pPr lvl="0"/>
            <a:r>
              <a:rPr lang="en-US" altLang="zh-CN" dirty="0"/>
              <a:t>This is our next 1st Level Bullet</a:t>
            </a:r>
          </a:p>
          <a:p>
            <a:pPr lvl="1"/>
            <a:r>
              <a:rPr lang="en-US" altLang="zh-CN" dirty="0"/>
              <a:t>This is our 2nd level bullet</a:t>
            </a:r>
          </a:p>
          <a:p>
            <a:pPr lvl="2"/>
            <a:r>
              <a:rPr lang="en-US" altLang="zh-CN" dirty="0"/>
              <a:t>This is our 3rd level bullet</a:t>
            </a:r>
          </a:p>
        </p:txBody>
      </p:sp>
      <p:sp>
        <p:nvSpPr>
          <p:cNvPr id="12" name="Text Box 17"/>
          <p:cNvSpPr txBox="1">
            <a:spLocks noChangeArrowheads="1"/>
          </p:cNvSpPr>
          <p:nvPr userDrawn="1"/>
        </p:nvSpPr>
        <p:spPr bwMode="auto">
          <a:xfrm>
            <a:off x="11280577" y="6553201"/>
            <a:ext cx="864096" cy="276999"/>
          </a:xfrm>
          <a:prstGeom prst="rect">
            <a:avLst/>
          </a:prstGeom>
          <a:noFill/>
          <a:ln w="9525">
            <a:noFill/>
            <a:miter lim="800000"/>
            <a:headEnd/>
            <a:tailEnd/>
          </a:ln>
          <a:effectLst/>
        </p:spPr>
        <p:txBody>
          <a:bodyPr wrap="square">
            <a:spAutoFit/>
          </a:bodyPr>
          <a:lstStyle/>
          <a:p>
            <a:pPr algn="ctr">
              <a:lnSpc>
                <a:spcPct val="100000"/>
              </a:lnSpc>
              <a:spcBef>
                <a:spcPct val="50000"/>
              </a:spcBef>
              <a:buClrTx/>
              <a:buSzTx/>
              <a:buFontTx/>
              <a:buNone/>
            </a:pPr>
            <a:fld id="{8E6141A4-B4DF-417A-BE19-BD33A1D78EA3}" type="slidenum">
              <a:rPr lang="zh-CN" altLang="en-US" sz="1200" b="0">
                <a:solidFill>
                  <a:srgbClr val="000099"/>
                </a:solidFill>
                <a:latin typeface="Arial" panose="020B0604020202020204" pitchFamily="34" charset="0"/>
                <a:ea typeface="Yu Gothic" panose="020B0400000000000000" pitchFamily="34" charset="-128"/>
                <a:cs typeface="Arial" panose="020B0604020202020204" pitchFamily="34" charset="0"/>
              </a:rPr>
              <a:pPr algn="ctr">
                <a:lnSpc>
                  <a:spcPct val="100000"/>
                </a:lnSpc>
                <a:spcBef>
                  <a:spcPct val="50000"/>
                </a:spcBef>
                <a:buClrTx/>
                <a:buSzTx/>
                <a:buFontTx/>
                <a:buNone/>
              </a:pPr>
              <a:t>‹#›</a:t>
            </a:fld>
            <a:endParaRPr lang="en-US" altLang="zh-CN" sz="1200" b="0" dirty="0">
              <a:solidFill>
                <a:srgbClr val="000099"/>
              </a:solidFill>
              <a:latin typeface="Arial" panose="020B0604020202020204" pitchFamily="34" charset="0"/>
              <a:ea typeface="Yu Gothic" panose="020B0400000000000000" pitchFamily="34" charset="-128"/>
              <a:cs typeface="Arial" panose="020B0604020202020204" pitchFamily="34" charset="0"/>
            </a:endParaRPr>
          </a:p>
        </p:txBody>
      </p:sp>
    </p:spTree>
    <p:extLst>
      <p:ext uri="{BB962C8B-B14F-4D97-AF65-F5344CB8AC3E}">
        <p14:creationId xmlns:p14="http://schemas.microsoft.com/office/powerpoint/2010/main" val="90086948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txStyles>
    <p:titleStyle>
      <a:lvl1pPr algn="l" rtl="0" eaLnBrk="0" fontAlgn="base" hangingPunct="0">
        <a:lnSpc>
          <a:spcPct val="87000"/>
        </a:lnSpc>
        <a:spcBef>
          <a:spcPct val="0"/>
        </a:spcBef>
        <a:spcAft>
          <a:spcPct val="0"/>
        </a:spcAft>
        <a:defRPr sz="2400" b="1" i="0">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125000"/>
        </a:lnSpc>
        <a:spcBef>
          <a:spcPts val="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125000"/>
        </a:lnSpc>
        <a:spcBef>
          <a:spcPts val="0"/>
        </a:spcBef>
        <a:spcAft>
          <a:spcPct val="0"/>
        </a:spcAft>
        <a:buClr>
          <a:srgbClr val="001ADC"/>
        </a:buClr>
        <a:buSzPct val="100000"/>
        <a:buFont typeface="Wingdings" pitchFamily="2" charset="2"/>
        <a:buChar char="Ø"/>
        <a:defRPr b="1">
          <a:solidFill>
            <a:schemeClr val="tx1"/>
          </a:solidFill>
          <a:latin typeface="+mn-lt"/>
        </a:defRPr>
      </a:lvl2pPr>
      <a:lvl3pPr marL="1050925" indent="-192088" algn="l" rtl="0" eaLnBrk="0" fontAlgn="base" hangingPunct="0">
        <a:lnSpc>
          <a:spcPct val="125000"/>
        </a:lnSpc>
        <a:spcBef>
          <a:spcPts val="0"/>
        </a:spcBef>
        <a:spcAft>
          <a:spcPct val="0"/>
        </a:spcAft>
        <a:buClr>
          <a:srgbClr val="05AD01"/>
        </a:buClr>
        <a:buSzPct val="100000"/>
        <a:buFont typeface="Wingdings"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9.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9.xml"/><Relationship Id="rId1" Type="http://schemas.openxmlformats.org/officeDocument/2006/relationships/vmlDrawing" Target="../drawings/vmlDrawing4.v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vmlDrawing" Target="../drawings/vmlDrawing5.vml"/><Relationship Id="rId5" Type="http://schemas.openxmlformats.org/officeDocument/2006/relationships/image" Target="../media/image17.emf"/><Relationship Id="rId4"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9.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vmlDrawing" Target="../drawings/vmlDrawing6.vml"/><Relationship Id="rId5" Type="http://schemas.openxmlformats.org/officeDocument/2006/relationships/image" Target="../media/image23.emf"/><Relationship Id="rId4" Type="http://schemas.openxmlformats.org/officeDocument/2006/relationships/oleObject" Target="../embeddings/oleObject6.bin"/></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0.xml"/><Relationship Id="rId1" Type="http://schemas.openxmlformats.org/officeDocument/2006/relationships/slideLayout" Target="../slideLayouts/slideLayout19.xml"/><Relationship Id="rId4" Type="http://schemas.openxmlformats.org/officeDocument/2006/relationships/image" Target="../media/image35.emf"/></Relationships>
</file>

<file path=ppt/slides/_rels/slide6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计算机组成</a:t>
            </a:r>
            <a:br>
              <a:rPr lang="zh-CN" altLang="en-US" dirty="0"/>
            </a:br>
            <a:r>
              <a:rPr lang="zh-CN" altLang="en-US" dirty="0"/>
              <a:t>（</a:t>
            </a:r>
            <a:r>
              <a:rPr lang="en-US" altLang="zh-CN" dirty="0" smtClean="0"/>
              <a:t>2018</a:t>
            </a:r>
            <a:r>
              <a:rPr lang="zh-CN" altLang="en-US" dirty="0" smtClean="0"/>
              <a:t>级</a:t>
            </a:r>
            <a:r>
              <a:rPr lang="zh-CN" altLang="en-US" dirty="0"/>
              <a:t>）</a:t>
            </a:r>
          </a:p>
        </p:txBody>
      </p:sp>
      <p:sp>
        <p:nvSpPr>
          <p:cNvPr id="6" name="Rectangle 5"/>
          <p:cNvSpPr>
            <a:spLocks noGrp="1" noChangeArrowheads="1"/>
          </p:cNvSpPr>
          <p:nvPr>
            <p:ph type="subTitle" idx="4294967295"/>
          </p:nvPr>
        </p:nvSpPr>
        <p:spPr bwMode="auto">
          <a:xfrm>
            <a:off x="3719737" y="3699031"/>
            <a:ext cx="4782167" cy="1591145"/>
          </a:xfrm>
          <a:prstGeom prst="rect">
            <a:avLst/>
          </a:prstGeom>
          <a:noFill/>
          <a:ln>
            <a:miter lim="800000"/>
            <a:headEnd/>
            <a:tailEnd/>
          </a:ln>
        </p:spPr>
        <p:txBody>
          <a:bodyPr vert="horz" wrap="square" lIns="47625" tIns="72900" rIns="47625" bIns="72900" numCol="1" anchor="t" anchorCtr="0" compatLnSpc="1">
            <a:prstTxWarp prst="textNoShape">
              <a:avLst/>
            </a:prstTxWarp>
            <a:spAutoFit/>
          </a:bodyPr>
          <a:lstStyle/>
          <a:p>
            <a:pPr marL="0" indent="0" algn="ctr">
              <a:lnSpc>
                <a:spcPct val="150000"/>
              </a:lnSpc>
              <a:spcAft>
                <a:spcPts val="0"/>
              </a:spcAft>
              <a:buNone/>
            </a:pPr>
            <a:r>
              <a:rPr lang="zh-CN" altLang="en-US" sz="2700" dirty="0">
                <a:solidFill>
                  <a:srgbClr val="000066"/>
                </a:solidFill>
                <a:latin typeface="华文楷体" pitchFamily="2" charset="-122"/>
                <a:ea typeface="华文楷体" pitchFamily="2" charset="-122"/>
                <a:cs typeface="Times New Roman" pitchFamily="18" charset="0"/>
              </a:rPr>
              <a:t>计算机组成课程组</a:t>
            </a:r>
            <a:endParaRPr lang="en-US" altLang="zh-CN" sz="2700" dirty="0">
              <a:solidFill>
                <a:srgbClr val="000066"/>
              </a:solidFill>
              <a:latin typeface="华文楷体" pitchFamily="2" charset="-122"/>
              <a:ea typeface="华文楷体" pitchFamily="2" charset="-122"/>
              <a:cs typeface="Times New Roman" pitchFamily="18" charset="0"/>
            </a:endParaRPr>
          </a:p>
          <a:p>
            <a:pPr marL="0" indent="0" algn="ctr">
              <a:lnSpc>
                <a:spcPct val="150000"/>
              </a:lnSpc>
              <a:spcAft>
                <a:spcPts val="0"/>
              </a:spcAft>
              <a:buNone/>
            </a:pPr>
            <a:r>
              <a:rPr lang="zh-CN" altLang="en-US" baseline="30000" dirty="0">
                <a:solidFill>
                  <a:srgbClr val="000066"/>
                </a:solidFill>
                <a:latin typeface="华文楷体" pitchFamily="2" charset="-122"/>
                <a:ea typeface="华文楷体" pitchFamily="2" charset="-122"/>
                <a:cs typeface="Times New Roman" pitchFamily="18" charset="0"/>
              </a:rPr>
              <a:t>（刘旭东、肖利民、牛建伟、高小鹏、栾钟治）</a:t>
            </a:r>
            <a:endParaRPr lang="en-US" altLang="zh-CN" baseline="30000" dirty="0">
              <a:solidFill>
                <a:srgbClr val="000066"/>
              </a:solidFill>
              <a:latin typeface="华文楷体" pitchFamily="2" charset="-122"/>
              <a:ea typeface="华文楷体" pitchFamily="2" charset="-122"/>
              <a:cs typeface="Times New Roman" pitchFamily="18" charset="0"/>
            </a:endParaRPr>
          </a:p>
          <a:p>
            <a:pPr marL="0" indent="0">
              <a:buNone/>
            </a:pPr>
            <a:r>
              <a:rPr lang="en-US" altLang="zh-CN" sz="1350" b="0" dirty="0">
                <a:solidFill>
                  <a:srgbClr val="000066"/>
                </a:solidFill>
                <a:ea typeface="华文楷体" pitchFamily="2" charset="-122"/>
                <a:cs typeface="Times New Roman" panose="02020603050405020304" pitchFamily="18" charset="0"/>
              </a:rPr>
              <a:t>                                                  </a:t>
            </a:r>
          </a:p>
        </p:txBody>
      </p:sp>
    </p:spTree>
    <p:extLst>
      <p:ext uri="{BB962C8B-B14F-4D97-AF65-F5344CB8AC3E}">
        <p14:creationId xmlns:p14="http://schemas.microsoft.com/office/powerpoint/2010/main" val="28494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252000"/>
            <a:ext cx="7010400" cy="373062"/>
          </a:xfrm>
        </p:spPr>
        <p:txBody>
          <a:bodyPr/>
          <a:lstStyle/>
          <a:p>
            <a:r>
              <a:rPr lang="en-US" altLang="zh-CN" dirty="0"/>
              <a:t>1.2 </a:t>
            </a:r>
            <a:r>
              <a:rPr lang="zh-CN" altLang="en-US" dirty="0"/>
              <a:t>指令格式</a:t>
            </a:r>
          </a:p>
        </p:txBody>
      </p:sp>
      <p:sp>
        <p:nvSpPr>
          <p:cNvPr id="3" name="内容占位符 2"/>
          <p:cNvSpPr>
            <a:spLocks noGrp="1"/>
          </p:cNvSpPr>
          <p:nvPr>
            <p:ph idx="4294967295"/>
          </p:nvPr>
        </p:nvSpPr>
        <p:spPr>
          <a:xfrm>
            <a:off x="612000" y="900000"/>
            <a:ext cx="11580000" cy="4015843"/>
          </a:xfrm>
        </p:spPr>
        <p:txBody>
          <a:bodyPr/>
          <a:lstStyle/>
          <a:p>
            <a:pPr>
              <a:lnSpc>
                <a:spcPct val="150000"/>
              </a:lnSpc>
              <a:spcBef>
                <a:spcPts val="0"/>
              </a:spcBef>
              <a:spcAft>
                <a:spcPts val="0"/>
              </a:spcAft>
            </a:pPr>
            <a:r>
              <a:rPr lang="zh-CN" altLang="en-US" dirty="0"/>
              <a:t>指令的表示</a:t>
            </a:r>
            <a:endParaRPr lang="en-US" altLang="zh-CN" dirty="0"/>
          </a:p>
          <a:p>
            <a:pPr lvl="1">
              <a:lnSpc>
                <a:spcPct val="150000"/>
              </a:lnSpc>
              <a:spcBef>
                <a:spcPts val="0"/>
              </a:spcBef>
              <a:spcAft>
                <a:spcPts val="0"/>
              </a:spcAft>
            </a:pPr>
            <a:r>
              <a:rPr lang="zh-CN" altLang="en-US" sz="2200" dirty="0"/>
              <a:t>机器表示：二进制代码形式</a:t>
            </a:r>
            <a:endParaRPr lang="en-US" altLang="zh-CN" sz="2200" dirty="0"/>
          </a:p>
          <a:p>
            <a:pPr lvl="1">
              <a:lnSpc>
                <a:spcPct val="150000"/>
              </a:lnSpc>
              <a:spcBef>
                <a:spcPts val="0"/>
              </a:spcBef>
              <a:spcAft>
                <a:spcPts val="0"/>
              </a:spcAft>
            </a:pPr>
            <a:r>
              <a:rPr lang="zh-CN" altLang="en-US" sz="2200" dirty="0"/>
              <a:t>符号化表示：助记符，如 </a:t>
            </a:r>
            <a:r>
              <a:rPr lang="en-US" altLang="zh-CN" sz="2200" dirty="0"/>
              <a:t>MOV AX</a:t>
            </a:r>
            <a:r>
              <a:rPr lang="zh-CN" altLang="en-US" sz="2200" dirty="0"/>
              <a:t>，</a:t>
            </a:r>
            <a:r>
              <a:rPr lang="en-US" altLang="zh-CN" sz="2200" dirty="0"/>
              <a:t>BX</a:t>
            </a:r>
          </a:p>
          <a:p>
            <a:pPr>
              <a:lnSpc>
                <a:spcPct val="150000"/>
              </a:lnSpc>
              <a:spcBef>
                <a:spcPts val="0"/>
              </a:spcBef>
              <a:spcAft>
                <a:spcPts val="0"/>
              </a:spcAft>
            </a:pPr>
            <a:r>
              <a:rPr lang="zh-CN" altLang="en-US" dirty="0"/>
              <a:t>操作数地址的数目</a:t>
            </a:r>
            <a:endParaRPr lang="en-US" altLang="zh-CN" dirty="0"/>
          </a:p>
          <a:p>
            <a:pPr lvl="1">
              <a:lnSpc>
                <a:spcPct val="140000"/>
              </a:lnSpc>
              <a:spcBef>
                <a:spcPts val="0"/>
              </a:spcBef>
              <a:spcAft>
                <a:spcPts val="0"/>
              </a:spcAft>
            </a:pPr>
            <a:r>
              <a:rPr lang="zh-CN" altLang="en-US" sz="2200" dirty="0"/>
              <a:t>三地址：</a:t>
            </a:r>
            <a:r>
              <a:rPr lang="en-US" altLang="zh-CN" sz="2200" dirty="0">
                <a:ea typeface="宋体" pitchFamily="2" charset="-122"/>
              </a:rPr>
              <a:t> Des </a:t>
            </a:r>
            <a:r>
              <a:rPr lang="en-US" altLang="zh-CN" sz="2200" dirty="0">
                <a:ea typeface="宋体" pitchFamily="2" charset="-122"/>
                <a:sym typeface="Wingdings" pitchFamily="2" charset="2"/>
              </a:rPr>
              <a:t> (Sur1) OP (Sur2)</a:t>
            </a:r>
            <a:endParaRPr lang="en-US" altLang="zh-CN" sz="2200" dirty="0"/>
          </a:p>
          <a:p>
            <a:pPr lvl="1">
              <a:lnSpc>
                <a:spcPct val="140000"/>
              </a:lnSpc>
              <a:spcBef>
                <a:spcPts val="0"/>
              </a:spcBef>
              <a:spcAft>
                <a:spcPts val="0"/>
              </a:spcAft>
            </a:pPr>
            <a:r>
              <a:rPr lang="zh-CN" altLang="en-US" sz="2200" dirty="0"/>
              <a:t>双地址：</a:t>
            </a:r>
            <a:r>
              <a:rPr lang="en-US" altLang="zh-CN" sz="2200" dirty="0">
                <a:ea typeface="宋体" pitchFamily="2" charset="-122"/>
              </a:rPr>
              <a:t> Des </a:t>
            </a:r>
            <a:r>
              <a:rPr lang="en-US" altLang="zh-CN" sz="2200" dirty="0">
                <a:ea typeface="宋体" pitchFamily="2" charset="-122"/>
                <a:sym typeface="Wingdings" pitchFamily="2" charset="2"/>
              </a:rPr>
              <a:t> (Sur) OP (Des)</a:t>
            </a:r>
            <a:endParaRPr lang="en-US" altLang="zh-CN" sz="2200" dirty="0"/>
          </a:p>
          <a:p>
            <a:pPr lvl="1">
              <a:lnSpc>
                <a:spcPct val="140000"/>
              </a:lnSpc>
              <a:spcBef>
                <a:spcPts val="0"/>
              </a:spcBef>
              <a:spcAft>
                <a:spcPts val="0"/>
              </a:spcAft>
            </a:pPr>
            <a:r>
              <a:rPr lang="zh-CN" altLang="en-US" sz="2200" dirty="0"/>
              <a:t>单地址：</a:t>
            </a:r>
            <a:r>
              <a:rPr lang="zh-CN" altLang="en-US" sz="2200" dirty="0">
                <a:ea typeface="宋体" pitchFamily="2" charset="-122"/>
              </a:rPr>
              <a:t>累加器作为默认操作数的双操作数型，或单操作数型</a:t>
            </a:r>
            <a:endParaRPr lang="en-US" altLang="zh-CN" sz="2200" dirty="0"/>
          </a:p>
          <a:p>
            <a:pPr lvl="1">
              <a:lnSpc>
                <a:spcPct val="140000"/>
              </a:lnSpc>
              <a:spcBef>
                <a:spcPts val="0"/>
              </a:spcBef>
              <a:spcAft>
                <a:spcPts val="0"/>
              </a:spcAft>
            </a:pPr>
            <a:r>
              <a:rPr lang="zh-CN" altLang="en-US" sz="2200" dirty="0"/>
              <a:t>无地址：</a:t>
            </a:r>
            <a:r>
              <a:rPr lang="zh-CN" altLang="en-US" sz="2200" dirty="0">
                <a:ea typeface="宋体" pitchFamily="2" charset="-122"/>
              </a:rPr>
              <a:t>隐含操作数型，或无操作数型</a:t>
            </a:r>
            <a:endParaRPr lang="zh-CN" altLang="en-US" sz="2200" dirty="0"/>
          </a:p>
        </p:txBody>
      </p:sp>
      <p:grpSp>
        <p:nvGrpSpPr>
          <p:cNvPr id="17" name="组合 16"/>
          <p:cNvGrpSpPr/>
          <p:nvPr/>
        </p:nvGrpSpPr>
        <p:grpSpPr>
          <a:xfrm>
            <a:off x="2972521" y="4956429"/>
            <a:ext cx="6246957" cy="1662122"/>
            <a:chOff x="1357290" y="4429132"/>
            <a:chExt cx="6246957" cy="1662122"/>
          </a:xfrm>
        </p:grpSpPr>
        <p:grpSp>
          <p:nvGrpSpPr>
            <p:cNvPr id="18" name="Group 11"/>
            <p:cNvGrpSpPr>
              <a:grpSpLocks/>
            </p:cNvGrpSpPr>
            <p:nvPr/>
          </p:nvGrpSpPr>
          <p:grpSpPr bwMode="auto">
            <a:xfrm>
              <a:off x="1357290" y="4429132"/>
              <a:ext cx="6246957" cy="304800"/>
              <a:chOff x="528" y="1104"/>
              <a:chExt cx="4032" cy="192"/>
            </a:xfrm>
          </p:grpSpPr>
          <p:sp>
            <p:nvSpPr>
              <p:cNvPr id="27" name="Rectangle 7"/>
              <p:cNvSpPr>
                <a:spLocks noChangeArrowheads="1"/>
              </p:cNvSpPr>
              <p:nvPr/>
            </p:nvSpPr>
            <p:spPr bwMode="auto">
              <a:xfrm>
                <a:off x="528" y="1104"/>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OP</a:t>
                </a:r>
              </a:p>
            </p:txBody>
          </p:sp>
          <p:sp>
            <p:nvSpPr>
              <p:cNvPr id="28" name="Rectangle 8"/>
              <p:cNvSpPr>
                <a:spLocks noChangeArrowheads="1"/>
              </p:cNvSpPr>
              <p:nvPr/>
            </p:nvSpPr>
            <p:spPr bwMode="auto">
              <a:xfrm>
                <a:off x="1536" y="1104"/>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Des Add</a:t>
                </a:r>
              </a:p>
            </p:txBody>
          </p:sp>
          <p:sp>
            <p:nvSpPr>
              <p:cNvPr id="29" name="Rectangle 9"/>
              <p:cNvSpPr>
                <a:spLocks noChangeArrowheads="1"/>
              </p:cNvSpPr>
              <p:nvPr/>
            </p:nvSpPr>
            <p:spPr bwMode="auto">
              <a:xfrm>
                <a:off x="2544" y="1104"/>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Sur1 Add</a:t>
                </a:r>
              </a:p>
            </p:txBody>
          </p:sp>
          <p:sp>
            <p:nvSpPr>
              <p:cNvPr id="30" name="Rectangle 10"/>
              <p:cNvSpPr>
                <a:spLocks noChangeArrowheads="1"/>
              </p:cNvSpPr>
              <p:nvPr/>
            </p:nvSpPr>
            <p:spPr bwMode="auto">
              <a:xfrm>
                <a:off x="3552" y="1104"/>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Sur2 Add</a:t>
                </a:r>
              </a:p>
            </p:txBody>
          </p:sp>
        </p:grpSp>
        <p:grpSp>
          <p:nvGrpSpPr>
            <p:cNvPr id="19" name="Group 25"/>
            <p:cNvGrpSpPr>
              <a:grpSpLocks/>
            </p:cNvGrpSpPr>
            <p:nvPr/>
          </p:nvGrpSpPr>
          <p:grpSpPr bwMode="auto">
            <a:xfrm>
              <a:off x="1357290" y="4929198"/>
              <a:ext cx="4685217" cy="304800"/>
              <a:chOff x="480" y="1776"/>
              <a:chExt cx="3024" cy="192"/>
            </a:xfrm>
          </p:grpSpPr>
          <p:sp>
            <p:nvSpPr>
              <p:cNvPr id="24" name="Rectangle 14"/>
              <p:cNvSpPr>
                <a:spLocks noChangeArrowheads="1"/>
              </p:cNvSpPr>
              <p:nvPr/>
            </p:nvSpPr>
            <p:spPr bwMode="auto">
              <a:xfrm>
                <a:off x="480" y="1776"/>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OP</a:t>
                </a:r>
              </a:p>
            </p:txBody>
          </p:sp>
          <p:sp>
            <p:nvSpPr>
              <p:cNvPr id="25" name="Rectangle 15"/>
              <p:cNvSpPr>
                <a:spLocks noChangeArrowheads="1"/>
              </p:cNvSpPr>
              <p:nvPr/>
            </p:nvSpPr>
            <p:spPr bwMode="auto">
              <a:xfrm>
                <a:off x="1488" y="1776"/>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Des Add</a:t>
                </a:r>
              </a:p>
            </p:txBody>
          </p:sp>
          <p:sp>
            <p:nvSpPr>
              <p:cNvPr id="26" name="Rectangle 16"/>
              <p:cNvSpPr>
                <a:spLocks noChangeArrowheads="1"/>
              </p:cNvSpPr>
              <p:nvPr/>
            </p:nvSpPr>
            <p:spPr bwMode="auto">
              <a:xfrm>
                <a:off x="2496" y="1776"/>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dirty="0"/>
                  <a:t>Sur  Add</a:t>
                </a:r>
              </a:p>
            </p:txBody>
          </p:sp>
        </p:grpSp>
        <p:grpSp>
          <p:nvGrpSpPr>
            <p:cNvPr id="20" name="Group 26"/>
            <p:cNvGrpSpPr>
              <a:grpSpLocks/>
            </p:cNvGrpSpPr>
            <p:nvPr/>
          </p:nvGrpSpPr>
          <p:grpSpPr bwMode="auto">
            <a:xfrm>
              <a:off x="1357290" y="5357826"/>
              <a:ext cx="3123478" cy="304800"/>
              <a:chOff x="432" y="2496"/>
              <a:chExt cx="2016" cy="192"/>
            </a:xfrm>
          </p:grpSpPr>
          <p:sp>
            <p:nvSpPr>
              <p:cNvPr id="22" name="Rectangle 19"/>
              <p:cNvSpPr>
                <a:spLocks noChangeArrowheads="1"/>
              </p:cNvSpPr>
              <p:nvPr/>
            </p:nvSpPr>
            <p:spPr bwMode="auto">
              <a:xfrm>
                <a:off x="432" y="2496"/>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OP</a:t>
                </a:r>
              </a:p>
            </p:txBody>
          </p:sp>
          <p:sp>
            <p:nvSpPr>
              <p:cNvPr id="23" name="Rectangle 20"/>
              <p:cNvSpPr>
                <a:spLocks noChangeArrowheads="1"/>
              </p:cNvSpPr>
              <p:nvPr/>
            </p:nvSpPr>
            <p:spPr bwMode="auto">
              <a:xfrm>
                <a:off x="1440" y="2496"/>
                <a:ext cx="1008" cy="192"/>
              </a:xfrm>
              <a:prstGeom prst="rect">
                <a:avLst/>
              </a:prstGeom>
              <a:noFill/>
              <a:ln w="12700">
                <a:solidFill>
                  <a:schemeClr val="tx1"/>
                </a:solidFill>
                <a:miter lim="800000"/>
                <a:headEnd/>
                <a:tailEnd/>
              </a:ln>
              <a:effectLst/>
            </p:spPr>
            <p:txBody>
              <a:bodyPr wrap="none" anchor="ctr"/>
              <a:lstStyle/>
              <a:p>
                <a:pPr algn="ctr">
                  <a:buNone/>
                </a:pPr>
                <a:r>
                  <a:rPr lang="en-US" altLang="zh-CN" sz="1600" b="0"/>
                  <a:t> Add</a:t>
                </a:r>
              </a:p>
            </p:txBody>
          </p:sp>
        </p:grpSp>
        <p:sp>
          <p:nvSpPr>
            <p:cNvPr id="21" name="Rectangle 23"/>
            <p:cNvSpPr>
              <a:spLocks noChangeArrowheads="1"/>
            </p:cNvSpPr>
            <p:nvPr/>
          </p:nvSpPr>
          <p:spPr bwMode="auto">
            <a:xfrm>
              <a:off x="1357290" y="5786454"/>
              <a:ext cx="1561739" cy="304800"/>
            </a:xfrm>
            <a:prstGeom prst="rect">
              <a:avLst/>
            </a:prstGeom>
            <a:noFill/>
            <a:ln w="12700">
              <a:solidFill>
                <a:schemeClr val="tx1"/>
              </a:solidFill>
              <a:miter lim="800000"/>
              <a:headEnd/>
              <a:tailEnd/>
            </a:ln>
            <a:effectLst/>
          </p:spPr>
          <p:txBody>
            <a:bodyPr wrap="none" anchor="ctr"/>
            <a:lstStyle/>
            <a:p>
              <a:pPr algn="ctr">
                <a:buNone/>
              </a:pPr>
              <a:r>
                <a:rPr lang="en-US" altLang="zh-CN" sz="1600" b="0"/>
                <a:t>OP</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idx="4294967295"/>
          </p:nvPr>
        </p:nvSpPr>
        <p:spPr>
          <a:xfrm>
            <a:off x="612000" y="252000"/>
            <a:ext cx="5867400" cy="373063"/>
          </a:xfrm>
          <a:noFill/>
          <a:ln/>
        </p:spPr>
        <p:txBody>
          <a:bodyPr/>
          <a:lstStyle/>
          <a:p>
            <a:r>
              <a:rPr lang="en-US" altLang="zh-CN" dirty="0"/>
              <a:t>1.2 </a:t>
            </a:r>
            <a:r>
              <a:rPr lang="zh-CN" altLang="en-US" dirty="0"/>
              <a:t>指令格式</a:t>
            </a:r>
          </a:p>
        </p:txBody>
      </p:sp>
      <p:sp>
        <p:nvSpPr>
          <p:cNvPr id="140291" name="Rectangle 3"/>
          <p:cNvSpPr>
            <a:spLocks noChangeArrowheads="1"/>
          </p:cNvSpPr>
          <p:nvPr/>
        </p:nvSpPr>
        <p:spPr bwMode="auto">
          <a:xfrm>
            <a:off x="612000" y="900000"/>
            <a:ext cx="10884600" cy="5680529"/>
          </a:xfrm>
          <a:prstGeom prst="rect">
            <a:avLst/>
          </a:prstGeom>
          <a:noFill/>
          <a:ln w="12700">
            <a:noFill/>
            <a:miter lim="800000"/>
            <a:headEnd/>
            <a:tailEnd/>
          </a:ln>
          <a:effectLst/>
        </p:spPr>
        <p:txBody>
          <a:bodyPr wrap="square" lIns="63500" tIns="25400" rIns="63500" bIns="25400">
            <a:spAutoFit/>
          </a:bodyPr>
          <a:lstStyle/>
          <a:p>
            <a:pPr marL="284163" indent="-284163">
              <a:spcBef>
                <a:spcPct val="65000"/>
              </a:spcBef>
              <a:buClr>
                <a:srgbClr val="FF0000"/>
              </a:buClr>
              <a:buFont typeface="Wingdings" pitchFamily="2" charset="2"/>
              <a:buChar char="v"/>
            </a:pPr>
            <a:r>
              <a:rPr lang="zh-CN" altLang="en-US" sz="2800" dirty="0"/>
              <a:t>操作码结构</a:t>
            </a:r>
          </a:p>
          <a:p>
            <a:pPr marL="668338" lvl="1" indent="-193675"/>
            <a:r>
              <a:rPr lang="zh-CN" altLang="en-US" sz="2400" dirty="0"/>
              <a:t>固定长度操作码：操作码长度（占二进制位数）固定不变。</a:t>
            </a:r>
          </a:p>
          <a:p>
            <a:pPr marL="1050925" lvl="2" indent="-192088">
              <a:buClr>
                <a:srgbClr val="05AD01"/>
              </a:buClr>
              <a:buFont typeface="Wingdings" pitchFamily="2" charset="2"/>
              <a:buChar char="§"/>
            </a:pPr>
            <a:r>
              <a:rPr lang="zh-CN" altLang="en-US" sz="2400" dirty="0"/>
              <a:t>硬件设计简单</a:t>
            </a:r>
          </a:p>
          <a:p>
            <a:pPr marL="1050925" lvl="2" indent="-192088">
              <a:buClr>
                <a:srgbClr val="05AD01"/>
              </a:buClr>
              <a:buFont typeface="Wingdings" pitchFamily="2" charset="2"/>
              <a:buChar char="§"/>
            </a:pPr>
            <a:r>
              <a:rPr lang="zh-CN" altLang="en-US" sz="2400" dirty="0"/>
              <a:t>指令译码时间开销较小</a:t>
            </a:r>
          </a:p>
          <a:p>
            <a:pPr marL="1050925" lvl="2" indent="-192088">
              <a:buClr>
                <a:srgbClr val="05AD01"/>
              </a:buClr>
              <a:buFont typeface="Wingdings" pitchFamily="2" charset="2"/>
              <a:buChar char="§"/>
            </a:pPr>
            <a:r>
              <a:rPr lang="zh-CN" altLang="en-US" sz="2400" dirty="0"/>
              <a:t>指令空间效率较低</a:t>
            </a:r>
          </a:p>
          <a:p>
            <a:pPr marL="668338" lvl="1" indent="-193675"/>
            <a:r>
              <a:rPr lang="zh-CN" altLang="en-US" sz="2400" dirty="0"/>
              <a:t>可变长度操作码：操作码长度随指令地址数目的不同而不同。</a:t>
            </a:r>
          </a:p>
          <a:p>
            <a:pPr marL="1050925" lvl="2" indent="-192088">
              <a:buClr>
                <a:srgbClr val="05AD01"/>
              </a:buClr>
              <a:buFont typeface="Wingdings" pitchFamily="2" charset="2"/>
              <a:buChar char="§"/>
            </a:pPr>
            <a:r>
              <a:rPr lang="zh-CN" altLang="en-US" sz="2400" dirty="0"/>
              <a:t>硬件设计相对复杂</a:t>
            </a:r>
          </a:p>
          <a:p>
            <a:pPr marL="1050925" lvl="2" indent="-192088">
              <a:buClr>
                <a:srgbClr val="05AD01"/>
              </a:buClr>
              <a:buFont typeface="Wingdings" pitchFamily="2" charset="2"/>
              <a:buChar char="§"/>
            </a:pPr>
            <a:r>
              <a:rPr lang="zh-CN" altLang="en-US" sz="2400" dirty="0"/>
              <a:t>指令译码时间开销较大</a:t>
            </a:r>
          </a:p>
          <a:p>
            <a:pPr marL="1050925" lvl="2" indent="-192088">
              <a:buClr>
                <a:srgbClr val="05AD01"/>
              </a:buClr>
              <a:buFont typeface="Wingdings" pitchFamily="2" charset="2"/>
              <a:buChar char="§"/>
            </a:pPr>
            <a:r>
              <a:rPr lang="zh-CN" altLang="en-US" sz="2400" dirty="0"/>
              <a:t>指令空间利用率较高</a:t>
            </a:r>
          </a:p>
          <a:p>
            <a:pPr marL="284163" indent="-284163">
              <a:spcBef>
                <a:spcPct val="65000"/>
              </a:spcBef>
              <a:buClr>
                <a:srgbClr val="FF0000"/>
              </a:buClr>
              <a:buFont typeface="Wingdings" pitchFamily="2" charset="2"/>
              <a:buChar char="v"/>
            </a:pPr>
            <a:r>
              <a:rPr lang="zh-CN" altLang="en-US" sz="2800" dirty="0"/>
              <a:t>指令长度</a:t>
            </a:r>
          </a:p>
          <a:p>
            <a:pPr marL="668338" lvl="1" indent="-193675"/>
            <a:r>
              <a:rPr lang="zh-CN" altLang="en-US" sz="2400" dirty="0"/>
              <a:t>定长指令系统，如</a:t>
            </a:r>
            <a:r>
              <a:rPr lang="en-US" altLang="zh-CN" sz="2400" dirty="0"/>
              <a:t>MIPS</a:t>
            </a:r>
            <a:r>
              <a:rPr lang="zh-CN" altLang="en-US" sz="2400" dirty="0"/>
              <a:t>指令</a:t>
            </a:r>
          </a:p>
          <a:p>
            <a:pPr marL="668338" lvl="1" indent="-193675"/>
            <a:r>
              <a:rPr lang="zh-CN" altLang="en-US" sz="2400" dirty="0"/>
              <a:t>变长指令系统：一般为字节的整数倍，如</a:t>
            </a:r>
            <a:r>
              <a:rPr lang="en-US" altLang="zh-CN" sz="2400" dirty="0"/>
              <a:t>80X86</a:t>
            </a:r>
            <a:r>
              <a:rPr lang="zh-CN" altLang="en-US" sz="2400" dirty="0"/>
              <a:t>指令</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 calcmode="lin" valueType="num">
                                      <p:cBhvr additive="base">
                                        <p:cTn id="7" dur="500" fill="hold"/>
                                        <p:tgtEl>
                                          <p:spTgt spid="140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0291">
                                            <p:txEl>
                                              <p:pRg st="1" end="1"/>
                                            </p:txEl>
                                          </p:spTgt>
                                        </p:tgtEl>
                                        <p:attrNameLst>
                                          <p:attrName>style.visibility</p:attrName>
                                        </p:attrNameLst>
                                      </p:cBhvr>
                                      <p:to>
                                        <p:strVal val="visible"/>
                                      </p:to>
                                    </p:set>
                                    <p:anim calcmode="lin" valueType="num">
                                      <p:cBhvr additive="base">
                                        <p:cTn id="13" dur="500" fill="hold"/>
                                        <p:tgtEl>
                                          <p:spTgt spid="140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029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 calcmode="lin" valueType="num">
                                      <p:cBhvr additive="base">
                                        <p:cTn id="17" dur="500" fill="hold"/>
                                        <p:tgtEl>
                                          <p:spTgt spid="14029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029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0291">
                                            <p:txEl>
                                              <p:pRg st="3" end="3"/>
                                            </p:txEl>
                                          </p:spTgt>
                                        </p:tgtEl>
                                        <p:attrNameLst>
                                          <p:attrName>style.visibility</p:attrName>
                                        </p:attrNameLst>
                                      </p:cBhvr>
                                      <p:to>
                                        <p:strVal val="visible"/>
                                      </p:to>
                                    </p:set>
                                    <p:anim calcmode="lin" valueType="num">
                                      <p:cBhvr additive="base">
                                        <p:cTn id="21" dur="500" fill="hold"/>
                                        <p:tgtEl>
                                          <p:spTgt spid="14029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029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40291">
                                            <p:txEl>
                                              <p:pRg st="4" end="4"/>
                                            </p:txEl>
                                          </p:spTgt>
                                        </p:tgtEl>
                                        <p:attrNameLst>
                                          <p:attrName>style.visibility</p:attrName>
                                        </p:attrNameLst>
                                      </p:cBhvr>
                                      <p:to>
                                        <p:strVal val="visible"/>
                                      </p:to>
                                    </p:set>
                                    <p:anim calcmode="lin" valueType="num">
                                      <p:cBhvr additive="base">
                                        <p:cTn id="25" dur="500" fill="hold"/>
                                        <p:tgtEl>
                                          <p:spTgt spid="14029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02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0291">
                                            <p:txEl>
                                              <p:pRg st="5" end="5"/>
                                            </p:txEl>
                                          </p:spTgt>
                                        </p:tgtEl>
                                        <p:attrNameLst>
                                          <p:attrName>style.visibility</p:attrName>
                                        </p:attrNameLst>
                                      </p:cBhvr>
                                      <p:to>
                                        <p:strVal val="visible"/>
                                      </p:to>
                                    </p:set>
                                    <p:anim calcmode="lin" valueType="num">
                                      <p:cBhvr additive="base">
                                        <p:cTn id="31" dur="500" fill="hold"/>
                                        <p:tgtEl>
                                          <p:spTgt spid="14029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029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0291">
                                            <p:txEl>
                                              <p:pRg st="6" end="6"/>
                                            </p:txEl>
                                          </p:spTgt>
                                        </p:tgtEl>
                                        <p:attrNameLst>
                                          <p:attrName>style.visibility</p:attrName>
                                        </p:attrNameLst>
                                      </p:cBhvr>
                                      <p:to>
                                        <p:strVal val="visible"/>
                                      </p:to>
                                    </p:set>
                                    <p:anim calcmode="lin" valueType="num">
                                      <p:cBhvr additive="base">
                                        <p:cTn id="35" dur="500" fill="hold"/>
                                        <p:tgtEl>
                                          <p:spTgt spid="14029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029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 calcmode="lin" valueType="num">
                                      <p:cBhvr additive="base">
                                        <p:cTn id="39" dur="500" fill="hold"/>
                                        <p:tgtEl>
                                          <p:spTgt spid="140291">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4029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40291">
                                            <p:txEl>
                                              <p:pRg st="8" end="8"/>
                                            </p:txEl>
                                          </p:spTgt>
                                        </p:tgtEl>
                                        <p:attrNameLst>
                                          <p:attrName>style.visibility</p:attrName>
                                        </p:attrNameLst>
                                      </p:cBhvr>
                                      <p:to>
                                        <p:strVal val="visible"/>
                                      </p:to>
                                    </p:set>
                                    <p:anim calcmode="lin" valueType="num">
                                      <p:cBhvr additive="base">
                                        <p:cTn id="43" dur="500" fill="hold"/>
                                        <p:tgtEl>
                                          <p:spTgt spid="140291">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02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 calcmode="lin" valueType="num">
                                      <p:cBhvr additive="base">
                                        <p:cTn id="49" dur="500" fill="hold"/>
                                        <p:tgtEl>
                                          <p:spTgt spid="140291">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029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0291">
                                            <p:txEl>
                                              <p:pRg st="10" end="10"/>
                                            </p:txEl>
                                          </p:spTgt>
                                        </p:tgtEl>
                                        <p:attrNameLst>
                                          <p:attrName>style.visibility</p:attrName>
                                        </p:attrNameLst>
                                      </p:cBhvr>
                                      <p:to>
                                        <p:strVal val="visible"/>
                                      </p:to>
                                    </p:set>
                                    <p:anim calcmode="lin" valueType="num">
                                      <p:cBhvr additive="base">
                                        <p:cTn id="55" dur="500" fill="hold"/>
                                        <p:tgtEl>
                                          <p:spTgt spid="140291">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029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40291">
                                            <p:txEl>
                                              <p:pRg st="11" end="11"/>
                                            </p:txEl>
                                          </p:spTgt>
                                        </p:tgtEl>
                                        <p:attrNameLst>
                                          <p:attrName>style.visibility</p:attrName>
                                        </p:attrNameLst>
                                      </p:cBhvr>
                                      <p:to>
                                        <p:strVal val="visible"/>
                                      </p:to>
                                    </p:set>
                                    <p:anim calcmode="lin" valueType="num">
                                      <p:cBhvr additive="base">
                                        <p:cTn id="61" dur="500" fill="hold"/>
                                        <p:tgtEl>
                                          <p:spTgt spid="140291">
                                            <p:txEl>
                                              <p:pRg st="11" end="1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4029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252000"/>
            <a:ext cx="7010400" cy="373062"/>
          </a:xfrm>
        </p:spPr>
        <p:txBody>
          <a:bodyPr/>
          <a:lstStyle/>
          <a:p>
            <a:r>
              <a:rPr lang="en-US" altLang="zh-CN" dirty="0"/>
              <a:t>1.3  </a:t>
            </a:r>
            <a:r>
              <a:rPr lang="zh-CN" altLang="en-US" dirty="0"/>
              <a:t>寻址方式</a:t>
            </a:r>
          </a:p>
        </p:txBody>
      </p:sp>
      <p:sp>
        <p:nvSpPr>
          <p:cNvPr id="3" name="内容占位符 2"/>
          <p:cNvSpPr>
            <a:spLocks noGrp="1"/>
          </p:cNvSpPr>
          <p:nvPr>
            <p:ph idx="4294967295"/>
          </p:nvPr>
        </p:nvSpPr>
        <p:spPr>
          <a:xfrm>
            <a:off x="612000" y="900000"/>
            <a:ext cx="11460664" cy="5688224"/>
          </a:xfrm>
        </p:spPr>
        <p:txBody>
          <a:bodyPr/>
          <a:lstStyle/>
          <a:p>
            <a:pPr>
              <a:lnSpc>
                <a:spcPct val="120000"/>
              </a:lnSpc>
            </a:pPr>
            <a:r>
              <a:rPr lang="zh-CN" altLang="en-US" dirty="0"/>
              <a:t>常用寻址方式</a:t>
            </a:r>
            <a:endParaRPr lang="en-US" altLang="zh-CN" dirty="0"/>
          </a:p>
          <a:p>
            <a:pPr lvl="1">
              <a:lnSpc>
                <a:spcPct val="120000"/>
              </a:lnSpc>
            </a:pPr>
            <a:r>
              <a:rPr lang="zh-CN" altLang="en-US" sz="2200" dirty="0"/>
              <a:t>立即寻址</a:t>
            </a:r>
            <a:endParaRPr lang="en-US" altLang="zh-CN" sz="2200" dirty="0"/>
          </a:p>
          <a:p>
            <a:pPr lvl="1">
              <a:lnSpc>
                <a:spcPct val="120000"/>
              </a:lnSpc>
            </a:pPr>
            <a:r>
              <a:rPr lang="zh-CN" altLang="en-US" sz="2200" dirty="0"/>
              <a:t>寄存器直接寻址</a:t>
            </a:r>
            <a:endParaRPr lang="en-US" altLang="zh-CN" sz="2200" dirty="0"/>
          </a:p>
          <a:p>
            <a:pPr lvl="1">
              <a:lnSpc>
                <a:spcPct val="120000"/>
              </a:lnSpc>
            </a:pPr>
            <a:r>
              <a:rPr lang="zh-CN" altLang="en-US" sz="2200" dirty="0"/>
              <a:t>寄存器间接寻址</a:t>
            </a:r>
            <a:endParaRPr lang="en-US" altLang="zh-CN" sz="2200" dirty="0"/>
          </a:p>
          <a:p>
            <a:pPr lvl="1">
              <a:lnSpc>
                <a:spcPct val="120000"/>
              </a:lnSpc>
            </a:pPr>
            <a:r>
              <a:rPr lang="zh-CN" altLang="en-US" sz="2200" dirty="0"/>
              <a:t>基址寻址</a:t>
            </a:r>
            <a:r>
              <a:rPr lang="en-US" altLang="zh-CN" sz="2200" dirty="0"/>
              <a:t>/</a:t>
            </a:r>
            <a:r>
              <a:rPr lang="zh-CN" altLang="en-US" sz="2200" dirty="0"/>
              <a:t>变址寻址</a:t>
            </a:r>
            <a:endParaRPr lang="en-US" altLang="zh-CN" sz="2200" dirty="0"/>
          </a:p>
          <a:p>
            <a:pPr lvl="1">
              <a:lnSpc>
                <a:spcPct val="120000"/>
              </a:lnSpc>
            </a:pPr>
            <a:r>
              <a:rPr lang="zh-CN" altLang="en-US" sz="2200" dirty="0"/>
              <a:t>相对寻址：</a:t>
            </a:r>
            <a:r>
              <a:rPr lang="zh-CN" altLang="en-US" sz="2200" dirty="0">
                <a:solidFill>
                  <a:srgbClr val="FF0000"/>
                </a:solidFill>
                <a:ea typeface="宋体" pitchFamily="2" charset="-122"/>
              </a:rPr>
              <a:t>基址寻址的特例，程序计数器</a:t>
            </a:r>
            <a:r>
              <a:rPr lang="en-US" altLang="zh-CN" sz="2200" dirty="0">
                <a:solidFill>
                  <a:srgbClr val="FF0000"/>
                </a:solidFill>
                <a:ea typeface="宋体" pitchFamily="2" charset="-122"/>
              </a:rPr>
              <a:t>PC</a:t>
            </a:r>
            <a:r>
              <a:rPr lang="zh-CN" altLang="en-US" sz="2200" dirty="0">
                <a:solidFill>
                  <a:srgbClr val="FF0000"/>
                </a:solidFill>
                <a:ea typeface="宋体" pitchFamily="2" charset="-122"/>
              </a:rPr>
              <a:t>作为基址寄存器</a:t>
            </a:r>
            <a:endParaRPr lang="en-US" altLang="zh-CN" sz="2200" dirty="0">
              <a:solidFill>
                <a:srgbClr val="FF0000"/>
              </a:solidFill>
            </a:endParaRPr>
          </a:p>
          <a:p>
            <a:pPr lvl="1">
              <a:lnSpc>
                <a:spcPct val="120000"/>
              </a:lnSpc>
            </a:pPr>
            <a:r>
              <a:rPr lang="zh-CN" altLang="en-US" sz="2200" dirty="0"/>
              <a:t>堆栈寻址</a:t>
            </a:r>
            <a:endParaRPr lang="en-US" altLang="zh-CN" sz="2200" dirty="0"/>
          </a:p>
          <a:p>
            <a:pPr marL="474663" lvl="1" indent="0">
              <a:lnSpc>
                <a:spcPct val="120000"/>
              </a:lnSpc>
              <a:buNone/>
            </a:pPr>
            <a:endParaRPr lang="en-US" altLang="zh-CN" dirty="0"/>
          </a:p>
          <a:p>
            <a:r>
              <a:rPr lang="zh-CN" altLang="en-US" dirty="0"/>
              <a:t>形式地址与有效地址</a:t>
            </a:r>
          </a:p>
          <a:p>
            <a:pPr lvl="1"/>
            <a:r>
              <a:rPr lang="zh-CN" altLang="en-US" sz="2200" dirty="0"/>
              <a:t>形式地址：指令中直接给出的地址编码。</a:t>
            </a:r>
          </a:p>
          <a:p>
            <a:pPr lvl="1"/>
            <a:r>
              <a:rPr lang="zh-CN" altLang="en-US" sz="2200" dirty="0"/>
              <a:t>有效地址：根据形式地址和寻址方式计算出来的操作数在</a:t>
            </a:r>
            <a:r>
              <a:rPr lang="zh-CN" altLang="en-US" sz="2200" dirty="0">
                <a:solidFill>
                  <a:srgbClr val="FF0000"/>
                </a:solidFill>
              </a:rPr>
              <a:t>内存单元中的地址</a:t>
            </a:r>
            <a:r>
              <a:rPr lang="zh-CN" altLang="en-US" sz="2200" dirty="0"/>
              <a:t>。</a:t>
            </a:r>
          </a:p>
          <a:p>
            <a:pPr lvl="1"/>
            <a:r>
              <a:rPr lang="zh-CN" altLang="en-US" sz="2200" dirty="0"/>
              <a:t>寻址方式：根据形式</a:t>
            </a:r>
            <a:r>
              <a:rPr lang="zh-CN" altLang="en-US" sz="2200" dirty="0" smtClean="0"/>
              <a:t>地址计算有效地址</a:t>
            </a:r>
            <a:r>
              <a:rPr lang="zh-CN" altLang="en-US" sz="2200" dirty="0"/>
              <a:t>的方式（算法）</a:t>
            </a:r>
            <a:endParaRPr lang="en-US" altLang="zh-CN" sz="2200" dirty="0"/>
          </a:p>
          <a:p>
            <a:pPr lvl="1"/>
            <a:endParaRPr lang="en-US" altLang="zh-CN" dirty="0"/>
          </a:p>
          <a:p>
            <a:pPr lvl="1"/>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252000"/>
            <a:ext cx="7010400" cy="373062"/>
          </a:xfrm>
        </p:spPr>
        <p:txBody>
          <a:bodyPr/>
          <a:lstStyle/>
          <a:p>
            <a:r>
              <a:rPr lang="en-US" altLang="zh-CN" dirty="0"/>
              <a:t>1.3  </a:t>
            </a:r>
            <a:r>
              <a:rPr lang="zh-CN" altLang="en-US" dirty="0"/>
              <a:t>寻址方式</a:t>
            </a:r>
          </a:p>
        </p:txBody>
      </p:sp>
      <p:sp>
        <p:nvSpPr>
          <p:cNvPr id="3" name="内容占位符 2"/>
          <p:cNvSpPr>
            <a:spLocks noGrp="1"/>
          </p:cNvSpPr>
          <p:nvPr>
            <p:ph idx="4294967295"/>
          </p:nvPr>
        </p:nvSpPr>
        <p:spPr>
          <a:xfrm>
            <a:off x="612000" y="900000"/>
            <a:ext cx="9876488" cy="3303340"/>
          </a:xfrm>
        </p:spPr>
        <p:txBody>
          <a:bodyPr/>
          <a:lstStyle/>
          <a:p>
            <a:pPr>
              <a:lnSpc>
                <a:spcPct val="120000"/>
              </a:lnSpc>
            </a:pPr>
            <a:r>
              <a:rPr lang="zh-CN" altLang="en-US" dirty="0"/>
              <a:t>寻址方式的确定</a:t>
            </a:r>
          </a:p>
          <a:p>
            <a:pPr lvl="1">
              <a:lnSpc>
                <a:spcPct val="120000"/>
              </a:lnSpc>
            </a:pPr>
            <a:r>
              <a:rPr lang="zh-CN" altLang="en-US" sz="2200" dirty="0"/>
              <a:t>在操作码中给定寻址方式：</a:t>
            </a:r>
            <a:endParaRPr lang="en-US" altLang="zh-CN" sz="2200" dirty="0"/>
          </a:p>
          <a:p>
            <a:pPr lvl="2">
              <a:lnSpc>
                <a:spcPct val="120000"/>
              </a:lnSpc>
            </a:pPr>
            <a:r>
              <a:rPr lang="zh-CN" altLang="en-US" sz="2200" dirty="0"/>
              <a:t>如</a:t>
            </a:r>
            <a:r>
              <a:rPr lang="en-US" altLang="zh-CN" sz="2200" dirty="0"/>
              <a:t>MIPS</a:t>
            </a:r>
            <a:r>
              <a:rPr lang="zh-CN" altLang="en-US" sz="2200" dirty="0"/>
              <a:t>指令，指令中仅有一个主</a:t>
            </a:r>
            <a:r>
              <a:rPr lang="en-US" altLang="zh-CN" sz="2200" dirty="0"/>
              <a:t>(</a:t>
            </a:r>
            <a:r>
              <a:rPr lang="zh-CN" altLang="en-US" sz="2200" dirty="0"/>
              <a:t>虚</a:t>
            </a:r>
            <a:r>
              <a:rPr lang="en-US" altLang="zh-CN" sz="2200" dirty="0"/>
              <a:t>)</a:t>
            </a:r>
            <a:r>
              <a:rPr lang="zh-CN" altLang="en-US" sz="2200" dirty="0"/>
              <a:t>存地址的，且指令中仅有一二种寻址方式。</a:t>
            </a:r>
            <a:r>
              <a:rPr lang="en-US" altLang="zh-CN" sz="2200" dirty="0"/>
              <a:t>Load/store</a:t>
            </a:r>
            <a:r>
              <a:rPr lang="zh-CN" altLang="en-US" sz="2200" dirty="0"/>
              <a:t>型机器指令属于这种情况。</a:t>
            </a:r>
          </a:p>
          <a:p>
            <a:pPr lvl="1">
              <a:lnSpc>
                <a:spcPct val="120000"/>
              </a:lnSpc>
            </a:pPr>
            <a:r>
              <a:rPr lang="zh-CN" altLang="en-US" sz="2200" dirty="0"/>
              <a:t>专门的寻址方式位</a:t>
            </a:r>
            <a:endParaRPr lang="en-US" altLang="zh-CN" sz="2200" dirty="0"/>
          </a:p>
          <a:p>
            <a:pPr lvl="2">
              <a:lnSpc>
                <a:spcPct val="120000"/>
              </a:lnSpc>
            </a:pPr>
            <a:r>
              <a:rPr lang="zh-CN" altLang="en-US" sz="2200" dirty="0"/>
              <a:t>如</a:t>
            </a:r>
            <a:r>
              <a:rPr lang="en-US" altLang="zh-CN" sz="2200" dirty="0"/>
              <a:t>X86</a:t>
            </a:r>
            <a:r>
              <a:rPr lang="zh-CN" altLang="en-US" sz="2200" dirty="0"/>
              <a:t>指令，指令中有多个操作数，且寻址方式各不相同，需要各自说明寻址方式。</a:t>
            </a:r>
          </a:p>
        </p:txBody>
      </p:sp>
      <p:grpSp>
        <p:nvGrpSpPr>
          <p:cNvPr id="4" name="组合 3"/>
          <p:cNvGrpSpPr/>
          <p:nvPr/>
        </p:nvGrpSpPr>
        <p:grpSpPr>
          <a:xfrm>
            <a:off x="3612815" y="3984654"/>
            <a:ext cx="5143536" cy="2252658"/>
            <a:chOff x="1428728" y="3357562"/>
            <a:chExt cx="5715000" cy="2895600"/>
          </a:xfrm>
        </p:grpSpPr>
        <p:grpSp>
          <p:nvGrpSpPr>
            <p:cNvPr id="5" name="Group 1028"/>
            <p:cNvGrpSpPr>
              <a:grpSpLocks/>
            </p:cNvGrpSpPr>
            <p:nvPr/>
          </p:nvGrpSpPr>
          <p:grpSpPr bwMode="auto">
            <a:xfrm>
              <a:off x="1428728" y="3357562"/>
              <a:ext cx="4800600" cy="381000"/>
              <a:chOff x="624" y="1632"/>
              <a:chExt cx="3024" cy="240"/>
            </a:xfrm>
          </p:grpSpPr>
          <p:sp>
            <p:nvSpPr>
              <p:cNvPr id="16" name="Rectangle 1029"/>
              <p:cNvSpPr>
                <a:spLocks noChangeArrowheads="1"/>
              </p:cNvSpPr>
              <p:nvPr/>
            </p:nvSpPr>
            <p:spPr bwMode="auto">
              <a:xfrm>
                <a:off x="624" y="1632"/>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1600"/>
                  <a:t>OP</a:t>
                </a:r>
              </a:p>
            </p:txBody>
          </p:sp>
          <p:sp>
            <p:nvSpPr>
              <p:cNvPr id="17" name="Rectangle 1030"/>
              <p:cNvSpPr>
                <a:spLocks noChangeArrowheads="1"/>
              </p:cNvSpPr>
              <p:nvPr/>
            </p:nvSpPr>
            <p:spPr bwMode="auto">
              <a:xfrm>
                <a:off x="1632" y="1632"/>
                <a:ext cx="1008" cy="240"/>
              </a:xfrm>
              <a:prstGeom prst="rect">
                <a:avLst/>
              </a:prstGeom>
              <a:noFill/>
              <a:ln w="12700">
                <a:solidFill>
                  <a:schemeClr val="tx1"/>
                </a:solidFill>
                <a:miter lim="800000"/>
                <a:headEnd/>
                <a:tailEnd/>
              </a:ln>
              <a:effectLst/>
            </p:spPr>
            <p:txBody>
              <a:bodyPr wrap="none" anchor="ctr"/>
              <a:lstStyle/>
              <a:p>
                <a:pPr algn="ctr">
                  <a:buNone/>
                </a:pPr>
                <a:r>
                  <a:rPr lang="zh-CN" altLang="en-US" sz="1600"/>
                  <a:t>目的地址</a:t>
                </a:r>
              </a:p>
            </p:txBody>
          </p:sp>
          <p:sp>
            <p:nvSpPr>
              <p:cNvPr id="18" name="Rectangle 1031"/>
              <p:cNvSpPr>
                <a:spLocks noChangeArrowheads="1"/>
              </p:cNvSpPr>
              <p:nvPr/>
            </p:nvSpPr>
            <p:spPr bwMode="auto">
              <a:xfrm>
                <a:off x="2640" y="1632"/>
                <a:ext cx="1008" cy="240"/>
              </a:xfrm>
              <a:prstGeom prst="rect">
                <a:avLst/>
              </a:prstGeom>
              <a:noFill/>
              <a:ln w="12700">
                <a:solidFill>
                  <a:schemeClr val="tx1"/>
                </a:solidFill>
                <a:miter lim="800000"/>
                <a:headEnd/>
                <a:tailEnd/>
              </a:ln>
              <a:effectLst/>
            </p:spPr>
            <p:txBody>
              <a:bodyPr wrap="none" anchor="ctr"/>
              <a:lstStyle/>
              <a:p>
                <a:pPr algn="ctr">
                  <a:buNone/>
                </a:pPr>
                <a:r>
                  <a:rPr lang="zh-CN" altLang="en-US" sz="1600"/>
                  <a:t>源地址</a:t>
                </a:r>
              </a:p>
            </p:txBody>
          </p:sp>
        </p:grpSp>
        <p:grpSp>
          <p:nvGrpSpPr>
            <p:cNvPr id="6" name="Group 1044"/>
            <p:cNvGrpSpPr>
              <a:grpSpLocks/>
            </p:cNvGrpSpPr>
            <p:nvPr/>
          </p:nvGrpSpPr>
          <p:grpSpPr bwMode="auto">
            <a:xfrm>
              <a:off x="1657328" y="3738562"/>
              <a:ext cx="3581400" cy="1600200"/>
              <a:chOff x="768" y="1872"/>
              <a:chExt cx="2256" cy="1008"/>
            </a:xfrm>
          </p:grpSpPr>
          <p:sp>
            <p:nvSpPr>
              <p:cNvPr id="13" name="Rectangle 1033"/>
              <p:cNvSpPr>
                <a:spLocks noChangeArrowheads="1"/>
              </p:cNvSpPr>
              <p:nvPr/>
            </p:nvSpPr>
            <p:spPr bwMode="auto">
              <a:xfrm>
                <a:off x="768" y="2640"/>
                <a:ext cx="15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zh-CN" altLang="en-US" sz="1600" dirty="0">
                    <a:solidFill>
                      <a:srgbClr val="0532C3"/>
                    </a:solidFill>
                  </a:rPr>
                  <a:t>目的操作数寻址方式</a:t>
                </a:r>
              </a:p>
            </p:txBody>
          </p:sp>
          <p:sp>
            <p:nvSpPr>
              <p:cNvPr id="14" name="Rectangle 1034"/>
              <p:cNvSpPr>
                <a:spLocks noChangeArrowheads="1"/>
              </p:cNvSpPr>
              <p:nvPr/>
            </p:nvSpPr>
            <p:spPr bwMode="auto">
              <a:xfrm>
                <a:off x="2304" y="2640"/>
                <a:ext cx="720"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Add.</a:t>
                </a:r>
              </a:p>
            </p:txBody>
          </p:sp>
          <p:sp>
            <p:nvSpPr>
              <p:cNvPr id="15" name="AutoShape 1035"/>
              <p:cNvSpPr>
                <a:spLocks noChangeArrowheads="1"/>
              </p:cNvSpPr>
              <p:nvPr/>
            </p:nvSpPr>
            <p:spPr bwMode="auto">
              <a:xfrm>
                <a:off x="1980" y="1872"/>
                <a:ext cx="326" cy="765"/>
              </a:xfrm>
              <a:prstGeom prst="upDownArrow">
                <a:avLst>
                  <a:gd name="adj1" fmla="val 50000"/>
                  <a:gd name="adj2" fmla="val 46933"/>
                </a:avLst>
              </a:prstGeom>
              <a:noFill/>
              <a:ln w="12700">
                <a:solidFill>
                  <a:schemeClr val="tx1"/>
                </a:solidFill>
                <a:miter lim="800000"/>
                <a:headEnd/>
                <a:tailEnd/>
              </a:ln>
              <a:effectLst/>
            </p:spPr>
            <p:txBody>
              <a:bodyPr wrap="none" anchor="ctr"/>
              <a:lstStyle/>
              <a:p>
                <a:pPr algn="ctr">
                  <a:buNone/>
                </a:pPr>
                <a:endParaRPr lang="zh-CN" altLang="en-US" sz="1400"/>
              </a:p>
            </p:txBody>
          </p:sp>
        </p:grpSp>
        <p:sp>
          <p:nvSpPr>
            <p:cNvPr id="7" name="Rectangle 1036"/>
            <p:cNvSpPr>
              <a:spLocks noChangeArrowheads="1"/>
            </p:cNvSpPr>
            <p:nvPr/>
          </p:nvSpPr>
          <p:spPr bwMode="auto">
            <a:xfrm>
              <a:off x="3028928" y="3357562"/>
              <a:ext cx="1600200" cy="381000"/>
            </a:xfrm>
            <a:prstGeom prst="rect">
              <a:avLst/>
            </a:prstGeom>
            <a:solidFill>
              <a:srgbClr val="C0C0C0"/>
            </a:solidFill>
            <a:ln w="12700">
              <a:solidFill>
                <a:schemeClr val="tx1"/>
              </a:solidFill>
              <a:miter lim="800000"/>
              <a:headEnd/>
              <a:tailEnd/>
            </a:ln>
            <a:effectLst/>
          </p:spPr>
          <p:txBody>
            <a:bodyPr wrap="none" anchor="ctr"/>
            <a:lstStyle/>
            <a:p>
              <a:pPr algn="ctr">
                <a:buNone/>
              </a:pPr>
              <a:r>
                <a:rPr lang="zh-CN" altLang="en-US" sz="1600" dirty="0">
                  <a:solidFill>
                    <a:srgbClr val="0532C3"/>
                  </a:solidFill>
                </a:rPr>
                <a:t>目的地址</a:t>
              </a:r>
            </a:p>
          </p:txBody>
        </p:sp>
        <p:grpSp>
          <p:nvGrpSpPr>
            <p:cNvPr id="8" name="Group 1045"/>
            <p:cNvGrpSpPr>
              <a:grpSpLocks/>
            </p:cNvGrpSpPr>
            <p:nvPr/>
          </p:nvGrpSpPr>
          <p:grpSpPr bwMode="auto">
            <a:xfrm>
              <a:off x="3105128" y="3738562"/>
              <a:ext cx="4038600" cy="2514600"/>
              <a:chOff x="1680" y="1872"/>
              <a:chExt cx="2544" cy="1584"/>
            </a:xfrm>
          </p:grpSpPr>
          <p:sp>
            <p:nvSpPr>
              <p:cNvPr id="10" name="Rectangle 1040"/>
              <p:cNvSpPr>
                <a:spLocks noChangeArrowheads="1"/>
              </p:cNvSpPr>
              <p:nvPr/>
            </p:nvSpPr>
            <p:spPr bwMode="auto">
              <a:xfrm>
                <a:off x="1680" y="3216"/>
                <a:ext cx="1630" cy="240"/>
              </a:xfrm>
              <a:prstGeom prst="rect">
                <a:avLst/>
              </a:prstGeom>
              <a:solidFill>
                <a:srgbClr val="FFFF49"/>
              </a:solidFill>
              <a:ln w="12700">
                <a:solidFill>
                  <a:schemeClr val="tx1"/>
                </a:solidFill>
                <a:miter lim="800000"/>
                <a:headEnd/>
                <a:tailEnd/>
              </a:ln>
              <a:effectLst/>
            </p:spPr>
            <p:txBody>
              <a:bodyPr wrap="none" anchor="ctr"/>
              <a:lstStyle/>
              <a:p>
                <a:pPr algn="ctr">
                  <a:buNone/>
                </a:pPr>
                <a:r>
                  <a:rPr lang="zh-CN" altLang="en-US" sz="1600">
                    <a:solidFill>
                      <a:srgbClr val="0532C3"/>
                    </a:solidFill>
                  </a:rPr>
                  <a:t>源操作数寻址方式</a:t>
                </a:r>
              </a:p>
            </p:txBody>
          </p:sp>
          <p:sp>
            <p:nvSpPr>
              <p:cNvPr id="11" name="Rectangle 1041"/>
              <p:cNvSpPr>
                <a:spLocks noChangeArrowheads="1"/>
              </p:cNvSpPr>
              <p:nvPr/>
            </p:nvSpPr>
            <p:spPr bwMode="auto">
              <a:xfrm>
                <a:off x="3310" y="3216"/>
                <a:ext cx="914" cy="240"/>
              </a:xfrm>
              <a:prstGeom prst="rect">
                <a:avLst/>
              </a:prstGeom>
              <a:solidFill>
                <a:srgbClr val="FFFF49"/>
              </a:solidFill>
              <a:ln w="12700">
                <a:solidFill>
                  <a:schemeClr val="tx1"/>
                </a:solidFill>
                <a:miter lim="800000"/>
                <a:headEnd/>
                <a:tailEnd/>
              </a:ln>
              <a:effectLst/>
            </p:spPr>
            <p:txBody>
              <a:bodyPr wrap="none" anchor="ctr"/>
              <a:lstStyle/>
              <a:p>
                <a:pPr algn="ctr">
                  <a:buNone/>
                </a:pPr>
                <a:r>
                  <a:rPr lang="en-US" altLang="zh-CN" sz="1600">
                    <a:solidFill>
                      <a:srgbClr val="0532C3"/>
                    </a:solidFill>
                  </a:rPr>
                  <a:t>Add</a:t>
                </a:r>
              </a:p>
            </p:txBody>
          </p:sp>
          <p:sp>
            <p:nvSpPr>
              <p:cNvPr id="12" name="AutoShape 1042"/>
              <p:cNvSpPr>
                <a:spLocks noChangeArrowheads="1"/>
              </p:cNvSpPr>
              <p:nvPr/>
            </p:nvSpPr>
            <p:spPr bwMode="auto">
              <a:xfrm>
                <a:off x="3180" y="1872"/>
                <a:ext cx="326" cy="1341"/>
              </a:xfrm>
              <a:prstGeom prst="upDownArrow">
                <a:avLst>
                  <a:gd name="adj1" fmla="val 50000"/>
                  <a:gd name="adj2" fmla="val 82270"/>
                </a:avLst>
              </a:prstGeom>
              <a:noFill/>
              <a:ln w="12700">
                <a:solidFill>
                  <a:schemeClr val="tx1"/>
                </a:solidFill>
                <a:miter lim="800000"/>
                <a:headEnd/>
                <a:tailEnd/>
              </a:ln>
              <a:effectLst/>
            </p:spPr>
            <p:txBody>
              <a:bodyPr wrap="none" anchor="ctr"/>
              <a:lstStyle/>
              <a:p>
                <a:pPr algn="ctr">
                  <a:buNone/>
                </a:pPr>
                <a:endParaRPr lang="zh-CN" altLang="en-US" sz="1400"/>
              </a:p>
            </p:txBody>
          </p:sp>
        </p:grpSp>
        <p:sp>
          <p:nvSpPr>
            <p:cNvPr id="9" name="Rectangle 1043"/>
            <p:cNvSpPr>
              <a:spLocks noChangeArrowheads="1"/>
            </p:cNvSpPr>
            <p:nvPr/>
          </p:nvSpPr>
          <p:spPr bwMode="auto">
            <a:xfrm>
              <a:off x="4629128" y="3357562"/>
              <a:ext cx="1600200" cy="381000"/>
            </a:xfrm>
            <a:prstGeom prst="rect">
              <a:avLst/>
            </a:prstGeom>
            <a:solidFill>
              <a:srgbClr val="FFFF49"/>
            </a:solidFill>
            <a:ln w="12700">
              <a:solidFill>
                <a:schemeClr val="tx1"/>
              </a:solidFill>
              <a:miter lim="800000"/>
              <a:headEnd/>
              <a:tailEnd/>
            </a:ln>
            <a:effectLst/>
          </p:spPr>
          <p:txBody>
            <a:bodyPr wrap="none" anchor="ctr"/>
            <a:lstStyle/>
            <a:p>
              <a:pPr algn="ctr">
                <a:buNone/>
              </a:pPr>
              <a:r>
                <a:rPr lang="zh-CN" altLang="en-US" sz="1600" dirty="0">
                  <a:solidFill>
                    <a:srgbClr val="0532C3"/>
                  </a:solidFill>
                </a:rPr>
                <a:t>源地址</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252000"/>
            <a:ext cx="7010400" cy="373062"/>
          </a:xfrm>
        </p:spPr>
        <p:txBody>
          <a:bodyPr/>
          <a:lstStyle/>
          <a:p>
            <a:r>
              <a:rPr lang="en-US" altLang="zh-CN" dirty="0"/>
              <a:t>1.3  </a:t>
            </a:r>
            <a:r>
              <a:rPr lang="zh-CN" altLang="en-US" dirty="0"/>
              <a:t>寻址方式</a:t>
            </a:r>
          </a:p>
        </p:txBody>
      </p:sp>
      <p:sp>
        <p:nvSpPr>
          <p:cNvPr id="3" name="内容占位符 2"/>
          <p:cNvSpPr>
            <a:spLocks noGrp="1"/>
          </p:cNvSpPr>
          <p:nvPr>
            <p:ph idx="4294967295"/>
          </p:nvPr>
        </p:nvSpPr>
        <p:spPr>
          <a:xfrm>
            <a:off x="3647728" y="787342"/>
            <a:ext cx="5334288" cy="5849937"/>
          </a:xfrm>
        </p:spPr>
        <p:txBody>
          <a:bodyPr/>
          <a:lstStyle/>
          <a:p>
            <a:pPr marL="0" indent="0" algn="ctr">
              <a:lnSpc>
                <a:spcPct val="120000"/>
              </a:lnSpc>
              <a:buNone/>
            </a:pPr>
            <a:r>
              <a:rPr lang="zh-CN" altLang="en-US" dirty="0"/>
              <a:t>指令代码和寻址描述中有关缩写的约定</a:t>
            </a:r>
          </a:p>
          <a:p>
            <a:pPr lvl="1">
              <a:lnSpc>
                <a:spcPct val="120000"/>
              </a:lnSpc>
              <a:spcBef>
                <a:spcPts val="0"/>
              </a:spcBef>
              <a:spcAft>
                <a:spcPts val="0"/>
              </a:spcAft>
            </a:pPr>
            <a:r>
              <a:rPr lang="en-US" altLang="zh-CN" dirty="0"/>
              <a:t>OP</a:t>
            </a:r>
            <a:r>
              <a:rPr lang="zh-CN" altLang="en-US" dirty="0"/>
              <a:t>：操作码</a:t>
            </a:r>
          </a:p>
          <a:p>
            <a:pPr lvl="1">
              <a:lnSpc>
                <a:spcPct val="120000"/>
              </a:lnSpc>
              <a:spcBef>
                <a:spcPts val="0"/>
              </a:spcBef>
              <a:spcAft>
                <a:spcPts val="0"/>
              </a:spcAft>
            </a:pPr>
            <a:r>
              <a:rPr lang="en-US" altLang="zh-CN" dirty="0"/>
              <a:t>Des</a:t>
            </a:r>
            <a:r>
              <a:rPr lang="zh-CN" altLang="en-US" dirty="0"/>
              <a:t>：目的操作数地址</a:t>
            </a:r>
          </a:p>
          <a:p>
            <a:pPr lvl="1">
              <a:lnSpc>
                <a:spcPct val="120000"/>
              </a:lnSpc>
              <a:spcBef>
                <a:spcPts val="0"/>
              </a:spcBef>
              <a:spcAft>
                <a:spcPts val="0"/>
              </a:spcAft>
            </a:pPr>
            <a:r>
              <a:rPr lang="en-US" altLang="zh-CN" dirty="0"/>
              <a:t>Sur</a:t>
            </a:r>
            <a:r>
              <a:rPr lang="zh-CN" altLang="en-US" dirty="0"/>
              <a:t>：源操作数地址</a:t>
            </a:r>
          </a:p>
          <a:p>
            <a:pPr lvl="1">
              <a:lnSpc>
                <a:spcPct val="120000"/>
              </a:lnSpc>
              <a:spcBef>
                <a:spcPts val="0"/>
              </a:spcBef>
              <a:spcAft>
                <a:spcPts val="0"/>
              </a:spcAft>
            </a:pPr>
            <a:r>
              <a:rPr lang="en-US" altLang="zh-CN" dirty="0"/>
              <a:t>A</a:t>
            </a:r>
            <a:r>
              <a:rPr lang="zh-CN" altLang="en-US" dirty="0"/>
              <a:t>或</a:t>
            </a:r>
            <a:r>
              <a:rPr lang="en-US" altLang="zh-CN" dirty="0"/>
              <a:t>Add</a:t>
            </a:r>
            <a:r>
              <a:rPr lang="zh-CN" altLang="en-US" dirty="0"/>
              <a:t>： 形式地址（内存地址）</a:t>
            </a:r>
          </a:p>
          <a:p>
            <a:pPr lvl="1">
              <a:lnSpc>
                <a:spcPct val="120000"/>
              </a:lnSpc>
              <a:spcBef>
                <a:spcPts val="0"/>
              </a:spcBef>
              <a:spcAft>
                <a:spcPts val="0"/>
              </a:spcAft>
            </a:pPr>
            <a:r>
              <a:rPr lang="en-US" altLang="zh-CN" dirty="0"/>
              <a:t>Mod</a:t>
            </a:r>
            <a:r>
              <a:rPr lang="zh-CN" altLang="en-US" dirty="0"/>
              <a:t>：寻址方式</a:t>
            </a:r>
          </a:p>
          <a:p>
            <a:pPr lvl="1">
              <a:lnSpc>
                <a:spcPct val="120000"/>
              </a:lnSpc>
              <a:spcBef>
                <a:spcPts val="0"/>
              </a:spcBef>
              <a:spcAft>
                <a:spcPts val="0"/>
              </a:spcAft>
            </a:pPr>
            <a:r>
              <a:rPr lang="en-US" altLang="zh-CN" dirty="0" err="1"/>
              <a:t>Rn</a:t>
            </a:r>
            <a:r>
              <a:rPr lang="en-US" altLang="zh-CN" dirty="0"/>
              <a:t> </a:t>
            </a:r>
            <a:r>
              <a:rPr lang="zh-CN" altLang="en-US" dirty="0"/>
              <a:t>： 通用寄存器</a:t>
            </a:r>
          </a:p>
          <a:p>
            <a:pPr lvl="1">
              <a:lnSpc>
                <a:spcPct val="120000"/>
              </a:lnSpc>
              <a:spcBef>
                <a:spcPts val="0"/>
              </a:spcBef>
              <a:spcAft>
                <a:spcPts val="0"/>
              </a:spcAft>
            </a:pPr>
            <a:r>
              <a:rPr lang="en-US" altLang="zh-CN" dirty="0"/>
              <a:t>Rx </a:t>
            </a:r>
            <a:r>
              <a:rPr lang="zh-CN" altLang="en-US" dirty="0"/>
              <a:t>：变址寄存器</a:t>
            </a:r>
          </a:p>
          <a:p>
            <a:pPr lvl="1">
              <a:lnSpc>
                <a:spcPct val="120000"/>
              </a:lnSpc>
              <a:spcBef>
                <a:spcPts val="0"/>
              </a:spcBef>
              <a:spcAft>
                <a:spcPts val="0"/>
              </a:spcAft>
            </a:pPr>
            <a:r>
              <a:rPr lang="en-US" altLang="zh-CN" dirty="0" err="1"/>
              <a:t>Rb</a:t>
            </a:r>
            <a:r>
              <a:rPr lang="en-US" altLang="zh-CN" dirty="0"/>
              <a:t> </a:t>
            </a:r>
            <a:r>
              <a:rPr lang="zh-CN" altLang="en-US" dirty="0"/>
              <a:t>： 基址寄存器</a:t>
            </a:r>
          </a:p>
          <a:p>
            <a:pPr lvl="1">
              <a:lnSpc>
                <a:spcPct val="120000"/>
              </a:lnSpc>
              <a:spcBef>
                <a:spcPts val="0"/>
              </a:spcBef>
              <a:spcAft>
                <a:spcPts val="0"/>
              </a:spcAft>
            </a:pPr>
            <a:r>
              <a:rPr lang="en-US" altLang="zh-CN" dirty="0"/>
              <a:t>SP</a:t>
            </a:r>
            <a:r>
              <a:rPr lang="zh-CN" altLang="en-US" dirty="0"/>
              <a:t>：堆栈指针（寄存器）</a:t>
            </a:r>
          </a:p>
          <a:p>
            <a:pPr lvl="1">
              <a:lnSpc>
                <a:spcPct val="120000"/>
              </a:lnSpc>
              <a:spcBef>
                <a:spcPts val="0"/>
              </a:spcBef>
              <a:spcAft>
                <a:spcPts val="0"/>
              </a:spcAft>
            </a:pPr>
            <a:r>
              <a:rPr lang="en-US" altLang="zh-CN" dirty="0"/>
              <a:t>EA </a:t>
            </a:r>
            <a:r>
              <a:rPr lang="zh-CN" altLang="en-US" dirty="0"/>
              <a:t>：有效地址</a:t>
            </a:r>
          </a:p>
          <a:p>
            <a:pPr lvl="1">
              <a:lnSpc>
                <a:spcPct val="120000"/>
              </a:lnSpc>
              <a:spcBef>
                <a:spcPts val="0"/>
              </a:spcBef>
              <a:spcAft>
                <a:spcPts val="0"/>
              </a:spcAft>
            </a:pPr>
            <a:r>
              <a:rPr lang="en-US" altLang="zh-CN" dirty="0"/>
              <a:t>Data </a:t>
            </a:r>
            <a:r>
              <a:rPr lang="zh-CN" altLang="en-US" dirty="0"/>
              <a:t>：数据</a:t>
            </a:r>
          </a:p>
          <a:p>
            <a:pPr lvl="1">
              <a:lnSpc>
                <a:spcPct val="120000"/>
              </a:lnSpc>
              <a:spcBef>
                <a:spcPts val="0"/>
              </a:spcBef>
              <a:spcAft>
                <a:spcPts val="0"/>
              </a:spcAft>
            </a:pPr>
            <a:r>
              <a:rPr lang="en-US" altLang="zh-CN" dirty="0"/>
              <a:t>Operand </a:t>
            </a:r>
            <a:r>
              <a:rPr lang="zh-CN" altLang="en-US" dirty="0"/>
              <a:t>：操作数</a:t>
            </a:r>
          </a:p>
          <a:p>
            <a:pPr lvl="1">
              <a:lnSpc>
                <a:spcPct val="120000"/>
              </a:lnSpc>
              <a:spcBef>
                <a:spcPts val="0"/>
              </a:spcBef>
              <a:spcAft>
                <a:spcPts val="0"/>
              </a:spcAft>
            </a:pPr>
            <a:r>
              <a:rPr lang="en-US" altLang="zh-CN" dirty="0"/>
              <a:t>(Rn)</a:t>
            </a:r>
            <a:r>
              <a:rPr lang="zh-CN" altLang="en-US" dirty="0"/>
              <a:t>：寄存器</a:t>
            </a:r>
            <a:r>
              <a:rPr lang="en-US" altLang="zh-CN" dirty="0"/>
              <a:t>Rn</a:t>
            </a:r>
            <a:r>
              <a:rPr lang="zh-CN" altLang="en-US" dirty="0"/>
              <a:t>的内容（值）</a:t>
            </a:r>
            <a:endParaRPr lang="en-US" altLang="zh-CN" dirty="0"/>
          </a:p>
          <a:p>
            <a:pPr lvl="1">
              <a:lnSpc>
                <a:spcPct val="120000"/>
              </a:lnSpc>
              <a:spcBef>
                <a:spcPts val="0"/>
              </a:spcBef>
              <a:spcAft>
                <a:spcPts val="0"/>
              </a:spcAft>
            </a:pPr>
            <a:r>
              <a:rPr lang="en-US" altLang="zh-CN" dirty="0"/>
              <a:t>Mem[A]</a:t>
            </a:r>
            <a:r>
              <a:rPr lang="zh-CN" altLang="en-US" dirty="0"/>
              <a:t>：内存地址为</a:t>
            </a:r>
            <a:r>
              <a:rPr lang="en-US" altLang="zh-CN" dirty="0"/>
              <a:t>A</a:t>
            </a:r>
            <a:r>
              <a:rPr lang="zh-CN" altLang="en-US" dirty="0"/>
              <a:t>的单元的内容</a:t>
            </a:r>
            <a:endParaRPr lang="en-US" altLang="zh-CN" dirty="0"/>
          </a:p>
          <a:p>
            <a:pPr lvl="1">
              <a:lnSpc>
                <a:spcPct val="120000"/>
              </a:lnSpc>
              <a:spcBef>
                <a:spcPts val="0"/>
              </a:spcBef>
              <a:spcAft>
                <a:spcPts val="0"/>
              </a:spcAft>
            </a:pPr>
            <a:r>
              <a:rPr lang="en-US" altLang="zh-CN" dirty="0" err="1" smtClean="0"/>
              <a:t>Imme.Data</a:t>
            </a:r>
            <a:r>
              <a:rPr lang="en-US" altLang="zh-CN" dirty="0" smtClean="0"/>
              <a:t> </a:t>
            </a:r>
            <a:r>
              <a:rPr lang="zh-CN" altLang="en-US" dirty="0"/>
              <a:t>： 立即数</a:t>
            </a:r>
          </a:p>
          <a:p>
            <a:pPr lvl="1">
              <a:lnSpc>
                <a:spcPct val="120000"/>
              </a:lnSpc>
              <a:spcBef>
                <a:spcPts val="0"/>
              </a:spcBef>
              <a:spcAft>
                <a:spcPts val="0"/>
              </a:spcAft>
            </a:pPr>
            <a:r>
              <a:rPr lang="en-US" altLang="zh-CN" dirty="0"/>
              <a:t>XXH</a:t>
            </a:r>
            <a:r>
              <a:rPr lang="zh-CN" altLang="en-US" dirty="0"/>
              <a:t>：</a:t>
            </a:r>
            <a:r>
              <a:rPr lang="en-US" altLang="zh-CN" dirty="0"/>
              <a:t>16</a:t>
            </a:r>
            <a:r>
              <a:rPr lang="zh-CN" altLang="en-US" dirty="0"/>
              <a:t>进制数</a:t>
            </a:r>
            <a:r>
              <a:rPr lang="en-US" altLang="zh-CN" dirty="0"/>
              <a:t>XX</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612000" y="252000"/>
            <a:ext cx="7010400" cy="373062"/>
          </a:xfrm>
        </p:spPr>
        <p:txBody>
          <a:bodyPr/>
          <a:lstStyle/>
          <a:p>
            <a:r>
              <a:rPr lang="en-US" altLang="zh-CN" dirty="0"/>
              <a:t>1.3 </a:t>
            </a:r>
            <a:r>
              <a:rPr lang="zh-CN" altLang="en-US" dirty="0"/>
              <a:t>寻址方式</a:t>
            </a:r>
            <a:endParaRPr lang="en-US" altLang="zh-CN" dirty="0"/>
          </a:p>
        </p:txBody>
      </p:sp>
      <p:sp>
        <p:nvSpPr>
          <p:cNvPr id="143363" name="Rectangle 3"/>
          <p:cNvSpPr>
            <a:spLocks noGrp="1" noChangeArrowheads="1"/>
          </p:cNvSpPr>
          <p:nvPr>
            <p:ph type="body" idx="4294967295"/>
          </p:nvPr>
        </p:nvSpPr>
        <p:spPr>
          <a:xfrm>
            <a:off x="612000" y="900000"/>
            <a:ext cx="7848600" cy="891526"/>
          </a:xfrm>
        </p:spPr>
        <p:txBody>
          <a:bodyPr/>
          <a:lstStyle/>
          <a:p>
            <a:r>
              <a:rPr lang="zh-CN" altLang="en-US" dirty="0">
                <a:ea typeface="宋体" pitchFamily="2" charset="-122"/>
              </a:rPr>
              <a:t>立即寻址</a:t>
            </a:r>
          </a:p>
          <a:p>
            <a:pPr lvl="1"/>
            <a:r>
              <a:rPr lang="zh-CN" altLang="en-US" sz="2200" dirty="0">
                <a:ea typeface="宋体" pitchFamily="2" charset="-122"/>
              </a:rPr>
              <a:t>操作数直接在指令代码中给出。</a:t>
            </a:r>
          </a:p>
        </p:txBody>
      </p:sp>
      <p:grpSp>
        <p:nvGrpSpPr>
          <p:cNvPr id="2" name="Group 15"/>
          <p:cNvGrpSpPr>
            <a:grpSpLocks/>
          </p:cNvGrpSpPr>
          <p:nvPr/>
        </p:nvGrpSpPr>
        <p:grpSpPr bwMode="auto">
          <a:xfrm>
            <a:off x="2362200" y="2209800"/>
            <a:ext cx="5334000" cy="381000"/>
            <a:chOff x="624" y="1728"/>
            <a:chExt cx="3360" cy="240"/>
          </a:xfrm>
        </p:grpSpPr>
        <p:sp>
          <p:nvSpPr>
            <p:cNvPr id="143365" name="Rectangle 5"/>
            <p:cNvSpPr>
              <a:spLocks noChangeArrowheads="1"/>
            </p:cNvSpPr>
            <p:nvPr/>
          </p:nvSpPr>
          <p:spPr bwMode="auto">
            <a:xfrm>
              <a:off x="624" y="1728"/>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OP</a:t>
              </a:r>
            </a:p>
          </p:txBody>
        </p:sp>
        <p:sp>
          <p:nvSpPr>
            <p:cNvPr id="143366" name="Rectangle 6"/>
            <p:cNvSpPr>
              <a:spLocks noChangeArrowheads="1"/>
            </p:cNvSpPr>
            <p:nvPr/>
          </p:nvSpPr>
          <p:spPr bwMode="auto">
            <a:xfrm>
              <a:off x="1632" y="1728"/>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Des</a:t>
              </a:r>
            </a:p>
          </p:txBody>
        </p:sp>
        <p:sp>
          <p:nvSpPr>
            <p:cNvPr id="143367" name="Rectangle 7"/>
            <p:cNvSpPr>
              <a:spLocks noChangeArrowheads="1"/>
            </p:cNvSpPr>
            <p:nvPr/>
          </p:nvSpPr>
          <p:spPr bwMode="auto">
            <a:xfrm>
              <a:off x="2976" y="1728"/>
              <a:ext cx="1008"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Imme</a:t>
              </a:r>
              <a:r>
                <a:rPr lang="en-US" altLang="zh-CN" sz="2000"/>
                <a:t>. </a:t>
              </a:r>
              <a:r>
                <a:rPr lang="en-US" altLang="zh-CN" sz="2000">
                  <a:solidFill>
                    <a:srgbClr val="0532C3"/>
                  </a:solidFill>
                </a:rPr>
                <a:t>Data</a:t>
              </a:r>
            </a:p>
          </p:txBody>
        </p:sp>
        <p:sp>
          <p:nvSpPr>
            <p:cNvPr id="143374" name="Rectangle 14"/>
            <p:cNvSpPr>
              <a:spLocks noChangeArrowheads="1"/>
            </p:cNvSpPr>
            <p:nvPr/>
          </p:nvSpPr>
          <p:spPr bwMode="auto">
            <a:xfrm>
              <a:off x="2640" y="1728"/>
              <a:ext cx="3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dirty="0">
                  <a:solidFill>
                    <a:srgbClr val="0532C3"/>
                  </a:solidFill>
                </a:rPr>
                <a:t>Mod</a:t>
              </a:r>
            </a:p>
          </p:txBody>
        </p:sp>
      </p:grpSp>
      <p:sp>
        <p:nvSpPr>
          <p:cNvPr id="143381" name="Rectangle 21"/>
          <p:cNvSpPr>
            <a:spLocks noChangeArrowheads="1"/>
          </p:cNvSpPr>
          <p:nvPr/>
        </p:nvSpPr>
        <p:spPr bwMode="auto">
          <a:xfrm>
            <a:off x="611999" y="3333612"/>
            <a:ext cx="8652349" cy="2021066"/>
          </a:xfrm>
          <a:prstGeom prst="rect">
            <a:avLst/>
          </a:prstGeom>
          <a:noFill/>
          <a:ln w="12700">
            <a:noFill/>
            <a:miter lim="800000"/>
            <a:headEnd/>
            <a:tailEnd/>
          </a:ln>
          <a:effectLst/>
        </p:spPr>
        <p:txBody>
          <a:bodyPr wrap="square" lIns="63500" tIns="25400" rIns="63500" bIns="25400">
            <a:spAutoFit/>
          </a:bodyPr>
          <a:lstStyle/>
          <a:p>
            <a:pPr marL="284163" indent="-284163">
              <a:lnSpc>
                <a:spcPct val="75000"/>
              </a:lnSpc>
              <a:spcBef>
                <a:spcPct val="65000"/>
              </a:spcBef>
              <a:buClr>
                <a:srgbClr val="FF0000"/>
              </a:buClr>
              <a:buFont typeface="Wingdings" pitchFamily="2" charset="2"/>
              <a:buChar char="v"/>
            </a:pPr>
            <a:r>
              <a:rPr lang="zh-CN" altLang="en-US" sz="2400" dirty="0"/>
              <a:t>说明</a:t>
            </a:r>
          </a:p>
          <a:p>
            <a:pPr marL="668338" lvl="1" indent="-193675"/>
            <a:r>
              <a:rPr lang="zh-CN" altLang="en-US" sz="2200" dirty="0"/>
              <a:t>立即寻址只能作为源操作数。</a:t>
            </a:r>
          </a:p>
          <a:p>
            <a:pPr marL="668338" lvl="1" indent="-193675"/>
            <a:r>
              <a:rPr lang="en-US" altLang="zh-CN" sz="2200" dirty="0"/>
              <a:t>Operand = </a:t>
            </a:r>
            <a:r>
              <a:rPr lang="en-US" altLang="zh-CN" sz="2200" dirty="0" err="1"/>
              <a:t>Imme</a:t>
            </a:r>
            <a:r>
              <a:rPr lang="en-US" altLang="zh-CN" sz="2200" dirty="0"/>
              <a:t>. Data</a:t>
            </a:r>
          </a:p>
          <a:p>
            <a:pPr marL="668338" lvl="1" indent="-193675"/>
            <a:r>
              <a:rPr lang="zh-CN" altLang="en-US" sz="2200" dirty="0"/>
              <a:t>例：</a:t>
            </a:r>
            <a:r>
              <a:rPr lang="en-US" altLang="zh-CN" sz="2200" dirty="0"/>
              <a:t>MOV  AX,</a:t>
            </a:r>
            <a:r>
              <a:rPr lang="en-US" altLang="zh-CN" sz="2200" dirty="0">
                <a:solidFill>
                  <a:srgbClr val="FF0000"/>
                </a:solidFill>
              </a:rPr>
              <a:t>1000H </a:t>
            </a:r>
            <a:r>
              <a:rPr lang="zh-CN" altLang="en-US" sz="2200" dirty="0"/>
              <a:t>（</a:t>
            </a:r>
            <a:r>
              <a:rPr lang="en-US" altLang="zh-CN" sz="2200" dirty="0"/>
              <a:t>80X86</a:t>
            </a:r>
            <a:r>
              <a:rPr lang="zh-CN" altLang="en-US" sz="2200" dirty="0"/>
              <a:t>指令， </a:t>
            </a:r>
            <a:r>
              <a:rPr lang="en-US" altLang="zh-CN" sz="2200" dirty="0"/>
              <a:t>AX</a:t>
            </a:r>
            <a:r>
              <a:rPr lang="en-US" altLang="zh-CN" sz="2200" dirty="0">
                <a:sym typeface="Wingdings" pitchFamily="2" charset="2"/>
              </a:rPr>
              <a:t>1000H</a:t>
            </a:r>
            <a:r>
              <a:rPr lang="zh-CN" altLang="en-US" sz="2200" dirty="0"/>
              <a:t>）</a:t>
            </a:r>
            <a:endParaRPr lang="en-US" altLang="zh-CN" sz="2200" dirty="0"/>
          </a:p>
          <a:p>
            <a:pPr marL="668338" lvl="1" indent="-193675">
              <a:buNone/>
            </a:pPr>
            <a:r>
              <a:rPr lang="en-US" altLang="zh-CN" sz="2200" dirty="0"/>
              <a:t>           </a:t>
            </a:r>
            <a:r>
              <a:rPr lang="en-US" altLang="zh-CN" sz="2200" dirty="0" err="1"/>
              <a:t>addi</a:t>
            </a:r>
            <a:r>
              <a:rPr lang="en-US" altLang="zh-CN" sz="2200" dirty="0"/>
              <a:t> $s1, $s2, 100 </a:t>
            </a:r>
            <a:r>
              <a:rPr lang="zh-CN" altLang="en-US" sz="2200" dirty="0"/>
              <a:t>（</a:t>
            </a:r>
            <a:r>
              <a:rPr lang="en-US" altLang="zh-CN" sz="2200" dirty="0"/>
              <a:t>MIPS</a:t>
            </a:r>
            <a:r>
              <a:rPr lang="zh-CN" altLang="en-US" sz="2200" dirty="0"/>
              <a:t>指令</a:t>
            </a:r>
            <a:r>
              <a:rPr lang="en-US" altLang="zh-CN" sz="2200" dirty="0"/>
              <a:t>, $s1 </a:t>
            </a:r>
            <a:r>
              <a:rPr lang="en-US" altLang="zh-CN" sz="2200" dirty="0">
                <a:sym typeface="Wingdings" pitchFamily="2" charset="2"/>
              </a:rPr>
              <a:t> $s2+100</a:t>
            </a:r>
            <a:r>
              <a:rPr lang="zh-CN" altLang="en-US" sz="2200" dirty="0"/>
              <a:t>）</a:t>
            </a:r>
            <a:endParaRPr lang="en-US" altLang="zh-CN" sz="2200" dirty="0"/>
          </a:p>
        </p:txBody>
      </p:sp>
      <p:grpSp>
        <p:nvGrpSpPr>
          <p:cNvPr id="3" name="Group 24"/>
          <p:cNvGrpSpPr>
            <a:grpSpLocks/>
          </p:cNvGrpSpPr>
          <p:nvPr/>
        </p:nvGrpSpPr>
        <p:grpSpPr bwMode="auto">
          <a:xfrm>
            <a:off x="5638800" y="2636913"/>
            <a:ext cx="2209800" cy="708025"/>
            <a:chOff x="2592" y="1824"/>
            <a:chExt cx="1392" cy="446"/>
          </a:xfrm>
        </p:grpSpPr>
        <p:sp>
          <p:nvSpPr>
            <p:cNvPr id="143382" name="Text Box 22"/>
            <p:cNvSpPr txBox="1">
              <a:spLocks noChangeArrowheads="1"/>
            </p:cNvSpPr>
            <p:nvPr/>
          </p:nvSpPr>
          <p:spPr bwMode="auto">
            <a:xfrm>
              <a:off x="2592" y="2064"/>
              <a:ext cx="1392" cy="206"/>
            </a:xfrm>
            <a:prstGeom prst="rect">
              <a:avLst/>
            </a:prstGeom>
            <a:noFill/>
            <a:ln w="12700">
              <a:noFill/>
              <a:miter lim="800000"/>
              <a:headEnd/>
              <a:tailEnd/>
            </a:ln>
            <a:effectLst/>
          </p:spPr>
          <p:txBody>
            <a:bodyPr>
              <a:spAutoFit/>
            </a:bodyPr>
            <a:lstStyle/>
            <a:p>
              <a:pPr algn="ctr">
                <a:spcBef>
                  <a:spcPct val="50000"/>
                </a:spcBef>
                <a:buNone/>
              </a:pPr>
              <a:r>
                <a:rPr lang="zh-CN" altLang="en-US" b="1" dirty="0">
                  <a:solidFill>
                    <a:srgbClr val="0532C3"/>
                  </a:solidFill>
                  <a:ea typeface="宋体" pitchFamily="2" charset="-122"/>
                </a:rPr>
                <a:t>源操作数</a:t>
              </a:r>
            </a:p>
          </p:txBody>
        </p:sp>
        <p:sp>
          <p:nvSpPr>
            <p:cNvPr id="143383" name="Line 23"/>
            <p:cNvSpPr>
              <a:spLocks noChangeShapeType="1"/>
            </p:cNvSpPr>
            <p:nvPr/>
          </p:nvSpPr>
          <p:spPr bwMode="auto">
            <a:xfrm flipV="1">
              <a:off x="3264" y="1824"/>
              <a:ext cx="0" cy="288"/>
            </a:xfrm>
            <a:prstGeom prst="line">
              <a:avLst/>
            </a:prstGeom>
            <a:noFill/>
            <a:ln w="12700">
              <a:solidFill>
                <a:schemeClr val="tx1"/>
              </a:solidFill>
              <a:round/>
              <a:headEnd/>
              <a:tailEnd type="triangle" w="med" len="med"/>
            </a:ln>
            <a:effectLst/>
          </p:spPr>
          <p:txBody>
            <a:bodyPr/>
            <a:lstStyle/>
            <a:p>
              <a:endParaRPr lang="zh-CN" altLang="en-US"/>
            </a:p>
          </p:txBody>
        </p:sp>
      </p:grpSp>
      <p:sp>
        <p:nvSpPr>
          <p:cNvPr id="143385" name="Rectangle 25"/>
          <p:cNvSpPr>
            <a:spLocks noChangeArrowheads="1"/>
          </p:cNvSpPr>
          <p:nvPr/>
        </p:nvSpPr>
        <p:spPr bwMode="auto">
          <a:xfrm>
            <a:off x="612000" y="5431319"/>
            <a:ext cx="7848600" cy="1174681"/>
          </a:xfrm>
          <a:prstGeom prst="rect">
            <a:avLst/>
          </a:prstGeom>
          <a:noFill/>
          <a:ln w="12700">
            <a:noFill/>
            <a:miter lim="800000"/>
            <a:headEnd/>
            <a:tailEnd/>
          </a:ln>
          <a:effectLst/>
        </p:spPr>
        <p:txBody>
          <a:bodyPr lIns="63500" tIns="25400" rIns="63500" bIns="25400">
            <a:spAutoFit/>
          </a:bodyPr>
          <a:lstStyle/>
          <a:p>
            <a:pPr marL="284163" indent="-284163">
              <a:lnSpc>
                <a:spcPct val="75000"/>
              </a:lnSpc>
              <a:spcBef>
                <a:spcPct val="65000"/>
              </a:spcBef>
              <a:buClr>
                <a:srgbClr val="FF0000"/>
              </a:buClr>
              <a:buFont typeface="Wingdings" pitchFamily="2" charset="2"/>
              <a:buChar char="v"/>
            </a:pPr>
            <a:r>
              <a:rPr lang="zh-CN" altLang="en-US" sz="2400" dirty="0"/>
              <a:t>思考</a:t>
            </a:r>
          </a:p>
          <a:p>
            <a:pPr marL="668338" lvl="1" indent="-193675"/>
            <a:r>
              <a:rPr lang="zh-CN" altLang="en-US" sz="2200" dirty="0"/>
              <a:t>立即寻址的操作数在什么地方，存储器 </a:t>
            </a:r>
            <a:r>
              <a:rPr lang="en-US" altLang="zh-CN" sz="2200" dirty="0"/>
              <a:t>or </a:t>
            </a:r>
            <a:r>
              <a:rPr lang="zh-CN" altLang="en-US" sz="2200" dirty="0"/>
              <a:t>寄存器？</a:t>
            </a:r>
          </a:p>
          <a:p>
            <a:pPr marL="668338" lvl="1" indent="-193675"/>
            <a:r>
              <a:rPr lang="zh-CN" altLang="en-US" sz="2200" dirty="0"/>
              <a:t>立即数的地址？</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idx="4294967295"/>
          </p:nvPr>
        </p:nvSpPr>
        <p:spPr>
          <a:xfrm>
            <a:off x="612000" y="252000"/>
            <a:ext cx="7010400" cy="373062"/>
          </a:xfrm>
        </p:spPr>
        <p:txBody>
          <a:bodyPr/>
          <a:lstStyle/>
          <a:p>
            <a:r>
              <a:rPr lang="en-US" altLang="zh-CN"/>
              <a:t>1.3 </a:t>
            </a:r>
            <a:r>
              <a:rPr lang="zh-CN" altLang="en-US"/>
              <a:t>寻址方式</a:t>
            </a:r>
            <a:endParaRPr lang="en-US" altLang="zh-CN"/>
          </a:p>
        </p:txBody>
      </p:sp>
      <p:sp>
        <p:nvSpPr>
          <p:cNvPr id="144388" name="Rectangle 4"/>
          <p:cNvSpPr>
            <a:spLocks noChangeArrowheads="1"/>
          </p:cNvSpPr>
          <p:nvPr/>
        </p:nvSpPr>
        <p:spPr bwMode="auto">
          <a:xfrm>
            <a:off x="612000" y="900000"/>
            <a:ext cx="9444440" cy="2021066"/>
          </a:xfrm>
          <a:prstGeom prst="rect">
            <a:avLst/>
          </a:prstGeom>
          <a:noFill/>
          <a:ln w="12700">
            <a:noFill/>
            <a:miter lim="800000"/>
            <a:headEnd/>
            <a:tailEnd/>
          </a:ln>
          <a:effectLst/>
        </p:spPr>
        <p:txBody>
          <a:bodyPr wrap="square" lIns="63500" tIns="25400" rIns="63500" bIns="25400">
            <a:spAutoFit/>
          </a:bodyPr>
          <a:lstStyle/>
          <a:p>
            <a:pPr marL="284163" indent="-284163">
              <a:lnSpc>
                <a:spcPct val="75000"/>
              </a:lnSpc>
              <a:spcBef>
                <a:spcPct val="65000"/>
              </a:spcBef>
              <a:buClr>
                <a:srgbClr val="FF0000"/>
              </a:buClr>
              <a:buFont typeface="Wingdings" pitchFamily="2" charset="2"/>
              <a:buChar char="v"/>
            </a:pPr>
            <a:r>
              <a:rPr lang="zh-CN" altLang="en-US" sz="2400" dirty="0"/>
              <a:t>寄存器直接寻址</a:t>
            </a:r>
          </a:p>
          <a:p>
            <a:pPr marL="668338" lvl="1" indent="-193675"/>
            <a:r>
              <a:rPr lang="zh-CN" altLang="en-US" sz="2200" dirty="0"/>
              <a:t>操作数在寄存器中，指令地址字段给出寄存器的地址（编码）</a:t>
            </a:r>
          </a:p>
          <a:p>
            <a:pPr marL="668338" lvl="1" indent="-193675"/>
            <a:r>
              <a:rPr lang="en-US" altLang="zh-CN" sz="2200" dirty="0"/>
              <a:t>EA = Rn, Operand = (Rn)</a:t>
            </a:r>
          </a:p>
          <a:p>
            <a:pPr marL="668338" lvl="1" indent="-193675"/>
            <a:r>
              <a:rPr lang="zh-CN" altLang="en-US" sz="2200" dirty="0"/>
              <a:t>例：</a:t>
            </a:r>
            <a:r>
              <a:rPr lang="en-US" altLang="zh-CN" sz="2200" dirty="0"/>
              <a:t>MOV  [BX], </a:t>
            </a:r>
            <a:r>
              <a:rPr lang="en-US" altLang="zh-CN" sz="2200" dirty="0">
                <a:solidFill>
                  <a:srgbClr val="FF0000"/>
                </a:solidFill>
              </a:rPr>
              <a:t>AX</a:t>
            </a:r>
            <a:r>
              <a:rPr lang="zh-CN" altLang="en-US" sz="2200" dirty="0"/>
              <a:t> （</a:t>
            </a:r>
            <a:r>
              <a:rPr lang="en-US" altLang="zh-CN" sz="2200" dirty="0"/>
              <a:t>80X86</a:t>
            </a:r>
            <a:r>
              <a:rPr lang="zh-CN" altLang="en-US" sz="2200" dirty="0"/>
              <a:t>指令）</a:t>
            </a:r>
            <a:endParaRPr lang="en-US" altLang="zh-CN" sz="2200" dirty="0"/>
          </a:p>
          <a:p>
            <a:pPr marL="668338" lvl="1" indent="-193675">
              <a:buNone/>
            </a:pPr>
            <a:r>
              <a:rPr lang="en-US" altLang="zh-CN" sz="2200" dirty="0">
                <a:solidFill>
                  <a:srgbClr val="FF0000"/>
                </a:solidFill>
              </a:rPr>
              <a:t>           </a:t>
            </a:r>
            <a:r>
              <a:rPr lang="en-US" altLang="zh-CN" sz="2200" dirty="0"/>
              <a:t>add $s1,$s2,$s3 </a:t>
            </a:r>
            <a:r>
              <a:rPr lang="zh-CN" altLang="en-US" sz="2200" dirty="0"/>
              <a:t>（</a:t>
            </a:r>
            <a:r>
              <a:rPr lang="en-US" altLang="zh-CN" sz="2200" dirty="0"/>
              <a:t>MIPS</a:t>
            </a:r>
            <a:r>
              <a:rPr lang="zh-CN" altLang="en-US" sz="2200" dirty="0"/>
              <a:t>指令， </a:t>
            </a:r>
            <a:r>
              <a:rPr lang="en-US" altLang="zh-CN" sz="2200" dirty="0"/>
              <a:t>$s1</a:t>
            </a:r>
            <a:r>
              <a:rPr lang="en-US" altLang="zh-CN" sz="2200" dirty="0">
                <a:sym typeface="Wingdings" pitchFamily="2" charset="2"/>
              </a:rPr>
              <a:t>$s2+$s3</a:t>
            </a:r>
            <a:r>
              <a:rPr lang="zh-CN" altLang="en-US" sz="2200" dirty="0">
                <a:sym typeface="Wingdings" pitchFamily="2" charset="2"/>
              </a:rPr>
              <a:t>）</a:t>
            </a:r>
            <a:endParaRPr lang="en-US" altLang="zh-CN" sz="2200" dirty="0"/>
          </a:p>
        </p:txBody>
      </p:sp>
      <p:grpSp>
        <p:nvGrpSpPr>
          <p:cNvPr id="2" name="Group 10"/>
          <p:cNvGrpSpPr>
            <a:grpSpLocks/>
          </p:cNvGrpSpPr>
          <p:nvPr/>
        </p:nvGrpSpPr>
        <p:grpSpPr bwMode="auto">
          <a:xfrm>
            <a:off x="2288400" y="3200196"/>
            <a:ext cx="5334000" cy="381000"/>
            <a:chOff x="624" y="1728"/>
            <a:chExt cx="3360" cy="240"/>
          </a:xfrm>
        </p:grpSpPr>
        <p:sp>
          <p:nvSpPr>
            <p:cNvPr id="144395" name="Rectangle 11"/>
            <p:cNvSpPr>
              <a:spLocks noChangeArrowheads="1"/>
            </p:cNvSpPr>
            <p:nvPr/>
          </p:nvSpPr>
          <p:spPr bwMode="auto">
            <a:xfrm>
              <a:off x="624" y="1728"/>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OP</a:t>
              </a:r>
            </a:p>
          </p:txBody>
        </p:sp>
        <p:sp>
          <p:nvSpPr>
            <p:cNvPr id="144396" name="Rectangle 12"/>
            <p:cNvSpPr>
              <a:spLocks noChangeArrowheads="1"/>
            </p:cNvSpPr>
            <p:nvPr/>
          </p:nvSpPr>
          <p:spPr bwMode="auto">
            <a:xfrm>
              <a:off x="1632" y="1728"/>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Des</a:t>
              </a:r>
            </a:p>
          </p:txBody>
        </p:sp>
        <p:sp>
          <p:nvSpPr>
            <p:cNvPr id="144397" name="Rectangle 13"/>
            <p:cNvSpPr>
              <a:spLocks noChangeArrowheads="1"/>
            </p:cNvSpPr>
            <p:nvPr/>
          </p:nvSpPr>
          <p:spPr bwMode="auto">
            <a:xfrm>
              <a:off x="2976" y="1728"/>
              <a:ext cx="1008"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Rn</a:t>
              </a:r>
            </a:p>
          </p:txBody>
        </p:sp>
        <p:sp>
          <p:nvSpPr>
            <p:cNvPr id="144398" name="Rectangle 14"/>
            <p:cNvSpPr>
              <a:spLocks noChangeArrowheads="1"/>
            </p:cNvSpPr>
            <p:nvPr/>
          </p:nvSpPr>
          <p:spPr bwMode="auto">
            <a:xfrm>
              <a:off x="2640" y="1728"/>
              <a:ext cx="3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Mod</a:t>
              </a:r>
            </a:p>
          </p:txBody>
        </p:sp>
      </p:grpSp>
      <p:grpSp>
        <p:nvGrpSpPr>
          <p:cNvPr id="3" name="Group 29"/>
          <p:cNvGrpSpPr>
            <a:grpSpLocks/>
          </p:cNvGrpSpPr>
          <p:nvPr/>
        </p:nvGrpSpPr>
        <p:grpSpPr bwMode="auto">
          <a:xfrm>
            <a:off x="6631800" y="3581196"/>
            <a:ext cx="990600" cy="1905000"/>
            <a:chOff x="3312" y="1824"/>
            <a:chExt cx="624" cy="1200"/>
          </a:xfrm>
        </p:grpSpPr>
        <p:sp>
          <p:nvSpPr>
            <p:cNvPr id="144410" name="Line 26"/>
            <p:cNvSpPr>
              <a:spLocks noChangeShapeType="1"/>
            </p:cNvSpPr>
            <p:nvPr/>
          </p:nvSpPr>
          <p:spPr bwMode="auto">
            <a:xfrm>
              <a:off x="3312" y="1824"/>
              <a:ext cx="0" cy="1200"/>
            </a:xfrm>
            <a:prstGeom prst="line">
              <a:avLst/>
            </a:prstGeom>
            <a:noFill/>
            <a:ln w="28575">
              <a:solidFill>
                <a:schemeClr val="accent1"/>
              </a:solidFill>
              <a:round/>
              <a:headEnd/>
              <a:tailEnd/>
            </a:ln>
            <a:effectLst/>
          </p:spPr>
          <p:txBody>
            <a:bodyPr/>
            <a:lstStyle/>
            <a:p>
              <a:endParaRPr lang="zh-CN" altLang="en-US"/>
            </a:p>
          </p:txBody>
        </p:sp>
        <p:sp>
          <p:nvSpPr>
            <p:cNvPr id="144411" name="Line 27"/>
            <p:cNvSpPr>
              <a:spLocks noChangeShapeType="1"/>
            </p:cNvSpPr>
            <p:nvPr/>
          </p:nvSpPr>
          <p:spPr bwMode="auto">
            <a:xfrm>
              <a:off x="3312" y="3024"/>
              <a:ext cx="624" cy="0"/>
            </a:xfrm>
            <a:prstGeom prst="line">
              <a:avLst/>
            </a:prstGeom>
            <a:noFill/>
            <a:ln w="28575">
              <a:solidFill>
                <a:schemeClr val="accent1"/>
              </a:solidFill>
              <a:round/>
              <a:headEnd/>
              <a:tailEnd type="triangle" w="med" len="med"/>
            </a:ln>
            <a:effectLst/>
          </p:spPr>
          <p:txBody>
            <a:bodyPr/>
            <a:lstStyle/>
            <a:p>
              <a:endParaRPr lang="zh-CN" altLang="en-US"/>
            </a:p>
          </p:txBody>
        </p:sp>
      </p:grpSp>
      <p:sp>
        <p:nvSpPr>
          <p:cNvPr id="144412" name="Rectangle 28"/>
          <p:cNvSpPr>
            <a:spLocks noChangeArrowheads="1"/>
          </p:cNvSpPr>
          <p:nvPr/>
        </p:nvSpPr>
        <p:spPr bwMode="auto">
          <a:xfrm>
            <a:off x="7622400" y="5333796"/>
            <a:ext cx="2057400" cy="38100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dirty="0">
                <a:solidFill>
                  <a:srgbClr val="0532C3"/>
                </a:solidFill>
              </a:rPr>
              <a:t>Data</a:t>
            </a:r>
          </a:p>
        </p:txBody>
      </p:sp>
      <p:grpSp>
        <p:nvGrpSpPr>
          <p:cNvPr id="4" name="Group 31"/>
          <p:cNvGrpSpPr>
            <a:grpSpLocks/>
          </p:cNvGrpSpPr>
          <p:nvPr/>
        </p:nvGrpSpPr>
        <p:grpSpPr bwMode="auto">
          <a:xfrm>
            <a:off x="7622400" y="3657396"/>
            <a:ext cx="2057400" cy="2819400"/>
            <a:chOff x="3936" y="1872"/>
            <a:chExt cx="1296" cy="1776"/>
          </a:xfrm>
        </p:grpSpPr>
        <p:sp>
          <p:nvSpPr>
            <p:cNvPr id="144402" name="Rectangle 18"/>
            <p:cNvSpPr>
              <a:spLocks noChangeArrowheads="1"/>
            </p:cNvSpPr>
            <p:nvPr/>
          </p:nvSpPr>
          <p:spPr bwMode="auto">
            <a:xfrm>
              <a:off x="3936" y="2208"/>
              <a:ext cx="1296" cy="240"/>
            </a:xfrm>
            <a:prstGeom prst="rect">
              <a:avLst/>
            </a:prstGeom>
            <a:noFill/>
            <a:ln w="12700">
              <a:solidFill>
                <a:schemeClr val="tx1"/>
              </a:solidFill>
              <a:miter lim="800000"/>
              <a:headEnd/>
              <a:tailEnd/>
            </a:ln>
            <a:effectLst/>
          </p:spPr>
          <p:txBody>
            <a:bodyPr wrap="none" anchor="ctr"/>
            <a:lstStyle/>
            <a:p>
              <a:pPr>
                <a:buNone/>
              </a:pPr>
              <a:endParaRPr lang="zh-CN" altLang="en-US"/>
            </a:p>
          </p:txBody>
        </p:sp>
        <p:sp>
          <p:nvSpPr>
            <p:cNvPr id="144403" name="Rectangle 19"/>
            <p:cNvSpPr>
              <a:spLocks noChangeArrowheads="1"/>
            </p:cNvSpPr>
            <p:nvPr/>
          </p:nvSpPr>
          <p:spPr bwMode="auto">
            <a:xfrm>
              <a:off x="3936" y="2448"/>
              <a:ext cx="1296" cy="240"/>
            </a:xfrm>
            <a:prstGeom prst="rect">
              <a:avLst/>
            </a:prstGeom>
            <a:noFill/>
            <a:ln w="12700">
              <a:solidFill>
                <a:schemeClr val="tx1"/>
              </a:solidFill>
              <a:miter lim="800000"/>
              <a:headEnd/>
              <a:tailEnd/>
            </a:ln>
            <a:effectLst/>
          </p:spPr>
          <p:txBody>
            <a:bodyPr wrap="none" anchor="ctr"/>
            <a:lstStyle/>
            <a:p>
              <a:pPr>
                <a:buNone/>
              </a:pPr>
              <a:endParaRPr lang="zh-CN" altLang="en-US"/>
            </a:p>
          </p:txBody>
        </p:sp>
        <p:sp>
          <p:nvSpPr>
            <p:cNvPr id="144404" name="Rectangle 20"/>
            <p:cNvSpPr>
              <a:spLocks noChangeArrowheads="1"/>
            </p:cNvSpPr>
            <p:nvPr/>
          </p:nvSpPr>
          <p:spPr bwMode="auto">
            <a:xfrm>
              <a:off x="3936" y="2688"/>
              <a:ext cx="1296" cy="240"/>
            </a:xfrm>
            <a:prstGeom prst="rect">
              <a:avLst/>
            </a:prstGeom>
            <a:noFill/>
            <a:ln w="12700">
              <a:solidFill>
                <a:schemeClr val="tx1"/>
              </a:solidFill>
              <a:miter lim="800000"/>
              <a:headEnd/>
              <a:tailEnd/>
            </a:ln>
            <a:effectLst/>
          </p:spPr>
          <p:txBody>
            <a:bodyPr wrap="none" anchor="ctr"/>
            <a:lstStyle/>
            <a:p>
              <a:pPr>
                <a:buNone/>
              </a:pPr>
              <a:endParaRPr lang="zh-CN" altLang="en-US"/>
            </a:p>
          </p:txBody>
        </p:sp>
        <p:sp>
          <p:nvSpPr>
            <p:cNvPr id="144405" name="Rectangle 21"/>
            <p:cNvSpPr>
              <a:spLocks noChangeArrowheads="1"/>
            </p:cNvSpPr>
            <p:nvPr/>
          </p:nvSpPr>
          <p:spPr bwMode="auto">
            <a:xfrm>
              <a:off x="3936" y="2928"/>
              <a:ext cx="1296" cy="240"/>
            </a:xfrm>
            <a:prstGeom prst="rect">
              <a:avLst/>
            </a:prstGeom>
            <a:noFill/>
            <a:ln w="12700">
              <a:solidFill>
                <a:schemeClr val="tx1"/>
              </a:solidFill>
              <a:miter lim="800000"/>
              <a:headEnd/>
              <a:tailEnd/>
            </a:ln>
            <a:effectLst/>
          </p:spPr>
          <p:txBody>
            <a:bodyPr wrap="none" anchor="ctr"/>
            <a:lstStyle/>
            <a:p>
              <a:pPr>
                <a:buNone/>
              </a:pPr>
              <a:endParaRPr lang="en-US" altLang="zh-CN" sz="2000"/>
            </a:p>
          </p:txBody>
        </p:sp>
        <p:sp>
          <p:nvSpPr>
            <p:cNvPr id="144406" name="Rectangle 22"/>
            <p:cNvSpPr>
              <a:spLocks noChangeArrowheads="1"/>
            </p:cNvSpPr>
            <p:nvPr/>
          </p:nvSpPr>
          <p:spPr bwMode="auto">
            <a:xfrm>
              <a:off x="3936" y="3168"/>
              <a:ext cx="1296" cy="240"/>
            </a:xfrm>
            <a:prstGeom prst="rect">
              <a:avLst/>
            </a:prstGeom>
            <a:noFill/>
            <a:ln w="12700">
              <a:solidFill>
                <a:schemeClr val="tx1"/>
              </a:solidFill>
              <a:miter lim="800000"/>
              <a:headEnd/>
              <a:tailEnd/>
            </a:ln>
            <a:effectLst/>
          </p:spPr>
          <p:txBody>
            <a:bodyPr wrap="none" anchor="ctr"/>
            <a:lstStyle/>
            <a:p>
              <a:pPr>
                <a:buNone/>
              </a:pPr>
              <a:endParaRPr lang="zh-CN" altLang="en-US"/>
            </a:p>
          </p:txBody>
        </p:sp>
        <p:sp>
          <p:nvSpPr>
            <p:cNvPr id="144407" name="Rectangle 23"/>
            <p:cNvSpPr>
              <a:spLocks noChangeArrowheads="1"/>
            </p:cNvSpPr>
            <p:nvPr/>
          </p:nvSpPr>
          <p:spPr bwMode="auto">
            <a:xfrm>
              <a:off x="3936" y="3408"/>
              <a:ext cx="1296" cy="240"/>
            </a:xfrm>
            <a:prstGeom prst="rect">
              <a:avLst/>
            </a:prstGeom>
            <a:noFill/>
            <a:ln w="12700">
              <a:solidFill>
                <a:schemeClr val="tx1"/>
              </a:solidFill>
              <a:miter lim="800000"/>
              <a:headEnd/>
              <a:tailEnd/>
            </a:ln>
            <a:effectLst/>
          </p:spPr>
          <p:txBody>
            <a:bodyPr wrap="none" anchor="ctr"/>
            <a:lstStyle/>
            <a:p>
              <a:pPr>
                <a:buNone/>
              </a:pPr>
              <a:endParaRPr lang="zh-CN" altLang="en-US"/>
            </a:p>
          </p:txBody>
        </p:sp>
        <p:sp>
          <p:nvSpPr>
            <p:cNvPr id="144414" name="Text Box 30"/>
            <p:cNvSpPr txBox="1">
              <a:spLocks noChangeArrowheads="1"/>
            </p:cNvSpPr>
            <p:nvPr/>
          </p:nvSpPr>
          <p:spPr bwMode="auto">
            <a:xfrm>
              <a:off x="3936" y="1872"/>
              <a:ext cx="1248" cy="190"/>
            </a:xfrm>
            <a:prstGeom prst="rect">
              <a:avLst/>
            </a:prstGeom>
            <a:noFill/>
            <a:ln w="12700">
              <a:noFill/>
              <a:miter lim="800000"/>
              <a:headEnd/>
              <a:tailEnd/>
            </a:ln>
            <a:effectLst/>
          </p:spPr>
          <p:txBody>
            <a:bodyPr>
              <a:spAutoFit/>
            </a:bodyPr>
            <a:lstStyle/>
            <a:p>
              <a:pPr>
                <a:spcBef>
                  <a:spcPct val="50000"/>
                </a:spcBef>
                <a:buNone/>
              </a:pPr>
              <a:r>
                <a:rPr lang="zh-CN" altLang="en-US" sz="1600" dirty="0">
                  <a:ea typeface="楷体_GB2312" pitchFamily="49" charset="-122"/>
                </a:rPr>
                <a:t>通用寄存器组</a:t>
              </a:r>
              <a:r>
                <a:rPr lang="en-US" altLang="zh-CN" sz="1600" dirty="0">
                  <a:ea typeface="楷体_GB2312" pitchFamily="49" charset="-122"/>
                </a:rPr>
                <a:t>GR</a:t>
              </a:r>
            </a:p>
          </p:txBody>
        </p:sp>
      </p:gr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idx="4294967295"/>
          </p:nvPr>
        </p:nvSpPr>
        <p:spPr>
          <a:xfrm>
            <a:off x="612000" y="252000"/>
            <a:ext cx="7010400" cy="373062"/>
          </a:xfrm>
        </p:spPr>
        <p:txBody>
          <a:bodyPr/>
          <a:lstStyle/>
          <a:p>
            <a:r>
              <a:rPr lang="en-US" altLang="zh-CN" dirty="0"/>
              <a:t>1.3 </a:t>
            </a:r>
            <a:r>
              <a:rPr lang="zh-CN" altLang="en-US" dirty="0"/>
              <a:t>寻址方式</a:t>
            </a:r>
            <a:endParaRPr lang="en-US" altLang="zh-CN" dirty="0"/>
          </a:p>
        </p:txBody>
      </p:sp>
      <p:sp>
        <p:nvSpPr>
          <p:cNvPr id="146435" name="Rectangle 3"/>
          <p:cNvSpPr>
            <a:spLocks noChangeArrowheads="1"/>
          </p:cNvSpPr>
          <p:nvPr/>
        </p:nvSpPr>
        <p:spPr bwMode="auto">
          <a:xfrm>
            <a:off x="611999" y="900000"/>
            <a:ext cx="10164513" cy="2113399"/>
          </a:xfrm>
          <a:prstGeom prst="rect">
            <a:avLst/>
          </a:prstGeom>
          <a:noFill/>
          <a:ln w="12700">
            <a:noFill/>
            <a:miter lim="800000"/>
            <a:headEnd/>
            <a:tailEnd/>
          </a:ln>
          <a:effectLst/>
        </p:spPr>
        <p:txBody>
          <a:bodyPr wrap="square" lIns="63500" tIns="25400" rIns="63500" bIns="25400">
            <a:spAutoFit/>
          </a:bodyPr>
          <a:lstStyle/>
          <a:p>
            <a:pPr marL="284163" indent="-284163">
              <a:lnSpc>
                <a:spcPct val="100000"/>
              </a:lnSpc>
              <a:spcBef>
                <a:spcPts val="0"/>
              </a:spcBef>
              <a:buClr>
                <a:srgbClr val="FF0000"/>
              </a:buClr>
              <a:buFont typeface="Wingdings" pitchFamily="2" charset="2"/>
              <a:buChar char="v"/>
            </a:pPr>
            <a:r>
              <a:rPr lang="zh-CN" altLang="en-US" sz="2400" dirty="0"/>
              <a:t>寄存器间接寻址</a:t>
            </a:r>
          </a:p>
          <a:p>
            <a:pPr marL="668338" lvl="1" indent="-193675">
              <a:lnSpc>
                <a:spcPct val="100000"/>
              </a:lnSpc>
              <a:spcBef>
                <a:spcPts val="0"/>
              </a:spcBef>
            </a:pPr>
            <a:r>
              <a:rPr lang="zh-CN" altLang="en-US" sz="2200" dirty="0"/>
              <a:t>操作数在存储器中，指令地址字段中给出的寄存器的内容是操作数在存储器中的地址。</a:t>
            </a:r>
          </a:p>
          <a:p>
            <a:pPr marL="668338" lvl="1" indent="-193675">
              <a:lnSpc>
                <a:spcPct val="100000"/>
              </a:lnSpc>
              <a:spcBef>
                <a:spcPts val="0"/>
              </a:spcBef>
            </a:pPr>
            <a:r>
              <a:rPr lang="en-US" altLang="zh-CN" sz="2200" dirty="0"/>
              <a:t>EA = (</a:t>
            </a:r>
            <a:r>
              <a:rPr lang="en-US" altLang="zh-CN" sz="2200" dirty="0" err="1"/>
              <a:t>Rn</a:t>
            </a:r>
            <a:r>
              <a:rPr lang="en-US" altLang="zh-CN" sz="2200" dirty="0"/>
              <a:t>), Operand = </a:t>
            </a:r>
            <a:r>
              <a:rPr lang="en-US" altLang="zh-CN" sz="2200" dirty="0" err="1"/>
              <a:t>Mem</a:t>
            </a:r>
            <a:r>
              <a:rPr lang="en-US" altLang="zh-CN" sz="2200" dirty="0"/>
              <a:t>[(</a:t>
            </a:r>
            <a:r>
              <a:rPr lang="en-US" altLang="zh-CN" sz="2200" dirty="0" err="1"/>
              <a:t>Rn</a:t>
            </a:r>
            <a:r>
              <a:rPr lang="en-US" altLang="zh-CN" sz="2200" dirty="0"/>
              <a:t>)]</a:t>
            </a:r>
          </a:p>
          <a:p>
            <a:pPr marL="668338" lvl="1" indent="-193675">
              <a:lnSpc>
                <a:spcPct val="100000"/>
              </a:lnSpc>
              <a:spcBef>
                <a:spcPts val="0"/>
              </a:spcBef>
            </a:pPr>
            <a:r>
              <a:rPr lang="zh-CN" altLang="en-US" sz="2200" dirty="0"/>
              <a:t>例：</a:t>
            </a:r>
            <a:r>
              <a:rPr lang="en-US" altLang="zh-CN" sz="2200" dirty="0"/>
              <a:t>MOV  AX</a:t>
            </a:r>
            <a:r>
              <a:rPr lang="en-US" altLang="zh-CN" sz="2200" dirty="0">
                <a:solidFill>
                  <a:srgbClr val="FF0000"/>
                </a:solidFill>
              </a:rPr>
              <a:t>, [BX]</a:t>
            </a:r>
            <a:r>
              <a:rPr lang="zh-CN" altLang="en-US" sz="2200" dirty="0"/>
              <a:t> （</a:t>
            </a:r>
            <a:r>
              <a:rPr lang="en-US" altLang="zh-CN" sz="2200" dirty="0"/>
              <a:t>80X86</a:t>
            </a:r>
            <a:r>
              <a:rPr lang="zh-CN" altLang="en-US" sz="2200" dirty="0"/>
              <a:t>指令</a:t>
            </a:r>
            <a:r>
              <a:rPr lang="en-US" altLang="zh-CN" sz="2200" dirty="0"/>
              <a:t>, AX </a:t>
            </a:r>
            <a:r>
              <a:rPr lang="en-US" altLang="zh-CN" sz="2200" dirty="0">
                <a:sym typeface="Wingdings" pitchFamily="2" charset="2"/>
              </a:rPr>
              <a:t>Mem[(BX)]</a:t>
            </a:r>
            <a:r>
              <a:rPr lang="zh-CN" altLang="en-US" sz="2200" dirty="0" smtClean="0"/>
              <a:t>）</a:t>
            </a:r>
            <a:endParaRPr lang="en-US" altLang="zh-CN" sz="2200" dirty="0" smtClean="0"/>
          </a:p>
          <a:p>
            <a:pPr marL="474663" lvl="1">
              <a:lnSpc>
                <a:spcPct val="100000"/>
              </a:lnSpc>
              <a:spcBef>
                <a:spcPts val="0"/>
              </a:spcBef>
              <a:buNone/>
            </a:pPr>
            <a:r>
              <a:rPr lang="en-US" altLang="zh-CN" sz="2200" dirty="0" smtClean="0"/>
              <a:t>          </a:t>
            </a:r>
            <a:r>
              <a:rPr lang="en-US" altLang="zh-CN" sz="2200" dirty="0" err="1" smtClean="0"/>
              <a:t>lw</a:t>
            </a:r>
            <a:r>
              <a:rPr lang="en-US" altLang="zh-CN" sz="2200" dirty="0" smtClean="0"/>
              <a:t>  </a:t>
            </a:r>
            <a:r>
              <a:rPr lang="en-US" altLang="zh-CN" sz="2200" dirty="0"/>
              <a:t>$</a:t>
            </a:r>
            <a:r>
              <a:rPr lang="en-US" altLang="zh-CN" sz="2200" dirty="0" smtClean="0"/>
              <a:t>s1, 0</a:t>
            </a:r>
            <a:r>
              <a:rPr lang="en-US" altLang="zh-CN" sz="2200" dirty="0"/>
              <a:t>($s2)</a:t>
            </a:r>
            <a:endParaRPr lang="en-US" altLang="zh-CN" sz="2200" dirty="0">
              <a:solidFill>
                <a:srgbClr val="FF0000"/>
              </a:solidFill>
            </a:endParaRPr>
          </a:p>
        </p:txBody>
      </p:sp>
      <p:grpSp>
        <p:nvGrpSpPr>
          <p:cNvPr id="2" name="Group 4"/>
          <p:cNvGrpSpPr>
            <a:grpSpLocks/>
          </p:cNvGrpSpPr>
          <p:nvPr/>
        </p:nvGrpSpPr>
        <p:grpSpPr bwMode="auto">
          <a:xfrm>
            <a:off x="2495600" y="2949783"/>
            <a:ext cx="5334000" cy="381000"/>
            <a:chOff x="624" y="1728"/>
            <a:chExt cx="3360" cy="240"/>
          </a:xfrm>
        </p:grpSpPr>
        <p:sp>
          <p:nvSpPr>
            <p:cNvPr id="146437" name="Rectangle 5"/>
            <p:cNvSpPr>
              <a:spLocks noChangeArrowheads="1"/>
            </p:cNvSpPr>
            <p:nvPr/>
          </p:nvSpPr>
          <p:spPr bwMode="auto">
            <a:xfrm>
              <a:off x="624" y="1728"/>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OP</a:t>
              </a:r>
            </a:p>
          </p:txBody>
        </p:sp>
        <p:sp>
          <p:nvSpPr>
            <p:cNvPr id="146438" name="Rectangle 6"/>
            <p:cNvSpPr>
              <a:spLocks noChangeArrowheads="1"/>
            </p:cNvSpPr>
            <p:nvPr/>
          </p:nvSpPr>
          <p:spPr bwMode="auto">
            <a:xfrm>
              <a:off x="1632" y="1728"/>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Des</a:t>
              </a:r>
            </a:p>
          </p:txBody>
        </p:sp>
        <p:sp>
          <p:nvSpPr>
            <p:cNvPr id="146439" name="Rectangle 7"/>
            <p:cNvSpPr>
              <a:spLocks noChangeArrowheads="1"/>
            </p:cNvSpPr>
            <p:nvPr/>
          </p:nvSpPr>
          <p:spPr bwMode="auto">
            <a:xfrm>
              <a:off x="2976" y="1728"/>
              <a:ext cx="1008"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Rn</a:t>
              </a:r>
            </a:p>
          </p:txBody>
        </p:sp>
        <p:sp>
          <p:nvSpPr>
            <p:cNvPr id="146440" name="Rectangle 8"/>
            <p:cNvSpPr>
              <a:spLocks noChangeArrowheads="1"/>
            </p:cNvSpPr>
            <p:nvPr/>
          </p:nvSpPr>
          <p:spPr bwMode="auto">
            <a:xfrm>
              <a:off x="2640" y="1728"/>
              <a:ext cx="3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Mod</a:t>
              </a:r>
            </a:p>
          </p:txBody>
        </p:sp>
      </p:grpSp>
      <p:sp>
        <p:nvSpPr>
          <p:cNvPr id="146444" name="Rectangle 12"/>
          <p:cNvSpPr>
            <a:spLocks noChangeArrowheads="1"/>
          </p:cNvSpPr>
          <p:nvPr/>
        </p:nvSpPr>
        <p:spPr bwMode="auto">
          <a:xfrm>
            <a:off x="2648000" y="5311983"/>
            <a:ext cx="2057400" cy="38100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Data</a:t>
            </a:r>
          </a:p>
        </p:txBody>
      </p:sp>
      <p:sp>
        <p:nvSpPr>
          <p:cNvPr id="146453" name="Line 21"/>
          <p:cNvSpPr>
            <a:spLocks noChangeShapeType="1"/>
          </p:cNvSpPr>
          <p:nvPr/>
        </p:nvSpPr>
        <p:spPr bwMode="auto">
          <a:xfrm>
            <a:off x="6991400" y="3330783"/>
            <a:ext cx="0" cy="1981200"/>
          </a:xfrm>
          <a:prstGeom prst="line">
            <a:avLst/>
          </a:prstGeom>
          <a:noFill/>
          <a:ln w="28575">
            <a:solidFill>
              <a:schemeClr val="accent1"/>
            </a:solidFill>
            <a:round/>
            <a:headEnd/>
            <a:tailEnd type="triangle" w="med" len="med"/>
          </a:ln>
          <a:effectLst/>
        </p:spPr>
        <p:txBody>
          <a:bodyPr/>
          <a:lstStyle/>
          <a:p>
            <a:pPr algn="ctr">
              <a:buNone/>
            </a:pPr>
            <a:endParaRPr lang="zh-CN" altLang="en-US"/>
          </a:p>
        </p:txBody>
      </p:sp>
      <p:sp>
        <p:nvSpPr>
          <p:cNvPr id="146454" name="Line 22"/>
          <p:cNvSpPr>
            <a:spLocks noChangeShapeType="1"/>
          </p:cNvSpPr>
          <p:nvPr/>
        </p:nvSpPr>
        <p:spPr bwMode="auto">
          <a:xfrm flipH="1">
            <a:off x="4705400" y="5540583"/>
            <a:ext cx="1524000" cy="0"/>
          </a:xfrm>
          <a:prstGeom prst="line">
            <a:avLst/>
          </a:prstGeom>
          <a:noFill/>
          <a:ln w="28575">
            <a:solidFill>
              <a:schemeClr val="accent1"/>
            </a:solidFill>
            <a:round/>
            <a:headEnd/>
            <a:tailEnd type="triangle" w="med" len="med"/>
          </a:ln>
          <a:effectLst/>
        </p:spPr>
        <p:txBody>
          <a:bodyPr/>
          <a:lstStyle/>
          <a:p>
            <a:pPr algn="ctr">
              <a:buNone/>
            </a:pPr>
            <a:endParaRPr lang="zh-CN" altLang="en-US"/>
          </a:p>
        </p:txBody>
      </p:sp>
      <p:grpSp>
        <p:nvGrpSpPr>
          <p:cNvPr id="3" name="Group 26"/>
          <p:cNvGrpSpPr>
            <a:grpSpLocks/>
          </p:cNvGrpSpPr>
          <p:nvPr/>
        </p:nvGrpSpPr>
        <p:grpSpPr bwMode="auto">
          <a:xfrm>
            <a:off x="6229400" y="5311983"/>
            <a:ext cx="3200400" cy="381000"/>
            <a:chOff x="2928" y="3168"/>
            <a:chExt cx="2016" cy="240"/>
          </a:xfrm>
        </p:grpSpPr>
        <p:sp>
          <p:nvSpPr>
            <p:cNvPr id="146452" name="Rectangle 20"/>
            <p:cNvSpPr>
              <a:spLocks noChangeArrowheads="1"/>
            </p:cNvSpPr>
            <p:nvPr/>
          </p:nvSpPr>
          <p:spPr bwMode="auto">
            <a:xfrm>
              <a:off x="2928" y="3168"/>
              <a:ext cx="1056" cy="240"/>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A</a:t>
              </a:r>
            </a:p>
          </p:txBody>
        </p:sp>
        <p:sp>
          <p:nvSpPr>
            <p:cNvPr id="146455" name="Text Box 23"/>
            <p:cNvSpPr txBox="1">
              <a:spLocks noChangeArrowheads="1"/>
            </p:cNvSpPr>
            <p:nvPr/>
          </p:nvSpPr>
          <p:spPr bwMode="auto">
            <a:xfrm>
              <a:off x="4032" y="3168"/>
              <a:ext cx="912" cy="206"/>
            </a:xfrm>
            <a:prstGeom prst="rect">
              <a:avLst/>
            </a:prstGeom>
            <a:noFill/>
            <a:ln w="12700">
              <a:noFill/>
              <a:miter lim="800000"/>
              <a:headEnd/>
              <a:tailEnd/>
            </a:ln>
            <a:effectLst/>
          </p:spPr>
          <p:txBody>
            <a:bodyPr>
              <a:spAutoFit/>
            </a:bodyPr>
            <a:lstStyle/>
            <a:p>
              <a:pPr algn="ctr">
                <a:spcBef>
                  <a:spcPct val="50000"/>
                </a:spcBef>
                <a:buNone/>
              </a:pPr>
              <a:r>
                <a:rPr lang="en-US" altLang="zh-CN" dirty="0">
                  <a:ea typeface="楷体_GB2312" pitchFamily="49" charset="-122"/>
                </a:rPr>
                <a:t>(</a:t>
              </a:r>
              <a:r>
                <a:rPr lang="en-US" altLang="zh-CN" dirty="0" smtClean="0">
                  <a:ea typeface="楷体_GB2312" pitchFamily="49" charset="-122"/>
                </a:rPr>
                <a:t>Rn</a:t>
              </a:r>
              <a:r>
                <a:rPr lang="en-US" altLang="zh-CN" dirty="0">
                  <a:ea typeface="楷体_GB2312" pitchFamily="49" charset="-122"/>
                </a:rPr>
                <a:t>)</a:t>
              </a:r>
            </a:p>
          </p:txBody>
        </p:sp>
      </p:grpSp>
      <p:grpSp>
        <p:nvGrpSpPr>
          <p:cNvPr id="4" name="Group 25"/>
          <p:cNvGrpSpPr>
            <a:grpSpLocks/>
          </p:cNvGrpSpPr>
          <p:nvPr/>
        </p:nvGrpSpPr>
        <p:grpSpPr bwMode="auto">
          <a:xfrm>
            <a:off x="2190800" y="3635583"/>
            <a:ext cx="2514600" cy="2819400"/>
            <a:chOff x="384" y="2112"/>
            <a:chExt cx="1584" cy="1776"/>
          </a:xfrm>
        </p:grpSpPr>
        <p:grpSp>
          <p:nvGrpSpPr>
            <p:cNvPr id="5" name="Group 13"/>
            <p:cNvGrpSpPr>
              <a:grpSpLocks/>
            </p:cNvGrpSpPr>
            <p:nvPr/>
          </p:nvGrpSpPr>
          <p:grpSpPr bwMode="auto">
            <a:xfrm>
              <a:off x="672" y="2112"/>
              <a:ext cx="1296" cy="1776"/>
              <a:chOff x="3936" y="1968"/>
              <a:chExt cx="1296" cy="1776"/>
            </a:xfrm>
          </p:grpSpPr>
          <p:sp>
            <p:nvSpPr>
              <p:cNvPr id="146446" name="Rectangle 14"/>
              <p:cNvSpPr>
                <a:spLocks noChangeArrowheads="1"/>
              </p:cNvSpPr>
              <p:nvPr/>
            </p:nvSpPr>
            <p:spPr bwMode="auto">
              <a:xfrm>
                <a:off x="3936" y="2160"/>
                <a:ext cx="1296" cy="624"/>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6447" name="Rectangle 15"/>
              <p:cNvSpPr>
                <a:spLocks noChangeArrowheads="1"/>
              </p:cNvSpPr>
              <p:nvPr/>
            </p:nvSpPr>
            <p:spPr bwMode="auto">
              <a:xfrm>
                <a:off x="3936" y="2784"/>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6448" name="Rectangle 16"/>
              <p:cNvSpPr>
                <a:spLocks noChangeArrowheads="1"/>
              </p:cNvSpPr>
              <p:nvPr/>
            </p:nvSpPr>
            <p:spPr bwMode="auto">
              <a:xfrm>
                <a:off x="3936" y="3024"/>
                <a:ext cx="1296" cy="240"/>
              </a:xfrm>
              <a:prstGeom prst="rect">
                <a:avLst/>
              </a:prstGeom>
              <a:noFill/>
              <a:ln w="12700">
                <a:solidFill>
                  <a:schemeClr val="tx1"/>
                </a:solidFill>
                <a:miter lim="800000"/>
                <a:headEnd/>
                <a:tailEnd/>
              </a:ln>
              <a:effectLst/>
            </p:spPr>
            <p:txBody>
              <a:bodyPr wrap="none" anchor="ctr"/>
              <a:lstStyle/>
              <a:p>
                <a:pPr algn="ctr">
                  <a:buNone/>
                </a:pPr>
                <a:endParaRPr lang="en-US" altLang="zh-CN" sz="2000"/>
              </a:p>
            </p:txBody>
          </p:sp>
          <p:sp>
            <p:nvSpPr>
              <p:cNvPr id="146449" name="Rectangle 17"/>
              <p:cNvSpPr>
                <a:spLocks noChangeArrowheads="1"/>
              </p:cNvSpPr>
              <p:nvPr/>
            </p:nvSpPr>
            <p:spPr bwMode="auto">
              <a:xfrm>
                <a:off x="3936" y="3264"/>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6450" name="Rectangle 18"/>
              <p:cNvSpPr>
                <a:spLocks noChangeArrowheads="1"/>
              </p:cNvSpPr>
              <p:nvPr/>
            </p:nvSpPr>
            <p:spPr bwMode="auto">
              <a:xfrm>
                <a:off x="3936" y="3504"/>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6451" name="Text Box 19"/>
              <p:cNvSpPr txBox="1">
                <a:spLocks noChangeArrowheads="1"/>
              </p:cNvSpPr>
              <p:nvPr/>
            </p:nvSpPr>
            <p:spPr bwMode="auto">
              <a:xfrm>
                <a:off x="3936" y="1968"/>
                <a:ext cx="1248" cy="190"/>
              </a:xfrm>
              <a:prstGeom prst="rect">
                <a:avLst/>
              </a:prstGeom>
              <a:noFill/>
              <a:ln w="12700">
                <a:noFill/>
                <a:miter lim="800000"/>
                <a:headEnd/>
                <a:tailEnd/>
              </a:ln>
              <a:effectLst/>
            </p:spPr>
            <p:txBody>
              <a:bodyPr>
                <a:spAutoFit/>
              </a:bodyPr>
              <a:lstStyle/>
              <a:p>
                <a:pPr algn="ctr">
                  <a:spcBef>
                    <a:spcPct val="50000"/>
                  </a:spcBef>
                  <a:buNone/>
                </a:pPr>
                <a:r>
                  <a:rPr lang="zh-CN" altLang="en-US" sz="1600">
                    <a:ea typeface="楷体_GB2312" pitchFamily="49" charset="-122"/>
                  </a:rPr>
                  <a:t>存储器</a:t>
                </a:r>
              </a:p>
            </p:txBody>
          </p:sp>
        </p:grpSp>
        <p:sp>
          <p:nvSpPr>
            <p:cNvPr id="146456" name="Text Box 24"/>
            <p:cNvSpPr txBox="1">
              <a:spLocks noChangeArrowheads="1"/>
            </p:cNvSpPr>
            <p:nvPr/>
          </p:nvSpPr>
          <p:spPr bwMode="auto">
            <a:xfrm>
              <a:off x="384" y="3168"/>
              <a:ext cx="240" cy="206"/>
            </a:xfrm>
            <a:prstGeom prst="rect">
              <a:avLst/>
            </a:prstGeom>
            <a:noFill/>
            <a:ln w="12700">
              <a:noFill/>
              <a:miter lim="800000"/>
              <a:headEnd/>
              <a:tailEnd/>
            </a:ln>
            <a:effectLst/>
          </p:spPr>
          <p:txBody>
            <a:bodyPr>
              <a:spAutoFit/>
            </a:bodyPr>
            <a:lstStyle/>
            <a:p>
              <a:pPr algn="ctr">
                <a:spcBef>
                  <a:spcPct val="50000"/>
                </a:spcBef>
                <a:buNone/>
              </a:pPr>
              <a:r>
                <a:rPr lang="en-US" altLang="zh-CN"/>
                <a:t>A</a:t>
              </a:r>
            </a:p>
          </p:txBody>
        </p:sp>
      </p:gr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a:xfrm>
            <a:off x="612000" y="252000"/>
            <a:ext cx="7010400" cy="373062"/>
          </a:xfrm>
        </p:spPr>
        <p:txBody>
          <a:bodyPr/>
          <a:lstStyle/>
          <a:p>
            <a:r>
              <a:rPr lang="en-US" altLang="zh-CN" dirty="0"/>
              <a:t>1.3 </a:t>
            </a:r>
            <a:r>
              <a:rPr lang="zh-CN" altLang="en-US" dirty="0"/>
              <a:t>寻址方式</a:t>
            </a:r>
            <a:endParaRPr lang="en-US" altLang="zh-CN" dirty="0"/>
          </a:p>
        </p:txBody>
      </p:sp>
      <p:sp>
        <p:nvSpPr>
          <p:cNvPr id="148483" name="Rectangle 3"/>
          <p:cNvSpPr>
            <a:spLocks noChangeArrowheads="1"/>
          </p:cNvSpPr>
          <p:nvPr/>
        </p:nvSpPr>
        <p:spPr bwMode="auto">
          <a:xfrm>
            <a:off x="611999" y="900000"/>
            <a:ext cx="11028615" cy="2113399"/>
          </a:xfrm>
          <a:prstGeom prst="rect">
            <a:avLst/>
          </a:prstGeom>
          <a:noFill/>
          <a:ln w="12700">
            <a:noFill/>
            <a:miter lim="800000"/>
            <a:headEnd/>
            <a:tailEnd/>
          </a:ln>
          <a:effectLst/>
        </p:spPr>
        <p:txBody>
          <a:bodyPr wrap="square" lIns="63500" tIns="25400" rIns="63500" bIns="25400">
            <a:spAutoFit/>
          </a:bodyPr>
          <a:lstStyle/>
          <a:p>
            <a:pPr marL="284163" indent="-284163">
              <a:lnSpc>
                <a:spcPct val="100000"/>
              </a:lnSpc>
              <a:spcBef>
                <a:spcPts val="0"/>
              </a:spcBef>
              <a:buClr>
                <a:srgbClr val="FF0000"/>
              </a:buClr>
              <a:buFont typeface="Wingdings" pitchFamily="2" charset="2"/>
              <a:buChar char="v"/>
            </a:pPr>
            <a:r>
              <a:rPr lang="zh-CN" altLang="en-US" sz="2400" dirty="0"/>
              <a:t>基址寻址</a:t>
            </a:r>
          </a:p>
          <a:p>
            <a:pPr marL="668338" lvl="1" indent="-193675">
              <a:lnSpc>
                <a:spcPct val="100000"/>
              </a:lnSpc>
              <a:spcBef>
                <a:spcPts val="0"/>
              </a:spcBef>
            </a:pPr>
            <a:r>
              <a:rPr lang="zh-CN" altLang="en-US" sz="2200" dirty="0"/>
              <a:t>操作数在存储器中，指令地址字段给出一基址寄存器和一形式地址，基址寄存器的内容与形式地址之和是操作数的内存地址。</a:t>
            </a:r>
          </a:p>
          <a:p>
            <a:pPr marL="668338" lvl="1" indent="-193675">
              <a:lnSpc>
                <a:spcPct val="100000"/>
              </a:lnSpc>
              <a:spcBef>
                <a:spcPts val="0"/>
              </a:spcBef>
            </a:pPr>
            <a:r>
              <a:rPr lang="en-US" altLang="zh-CN" sz="2200" dirty="0"/>
              <a:t>EA = (</a:t>
            </a:r>
            <a:r>
              <a:rPr lang="en-US" altLang="zh-CN" sz="2200" dirty="0" err="1"/>
              <a:t>Rb</a:t>
            </a:r>
            <a:r>
              <a:rPr lang="en-US" altLang="zh-CN" sz="2200" dirty="0"/>
              <a:t>)+A, Operand = </a:t>
            </a:r>
            <a:r>
              <a:rPr lang="en-US" altLang="zh-CN" sz="2200" dirty="0" err="1"/>
              <a:t>Mem</a:t>
            </a:r>
            <a:r>
              <a:rPr lang="en-US" altLang="zh-CN" sz="2200" dirty="0"/>
              <a:t>[(</a:t>
            </a:r>
            <a:r>
              <a:rPr lang="en-US" altLang="zh-CN" sz="2200" dirty="0" err="1"/>
              <a:t>Rb</a:t>
            </a:r>
            <a:r>
              <a:rPr lang="en-US" altLang="zh-CN" sz="2200" dirty="0"/>
              <a:t>)+A]</a:t>
            </a:r>
          </a:p>
          <a:p>
            <a:pPr marL="668338" lvl="1" indent="-193675">
              <a:lnSpc>
                <a:spcPct val="100000"/>
              </a:lnSpc>
              <a:spcBef>
                <a:spcPts val="0"/>
              </a:spcBef>
            </a:pPr>
            <a:r>
              <a:rPr lang="zh-CN" altLang="en-US" sz="2200" dirty="0"/>
              <a:t>例：</a:t>
            </a:r>
            <a:r>
              <a:rPr lang="en-US" altLang="zh-CN" sz="2200" dirty="0"/>
              <a:t>MOV  AX, </a:t>
            </a:r>
            <a:r>
              <a:rPr lang="en-US" altLang="zh-CN" sz="2200" dirty="0">
                <a:solidFill>
                  <a:srgbClr val="FF0000"/>
                </a:solidFill>
              </a:rPr>
              <a:t>1000H[BX]</a:t>
            </a:r>
            <a:r>
              <a:rPr lang="zh-CN" altLang="en-US" sz="2200" dirty="0"/>
              <a:t> （</a:t>
            </a:r>
            <a:r>
              <a:rPr lang="en-US" altLang="zh-CN" sz="2200" dirty="0"/>
              <a:t>80X86</a:t>
            </a:r>
            <a:r>
              <a:rPr lang="zh-CN" altLang="en-US" sz="2200" dirty="0"/>
              <a:t>指令，</a:t>
            </a:r>
            <a:r>
              <a:rPr lang="en-US" altLang="zh-CN" sz="2200" dirty="0" err="1"/>
              <a:t>AX</a:t>
            </a:r>
            <a:r>
              <a:rPr lang="en-US" altLang="zh-CN" sz="2200" dirty="0" err="1">
                <a:sym typeface="Wingdings" pitchFamily="2" charset="2"/>
              </a:rPr>
              <a:t>Mem</a:t>
            </a:r>
            <a:r>
              <a:rPr lang="en-US" altLang="zh-CN" sz="2200" dirty="0">
                <a:sym typeface="Wingdings" pitchFamily="2" charset="2"/>
              </a:rPr>
              <a:t>[(</a:t>
            </a:r>
            <a:r>
              <a:rPr lang="en-US" altLang="zh-CN" sz="2200" dirty="0" err="1">
                <a:sym typeface="Wingdings" pitchFamily="2" charset="2"/>
              </a:rPr>
              <a:t>Bx</a:t>
            </a:r>
            <a:r>
              <a:rPr lang="en-US" altLang="zh-CN" sz="2200" dirty="0">
                <a:sym typeface="Wingdings" pitchFamily="2" charset="2"/>
              </a:rPr>
              <a:t>)+1000]</a:t>
            </a:r>
            <a:r>
              <a:rPr lang="zh-CN" altLang="en-US" sz="2200" dirty="0"/>
              <a:t>）</a:t>
            </a:r>
            <a:endParaRPr lang="en-US" altLang="zh-CN" sz="2200" dirty="0"/>
          </a:p>
          <a:p>
            <a:pPr marL="668338" lvl="1" indent="-193675">
              <a:lnSpc>
                <a:spcPct val="100000"/>
              </a:lnSpc>
              <a:spcBef>
                <a:spcPts val="0"/>
              </a:spcBef>
              <a:buNone/>
            </a:pPr>
            <a:r>
              <a:rPr lang="en-US" altLang="zh-CN" sz="2200" dirty="0">
                <a:solidFill>
                  <a:srgbClr val="FF0000"/>
                </a:solidFill>
              </a:rPr>
              <a:t>           </a:t>
            </a:r>
            <a:r>
              <a:rPr lang="en-US" altLang="zh-CN" sz="2200" dirty="0" err="1"/>
              <a:t>lw</a:t>
            </a:r>
            <a:r>
              <a:rPr lang="en-US" altLang="zh-CN" sz="2200" dirty="0"/>
              <a:t>  $s1,100($s2)  </a:t>
            </a:r>
            <a:r>
              <a:rPr lang="zh-CN" altLang="en-US" sz="2200" dirty="0"/>
              <a:t>（</a:t>
            </a:r>
            <a:r>
              <a:rPr lang="en-US" altLang="zh-CN" sz="2200" dirty="0"/>
              <a:t>MIPS</a:t>
            </a:r>
            <a:r>
              <a:rPr lang="zh-CN" altLang="en-US" sz="2200" dirty="0"/>
              <a:t>指令，</a:t>
            </a:r>
            <a:r>
              <a:rPr lang="en-US" altLang="zh-CN" sz="2200" dirty="0"/>
              <a:t>$s1 </a:t>
            </a:r>
            <a:r>
              <a:rPr lang="en-US" altLang="zh-CN" sz="2200" dirty="0">
                <a:sym typeface="Wingdings" pitchFamily="2" charset="2"/>
              </a:rPr>
              <a:t></a:t>
            </a:r>
            <a:r>
              <a:rPr lang="en-US" altLang="zh-CN" sz="2200" dirty="0" err="1">
                <a:sym typeface="Wingdings" pitchFamily="2" charset="2"/>
              </a:rPr>
              <a:t>Mem</a:t>
            </a:r>
            <a:r>
              <a:rPr lang="en-US" altLang="zh-CN" sz="2200" dirty="0">
                <a:sym typeface="Wingdings" pitchFamily="2" charset="2"/>
              </a:rPr>
              <a:t>[$s2+100]</a:t>
            </a:r>
            <a:r>
              <a:rPr lang="zh-CN" altLang="en-US" sz="2200" dirty="0">
                <a:sym typeface="Wingdings" pitchFamily="2" charset="2"/>
              </a:rPr>
              <a:t>）</a:t>
            </a:r>
            <a:endParaRPr lang="zh-CN" altLang="en-US" sz="2200" dirty="0"/>
          </a:p>
        </p:txBody>
      </p:sp>
      <p:grpSp>
        <p:nvGrpSpPr>
          <p:cNvPr id="2" name="Group 27"/>
          <p:cNvGrpSpPr>
            <a:grpSpLocks/>
          </p:cNvGrpSpPr>
          <p:nvPr/>
        </p:nvGrpSpPr>
        <p:grpSpPr bwMode="auto">
          <a:xfrm>
            <a:off x="1919536" y="3196208"/>
            <a:ext cx="5181600" cy="381000"/>
            <a:chOff x="672" y="1872"/>
            <a:chExt cx="3456" cy="240"/>
          </a:xfrm>
        </p:grpSpPr>
        <p:sp>
          <p:nvSpPr>
            <p:cNvPr id="148485" name="Rectangle 5"/>
            <p:cNvSpPr>
              <a:spLocks noChangeArrowheads="1"/>
            </p:cNvSpPr>
            <p:nvPr/>
          </p:nvSpPr>
          <p:spPr bwMode="auto">
            <a:xfrm>
              <a:off x="672" y="1872"/>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OP</a:t>
              </a:r>
            </a:p>
          </p:txBody>
        </p:sp>
        <p:sp>
          <p:nvSpPr>
            <p:cNvPr id="148486" name="Rectangle 6"/>
            <p:cNvSpPr>
              <a:spLocks noChangeArrowheads="1"/>
            </p:cNvSpPr>
            <p:nvPr/>
          </p:nvSpPr>
          <p:spPr bwMode="auto">
            <a:xfrm>
              <a:off x="1680" y="1872"/>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Des</a:t>
              </a:r>
            </a:p>
          </p:txBody>
        </p:sp>
        <p:sp>
          <p:nvSpPr>
            <p:cNvPr id="148487" name="Rectangle 7"/>
            <p:cNvSpPr>
              <a:spLocks noChangeArrowheads="1"/>
            </p:cNvSpPr>
            <p:nvPr/>
          </p:nvSpPr>
          <p:spPr bwMode="auto">
            <a:xfrm>
              <a:off x="3360" y="1872"/>
              <a:ext cx="768"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A</a:t>
              </a:r>
            </a:p>
          </p:txBody>
        </p:sp>
        <p:sp>
          <p:nvSpPr>
            <p:cNvPr id="148488" name="Rectangle 8"/>
            <p:cNvSpPr>
              <a:spLocks noChangeArrowheads="1"/>
            </p:cNvSpPr>
            <p:nvPr/>
          </p:nvSpPr>
          <p:spPr bwMode="auto">
            <a:xfrm>
              <a:off x="2688" y="1872"/>
              <a:ext cx="3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Mod</a:t>
              </a:r>
            </a:p>
          </p:txBody>
        </p:sp>
        <p:sp>
          <p:nvSpPr>
            <p:cNvPr id="148506" name="Rectangle 26"/>
            <p:cNvSpPr>
              <a:spLocks noChangeArrowheads="1"/>
            </p:cNvSpPr>
            <p:nvPr/>
          </p:nvSpPr>
          <p:spPr bwMode="auto">
            <a:xfrm>
              <a:off x="3024" y="1872"/>
              <a:ext cx="3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Rb</a:t>
              </a:r>
            </a:p>
          </p:txBody>
        </p:sp>
      </p:grpSp>
      <p:grpSp>
        <p:nvGrpSpPr>
          <p:cNvPr id="3" name="Group 43"/>
          <p:cNvGrpSpPr>
            <a:grpSpLocks/>
          </p:cNvGrpSpPr>
          <p:nvPr/>
        </p:nvGrpSpPr>
        <p:grpSpPr bwMode="auto">
          <a:xfrm>
            <a:off x="3291136" y="4644008"/>
            <a:ext cx="2514600" cy="381000"/>
            <a:chOff x="1248" y="2928"/>
            <a:chExt cx="1584" cy="240"/>
          </a:xfrm>
        </p:grpSpPr>
        <p:sp>
          <p:nvSpPr>
            <p:cNvPr id="148510" name="Rectangle 30"/>
            <p:cNvSpPr>
              <a:spLocks noChangeArrowheads="1"/>
            </p:cNvSpPr>
            <p:nvPr/>
          </p:nvSpPr>
          <p:spPr bwMode="auto">
            <a:xfrm>
              <a:off x="2016" y="2928"/>
              <a:ext cx="816" cy="240"/>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N</a:t>
              </a:r>
            </a:p>
          </p:txBody>
        </p:sp>
        <p:sp>
          <p:nvSpPr>
            <p:cNvPr id="148511" name="Text Box 31"/>
            <p:cNvSpPr txBox="1">
              <a:spLocks noChangeArrowheads="1"/>
            </p:cNvSpPr>
            <p:nvPr/>
          </p:nvSpPr>
          <p:spPr bwMode="auto">
            <a:xfrm>
              <a:off x="1248" y="2928"/>
              <a:ext cx="792" cy="206"/>
            </a:xfrm>
            <a:prstGeom prst="rect">
              <a:avLst/>
            </a:prstGeom>
            <a:noFill/>
            <a:ln w="12700">
              <a:noFill/>
              <a:miter lim="800000"/>
              <a:headEnd/>
              <a:tailEnd/>
            </a:ln>
            <a:effectLst/>
          </p:spPr>
          <p:txBody>
            <a:bodyPr>
              <a:spAutoFit/>
            </a:bodyPr>
            <a:lstStyle/>
            <a:p>
              <a:pPr algn="ctr">
                <a:spcBef>
                  <a:spcPct val="50000"/>
                </a:spcBef>
                <a:buNone/>
              </a:pPr>
              <a:r>
                <a:rPr lang="en-US" altLang="zh-CN" dirty="0">
                  <a:ea typeface="楷体_GB2312" pitchFamily="49" charset="-122"/>
                </a:rPr>
                <a:t>(</a:t>
              </a:r>
              <a:r>
                <a:rPr lang="en-US" altLang="zh-CN" dirty="0" err="1" smtClean="0">
                  <a:ea typeface="楷体_GB2312" pitchFamily="49" charset="-122"/>
                </a:rPr>
                <a:t>Rb</a:t>
              </a:r>
              <a:r>
                <a:rPr lang="en-US" altLang="zh-CN" dirty="0" smtClean="0">
                  <a:ea typeface="楷体_GB2312" pitchFamily="49" charset="-122"/>
                </a:rPr>
                <a:t>)</a:t>
              </a:r>
              <a:endParaRPr lang="en-US" altLang="zh-CN" dirty="0">
                <a:ea typeface="楷体_GB2312" pitchFamily="49" charset="-122"/>
              </a:endParaRPr>
            </a:p>
          </p:txBody>
        </p:sp>
      </p:grpSp>
      <p:sp>
        <p:nvSpPr>
          <p:cNvPr id="148514" name="Line 34"/>
          <p:cNvSpPr>
            <a:spLocks noChangeShapeType="1"/>
          </p:cNvSpPr>
          <p:nvPr/>
        </p:nvSpPr>
        <p:spPr bwMode="auto">
          <a:xfrm>
            <a:off x="5653336" y="3577208"/>
            <a:ext cx="0" cy="1066800"/>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grpSp>
        <p:nvGrpSpPr>
          <p:cNvPr id="4" name="Group 46"/>
          <p:cNvGrpSpPr>
            <a:grpSpLocks/>
          </p:cNvGrpSpPr>
          <p:nvPr/>
        </p:nvGrpSpPr>
        <p:grpSpPr bwMode="auto">
          <a:xfrm>
            <a:off x="5805736" y="3577208"/>
            <a:ext cx="914400" cy="1447800"/>
            <a:chOff x="2832" y="2256"/>
            <a:chExt cx="576" cy="912"/>
          </a:xfrm>
        </p:grpSpPr>
        <p:sp>
          <p:nvSpPr>
            <p:cNvPr id="148516" name="Oval 36"/>
            <p:cNvSpPr>
              <a:spLocks noChangeArrowheads="1"/>
            </p:cNvSpPr>
            <p:nvPr/>
          </p:nvSpPr>
          <p:spPr bwMode="auto">
            <a:xfrm>
              <a:off x="3120" y="2880"/>
              <a:ext cx="288" cy="288"/>
            </a:xfrm>
            <a:prstGeom prst="ellipse">
              <a:avLst/>
            </a:prstGeom>
            <a:noFill/>
            <a:ln w="12700">
              <a:solidFill>
                <a:schemeClr val="tx1"/>
              </a:solidFill>
              <a:round/>
              <a:headEnd/>
              <a:tailEnd/>
            </a:ln>
            <a:effectLst/>
          </p:spPr>
          <p:txBody>
            <a:bodyPr wrap="none" anchor="ctr"/>
            <a:lstStyle/>
            <a:p>
              <a:pPr algn="ctr">
                <a:buNone/>
              </a:pPr>
              <a:r>
                <a:rPr lang="zh-CN" altLang="en-US" sz="2800"/>
                <a:t>+</a:t>
              </a:r>
            </a:p>
          </p:txBody>
        </p:sp>
        <p:sp>
          <p:nvSpPr>
            <p:cNvPr id="148517" name="Line 37"/>
            <p:cNvSpPr>
              <a:spLocks noChangeShapeType="1"/>
            </p:cNvSpPr>
            <p:nvPr/>
          </p:nvSpPr>
          <p:spPr bwMode="auto">
            <a:xfrm>
              <a:off x="3264" y="2256"/>
              <a:ext cx="0" cy="624"/>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sp>
          <p:nvSpPr>
            <p:cNvPr id="148518" name="Line 38"/>
            <p:cNvSpPr>
              <a:spLocks noChangeShapeType="1"/>
            </p:cNvSpPr>
            <p:nvPr/>
          </p:nvSpPr>
          <p:spPr bwMode="auto">
            <a:xfrm>
              <a:off x="2832" y="3024"/>
              <a:ext cx="288" cy="0"/>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grpSp>
      <p:sp>
        <p:nvSpPr>
          <p:cNvPr id="148489" name="Rectangle 9"/>
          <p:cNvSpPr>
            <a:spLocks noChangeArrowheads="1"/>
          </p:cNvSpPr>
          <p:nvPr/>
        </p:nvSpPr>
        <p:spPr bwMode="auto">
          <a:xfrm>
            <a:off x="7405936" y="5710808"/>
            <a:ext cx="2057400" cy="38100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dirty="0">
                <a:solidFill>
                  <a:srgbClr val="0532C3"/>
                </a:solidFill>
              </a:rPr>
              <a:t>Data</a:t>
            </a:r>
          </a:p>
        </p:txBody>
      </p:sp>
      <p:grpSp>
        <p:nvGrpSpPr>
          <p:cNvPr id="5" name="Group 47"/>
          <p:cNvGrpSpPr>
            <a:grpSpLocks/>
          </p:cNvGrpSpPr>
          <p:nvPr/>
        </p:nvGrpSpPr>
        <p:grpSpPr bwMode="auto">
          <a:xfrm>
            <a:off x="7405939" y="3272408"/>
            <a:ext cx="3084514" cy="2819400"/>
            <a:chOff x="3840" y="2064"/>
            <a:chExt cx="1943" cy="1776"/>
          </a:xfrm>
        </p:grpSpPr>
        <p:sp>
          <p:nvSpPr>
            <p:cNvPr id="148497" name="Text Box 17"/>
            <p:cNvSpPr txBox="1">
              <a:spLocks noChangeArrowheads="1"/>
            </p:cNvSpPr>
            <p:nvPr/>
          </p:nvSpPr>
          <p:spPr bwMode="auto">
            <a:xfrm>
              <a:off x="5184" y="3600"/>
              <a:ext cx="463" cy="206"/>
            </a:xfrm>
            <a:prstGeom prst="rect">
              <a:avLst/>
            </a:prstGeom>
            <a:noFill/>
            <a:ln w="12700">
              <a:noFill/>
              <a:miter lim="800000"/>
              <a:headEnd/>
              <a:tailEnd/>
            </a:ln>
            <a:effectLst/>
          </p:spPr>
          <p:txBody>
            <a:bodyPr wrap="square">
              <a:spAutoFit/>
            </a:bodyPr>
            <a:lstStyle/>
            <a:p>
              <a:pPr>
                <a:spcBef>
                  <a:spcPct val="50000"/>
                </a:spcBef>
                <a:buNone/>
              </a:pPr>
              <a:r>
                <a:rPr lang="en-US" altLang="zh-CN" dirty="0"/>
                <a:t>N+A</a:t>
              </a:r>
            </a:p>
          </p:txBody>
        </p:sp>
        <p:grpSp>
          <p:nvGrpSpPr>
            <p:cNvPr id="6" name="Group 42"/>
            <p:cNvGrpSpPr>
              <a:grpSpLocks/>
            </p:cNvGrpSpPr>
            <p:nvPr/>
          </p:nvGrpSpPr>
          <p:grpSpPr bwMode="auto">
            <a:xfrm>
              <a:off x="3840" y="2064"/>
              <a:ext cx="1943" cy="1776"/>
              <a:chOff x="3840" y="2064"/>
              <a:chExt cx="1943" cy="1776"/>
            </a:xfrm>
          </p:grpSpPr>
          <p:sp>
            <p:nvSpPr>
              <p:cNvPr id="148491" name="Rectangle 11"/>
              <p:cNvSpPr>
                <a:spLocks noChangeArrowheads="1"/>
              </p:cNvSpPr>
              <p:nvPr/>
            </p:nvSpPr>
            <p:spPr bwMode="auto">
              <a:xfrm>
                <a:off x="3840" y="2256"/>
                <a:ext cx="1296" cy="624"/>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8492" name="Rectangle 12"/>
              <p:cNvSpPr>
                <a:spLocks noChangeArrowheads="1"/>
              </p:cNvSpPr>
              <p:nvPr/>
            </p:nvSpPr>
            <p:spPr bwMode="auto">
              <a:xfrm>
                <a:off x="3840" y="2880"/>
                <a:ext cx="1296" cy="240"/>
              </a:xfrm>
              <a:prstGeom prst="rect">
                <a:avLst/>
              </a:prstGeom>
              <a:noFill/>
              <a:ln w="12700">
                <a:solidFill>
                  <a:schemeClr val="tx1"/>
                </a:solidFill>
                <a:miter lim="800000"/>
                <a:headEnd/>
                <a:tailEnd/>
              </a:ln>
              <a:effectLst/>
            </p:spPr>
            <p:txBody>
              <a:bodyPr wrap="none" anchor="ctr"/>
              <a:lstStyle/>
              <a:p>
                <a:pPr algn="ctr">
                  <a:buNone/>
                </a:pPr>
                <a:endParaRPr lang="en-US" altLang="zh-CN" sz="2000"/>
              </a:p>
            </p:txBody>
          </p:sp>
          <p:sp>
            <p:nvSpPr>
              <p:cNvPr id="148493" name="Rectangle 13"/>
              <p:cNvSpPr>
                <a:spLocks noChangeArrowheads="1"/>
              </p:cNvSpPr>
              <p:nvPr/>
            </p:nvSpPr>
            <p:spPr bwMode="auto">
              <a:xfrm>
                <a:off x="3840" y="3120"/>
                <a:ext cx="1296" cy="240"/>
              </a:xfrm>
              <a:prstGeom prst="rect">
                <a:avLst/>
              </a:prstGeom>
              <a:noFill/>
              <a:ln w="12700">
                <a:solidFill>
                  <a:schemeClr val="tx1"/>
                </a:solidFill>
                <a:miter lim="800000"/>
                <a:headEnd/>
                <a:tailEnd/>
              </a:ln>
              <a:effectLst/>
            </p:spPr>
            <p:txBody>
              <a:bodyPr wrap="none" anchor="ctr"/>
              <a:lstStyle/>
              <a:p>
                <a:pPr algn="ctr">
                  <a:buNone/>
                </a:pPr>
                <a:endParaRPr lang="en-US" altLang="zh-CN" sz="2000"/>
              </a:p>
            </p:txBody>
          </p:sp>
          <p:sp>
            <p:nvSpPr>
              <p:cNvPr id="148494" name="Rectangle 14"/>
              <p:cNvSpPr>
                <a:spLocks noChangeArrowheads="1"/>
              </p:cNvSpPr>
              <p:nvPr/>
            </p:nvSpPr>
            <p:spPr bwMode="auto">
              <a:xfrm>
                <a:off x="3840" y="336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8495" name="Rectangle 15"/>
              <p:cNvSpPr>
                <a:spLocks noChangeArrowheads="1"/>
              </p:cNvSpPr>
              <p:nvPr/>
            </p:nvSpPr>
            <p:spPr bwMode="auto">
              <a:xfrm>
                <a:off x="3840" y="360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8496" name="Text Box 16"/>
              <p:cNvSpPr txBox="1">
                <a:spLocks noChangeArrowheads="1"/>
              </p:cNvSpPr>
              <p:nvPr/>
            </p:nvSpPr>
            <p:spPr bwMode="auto">
              <a:xfrm>
                <a:off x="4032" y="2064"/>
                <a:ext cx="1248" cy="190"/>
              </a:xfrm>
              <a:prstGeom prst="rect">
                <a:avLst/>
              </a:prstGeom>
              <a:noFill/>
              <a:ln w="12700">
                <a:noFill/>
                <a:miter lim="800000"/>
                <a:headEnd/>
                <a:tailEnd/>
              </a:ln>
              <a:effectLst/>
            </p:spPr>
            <p:txBody>
              <a:bodyPr>
                <a:spAutoFit/>
              </a:bodyPr>
              <a:lstStyle/>
              <a:p>
                <a:pPr algn="ctr">
                  <a:spcBef>
                    <a:spcPct val="50000"/>
                  </a:spcBef>
                  <a:buNone/>
                </a:pPr>
                <a:r>
                  <a:rPr lang="zh-CN" altLang="en-US" sz="1600">
                    <a:ea typeface="楷体_GB2312" pitchFamily="49" charset="-122"/>
                  </a:rPr>
                  <a:t>存储器</a:t>
                </a:r>
              </a:p>
            </p:txBody>
          </p:sp>
          <p:sp>
            <p:nvSpPr>
              <p:cNvPr id="148498" name="Text Box 18"/>
              <p:cNvSpPr txBox="1">
                <a:spLocks noChangeArrowheads="1"/>
              </p:cNvSpPr>
              <p:nvPr/>
            </p:nvSpPr>
            <p:spPr bwMode="auto">
              <a:xfrm>
                <a:off x="5184" y="2880"/>
                <a:ext cx="384" cy="206"/>
              </a:xfrm>
              <a:prstGeom prst="rect">
                <a:avLst/>
              </a:prstGeom>
              <a:noFill/>
              <a:ln w="12700">
                <a:noFill/>
                <a:miter lim="800000"/>
                <a:headEnd/>
                <a:tailEnd/>
              </a:ln>
              <a:effectLst/>
            </p:spPr>
            <p:txBody>
              <a:bodyPr>
                <a:spAutoFit/>
              </a:bodyPr>
              <a:lstStyle/>
              <a:p>
                <a:pPr>
                  <a:spcBef>
                    <a:spcPct val="50000"/>
                  </a:spcBef>
                  <a:buNone/>
                </a:pPr>
                <a:r>
                  <a:rPr lang="en-US" altLang="zh-CN" dirty="0"/>
                  <a:t>N</a:t>
                </a:r>
              </a:p>
            </p:txBody>
          </p:sp>
          <p:sp>
            <p:nvSpPr>
              <p:cNvPr id="148519" name="Text Box 39"/>
              <p:cNvSpPr txBox="1">
                <a:spLocks noChangeArrowheads="1"/>
              </p:cNvSpPr>
              <p:nvPr/>
            </p:nvSpPr>
            <p:spPr bwMode="auto">
              <a:xfrm>
                <a:off x="5080" y="3120"/>
                <a:ext cx="703" cy="206"/>
              </a:xfrm>
              <a:prstGeom prst="rect">
                <a:avLst/>
              </a:prstGeom>
              <a:noFill/>
              <a:ln w="12700">
                <a:noFill/>
                <a:miter lim="800000"/>
                <a:headEnd/>
                <a:tailEnd/>
              </a:ln>
              <a:effectLst/>
            </p:spPr>
            <p:txBody>
              <a:bodyPr wrap="square">
                <a:spAutoFit/>
              </a:bodyPr>
              <a:lstStyle/>
              <a:p>
                <a:pPr algn="ctr">
                  <a:spcBef>
                    <a:spcPct val="50000"/>
                  </a:spcBef>
                  <a:buNone/>
                </a:pPr>
                <a:r>
                  <a:rPr lang="en-US" altLang="zh-CN" dirty="0" err="1"/>
                  <a:t>N+offset</a:t>
                </a:r>
                <a:endParaRPr lang="en-US" altLang="zh-CN" dirty="0"/>
              </a:p>
            </p:txBody>
          </p:sp>
        </p:grpSp>
      </p:grpSp>
      <p:grpSp>
        <p:nvGrpSpPr>
          <p:cNvPr id="7" name="Group 44"/>
          <p:cNvGrpSpPr>
            <a:grpSpLocks/>
          </p:cNvGrpSpPr>
          <p:nvPr/>
        </p:nvGrpSpPr>
        <p:grpSpPr bwMode="auto">
          <a:xfrm>
            <a:off x="6491536" y="5025008"/>
            <a:ext cx="914400" cy="914400"/>
            <a:chOff x="3264" y="3168"/>
            <a:chExt cx="576" cy="576"/>
          </a:xfrm>
        </p:grpSpPr>
        <p:sp>
          <p:nvSpPr>
            <p:cNvPr id="148520" name="Line 40"/>
            <p:cNvSpPr>
              <a:spLocks noChangeShapeType="1"/>
            </p:cNvSpPr>
            <p:nvPr/>
          </p:nvSpPr>
          <p:spPr bwMode="auto">
            <a:xfrm>
              <a:off x="3264" y="3168"/>
              <a:ext cx="0" cy="576"/>
            </a:xfrm>
            <a:prstGeom prst="line">
              <a:avLst/>
            </a:prstGeom>
            <a:noFill/>
            <a:ln w="28575">
              <a:solidFill>
                <a:schemeClr val="accent1"/>
              </a:solidFill>
              <a:round/>
              <a:headEnd/>
              <a:tailEnd/>
            </a:ln>
            <a:effectLst/>
          </p:spPr>
          <p:txBody>
            <a:bodyPr/>
            <a:lstStyle/>
            <a:p>
              <a:pPr algn="ctr">
                <a:buNone/>
              </a:pPr>
              <a:endParaRPr lang="zh-CN" altLang="en-US"/>
            </a:p>
          </p:txBody>
        </p:sp>
        <p:sp>
          <p:nvSpPr>
            <p:cNvPr id="148521" name="Line 41"/>
            <p:cNvSpPr>
              <a:spLocks noChangeShapeType="1"/>
            </p:cNvSpPr>
            <p:nvPr/>
          </p:nvSpPr>
          <p:spPr bwMode="auto">
            <a:xfrm>
              <a:off x="3264" y="3744"/>
              <a:ext cx="576" cy="0"/>
            </a:xfrm>
            <a:prstGeom prst="line">
              <a:avLst/>
            </a:prstGeom>
            <a:noFill/>
            <a:ln w="28575">
              <a:solidFill>
                <a:schemeClr val="accent1"/>
              </a:solidFill>
              <a:round/>
              <a:headEnd/>
              <a:tailEnd type="triangle" w="med" len="med"/>
            </a:ln>
            <a:effectLst/>
          </p:spPr>
          <p:txBody>
            <a:bodyPr/>
            <a:lstStyle/>
            <a:p>
              <a:pPr algn="ctr">
                <a:buNone/>
              </a:pPr>
              <a:endParaRPr lang="zh-CN" altLang="en-US"/>
            </a:p>
          </p:txBody>
        </p:sp>
      </p:grpSp>
      <p:sp>
        <p:nvSpPr>
          <p:cNvPr id="148528" name="Text Box 48"/>
          <p:cNvSpPr txBox="1">
            <a:spLocks noChangeArrowheads="1"/>
          </p:cNvSpPr>
          <p:nvPr/>
        </p:nvSpPr>
        <p:spPr bwMode="auto">
          <a:xfrm>
            <a:off x="2213003" y="6274617"/>
            <a:ext cx="8150193" cy="353943"/>
          </a:xfrm>
          <a:prstGeom prst="rect">
            <a:avLst/>
          </a:prstGeom>
          <a:noFill/>
          <a:ln w="12700">
            <a:noFill/>
            <a:miter lim="800000"/>
            <a:headEnd/>
            <a:tailEnd/>
          </a:ln>
          <a:effectLst/>
        </p:spPr>
        <p:txBody>
          <a:bodyPr wrap="square">
            <a:spAutoFit/>
          </a:bodyPr>
          <a:lstStyle/>
          <a:p>
            <a:pPr>
              <a:spcBef>
                <a:spcPct val="50000"/>
              </a:spcBef>
              <a:buNone/>
            </a:pPr>
            <a:r>
              <a:rPr lang="zh-CN" altLang="en-US" sz="2000" b="1" dirty="0">
                <a:solidFill>
                  <a:srgbClr val="0532C3"/>
                </a:solidFill>
                <a:ea typeface="宋体" pitchFamily="2" charset="-122"/>
              </a:rPr>
              <a:t>基址寻址的作用：较短的形式地址长度可以实现较大的存储空间的寻址</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idx="4294967295"/>
          </p:nvPr>
        </p:nvSpPr>
        <p:spPr>
          <a:xfrm>
            <a:off x="612000" y="252000"/>
            <a:ext cx="7010400" cy="373062"/>
          </a:xfrm>
        </p:spPr>
        <p:txBody>
          <a:bodyPr/>
          <a:lstStyle/>
          <a:p>
            <a:r>
              <a:rPr lang="en-US" altLang="zh-CN"/>
              <a:t>1.3 </a:t>
            </a:r>
            <a:r>
              <a:rPr lang="zh-CN" altLang="en-US"/>
              <a:t>寻址方式</a:t>
            </a:r>
            <a:endParaRPr lang="en-US" altLang="zh-CN"/>
          </a:p>
        </p:txBody>
      </p:sp>
      <p:sp>
        <p:nvSpPr>
          <p:cNvPr id="149507" name="Rectangle 3"/>
          <p:cNvSpPr>
            <a:spLocks noChangeArrowheads="1"/>
          </p:cNvSpPr>
          <p:nvPr/>
        </p:nvSpPr>
        <p:spPr bwMode="auto">
          <a:xfrm>
            <a:off x="611999" y="900000"/>
            <a:ext cx="10668575" cy="2513509"/>
          </a:xfrm>
          <a:prstGeom prst="rect">
            <a:avLst/>
          </a:prstGeom>
          <a:noFill/>
          <a:ln w="12700">
            <a:noFill/>
            <a:miter lim="800000"/>
            <a:headEnd/>
            <a:tailEnd/>
          </a:ln>
          <a:effectLst/>
        </p:spPr>
        <p:txBody>
          <a:bodyPr wrap="square" lIns="63500" tIns="25400" rIns="63500" bIns="25400">
            <a:spAutoFit/>
          </a:bodyPr>
          <a:lstStyle/>
          <a:p>
            <a:pPr marL="284163" indent="-284163">
              <a:lnSpc>
                <a:spcPct val="100000"/>
              </a:lnSpc>
              <a:spcBef>
                <a:spcPts val="0"/>
              </a:spcBef>
              <a:buClr>
                <a:srgbClr val="FF0000"/>
              </a:buClr>
              <a:buFont typeface="Wingdings" pitchFamily="2" charset="2"/>
              <a:buChar char="v"/>
            </a:pPr>
            <a:r>
              <a:rPr lang="zh-CN" altLang="en-US" sz="2800" dirty="0"/>
              <a:t>变址寻址</a:t>
            </a:r>
          </a:p>
          <a:p>
            <a:pPr marL="812800" lvl="1" indent="-338138">
              <a:lnSpc>
                <a:spcPct val="100000"/>
              </a:lnSpc>
              <a:spcBef>
                <a:spcPts val="0"/>
              </a:spcBef>
            </a:pPr>
            <a:r>
              <a:rPr lang="zh-CN" altLang="en-US" sz="2200" dirty="0"/>
              <a:t>操作数在存储器中，指令地址字段给出一变址寄存器和一形式地址，变址寄存器的内容与形式地址之和是操作数的内存地址。</a:t>
            </a:r>
          </a:p>
          <a:p>
            <a:pPr marL="812800" lvl="1" indent="-338138">
              <a:lnSpc>
                <a:spcPct val="100000"/>
              </a:lnSpc>
              <a:spcBef>
                <a:spcPts val="0"/>
              </a:spcBef>
            </a:pPr>
            <a:r>
              <a:rPr lang="en-US" altLang="zh-CN" sz="2200" dirty="0"/>
              <a:t>EA = (Rx)+A, Operand = </a:t>
            </a:r>
            <a:r>
              <a:rPr lang="en-US" altLang="zh-CN" sz="2200" dirty="0" err="1"/>
              <a:t>Mem</a:t>
            </a:r>
            <a:r>
              <a:rPr lang="en-US" altLang="zh-CN" sz="2200" dirty="0"/>
              <a:t>[(Rx)+A]</a:t>
            </a:r>
          </a:p>
          <a:p>
            <a:pPr marL="812800" lvl="1" indent="-338138">
              <a:lnSpc>
                <a:spcPct val="100000"/>
              </a:lnSpc>
              <a:spcBef>
                <a:spcPts val="0"/>
              </a:spcBef>
            </a:pPr>
            <a:r>
              <a:rPr lang="zh-CN" altLang="en-US" sz="2200" dirty="0"/>
              <a:t>有的系统中，变址寻址完成后，变址寄存器的内容将自动进行调整。</a:t>
            </a:r>
            <a:r>
              <a:rPr lang="en-US" altLang="zh-CN" sz="2200" dirty="0"/>
              <a:t>Rx </a:t>
            </a:r>
            <a:r>
              <a:rPr lang="en-US" altLang="zh-CN" sz="2200" dirty="0">
                <a:sym typeface="Wingdings" pitchFamily="2" charset="2"/>
              </a:rPr>
              <a:t> (Rx) + </a:t>
            </a:r>
            <a:r>
              <a:rPr lang="en-US" altLang="zh-CN" sz="2200" dirty="0">
                <a:ea typeface="Arial Unicode MS" pitchFamily="34" charset="-122"/>
                <a:cs typeface="Arial Unicode MS" pitchFamily="34" charset="-122"/>
              </a:rPr>
              <a:t>∆（</a:t>
            </a:r>
            <a:r>
              <a:rPr lang="zh-CN" altLang="en-US" sz="2200" dirty="0">
                <a:ea typeface="Arial Unicode MS" pitchFamily="34" charset="-122"/>
                <a:cs typeface="Arial Unicode MS" pitchFamily="34" charset="-122"/>
              </a:rPr>
              <a:t>操作数</a:t>
            </a:r>
            <a:r>
              <a:rPr lang="en-US" altLang="zh-CN" sz="2200" dirty="0">
                <a:ea typeface="Arial Unicode MS" pitchFamily="34" charset="-122"/>
                <a:cs typeface="Arial Unicode MS" pitchFamily="34" charset="-122"/>
              </a:rPr>
              <a:t>Data</a:t>
            </a:r>
            <a:r>
              <a:rPr lang="zh-CN" altLang="en-US" sz="2200" dirty="0">
                <a:ea typeface="Arial Unicode MS" pitchFamily="34" charset="-122"/>
                <a:cs typeface="Arial Unicode MS" pitchFamily="34" charset="-122"/>
              </a:rPr>
              <a:t>的字节数）</a:t>
            </a:r>
            <a:endParaRPr lang="zh-CN" altLang="en-US" sz="2200" dirty="0"/>
          </a:p>
          <a:p>
            <a:pPr marL="812800" lvl="1" indent="-338138">
              <a:lnSpc>
                <a:spcPct val="100000"/>
              </a:lnSpc>
              <a:spcBef>
                <a:spcPts val="0"/>
              </a:spcBef>
            </a:pPr>
            <a:r>
              <a:rPr lang="zh-CN" altLang="en-US" sz="2200" dirty="0"/>
              <a:t>例：</a:t>
            </a:r>
            <a:r>
              <a:rPr lang="en-US" altLang="zh-CN" sz="2200" dirty="0"/>
              <a:t>MOV  AX, </a:t>
            </a:r>
            <a:r>
              <a:rPr lang="en-US" altLang="zh-CN" sz="2200" dirty="0">
                <a:solidFill>
                  <a:srgbClr val="FF0000"/>
                </a:solidFill>
              </a:rPr>
              <a:t>1000H[DI]</a:t>
            </a:r>
            <a:r>
              <a:rPr lang="zh-CN" altLang="en-US" sz="2200" dirty="0"/>
              <a:t> （</a:t>
            </a:r>
            <a:r>
              <a:rPr lang="en-US" altLang="zh-CN" sz="2200" dirty="0"/>
              <a:t>80X86</a:t>
            </a:r>
            <a:r>
              <a:rPr lang="zh-CN" altLang="en-US" sz="2200" dirty="0"/>
              <a:t>指令）</a:t>
            </a:r>
            <a:endParaRPr lang="zh-CN" altLang="en-US" sz="2200" dirty="0">
              <a:solidFill>
                <a:srgbClr val="FF0000"/>
              </a:solidFill>
            </a:endParaRPr>
          </a:p>
        </p:txBody>
      </p:sp>
      <p:grpSp>
        <p:nvGrpSpPr>
          <p:cNvPr id="2" name="Group 4"/>
          <p:cNvGrpSpPr>
            <a:grpSpLocks/>
          </p:cNvGrpSpPr>
          <p:nvPr/>
        </p:nvGrpSpPr>
        <p:grpSpPr bwMode="auto">
          <a:xfrm>
            <a:off x="2135997" y="3408809"/>
            <a:ext cx="5181600" cy="381000"/>
            <a:chOff x="672" y="1872"/>
            <a:chExt cx="3456" cy="240"/>
          </a:xfrm>
        </p:grpSpPr>
        <p:sp>
          <p:nvSpPr>
            <p:cNvPr id="149509" name="Rectangle 5"/>
            <p:cNvSpPr>
              <a:spLocks noChangeArrowheads="1"/>
            </p:cNvSpPr>
            <p:nvPr/>
          </p:nvSpPr>
          <p:spPr bwMode="auto">
            <a:xfrm>
              <a:off x="672" y="1872"/>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OP</a:t>
              </a:r>
            </a:p>
          </p:txBody>
        </p:sp>
        <p:sp>
          <p:nvSpPr>
            <p:cNvPr id="149510" name="Rectangle 6"/>
            <p:cNvSpPr>
              <a:spLocks noChangeArrowheads="1"/>
            </p:cNvSpPr>
            <p:nvPr/>
          </p:nvSpPr>
          <p:spPr bwMode="auto">
            <a:xfrm>
              <a:off x="1680" y="1872"/>
              <a:ext cx="1008" cy="240"/>
            </a:xfrm>
            <a:prstGeom prst="rect">
              <a:avLst/>
            </a:prstGeom>
            <a:noFill/>
            <a:ln w="12700">
              <a:solidFill>
                <a:schemeClr val="tx1"/>
              </a:solidFill>
              <a:miter lim="800000"/>
              <a:headEnd/>
              <a:tailEnd/>
            </a:ln>
            <a:effectLst/>
          </p:spPr>
          <p:txBody>
            <a:bodyPr wrap="none" anchor="ctr"/>
            <a:lstStyle/>
            <a:p>
              <a:pPr algn="ctr">
                <a:buNone/>
              </a:pPr>
              <a:r>
                <a:rPr lang="en-US" altLang="zh-CN" sz="2000"/>
                <a:t>Des</a:t>
              </a:r>
            </a:p>
          </p:txBody>
        </p:sp>
        <p:sp>
          <p:nvSpPr>
            <p:cNvPr id="149511" name="Rectangle 7"/>
            <p:cNvSpPr>
              <a:spLocks noChangeArrowheads="1"/>
            </p:cNvSpPr>
            <p:nvPr/>
          </p:nvSpPr>
          <p:spPr bwMode="auto">
            <a:xfrm>
              <a:off x="3360" y="1872"/>
              <a:ext cx="768"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t>A</a:t>
              </a:r>
            </a:p>
          </p:txBody>
        </p:sp>
        <p:sp>
          <p:nvSpPr>
            <p:cNvPr id="149512" name="Rectangle 8"/>
            <p:cNvSpPr>
              <a:spLocks noChangeArrowheads="1"/>
            </p:cNvSpPr>
            <p:nvPr/>
          </p:nvSpPr>
          <p:spPr bwMode="auto">
            <a:xfrm>
              <a:off x="2688" y="1872"/>
              <a:ext cx="3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Mod</a:t>
              </a:r>
            </a:p>
          </p:txBody>
        </p:sp>
        <p:sp>
          <p:nvSpPr>
            <p:cNvPr id="149513" name="Rectangle 9"/>
            <p:cNvSpPr>
              <a:spLocks noChangeArrowheads="1"/>
            </p:cNvSpPr>
            <p:nvPr/>
          </p:nvSpPr>
          <p:spPr bwMode="auto">
            <a:xfrm>
              <a:off x="3024" y="1872"/>
              <a:ext cx="336"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Rx</a:t>
              </a:r>
            </a:p>
          </p:txBody>
        </p:sp>
      </p:grpSp>
      <p:grpSp>
        <p:nvGrpSpPr>
          <p:cNvPr id="3" name="Group 10"/>
          <p:cNvGrpSpPr>
            <a:grpSpLocks/>
          </p:cNvGrpSpPr>
          <p:nvPr/>
        </p:nvGrpSpPr>
        <p:grpSpPr bwMode="auto">
          <a:xfrm>
            <a:off x="3507597" y="4856609"/>
            <a:ext cx="2514600" cy="381000"/>
            <a:chOff x="1248" y="2928"/>
            <a:chExt cx="1584" cy="240"/>
          </a:xfrm>
        </p:grpSpPr>
        <p:sp>
          <p:nvSpPr>
            <p:cNvPr id="149515" name="Rectangle 11"/>
            <p:cNvSpPr>
              <a:spLocks noChangeArrowheads="1"/>
            </p:cNvSpPr>
            <p:nvPr/>
          </p:nvSpPr>
          <p:spPr bwMode="auto">
            <a:xfrm>
              <a:off x="2016" y="2928"/>
              <a:ext cx="816" cy="240"/>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N</a:t>
              </a:r>
            </a:p>
          </p:txBody>
        </p:sp>
        <p:sp>
          <p:nvSpPr>
            <p:cNvPr id="149516" name="Text Box 12"/>
            <p:cNvSpPr txBox="1">
              <a:spLocks noChangeArrowheads="1"/>
            </p:cNvSpPr>
            <p:nvPr/>
          </p:nvSpPr>
          <p:spPr bwMode="auto">
            <a:xfrm>
              <a:off x="1248" y="2928"/>
              <a:ext cx="792" cy="206"/>
            </a:xfrm>
            <a:prstGeom prst="rect">
              <a:avLst/>
            </a:prstGeom>
            <a:noFill/>
            <a:ln w="12700">
              <a:noFill/>
              <a:miter lim="800000"/>
              <a:headEnd/>
              <a:tailEnd/>
            </a:ln>
            <a:effectLst/>
          </p:spPr>
          <p:txBody>
            <a:bodyPr>
              <a:spAutoFit/>
            </a:bodyPr>
            <a:lstStyle/>
            <a:p>
              <a:pPr algn="ctr">
                <a:spcBef>
                  <a:spcPct val="50000"/>
                </a:spcBef>
                <a:buNone/>
              </a:pPr>
              <a:r>
                <a:rPr lang="zh-CN" altLang="en-US">
                  <a:latin typeface="楷体_GB2312" pitchFamily="49" charset="-122"/>
                  <a:ea typeface="楷体_GB2312" pitchFamily="49" charset="-122"/>
                </a:rPr>
                <a:t>寄存器</a:t>
              </a:r>
              <a:r>
                <a:rPr lang="en-US" altLang="zh-CN">
                  <a:ea typeface="楷体_GB2312" pitchFamily="49" charset="-122"/>
                </a:rPr>
                <a:t>Rx</a:t>
              </a:r>
            </a:p>
          </p:txBody>
        </p:sp>
      </p:grpSp>
      <p:sp>
        <p:nvSpPr>
          <p:cNvPr id="149517" name="Line 13"/>
          <p:cNvSpPr>
            <a:spLocks noChangeShapeType="1"/>
          </p:cNvSpPr>
          <p:nvPr/>
        </p:nvSpPr>
        <p:spPr bwMode="auto">
          <a:xfrm>
            <a:off x="5869797" y="3789809"/>
            <a:ext cx="0" cy="1066800"/>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grpSp>
        <p:nvGrpSpPr>
          <p:cNvPr id="4" name="Group 14"/>
          <p:cNvGrpSpPr>
            <a:grpSpLocks/>
          </p:cNvGrpSpPr>
          <p:nvPr/>
        </p:nvGrpSpPr>
        <p:grpSpPr bwMode="auto">
          <a:xfrm>
            <a:off x="6022197" y="3789809"/>
            <a:ext cx="914400" cy="1447800"/>
            <a:chOff x="2832" y="2256"/>
            <a:chExt cx="576" cy="912"/>
          </a:xfrm>
        </p:grpSpPr>
        <p:sp>
          <p:nvSpPr>
            <p:cNvPr id="149519" name="Oval 15"/>
            <p:cNvSpPr>
              <a:spLocks noChangeArrowheads="1"/>
            </p:cNvSpPr>
            <p:nvPr/>
          </p:nvSpPr>
          <p:spPr bwMode="auto">
            <a:xfrm>
              <a:off x="3120" y="2880"/>
              <a:ext cx="288" cy="288"/>
            </a:xfrm>
            <a:prstGeom prst="ellipse">
              <a:avLst/>
            </a:prstGeom>
            <a:noFill/>
            <a:ln w="12700">
              <a:solidFill>
                <a:schemeClr val="tx1"/>
              </a:solidFill>
              <a:round/>
              <a:headEnd/>
              <a:tailEnd/>
            </a:ln>
            <a:effectLst/>
          </p:spPr>
          <p:txBody>
            <a:bodyPr wrap="none" anchor="ctr"/>
            <a:lstStyle/>
            <a:p>
              <a:pPr algn="ctr">
                <a:buNone/>
              </a:pPr>
              <a:r>
                <a:rPr lang="zh-CN" altLang="en-US" sz="2800"/>
                <a:t>+</a:t>
              </a:r>
            </a:p>
          </p:txBody>
        </p:sp>
        <p:sp>
          <p:nvSpPr>
            <p:cNvPr id="149520" name="Line 16"/>
            <p:cNvSpPr>
              <a:spLocks noChangeShapeType="1"/>
            </p:cNvSpPr>
            <p:nvPr/>
          </p:nvSpPr>
          <p:spPr bwMode="auto">
            <a:xfrm>
              <a:off x="3264" y="2256"/>
              <a:ext cx="0" cy="624"/>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sp>
          <p:nvSpPr>
            <p:cNvPr id="149521" name="Line 17"/>
            <p:cNvSpPr>
              <a:spLocks noChangeShapeType="1"/>
            </p:cNvSpPr>
            <p:nvPr/>
          </p:nvSpPr>
          <p:spPr bwMode="auto">
            <a:xfrm>
              <a:off x="2832" y="3024"/>
              <a:ext cx="288" cy="0"/>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grpSp>
      <p:sp>
        <p:nvSpPr>
          <p:cNvPr id="149522" name="Rectangle 18"/>
          <p:cNvSpPr>
            <a:spLocks noChangeArrowheads="1"/>
          </p:cNvSpPr>
          <p:nvPr/>
        </p:nvSpPr>
        <p:spPr bwMode="auto">
          <a:xfrm>
            <a:off x="7622397" y="5923409"/>
            <a:ext cx="2057400" cy="38100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Data</a:t>
            </a:r>
          </a:p>
        </p:txBody>
      </p:sp>
      <p:grpSp>
        <p:nvGrpSpPr>
          <p:cNvPr id="5" name="Group 19"/>
          <p:cNvGrpSpPr>
            <a:grpSpLocks/>
          </p:cNvGrpSpPr>
          <p:nvPr/>
        </p:nvGrpSpPr>
        <p:grpSpPr bwMode="auto">
          <a:xfrm>
            <a:off x="7622400" y="3485009"/>
            <a:ext cx="3300414" cy="2819400"/>
            <a:chOff x="3840" y="2064"/>
            <a:chExt cx="2079" cy="1776"/>
          </a:xfrm>
        </p:grpSpPr>
        <p:sp>
          <p:nvSpPr>
            <p:cNvPr id="149524" name="Text Box 20"/>
            <p:cNvSpPr txBox="1">
              <a:spLocks noChangeArrowheads="1"/>
            </p:cNvSpPr>
            <p:nvPr/>
          </p:nvSpPr>
          <p:spPr bwMode="auto">
            <a:xfrm>
              <a:off x="5184" y="3600"/>
              <a:ext cx="508" cy="206"/>
            </a:xfrm>
            <a:prstGeom prst="rect">
              <a:avLst/>
            </a:prstGeom>
            <a:noFill/>
            <a:ln w="12700">
              <a:noFill/>
              <a:miter lim="800000"/>
              <a:headEnd/>
              <a:tailEnd/>
            </a:ln>
            <a:effectLst/>
          </p:spPr>
          <p:txBody>
            <a:bodyPr wrap="square">
              <a:spAutoFit/>
            </a:bodyPr>
            <a:lstStyle/>
            <a:p>
              <a:pPr>
                <a:spcBef>
                  <a:spcPct val="50000"/>
                </a:spcBef>
                <a:buNone/>
              </a:pPr>
              <a:r>
                <a:rPr lang="en-US" altLang="zh-CN" dirty="0"/>
                <a:t>A+N</a:t>
              </a:r>
            </a:p>
          </p:txBody>
        </p:sp>
        <p:grpSp>
          <p:nvGrpSpPr>
            <p:cNvPr id="6" name="Group 21"/>
            <p:cNvGrpSpPr>
              <a:grpSpLocks/>
            </p:cNvGrpSpPr>
            <p:nvPr/>
          </p:nvGrpSpPr>
          <p:grpSpPr bwMode="auto">
            <a:xfrm>
              <a:off x="3840" y="2064"/>
              <a:ext cx="2079" cy="1776"/>
              <a:chOff x="3840" y="2064"/>
              <a:chExt cx="2079" cy="1776"/>
            </a:xfrm>
          </p:grpSpPr>
          <p:sp>
            <p:nvSpPr>
              <p:cNvPr id="149526" name="Rectangle 22"/>
              <p:cNvSpPr>
                <a:spLocks noChangeArrowheads="1"/>
              </p:cNvSpPr>
              <p:nvPr/>
            </p:nvSpPr>
            <p:spPr bwMode="auto">
              <a:xfrm>
                <a:off x="3840" y="2256"/>
                <a:ext cx="1296" cy="624"/>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9527" name="Rectangle 23"/>
              <p:cNvSpPr>
                <a:spLocks noChangeArrowheads="1"/>
              </p:cNvSpPr>
              <p:nvPr/>
            </p:nvSpPr>
            <p:spPr bwMode="auto">
              <a:xfrm>
                <a:off x="3840" y="2880"/>
                <a:ext cx="1296" cy="240"/>
              </a:xfrm>
              <a:prstGeom prst="rect">
                <a:avLst/>
              </a:prstGeom>
              <a:noFill/>
              <a:ln w="12700">
                <a:solidFill>
                  <a:schemeClr val="tx1"/>
                </a:solidFill>
                <a:miter lim="800000"/>
                <a:headEnd/>
                <a:tailEnd/>
              </a:ln>
              <a:effectLst/>
            </p:spPr>
            <p:txBody>
              <a:bodyPr wrap="none" anchor="ctr"/>
              <a:lstStyle/>
              <a:p>
                <a:pPr algn="ctr">
                  <a:buNone/>
                </a:pPr>
                <a:endParaRPr lang="en-US" altLang="zh-CN" sz="2000"/>
              </a:p>
            </p:txBody>
          </p:sp>
          <p:sp>
            <p:nvSpPr>
              <p:cNvPr id="149528" name="Rectangle 24"/>
              <p:cNvSpPr>
                <a:spLocks noChangeArrowheads="1"/>
              </p:cNvSpPr>
              <p:nvPr/>
            </p:nvSpPr>
            <p:spPr bwMode="auto">
              <a:xfrm>
                <a:off x="3840" y="3120"/>
                <a:ext cx="1296" cy="240"/>
              </a:xfrm>
              <a:prstGeom prst="rect">
                <a:avLst/>
              </a:prstGeom>
              <a:noFill/>
              <a:ln w="12700">
                <a:solidFill>
                  <a:schemeClr val="tx1"/>
                </a:solidFill>
                <a:miter lim="800000"/>
                <a:headEnd/>
                <a:tailEnd/>
              </a:ln>
              <a:effectLst/>
            </p:spPr>
            <p:txBody>
              <a:bodyPr wrap="none" anchor="ctr"/>
              <a:lstStyle/>
              <a:p>
                <a:pPr algn="ctr">
                  <a:buNone/>
                </a:pPr>
                <a:endParaRPr lang="en-US" altLang="zh-CN" sz="2000"/>
              </a:p>
            </p:txBody>
          </p:sp>
          <p:sp>
            <p:nvSpPr>
              <p:cNvPr id="149529" name="Rectangle 25"/>
              <p:cNvSpPr>
                <a:spLocks noChangeArrowheads="1"/>
              </p:cNvSpPr>
              <p:nvPr/>
            </p:nvSpPr>
            <p:spPr bwMode="auto">
              <a:xfrm>
                <a:off x="3840" y="336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9530" name="Rectangle 26"/>
              <p:cNvSpPr>
                <a:spLocks noChangeArrowheads="1"/>
              </p:cNvSpPr>
              <p:nvPr/>
            </p:nvSpPr>
            <p:spPr bwMode="auto">
              <a:xfrm>
                <a:off x="3840" y="360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49531" name="Text Box 27"/>
              <p:cNvSpPr txBox="1">
                <a:spLocks noChangeArrowheads="1"/>
              </p:cNvSpPr>
              <p:nvPr/>
            </p:nvSpPr>
            <p:spPr bwMode="auto">
              <a:xfrm>
                <a:off x="4032" y="2064"/>
                <a:ext cx="1248" cy="190"/>
              </a:xfrm>
              <a:prstGeom prst="rect">
                <a:avLst/>
              </a:prstGeom>
              <a:noFill/>
              <a:ln w="12700">
                <a:noFill/>
                <a:miter lim="800000"/>
                <a:headEnd/>
                <a:tailEnd/>
              </a:ln>
              <a:effectLst/>
            </p:spPr>
            <p:txBody>
              <a:bodyPr>
                <a:spAutoFit/>
              </a:bodyPr>
              <a:lstStyle/>
              <a:p>
                <a:pPr algn="ctr">
                  <a:spcBef>
                    <a:spcPct val="50000"/>
                  </a:spcBef>
                  <a:buNone/>
                </a:pPr>
                <a:r>
                  <a:rPr lang="zh-CN" altLang="en-US" sz="1600">
                    <a:ea typeface="楷体_GB2312" pitchFamily="49" charset="-122"/>
                  </a:rPr>
                  <a:t>存储器</a:t>
                </a:r>
              </a:p>
            </p:txBody>
          </p:sp>
          <p:sp>
            <p:nvSpPr>
              <p:cNvPr id="149532" name="Text Box 28"/>
              <p:cNvSpPr txBox="1">
                <a:spLocks noChangeArrowheads="1"/>
              </p:cNvSpPr>
              <p:nvPr/>
            </p:nvSpPr>
            <p:spPr bwMode="auto">
              <a:xfrm>
                <a:off x="5184" y="2880"/>
                <a:ext cx="384" cy="206"/>
              </a:xfrm>
              <a:prstGeom prst="rect">
                <a:avLst/>
              </a:prstGeom>
              <a:noFill/>
              <a:ln w="12700">
                <a:noFill/>
                <a:miter lim="800000"/>
                <a:headEnd/>
                <a:tailEnd/>
              </a:ln>
              <a:effectLst/>
            </p:spPr>
            <p:txBody>
              <a:bodyPr>
                <a:spAutoFit/>
              </a:bodyPr>
              <a:lstStyle/>
              <a:p>
                <a:pPr>
                  <a:spcBef>
                    <a:spcPct val="50000"/>
                  </a:spcBef>
                  <a:buNone/>
                </a:pPr>
                <a:r>
                  <a:rPr lang="en-US" altLang="zh-CN"/>
                  <a:t>A</a:t>
                </a:r>
              </a:p>
            </p:txBody>
          </p:sp>
          <p:sp>
            <p:nvSpPr>
              <p:cNvPr id="149533" name="Text Box 29"/>
              <p:cNvSpPr txBox="1">
                <a:spLocks noChangeArrowheads="1"/>
              </p:cNvSpPr>
              <p:nvPr/>
            </p:nvSpPr>
            <p:spPr bwMode="auto">
              <a:xfrm>
                <a:off x="5126" y="3120"/>
                <a:ext cx="793" cy="206"/>
              </a:xfrm>
              <a:prstGeom prst="rect">
                <a:avLst/>
              </a:prstGeom>
              <a:noFill/>
              <a:ln w="12700">
                <a:noFill/>
                <a:miter lim="800000"/>
                <a:headEnd/>
                <a:tailEnd/>
              </a:ln>
              <a:effectLst/>
            </p:spPr>
            <p:txBody>
              <a:bodyPr wrap="square">
                <a:spAutoFit/>
              </a:bodyPr>
              <a:lstStyle/>
              <a:p>
                <a:pPr>
                  <a:spcBef>
                    <a:spcPct val="50000"/>
                  </a:spcBef>
                  <a:buNone/>
                </a:pPr>
                <a:r>
                  <a:rPr lang="en-US" altLang="zh-CN" dirty="0" err="1"/>
                  <a:t>A+offset</a:t>
                </a:r>
                <a:endParaRPr lang="en-US" altLang="zh-CN" dirty="0"/>
              </a:p>
            </p:txBody>
          </p:sp>
        </p:grpSp>
      </p:grpSp>
      <p:grpSp>
        <p:nvGrpSpPr>
          <p:cNvPr id="7" name="Group 30"/>
          <p:cNvGrpSpPr>
            <a:grpSpLocks/>
          </p:cNvGrpSpPr>
          <p:nvPr/>
        </p:nvGrpSpPr>
        <p:grpSpPr bwMode="auto">
          <a:xfrm>
            <a:off x="6707997" y="5237609"/>
            <a:ext cx="914400" cy="914400"/>
            <a:chOff x="3264" y="3168"/>
            <a:chExt cx="576" cy="576"/>
          </a:xfrm>
        </p:grpSpPr>
        <p:sp>
          <p:nvSpPr>
            <p:cNvPr id="149535" name="Line 31"/>
            <p:cNvSpPr>
              <a:spLocks noChangeShapeType="1"/>
            </p:cNvSpPr>
            <p:nvPr/>
          </p:nvSpPr>
          <p:spPr bwMode="auto">
            <a:xfrm>
              <a:off x="3264" y="3168"/>
              <a:ext cx="0" cy="576"/>
            </a:xfrm>
            <a:prstGeom prst="line">
              <a:avLst/>
            </a:prstGeom>
            <a:noFill/>
            <a:ln w="28575">
              <a:solidFill>
                <a:schemeClr val="accent1"/>
              </a:solidFill>
              <a:round/>
              <a:headEnd/>
              <a:tailEnd/>
            </a:ln>
            <a:effectLst/>
          </p:spPr>
          <p:txBody>
            <a:bodyPr/>
            <a:lstStyle/>
            <a:p>
              <a:pPr algn="ctr">
                <a:buNone/>
              </a:pPr>
              <a:endParaRPr lang="zh-CN" altLang="en-US"/>
            </a:p>
          </p:txBody>
        </p:sp>
        <p:sp>
          <p:nvSpPr>
            <p:cNvPr id="149536" name="Line 32"/>
            <p:cNvSpPr>
              <a:spLocks noChangeShapeType="1"/>
            </p:cNvSpPr>
            <p:nvPr/>
          </p:nvSpPr>
          <p:spPr bwMode="auto">
            <a:xfrm>
              <a:off x="3264" y="3744"/>
              <a:ext cx="576" cy="0"/>
            </a:xfrm>
            <a:prstGeom prst="line">
              <a:avLst/>
            </a:prstGeom>
            <a:noFill/>
            <a:ln w="28575">
              <a:solidFill>
                <a:schemeClr val="accent1"/>
              </a:solidFill>
              <a:round/>
              <a:headEnd/>
              <a:tailEnd type="triangle" w="med" len="med"/>
            </a:ln>
            <a:effectLst/>
          </p:spPr>
          <p:txBody>
            <a:bodyPr/>
            <a:lstStyle/>
            <a:p>
              <a:pPr algn="ctr">
                <a:buNone/>
              </a:pPr>
              <a:endParaRPr lang="zh-CN" altLang="en-US"/>
            </a:p>
          </p:txBody>
        </p:sp>
      </p:grpSp>
      <p:sp>
        <p:nvSpPr>
          <p:cNvPr id="149537" name="Text Box 33"/>
          <p:cNvSpPr txBox="1">
            <a:spLocks noChangeArrowheads="1"/>
          </p:cNvSpPr>
          <p:nvPr/>
        </p:nvSpPr>
        <p:spPr bwMode="auto">
          <a:xfrm>
            <a:off x="2495600" y="6368751"/>
            <a:ext cx="6552721" cy="353943"/>
          </a:xfrm>
          <a:prstGeom prst="rect">
            <a:avLst/>
          </a:prstGeom>
          <a:noFill/>
          <a:ln w="12700">
            <a:noFill/>
            <a:miter lim="800000"/>
            <a:headEnd/>
            <a:tailEnd/>
          </a:ln>
          <a:effectLst/>
        </p:spPr>
        <p:txBody>
          <a:bodyPr wrap="square">
            <a:spAutoFit/>
          </a:bodyPr>
          <a:lstStyle/>
          <a:p>
            <a:pPr algn="ctr">
              <a:spcBef>
                <a:spcPct val="50000"/>
              </a:spcBef>
              <a:buNone/>
            </a:pPr>
            <a:r>
              <a:rPr lang="zh-CN" altLang="en-US" sz="2000" b="1" dirty="0">
                <a:solidFill>
                  <a:srgbClr val="0532C3"/>
                </a:solidFill>
                <a:ea typeface="宋体" pitchFamily="2" charset="-122"/>
              </a:rPr>
              <a:t> 变址寻址的作用：数组操作，串操作，用于循环操作</a:t>
            </a:r>
          </a:p>
        </p:txBody>
      </p:sp>
      <p:grpSp>
        <p:nvGrpSpPr>
          <p:cNvPr id="8" name="Group 37"/>
          <p:cNvGrpSpPr>
            <a:grpSpLocks/>
          </p:cNvGrpSpPr>
          <p:nvPr/>
        </p:nvGrpSpPr>
        <p:grpSpPr bwMode="auto">
          <a:xfrm>
            <a:off x="2745597" y="5542409"/>
            <a:ext cx="3352800" cy="381000"/>
            <a:chOff x="768" y="3360"/>
            <a:chExt cx="2112" cy="240"/>
          </a:xfrm>
        </p:grpSpPr>
        <p:sp>
          <p:nvSpPr>
            <p:cNvPr id="149539" name="Rectangle 35"/>
            <p:cNvSpPr>
              <a:spLocks noChangeArrowheads="1"/>
            </p:cNvSpPr>
            <p:nvPr/>
          </p:nvSpPr>
          <p:spPr bwMode="auto">
            <a:xfrm>
              <a:off x="2064" y="3360"/>
              <a:ext cx="816" cy="240"/>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N＋</a:t>
              </a:r>
              <a:r>
                <a:rPr lang="en-US" altLang="zh-CN" sz="2000">
                  <a:solidFill>
                    <a:srgbClr val="0532C3"/>
                  </a:solidFill>
                  <a:ea typeface="Arial Unicode MS" pitchFamily="34" charset="-122"/>
                  <a:cs typeface="Arial Unicode MS" pitchFamily="34" charset="-122"/>
                </a:rPr>
                <a:t>∆</a:t>
              </a:r>
              <a:endParaRPr lang="en-US" altLang="zh-CN" sz="2000">
                <a:solidFill>
                  <a:srgbClr val="0532C3"/>
                </a:solidFill>
              </a:endParaRPr>
            </a:p>
          </p:txBody>
        </p:sp>
        <p:sp>
          <p:nvSpPr>
            <p:cNvPr id="149540" name="Text Box 36"/>
            <p:cNvSpPr txBox="1">
              <a:spLocks noChangeArrowheads="1"/>
            </p:cNvSpPr>
            <p:nvPr/>
          </p:nvSpPr>
          <p:spPr bwMode="auto">
            <a:xfrm>
              <a:off x="768" y="3360"/>
              <a:ext cx="1320" cy="206"/>
            </a:xfrm>
            <a:prstGeom prst="rect">
              <a:avLst/>
            </a:prstGeom>
            <a:noFill/>
            <a:ln w="12700">
              <a:noFill/>
              <a:miter lim="800000"/>
              <a:headEnd/>
              <a:tailEnd/>
            </a:ln>
            <a:effectLst/>
          </p:spPr>
          <p:txBody>
            <a:bodyPr>
              <a:spAutoFit/>
            </a:bodyPr>
            <a:lstStyle/>
            <a:p>
              <a:pPr algn="ctr">
                <a:spcBef>
                  <a:spcPct val="50000"/>
                </a:spcBef>
                <a:buNone/>
              </a:pPr>
              <a:r>
                <a:rPr lang="zh-CN" altLang="en-US">
                  <a:latin typeface="楷体_GB2312" pitchFamily="49" charset="-122"/>
                  <a:ea typeface="楷体_GB2312" pitchFamily="49" charset="-122"/>
                </a:rPr>
                <a:t>寻址后寄存器</a:t>
              </a:r>
              <a:r>
                <a:rPr lang="en-US" altLang="zh-CN">
                  <a:ea typeface="楷体_GB2312" pitchFamily="49" charset="-122"/>
                </a:rPr>
                <a:t>Rx</a:t>
              </a:r>
            </a:p>
          </p:txBody>
        </p:sp>
      </p:gr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2"/>
          <p:cNvSpPr>
            <a:spLocks noChangeArrowheads="1"/>
          </p:cNvSpPr>
          <p:nvPr/>
        </p:nvSpPr>
        <p:spPr bwMode="auto">
          <a:xfrm>
            <a:off x="3215680" y="1141686"/>
            <a:ext cx="5039990" cy="537940"/>
          </a:xfrm>
          <a:prstGeom prst="rect">
            <a:avLst/>
          </a:prstGeom>
          <a:noFill/>
          <a:ln w="9525">
            <a:noFill/>
            <a:miter lim="800000"/>
            <a:headEnd/>
            <a:tailEnd/>
          </a:ln>
        </p:spPr>
        <p:txBody>
          <a:bodyPr/>
          <a:lstStyle/>
          <a:p>
            <a:pPr marL="0" marR="0" lvl="0" indent="0" algn="ctr" defTabSz="914400" rtl="0" eaLnBrk="0" fontAlgn="base" latinLnBrk="0" hangingPunct="0">
              <a:lnSpc>
                <a:spcPct val="87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第</a:t>
            </a:r>
            <a:r>
              <a:rPr lang="zh-CN" altLang="en-US" sz="2800" dirty="0">
                <a:solidFill>
                  <a:srgbClr val="000000"/>
                </a:solidFill>
                <a:latin typeface="微软雅黑" panose="020B0503020204020204" pitchFamily="34" charset="-122"/>
                <a:ea typeface="微软雅黑" panose="020B0503020204020204" pitchFamily="34" charset="-122"/>
                <a:cs typeface="楷体_GB2312"/>
              </a:rPr>
              <a:t>五</a:t>
            </a: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讲：指令系统与</a:t>
            </a:r>
            <a:r>
              <a:rPr kumimoji="0"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MIPS</a:t>
            </a: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汇编</a:t>
            </a:r>
          </a:p>
        </p:txBody>
      </p:sp>
      <p:sp>
        <p:nvSpPr>
          <p:cNvPr id="13" name="Rectangle 13"/>
          <p:cNvSpPr>
            <a:spLocks noChangeArrowheads="1"/>
          </p:cNvSpPr>
          <p:nvPr/>
        </p:nvSpPr>
        <p:spPr bwMode="auto">
          <a:xfrm>
            <a:off x="3863752" y="1853044"/>
            <a:ext cx="4608511" cy="4312260"/>
          </a:xfrm>
          <a:prstGeom prst="rect">
            <a:avLst/>
          </a:prstGeom>
          <a:noFill/>
          <a:ln w="28575">
            <a:noFill/>
            <a:miter lim="800000"/>
            <a:headEnd/>
            <a:tailEnd/>
          </a:ln>
        </p:spPr>
        <p:txBody>
          <a:bodyPr wrap="square" lIns="63500" tIns="133200" rIns="63500" bIns="133200">
            <a:noAutofit/>
          </a:bodyPr>
          <a:lstStyle/>
          <a:p>
            <a:pPr marL="609600" lvl="0" indent="-609600">
              <a:lnSpc>
                <a:spcPct val="120000"/>
              </a:lnSpc>
              <a:spcBef>
                <a:spcPct val="5000"/>
              </a:spcBef>
              <a:spcAft>
                <a:spcPct val="5000"/>
              </a:spcAft>
              <a:buClr>
                <a:srgbClr val="FF0000"/>
              </a:buClr>
              <a:buFont typeface="Wingdings" pitchFamily="2" charset="2"/>
              <a:buAutoNum type="ea1JpnChsDbPeriod"/>
            </a:pPr>
            <a:r>
              <a:rPr lang="zh-CN" altLang="en-US" sz="2800" dirty="0">
                <a:solidFill>
                  <a:srgbClr val="000066"/>
                </a:solidFill>
              </a:rPr>
              <a:t>指令格式</a:t>
            </a:r>
          </a:p>
          <a:p>
            <a:pPr marL="901700" lvl="1" indent="-457200">
              <a:lnSpc>
                <a:spcPct val="120000"/>
              </a:lnSpc>
              <a:spcBef>
                <a:spcPct val="5000"/>
              </a:spcBef>
              <a:spcAft>
                <a:spcPct val="5000"/>
              </a:spcAft>
              <a:buFont typeface="Wingdings" pitchFamily="2" charset="2"/>
              <a:buAutoNum type="arabicPeriod"/>
            </a:pPr>
            <a:r>
              <a:rPr lang="zh-CN" altLang="en-US" sz="2000" dirty="0">
                <a:solidFill>
                  <a:srgbClr val="FF0000"/>
                </a:solidFill>
              </a:rPr>
              <a:t>指令系统概述</a:t>
            </a:r>
          </a:p>
          <a:p>
            <a:pPr marL="901700" lvl="1" indent="-457200">
              <a:lnSpc>
                <a:spcPct val="120000"/>
              </a:lnSpc>
              <a:spcBef>
                <a:spcPct val="5000"/>
              </a:spcBef>
              <a:spcAft>
                <a:spcPct val="5000"/>
              </a:spcAft>
              <a:buFont typeface="Wingdings" pitchFamily="2" charset="2"/>
              <a:buAutoNum type="arabicPeriod"/>
            </a:pPr>
            <a:r>
              <a:rPr lang="zh-CN" altLang="en-US" sz="2000" dirty="0">
                <a:solidFill>
                  <a:srgbClr val="FF0000"/>
                </a:solidFill>
              </a:rPr>
              <a:t>指令格式</a:t>
            </a:r>
            <a:endParaRPr lang="en-US" altLang="zh-CN" sz="2000" dirty="0">
              <a:solidFill>
                <a:srgbClr val="FF0000"/>
              </a:solidFill>
            </a:endParaRPr>
          </a:p>
          <a:p>
            <a:pPr marL="901700" lvl="1" indent="-457200">
              <a:lnSpc>
                <a:spcPct val="120000"/>
              </a:lnSpc>
              <a:spcBef>
                <a:spcPct val="5000"/>
              </a:spcBef>
              <a:spcAft>
                <a:spcPct val="5000"/>
              </a:spcAft>
              <a:buFont typeface="Wingdings" pitchFamily="2" charset="2"/>
              <a:buAutoNum type="arabicPeriod"/>
            </a:pPr>
            <a:r>
              <a:rPr lang="zh-CN" altLang="en-US" sz="2000" dirty="0">
                <a:solidFill>
                  <a:srgbClr val="FF0000"/>
                </a:solidFill>
              </a:rPr>
              <a:t>寻址方式</a:t>
            </a:r>
          </a:p>
          <a:p>
            <a:pPr marL="609600" lvl="0" indent="-609600">
              <a:lnSpc>
                <a:spcPct val="120000"/>
              </a:lnSpc>
              <a:spcBef>
                <a:spcPct val="5000"/>
              </a:spcBef>
              <a:spcAft>
                <a:spcPct val="5000"/>
              </a:spcAft>
              <a:buClr>
                <a:srgbClr val="FF0000"/>
              </a:buClr>
              <a:buFont typeface="Wingdings" pitchFamily="2" charset="2"/>
              <a:buAutoNum type="ea1JpnChsDbPeriod"/>
            </a:pPr>
            <a:r>
              <a:rPr lang="zh-CN" altLang="en-US" sz="2800" dirty="0">
                <a:solidFill>
                  <a:srgbClr val="000066"/>
                </a:solidFill>
              </a:rPr>
              <a:t>典型指令系统介绍</a:t>
            </a:r>
          </a:p>
          <a:p>
            <a:pPr marL="901700" lvl="1" indent="-457200">
              <a:lnSpc>
                <a:spcPct val="120000"/>
              </a:lnSpc>
              <a:spcBef>
                <a:spcPct val="5000"/>
              </a:spcBef>
              <a:spcAft>
                <a:spcPct val="5000"/>
              </a:spcAft>
              <a:buFont typeface="Wingdings" pitchFamily="2" charset="2"/>
              <a:buAutoNum type="arabicPeriod"/>
            </a:pPr>
            <a:r>
              <a:rPr lang="en-US" altLang="zh-CN" sz="2000" dirty="0">
                <a:solidFill>
                  <a:srgbClr val="000066"/>
                </a:solidFill>
              </a:rPr>
              <a:t>8086/8088</a:t>
            </a:r>
            <a:r>
              <a:rPr lang="zh-CN" altLang="en-US" sz="2000" dirty="0">
                <a:solidFill>
                  <a:srgbClr val="000066"/>
                </a:solidFill>
              </a:rPr>
              <a:t>指令系统</a:t>
            </a:r>
            <a:endParaRPr lang="en-US" altLang="zh-CN" sz="2000" dirty="0">
              <a:solidFill>
                <a:srgbClr val="000066"/>
              </a:solidFill>
            </a:endParaRPr>
          </a:p>
          <a:p>
            <a:pPr marL="901700" lvl="1" indent="-457200">
              <a:lnSpc>
                <a:spcPct val="120000"/>
              </a:lnSpc>
              <a:spcBef>
                <a:spcPct val="5000"/>
              </a:spcBef>
              <a:spcAft>
                <a:spcPct val="5000"/>
              </a:spcAft>
              <a:buFont typeface="Wingdings" pitchFamily="2" charset="2"/>
              <a:buAutoNum type="arabicPeriod"/>
            </a:pPr>
            <a:r>
              <a:rPr lang="en-US" altLang="zh-CN" sz="2000" dirty="0">
                <a:solidFill>
                  <a:srgbClr val="000066"/>
                </a:solidFill>
              </a:rPr>
              <a:t>MIPS</a:t>
            </a:r>
            <a:r>
              <a:rPr lang="zh-CN" altLang="en-US" sz="2000" dirty="0">
                <a:solidFill>
                  <a:srgbClr val="000066"/>
                </a:solidFill>
              </a:rPr>
              <a:t>指令系统</a:t>
            </a:r>
            <a:endParaRPr lang="en-US" altLang="zh-CN" sz="2000" dirty="0">
              <a:solidFill>
                <a:srgbClr val="000066"/>
              </a:solidFill>
            </a:endParaRPr>
          </a:p>
          <a:p>
            <a:pPr marL="901700" lvl="1" indent="-457200">
              <a:lnSpc>
                <a:spcPct val="120000"/>
              </a:lnSpc>
              <a:spcBef>
                <a:spcPct val="5000"/>
              </a:spcBef>
              <a:spcAft>
                <a:spcPct val="5000"/>
              </a:spcAft>
              <a:buFont typeface="Wingdings" pitchFamily="2" charset="2"/>
              <a:buAutoNum type="arabicPeriod"/>
            </a:pPr>
            <a:r>
              <a:rPr lang="en-US" altLang="zh-CN" sz="2000" dirty="0">
                <a:solidFill>
                  <a:srgbClr val="000066"/>
                </a:solidFill>
              </a:rPr>
              <a:t>CISC</a:t>
            </a:r>
            <a:r>
              <a:rPr lang="zh-CN" altLang="en-US" sz="2000" dirty="0">
                <a:solidFill>
                  <a:srgbClr val="000066"/>
                </a:solidFill>
              </a:rPr>
              <a:t>与</a:t>
            </a:r>
            <a:r>
              <a:rPr lang="en-US" altLang="zh-CN" sz="2000" dirty="0">
                <a:solidFill>
                  <a:srgbClr val="000066"/>
                </a:solidFill>
              </a:rPr>
              <a:t>RISC</a:t>
            </a:r>
          </a:p>
          <a:p>
            <a:pPr marL="444500" lvl="0" indent="-457200">
              <a:lnSpc>
                <a:spcPct val="120000"/>
              </a:lnSpc>
              <a:spcBef>
                <a:spcPct val="5000"/>
              </a:spcBef>
              <a:spcAft>
                <a:spcPct val="5000"/>
              </a:spcAft>
              <a:buClr>
                <a:srgbClr val="FF0000"/>
              </a:buClr>
              <a:buFont typeface="Wingdings" pitchFamily="2" charset="2"/>
              <a:buAutoNum type="ea1JpnChsDbPeriod"/>
            </a:pPr>
            <a:r>
              <a:rPr lang="en-US" altLang="zh-CN" sz="2800" dirty="0">
                <a:solidFill>
                  <a:srgbClr val="000066"/>
                </a:solidFill>
              </a:rPr>
              <a:t>MIPS</a:t>
            </a:r>
            <a:r>
              <a:rPr lang="zh-CN" altLang="en-US" sz="2800" dirty="0">
                <a:solidFill>
                  <a:srgbClr val="000066"/>
                </a:solidFill>
              </a:rPr>
              <a:t>汇编语言</a:t>
            </a:r>
            <a:endParaRPr lang="en-US" altLang="zh-CN" sz="2800" dirty="0">
              <a:solidFill>
                <a:srgbClr val="000066"/>
              </a:solidFill>
            </a:endParaRPr>
          </a:p>
        </p:txBody>
      </p:sp>
      <p:sp>
        <p:nvSpPr>
          <p:cNvPr id="2" name="矩形 1"/>
          <p:cNvSpPr/>
          <p:nvPr/>
        </p:nvSpPr>
        <p:spPr bwMode="auto">
          <a:xfrm>
            <a:off x="3575720" y="1734692"/>
            <a:ext cx="4248471" cy="4574628"/>
          </a:xfrm>
          <a:prstGeom prst="rect">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FC0128"/>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178074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idx="4294967295"/>
          </p:nvPr>
        </p:nvSpPr>
        <p:spPr>
          <a:xfrm>
            <a:off x="612000" y="252000"/>
            <a:ext cx="7010400" cy="373062"/>
          </a:xfrm>
        </p:spPr>
        <p:txBody>
          <a:bodyPr/>
          <a:lstStyle/>
          <a:p>
            <a:r>
              <a:rPr lang="en-US" altLang="zh-CN" dirty="0"/>
              <a:t>1.3 </a:t>
            </a:r>
            <a:r>
              <a:rPr lang="zh-CN" altLang="en-US" dirty="0"/>
              <a:t>寻址方式</a:t>
            </a:r>
            <a:endParaRPr lang="en-US" altLang="zh-CN" dirty="0"/>
          </a:p>
        </p:txBody>
      </p:sp>
      <p:sp>
        <p:nvSpPr>
          <p:cNvPr id="150531" name="Rectangle 3"/>
          <p:cNvSpPr>
            <a:spLocks noChangeArrowheads="1"/>
          </p:cNvSpPr>
          <p:nvPr/>
        </p:nvSpPr>
        <p:spPr bwMode="auto">
          <a:xfrm>
            <a:off x="612000" y="900000"/>
            <a:ext cx="10812592" cy="2485424"/>
          </a:xfrm>
          <a:prstGeom prst="rect">
            <a:avLst/>
          </a:prstGeom>
          <a:noFill/>
          <a:ln w="12700">
            <a:noFill/>
            <a:miter lim="800000"/>
            <a:headEnd/>
            <a:tailEnd/>
          </a:ln>
          <a:effectLst/>
        </p:spPr>
        <p:txBody>
          <a:bodyPr wrap="square" lIns="63500" tIns="25400" rIns="63500" bIns="25400">
            <a:spAutoFit/>
          </a:bodyPr>
          <a:lstStyle/>
          <a:p>
            <a:pPr marL="284163" indent="-284163">
              <a:lnSpc>
                <a:spcPct val="120000"/>
              </a:lnSpc>
              <a:spcBef>
                <a:spcPts val="0"/>
              </a:spcBef>
              <a:buClr>
                <a:srgbClr val="FF0000"/>
              </a:buClr>
              <a:buFont typeface="Wingdings" pitchFamily="2" charset="2"/>
              <a:buChar char="v"/>
            </a:pPr>
            <a:r>
              <a:rPr lang="zh-CN" altLang="en-US" sz="2400" dirty="0"/>
              <a:t>相对寻址</a:t>
            </a:r>
          </a:p>
          <a:p>
            <a:pPr marL="668338" lvl="1" indent="-193675">
              <a:lnSpc>
                <a:spcPct val="120000"/>
              </a:lnSpc>
              <a:spcBef>
                <a:spcPts val="0"/>
              </a:spcBef>
            </a:pPr>
            <a:r>
              <a:rPr lang="zh-CN" altLang="en-US" sz="2200" dirty="0"/>
              <a:t>基址寻址的特例，由程序计数器</a:t>
            </a:r>
            <a:r>
              <a:rPr lang="en-US" altLang="zh-CN" sz="2200" dirty="0"/>
              <a:t>PC</a:t>
            </a:r>
            <a:r>
              <a:rPr lang="zh-CN" altLang="en-US" sz="2200" dirty="0"/>
              <a:t>作为基址寄存器，指令中给出的形式地址作为位移量，二者之和是操作数的内存地址。</a:t>
            </a:r>
          </a:p>
          <a:p>
            <a:pPr marL="668338" lvl="1" indent="-193675">
              <a:lnSpc>
                <a:spcPct val="120000"/>
              </a:lnSpc>
              <a:spcBef>
                <a:spcPts val="0"/>
              </a:spcBef>
            </a:pPr>
            <a:r>
              <a:rPr lang="en-US" altLang="zh-CN" sz="2200" dirty="0"/>
              <a:t>EA = (PC</a:t>
            </a:r>
            <a:r>
              <a:rPr lang="zh-CN" altLang="en-US" sz="2200" dirty="0"/>
              <a:t>)+</a:t>
            </a:r>
            <a:r>
              <a:rPr lang="en-US" altLang="zh-CN" sz="2200" dirty="0"/>
              <a:t>A, Operand = </a:t>
            </a:r>
            <a:r>
              <a:rPr lang="en-US" altLang="zh-CN" sz="2200" dirty="0" err="1"/>
              <a:t>Mem</a:t>
            </a:r>
            <a:r>
              <a:rPr lang="en-US" altLang="zh-CN" sz="2200" dirty="0"/>
              <a:t>[(PC)+A]</a:t>
            </a:r>
          </a:p>
          <a:p>
            <a:pPr marL="668338" lvl="1" indent="-193675">
              <a:lnSpc>
                <a:spcPct val="120000"/>
              </a:lnSpc>
              <a:spcBef>
                <a:spcPts val="0"/>
              </a:spcBef>
            </a:pPr>
            <a:r>
              <a:rPr lang="zh-CN" altLang="en-US" sz="2200" dirty="0"/>
              <a:t>例：</a:t>
            </a:r>
            <a:r>
              <a:rPr lang="en-US" altLang="zh-CN" sz="2200" dirty="0"/>
              <a:t>JNE  A</a:t>
            </a:r>
            <a:r>
              <a:rPr lang="zh-CN" altLang="en-US" sz="2200" dirty="0"/>
              <a:t> （</a:t>
            </a:r>
            <a:r>
              <a:rPr lang="en-US" altLang="zh-CN" sz="2200" dirty="0"/>
              <a:t>80X86</a:t>
            </a:r>
            <a:r>
              <a:rPr lang="zh-CN" altLang="en-US" sz="2200" dirty="0"/>
              <a:t>指令）</a:t>
            </a:r>
            <a:endParaRPr lang="en-US" altLang="zh-CN" sz="2200" dirty="0"/>
          </a:p>
          <a:p>
            <a:pPr marL="474663" lvl="1">
              <a:lnSpc>
                <a:spcPct val="120000"/>
              </a:lnSpc>
              <a:spcBef>
                <a:spcPts val="0"/>
              </a:spcBef>
              <a:buNone/>
            </a:pPr>
            <a:r>
              <a:rPr lang="en-US" altLang="zh-CN" sz="2200" dirty="0"/>
              <a:t>           </a:t>
            </a:r>
            <a:r>
              <a:rPr lang="en-US" altLang="zh-CN" sz="2200" dirty="0" err="1"/>
              <a:t>beq</a:t>
            </a:r>
            <a:r>
              <a:rPr lang="en-US" altLang="zh-CN" sz="2200" dirty="0"/>
              <a:t>  $s1, $s2,  100   (MIPS</a:t>
            </a:r>
            <a:r>
              <a:rPr lang="zh-CN" altLang="en-US" sz="2200" dirty="0"/>
              <a:t>指令）</a:t>
            </a:r>
          </a:p>
        </p:txBody>
      </p:sp>
      <p:grpSp>
        <p:nvGrpSpPr>
          <p:cNvPr id="2" name="Group 33"/>
          <p:cNvGrpSpPr>
            <a:grpSpLocks/>
          </p:cNvGrpSpPr>
          <p:nvPr/>
        </p:nvGrpSpPr>
        <p:grpSpPr bwMode="auto">
          <a:xfrm>
            <a:off x="2049757" y="3584162"/>
            <a:ext cx="5113338" cy="381000"/>
            <a:chOff x="384" y="2016"/>
            <a:chExt cx="3221" cy="240"/>
          </a:xfrm>
        </p:grpSpPr>
        <p:sp>
          <p:nvSpPr>
            <p:cNvPr id="150533" name="Rectangle 5"/>
            <p:cNvSpPr>
              <a:spLocks noChangeArrowheads="1"/>
            </p:cNvSpPr>
            <p:nvPr/>
          </p:nvSpPr>
          <p:spPr bwMode="auto">
            <a:xfrm>
              <a:off x="384" y="2016"/>
              <a:ext cx="952" cy="240"/>
            </a:xfrm>
            <a:prstGeom prst="rect">
              <a:avLst/>
            </a:prstGeom>
            <a:noFill/>
            <a:ln w="12700">
              <a:solidFill>
                <a:schemeClr val="tx1"/>
              </a:solidFill>
              <a:miter lim="800000"/>
              <a:headEnd/>
              <a:tailEnd/>
            </a:ln>
            <a:effectLst/>
          </p:spPr>
          <p:txBody>
            <a:bodyPr wrap="none" anchor="ctr"/>
            <a:lstStyle/>
            <a:p>
              <a:pPr algn="ctr">
                <a:buNone/>
              </a:pPr>
              <a:r>
                <a:rPr lang="en-US" altLang="zh-CN" sz="2000"/>
                <a:t>OP</a:t>
              </a:r>
            </a:p>
          </p:txBody>
        </p:sp>
        <p:sp>
          <p:nvSpPr>
            <p:cNvPr id="150534" name="Rectangle 6"/>
            <p:cNvSpPr>
              <a:spLocks noChangeArrowheads="1"/>
            </p:cNvSpPr>
            <p:nvPr/>
          </p:nvSpPr>
          <p:spPr bwMode="auto">
            <a:xfrm>
              <a:off x="1336" y="2016"/>
              <a:ext cx="952" cy="240"/>
            </a:xfrm>
            <a:prstGeom prst="rect">
              <a:avLst/>
            </a:prstGeom>
            <a:noFill/>
            <a:ln w="12700">
              <a:solidFill>
                <a:schemeClr val="tx1"/>
              </a:solidFill>
              <a:miter lim="800000"/>
              <a:headEnd/>
              <a:tailEnd/>
            </a:ln>
            <a:effectLst/>
          </p:spPr>
          <p:txBody>
            <a:bodyPr wrap="none" anchor="ctr"/>
            <a:lstStyle/>
            <a:p>
              <a:pPr algn="ctr">
                <a:buNone/>
              </a:pPr>
              <a:r>
                <a:rPr lang="en-US" altLang="zh-CN" sz="2000"/>
                <a:t>Des</a:t>
              </a:r>
            </a:p>
          </p:txBody>
        </p:sp>
        <p:sp>
          <p:nvSpPr>
            <p:cNvPr id="150535" name="Rectangle 7"/>
            <p:cNvSpPr>
              <a:spLocks noChangeArrowheads="1"/>
            </p:cNvSpPr>
            <p:nvPr/>
          </p:nvSpPr>
          <p:spPr bwMode="auto">
            <a:xfrm>
              <a:off x="2592" y="2016"/>
              <a:ext cx="1013"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A</a:t>
              </a:r>
            </a:p>
          </p:txBody>
        </p:sp>
        <p:sp>
          <p:nvSpPr>
            <p:cNvPr id="150536" name="Rectangle 8"/>
            <p:cNvSpPr>
              <a:spLocks noChangeArrowheads="1"/>
            </p:cNvSpPr>
            <p:nvPr/>
          </p:nvSpPr>
          <p:spPr bwMode="auto">
            <a:xfrm>
              <a:off x="2288" y="2016"/>
              <a:ext cx="317" cy="24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1600">
                  <a:solidFill>
                    <a:srgbClr val="0532C3"/>
                  </a:solidFill>
                </a:rPr>
                <a:t>Mod</a:t>
              </a:r>
            </a:p>
          </p:txBody>
        </p:sp>
      </p:grpSp>
      <p:grpSp>
        <p:nvGrpSpPr>
          <p:cNvPr id="3" name="Group 10"/>
          <p:cNvGrpSpPr>
            <a:grpSpLocks/>
          </p:cNvGrpSpPr>
          <p:nvPr/>
        </p:nvGrpSpPr>
        <p:grpSpPr bwMode="auto">
          <a:xfrm>
            <a:off x="3421357" y="5031962"/>
            <a:ext cx="2514600" cy="381000"/>
            <a:chOff x="1248" y="2928"/>
            <a:chExt cx="1584" cy="240"/>
          </a:xfrm>
        </p:grpSpPr>
        <p:sp>
          <p:nvSpPr>
            <p:cNvPr id="150539" name="Rectangle 11"/>
            <p:cNvSpPr>
              <a:spLocks noChangeArrowheads="1"/>
            </p:cNvSpPr>
            <p:nvPr/>
          </p:nvSpPr>
          <p:spPr bwMode="auto">
            <a:xfrm>
              <a:off x="2016" y="2928"/>
              <a:ext cx="816" cy="240"/>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N</a:t>
              </a:r>
            </a:p>
          </p:txBody>
        </p:sp>
        <p:sp>
          <p:nvSpPr>
            <p:cNvPr id="150540" name="Text Box 12"/>
            <p:cNvSpPr txBox="1">
              <a:spLocks noChangeArrowheads="1"/>
            </p:cNvSpPr>
            <p:nvPr/>
          </p:nvSpPr>
          <p:spPr bwMode="auto">
            <a:xfrm>
              <a:off x="1248" y="2928"/>
              <a:ext cx="792"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楷体_GB2312" pitchFamily="49" charset="-122"/>
                </a:rPr>
                <a:t>         PC</a:t>
              </a:r>
            </a:p>
          </p:txBody>
        </p:sp>
      </p:grpSp>
      <p:grpSp>
        <p:nvGrpSpPr>
          <p:cNvPr id="4" name="Group 14"/>
          <p:cNvGrpSpPr>
            <a:grpSpLocks/>
          </p:cNvGrpSpPr>
          <p:nvPr/>
        </p:nvGrpSpPr>
        <p:grpSpPr bwMode="auto">
          <a:xfrm>
            <a:off x="5935957" y="3965162"/>
            <a:ext cx="914400" cy="1447800"/>
            <a:chOff x="2832" y="2256"/>
            <a:chExt cx="576" cy="912"/>
          </a:xfrm>
        </p:grpSpPr>
        <p:sp>
          <p:nvSpPr>
            <p:cNvPr id="150543" name="Oval 15"/>
            <p:cNvSpPr>
              <a:spLocks noChangeArrowheads="1"/>
            </p:cNvSpPr>
            <p:nvPr/>
          </p:nvSpPr>
          <p:spPr bwMode="auto">
            <a:xfrm>
              <a:off x="3120" y="2880"/>
              <a:ext cx="288" cy="288"/>
            </a:xfrm>
            <a:prstGeom prst="ellipse">
              <a:avLst/>
            </a:prstGeom>
            <a:noFill/>
            <a:ln w="12700">
              <a:solidFill>
                <a:schemeClr val="tx1"/>
              </a:solidFill>
              <a:round/>
              <a:headEnd/>
              <a:tailEnd/>
            </a:ln>
            <a:effectLst/>
          </p:spPr>
          <p:txBody>
            <a:bodyPr wrap="none" anchor="ctr"/>
            <a:lstStyle/>
            <a:p>
              <a:pPr algn="ctr">
                <a:buNone/>
              </a:pPr>
              <a:r>
                <a:rPr lang="zh-CN" altLang="en-US" sz="2800"/>
                <a:t>+</a:t>
              </a:r>
            </a:p>
          </p:txBody>
        </p:sp>
        <p:sp>
          <p:nvSpPr>
            <p:cNvPr id="150544" name="Line 16"/>
            <p:cNvSpPr>
              <a:spLocks noChangeShapeType="1"/>
            </p:cNvSpPr>
            <p:nvPr/>
          </p:nvSpPr>
          <p:spPr bwMode="auto">
            <a:xfrm>
              <a:off x="3264" y="2256"/>
              <a:ext cx="0" cy="624"/>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sp>
          <p:nvSpPr>
            <p:cNvPr id="150545" name="Line 17"/>
            <p:cNvSpPr>
              <a:spLocks noChangeShapeType="1"/>
            </p:cNvSpPr>
            <p:nvPr/>
          </p:nvSpPr>
          <p:spPr bwMode="auto">
            <a:xfrm>
              <a:off x="2832" y="3024"/>
              <a:ext cx="288" cy="0"/>
            </a:xfrm>
            <a:prstGeom prst="line">
              <a:avLst/>
            </a:prstGeom>
            <a:noFill/>
            <a:ln w="19050">
              <a:solidFill>
                <a:schemeClr val="accent1"/>
              </a:solidFill>
              <a:round/>
              <a:headEnd/>
              <a:tailEnd type="triangle" w="med" len="med"/>
            </a:ln>
            <a:effectLst/>
          </p:spPr>
          <p:txBody>
            <a:bodyPr/>
            <a:lstStyle/>
            <a:p>
              <a:pPr algn="ctr">
                <a:buNone/>
              </a:pPr>
              <a:endParaRPr lang="zh-CN" altLang="en-US"/>
            </a:p>
          </p:txBody>
        </p:sp>
      </p:grpSp>
      <p:sp>
        <p:nvSpPr>
          <p:cNvPr id="150546" name="Rectangle 18"/>
          <p:cNvSpPr>
            <a:spLocks noChangeArrowheads="1"/>
          </p:cNvSpPr>
          <p:nvPr/>
        </p:nvSpPr>
        <p:spPr bwMode="auto">
          <a:xfrm>
            <a:off x="7536157" y="6098762"/>
            <a:ext cx="2057400" cy="381000"/>
          </a:xfrm>
          <a:prstGeom prst="rect">
            <a:avLst/>
          </a:prstGeom>
          <a:solidFill>
            <a:srgbClr val="B2B2B2"/>
          </a:solidFill>
          <a:ln w="12700">
            <a:solidFill>
              <a:schemeClr val="tx1"/>
            </a:solidFill>
            <a:miter lim="800000"/>
            <a:headEnd/>
            <a:tailEnd/>
          </a:ln>
          <a:effectLst/>
        </p:spPr>
        <p:txBody>
          <a:bodyPr wrap="none" anchor="ctr"/>
          <a:lstStyle/>
          <a:p>
            <a:pPr algn="ctr">
              <a:buNone/>
            </a:pPr>
            <a:r>
              <a:rPr lang="en-US" altLang="zh-CN" sz="2000">
                <a:solidFill>
                  <a:srgbClr val="0532C3"/>
                </a:solidFill>
              </a:rPr>
              <a:t>Data</a:t>
            </a:r>
          </a:p>
        </p:txBody>
      </p:sp>
      <p:grpSp>
        <p:nvGrpSpPr>
          <p:cNvPr id="5" name="Group 19"/>
          <p:cNvGrpSpPr>
            <a:grpSpLocks/>
          </p:cNvGrpSpPr>
          <p:nvPr/>
        </p:nvGrpSpPr>
        <p:grpSpPr bwMode="auto">
          <a:xfrm>
            <a:off x="7536160" y="3660362"/>
            <a:ext cx="3155951" cy="2819400"/>
            <a:chOff x="3840" y="2064"/>
            <a:chExt cx="1988" cy="1776"/>
          </a:xfrm>
        </p:grpSpPr>
        <p:sp>
          <p:nvSpPr>
            <p:cNvPr id="150548" name="Text Box 20"/>
            <p:cNvSpPr txBox="1">
              <a:spLocks noChangeArrowheads="1"/>
            </p:cNvSpPr>
            <p:nvPr/>
          </p:nvSpPr>
          <p:spPr bwMode="auto">
            <a:xfrm>
              <a:off x="5184" y="3600"/>
              <a:ext cx="576" cy="206"/>
            </a:xfrm>
            <a:prstGeom prst="rect">
              <a:avLst/>
            </a:prstGeom>
            <a:noFill/>
            <a:ln w="12700">
              <a:noFill/>
              <a:miter lim="800000"/>
              <a:headEnd/>
              <a:tailEnd/>
            </a:ln>
            <a:effectLst/>
          </p:spPr>
          <p:txBody>
            <a:bodyPr>
              <a:spAutoFit/>
            </a:bodyPr>
            <a:lstStyle/>
            <a:p>
              <a:pPr>
                <a:spcBef>
                  <a:spcPct val="50000"/>
                </a:spcBef>
                <a:buNone/>
              </a:pPr>
              <a:r>
                <a:rPr lang="en-US" altLang="zh-CN" dirty="0"/>
                <a:t>N+A</a:t>
              </a:r>
            </a:p>
          </p:txBody>
        </p:sp>
        <p:grpSp>
          <p:nvGrpSpPr>
            <p:cNvPr id="6" name="Group 21"/>
            <p:cNvGrpSpPr>
              <a:grpSpLocks/>
            </p:cNvGrpSpPr>
            <p:nvPr/>
          </p:nvGrpSpPr>
          <p:grpSpPr bwMode="auto">
            <a:xfrm>
              <a:off x="3840" y="2064"/>
              <a:ext cx="1988" cy="1776"/>
              <a:chOff x="3840" y="2064"/>
              <a:chExt cx="1988" cy="1776"/>
            </a:xfrm>
          </p:grpSpPr>
          <p:sp>
            <p:nvSpPr>
              <p:cNvPr id="150550" name="Rectangle 22"/>
              <p:cNvSpPr>
                <a:spLocks noChangeArrowheads="1"/>
              </p:cNvSpPr>
              <p:nvPr/>
            </p:nvSpPr>
            <p:spPr bwMode="auto">
              <a:xfrm>
                <a:off x="3840" y="2256"/>
                <a:ext cx="1296" cy="624"/>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50551" name="Rectangle 23"/>
              <p:cNvSpPr>
                <a:spLocks noChangeArrowheads="1"/>
              </p:cNvSpPr>
              <p:nvPr/>
            </p:nvSpPr>
            <p:spPr bwMode="auto">
              <a:xfrm>
                <a:off x="3840" y="2880"/>
                <a:ext cx="1296" cy="240"/>
              </a:xfrm>
              <a:prstGeom prst="rect">
                <a:avLst/>
              </a:prstGeom>
              <a:noFill/>
              <a:ln w="12700">
                <a:solidFill>
                  <a:schemeClr val="tx1"/>
                </a:solidFill>
                <a:miter lim="800000"/>
                <a:headEnd/>
                <a:tailEnd/>
              </a:ln>
              <a:effectLst/>
            </p:spPr>
            <p:txBody>
              <a:bodyPr wrap="none" anchor="ctr"/>
              <a:lstStyle/>
              <a:p>
                <a:pPr algn="ctr">
                  <a:buNone/>
                </a:pPr>
                <a:endParaRPr lang="en-US" altLang="zh-CN" sz="2000"/>
              </a:p>
            </p:txBody>
          </p:sp>
          <p:sp>
            <p:nvSpPr>
              <p:cNvPr id="150552" name="Rectangle 24"/>
              <p:cNvSpPr>
                <a:spLocks noChangeArrowheads="1"/>
              </p:cNvSpPr>
              <p:nvPr/>
            </p:nvSpPr>
            <p:spPr bwMode="auto">
              <a:xfrm>
                <a:off x="3840" y="3120"/>
                <a:ext cx="1296" cy="240"/>
              </a:xfrm>
              <a:prstGeom prst="rect">
                <a:avLst/>
              </a:prstGeom>
              <a:noFill/>
              <a:ln w="12700">
                <a:solidFill>
                  <a:schemeClr val="tx1"/>
                </a:solidFill>
                <a:miter lim="800000"/>
                <a:headEnd/>
                <a:tailEnd/>
              </a:ln>
              <a:effectLst/>
            </p:spPr>
            <p:txBody>
              <a:bodyPr wrap="none" anchor="ctr"/>
              <a:lstStyle/>
              <a:p>
                <a:pPr algn="ctr">
                  <a:buNone/>
                </a:pPr>
                <a:endParaRPr lang="en-US" altLang="zh-CN" sz="2000"/>
              </a:p>
            </p:txBody>
          </p:sp>
          <p:sp>
            <p:nvSpPr>
              <p:cNvPr id="150553" name="Rectangle 25"/>
              <p:cNvSpPr>
                <a:spLocks noChangeArrowheads="1"/>
              </p:cNvSpPr>
              <p:nvPr/>
            </p:nvSpPr>
            <p:spPr bwMode="auto">
              <a:xfrm>
                <a:off x="3840" y="336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50554" name="Rectangle 26"/>
              <p:cNvSpPr>
                <a:spLocks noChangeArrowheads="1"/>
              </p:cNvSpPr>
              <p:nvPr/>
            </p:nvSpPr>
            <p:spPr bwMode="auto">
              <a:xfrm>
                <a:off x="3840" y="360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50555" name="Text Box 27"/>
              <p:cNvSpPr txBox="1">
                <a:spLocks noChangeArrowheads="1"/>
              </p:cNvSpPr>
              <p:nvPr/>
            </p:nvSpPr>
            <p:spPr bwMode="auto">
              <a:xfrm>
                <a:off x="4032" y="2064"/>
                <a:ext cx="1248" cy="190"/>
              </a:xfrm>
              <a:prstGeom prst="rect">
                <a:avLst/>
              </a:prstGeom>
              <a:noFill/>
              <a:ln w="12700">
                <a:noFill/>
                <a:miter lim="800000"/>
                <a:headEnd/>
                <a:tailEnd/>
              </a:ln>
              <a:effectLst/>
            </p:spPr>
            <p:txBody>
              <a:bodyPr>
                <a:spAutoFit/>
              </a:bodyPr>
              <a:lstStyle/>
              <a:p>
                <a:pPr algn="ctr">
                  <a:spcBef>
                    <a:spcPct val="50000"/>
                  </a:spcBef>
                  <a:buNone/>
                </a:pPr>
                <a:r>
                  <a:rPr lang="zh-CN" altLang="en-US" sz="1600">
                    <a:ea typeface="楷体_GB2312" pitchFamily="49" charset="-122"/>
                  </a:rPr>
                  <a:t>存储器</a:t>
                </a:r>
              </a:p>
            </p:txBody>
          </p:sp>
          <p:sp>
            <p:nvSpPr>
              <p:cNvPr id="150556" name="Text Box 28"/>
              <p:cNvSpPr txBox="1">
                <a:spLocks noChangeArrowheads="1"/>
              </p:cNvSpPr>
              <p:nvPr/>
            </p:nvSpPr>
            <p:spPr bwMode="auto">
              <a:xfrm>
                <a:off x="5184" y="2880"/>
                <a:ext cx="384" cy="206"/>
              </a:xfrm>
              <a:prstGeom prst="rect">
                <a:avLst/>
              </a:prstGeom>
              <a:noFill/>
              <a:ln w="12700">
                <a:noFill/>
                <a:miter lim="800000"/>
                <a:headEnd/>
                <a:tailEnd/>
              </a:ln>
              <a:effectLst/>
            </p:spPr>
            <p:txBody>
              <a:bodyPr>
                <a:spAutoFit/>
              </a:bodyPr>
              <a:lstStyle/>
              <a:p>
                <a:pPr>
                  <a:spcBef>
                    <a:spcPct val="50000"/>
                  </a:spcBef>
                  <a:buNone/>
                </a:pPr>
                <a:r>
                  <a:rPr lang="en-US" altLang="zh-CN" dirty="0"/>
                  <a:t>N</a:t>
                </a:r>
              </a:p>
            </p:txBody>
          </p:sp>
          <p:sp>
            <p:nvSpPr>
              <p:cNvPr id="150557" name="Text Box 29"/>
              <p:cNvSpPr txBox="1">
                <a:spLocks noChangeArrowheads="1"/>
              </p:cNvSpPr>
              <p:nvPr/>
            </p:nvSpPr>
            <p:spPr bwMode="auto">
              <a:xfrm>
                <a:off x="5080" y="3120"/>
                <a:ext cx="748" cy="206"/>
              </a:xfrm>
              <a:prstGeom prst="rect">
                <a:avLst/>
              </a:prstGeom>
              <a:noFill/>
              <a:ln w="12700">
                <a:noFill/>
                <a:miter lim="800000"/>
                <a:headEnd/>
                <a:tailEnd/>
              </a:ln>
              <a:effectLst/>
            </p:spPr>
            <p:txBody>
              <a:bodyPr wrap="square">
                <a:spAutoFit/>
              </a:bodyPr>
              <a:lstStyle/>
              <a:p>
                <a:pPr algn="ctr">
                  <a:spcBef>
                    <a:spcPct val="50000"/>
                  </a:spcBef>
                  <a:buNone/>
                </a:pPr>
                <a:r>
                  <a:rPr lang="en-US" altLang="zh-CN" dirty="0" err="1"/>
                  <a:t>N+offset</a:t>
                </a:r>
                <a:endParaRPr lang="en-US" altLang="zh-CN" dirty="0"/>
              </a:p>
            </p:txBody>
          </p:sp>
        </p:grpSp>
      </p:grpSp>
      <p:grpSp>
        <p:nvGrpSpPr>
          <p:cNvPr id="7" name="Group 30"/>
          <p:cNvGrpSpPr>
            <a:grpSpLocks/>
          </p:cNvGrpSpPr>
          <p:nvPr/>
        </p:nvGrpSpPr>
        <p:grpSpPr bwMode="auto">
          <a:xfrm>
            <a:off x="6621757" y="5412962"/>
            <a:ext cx="914400" cy="914400"/>
            <a:chOff x="3264" y="3168"/>
            <a:chExt cx="576" cy="576"/>
          </a:xfrm>
        </p:grpSpPr>
        <p:sp>
          <p:nvSpPr>
            <p:cNvPr id="150559" name="Line 31"/>
            <p:cNvSpPr>
              <a:spLocks noChangeShapeType="1"/>
            </p:cNvSpPr>
            <p:nvPr/>
          </p:nvSpPr>
          <p:spPr bwMode="auto">
            <a:xfrm>
              <a:off x="3264" y="3168"/>
              <a:ext cx="0" cy="576"/>
            </a:xfrm>
            <a:prstGeom prst="line">
              <a:avLst/>
            </a:prstGeom>
            <a:noFill/>
            <a:ln w="28575">
              <a:solidFill>
                <a:schemeClr val="accent1"/>
              </a:solidFill>
              <a:round/>
              <a:headEnd/>
              <a:tailEnd/>
            </a:ln>
            <a:effectLst/>
          </p:spPr>
          <p:txBody>
            <a:bodyPr/>
            <a:lstStyle/>
            <a:p>
              <a:pPr algn="ctr">
                <a:buNone/>
              </a:pPr>
              <a:endParaRPr lang="zh-CN" altLang="en-US"/>
            </a:p>
          </p:txBody>
        </p:sp>
        <p:sp>
          <p:nvSpPr>
            <p:cNvPr id="150560" name="Line 32"/>
            <p:cNvSpPr>
              <a:spLocks noChangeShapeType="1"/>
            </p:cNvSpPr>
            <p:nvPr/>
          </p:nvSpPr>
          <p:spPr bwMode="auto">
            <a:xfrm>
              <a:off x="3264" y="3744"/>
              <a:ext cx="576" cy="0"/>
            </a:xfrm>
            <a:prstGeom prst="line">
              <a:avLst/>
            </a:prstGeom>
            <a:noFill/>
            <a:ln w="28575">
              <a:solidFill>
                <a:schemeClr val="accent1"/>
              </a:solidFill>
              <a:round/>
              <a:headEnd/>
              <a:tailEnd type="triangle" w="med" len="med"/>
            </a:ln>
            <a:effectLst/>
          </p:spPr>
          <p:txBody>
            <a:bodyPr/>
            <a:lstStyle/>
            <a:p>
              <a:pPr algn="ctr">
                <a:buNone/>
              </a:pPr>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a:xfrm>
            <a:off x="612000" y="252000"/>
            <a:ext cx="7010400" cy="373062"/>
          </a:xfrm>
        </p:spPr>
        <p:txBody>
          <a:bodyPr/>
          <a:lstStyle/>
          <a:p>
            <a:r>
              <a:rPr lang="en-US" altLang="zh-CN" dirty="0"/>
              <a:t>1.3 </a:t>
            </a:r>
            <a:r>
              <a:rPr lang="zh-CN" altLang="en-US" dirty="0"/>
              <a:t>寻址方式</a:t>
            </a:r>
            <a:endParaRPr lang="en-US" altLang="zh-CN" dirty="0"/>
          </a:p>
        </p:txBody>
      </p:sp>
      <p:sp>
        <p:nvSpPr>
          <p:cNvPr id="152579" name="Rectangle 3"/>
          <p:cNvSpPr>
            <a:spLocks noChangeArrowheads="1"/>
          </p:cNvSpPr>
          <p:nvPr/>
        </p:nvSpPr>
        <p:spPr bwMode="auto">
          <a:xfrm>
            <a:off x="612000" y="900000"/>
            <a:ext cx="10956608" cy="2174954"/>
          </a:xfrm>
          <a:prstGeom prst="rect">
            <a:avLst/>
          </a:prstGeom>
          <a:noFill/>
          <a:ln w="12700">
            <a:noFill/>
            <a:miter lim="800000"/>
            <a:headEnd/>
            <a:tailEnd/>
          </a:ln>
          <a:effectLst/>
        </p:spPr>
        <p:txBody>
          <a:bodyPr wrap="square" lIns="63500" tIns="25400" rIns="63500" bIns="25400">
            <a:spAutoFit/>
          </a:bodyPr>
          <a:lstStyle/>
          <a:p>
            <a:pPr marL="284163" indent="-284163">
              <a:lnSpc>
                <a:spcPct val="75000"/>
              </a:lnSpc>
              <a:spcBef>
                <a:spcPct val="65000"/>
              </a:spcBef>
              <a:buClr>
                <a:srgbClr val="FF0000"/>
              </a:buClr>
              <a:buFont typeface="Wingdings" pitchFamily="2" charset="2"/>
              <a:buChar char="v"/>
            </a:pPr>
            <a:r>
              <a:rPr lang="zh-CN" altLang="en-US" sz="2400" dirty="0"/>
              <a:t>堆栈寻址</a:t>
            </a:r>
          </a:p>
          <a:p>
            <a:pPr marL="668338" lvl="1" indent="-193675"/>
            <a:r>
              <a:rPr lang="zh-CN" altLang="en-US" sz="2400" dirty="0"/>
              <a:t>堆栈的结构：一段内存区域。</a:t>
            </a:r>
          </a:p>
          <a:p>
            <a:pPr marL="668338" lvl="1" indent="-193675"/>
            <a:r>
              <a:rPr lang="zh-CN" altLang="en-US" sz="2400" dirty="0"/>
              <a:t>堆栈指针(</a:t>
            </a:r>
            <a:r>
              <a:rPr lang="en-US" altLang="zh-CN" sz="2400" dirty="0"/>
              <a:t>SP)：</a:t>
            </a:r>
            <a:r>
              <a:rPr lang="zh-CN" altLang="en-US" sz="2400" dirty="0"/>
              <a:t>是一个特殊寄存器部件, 指向栈顶</a:t>
            </a:r>
            <a:endParaRPr lang="en-US" altLang="zh-CN" sz="2400" dirty="0"/>
          </a:p>
          <a:p>
            <a:pPr marL="668338" lvl="1" indent="-193675"/>
            <a:r>
              <a:rPr lang="zh-CN" altLang="en-US" sz="2400" b="1" dirty="0">
                <a:solidFill>
                  <a:schemeClr val="tx1"/>
                </a:solidFill>
                <a:ea typeface="宋体" pitchFamily="2" charset="-122"/>
              </a:rPr>
              <a:t>压栈操作：</a:t>
            </a:r>
            <a:r>
              <a:rPr lang="en-US" altLang="zh-CN" sz="2400" b="1" dirty="0">
                <a:solidFill>
                  <a:schemeClr val="tx1"/>
                </a:solidFill>
                <a:ea typeface="宋体" pitchFamily="2" charset="-122"/>
              </a:rPr>
              <a:t>PUSH   </a:t>
            </a:r>
            <a:r>
              <a:rPr lang="en-US" altLang="zh-CN" sz="2400" b="1" dirty="0" err="1">
                <a:solidFill>
                  <a:schemeClr val="tx1"/>
                </a:solidFill>
                <a:ea typeface="宋体" pitchFamily="2" charset="-122"/>
              </a:rPr>
              <a:t>Rn</a:t>
            </a:r>
            <a:r>
              <a:rPr lang="en-US" altLang="zh-CN" sz="2400" b="1" dirty="0">
                <a:solidFill>
                  <a:schemeClr val="tx1"/>
                </a:solidFill>
                <a:ea typeface="宋体" pitchFamily="2" charset="-122"/>
              </a:rPr>
              <a:t>，</a:t>
            </a:r>
            <a:r>
              <a:rPr lang="zh-CN" altLang="en-US" sz="2400" b="1" dirty="0">
                <a:solidFill>
                  <a:schemeClr val="tx1"/>
                </a:solidFill>
                <a:ea typeface="宋体" pitchFamily="2" charset="-122"/>
              </a:rPr>
              <a:t>假定寄存器</a:t>
            </a:r>
            <a:r>
              <a:rPr lang="en-US" altLang="zh-CN" sz="2400" b="1" dirty="0" err="1">
                <a:solidFill>
                  <a:schemeClr val="tx1"/>
                </a:solidFill>
                <a:ea typeface="宋体" pitchFamily="2" charset="-122"/>
              </a:rPr>
              <a:t>Rn</a:t>
            </a:r>
            <a:r>
              <a:rPr lang="zh-CN" altLang="en-US" sz="2400" b="1" dirty="0">
                <a:solidFill>
                  <a:schemeClr val="tx1"/>
                </a:solidFill>
                <a:ea typeface="宋体" pitchFamily="2" charset="-122"/>
              </a:rPr>
              <a:t>为16位寄存器</a:t>
            </a:r>
          </a:p>
          <a:p>
            <a:pPr marL="668338" lvl="1" indent="-193675">
              <a:buNone/>
            </a:pPr>
            <a:r>
              <a:rPr lang="zh-CN" altLang="en-US" sz="2400" dirty="0"/>
              <a:t>  </a:t>
            </a:r>
            <a:r>
              <a:rPr lang="en-US" altLang="zh-CN" sz="2400" dirty="0"/>
              <a:t>[</a:t>
            </a:r>
            <a:r>
              <a:rPr lang="zh-CN" altLang="en-US" sz="2400" dirty="0"/>
              <a:t>(</a:t>
            </a:r>
            <a:r>
              <a:rPr lang="en-US" altLang="zh-CN" sz="2400" dirty="0"/>
              <a:t>SP)] </a:t>
            </a:r>
            <a:r>
              <a:rPr lang="en-US" altLang="zh-CN" sz="2400" dirty="0">
                <a:sym typeface="Wingdings" pitchFamily="2" charset="2"/>
              </a:rPr>
              <a:t> (Rn),  SP  (SP)-2</a:t>
            </a:r>
            <a:endParaRPr lang="en-US" altLang="zh-CN" sz="2400" dirty="0"/>
          </a:p>
        </p:txBody>
      </p:sp>
      <p:sp>
        <p:nvSpPr>
          <p:cNvPr id="152588" name="Rectangle 12"/>
          <p:cNvSpPr>
            <a:spLocks noChangeArrowheads="1"/>
          </p:cNvSpPr>
          <p:nvPr/>
        </p:nvSpPr>
        <p:spPr bwMode="auto">
          <a:xfrm>
            <a:off x="4096544" y="4416691"/>
            <a:ext cx="1512168" cy="381000"/>
          </a:xfrm>
          <a:prstGeom prst="rect">
            <a:avLst/>
          </a:prstGeom>
          <a:noFill/>
          <a:ln w="12700">
            <a:solidFill>
              <a:schemeClr val="tx1"/>
            </a:solidFill>
            <a:miter lim="800000"/>
            <a:headEnd/>
            <a:tailEnd/>
          </a:ln>
          <a:effectLst/>
        </p:spPr>
        <p:txBody>
          <a:bodyPr wrap="none" anchor="ctr"/>
          <a:lstStyle/>
          <a:p>
            <a:pPr algn="ctr">
              <a:buNone/>
            </a:pPr>
            <a:r>
              <a:rPr lang="en-US" altLang="zh-CN">
                <a:ea typeface="宋体" pitchFamily="2" charset="-122"/>
              </a:rPr>
              <a:t>A</a:t>
            </a:r>
          </a:p>
        </p:txBody>
      </p:sp>
      <p:sp>
        <p:nvSpPr>
          <p:cNvPr id="152589" name="Text Box 13"/>
          <p:cNvSpPr txBox="1">
            <a:spLocks noChangeArrowheads="1"/>
          </p:cNvSpPr>
          <p:nvPr/>
        </p:nvSpPr>
        <p:spPr bwMode="auto">
          <a:xfrm>
            <a:off x="2800400" y="4454952"/>
            <a:ext cx="1296144" cy="327782"/>
          </a:xfrm>
          <a:prstGeom prst="rect">
            <a:avLst/>
          </a:prstGeom>
          <a:noFill/>
          <a:ln w="12700">
            <a:noFill/>
            <a:miter lim="800000"/>
            <a:headEnd/>
            <a:tailEnd/>
          </a:ln>
          <a:effectLst/>
        </p:spPr>
        <p:txBody>
          <a:bodyPr wrap="square">
            <a:spAutoFit/>
          </a:bodyPr>
          <a:lstStyle/>
          <a:p>
            <a:pPr algn="ctr">
              <a:spcBef>
                <a:spcPct val="50000"/>
              </a:spcBef>
              <a:buNone/>
            </a:pPr>
            <a:r>
              <a:rPr lang="zh-CN" altLang="en-US" dirty="0"/>
              <a:t>压栈前</a:t>
            </a:r>
            <a:r>
              <a:rPr lang="en-US" altLang="zh-CN" dirty="0">
                <a:solidFill>
                  <a:schemeClr val="tx1"/>
                </a:solidFill>
                <a:ea typeface="宋体" pitchFamily="2" charset="-122"/>
              </a:rPr>
              <a:t>SP</a:t>
            </a:r>
          </a:p>
        </p:txBody>
      </p:sp>
      <p:sp>
        <p:nvSpPr>
          <p:cNvPr id="152590" name="Line 14"/>
          <p:cNvSpPr>
            <a:spLocks noChangeShapeType="1"/>
          </p:cNvSpPr>
          <p:nvPr/>
        </p:nvSpPr>
        <p:spPr bwMode="auto">
          <a:xfrm>
            <a:off x="5608712" y="4638719"/>
            <a:ext cx="775320" cy="6573"/>
          </a:xfrm>
          <a:prstGeom prst="line">
            <a:avLst/>
          </a:prstGeom>
          <a:noFill/>
          <a:ln w="12700">
            <a:solidFill>
              <a:schemeClr val="tx1"/>
            </a:solidFill>
            <a:round/>
            <a:headEnd/>
            <a:tailEnd type="triangle" w="med" len="med"/>
          </a:ln>
          <a:effectLst/>
        </p:spPr>
        <p:txBody>
          <a:bodyPr/>
          <a:lstStyle/>
          <a:p>
            <a:pPr algn="ctr">
              <a:buNone/>
            </a:pPr>
            <a:endParaRPr lang="zh-CN" altLang="en-US"/>
          </a:p>
        </p:txBody>
      </p:sp>
      <p:grpSp>
        <p:nvGrpSpPr>
          <p:cNvPr id="4" name="Group 28"/>
          <p:cNvGrpSpPr>
            <a:grpSpLocks/>
          </p:cNvGrpSpPr>
          <p:nvPr/>
        </p:nvGrpSpPr>
        <p:grpSpPr bwMode="auto">
          <a:xfrm>
            <a:off x="6384032" y="3349892"/>
            <a:ext cx="2743200" cy="3478213"/>
            <a:chOff x="2688" y="1728"/>
            <a:chExt cx="1728" cy="2191"/>
          </a:xfrm>
        </p:grpSpPr>
        <p:sp>
          <p:nvSpPr>
            <p:cNvPr id="152584" name="Text Box 8"/>
            <p:cNvSpPr txBox="1">
              <a:spLocks noChangeArrowheads="1"/>
            </p:cNvSpPr>
            <p:nvPr/>
          </p:nvSpPr>
          <p:spPr bwMode="auto">
            <a:xfrm>
              <a:off x="3984" y="2400"/>
              <a:ext cx="336"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楷体_GB2312" pitchFamily="49" charset="-122"/>
                </a:rPr>
                <a:t>A</a:t>
              </a:r>
            </a:p>
          </p:txBody>
        </p:sp>
        <p:sp>
          <p:nvSpPr>
            <p:cNvPr id="152593" name="Rectangle 17" descr="浅色上对角线"/>
            <p:cNvSpPr>
              <a:spLocks noChangeArrowheads="1"/>
            </p:cNvSpPr>
            <p:nvPr/>
          </p:nvSpPr>
          <p:spPr bwMode="auto">
            <a:xfrm>
              <a:off x="2688" y="336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2594" name="Rectangle 18" descr="浅色上对角线"/>
            <p:cNvSpPr>
              <a:spLocks noChangeArrowheads="1"/>
            </p:cNvSpPr>
            <p:nvPr/>
          </p:nvSpPr>
          <p:spPr bwMode="auto">
            <a:xfrm>
              <a:off x="2688" y="312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2595" name="Rectangle 19" descr="浅色上对角线"/>
            <p:cNvSpPr>
              <a:spLocks noChangeArrowheads="1"/>
            </p:cNvSpPr>
            <p:nvPr/>
          </p:nvSpPr>
          <p:spPr bwMode="auto">
            <a:xfrm>
              <a:off x="2688" y="288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2596" name="Rectangle 20" descr="浅色上对角线"/>
            <p:cNvSpPr>
              <a:spLocks noChangeArrowheads="1"/>
            </p:cNvSpPr>
            <p:nvPr/>
          </p:nvSpPr>
          <p:spPr bwMode="auto">
            <a:xfrm>
              <a:off x="2688" y="264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2597" name="Rectangle 21"/>
            <p:cNvSpPr>
              <a:spLocks noChangeArrowheads="1"/>
            </p:cNvSpPr>
            <p:nvPr/>
          </p:nvSpPr>
          <p:spPr bwMode="auto">
            <a:xfrm>
              <a:off x="2688" y="240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52598" name="Line 22"/>
            <p:cNvSpPr>
              <a:spLocks noChangeShapeType="1"/>
            </p:cNvSpPr>
            <p:nvPr/>
          </p:nvSpPr>
          <p:spPr bwMode="auto">
            <a:xfrm flipV="1">
              <a:off x="2688" y="1728"/>
              <a:ext cx="0" cy="672"/>
            </a:xfrm>
            <a:prstGeom prst="line">
              <a:avLst/>
            </a:prstGeom>
            <a:noFill/>
            <a:ln w="12700">
              <a:solidFill>
                <a:schemeClr val="tx1"/>
              </a:solidFill>
              <a:round/>
              <a:headEnd/>
              <a:tailEnd/>
            </a:ln>
            <a:effectLst/>
          </p:spPr>
          <p:txBody>
            <a:bodyPr/>
            <a:lstStyle/>
            <a:p>
              <a:pPr algn="ctr">
                <a:buNone/>
              </a:pPr>
              <a:endParaRPr lang="zh-CN" altLang="en-US"/>
            </a:p>
          </p:txBody>
        </p:sp>
        <p:sp>
          <p:nvSpPr>
            <p:cNvPr id="152599" name="Line 23"/>
            <p:cNvSpPr>
              <a:spLocks noChangeShapeType="1"/>
            </p:cNvSpPr>
            <p:nvPr/>
          </p:nvSpPr>
          <p:spPr bwMode="auto">
            <a:xfrm flipV="1">
              <a:off x="3984" y="1728"/>
              <a:ext cx="0" cy="672"/>
            </a:xfrm>
            <a:prstGeom prst="line">
              <a:avLst/>
            </a:prstGeom>
            <a:noFill/>
            <a:ln w="12700">
              <a:solidFill>
                <a:schemeClr val="tx1"/>
              </a:solidFill>
              <a:round/>
              <a:headEnd/>
              <a:tailEnd/>
            </a:ln>
            <a:effectLst/>
          </p:spPr>
          <p:txBody>
            <a:bodyPr/>
            <a:lstStyle/>
            <a:p>
              <a:pPr algn="ctr">
                <a:buNone/>
              </a:pPr>
              <a:endParaRPr lang="zh-CN" altLang="en-US"/>
            </a:p>
          </p:txBody>
        </p:sp>
        <p:sp>
          <p:nvSpPr>
            <p:cNvPr id="152600" name="Text Box 24"/>
            <p:cNvSpPr txBox="1">
              <a:spLocks noChangeArrowheads="1"/>
            </p:cNvSpPr>
            <p:nvPr/>
          </p:nvSpPr>
          <p:spPr bwMode="auto">
            <a:xfrm>
              <a:off x="2688" y="3696"/>
              <a:ext cx="1296" cy="223"/>
            </a:xfrm>
            <a:prstGeom prst="rect">
              <a:avLst/>
            </a:prstGeom>
            <a:noFill/>
            <a:ln w="12700">
              <a:noFill/>
              <a:miter lim="800000"/>
              <a:headEnd/>
              <a:tailEnd/>
            </a:ln>
            <a:effectLst/>
          </p:spPr>
          <p:txBody>
            <a:bodyPr>
              <a:spAutoFit/>
            </a:bodyPr>
            <a:lstStyle/>
            <a:p>
              <a:pPr algn="ctr">
                <a:spcBef>
                  <a:spcPct val="50000"/>
                </a:spcBef>
                <a:buNone/>
              </a:pPr>
              <a:r>
                <a:rPr lang="zh-CN" altLang="en-US" sz="2000">
                  <a:ea typeface="楷体_GB2312" pitchFamily="49" charset="-122"/>
                </a:rPr>
                <a:t>堆栈</a:t>
              </a:r>
            </a:p>
          </p:txBody>
        </p:sp>
        <p:sp>
          <p:nvSpPr>
            <p:cNvPr id="152602" name="Rectangle 26"/>
            <p:cNvSpPr>
              <a:spLocks noChangeArrowheads="1"/>
            </p:cNvSpPr>
            <p:nvPr/>
          </p:nvSpPr>
          <p:spPr bwMode="auto">
            <a:xfrm>
              <a:off x="2688" y="216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52603" name="Text Box 27"/>
            <p:cNvSpPr txBox="1">
              <a:spLocks noChangeArrowheads="1"/>
            </p:cNvSpPr>
            <p:nvPr/>
          </p:nvSpPr>
          <p:spPr bwMode="auto">
            <a:xfrm>
              <a:off x="3984" y="2160"/>
              <a:ext cx="432"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楷体_GB2312" pitchFamily="49" charset="-122"/>
                </a:rPr>
                <a:t>A-2</a:t>
              </a:r>
            </a:p>
          </p:txBody>
        </p:sp>
      </p:grpSp>
      <p:sp>
        <p:nvSpPr>
          <p:cNvPr id="152605" name="Rectangle 29"/>
          <p:cNvSpPr>
            <a:spLocks noChangeArrowheads="1"/>
          </p:cNvSpPr>
          <p:nvPr/>
        </p:nvSpPr>
        <p:spPr bwMode="auto">
          <a:xfrm>
            <a:off x="4098032" y="3101398"/>
            <a:ext cx="1524000" cy="457200"/>
          </a:xfrm>
          <a:prstGeom prst="rect">
            <a:avLst/>
          </a:prstGeom>
          <a:noFill/>
          <a:ln w="12700">
            <a:solidFill>
              <a:schemeClr val="tx1"/>
            </a:solidFill>
            <a:miter lim="800000"/>
            <a:headEnd/>
            <a:tailEnd/>
          </a:ln>
          <a:effectLst/>
        </p:spPr>
        <p:txBody>
          <a:bodyPr wrap="none" anchor="ctr"/>
          <a:lstStyle/>
          <a:p>
            <a:pPr algn="ctr">
              <a:buNone/>
            </a:pPr>
            <a:endParaRPr lang="en-US" altLang="zh-CN" sz="2000" dirty="0">
              <a:solidFill>
                <a:schemeClr val="accent2"/>
              </a:solidFill>
            </a:endParaRPr>
          </a:p>
        </p:txBody>
      </p:sp>
      <p:sp>
        <p:nvSpPr>
          <p:cNvPr id="152606" name="Text Box 30"/>
          <p:cNvSpPr txBox="1">
            <a:spLocks noChangeArrowheads="1"/>
          </p:cNvSpPr>
          <p:nvPr/>
        </p:nvSpPr>
        <p:spPr bwMode="auto">
          <a:xfrm>
            <a:off x="3232448" y="3170282"/>
            <a:ext cx="838200" cy="353943"/>
          </a:xfrm>
          <a:prstGeom prst="rect">
            <a:avLst/>
          </a:prstGeom>
          <a:noFill/>
          <a:ln w="12700">
            <a:noFill/>
            <a:miter lim="800000"/>
            <a:headEnd/>
            <a:tailEnd/>
          </a:ln>
          <a:effectLst/>
        </p:spPr>
        <p:txBody>
          <a:bodyPr>
            <a:spAutoFit/>
          </a:bodyPr>
          <a:lstStyle/>
          <a:p>
            <a:pPr algn="ctr">
              <a:spcBef>
                <a:spcPct val="50000"/>
              </a:spcBef>
              <a:buNone/>
            </a:pPr>
            <a:r>
              <a:rPr lang="en-US" altLang="zh-CN" sz="2000" dirty="0" err="1"/>
              <a:t>Rn</a:t>
            </a:r>
            <a:endParaRPr lang="en-US" altLang="zh-CN" sz="2000" dirty="0"/>
          </a:p>
        </p:txBody>
      </p:sp>
      <p:sp>
        <p:nvSpPr>
          <p:cNvPr id="152610" name="Rectangle 34"/>
          <p:cNvSpPr>
            <a:spLocks noChangeArrowheads="1"/>
          </p:cNvSpPr>
          <p:nvPr/>
        </p:nvSpPr>
        <p:spPr bwMode="auto">
          <a:xfrm>
            <a:off x="4384576" y="3173407"/>
            <a:ext cx="1080120" cy="353943"/>
          </a:xfrm>
          <a:prstGeom prst="rect">
            <a:avLst/>
          </a:prstGeom>
          <a:noFill/>
          <a:ln w="12700">
            <a:noFill/>
            <a:miter lim="800000"/>
            <a:headEnd/>
            <a:tailEnd/>
          </a:ln>
          <a:effectLst/>
        </p:spPr>
        <p:txBody>
          <a:bodyPr wrap="square">
            <a:spAutoFit/>
          </a:bodyPr>
          <a:lstStyle/>
          <a:p>
            <a:pPr>
              <a:buNone/>
            </a:pPr>
            <a:r>
              <a:rPr lang="en-US" altLang="zh-CN" sz="2000" dirty="0">
                <a:solidFill>
                  <a:schemeClr val="accent2"/>
                </a:solidFill>
              </a:rPr>
              <a:t>Data</a:t>
            </a:r>
            <a:endParaRPr lang="zh-CN" altLang="en-US" sz="2000" dirty="0">
              <a:solidFill>
                <a:schemeClr val="accent2"/>
              </a:solidFill>
            </a:endParaRPr>
          </a:p>
        </p:txBody>
      </p:sp>
      <p:grpSp>
        <p:nvGrpSpPr>
          <p:cNvPr id="28" name="组合 27"/>
          <p:cNvGrpSpPr/>
          <p:nvPr/>
        </p:nvGrpSpPr>
        <p:grpSpPr>
          <a:xfrm>
            <a:off x="2800400" y="3883291"/>
            <a:ext cx="3528392" cy="381000"/>
            <a:chOff x="683568" y="3681685"/>
            <a:chExt cx="3528392" cy="381000"/>
          </a:xfrm>
        </p:grpSpPr>
        <p:sp>
          <p:nvSpPr>
            <p:cNvPr id="152613" name="Rectangle 37"/>
            <p:cNvSpPr>
              <a:spLocks noChangeArrowheads="1"/>
            </p:cNvSpPr>
            <p:nvPr/>
          </p:nvSpPr>
          <p:spPr bwMode="auto">
            <a:xfrm>
              <a:off x="1979712" y="3681685"/>
              <a:ext cx="1524000" cy="381000"/>
            </a:xfrm>
            <a:prstGeom prst="rect">
              <a:avLst/>
            </a:prstGeom>
            <a:noFill/>
            <a:ln w="12700">
              <a:solidFill>
                <a:schemeClr val="tx1"/>
              </a:solidFill>
              <a:miter lim="800000"/>
              <a:headEnd/>
              <a:tailEnd/>
            </a:ln>
            <a:effectLst/>
          </p:spPr>
          <p:txBody>
            <a:bodyPr wrap="none" anchor="ctr"/>
            <a:lstStyle/>
            <a:p>
              <a:pPr algn="ctr">
                <a:buNone/>
              </a:pPr>
              <a:r>
                <a:rPr lang="en-US" altLang="zh-CN" dirty="0">
                  <a:solidFill>
                    <a:srgbClr val="FF0000"/>
                  </a:solidFill>
                  <a:ea typeface="宋体" pitchFamily="2" charset="-122"/>
                </a:rPr>
                <a:t>A-2</a:t>
              </a:r>
            </a:p>
          </p:txBody>
        </p:sp>
        <p:sp>
          <p:nvSpPr>
            <p:cNvPr id="152614" name="Text Box 38"/>
            <p:cNvSpPr txBox="1">
              <a:spLocks noChangeArrowheads="1"/>
            </p:cNvSpPr>
            <p:nvPr/>
          </p:nvSpPr>
          <p:spPr bwMode="auto">
            <a:xfrm>
              <a:off x="683568" y="3717032"/>
              <a:ext cx="1296144" cy="327782"/>
            </a:xfrm>
            <a:prstGeom prst="rect">
              <a:avLst/>
            </a:prstGeom>
            <a:noFill/>
            <a:ln w="12700">
              <a:noFill/>
              <a:miter lim="800000"/>
              <a:headEnd/>
              <a:tailEnd/>
            </a:ln>
            <a:effectLst/>
          </p:spPr>
          <p:txBody>
            <a:bodyPr wrap="square">
              <a:spAutoFit/>
            </a:bodyPr>
            <a:lstStyle/>
            <a:p>
              <a:pPr algn="ctr">
                <a:spcBef>
                  <a:spcPct val="50000"/>
                </a:spcBef>
                <a:buNone/>
              </a:pPr>
              <a:r>
                <a:rPr lang="zh-CN" altLang="en-US" dirty="0">
                  <a:solidFill>
                    <a:srgbClr val="FF0000"/>
                  </a:solidFill>
                  <a:ea typeface="宋体" pitchFamily="2" charset="-122"/>
                </a:rPr>
                <a:t>压栈后</a:t>
              </a:r>
              <a:r>
                <a:rPr lang="en-US" altLang="zh-CN" dirty="0">
                  <a:solidFill>
                    <a:srgbClr val="FF0000"/>
                  </a:solidFill>
                  <a:ea typeface="宋体" pitchFamily="2" charset="-122"/>
                </a:rPr>
                <a:t>SP</a:t>
              </a:r>
            </a:p>
          </p:txBody>
        </p:sp>
        <p:sp>
          <p:nvSpPr>
            <p:cNvPr id="152615" name="Line 39"/>
            <p:cNvSpPr>
              <a:spLocks noChangeShapeType="1"/>
            </p:cNvSpPr>
            <p:nvPr/>
          </p:nvSpPr>
          <p:spPr bwMode="auto">
            <a:xfrm flipV="1">
              <a:off x="3491880" y="3933056"/>
              <a:ext cx="720080" cy="0"/>
            </a:xfrm>
            <a:prstGeom prst="line">
              <a:avLst/>
            </a:prstGeom>
            <a:noFill/>
            <a:ln w="12700">
              <a:solidFill>
                <a:srgbClr val="FF0000"/>
              </a:solidFill>
              <a:round/>
              <a:headEnd/>
              <a:tailEnd type="triangle" w="med" len="med"/>
            </a:ln>
            <a:effectLst/>
          </p:spPr>
          <p:txBody>
            <a:bodyPr/>
            <a:lstStyle/>
            <a:p>
              <a:pPr algn="ctr">
                <a:buNone/>
              </a:pPr>
              <a:endParaRPr lang="zh-CN" altLang="en-US"/>
            </a:p>
          </p:txBody>
        </p:sp>
      </p:grpSp>
      <p:sp>
        <p:nvSpPr>
          <p:cNvPr id="30" name="Rectangle 34"/>
          <p:cNvSpPr>
            <a:spLocks noChangeArrowheads="1"/>
          </p:cNvSpPr>
          <p:nvPr/>
        </p:nvSpPr>
        <p:spPr bwMode="auto">
          <a:xfrm>
            <a:off x="4384576" y="3173407"/>
            <a:ext cx="1080120" cy="353943"/>
          </a:xfrm>
          <a:prstGeom prst="rect">
            <a:avLst/>
          </a:prstGeom>
          <a:noFill/>
          <a:ln w="12700">
            <a:noFill/>
            <a:miter lim="800000"/>
            <a:headEnd/>
            <a:tailEnd/>
          </a:ln>
          <a:effectLst/>
        </p:spPr>
        <p:txBody>
          <a:bodyPr wrap="square">
            <a:spAutoFit/>
          </a:bodyPr>
          <a:lstStyle/>
          <a:p>
            <a:pPr>
              <a:buNone/>
            </a:pPr>
            <a:r>
              <a:rPr lang="en-US" altLang="zh-CN" sz="2000" dirty="0">
                <a:solidFill>
                  <a:schemeClr val="accent2"/>
                </a:solidFill>
              </a:rPr>
              <a:t>Data</a:t>
            </a:r>
            <a:endParaRPr lang="zh-CN" altLang="en-US" sz="2000" dirty="0">
              <a:solidFill>
                <a:schemeClr val="accent2"/>
              </a:solidFill>
            </a:endParaRPr>
          </a:p>
        </p:txBody>
      </p:sp>
      <p:sp>
        <p:nvSpPr>
          <p:cNvPr id="2" name="文本框 1"/>
          <p:cNvSpPr txBox="1"/>
          <p:nvPr/>
        </p:nvSpPr>
        <p:spPr>
          <a:xfrm>
            <a:off x="2800400" y="5718838"/>
            <a:ext cx="2520280" cy="327782"/>
          </a:xfrm>
          <a:prstGeom prst="rect">
            <a:avLst/>
          </a:prstGeom>
          <a:noFill/>
        </p:spPr>
        <p:txBody>
          <a:bodyPr wrap="square" rtlCol="0">
            <a:spAutoFit/>
          </a:bodyPr>
          <a:lstStyle/>
          <a:p>
            <a:pPr>
              <a:buNone/>
            </a:pPr>
            <a:r>
              <a:rPr lang="zh-CN" altLang="en-US" dirty="0"/>
              <a:t>堆栈类型：空递减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1" nodeType="clickEffect">
                                  <p:stCondLst>
                                    <p:cond delay="0"/>
                                  </p:stCondLst>
                                  <p:childTnLst>
                                    <p:animMotion origin="layout" path="M 3.75E-6 4.07407E-6 L 0.22604 0.18796 " pathEditMode="relative" rAng="0" ptsTypes="AA">
                                      <p:cBhvr>
                                        <p:cTn id="6" dur="2000" fill="hold"/>
                                        <p:tgtEl>
                                          <p:spTgt spid="152610"/>
                                        </p:tgtEl>
                                        <p:attrNameLst>
                                          <p:attrName>ppt_x</p:attrName>
                                          <p:attrName>ppt_y</p:attrName>
                                        </p:attrNameLst>
                                      </p:cBhvr>
                                      <p:rCtr x="11302" y="9398"/>
                                    </p:animMotion>
                                  </p:childTnLst>
                                </p:cTn>
                              </p:par>
                            </p:childTnLst>
                          </p:cTn>
                        </p:par>
                        <p:par>
                          <p:cTn id="7" fill="hold">
                            <p:stCondLst>
                              <p:cond delay="2000"/>
                            </p:stCondLst>
                            <p:childTnLst>
                              <p:par>
                                <p:cTn id="8" presetID="2" presetClass="entr" presetSubtype="8" fill="hold" nodeType="after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fill="hold"/>
                                        <p:tgtEl>
                                          <p:spTgt spid="28"/>
                                        </p:tgtEl>
                                        <p:attrNameLst>
                                          <p:attrName>ppt_x</p:attrName>
                                        </p:attrNameLst>
                                      </p:cBhvr>
                                      <p:tavLst>
                                        <p:tav tm="0">
                                          <p:val>
                                            <p:strVal val="0-#ppt_w/2"/>
                                          </p:val>
                                        </p:tav>
                                        <p:tav tm="100000">
                                          <p:val>
                                            <p:strVal val="#ppt_x"/>
                                          </p:val>
                                        </p:tav>
                                      </p:tavLst>
                                    </p:anim>
                                    <p:anim calcmode="lin" valueType="num">
                                      <p:cBhvr additive="base">
                                        <p:cTn id="11"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1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612000" y="252000"/>
            <a:ext cx="7010400" cy="373062"/>
          </a:xfrm>
        </p:spPr>
        <p:txBody>
          <a:bodyPr/>
          <a:lstStyle/>
          <a:p>
            <a:r>
              <a:rPr lang="en-US" altLang="zh-CN" dirty="0"/>
              <a:t>1.3 </a:t>
            </a:r>
            <a:r>
              <a:rPr lang="zh-CN" altLang="en-US" dirty="0"/>
              <a:t>寻址方式</a:t>
            </a:r>
            <a:endParaRPr lang="en-US" altLang="zh-CN" dirty="0"/>
          </a:p>
        </p:txBody>
      </p:sp>
      <p:sp>
        <p:nvSpPr>
          <p:cNvPr id="153603" name="Rectangle 3"/>
          <p:cNvSpPr>
            <a:spLocks noChangeArrowheads="1"/>
          </p:cNvSpPr>
          <p:nvPr/>
        </p:nvSpPr>
        <p:spPr bwMode="auto">
          <a:xfrm>
            <a:off x="611999" y="900000"/>
            <a:ext cx="10020501" cy="1251625"/>
          </a:xfrm>
          <a:prstGeom prst="rect">
            <a:avLst/>
          </a:prstGeom>
          <a:noFill/>
          <a:ln w="12700">
            <a:noFill/>
            <a:miter lim="800000"/>
            <a:headEnd/>
            <a:tailEnd/>
          </a:ln>
          <a:effectLst/>
        </p:spPr>
        <p:txBody>
          <a:bodyPr wrap="square" lIns="63500" tIns="25400" rIns="63500" bIns="25400">
            <a:spAutoFit/>
          </a:bodyPr>
          <a:lstStyle/>
          <a:p>
            <a:pPr marL="284163" indent="-284163">
              <a:lnSpc>
                <a:spcPct val="75000"/>
              </a:lnSpc>
              <a:spcBef>
                <a:spcPct val="65000"/>
              </a:spcBef>
              <a:buClr>
                <a:srgbClr val="FF0000"/>
              </a:buClr>
              <a:buFont typeface="Wingdings" pitchFamily="2" charset="2"/>
              <a:buChar char="v"/>
            </a:pPr>
            <a:r>
              <a:rPr lang="zh-CN" altLang="en-US" sz="2400" dirty="0"/>
              <a:t>堆栈寻址</a:t>
            </a:r>
          </a:p>
          <a:p>
            <a:pPr marL="668338" lvl="1" indent="-193675"/>
            <a:r>
              <a:rPr lang="zh-CN" altLang="en-US" sz="2400" dirty="0"/>
              <a:t>出栈操作：</a:t>
            </a:r>
            <a:r>
              <a:rPr lang="en-US" altLang="zh-CN" sz="2400" dirty="0"/>
              <a:t>POP   </a:t>
            </a:r>
            <a:r>
              <a:rPr lang="en-US" altLang="zh-CN" sz="2400" dirty="0" err="1"/>
              <a:t>Rn</a:t>
            </a:r>
            <a:r>
              <a:rPr lang="en-US" altLang="zh-CN" sz="2400" dirty="0"/>
              <a:t>，</a:t>
            </a:r>
            <a:r>
              <a:rPr lang="zh-CN" altLang="en-US" sz="2400" dirty="0"/>
              <a:t>假定寄存器</a:t>
            </a:r>
            <a:r>
              <a:rPr lang="en-US" altLang="zh-CN" sz="2400" dirty="0" err="1"/>
              <a:t>Rn</a:t>
            </a:r>
            <a:r>
              <a:rPr lang="zh-CN" altLang="en-US" sz="2400" dirty="0"/>
              <a:t>为16位寄存器</a:t>
            </a:r>
          </a:p>
          <a:p>
            <a:pPr marL="668338" lvl="1" indent="-193675">
              <a:buNone/>
            </a:pPr>
            <a:r>
              <a:rPr lang="zh-CN" altLang="en-US" sz="2400" dirty="0"/>
              <a:t>   </a:t>
            </a:r>
            <a:r>
              <a:rPr lang="en-US" altLang="zh-CN" sz="2400" dirty="0">
                <a:sym typeface="Wingdings" pitchFamily="2" charset="2"/>
              </a:rPr>
              <a:t> SP  (SP) + 2， Rn  [(SP)]</a:t>
            </a:r>
            <a:endParaRPr lang="en-US" altLang="zh-CN" sz="2400" dirty="0"/>
          </a:p>
        </p:txBody>
      </p:sp>
      <p:sp>
        <p:nvSpPr>
          <p:cNvPr id="153606" name="Rectangle 6"/>
          <p:cNvSpPr>
            <a:spLocks noChangeArrowheads="1"/>
          </p:cNvSpPr>
          <p:nvPr/>
        </p:nvSpPr>
        <p:spPr bwMode="auto">
          <a:xfrm>
            <a:off x="3563888" y="3552056"/>
            <a:ext cx="1451992" cy="381000"/>
          </a:xfrm>
          <a:prstGeom prst="rect">
            <a:avLst/>
          </a:prstGeom>
          <a:noFill/>
          <a:ln w="12700">
            <a:solidFill>
              <a:schemeClr val="tx1"/>
            </a:solidFill>
            <a:miter lim="800000"/>
            <a:headEnd/>
            <a:tailEnd/>
          </a:ln>
          <a:effectLst/>
        </p:spPr>
        <p:txBody>
          <a:bodyPr wrap="none" anchor="ctr"/>
          <a:lstStyle/>
          <a:p>
            <a:pPr algn="ctr">
              <a:buNone/>
            </a:pPr>
            <a:r>
              <a:rPr lang="en-US" altLang="zh-CN" dirty="0">
                <a:ea typeface="宋体" pitchFamily="2" charset="-122"/>
              </a:rPr>
              <a:t>A</a:t>
            </a:r>
          </a:p>
        </p:txBody>
      </p:sp>
      <p:sp>
        <p:nvSpPr>
          <p:cNvPr id="153607" name="Text Box 7"/>
          <p:cNvSpPr txBox="1">
            <a:spLocks noChangeArrowheads="1"/>
          </p:cNvSpPr>
          <p:nvPr/>
        </p:nvSpPr>
        <p:spPr bwMode="auto">
          <a:xfrm>
            <a:off x="2351584" y="3605274"/>
            <a:ext cx="1224136" cy="327782"/>
          </a:xfrm>
          <a:prstGeom prst="rect">
            <a:avLst/>
          </a:prstGeom>
          <a:noFill/>
          <a:ln w="12700">
            <a:noFill/>
            <a:miter lim="800000"/>
            <a:headEnd/>
            <a:tailEnd/>
          </a:ln>
          <a:effectLst/>
        </p:spPr>
        <p:txBody>
          <a:bodyPr wrap="square">
            <a:spAutoFit/>
          </a:bodyPr>
          <a:lstStyle/>
          <a:p>
            <a:pPr algn="ctr">
              <a:spcBef>
                <a:spcPct val="50000"/>
              </a:spcBef>
              <a:buNone/>
            </a:pPr>
            <a:r>
              <a:rPr lang="zh-CN" altLang="en-US" dirty="0">
                <a:solidFill>
                  <a:schemeClr val="tx1"/>
                </a:solidFill>
                <a:ea typeface="宋体" pitchFamily="2" charset="-122"/>
              </a:rPr>
              <a:t>出栈前</a:t>
            </a:r>
            <a:r>
              <a:rPr lang="en-US" altLang="zh-CN" dirty="0">
                <a:solidFill>
                  <a:schemeClr val="tx1"/>
                </a:solidFill>
                <a:ea typeface="宋体" pitchFamily="2" charset="-122"/>
              </a:rPr>
              <a:t>SP</a:t>
            </a:r>
          </a:p>
        </p:txBody>
      </p:sp>
      <p:sp>
        <p:nvSpPr>
          <p:cNvPr id="153608" name="Line 8"/>
          <p:cNvSpPr>
            <a:spLocks noChangeShapeType="1"/>
          </p:cNvSpPr>
          <p:nvPr/>
        </p:nvSpPr>
        <p:spPr bwMode="auto">
          <a:xfrm flipV="1">
            <a:off x="5015880" y="3789040"/>
            <a:ext cx="792088" cy="0"/>
          </a:xfrm>
          <a:prstGeom prst="line">
            <a:avLst/>
          </a:prstGeom>
          <a:noFill/>
          <a:ln w="12700">
            <a:solidFill>
              <a:schemeClr val="tx1"/>
            </a:solidFill>
            <a:round/>
            <a:headEnd/>
            <a:tailEnd type="triangle" w="med" len="med"/>
          </a:ln>
          <a:effectLst/>
        </p:spPr>
        <p:txBody>
          <a:bodyPr/>
          <a:lstStyle/>
          <a:p>
            <a:pPr algn="ctr">
              <a:buNone/>
            </a:pPr>
            <a:endParaRPr lang="zh-CN" altLang="en-US"/>
          </a:p>
        </p:txBody>
      </p:sp>
      <p:grpSp>
        <p:nvGrpSpPr>
          <p:cNvPr id="4" name="Group 21"/>
          <p:cNvGrpSpPr>
            <a:grpSpLocks/>
          </p:cNvGrpSpPr>
          <p:nvPr/>
        </p:nvGrpSpPr>
        <p:grpSpPr bwMode="auto">
          <a:xfrm>
            <a:off x="2495600" y="2492896"/>
            <a:ext cx="2232248" cy="457200"/>
            <a:chOff x="720" y="1872"/>
            <a:chExt cx="1488" cy="288"/>
          </a:xfrm>
        </p:grpSpPr>
        <p:sp>
          <p:nvSpPr>
            <p:cNvPr id="153622" name="Rectangle 22"/>
            <p:cNvSpPr>
              <a:spLocks noChangeArrowheads="1"/>
            </p:cNvSpPr>
            <p:nvPr/>
          </p:nvSpPr>
          <p:spPr bwMode="auto">
            <a:xfrm>
              <a:off x="1248" y="1872"/>
              <a:ext cx="960" cy="288"/>
            </a:xfrm>
            <a:prstGeom prst="rect">
              <a:avLst/>
            </a:prstGeom>
            <a:noFill/>
            <a:ln w="12700">
              <a:solidFill>
                <a:schemeClr val="tx1"/>
              </a:solidFill>
              <a:miter lim="800000"/>
              <a:headEnd/>
              <a:tailEnd/>
            </a:ln>
            <a:effectLst/>
          </p:spPr>
          <p:txBody>
            <a:bodyPr wrap="none" anchor="ctr"/>
            <a:lstStyle/>
            <a:p>
              <a:pPr algn="ctr">
                <a:buNone/>
              </a:pPr>
              <a:endParaRPr lang="en-US" altLang="zh-CN" sz="2000">
                <a:solidFill>
                  <a:schemeClr val="accent2"/>
                </a:solidFill>
              </a:endParaRPr>
            </a:p>
          </p:txBody>
        </p:sp>
        <p:sp>
          <p:nvSpPr>
            <p:cNvPr id="153623" name="Text Box 23"/>
            <p:cNvSpPr txBox="1">
              <a:spLocks noChangeArrowheads="1"/>
            </p:cNvSpPr>
            <p:nvPr/>
          </p:nvSpPr>
          <p:spPr bwMode="auto">
            <a:xfrm>
              <a:off x="720" y="1872"/>
              <a:ext cx="528" cy="223"/>
            </a:xfrm>
            <a:prstGeom prst="rect">
              <a:avLst/>
            </a:prstGeom>
            <a:noFill/>
            <a:ln w="12700">
              <a:noFill/>
              <a:miter lim="800000"/>
              <a:headEnd/>
              <a:tailEnd/>
            </a:ln>
            <a:effectLst/>
          </p:spPr>
          <p:txBody>
            <a:bodyPr>
              <a:spAutoFit/>
            </a:bodyPr>
            <a:lstStyle/>
            <a:p>
              <a:pPr algn="ctr">
                <a:spcBef>
                  <a:spcPct val="50000"/>
                </a:spcBef>
                <a:buNone/>
              </a:pPr>
              <a:r>
                <a:rPr lang="en-US" altLang="zh-CN" sz="2000"/>
                <a:t>Rn</a:t>
              </a:r>
            </a:p>
          </p:txBody>
        </p:sp>
      </p:grpSp>
      <p:grpSp>
        <p:nvGrpSpPr>
          <p:cNvPr id="6" name="Group 9"/>
          <p:cNvGrpSpPr>
            <a:grpSpLocks/>
          </p:cNvGrpSpPr>
          <p:nvPr/>
        </p:nvGrpSpPr>
        <p:grpSpPr bwMode="auto">
          <a:xfrm>
            <a:off x="5791201" y="2987825"/>
            <a:ext cx="2752725" cy="3478213"/>
            <a:chOff x="2688" y="1728"/>
            <a:chExt cx="1734" cy="2191"/>
          </a:xfrm>
        </p:grpSpPr>
        <p:sp>
          <p:nvSpPr>
            <p:cNvPr id="153610" name="Text Box 10"/>
            <p:cNvSpPr txBox="1">
              <a:spLocks noChangeArrowheads="1"/>
            </p:cNvSpPr>
            <p:nvPr/>
          </p:nvSpPr>
          <p:spPr bwMode="auto">
            <a:xfrm>
              <a:off x="3984" y="2400"/>
              <a:ext cx="438" cy="206"/>
            </a:xfrm>
            <a:prstGeom prst="rect">
              <a:avLst/>
            </a:prstGeom>
            <a:noFill/>
            <a:ln w="12700">
              <a:noFill/>
              <a:miter lim="800000"/>
              <a:headEnd/>
              <a:tailEnd/>
            </a:ln>
            <a:effectLst/>
          </p:spPr>
          <p:txBody>
            <a:bodyPr wrap="square">
              <a:spAutoFit/>
            </a:bodyPr>
            <a:lstStyle/>
            <a:p>
              <a:pPr>
                <a:spcBef>
                  <a:spcPct val="50000"/>
                </a:spcBef>
                <a:buNone/>
              </a:pPr>
              <a:r>
                <a:rPr lang="en-US" altLang="zh-CN" dirty="0">
                  <a:ea typeface="楷体_GB2312" pitchFamily="49" charset="-122"/>
                </a:rPr>
                <a:t>A+2</a:t>
              </a:r>
            </a:p>
          </p:txBody>
        </p:sp>
        <p:sp>
          <p:nvSpPr>
            <p:cNvPr id="153611" name="Rectangle 11" descr="浅色上对角线"/>
            <p:cNvSpPr>
              <a:spLocks noChangeArrowheads="1"/>
            </p:cNvSpPr>
            <p:nvPr/>
          </p:nvSpPr>
          <p:spPr bwMode="auto">
            <a:xfrm>
              <a:off x="2688" y="336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3612" name="Rectangle 12" descr="浅色上对角线"/>
            <p:cNvSpPr>
              <a:spLocks noChangeArrowheads="1"/>
            </p:cNvSpPr>
            <p:nvPr/>
          </p:nvSpPr>
          <p:spPr bwMode="auto">
            <a:xfrm>
              <a:off x="2688" y="312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3613" name="Rectangle 13" descr="浅色上对角线"/>
            <p:cNvSpPr>
              <a:spLocks noChangeArrowheads="1"/>
            </p:cNvSpPr>
            <p:nvPr/>
          </p:nvSpPr>
          <p:spPr bwMode="auto">
            <a:xfrm>
              <a:off x="2688" y="288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3614" name="Rectangle 14" descr="浅色上对角线"/>
            <p:cNvSpPr>
              <a:spLocks noChangeArrowheads="1"/>
            </p:cNvSpPr>
            <p:nvPr/>
          </p:nvSpPr>
          <p:spPr bwMode="auto">
            <a:xfrm>
              <a:off x="2688" y="2640"/>
              <a:ext cx="1296" cy="240"/>
            </a:xfrm>
            <a:prstGeom prst="rect">
              <a:avLst/>
            </a:prstGeom>
            <a:pattFill prst="ltUpDiag">
              <a:fgClr>
                <a:srgbClr val="5F5F5F"/>
              </a:fgClr>
              <a:bgClr>
                <a:schemeClr val="bg1"/>
              </a:bgClr>
            </a:pattFill>
            <a:ln w="12700">
              <a:solidFill>
                <a:schemeClr val="tx1"/>
              </a:solidFill>
              <a:miter lim="800000"/>
              <a:headEnd/>
              <a:tailEnd/>
            </a:ln>
            <a:effectLst/>
          </p:spPr>
          <p:txBody>
            <a:bodyPr wrap="none" anchor="ctr"/>
            <a:lstStyle/>
            <a:p>
              <a:pPr algn="ctr">
                <a:buNone/>
              </a:pPr>
              <a:endParaRPr lang="zh-CN" altLang="en-US"/>
            </a:p>
          </p:txBody>
        </p:sp>
        <p:sp>
          <p:nvSpPr>
            <p:cNvPr id="153615" name="Rectangle 15"/>
            <p:cNvSpPr>
              <a:spLocks noChangeArrowheads="1"/>
            </p:cNvSpPr>
            <p:nvPr/>
          </p:nvSpPr>
          <p:spPr bwMode="auto">
            <a:xfrm>
              <a:off x="2688" y="240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53616" name="Line 16"/>
            <p:cNvSpPr>
              <a:spLocks noChangeShapeType="1"/>
            </p:cNvSpPr>
            <p:nvPr/>
          </p:nvSpPr>
          <p:spPr bwMode="auto">
            <a:xfrm flipV="1">
              <a:off x="2688" y="1728"/>
              <a:ext cx="0" cy="672"/>
            </a:xfrm>
            <a:prstGeom prst="line">
              <a:avLst/>
            </a:prstGeom>
            <a:noFill/>
            <a:ln w="12700">
              <a:solidFill>
                <a:schemeClr val="tx1"/>
              </a:solidFill>
              <a:round/>
              <a:headEnd/>
              <a:tailEnd/>
            </a:ln>
            <a:effectLst/>
          </p:spPr>
          <p:txBody>
            <a:bodyPr/>
            <a:lstStyle/>
            <a:p>
              <a:pPr algn="ctr">
                <a:buNone/>
              </a:pPr>
              <a:endParaRPr lang="zh-CN" altLang="en-US"/>
            </a:p>
          </p:txBody>
        </p:sp>
        <p:sp>
          <p:nvSpPr>
            <p:cNvPr id="153617" name="Line 17"/>
            <p:cNvSpPr>
              <a:spLocks noChangeShapeType="1"/>
            </p:cNvSpPr>
            <p:nvPr/>
          </p:nvSpPr>
          <p:spPr bwMode="auto">
            <a:xfrm flipV="1">
              <a:off x="3984" y="1728"/>
              <a:ext cx="0" cy="672"/>
            </a:xfrm>
            <a:prstGeom prst="line">
              <a:avLst/>
            </a:prstGeom>
            <a:noFill/>
            <a:ln w="12700">
              <a:solidFill>
                <a:schemeClr val="tx1"/>
              </a:solidFill>
              <a:round/>
              <a:headEnd/>
              <a:tailEnd/>
            </a:ln>
            <a:effectLst/>
          </p:spPr>
          <p:txBody>
            <a:bodyPr/>
            <a:lstStyle/>
            <a:p>
              <a:pPr algn="ctr">
                <a:buNone/>
              </a:pPr>
              <a:endParaRPr lang="zh-CN" altLang="en-US"/>
            </a:p>
          </p:txBody>
        </p:sp>
        <p:sp>
          <p:nvSpPr>
            <p:cNvPr id="153618" name="Text Box 18"/>
            <p:cNvSpPr txBox="1">
              <a:spLocks noChangeArrowheads="1"/>
            </p:cNvSpPr>
            <p:nvPr/>
          </p:nvSpPr>
          <p:spPr bwMode="auto">
            <a:xfrm>
              <a:off x="2688" y="3696"/>
              <a:ext cx="1296" cy="223"/>
            </a:xfrm>
            <a:prstGeom prst="rect">
              <a:avLst/>
            </a:prstGeom>
            <a:noFill/>
            <a:ln w="12700">
              <a:noFill/>
              <a:miter lim="800000"/>
              <a:headEnd/>
              <a:tailEnd/>
            </a:ln>
            <a:effectLst/>
          </p:spPr>
          <p:txBody>
            <a:bodyPr>
              <a:spAutoFit/>
            </a:bodyPr>
            <a:lstStyle/>
            <a:p>
              <a:pPr algn="ctr">
                <a:spcBef>
                  <a:spcPct val="50000"/>
                </a:spcBef>
                <a:buNone/>
              </a:pPr>
              <a:r>
                <a:rPr lang="zh-CN" altLang="en-US" sz="2000">
                  <a:ea typeface="楷体_GB2312" pitchFamily="49" charset="-122"/>
                </a:rPr>
                <a:t>堆栈</a:t>
              </a:r>
            </a:p>
          </p:txBody>
        </p:sp>
        <p:sp>
          <p:nvSpPr>
            <p:cNvPr id="153619" name="Rectangle 19"/>
            <p:cNvSpPr>
              <a:spLocks noChangeArrowheads="1"/>
            </p:cNvSpPr>
            <p:nvPr/>
          </p:nvSpPr>
          <p:spPr bwMode="auto">
            <a:xfrm>
              <a:off x="2688" y="2160"/>
              <a:ext cx="1296" cy="24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53620" name="Text Box 20"/>
            <p:cNvSpPr txBox="1">
              <a:spLocks noChangeArrowheads="1"/>
            </p:cNvSpPr>
            <p:nvPr/>
          </p:nvSpPr>
          <p:spPr bwMode="auto">
            <a:xfrm>
              <a:off x="3984" y="2160"/>
              <a:ext cx="432" cy="206"/>
            </a:xfrm>
            <a:prstGeom prst="rect">
              <a:avLst/>
            </a:prstGeom>
            <a:noFill/>
            <a:ln w="12700">
              <a:noFill/>
              <a:miter lim="800000"/>
              <a:headEnd/>
              <a:tailEnd/>
            </a:ln>
            <a:effectLst/>
          </p:spPr>
          <p:txBody>
            <a:bodyPr>
              <a:spAutoFit/>
            </a:bodyPr>
            <a:lstStyle/>
            <a:p>
              <a:pPr>
                <a:spcBef>
                  <a:spcPct val="50000"/>
                </a:spcBef>
                <a:buNone/>
              </a:pPr>
              <a:r>
                <a:rPr lang="en-US" altLang="zh-CN" dirty="0">
                  <a:ea typeface="楷体_GB2312" pitchFamily="49" charset="-122"/>
                </a:rPr>
                <a:t>A</a:t>
              </a:r>
            </a:p>
          </p:txBody>
        </p:sp>
      </p:grpSp>
      <p:sp>
        <p:nvSpPr>
          <p:cNvPr id="153625" name="Rectangle 25"/>
          <p:cNvSpPr>
            <a:spLocks noChangeArrowheads="1"/>
          </p:cNvSpPr>
          <p:nvPr/>
        </p:nvSpPr>
        <p:spPr bwMode="auto">
          <a:xfrm>
            <a:off x="6456040" y="4083170"/>
            <a:ext cx="1080120" cy="353943"/>
          </a:xfrm>
          <a:prstGeom prst="rect">
            <a:avLst/>
          </a:prstGeom>
          <a:noFill/>
          <a:ln w="12700">
            <a:noFill/>
            <a:miter lim="800000"/>
            <a:headEnd/>
            <a:tailEnd/>
          </a:ln>
          <a:effectLst/>
        </p:spPr>
        <p:txBody>
          <a:bodyPr wrap="square">
            <a:spAutoFit/>
          </a:bodyPr>
          <a:lstStyle/>
          <a:p>
            <a:pPr algn="ctr">
              <a:buNone/>
            </a:pPr>
            <a:r>
              <a:rPr lang="en-US" altLang="zh-CN" sz="2000" dirty="0">
                <a:solidFill>
                  <a:schemeClr val="accent2"/>
                </a:solidFill>
              </a:rPr>
              <a:t>Data</a:t>
            </a:r>
            <a:endParaRPr lang="zh-CN" altLang="en-US" sz="2000" dirty="0">
              <a:solidFill>
                <a:schemeClr val="accent2"/>
              </a:solidFill>
            </a:endParaRPr>
          </a:p>
        </p:txBody>
      </p:sp>
      <p:grpSp>
        <p:nvGrpSpPr>
          <p:cNvPr id="37" name="组合 36"/>
          <p:cNvGrpSpPr/>
          <p:nvPr/>
        </p:nvGrpSpPr>
        <p:grpSpPr>
          <a:xfrm>
            <a:off x="2351584" y="4054628"/>
            <a:ext cx="3456384" cy="382485"/>
            <a:chOff x="827584" y="4198643"/>
            <a:chExt cx="3456384" cy="382485"/>
          </a:xfrm>
        </p:grpSpPr>
        <p:sp>
          <p:nvSpPr>
            <p:cNvPr id="153629" name="Rectangle 29"/>
            <p:cNvSpPr>
              <a:spLocks noChangeArrowheads="1"/>
            </p:cNvSpPr>
            <p:nvPr/>
          </p:nvSpPr>
          <p:spPr bwMode="auto">
            <a:xfrm>
              <a:off x="2051720" y="4198643"/>
              <a:ext cx="1440160" cy="381000"/>
            </a:xfrm>
            <a:prstGeom prst="rect">
              <a:avLst/>
            </a:prstGeom>
            <a:noFill/>
            <a:ln w="12700">
              <a:solidFill>
                <a:schemeClr val="tx1"/>
              </a:solidFill>
              <a:miter lim="800000"/>
              <a:headEnd/>
              <a:tailEnd/>
            </a:ln>
            <a:effectLst/>
          </p:spPr>
          <p:txBody>
            <a:bodyPr wrap="none" anchor="ctr"/>
            <a:lstStyle/>
            <a:p>
              <a:pPr algn="ctr">
                <a:buNone/>
              </a:pPr>
              <a:r>
                <a:rPr lang="en-US" altLang="zh-CN" dirty="0">
                  <a:solidFill>
                    <a:srgbClr val="FF0000"/>
                  </a:solidFill>
                  <a:ea typeface="宋体" pitchFamily="2" charset="-122"/>
                </a:rPr>
                <a:t>A+2</a:t>
              </a:r>
            </a:p>
          </p:txBody>
        </p:sp>
        <p:sp>
          <p:nvSpPr>
            <p:cNvPr id="153630" name="Text Box 30"/>
            <p:cNvSpPr txBox="1">
              <a:spLocks noChangeArrowheads="1"/>
            </p:cNvSpPr>
            <p:nvPr/>
          </p:nvSpPr>
          <p:spPr bwMode="auto">
            <a:xfrm>
              <a:off x="827584" y="4253346"/>
              <a:ext cx="1224136" cy="327782"/>
            </a:xfrm>
            <a:prstGeom prst="rect">
              <a:avLst/>
            </a:prstGeom>
            <a:noFill/>
            <a:ln w="12700">
              <a:noFill/>
              <a:miter lim="800000"/>
              <a:headEnd/>
              <a:tailEnd/>
            </a:ln>
            <a:effectLst/>
          </p:spPr>
          <p:txBody>
            <a:bodyPr wrap="square">
              <a:spAutoFit/>
            </a:bodyPr>
            <a:lstStyle/>
            <a:p>
              <a:pPr algn="ctr">
                <a:spcBef>
                  <a:spcPct val="50000"/>
                </a:spcBef>
                <a:buNone/>
              </a:pPr>
              <a:r>
                <a:rPr lang="zh-CN" altLang="en-US" dirty="0">
                  <a:solidFill>
                    <a:srgbClr val="FF0000"/>
                  </a:solidFill>
                  <a:ea typeface="宋体" pitchFamily="2" charset="-122"/>
                </a:rPr>
                <a:t>出栈后</a:t>
              </a:r>
              <a:r>
                <a:rPr lang="en-US" altLang="zh-CN" dirty="0">
                  <a:solidFill>
                    <a:srgbClr val="FF0000"/>
                  </a:solidFill>
                  <a:ea typeface="宋体" pitchFamily="2" charset="-122"/>
                </a:rPr>
                <a:t>SP</a:t>
              </a:r>
            </a:p>
          </p:txBody>
        </p:sp>
        <p:sp>
          <p:nvSpPr>
            <p:cNvPr id="153631" name="Line 31"/>
            <p:cNvSpPr>
              <a:spLocks noChangeShapeType="1"/>
            </p:cNvSpPr>
            <p:nvPr/>
          </p:nvSpPr>
          <p:spPr bwMode="auto">
            <a:xfrm>
              <a:off x="3491880" y="4437110"/>
              <a:ext cx="792088" cy="1"/>
            </a:xfrm>
            <a:prstGeom prst="line">
              <a:avLst/>
            </a:prstGeom>
            <a:noFill/>
            <a:ln w="12700">
              <a:solidFill>
                <a:srgbClr val="FF0000"/>
              </a:solidFill>
              <a:round/>
              <a:headEnd/>
              <a:tailEnd type="triangle" w="med" len="med"/>
            </a:ln>
            <a:effectLst/>
          </p:spPr>
          <p:txBody>
            <a:bodyPr/>
            <a:lstStyle/>
            <a:p>
              <a:pPr algn="ctr">
                <a:buNone/>
              </a:pPr>
              <a:endParaRPr lang="zh-CN" altLang="en-US"/>
            </a:p>
          </p:txBody>
        </p:sp>
      </p:grpSp>
      <p:sp>
        <p:nvSpPr>
          <p:cNvPr id="36" name="Rectangle 25"/>
          <p:cNvSpPr>
            <a:spLocks noChangeArrowheads="1"/>
          </p:cNvSpPr>
          <p:nvPr/>
        </p:nvSpPr>
        <p:spPr bwMode="auto">
          <a:xfrm>
            <a:off x="6456040" y="4077072"/>
            <a:ext cx="1080120" cy="360041"/>
          </a:xfrm>
          <a:prstGeom prst="rect">
            <a:avLst/>
          </a:prstGeom>
          <a:noFill/>
          <a:ln w="12700">
            <a:noFill/>
            <a:miter lim="800000"/>
            <a:headEnd/>
            <a:tailEnd/>
          </a:ln>
          <a:effectLst/>
        </p:spPr>
        <p:txBody>
          <a:bodyPr wrap="square">
            <a:spAutoFit/>
          </a:bodyPr>
          <a:lstStyle/>
          <a:p>
            <a:pPr algn="ctr">
              <a:buNone/>
            </a:pPr>
            <a:r>
              <a:rPr lang="en-US" altLang="zh-CN" sz="2000" dirty="0">
                <a:solidFill>
                  <a:schemeClr val="accent2"/>
                </a:solidFill>
              </a:rPr>
              <a:t>Data</a:t>
            </a:r>
            <a:endParaRPr lang="zh-CN" altLang="en-US" sz="20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5026 -0.01134 L -0.24505 -0.21643 " pathEditMode="relative" rAng="0" ptsTypes="AA">
                                      <p:cBhvr>
                                        <p:cTn id="6" dur="2000" fill="hold"/>
                                        <p:tgtEl>
                                          <p:spTgt spid="153625"/>
                                        </p:tgtEl>
                                        <p:attrNameLst>
                                          <p:attrName>ppt_x</p:attrName>
                                          <p:attrName>ppt_y</p:attrName>
                                        </p:attrNameLst>
                                      </p:cBhvr>
                                      <p:rCtr x="-14766" y="-10255"/>
                                    </p:animMotion>
                                  </p:childTnLst>
                                </p:cTn>
                              </p:par>
                            </p:childTnLst>
                          </p:cTn>
                        </p:par>
                        <p:par>
                          <p:cTn id="7" fill="hold">
                            <p:stCondLst>
                              <p:cond delay="2000"/>
                            </p:stCondLst>
                            <p:childTnLst>
                              <p:par>
                                <p:cTn id="8" presetID="2" presetClass="entr" presetSubtype="8" fill="hold" nodeType="afterEffect">
                                  <p:stCondLst>
                                    <p:cond delay="500"/>
                                  </p:stCondLst>
                                  <p:childTnLst>
                                    <p:set>
                                      <p:cBhvr>
                                        <p:cTn id="9" dur="1" fill="hold">
                                          <p:stCondLst>
                                            <p:cond delay="0"/>
                                          </p:stCondLst>
                                        </p:cTn>
                                        <p:tgtEl>
                                          <p:spTgt spid="37"/>
                                        </p:tgtEl>
                                        <p:attrNameLst>
                                          <p:attrName>style.visibility</p:attrName>
                                        </p:attrNameLst>
                                      </p:cBhvr>
                                      <p:to>
                                        <p:strVal val="visible"/>
                                      </p:to>
                                    </p:set>
                                    <p:anim calcmode="lin" valueType="num">
                                      <p:cBhvr additive="base">
                                        <p:cTn id="10" dur="500" fill="hold"/>
                                        <p:tgtEl>
                                          <p:spTgt spid="37"/>
                                        </p:tgtEl>
                                        <p:attrNameLst>
                                          <p:attrName>ppt_x</p:attrName>
                                        </p:attrNameLst>
                                      </p:cBhvr>
                                      <p:tavLst>
                                        <p:tav tm="0">
                                          <p:val>
                                            <p:strVal val="0-#ppt_w/2"/>
                                          </p:val>
                                        </p:tav>
                                        <p:tav tm="100000">
                                          <p:val>
                                            <p:strVal val="#ppt_x"/>
                                          </p:val>
                                        </p:tav>
                                      </p:tavLst>
                                    </p:anim>
                                    <p:anim calcmode="lin" valueType="num">
                                      <p:cBhvr additive="base">
                                        <p:cTn id="11"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252000"/>
            <a:ext cx="7010400" cy="373062"/>
          </a:xfrm>
        </p:spPr>
        <p:txBody>
          <a:bodyPr/>
          <a:lstStyle/>
          <a:p>
            <a:r>
              <a:rPr lang="en-US" altLang="zh-CN" dirty="0"/>
              <a:t>1.3 </a:t>
            </a:r>
            <a:r>
              <a:rPr lang="zh-CN" altLang="en-US" dirty="0"/>
              <a:t>寻址方式</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2976130922"/>
              </p:ext>
            </p:extLst>
          </p:nvPr>
        </p:nvGraphicFramePr>
        <p:xfrm>
          <a:off x="1415480" y="2492896"/>
          <a:ext cx="9217024" cy="3721585"/>
        </p:xfrm>
        <a:graphic>
          <a:graphicData uri="http://schemas.openxmlformats.org/drawingml/2006/table">
            <a:tbl>
              <a:tblPr firstRow="1" bandRow="1">
                <a:tableStyleId>{68D230F3-CF80-4859-8CE7-A43EE81993B5}</a:tableStyleId>
              </a:tblPr>
              <a:tblGrid>
                <a:gridCol w="1775818">
                  <a:extLst>
                    <a:ext uri="{9D8B030D-6E8A-4147-A177-3AD203B41FA5}">
                      <a16:colId xmlns="" xmlns:a16="http://schemas.microsoft.com/office/drawing/2014/main" val="20000"/>
                    </a:ext>
                  </a:extLst>
                </a:gridCol>
                <a:gridCol w="2198633">
                  <a:extLst>
                    <a:ext uri="{9D8B030D-6E8A-4147-A177-3AD203B41FA5}">
                      <a16:colId xmlns="" xmlns:a16="http://schemas.microsoft.com/office/drawing/2014/main" val="20001"/>
                    </a:ext>
                  </a:extLst>
                </a:gridCol>
                <a:gridCol w="2621446">
                  <a:extLst>
                    <a:ext uri="{9D8B030D-6E8A-4147-A177-3AD203B41FA5}">
                      <a16:colId xmlns="" xmlns:a16="http://schemas.microsoft.com/office/drawing/2014/main" val="20002"/>
                    </a:ext>
                  </a:extLst>
                </a:gridCol>
                <a:gridCol w="2621127">
                  <a:extLst>
                    <a:ext uri="{9D8B030D-6E8A-4147-A177-3AD203B41FA5}">
                      <a16:colId xmlns="" xmlns:a16="http://schemas.microsoft.com/office/drawing/2014/main" val="20003"/>
                    </a:ext>
                  </a:extLst>
                </a:gridCol>
              </a:tblGrid>
              <a:tr h="531655">
                <a:tc>
                  <a:txBody>
                    <a:bodyPr/>
                    <a:lstStyle/>
                    <a:p>
                      <a:pPr algn="l" fontAlgn="ctr"/>
                      <a:r>
                        <a:rPr lang="zh-CN" altLang="en-US" sz="2400" b="1" i="0" u="none" strike="noStrike" dirty="0">
                          <a:solidFill>
                            <a:srgbClr val="FF0000"/>
                          </a:solidFill>
                          <a:effectLst/>
                          <a:latin typeface="+mn-lt"/>
                        </a:rPr>
                        <a:t>方式</a:t>
                      </a:r>
                    </a:p>
                  </a:txBody>
                  <a:tcPr marL="9525" marR="9525" marT="9525" marB="0" anchor="ctr"/>
                </a:tc>
                <a:tc>
                  <a:txBody>
                    <a:bodyPr/>
                    <a:lstStyle/>
                    <a:p>
                      <a:pPr algn="l" fontAlgn="ctr"/>
                      <a:r>
                        <a:rPr lang="zh-CN" altLang="en-US" sz="2400" b="1" i="0" u="none" strike="noStrike">
                          <a:solidFill>
                            <a:srgbClr val="FF0000"/>
                          </a:solidFill>
                          <a:effectLst/>
                          <a:latin typeface="+mn-lt"/>
                        </a:rPr>
                        <a:t>算法</a:t>
                      </a:r>
                    </a:p>
                  </a:txBody>
                  <a:tcPr marL="9525" marR="9525" marT="9525" marB="0" anchor="ctr"/>
                </a:tc>
                <a:tc>
                  <a:txBody>
                    <a:bodyPr/>
                    <a:lstStyle/>
                    <a:p>
                      <a:pPr algn="l" fontAlgn="ctr"/>
                      <a:r>
                        <a:rPr lang="zh-CN" altLang="en-US" sz="2400" b="1" i="0" u="none" strike="noStrike">
                          <a:solidFill>
                            <a:srgbClr val="FF0000"/>
                          </a:solidFill>
                          <a:effectLst/>
                          <a:latin typeface="+mn-lt"/>
                        </a:rPr>
                        <a:t>主要优点</a:t>
                      </a:r>
                    </a:p>
                  </a:txBody>
                  <a:tcPr marL="9525" marR="9525" marT="9525" marB="0" anchor="ctr"/>
                </a:tc>
                <a:tc>
                  <a:txBody>
                    <a:bodyPr/>
                    <a:lstStyle/>
                    <a:p>
                      <a:pPr algn="l" fontAlgn="ctr"/>
                      <a:r>
                        <a:rPr lang="zh-CN" altLang="en-US" sz="2400" b="1" i="0" u="none" strike="noStrike">
                          <a:solidFill>
                            <a:srgbClr val="FF0000"/>
                          </a:solidFill>
                          <a:effectLst/>
                          <a:latin typeface="+mn-lt"/>
                        </a:rPr>
                        <a:t>主要缺点</a:t>
                      </a:r>
                    </a:p>
                  </a:txBody>
                  <a:tcPr marL="9525" marR="9525" marT="9525" marB="0" anchor="ctr"/>
                </a:tc>
                <a:extLst>
                  <a:ext uri="{0D108BD9-81ED-4DB2-BD59-A6C34878D82A}">
                    <a16:rowId xmlns="" xmlns:a16="http://schemas.microsoft.com/office/drawing/2014/main" val="10000"/>
                  </a:ext>
                </a:extLst>
              </a:tr>
              <a:tr h="531655">
                <a:tc>
                  <a:txBody>
                    <a:bodyPr/>
                    <a:lstStyle/>
                    <a:p>
                      <a:pPr algn="l" fontAlgn="ctr"/>
                      <a:r>
                        <a:rPr lang="zh-CN" altLang="en-US" sz="2000" b="1" i="0" u="none" strike="noStrike" dirty="0">
                          <a:solidFill>
                            <a:srgbClr val="000000"/>
                          </a:solidFill>
                          <a:effectLst/>
                          <a:latin typeface="+mn-lt"/>
                        </a:rPr>
                        <a:t>立即</a:t>
                      </a:r>
                    </a:p>
                  </a:txBody>
                  <a:tcPr marL="9525" marR="9525" marT="9525" marB="0" anchor="ctr"/>
                </a:tc>
                <a:tc>
                  <a:txBody>
                    <a:bodyPr/>
                    <a:lstStyle/>
                    <a:p>
                      <a:pPr algn="l" fontAlgn="ctr"/>
                      <a:r>
                        <a:rPr lang="zh-CN" altLang="en-US" sz="2000" b="1" i="0" u="none" strike="noStrike" dirty="0">
                          <a:solidFill>
                            <a:srgbClr val="000000"/>
                          </a:solidFill>
                          <a:effectLst/>
                          <a:latin typeface="+mn-lt"/>
                        </a:rPr>
                        <a:t>操作数</a:t>
                      </a:r>
                      <a:r>
                        <a:rPr lang="en-US" altLang="zh-CN" sz="2000" b="1" i="0" u="none" strike="noStrike" dirty="0">
                          <a:solidFill>
                            <a:srgbClr val="000000"/>
                          </a:solidFill>
                          <a:effectLst/>
                          <a:latin typeface="+mn-lt"/>
                        </a:rPr>
                        <a:t>=</a:t>
                      </a:r>
                      <a:r>
                        <a:rPr lang="en-US" sz="2000" b="1" i="0" u="none" strike="noStrike" dirty="0">
                          <a:solidFill>
                            <a:srgbClr val="000000"/>
                          </a:solidFill>
                          <a:effectLst/>
                          <a:latin typeface="+mn-lt"/>
                        </a:rPr>
                        <a:t>A</a:t>
                      </a:r>
                    </a:p>
                  </a:txBody>
                  <a:tcPr marL="9525" marR="9525" marT="9525" marB="0" anchor="ctr"/>
                </a:tc>
                <a:tc>
                  <a:txBody>
                    <a:bodyPr/>
                    <a:lstStyle/>
                    <a:p>
                      <a:pPr algn="l" fontAlgn="ctr"/>
                      <a:r>
                        <a:rPr lang="zh-CN" altLang="en-US" sz="2000" b="1" i="0" u="none" strike="noStrike">
                          <a:solidFill>
                            <a:srgbClr val="000000"/>
                          </a:solidFill>
                          <a:effectLst/>
                          <a:latin typeface="+mn-lt"/>
                        </a:rPr>
                        <a:t>指令执行快</a:t>
                      </a:r>
                    </a:p>
                  </a:txBody>
                  <a:tcPr marL="9525" marR="9525" marT="9525" marB="0" anchor="ctr"/>
                </a:tc>
                <a:tc>
                  <a:txBody>
                    <a:bodyPr/>
                    <a:lstStyle/>
                    <a:p>
                      <a:pPr algn="l" fontAlgn="ctr"/>
                      <a:r>
                        <a:rPr lang="zh-CN" altLang="en-US" sz="2000" b="1" i="0" u="none" strike="noStrike">
                          <a:solidFill>
                            <a:srgbClr val="000000"/>
                          </a:solidFill>
                          <a:effectLst/>
                          <a:latin typeface="+mn-lt"/>
                        </a:rPr>
                        <a:t>操作数幅值有限</a:t>
                      </a:r>
                    </a:p>
                  </a:txBody>
                  <a:tcPr marL="9525" marR="9525" marT="9525" marB="0" anchor="ctr"/>
                </a:tc>
                <a:extLst>
                  <a:ext uri="{0D108BD9-81ED-4DB2-BD59-A6C34878D82A}">
                    <a16:rowId xmlns="" xmlns:a16="http://schemas.microsoft.com/office/drawing/2014/main" val="10001"/>
                  </a:ext>
                </a:extLst>
              </a:tr>
              <a:tr h="531655">
                <a:tc>
                  <a:txBody>
                    <a:bodyPr/>
                    <a:lstStyle/>
                    <a:p>
                      <a:pPr algn="l" fontAlgn="ctr"/>
                      <a:r>
                        <a:rPr lang="zh-CN" altLang="en-US" sz="2000" b="1" i="0" u="none" strike="noStrike" dirty="0">
                          <a:solidFill>
                            <a:srgbClr val="000000"/>
                          </a:solidFill>
                          <a:effectLst/>
                          <a:latin typeface="+mn-lt"/>
                        </a:rPr>
                        <a:t>存储器直接</a:t>
                      </a:r>
                    </a:p>
                  </a:txBody>
                  <a:tcPr marL="9525" marR="9525" marT="9525" marB="0" anchor="ctr"/>
                </a:tc>
                <a:tc>
                  <a:txBody>
                    <a:bodyPr/>
                    <a:lstStyle/>
                    <a:p>
                      <a:pPr algn="l" fontAlgn="ctr"/>
                      <a:r>
                        <a:rPr lang="en-US" sz="2000" b="1" i="0" u="none" strike="noStrike" dirty="0">
                          <a:solidFill>
                            <a:srgbClr val="000000"/>
                          </a:solidFill>
                          <a:effectLst/>
                          <a:latin typeface="+mn-lt"/>
                        </a:rPr>
                        <a:t>EA=A</a:t>
                      </a:r>
                    </a:p>
                  </a:txBody>
                  <a:tcPr marL="9525" marR="9525" marT="9525" marB="0" anchor="ctr"/>
                </a:tc>
                <a:tc>
                  <a:txBody>
                    <a:bodyPr/>
                    <a:lstStyle/>
                    <a:p>
                      <a:pPr algn="l" fontAlgn="ctr"/>
                      <a:r>
                        <a:rPr lang="zh-CN" altLang="en-US" sz="2000" b="1" i="0" u="none" strike="noStrike">
                          <a:solidFill>
                            <a:srgbClr val="000000"/>
                          </a:solidFill>
                          <a:effectLst/>
                          <a:latin typeface="+mn-lt"/>
                        </a:rPr>
                        <a:t>有效地址计算简单</a:t>
                      </a:r>
                    </a:p>
                  </a:txBody>
                  <a:tcPr marL="9525" marR="9525" marT="9525" marB="0" anchor="ctr"/>
                </a:tc>
                <a:tc>
                  <a:txBody>
                    <a:bodyPr/>
                    <a:lstStyle/>
                    <a:p>
                      <a:pPr algn="l" fontAlgn="ctr"/>
                      <a:r>
                        <a:rPr lang="zh-CN" altLang="en-US" sz="2000" b="1" i="0" u="none" strike="noStrike">
                          <a:solidFill>
                            <a:srgbClr val="000000"/>
                          </a:solidFill>
                          <a:effectLst/>
                          <a:latin typeface="+mn-lt"/>
                        </a:rPr>
                        <a:t>地址范围有限</a:t>
                      </a:r>
                    </a:p>
                  </a:txBody>
                  <a:tcPr marL="9525" marR="9525" marT="9525" marB="0" anchor="ctr"/>
                </a:tc>
                <a:extLst>
                  <a:ext uri="{0D108BD9-81ED-4DB2-BD59-A6C34878D82A}">
                    <a16:rowId xmlns="" xmlns:a16="http://schemas.microsoft.com/office/drawing/2014/main" val="10002"/>
                  </a:ext>
                </a:extLst>
              </a:tr>
              <a:tr h="531655">
                <a:tc>
                  <a:txBody>
                    <a:bodyPr/>
                    <a:lstStyle/>
                    <a:p>
                      <a:pPr algn="l" fontAlgn="ctr"/>
                      <a:r>
                        <a:rPr lang="zh-CN" altLang="en-US" sz="2000" b="1" i="0" u="none" strike="noStrike">
                          <a:solidFill>
                            <a:srgbClr val="000000"/>
                          </a:solidFill>
                          <a:effectLst/>
                          <a:latin typeface="+mn-lt"/>
                        </a:rPr>
                        <a:t>寄存器直接</a:t>
                      </a:r>
                    </a:p>
                  </a:txBody>
                  <a:tcPr marL="9525" marR="9525" marT="9525" marB="0" anchor="ctr"/>
                </a:tc>
                <a:tc>
                  <a:txBody>
                    <a:bodyPr/>
                    <a:lstStyle/>
                    <a:p>
                      <a:pPr algn="l" fontAlgn="ctr"/>
                      <a:r>
                        <a:rPr lang="zh-CN" altLang="en-US" sz="2000" b="1" i="0" u="none" strike="noStrike" dirty="0">
                          <a:solidFill>
                            <a:srgbClr val="000000"/>
                          </a:solidFill>
                          <a:effectLst/>
                          <a:latin typeface="+mn-lt"/>
                        </a:rPr>
                        <a:t>操作数</a:t>
                      </a:r>
                      <a:r>
                        <a:rPr lang="en-US" altLang="zh-CN" sz="2000" b="1" i="0" u="none" strike="noStrike" dirty="0">
                          <a:solidFill>
                            <a:srgbClr val="000000"/>
                          </a:solidFill>
                          <a:effectLst/>
                          <a:latin typeface="+mn-lt"/>
                        </a:rPr>
                        <a:t>=</a:t>
                      </a:r>
                      <a:r>
                        <a:rPr lang="zh-CN" altLang="en-US" sz="2000" b="1" i="0" u="none" strike="noStrike" dirty="0">
                          <a:solidFill>
                            <a:srgbClr val="000000"/>
                          </a:solidFill>
                          <a:effectLst/>
                          <a:latin typeface="+mn-lt"/>
                        </a:rPr>
                        <a:t>（</a:t>
                      </a:r>
                      <a:r>
                        <a:rPr lang="en-US" sz="2000" b="1" i="0" u="none" strike="noStrike" dirty="0">
                          <a:solidFill>
                            <a:srgbClr val="000000"/>
                          </a:solidFill>
                          <a:effectLst/>
                          <a:latin typeface="+mn-lt"/>
                        </a:rPr>
                        <a:t>R）</a:t>
                      </a:r>
                    </a:p>
                  </a:txBody>
                  <a:tcPr marL="9525" marR="9525" marT="9525" marB="0" anchor="ctr"/>
                </a:tc>
                <a:tc>
                  <a:txBody>
                    <a:bodyPr/>
                    <a:lstStyle/>
                    <a:p>
                      <a:pPr algn="l" fontAlgn="ctr"/>
                      <a:r>
                        <a:rPr lang="zh-CN" altLang="en-US" sz="2000" b="1" i="0" u="none" strike="noStrike" dirty="0">
                          <a:solidFill>
                            <a:srgbClr val="000000"/>
                          </a:solidFill>
                          <a:effectLst/>
                          <a:latin typeface="+mn-lt"/>
                        </a:rPr>
                        <a:t>指令执行快，指令短</a:t>
                      </a:r>
                    </a:p>
                  </a:txBody>
                  <a:tcPr marL="9525" marR="9525" marT="9525" marB="0" anchor="ctr"/>
                </a:tc>
                <a:tc>
                  <a:txBody>
                    <a:bodyPr/>
                    <a:lstStyle/>
                    <a:p>
                      <a:pPr algn="l" fontAlgn="ctr"/>
                      <a:r>
                        <a:rPr lang="zh-CN" altLang="en-US" sz="2000" b="1" i="0" u="none" strike="noStrike" dirty="0">
                          <a:solidFill>
                            <a:srgbClr val="000000"/>
                          </a:solidFill>
                          <a:effectLst/>
                          <a:latin typeface="+mn-lt"/>
                        </a:rPr>
                        <a:t>地址范围有限</a:t>
                      </a:r>
                    </a:p>
                  </a:txBody>
                  <a:tcPr marL="9525" marR="9525" marT="9525" marB="0" anchor="ctr"/>
                </a:tc>
                <a:extLst>
                  <a:ext uri="{0D108BD9-81ED-4DB2-BD59-A6C34878D82A}">
                    <a16:rowId xmlns="" xmlns:a16="http://schemas.microsoft.com/office/drawing/2014/main" val="10003"/>
                  </a:ext>
                </a:extLst>
              </a:tr>
              <a:tr h="531655">
                <a:tc>
                  <a:txBody>
                    <a:bodyPr/>
                    <a:lstStyle/>
                    <a:p>
                      <a:pPr algn="l" fontAlgn="ctr"/>
                      <a:r>
                        <a:rPr lang="zh-CN" altLang="en-US" sz="2000" b="1" i="0" u="none" strike="noStrike">
                          <a:solidFill>
                            <a:srgbClr val="000000"/>
                          </a:solidFill>
                          <a:effectLst/>
                          <a:latin typeface="+mn-lt"/>
                        </a:rPr>
                        <a:t>寄存器间接</a:t>
                      </a:r>
                    </a:p>
                  </a:txBody>
                  <a:tcPr marL="9525" marR="9525" marT="9525" marB="0" anchor="ctr"/>
                </a:tc>
                <a:tc>
                  <a:txBody>
                    <a:bodyPr/>
                    <a:lstStyle/>
                    <a:p>
                      <a:pPr algn="l" fontAlgn="ctr"/>
                      <a:r>
                        <a:rPr lang="en-US" sz="2000" b="1" i="0" u="none" strike="noStrike">
                          <a:solidFill>
                            <a:srgbClr val="000000"/>
                          </a:solidFill>
                          <a:effectLst/>
                          <a:latin typeface="+mn-lt"/>
                        </a:rPr>
                        <a:t>EA=（R）</a:t>
                      </a:r>
                    </a:p>
                  </a:txBody>
                  <a:tcPr marL="9525" marR="9525" marT="9525" marB="0" anchor="ctr"/>
                </a:tc>
                <a:tc>
                  <a:txBody>
                    <a:bodyPr/>
                    <a:lstStyle/>
                    <a:p>
                      <a:pPr algn="l" fontAlgn="ctr"/>
                      <a:r>
                        <a:rPr lang="zh-CN" altLang="en-US" sz="2000" b="1" i="0" u="none" strike="noStrike" dirty="0">
                          <a:solidFill>
                            <a:srgbClr val="000000"/>
                          </a:solidFill>
                          <a:effectLst/>
                          <a:latin typeface="+mn-lt"/>
                        </a:rPr>
                        <a:t>地址范围大</a:t>
                      </a:r>
                    </a:p>
                  </a:txBody>
                  <a:tcPr marL="9525" marR="9525" marT="9525" marB="0" anchor="ctr"/>
                </a:tc>
                <a:tc>
                  <a:txBody>
                    <a:bodyPr/>
                    <a:lstStyle/>
                    <a:p>
                      <a:pPr algn="l" fontAlgn="ctr"/>
                      <a:r>
                        <a:rPr lang="zh-CN" altLang="en-US" sz="2000" b="1" i="0" u="none" strike="noStrike">
                          <a:solidFill>
                            <a:srgbClr val="000000"/>
                          </a:solidFill>
                          <a:effectLst/>
                          <a:latin typeface="+mn-lt"/>
                        </a:rPr>
                        <a:t>额外存储器访问</a:t>
                      </a:r>
                    </a:p>
                  </a:txBody>
                  <a:tcPr marL="9525" marR="9525" marT="9525" marB="0" anchor="ctr"/>
                </a:tc>
                <a:extLst>
                  <a:ext uri="{0D108BD9-81ED-4DB2-BD59-A6C34878D82A}">
                    <a16:rowId xmlns="" xmlns:a16="http://schemas.microsoft.com/office/drawing/2014/main" val="10004"/>
                  </a:ext>
                </a:extLst>
              </a:tr>
              <a:tr h="531655">
                <a:tc>
                  <a:txBody>
                    <a:bodyPr/>
                    <a:lstStyle/>
                    <a:p>
                      <a:pPr algn="l" fontAlgn="ctr"/>
                      <a:r>
                        <a:rPr lang="zh-CN" altLang="en-US" sz="2000" b="1" i="0" u="none" strike="noStrike">
                          <a:solidFill>
                            <a:srgbClr val="000000"/>
                          </a:solidFill>
                          <a:effectLst/>
                          <a:latin typeface="+mn-lt"/>
                        </a:rPr>
                        <a:t>相对</a:t>
                      </a:r>
                    </a:p>
                  </a:txBody>
                  <a:tcPr marL="9525" marR="9525" marT="9525" marB="0" anchor="ctr"/>
                </a:tc>
                <a:tc>
                  <a:txBody>
                    <a:bodyPr/>
                    <a:lstStyle/>
                    <a:p>
                      <a:pPr algn="l" fontAlgn="ctr"/>
                      <a:r>
                        <a:rPr lang="en-US" sz="2000" b="1" i="0" u="none" strike="noStrike" dirty="0">
                          <a:solidFill>
                            <a:srgbClr val="000000"/>
                          </a:solidFill>
                          <a:effectLst/>
                          <a:latin typeface="+mn-lt"/>
                        </a:rPr>
                        <a:t>EA=A+（R）</a:t>
                      </a:r>
                    </a:p>
                  </a:txBody>
                  <a:tcPr marL="9525" marR="9525" marT="9525" marB="0" anchor="ctr"/>
                </a:tc>
                <a:tc>
                  <a:txBody>
                    <a:bodyPr/>
                    <a:lstStyle/>
                    <a:p>
                      <a:pPr algn="l" fontAlgn="ctr"/>
                      <a:r>
                        <a:rPr lang="zh-CN" altLang="en-US" sz="2000" b="1" i="0" u="none" strike="noStrike" dirty="0">
                          <a:solidFill>
                            <a:srgbClr val="000000"/>
                          </a:solidFill>
                          <a:effectLst/>
                          <a:latin typeface="+mn-lt"/>
                        </a:rPr>
                        <a:t>灵活</a:t>
                      </a:r>
                    </a:p>
                  </a:txBody>
                  <a:tcPr marL="9525" marR="9525" marT="9525" marB="0" anchor="ctr"/>
                </a:tc>
                <a:tc>
                  <a:txBody>
                    <a:bodyPr/>
                    <a:lstStyle/>
                    <a:p>
                      <a:pPr algn="l" fontAlgn="ctr"/>
                      <a:r>
                        <a:rPr lang="zh-CN" altLang="en-US" sz="2000" b="1" i="0" u="none" strike="noStrike" dirty="0">
                          <a:solidFill>
                            <a:srgbClr val="000000"/>
                          </a:solidFill>
                          <a:effectLst/>
                          <a:latin typeface="+mn-lt"/>
                        </a:rPr>
                        <a:t>复杂</a:t>
                      </a:r>
                    </a:p>
                  </a:txBody>
                  <a:tcPr marL="9525" marR="9525" marT="9525" marB="0" anchor="ctr"/>
                </a:tc>
                <a:extLst>
                  <a:ext uri="{0D108BD9-81ED-4DB2-BD59-A6C34878D82A}">
                    <a16:rowId xmlns="" xmlns:a16="http://schemas.microsoft.com/office/drawing/2014/main" val="10005"/>
                  </a:ext>
                </a:extLst>
              </a:tr>
              <a:tr h="531655">
                <a:tc>
                  <a:txBody>
                    <a:bodyPr/>
                    <a:lstStyle/>
                    <a:p>
                      <a:pPr algn="l" fontAlgn="ctr"/>
                      <a:r>
                        <a:rPr lang="zh-CN" altLang="en-US" sz="2000" b="1" i="0" u="none" strike="noStrike" dirty="0">
                          <a:solidFill>
                            <a:srgbClr val="000000"/>
                          </a:solidFill>
                          <a:effectLst/>
                          <a:latin typeface="+mn-lt"/>
                        </a:rPr>
                        <a:t>堆栈</a:t>
                      </a:r>
                    </a:p>
                  </a:txBody>
                  <a:tcPr marL="9525" marR="9525" marT="9525" marB="0" anchor="ctr"/>
                </a:tc>
                <a:tc>
                  <a:txBody>
                    <a:bodyPr/>
                    <a:lstStyle/>
                    <a:p>
                      <a:pPr algn="l" fontAlgn="ctr"/>
                      <a:r>
                        <a:rPr lang="en-US" sz="2000" b="1" i="0" u="none" strike="noStrike">
                          <a:solidFill>
                            <a:srgbClr val="000000"/>
                          </a:solidFill>
                          <a:effectLst/>
                          <a:latin typeface="+mn-lt"/>
                        </a:rPr>
                        <a:t>EA=</a:t>
                      </a:r>
                      <a:r>
                        <a:rPr lang="zh-CN" altLang="en-US" sz="2000" b="1" i="0" u="none" strike="noStrike">
                          <a:solidFill>
                            <a:srgbClr val="000000"/>
                          </a:solidFill>
                          <a:effectLst/>
                          <a:latin typeface="+mn-lt"/>
                        </a:rPr>
                        <a:t>栈顶</a:t>
                      </a:r>
                    </a:p>
                  </a:txBody>
                  <a:tcPr marL="9525" marR="9525" marT="9525" marB="0" anchor="ctr"/>
                </a:tc>
                <a:tc>
                  <a:txBody>
                    <a:bodyPr/>
                    <a:lstStyle/>
                    <a:p>
                      <a:pPr algn="l" fontAlgn="ctr"/>
                      <a:r>
                        <a:rPr lang="zh-CN" altLang="en-US" sz="2000" b="1" i="0" u="none" strike="noStrike">
                          <a:solidFill>
                            <a:srgbClr val="000000"/>
                          </a:solidFill>
                          <a:effectLst/>
                          <a:latin typeface="+mn-lt"/>
                        </a:rPr>
                        <a:t>指令短</a:t>
                      </a:r>
                    </a:p>
                  </a:txBody>
                  <a:tcPr marL="9525" marR="9525" marT="9525" marB="0" anchor="ctr"/>
                </a:tc>
                <a:tc>
                  <a:txBody>
                    <a:bodyPr/>
                    <a:lstStyle/>
                    <a:p>
                      <a:pPr algn="l" fontAlgn="ctr"/>
                      <a:r>
                        <a:rPr lang="zh-CN" altLang="en-US" sz="2000" b="1" i="0" u="none" strike="noStrike" dirty="0">
                          <a:solidFill>
                            <a:srgbClr val="000000"/>
                          </a:solidFill>
                          <a:effectLst/>
                          <a:latin typeface="+mn-lt"/>
                        </a:rPr>
                        <a:t>应用有限</a:t>
                      </a:r>
                    </a:p>
                  </a:txBody>
                  <a:tcPr marL="9525" marR="9525" marT="9525" marB="0" anchor="ctr"/>
                </a:tc>
                <a:extLst>
                  <a:ext uri="{0D108BD9-81ED-4DB2-BD59-A6C34878D82A}">
                    <a16:rowId xmlns="" xmlns:a16="http://schemas.microsoft.com/office/drawing/2014/main" val="10006"/>
                  </a:ext>
                </a:extLst>
              </a:tr>
            </a:tbl>
          </a:graphicData>
        </a:graphic>
      </p:graphicFrame>
      <p:sp>
        <p:nvSpPr>
          <p:cNvPr id="8" name="TextBox 7"/>
          <p:cNvSpPr txBox="1"/>
          <p:nvPr/>
        </p:nvSpPr>
        <p:spPr>
          <a:xfrm>
            <a:off x="612000" y="900000"/>
            <a:ext cx="7877675" cy="406265"/>
          </a:xfrm>
          <a:prstGeom prst="rect">
            <a:avLst/>
          </a:prstGeom>
          <a:noFill/>
        </p:spPr>
        <p:txBody>
          <a:bodyPr wrap="square" rtlCol="0">
            <a:spAutoFit/>
          </a:bodyPr>
          <a:lstStyle/>
          <a:p>
            <a:pPr marL="285750" indent="-285750" algn="just">
              <a:buClr>
                <a:schemeClr val="accent1"/>
              </a:buClr>
              <a:buFont typeface="Wingdings" pitchFamily="2" charset="2"/>
              <a:buChar char="u"/>
            </a:pPr>
            <a:r>
              <a:rPr lang="zh-CN" altLang="en-US" sz="2400" dirty="0"/>
              <a:t>基本寻址方式的对比</a:t>
            </a:r>
          </a:p>
        </p:txBody>
      </p:sp>
      <p:pic>
        <p:nvPicPr>
          <p:cNvPr id="1126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790" y="1700808"/>
            <a:ext cx="8352417" cy="606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7302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2"/>
          <p:cNvSpPr>
            <a:spLocks noChangeArrowheads="1"/>
          </p:cNvSpPr>
          <p:nvPr/>
        </p:nvSpPr>
        <p:spPr bwMode="auto">
          <a:xfrm>
            <a:off x="3215680" y="1141686"/>
            <a:ext cx="5039990" cy="537940"/>
          </a:xfrm>
          <a:prstGeom prst="rect">
            <a:avLst/>
          </a:prstGeom>
          <a:noFill/>
          <a:ln w="9525">
            <a:noFill/>
            <a:miter lim="800000"/>
            <a:headEnd/>
            <a:tailEnd/>
          </a:ln>
        </p:spPr>
        <p:txBody>
          <a:bodyPr/>
          <a:lstStyle/>
          <a:p>
            <a:pPr marL="0" marR="0" lvl="0" indent="0" algn="ctr" defTabSz="914400" rtl="0" eaLnBrk="0" fontAlgn="base" latinLnBrk="0" hangingPunct="0">
              <a:lnSpc>
                <a:spcPct val="87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第</a:t>
            </a:r>
            <a:r>
              <a:rPr lang="zh-CN" altLang="en-US" sz="2800" dirty="0">
                <a:solidFill>
                  <a:srgbClr val="000000"/>
                </a:solidFill>
                <a:latin typeface="微软雅黑" panose="020B0503020204020204" pitchFamily="34" charset="-122"/>
                <a:ea typeface="微软雅黑" panose="020B0503020204020204" pitchFamily="34" charset="-122"/>
                <a:cs typeface="楷体_GB2312"/>
              </a:rPr>
              <a:t>五</a:t>
            </a: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讲：指令系统与</a:t>
            </a:r>
            <a:r>
              <a:rPr kumimoji="0"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MIPS</a:t>
            </a: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楷体_GB2312"/>
              </a:rPr>
              <a:t>汇编</a:t>
            </a:r>
          </a:p>
        </p:txBody>
      </p:sp>
      <p:sp>
        <p:nvSpPr>
          <p:cNvPr id="13" name="Rectangle 13"/>
          <p:cNvSpPr>
            <a:spLocks noChangeArrowheads="1"/>
          </p:cNvSpPr>
          <p:nvPr/>
        </p:nvSpPr>
        <p:spPr bwMode="auto">
          <a:xfrm>
            <a:off x="3863752" y="1853044"/>
            <a:ext cx="4608511" cy="4312260"/>
          </a:xfrm>
          <a:prstGeom prst="rect">
            <a:avLst/>
          </a:prstGeom>
          <a:noFill/>
          <a:ln w="28575">
            <a:noFill/>
            <a:miter lim="800000"/>
            <a:headEnd/>
            <a:tailEnd/>
          </a:ln>
        </p:spPr>
        <p:txBody>
          <a:bodyPr wrap="square" lIns="63500" tIns="133200" rIns="63500" bIns="133200">
            <a:noAutofit/>
          </a:bodyPr>
          <a:lstStyle/>
          <a:p>
            <a:pPr marL="609600" lvl="0" indent="-609600">
              <a:lnSpc>
                <a:spcPct val="120000"/>
              </a:lnSpc>
              <a:spcBef>
                <a:spcPct val="5000"/>
              </a:spcBef>
              <a:spcAft>
                <a:spcPct val="5000"/>
              </a:spcAft>
              <a:buClr>
                <a:srgbClr val="FF0000"/>
              </a:buClr>
              <a:buFont typeface="Wingdings" pitchFamily="2" charset="2"/>
              <a:buAutoNum type="ea1JpnChsDbPeriod"/>
            </a:pPr>
            <a:r>
              <a:rPr lang="zh-CN" altLang="en-US" sz="2800" dirty="0">
                <a:solidFill>
                  <a:schemeClr val="bg2"/>
                </a:solidFill>
              </a:rPr>
              <a:t>指令格式</a:t>
            </a:r>
          </a:p>
          <a:p>
            <a:pPr marL="901700" lvl="1" indent="-457200">
              <a:lnSpc>
                <a:spcPct val="120000"/>
              </a:lnSpc>
              <a:spcBef>
                <a:spcPct val="5000"/>
              </a:spcBef>
              <a:spcAft>
                <a:spcPct val="5000"/>
              </a:spcAft>
              <a:buFont typeface="Wingdings" pitchFamily="2" charset="2"/>
              <a:buAutoNum type="arabicPeriod"/>
            </a:pPr>
            <a:r>
              <a:rPr lang="zh-CN" altLang="en-US" sz="2000" dirty="0">
                <a:solidFill>
                  <a:schemeClr val="bg2"/>
                </a:solidFill>
              </a:rPr>
              <a:t>指令系统概述</a:t>
            </a:r>
          </a:p>
          <a:p>
            <a:pPr marL="901700" lvl="1" indent="-457200">
              <a:lnSpc>
                <a:spcPct val="120000"/>
              </a:lnSpc>
              <a:spcBef>
                <a:spcPct val="5000"/>
              </a:spcBef>
              <a:spcAft>
                <a:spcPct val="5000"/>
              </a:spcAft>
              <a:buFont typeface="Wingdings" pitchFamily="2" charset="2"/>
              <a:buAutoNum type="arabicPeriod"/>
            </a:pPr>
            <a:r>
              <a:rPr lang="zh-CN" altLang="en-US" sz="2000" dirty="0">
                <a:solidFill>
                  <a:schemeClr val="bg2"/>
                </a:solidFill>
              </a:rPr>
              <a:t>指令格式</a:t>
            </a:r>
            <a:endParaRPr lang="en-US" altLang="zh-CN" sz="2000" dirty="0">
              <a:solidFill>
                <a:schemeClr val="bg2"/>
              </a:solidFill>
            </a:endParaRPr>
          </a:p>
          <a:p>
            <a:pPr marL="901700" lvl="1" indent="-457200">
              <a:lnSpc>
                <a:spcPct val="120000"/>
              </a:lnSpc>
              <a:spcBef>
                <a:spcPct val="5000"/>
              </a:spcBef>
              <a:spcAft>
                <a:spcPct val="5000"/>
              </a:spcAft>
              <a:buFont typeface="Wingdings" pitchFamily="2" charset="2"/>
              <a:buAutoNum type="arabicPeriod"/>
            </a:pPr>
            <a:r>
              <a:rPr lang="zh-CN" altLang="en-US" sz="2000" dirty="0">
                <a:solidFill>
                  <a:schemeClr val="bg2"/>
                </a:solidFill>
              </a:rPr>
              <a:t>寻址方式</a:t>
            </a:r>
          </a:p>
          <a:p>
            <a:pPr marL="609600" lvl="0" indent="-609600">
              <a:lnSpc>
                <a:spcPct val="120000"/>
              </a:lnSpc>
              <a:spcBef>
                <a:spcPct val="5000"/>
              </a:spcBef>
              <a:spcAft>
                <a:spcPct val="5000"/>
              </a:spcAft>
              <a:buClr>
                <a:srgbClr val="FF0000"/>
              </a:buClr>
              <a:buFont typeface="Wingdings" pitchFamily="2" charset="2"/>
              <a:buAutoNum type="ea1JpnChsDbPeriod"/>
            </a:pPr>
            <a:r>
              <a:rPr lang="zh-CN" altLang="en-US" sz="2800" dirty="0">
                <a:solidFill>
                  <a:srgbClr val="000066"/>
                </a:solidFill>
              </a:rPr>
              <a:t>典型指令系统介绍</a:t>
            </a:r>
          </a:p>
          <a:p>
            <a:pPr marL="901700" lvl="1" indent="-457200">
              <a:lnSpc>
                <a:spcPct val="120000"/>
              </a:lnSpc>
              <a:spcBef>
                <a:spcPct val="5000"/>
              </a:spcBef>
              <a:spcAft>
                <a:spcPct val="5000"/>
              </a:spcAft>
              <a:buFont typeface="Wingdings" pitchFamily="2" charset="2"/>
              <a:buAutoNum type="arabicPeriod"/>
            </a:pPr>
            <a:r>
              <a:rPr lang="en-US" altLang="zh-CN" sz="2000" dirty="0">
                <a:solidFill>
                  <a:schemeClr val="accent1"/>
                </a:solidFill>
              </a:rPr>
              <a:t>8086/8088</a:t>
            </a:r>
            <a:r>
              <a:rPr lang="zh-CN" altLang="en-US" sz="2000" dirty="0">
                <a:solidFill>
                  <a:schemeClr val="accent1"/>
                </a:solidFill>
              </a:rPr>
              <a:t>指令系统</a:t>
            </a:r>
            <a:endParaRPr lang="en-US" altLang="zh-CN" sz="2000" dirty="0">
              <a:solidFill>
                <a:schemeClr val="accent1"/>
              </a:solidFill>
            </a:endParaRPr>
          </a:p>
          <a:p>
            <a:pPr marL="901700" lvl="1" indent="-457200">
              <a:lnSpc>
                <a:spcPct val="120000"/>
              </a:lnSpc>
              <a:spcBef>
                <a:spcPct val="5000"/>
              </a:spcBef>
              <a:spcAft>
                <a:spcPct val="5000"/>
              </a:spcAft>
              <a:buFont typeface="Wingdings" pitchFamily="2" charset="2"/>
              <a:buAutoNum type="arabicPeriod"/>
            </a:pPr>
            <a:r>
              <a:rPr lang="en-US" altLang="zh-CN" sz="2000" dirty="0">
                <a:solidFill>
                  <a:schemeClr val="accent1"/>
                </a:solidFill>
              </a:rPr>
              <a:t>MIPS</a:t>
            </a:r>
            <a:r>
              <a:rPr lang="zh-CN" altLang="en-US" sz="2000" dirty="0">
                <a:solidFill>
                  <a:schemeClr val="accent1"/>
                </a:solidFill>
              </a:rPr>
              <a:t>指令系统</a:t>
            </a:r>
            <a:endParaRPr lang="en-US" altLang="zh-CN" sz="2000" dirty="0">
              <a:solidFill>
                <a:schemeClr val="accent1"/>
              </a:solidFill>
            </a:endParaRPr>
          </a:p>
          <a:p>
            <a:pPr marL="901700" lvl="1" indent="-457200">
              <a:lnSpc>
                <a:spcPct val="120000"/>
              </a:lnSpc>
              <a:spcBef>
                <a:spcPct val="5000"/>
              </a:spcBef>
              <a:spcAft>
                <a:spcPct val="5000"/>
              </a:spcAft>
              <a:buFont typeface="Wingdings" pitchFamily="2" charset="2"/>
              <a:buAutoNum type="arabicPeriod"/>
            </a:pPr>
            <a:r>
              <a:rPr lang="en-US" altLang="zh-CN" sz="2000" dirty="0">
                <a:solidFill>
                  <a:schemeClr val="accent1"/>
                </a:solidFill>
              </a:rPr>
              <a:t>CISC</a:t>
            </a:r>
            <a:r>
              <a:rPr lang="zh-CN" altLang="en-US" sz="2000" dirty="0">
                <a:solidFill>
                  <a:schemeClr val="accent1"/>
                </a:solidFill>
              </a:rPr>
              <a:t>与</a:t>
            </a:r>
            <a:r>
              <a:rPr lang="en-US" altLang="zh-CN" sz="2000" dirty="0">
                <a:solidFill>
                  <a:schemeClr val="accent1"/>
                </a:solidFill>
              </a:rPr>
              <a:t>RISC</a:t>
            </a:r>
          </a:p>
          <a:p>
            <a:pPr marL="444500" lvl="0" indent="-457200">
              <a:lnSpc>
                <a:spcPct val="120000"/>
              </a:lnSpc>
              <a:spcBef>
                <a:spcPct val="5000"/>
              </a:spcBef>
              <a:spcAft>
                <a:spcPct val="5000"/>
              </a:spcAft>
              <a:buClr>
                <a:srgbClr val="FF0000"/>
              </a:buClr>
              <a:buFont typeface="Wingdings" pitchFamily="2" charset="2"/>
              <a:buAutoNum type="ea1JpnChsDbPeriod"/>
            </a:pPr>
            <a:r>
              <a:rPr lang="en-US" altLang="zh-CN" sz="2800" dirty="0">
                <a:solidFill>
                  <a:srgbClr val="000066"/>
                </a:solidFill>
              </a:rPr>
              <a:t>MIPS</a:t>
            </a:r>
            <a:r>
              <a:rPr lang="zh-CN" altLang="en-US" sz="2800" dirty="0">
                <a:solidFill>
                  <a:srgbClr val="000066"/>
                </a:solidFill>
              </a:rPr>
              <a:t>汇编语言</a:t>
            </a:r>
            <a:endParaRPr lang="en-US" altLang="zh-CN" sz="2800" dirty="0">
              <a:solidFill>
                <a:srgbClr val="000066"/>
              </a:solidFill>
            </a:endParaRPr>
          </a:p>
        </p:txBody>
      </p:sp>
      <p:sp>
        <p:nvSpPr>
          <p:cNvPr id="2" name="矩形 1"/>
          <p:cNvSpPr/>
          <p:nvPr/>
        </p:nvSpPr>
        <p:spPr bwMode="auto">
          <a:xfrm>
            <a:off x="3575720" y="1734692"/>
            <a:ext cx="4248471" cy="4574628"/>
          </a:xfrm>
          <a:prstGeom prst="rect">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FC0128"/>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1803673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idx="4294967295"/>
          </p:nvPr>
        </p:nvSpPr>
        <p:spPr>
          <a:xfrm>
            <a:off x="612000" y="252000"/>
            <a:ext cx="7086600" cy="373063"/>
          </a:xfrm>
        </p:spPr>
        <p:txBody>
          <a:bodyPr/>
          <a:lstStyle/>
          <a:p>
            <a:r>
              <a:rPr lang="en-US" altLang="zh-CN" dirty="0"/>
              <a:t>2.1 8086/8088</a:t>
            </a:r>
            <a:r>
              <a:rPr lang="zh-CN" altLang="en-US" dirty="0" smtClean="0"/>
              <a:t>指令系统</a:t>
            </a:r>
            <a:r>
              <a:rPr lang="en-US" altLang="zh-CN" dirty="0" smtClean="0"/>
              <a:t>(</a:t>
            </a:r>
            <a:r>
              <a:rPr lang="zh-CN" altLang="en-US" dirty="0" smtClean="0"/>
              <a:t>自学</a:t>
            </a:r>
            <a:r>
              <a:rPr lang="en-US" altLang="zh-CN" dirty="0" smtClean="0"/>
              <a:t>)</a:t>
            </a:r>
            <a:endParaRPr lang="zh-CN" altLang="en-US" dirty="0"/>
          </a:p>
        </p:txBody>
      </p:sp>
      <p:sp>
        <p:nvSpPr>
          <p:cNvPr id="166915" name="Rectangle 3"/>
          <p:cNvSpPr>
            <a:spLocks noGrp="1" noChangeArrowheads="1"/>
          </p:cNvSpPr>
          <p:nvPr>
            <p:ph type="body" idx="4294967295"/>
          </p:nvPr>
        </p:nvSpPr>
        <p:spPr>
          <a:xfrm>
            <a:off x="612000" y="900000"/>
            <a:ext cx="6348096" cy="3812582"/>
          </a:xfrm>
        </p:spPr>
        <p:txBody>
          <a:bodyPr/>
          <a:lstStyle/>
          <a:p>
            <a:pPr>
              <a:lnSpc>
                <a:spcPct val="120000"/>
              </a:lnSpc>
              <a:spcBef>
                <a:spcPts val="0"/>
              </a:spcBef>
              <a:spcAft>
                <a:spcPts val="0"/>
              </a:spcAft>
            </a:pPr>
            <a:r>
              <a:rPr lang="zh-CN" altLang="en-US" dirty="0">
                <a:ea typeface="宋体" pitchFamily="2" charset="-122"/>
              </a:rPr>
              <a:t>8086／8088</a:t>
            </a:r>
            <a:r>
              <a:rPr lang="en-US" altLang="zh-CN" dirty="0">
                <a:ea typeface="宋体" pitchFamily="2" charset="-122"/>
              </a:rPr>
              <a:t>CPU</a:t>
            </a:r>
            <a:r>
              <a:rPr lang="zh-CN" altLang="en-US" dirty="0">
                <a:ea typeface="宋体" pitchFamily="2" charset="-122"/>
              </a:rPr>
              <a:t>简介</a:t>
            </a:r>
            <a:endParaRPr lang="en-US" altLang="zh-CN" dirty="0">
              <a:ea typeface="宋体" pitchFamily="2" charset="-122"/>
            </a:endParaRPr>
          </a:p>
          <a:p>
            <a:pPr lvl="1">
              <a:lnSpc>
                <a:spcPct val="120000"/>
              </a:lnSpc>
              <a:spcBef>
                <a:spcPts val="0"/>
              </a:spcBef>
              <a:spcAft>
                <a:spcPts val="0"/>
              </a:spcAft>
            </a:pPr>
            <a:r>
              <a:rPr lang="en-US" altLang="zh-CN" sz="2000" dirty="0">
                <a:ea typeface="宋体" pitchFamily="2" charset="-122"/>
              </a:rPr>
              <a:t>1978</a:t>
            </a:r>
            <a:r>
              <a:rPr lang="zh-CN" altLang="en-US" sz="2000" dirty="0">
                <a:ea typeface="宋体" pitchFamily="2" charset="-122"/>
              </a:rPr>
              <a:t>年由</a:t>
            </a:r>
            <a:r>
              <a:rPr lang="en-US" altLang="zh-CN" sz="2000" dirty="0">
                <a:ea typeface="宋体" pitchFamily="2" charset="-122"/>
              </a:rPr>
              <a:t>Intel</a:t>
            </a:r>
            <a:r>
              <a:rPr lang="zh-CN" altLang="en-US" sz="2000" dirty="0">
                <a:ea typeface="宋体" pitchFamily="2" charset="-122"/>
              </a:rPr>
              <a:t>推出，</a:t>
            </a:r>
            <a:r>
              <a:rPr lang="en-US" altLang="zh-CN" sz="2000" dirty="0">
                <a:ea typeface="宋体" pitchFamily="2" charset="-122"/>
              </a:rPr>
              <a:t>16</a:t>
            </a:r>
            <a:r>
              <a:rPr lang="zh-CN" altLang="en-US" sz="2000" dirty="0">
                <a:ea typeface="宋体" pitchFamily="2" charset="-122"/>
              </a:rPr>
              <a:t>位微处理器</a:t>
            </a:r>
            <a:endParaRPr lang="en-US" altLang="zh-CN" sz="2000" dirty="0">
              <a:ea typeface="宋体" pitchFamily="2" charset="-122"/>
            </a:endParaRPr>
          </a:p>
          <a:p>
            <a:pPr lvl="1">
              <a:lnSpc>
                <a:spcPct val="120000"/>
              </a:lnSpc>
              <a:spcBef>
                <a:spcPts val="0"/>
              </a:spcBef>
              <a:spcAft>
                <a:spcPts val="0"/>
              </a:spcAft>
            </a:pPr>
            <a:r>
              <a:rPr lang="en-US" altLang="zh-CN" sz="2000" dirty="0">
                <a:ea typeface="宋体" pitchFamily="2" charset="-122"/>
              </a:rPr>
              <a:t>CISC</a:t>
            </a:r>
            <a:r>
              <a:rPr lang="zh-CN" altLang="en-US" sz="2000" dirty="0">
                <a:ea typeface="宋体" pitchFamily="2" charset="-122"/>
              </a:rPr>
              <a:t>（</a:t>
            </a:r>
            <a:r>
              <a:rPr lang="en-US" altLang="zh-CN" sz="2000" dirty="0">
                <a:ea typeface="宋体" pitchFamily="2" charset="-122"/>
              </a:rPr>
              <a:t>Complex Instruction Set Computer</a:t>
            </a:r>
            <a:r>
              <a:rPr lang="zh-CN" altLang="en-US" sz="2000" dirty="0">
                <a:ea typeface="宋体" pitchFamily="2" charset="-122"/>
              </a:rPr>
              <a:t>，复杂指令集计算机）</a:t>
            </a:r>
            <a:r>
              <a:rPr lang="en-US" altLang="zh-CN" sz="2000" dirty="0">
                <a:ea typeface="宋体" pitchFamily="2" charset="-122"/>
              </a:rPr>
              <a:t> </a:t>
            </a:r>
            <a:r>
              <a:rPr lang="zh-CN" altLang="en-US" sz="2000" dirty="0">
                <a:ea typeface="宋体" pitchFamily="2" charset="-122"/>
              </a:rPr>
              <a:t>处理器</a:t>
            </a:r>
            <a:endParaRPr lang="en-US" altLang="zh-CN" sz="2000" dirty="0">
              <a:ea typeface="宋体" pitchFamily="2" charset="-122"/>
            </a:endParaRPr>
          </a:p>
          <a:p>
            <a:pPr lvl="1">
              <a:lnSpc>
                <a:spcPct val="120000"/>
              </a:lnSpc>
              <a:spcBef>
                <a:spcPts val="0"/>
              </a:spcBef>
              <a:spcAft>
                <a:spcPts val="0"/>
              </a:spcAft>
            </a:pPr>
            <a:r>
              <a:rPr lang="en-US" altLang="zh-CN" sz="2000" dirty="0">
                <a:ea typeface="宋体" pitchFamily="2" charset="-122"/>
              </a:rPr>
              <a:t>29000</a:t>
            </a:r>
            <a:r>
              <a:rPr lang="zh-CN" altLang="en-US" sz="2000" dirty="0">
                <a:ea typeface="宋体" pitchFamily="2" charset="-122"/>
              </a:rPr>
              <a:t>只晶体管</a:t>
            </a:r>
            <a:endParaRPr lang="en-US" altLang="zh-CN" sz="2000" dirty="0">
              <a:ea typeface="宋体" pitchFamily="2" charset="-122"/>
            </a:endParaRPr>
          </a:p>
          <a:p>
            <a:pPr lvl="1">
              <a:lnSpc>
                <a:spcPct val="120000"/>
              </a:lnSpc>
              <a:spcBef>
                <a:spcPts val="0"/>
              </a:spcBef>
              <a:spcAft>
                <a:spcPts val="0"/>
              </a:spcAft>
            </a:pPr>
            <a:r>
              <a:rPr lang="zh-CN" altLang="en-US" sz="2000" dirty="0">
                <a:ea typeface="宋体" pitchFamily="2" charset="-122"/>
              </a:rPr>
              <a:t>速度可分为</a:t>
            </a:r>
            <a:r>
              <a:rPr lang="en-US" altLang="zh-CN" sz="2000" dirty="0">
                <a:ea typeface="宋体" pitchFamily="2" charset="-122"/>
              </a:rPr>
              <a:t>5MHz</a:t>
            </a:r>
            <a:r>
              <a:rPr lang="zh-CN" altLang="en-US" sz="2000" dirty="0">
                <a:ea typeface="宋体" pitchFamily="2" charset="-122"/>
              </a:rPr>
              <a:t>、</a:t>
            </a:r>
            <a:r>
              <a:rPr lang="en-US" altLang="zh-CN" sz="2000" dirty="0">
                <a:ea typeface="宋体" pitchFamily="2" charset="-122"/>
              </a:rPr>
              <a:t>8MHz</a:t>
            </a:r>
            <a:r>
              <a:rPr lang="zh-CN" altLang="en-US" sz="2000" dirty="0">
                <a:ea typeface="宋体" pitchFamily="2" charset="-122"/>
              </a:rPr>
              <a:t>、</a:t>
            </a:r>
            <a:r>
              <a:rPr lang="en-US" altLang="zh-CN" sz="2000" dirty="0">
                <a:ea typeface="宋体" pitchFamily="2" charset="-122"/>
              </a:rPr>
              <a:t>10MHz</a:t>
            </a:r>
          </a:p>
          <a:p>
            <a:pPr lvl="1">
              <a:lnSpc>
                <a:spcPct val="130000"/>
              </a:lnSpc>
              <a:spcBef>
                <a:spcPts val="0"/>
              </a:spcBef>
              <a:spcAft>
                <a:spcPts val="0"/>
              </a:spcAft>
            </a:pPr>
            <a:r>
              <a:rPr lang="zh-CN" altLang="en-US" sz="2000" dirty="0">
                <a:ea typeface="宋体" pitchFamily="2" charset="-122"/>
              </a:rPr>
              <a:t>内部数据总线、外部数据总线均为</a:t>
            </a:r>
            <a:r>
              <a:rPr lang="en-US" altLang="zh-CN" sz="2000" dirty="0">
                <a:ea typeface="宋体" pitchFamily="2" charset="-122"/>
              </a:rPr>
              <a:t>16</a:t>
            </a:r>
            <a:r>
              <a:rPr lang="zh-CN" altLang="en-US" sz="2000" dirty="0">
                <a:ea typeface="宋体" pitchFamily="2" charset="-122"/>
              </a:rPr>
              <a:t>位</a:t>
            </a:r>
            <a:endParaRPr lang="en-US" altLang="zh-CN" sz="2000" dirty="0">
              <a:ea typeface="宋体" pitchFamily="2" charset="-122"/>
            </a:endParaRPr>
          </a:p>
          <a:p>
            <a:pPr lvl="1">
              <a:lnSpc>
                <a:spcPct val="120000"/>
              </a:lnSpc>
              <a:spcBef>
                <a:spcPts val="0"/>
              </a:spcBef>
              <a:spcAft>
                <a:spcPts val="0"/>
              </a:spcAft>
            </a:pPr>
            <a:r>
              <a:rPr lang="zh-CN" altLang="en-US" sz="2000" dirty="0">
                <a:ea typeface="宋体" pitchFamily="2" charset="-122"/>
              </a:rPr>
              <a:t>地址总线为</a:t>
            </a:r>
            <a:r>
              <a:rPr lang="en-US" altLang="zh-CN" sz="2000" dirty="0">
                <a:ea typeface="宋体" pitchFamily="2" charset="-122"/>
              </a:rPr>
              <a:t>20</a:t>
            </a:r>
            <a:r>
              <a:rPr lang="zh-CN" altLang="en-US" sz="2000" dirty="0">
                <a:ea typeface="宋体" pitchFamily="2" charset="-122"/>
              </a:rPr>
              <a:t>位，可寻址</a:t>
            </a:r>
            <a:r>
              <a:rPr lang="en-US" altLang="zh-CN" sz="2000" dirty="0">
                <a:ea typeface="宋体" pitchFamily="2" charset="-122"/>
              </a:rPr>
              <a:t>1MB</a:t>
            </a:r>
            <a:r>
              <a:rPr lang="zh-CN" altLang="en-US" sz="2000" dirty="0">
                <a:ea typeface="宋体" pitchFamily="2" charset="-122"/>
              </a:rPr>
              <a:t>内存</a:t>
            </a:r>
            <a:endParaRPr lang="en-US" altLang="zh-CN" sz="2000" dirty="0">
              <a:ea typeface="宋体" pitchFamily="2" charset="-122"/>
            </a:endParaRPr>
          </a:p>
          <a:p>
            <a:pPr lvl="1">
              <a:lnSpc>
                <a:spcPct val="120000"/>
              </a:lnSpc>
              <a:spcBef>
                <a:spcPts val="0"/>
              </a:spcBef>
              <a:spcAft>
                <a:spcPts val="0"/>
              </a:spcAft>
            </a:pPr>
            <a:r>
              <a:rPr lang="en-US" altLang="zh-CN" sz="2000" dirty="0">
                <a:ea typeface="宋体" pitchFamily="2" charset="-122"/>
              </a:rPr>
              <a:t>1981</a:t>
            </a:r>
            <a:r>
              <a:rPr lang="zh-CN" altLang="en-US" sz="2000" dirty="0">
                <a:ea typeface="宋体" pitchFamily="2" charset="-122"/>
              </a:rPr>
              <a:t>年，</a:t>
            </a:r>
            <a:r>
              <a:rPr lang="en-US" altLang="zh-CN" sz="2000" dirty="0">
                <a:ea typeface="宋体" pitchFamily="2" charset="-122"/>
              </a:rPr>
              <a:t>IBM</a:t>
            </a:r>
            <a:r>
              <a:rPr lang="zh-CN" altLang="en-US" sz="2000" dirty="0">
                <a:ea typeface="宋体" pitchFamily="2" charset="-122"/>
              </a:rPr>
              <a:t>推出首款选用</a:t>
            </a:r>
            <a:r>
              <a:rPr lang="en-US" altLang="zh-CN" sz="2000" dirty="0">
                <a:ea typeface="宋体" pitchFamily="2" charset="-122"/>
              </a:rPr>
              <a:t>8088 CPU</a:t>
            </a:r>
            <a:r>
              <a:rPr lang="zh-CN" altLang="en-US" sz="2000" dirty="0">
                <a:ea typeface="宋体" pitchFamily="2" charset="-122"/>
              </a:rPr>
              <a:t>的个人电脑</a:t>
            </a:r>
            <a:r>
              <a:rPr lang="en-US" altLang="zh-CN" sz="2000" dirty="0">
                <a:ea typeface="宋体" pitchFamily="2" charset="-122"/>
              </a:rPr>
              <a:t>IBM PC </a:t>
            </a:r>
            <a:endParaRPr lang="zh-CN" altLang="en-US" sz="2000" dirty="0">
              <a:ea typeface="宋体" pitchFamily="2" charset="-122"/>
            </a:endParaRPr>
          </a:p>
        </p:txBody>
      </p:sp>
      <p:pic>
        <p:nvPicPr>
          <p:cNvPr id="1027" name="Picture 3"/>
          <p:cNvPicPr>
            <a:picLocks noChangeAspect="1" noChangeArrowheads="1"/>
          </p:cNvPicPr>
          <p:nvPr/>
        </p:nvPicPr>
        <p:blipFill>
          <a:blip r:embed="rId2" cstate="print"/>
          <a:srcRect/>
          <a:stretch>
            <a:fillRect/>
          </a:stretch>
        </p:blipFill>
        <p:spPr bwMode="auto">
          <a:xfrm>
            <a:off x="7752184" y="1556792"/>
            <a:ext cx="2562384" cy="1512168"/>
          </a:xfrm>
          <a:prstGeom prst="rect">
            <a:avLst/>
          </a:prstGeom>
          <a:noFill/>
          <a:ln w="9525">
            <a:solidFill>
              <a:schemeClr val="accent1"/>
            </a:solid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7752184" y="3140968"/>
            <a:ext cx="2592288" cy="3265774"/>
          </a:xfrm>
          <a:prstGeom prst="rect">
            <a:avLst/>
          </a:prstGeom>
          <a:noFill/>
          <a:ln w="9525">
            <a:solidFill>
              <a:srgbClr val="C00000"/>
            </a:solidFill>
            <a:miter lim="800000"/>
            <a:headEnd/>
            <a:tailEnd/>
          </a:ln>
        </p:spPr>
      </p:pic>
      <p:pic>
        <p:nvPicPr>
          <p:cNvPr id="1033" name="Picture 9"/>
          <p:cNvPicPr>
            <a:picLocks noChangeAspect="1" noChangeArrowheads="1"/>
          </p:cNvPicPr>
          <p:nvPr/>
        </p:nvPicPr>
        <p:blipFill>
          <a:blip r:embed="rId4" cstate="print"/>
          <a:srcRect/>
          <a:stretch>
            <a:fillRect/>
          </a:stretch>
        </p:blipFill>
        <p:spPr bwMode="auto">
          <a:xfrm>
            <a:off x="9336360" y="912956"/>
            <a:ext cx="936104" cy="571828"/>
          </a:xfrm>
          <a:prstGeom prst="rect">
            <a:avLst/>
          </a:prstGeom>
          <a:noFill/>
          <a:ln w="9525">
            <a:noFill/>
            <a:miter lim="800000"/>
            <a:headEnd/>
            <a:tailEnd/>
          </a:ln>
        </p:spPr>
      </p:pic>
      <p:pic>
        <p:nvPicPr>
          <p:cNvPr id="1034" name="Picture 10"/>
          <p:cNvPicPr>
            <a:picLocks noChangeAspect="1" noChangeArrowheads="1"/>
          </p:cNvPicPr>
          <p:nvPr/>
        </p:nvPicPr>
        <p:blipFill>
          <a:blip r:embed="rId5" cstate="print"/>
          <a:srcRect/>
          <a:stretch>
            <a:fillRect/>
          </a:stretch>
        </p:blipFill>
        <p:spPr bwMode="auto">
          <a:xfrm>
            <a:off x="5231904" y="4764676"/>
            <a:ext cx="2304256" cy="1616653"/>
          </a:xfrm>
          <a:prstGeom prst="rect">
            <a:avLst/>
          </a:prstGeom>
          <a:noFill/>
          <a:ln w="9525">
            <a:solidFill>
              <a:srgbClr val="C00000"/>
            </a:solidFill>
            <a:miter lim="800000"/>
            <a:headEnd/>
            <a:tailEnd/>
          </a:ln>
        </p:spPr>
      </p:pic>
      <p:pic>
        <p:nvPicPr>
          <p:cNvPr id="1035" name="Picture 11"/>
          <p:cNvPicPr>
            <a:picLocks noChangeAspect="1" noChangeArrowheads="1"/>
          </p:cNvPicPr>
          <p:nvPr/>
        </p:nvPicPr>
        <p:blipFill>
          <a:blip r:embed="rId6" cstate="print"/>
          <a:srcRect/>
          <a:stretch>
            <a:fillRect/>
          </a:stretch>
        </p:blipFill>
        <p:spPr bwMode="auto">
          <a:xfrm>
            <a:off x="3575721" y="5589241"/>
            <a:ext cx="1575445" cy="7583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矩形 5"/>
          <p:cNvSpPr/>
          <p:nvPr/>
        </p:nvSpPr>
        <p:spPr bwMode="auto">
          <a:xfrm>
            <a:off x="2351584" y="1340768"/>
            <a:ext cx="7776864" cy="5184576"/>
          </a:xfrm>
          <a:prstGeom prst="rect">
            <a:avLst/>
          </a:prstGeom>
          <a:solidFill>
            <a:schemeClr val="bg1"/>
          </a:solidFill>
          <a:ln w="19050" cap="flat" cmpd="sng" algn="ctr">
            <a:solidFill>
              <a:srgbClr val="C00000"/>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noAutofit/>
          </a:bodyPr>
          <a:lstStyle/>
          <a:p>
            <a:pPr marL="668338" indent="-193675"/>
            <a:endParaRPr lang="zh-CN" altLang="en-US"/>
          </a:p>
        </p:txBody>
      </p:sp>
      <p:sp>
        <p:nvSpPr>
          <p:cNvPr id="166914" name="Rectangle 2"/>
          <p:cNvSpPr>
            <a:spLocks noGrp="1" noChangeArrowheads="1"/>
          </p:cNvSpPr>
          <p:nvPr>
            <p:ph type="title" idx="4294967295"/>
          </p:nvPr>
        </p:nvSpPr>
        <p:spPr>
          <a:xfrm>
            <a:off x="612000" y="252000"/>
            <a:ext cx="7086600" cy="373063"/>
          </a:xfrm>
        </p:spPr>
        <p:txBody>
          <a:bodyPr/>
          <a:lstStyle/>
          <a:p>
            <a:r>
              <a:rPr lang="en-US" altLang="zh-CN" dirty="0"/>
              <a:t>2.1 8086/8088</a:t>
            </a:r>
            <a:r>
              <a:rPr lang="zh-CN" altLang="en-US" dirty="0"/>
              <a:t>指令系统</a:t>
            </a:r>
          </a:p>
        </p:txBody>
      </p:sp>
      <p:sp>
        <p:nvSpPr>
          <p:cNvPr id="166915" name="Rectangle 3"/>
          <p:cNvSpPr>
            <a:spLocks noGrp="1" noChangeArrowheads="1"/>
          </p:cNvSpPr>
          <p:nvPr>
            <p:ph type="body" idx="4294967295"/>
          </p:nvPr>
        </p:nvSpPr>
        <p:spPr>
          <a:xfrm>
            <a:off x="612000" y="900000"/>
            <a:ext cx="6172200" cy="420688"/>
          </a:xfrm>
        </p:spPr>
        <p:txBody>
          <a:bodyPr/>
          <a:lstStyle/>
          <a:p>
            <a:r>
              <a:rPr lang="zh-CN" altLang="en-US" dirty="0">
                <a:ea typeface="宋体" pitchFamily="2" charset="-122"/>
              </a:rPr>
              <a:t>8086／8088</a:t>
            </a:r>
            <a:r>
              <a:rPr lang="en-US" altLang="zh-CN" dirty="0">
                <a:ea typeface="宋体" pitchFamily="2" charset="-122"/>
              </a:rPr>
              <a:t>CPU</a:t>
            </a:r>
            <a:r>
              <a:rPr lang="zh-CN" altLang="en-US" dirty="0">
                <a:ea typeface="宋体" pitchFamily="2" charset="-122"/>
              </a:rPr>
              <a:t>结构</a:t>
            </a:r>
          </a:p>
        </p:txBody>
      </p:sp>
      <p:pic>
        <p:nvPicPr>
          <p:cNvPr id="72708" name="Picture 4" descr="8086 microprocessor"/>
          <p:cNvPicPr>
            <a:picLocks noChangeAspect="1" noChangeArrowheads="1"/>
          </p:cNvPicPr>
          <p:nvPr/>
        </p:nvPicPr>
        <p:blipFill>
          <a:blip r:embed="rId3" cstate="print"/>
          <a:srcRect/>
          <a:stretch>
            <a:fillRect/>
          </a:stretch>
        </p:blipFill>
        <p:spPr bwMode="auto">
          <a:xfrm>
            <a:off x="2639616" y="1439538"/>
            <a:ext cx="7310638" cy="5013798"/>
          </a:xfrm>
          <a:prstGeom prst="rect">
            <a:avLst/>
          </a:prstGeom>
          <a:noFill/>
          <a:ln>
            <a:solidFill>
              <a:schemeClr val="bg1"/>
            </a:solid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612000" y="252000"/>
            <a:ext cx="7086600" cy="373063"/>
          </a:xfrm>
        </p:spPr>
        <p:txBody>
          <a:bodyPr/>
          <a:lstStyle/>
          <a:p>
            <a:r>
              <a:rPr lang="en-US" altLang="zh-CN" dirty="0"/>
              <a:t>2.1 8086/8088</a:t>
            </a:r>
            <a:r>
              <a:rPr lang="zh-CN" altLang="en-US" dirty="0"/>
              <a:t>指令系统</a:t>
            </a:r>
            <a:endParaRPr lang="en-US" altLang="zh-CN" dirty="0"/>
          </a:p>
        </p:txBody>
      </p:sp>
      <p:sp>
        <p:nvSpPr>
          <p:cNvPr id="171011" name="Rectangle 3"/>
          <p:cNvSpPr>
            <a:spLocks noGrp="1" noChangeArrowheads="1"/>
          </p:cNvSpPr>
          <p:nvPr>
            <p:ph type="body" idx="4294967295"/>
          </p:nvPr>
        </p:nvSpPr>
        <p:spPr>
          <a:xfrm>
            <a:off x="612000" y="900000"/>
            <a:ext cx="10308536" cy="5439502"/>
          </a:xfrm>
        </p:spPr>
        <p:txBody>
          <a:bodyPr/>
          <a:lstStyle/>
          <a:p>
            <a:pPr>
              <a:lnSpc>
                <a:spcPct val="110000"/>
              </a:lnSpc>
            </a:pPr>
            <a:r>
              <a:rPr lang="zh-CN" altLang="en-US" sz="2800" dirty="0">
                <a:ea typeface="宋体" pitchFamily="2" charset="-122"/>
              </a:rPr>
              <a:t>存储器及其存储器地址结构</a:t>
            </a:r>
          </a:p>
          <a:p>
            <a:pPr lvl="1">
              <a:lnSpc>
                <a:spcPct val="150000"/>
              </a:lnSpc>
            </a:pPr>
            <a:r>
              <a:rPr lang="zh-CN" altLang="en-US" sz="2400" dirty="0">
                <a:ea typeface="宋体" pitchFamily="2" charset="-122"/>
              </a:rPr>
              <a:t>主存容量为1</a:t>
            </a:r>
            <a:r>
              <a:rPr lang="en-US" altLang="zh-CN" sz="2400" dirty="0">
                <a:ea typeface="宋体" pitchFamily="2" charset="-122"/>
              </a:rPr>
              <a:t>M（2</a:t>
            </a:r>
            <a:r>
              <a:rPr lang="en-US" altLang="zh-CN" sz="2400" baseline="30000" dirty="0">
                <a:ea typeface="宋体" pitchFamily="2" charset="-122"/>
              </a:rPr>
              <a:t>20</a:t>
            </a:r>
            <a:r>
              <a:rPr lang="en-US" altLang="zh-CN" sz="2400" dirty="0">
                <a:ea typeface="宋体" pitchFamily="2" charset="-122"/>
              </a:rPr>
              <a:t>），</a:t>
            </a:r>
            <a:r>
              <a:rPr lang="zh-CN" altLang="en-US" sz="2400" dirty="0">
                <a:ea typeface="宋体" pitchFamily="2" charset="-122"/>
              </a:rPr>
              <a:t>可直接访问的主存物理地址为20位。超过1</a:t>
            </a:r>
            <a:r>
              <a:rPr lang="en-US" altLang="zh-CN" sz="2400" dirty="0">
                <a:ea typeface="宋体" pitchFamily="2" charset="-122"/>
              </a:rPr>
              <a:t>M</a:t>
            </a:r>
            <a:r>
              <a:rPr lang="zh-CN" altLang="en-US" sz="2400" dirty="0">
                <a:ea typeface="宋体" pitchFamily="2" charset="-122"/>
              </a:rPr>
              <a:t>的存储空间通过其他方式访问。</a:t>
            </a:r>
          </a:p>
          <a:p>
            <a:pPr lvl="1">
              <a:lnSpc>
                <a:spcPct val="150000"/>
              </a:lnSpc>
            </a:pPr>
            <a:r>
              <a:rPr lang="zh-CN" altLang="en-US" sz="2400" dirty="0">
                <a:ea typeface="宋体" pitchFamily="2" charset="-122"/>
              </a:rPr>
              <a:t>8086／8088机器字长16位，所有寄存器长度为16位，数据总线16位。</a:t>
            </a:r>
          </a:p>
          <a:p>
            <a:pPr lvl="1">
              <a:lnSpc>
                <a:spcPct val="150000"/>
              </a:lnSpc>
            </a:pPr>
            <a:r>
              <a:rPr lang="zh-CN" altLang="en-US" sz="2400" dirty="0">
                <a:ea typeface="宋体" pitchFamily="2" charset="-122"/>
              </a:rPr>
              <a:t>主存采用分段的结构</a:t>
            </a:r>
          </a:p>
          <a:p>
            <a:pPr lvl="1">
              <a:lnSpc>
                <a:spcPct val="150000"/>
              </a:lnSpc>
            </a:pPr>
            <a:r>
              <a:rPr lang="zh-CN" altLang="en-US" sz="2400" dirty="0">
                <a:ea typeface="宋体" pitchFamily="2" charset="-122"/>
              </a:rPr>
              <a:t>主存存储单元的地址构成：段基址（16 </a:t>
            </a:r>
            <a:r>
              <a:rPr lang="en-US" altLang="zh-CN" sz="2400" dirty="0">
                <a:ea typeface="宋体" pitchFamily="2" charset="-122"/>
              </a:rPr>
              <a:t>bits）: </a:t>
            </a:r>
            <a:r>
              <a:rPr lang="zh-CN" altLang="en-US" sz="2400" dirty="0">
                <a:ea typeface="宋体" pitchFamily="2" charset="-122"/>
              </a:rPr>
              <a:t>段内偏移（16 </a:t>
            </a:r>
            <a:r>
              <a:rPr lang="en-US" altLang="zh-CN" sz="2400" dirty="0">
                <a:ea typeface="宋体" pitchFamily="2" charset="-122"/>
              </a:rPr>
              <a:t>bits）</a:t>
            </a:r>
          </a:p>
          <a:p>
            <a:pPr lvl="1">
              <a:lnSpc>
                <a:spcPct val="150000"/>
              </a:lnSpc>
            </a:pPr>
            <a:r>
              <a:rPr lang="zh-CN" altLang="en-US" sz="2400" dirty="0">
                <a:ea typeface="宋体" pitchFamily="2" charset="-122"/>
              </a:rPr>
              <a:t>可执行程序（.</a:t>
            </a:r>
            <a:r>
              <a:rPr lang="en-US" altLang="zh-CN" sz="2400" dirty="0">
                <a:ea typeface="宋体" pitchFamily="2" charset="-122"/>
              </a:rPr>
              <a:t>EXE）</a:t>
            </a:r>
            <a:r>
              <a:rPr lang="zh-CN" altLang="en-US" sz="2400" dirty="0">
                <a:ea typeface="宋体" pitchFamily="2" charset="-122"/>
              </a:rPr>
              <a:t>的存储结构：代码段(</a:t>
            </a:r>
            <a:r>
              <a:rPr lang="en-US" altLang="zh-CN" sz="2400" dirty="0">
                <a:ea typeface="宋体" pitchFamily="2" charset="-122"/>
              </a:rPr>
              <a:t>Code Segment)，</a:t>
            </a:r>
            <a:r>
              <a:rPr lang="zh-CN" altLang="en-US" sz="2400" dirty="0">
                <a:ea typeface="宋体" pitchFamily="2" charset="-122"/>
              </a:rPr>
              <a:t>数据段(</a:t>
            </a:r>
            <a:r>
              <a:rPr lang="en-US" altLang="zh-CN" sz="2400" dirty="0">
                <a:ea typeface="宋体" pitchFamily="2" charset="-122"/>
              </a:rPr>
              <a:t>Data Segment)，</a:t>
            </a:r>
            <a:r>
              <a:rPr lang="zh-CN" altLang="en-US" sz="2400" dirty="0">
                <a:ea typeface="宋体" pitchFamily="2" charset="-122"/>
              </a:rPr>
              <a:t>堆栈段(</a:t>
            </a:r>
            <a:r>
              <a:rPr lang="en-US" altLang="zh-CN" sz="2400" dirty="0">
                <a:ea typeface="宋体" pitchFamily="2" charset="-122"/>
              </a:rPr>
              <a:t>Stack Segment)，</a:t>
            </a:r>
            <a:r>
              <a:rPr lang="zh-CN" altLang="en-US" sz="2400" dirty="0">
                <a:ea typeface="宋体" pitchFamily="2" charset="-122"/>
              </a:rPr>
              <a:t>扩展数据段（可选）</a:t>
            </a:r>
          </a:p>
          <a:p>
            <a:pPr lvl="1">
              <a:lnSpc>
                <a:spcPct val="150000"/>
              </a:lnSpc>
            </a:pPr>
            <a:r>
              <a:rPr lang="zh-CN" altLang="en-US" sz="2400" dirty="0">
                <a:ea typeface="宋体" pitchFamily="2" charset="-122"/>
              </a:rPr>
              <a:t>命令程序（.</a:t>
            </a:r>
            <a:r>
              <a:rPr lang="en-US" altLang="zh-CN" sz="2400" dirty="0">
                <a:ea typeface="宋体" pitchFamily="2" charset="-122"/>
              </a:rPr>
              <a:t>COM）</a:t>
            </a:r>
            <a:r>
              <a:rPr lang="zh-CN" altLang="en-US" sz="2400" dirty="0">
                <a:ea typeface="宋体" pitchFamily="2" charset="-122"/>
              </a:rPr>
              <a:t>的存储结构：代码段，数据段和堆栈段必须是同一个段。所以命令程序最大为64</a:t>
            </a:r>
            <a:r>
              <a:rPr lang="en-US" altLang="zh-CN" sz="2400" dirty="0">
                <a:ea typeface="宋体" pitchFamily="2" charset="-122"/>
              </a:rPr>
              <a:t>KB</a:t>
            </a:r>
            <a:r>
              <a:rPr lang="zh-CN" altLang="en-US" sz="2400" dirty="0">
                <a:ea typeface="宋体" pitchFamily="2" charset="-122"/>
              </a:rPr>
              <a:t>存储空间。</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idx="4294967295"/>
          </p:nvPr>
        </p:nvSpPr>
        <p:spPr>
          <a:xfrm>
            <a:off x="612000" y="252000"/>
            <a:ext cx="7086600" cy="373063"/>
          </a:xfrm>
        </p:spPr>
        <p:txBody>
          <a:bodyPr/>
          <a:lstStyle/>
          <a:p>
            <a:r>
              <a:rPr lang="en-US" altLang="zh-CN" dirty="0"/>
              <a:t>2.1 8086/8088</a:t>
            </a:r>
            <a:r>
              <a:rPr lang="zh-CN" altLang="en-US" dirty="0"/>
              <a:t>指令系统</a:t>
            </a:r>
            <a:endParaRPr lang="en-US" altLang="zh-CN" dirty="0"/>
          </a:p>
        </p:txBody>
      </p:sp>
      <p:sp>
        <p:nvSpPr>
          <p:cNvPr id="172035" name="Rectangle 3"/>
          <p:cNvSpPr>
            <a:spLocks noGrp="1" noChangeArrowheads="1"/>
          </p:cNvSpPr>
          <p:nvPr>
            <p:ph type="body" idx="4294967295"/>
          </p:nvPr>
        </p:nvSpPr>
        <p:spPr>
          <a:xfrm>
            <a:off x="612000" y="900000"/>
            <a:ext cx="8186738" cy="482600"/>
          </a:xfrm>
        </p:spPr>
        <p:txBody>
          <a:bodyPr/>
          <a:lstStyle/>
          <a:p>
            <a:r>
              <a:rPr lang="zh-CN" altLang="en-US" sz="2800" dirty="0">
                <a:ea typeface="宋体" pitchFamily="2" charset="-122"/>
              </a:rPr>
              <a:t>存储器地址结构与计算</a:t>
            </a:r>
          </a:p>
        </p:txBody>
      </p:sp>
      <p:graphicFrame>
        <p:nvGraphicFramePr>
          <p:cNvPr id="172038" name="Object 6"/>
          <p:cNvGraphicFramePr>
            <a:graphicFrameLocks noChangeAspect="1"/>
          </p:cNvGraphicFramePr>
          <p:nvPr/>
        </p:nvGraphicFramePr>
        <p:xfrm>
          <a:off x="3200400" y="1582739"/>
          <a:ext cx="6324600" cy="4738687"/>
        </p:xfrm>
        <a:graphic>
          <a:graphicData uri="http://schemas.openxmlformats.org/presentationml/2006/ole">
            <mc:AlternateContent xmlns:mc="http://schemas.openxmlformats.org/markup-compatibility/2006">
              <mc:Choice xmlns:v="urn:schemas-microsoft-com:vml" Requires="v">
                <p:oleObj spid="_x0000_s2150" name="VISIO" r:id="rId3" imgW="4377960" imgH="3692160" progId="Visio.Drawing.11">
                  <p:embed/>
                </p:oleObj>
              </mc:Choice>
              <mc:Fallback>
                <p:oleObj name="VISIO" r:id="rId3" imgW="4377960" imgH="36921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582739"/>
                        <a:ext cx="6324600" cy="473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idx="4294967295"/>
          </p:nvPr>
        </p:nvSpPr>
        <p:spPr>
          <a:xfrm>
            <a:off x="612000" y="252000"/>
            <a:ext cx="7086600" cy="373063"/>
          </a:xfrm>
        </p:spPr>
        <p:txBody>
          <a:bodyPr/>
          <a:lstStyle/>
          <a:p>
            <a:r>
              <a:rPr lang="en-US" altLang="zh-CN" dirty="0"/>
              <a:t>2.1 8086/8088</a:t>
            </a:r>
            <a:r>
              <a:rPr lang="zh-CN" altLang="en-US" dirty="0"/>
              <a:t>指令系统</a:t>
            </a:r>
            <a:endParaRPr lang="en-US" altLang="zh-CN" dirty="0"/>
          </a:p>
        </p:txBody>
      </p:sp>
      <p:sp>
        <p:nvSpPr>
          <p:cNvPr id="173059" name="Rectangle 3"/>
          <p:cNvSpPr>
            <a:spLocks noGrp="1" noChangeArrowheads="1"/>
          </p:cNvSpPr>
          <p:nvPr>
            <p:ph type="body" idx="4294967295"/>
          </p:nvPr>
        </p:nvSpPr>
        <p:spPr>
          <a:xfrm>
            <a:off x="612000" y="900000"/>
            <a:ext cx="5029200" cy="1002903"/>
          </a:xfrm>
        </p:spPr>
        <p:txBody>
          <a:bodyPr/>
          <a:lstStyle/>
          <a:p>
            <a:r>
              <a:rPr lang="zh-CN" altLang="en-US" sz="2800" dirty="0">
                <a:ea typeface="宋体" pitchFamily="2" charset="-122"/>
              </a:rPr>
              <a:t>存储器单元结构</a:t>
            </a:r>
          </a:p>
          <a:p>
            <a:pPr lvl="1"/>
            <a:r>
              <a:rPr lang="zh-CN" altLang="en-US" sz="2400" dirty="0">
                <a:ea typeface="宋体" pitchFamily="2" charset="-122"/>
              </a:rPr>
              <a:t>按字节单元编址</a:t>
            </a:r>
          </a:p>
        </p:txBody>
      </p:sp>
      <p:grpSp>
        <p:nvGrpSpPr>
          <p:cNvPr id="2" name="Group 27"/>
          <p:cNvGrpSpPr>
            <a:grpSpLocks/>
          </p:cNvGrpSpPr>
          <p:nvPr/>
        </p:nvGrpSpPr>
        <p:grpSpPr bwMode="auto">
          <a:xfrm>
            <a:off x="5303912" y="1808673"/>
            <a:ext cx="4343400" cy="3146425"/>
            <a:chOff x="2688" y="1248"/>
            <a:chExt cx="2736" cy="1982"/>
          </a:xfrm>
        </p:grpSpPr>
        <p:sp>
          <p:nvSpPr>
            <p:cNvPr id="173066" name="Rectangle 10"/>
            <p:cNvSpPr>
              <a:spLocks noChangeArrowheads="1"/>
            </p:cNvSpPr>
            <p:nvPr/>
          </p:nvSpPr>
          <p:spPr bwMode="auto">
            <a:xfrm>
              <a:off x="3648" y="1776"/>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10H</a:t>
              </a:r>
            </a:p>
          </p:txBody>
        </p:sp>
        <p:sp>
          <p:nvSpPr>
            <p:cNvPr id="173067" name="Rectangle 11"/>
            <p:cNvSpPr>
              <a:spLocks noChangeArrowheads="1"/>
            </p:cNvSpPr>
            <p:nvPr/>
          </p:nvSpPr>
          <p:spPr bwMode="auto">
            <a:xfrm>
              <a:off x="4512" y="1776"/>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20H</a:t>
              </a:r>
            </a:p>
          </p:txBody>
        </p:sp>
        <p:sp>
          <p:nvSpPr>
            <p:cNvPr id="173068" name="Rectangle 12"/>
            <p:cNvSpPr>
              <a:spLocks noChangeArrowheads="1"/>
            </p:cNvSpPr>
            <p:nvPr/>
          </p:nvSpPr>
          <p:spPr bwMode="auto">
            <a:xfrm>
              <a:off x="3648" y="2064"/>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30H</a:t>
              </a:r>
            </a:p>
          </p:txBody>
        </p:sp>
        <p:sp>
          <p:nvSpPr>
            <p:cNvPr id="173069" name="Rectangle 13"/>
            <p:cNvSpPr>
              <a:spLocks noChangeArrowheads="1"/>
            </p:cNvSpPr>
            <p:nvPr/>
          </p:nvSpPr>
          <p:spPr bwMode="auto">
            <a:xfrm>
              <a:off x="4512" y="2064"/>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40H</a:t>
              </a:r>
            </a:p>
          </p:txBody>
        </p:sp>
        <p:sp>
          <p:nvSpPr>
            <p:cNvPr id="173070" name="Rectangle 14"/>
            <p:cNvSpPr>
              <a:spLocks noChangeArrowheads="1"/>
            </p:cNvSpPr>
            <p:nvPr/>
          </p:nvSpPr>
          <p:spPr bwMode="auto">
            <a:xfrm>
              <a:off x="3648" y="2352"/>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50H</a:t>
              </a:r>
            </a:p>
          </p:txBody>
        </p:sp>
        <p:sp>
          <p:nvSpPr>
            <p:cNvPr id="173071" name="Rectangle 15"/>
            <p:cNvSpPr>
              <a:spLocks noChangeArrowheads="1"/>
            </p:cNvSpPr>
            <p:nvPr/>
          </p:nvSpPr>
          <p:spPr bwMode="auto">
            <a:xfrm>
              <a:off x="4512" y="2352"/>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60H</a:t>
              </a:r>
            </a:p>
          </p:txBody>
        </p:sp>
        <p:sp>
          <p:nvSpPr>
            <p:cNvPr id="173072" name="Rectangle 16"/>
            <p:cNvSpPr>
              <a:spLocks noChangeArrowheads="1"/>
            </p:cNvSpPr>
            <p:nvPr/>
          </p:nvSpPr>
          <p:spPr bwMode="auto">
            <a:xfrm>
              <a:off x="3648" y="2640"/>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70H</a:t>
              </a:r>
            </a:p>
          </p:txBody>
        </p:sp>
        <p:sp>
          <p:nvSpPr>
            <p:cNvPr id="173073" name="Rectangle 17"/>
            <p:cNvSpPr>
              <a:spLocks noChangeArrowheads="1"/>
            </p:cNvSpPr>
            <p:nvPr/>
          </p:nvSpPr>
          <p:spPr bwMode="auto">
            <a:xfrm>
              <a:off x="4512" y="2640"/>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80H</a:t>
              </a:r>
            </a:p>
          </p:txBody>
        </p:sp>
        <p:sp>
          <p:nvSpPr>
            <p:cNvPr id="173074" name="Text Box 18"/>
            <p:cNvSpPr txBox="1">
              <a:spLocks noChangeArrowheads="1"/>
            </p:cNvSpPr>
            <p:nvPr/>
          </p:nvSpPr>
          <p:spPr bwMode="auto">
            <a:xfrm>
              <a:off x="2688" y="1776"/>
              <a:ext cx="960"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宋体" pitchFamily="2" charset="-122"/>
                </a:rPr>
                <a:t>2000H</a:t>
              </a:r>
            </a:p>
          </p:txBody>
        </p:sp>
        <p:sp>
          <p:nvSpPr>
            <p:cNvPr id="173075" name="Text Box 19"/>
            <p:cNvSpPr txBox="1">
              <a:spLocks noChangeArrowheads="1"/>
            </p:cNvSpPr>
            <p:nvPr/>
          </p:nvSpPr>
          <p:spPr bwMode="auto">
            <a:xfrm>
              <a:off x="2688" y="2064"/>
              <a:ext cx="960"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宋体" pitchFamily="2" charset="-122"/>
                </a:rPr>
                <a:t>2002H</a:t>
              </a:r>
            </a:p>
          </p:txBody>
        </p:sp>
        <p:sp>
          <p:nvSpPr>
            <p:cNvPr id="173076" name="Text Box 20"/>
            <p:cNvSpPr txBox="1">
              <a:spLocks noChangeArrowheads="1"/>
            </p:cNvSpPr>
            <p:nvPr/>
          </p:nvSpPr>
          <p:spPr bwMode="auto">
            <a:xfrm>
              <a:off x="2688" y="2352"/>
              <a:ext cx="960"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宋体" pitchFamily="2" charset="-122"/>
                </a:rPr>
                <a:t>2004H</a:t>
              </a:r>
            </a:p>
          </p:txBody>
        </p:sp>
        <p:sp>
          <p:nvSpPr>
            <p:cNvPr id="173077" name="Text Box 21"/>
            <p:cNvSpPr txBox="1">
              <a:spLocks noChangeArrowheads="1"/>
            </p:cNvSpPr>
            <p:nvPr/>
          </p:nvSpPr>
          <p:spPr bwMode="auto">
            <a:xfrm>
              <a:off x="2688" y="2640"/>
              <a:ext cx="960"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宋体" pitchFamily="2" charset="-122"/>
                </a:rPr>
                <a:t>2006H</a:t>
              </a:r>
            </a:p>
          </p:txBody>
        </p:sp>
        <p:sp>
          <p:nvSpPr>
            <p:cNvPr id="173078" name="Text Box 22"/>
            <p:cNvSpPr txBox="1">
              <a:spLocks noChangeArrowheads="1"/>
            </p:cNvSpPr>
            <p:nvPr/>
          </p:nvSpPr>
          <p:spPr bwMode="auto">
            <a:xfrm>
              <a:off x="3840" y="3024"/>
              <a:ext cx="1296" cy="206"/>
            </a:xfrm>
            <a:prstGeom prst="rect">
              <a:avLst/>
            </a:prstGeom>
            <a:noFill/>
            <a:ln w="12700">
              <a:noFill/>
              <a:miter lim="800000"/>
              <a:headEnd/>
              <a:tailEnd/>
            </a:ln>
            <a:effectLst/>
          </p:spPr>
          <p:txBody>
            <a:bodyPr>
              <a:spAutoFit/>
            </a:bodyPr>
            <a:lstStyle/>
            <a:p>
              <a:pPr algn="ctr">
                <a:spcBef>
                  <a:spcPct val="50000"/>
                </a:spcBef>
                <a:buNone/>
              </a:pPr>
              <a:r>
                <a:rPr lang="zh-CN" altLang="en-US" b="1">
                  <a:solidFill>
                    <a:schemeClr val="tx1"/>
                  </a:solidFill>
                  <a:ea typeface="楷体_GB2312" pitchFamily="49" charset="-122"/>
                </a:rPr>
                <a:t>存储器</a:t>
              </a:r>
            </a:p>
          </p:txBody>
        </p:sp>
        <p:sp>
          <p:nvSpPr>
            <p:cNvPr id="173079" name="Text Box 23"/>
            <p:cNvSpPr txBox="1">
              <a:spLocks noChangeArrowheads="1"/>
            </p:cNvSpPr>
            <p:nvPr/>
          </p:nvSpPr>
          <p:spPr bwMode="auto">
            <a:xfrm>
              <a:off x="3648" y="1248"/>
              <a:ext cx="864" cy="206"/>
            </a:xfrm>
            <a:prstGeom prst="rect">
              <a:avLst/>
            </a:prstGeom>
            <a:noFill/>
            <a:ln w="12700">
              <a:noFill/>
              <a:miter lim="800000"/>
              <a:headEnd/>
              <a:tailEnd/>
            </a:ln>
            <a:effectLst/>
          </p:spPr>
          <p:txBody>
            <a:bodyPr>
              <a:spAutoFit/>
            </a:bodyPr>
            <a:lstStyle/>
            <a:p>
              <a:pPr algn="ctr">
                <a:spcBef>
                  <a:spcPct val="50000"/>
                </a:spcBef>
                <a:buNone/>
              </a:pPr>
              <a:r>
                <a:rPr lang="zh-CN" altLang="en-US">
                  <a:solidFill>
                    <a:schemeClr val="tx1"/>
                  </a:solidFill>
                  <a:ea typeface="宋体" pitchFamily="2" charset="-122"/>
                </a:rPr>
                <a:t>高字节</a:t>
              </a:r>
              <a:endParaRPr lang="en-US" altLang="zh-CN">
                <a:solidFill>
                  <a:schemeClr val="tx1"/>
                </a:solidFill>
                <a:ea typeface="宋体" pitchFamily="2" charset="-122"/>
              </a:endParaRPr>
            </a:p>
          </p:txBody>
        </p:sp>
        <p:sp>
          <p:nvSpPr>
            <p:cNvPr id="173080" name="AutoShape 24"/>
            <p:cNvSpPr>
              <a:spLocks/>
            </p:cNvSpPr>
            <p:nvPr/>
          </p:nvSpPr>
          <p:spPr bwMode="auto">
            <a:xfrm rot="5357672">
              <a:off x="3960" y="1176"/>
              <a:ext cx="240" cy="864"/>
            </a:xfrm>
            <a:prstGeom prst="leftBrace">
              <a:avLst>
                <a:gd name="adj1" fmla="val 30000"/>
                <a:gd name="adj2" fmla="val 50000"/>
              </a:avLst>
            </a:prstGeom>
            <a:noFill/>
            <a:ln w="12700">
              <a:solidFill>
                <a:schemeClr val="accent1"/>
              </a:solidFill>
              <a:round/>
              <a:headEnd/>
              <a:tailEnd/>
            </a:ln>
            <a:effectLst/>
          </p:spPr>
          <p:txBody>
            <a:bodyPr wrap="none" anchor="ctr"/>
            <a:lstStyle/>
            <a:p>
              <a:pPr algn="ctr">
                <a:buNone/>
              </a:pPr>
              <a:endParaRPr lang="zh-CN" altLang="en-US"/>
            </a:p>
          </p:txBody>
        </p:sp>
        <p:sp>
          <p:nvSpPr>
            <p:cNvPr id="173081" name="AutoShape 25"/>
            <p:cNvSpPr>
              <a:spLocks/>
            </p:cNvSpPr>
            <p:nvPr/>
          </p:nvSpPr>
          <p:spPr bwMode="auto">
            <a:xfrm rot="5357672">
              <a:off x="4824" y="1176"/>
              <a:ext cx="240" cy="864"/>
            </a:xfrm>
            <a:prstGeom prst="leftBrace">
              <a:avLst>
                <a:gd name="adj1" fmla="val 30000"/>
                <a:gd name="adj2" fmla="val 50000"/>
              </a:avLst>
            </a:prstGeom>
            <a:noFill/>
            <a:ln w="12700">
              <a:solidFill>
                <a:schemeClr val="accent1"/>
              </a:solidFill>
              <a:round/>
              <a:headEnd/>
              <a:tailEnd/>
            </a:ln>
            <a:effectLst/>
          </p:spPr>
          <p:txBody>
            <a:bodyPr wrap="none" anchor="ctr"/>
            <a:lstStyle/>
            <a:p>
              <a:pPr algn="ctr">
                <a:buNone/>
              </a:pPr>
              <a:endParaRPr lang="zh-CN" altLang="en-US"/>
            </a:p>
          </p:txBody>
        </p:sp>
        <p:sp>
          <p:nvSpPr>
            <p:cNvPr id="173082" name="Text Box 26"/>
            <p:cNvSpPr txBox="1">
              <a:spLocks noChangeArrowheads="1"/>
            </p:cNvSpPr>
            <p:nvPr/>
          </p:nvSpPr>
          <p:spPr bwMode="auto">
            <a:xfrm>
              <a:off x="4560" y="1248"/>
              <a:ext cx="864" cy="206"/>
            </a:xfrm>
            <a:prstGeom prst="rect">
              <a:avLst/>
            </a:prstGeom>
            <a:noFill/>
            <a:ln w="12700">
              <a:noFill/>
              <a:miter lim="800000"/>
              <a:headEnd/>
              <a:tailEnd/>
            </a:ln>
            <a:effectLst/>
          </p:spPr>
          <p:txBody>
            <a:bodyPr>
              <a:spAutoFit/>
            </a:bodyPr>
            <a:lstStyle/>
            <a:p>
              <a:pPr algn="ctr">
                <a:spcBef>
                  <a:spcPct val="50000"/>
                </a:spcBef>
                <a:buNone/>
              </a:pPr>
              <a:r>
                <a:rPr lang="zh-CN" altLang="en-US">
                  <a:solidFill>
                    <a:schemeClr val="tx1"/>
                  </a:solidFill>
                  <a:ea typeface="宋体" pitchFamily="2" charset="-122"/>
                </a:rPr>
                <a:t>低字节</a:t>
              </a:r>
            </a:p>
          </p:txBody>
        </p:sp>
      </p:grpSp>
      <p:sp>
        <p:nvSpPr>
          <p:cNvPr id="173085" name="Rectangle 29"/>
          <p:cNvSpPr>
            <a:spLocks noChangeArrowheads="1"/>
          </p:cNvSpPr>
          <p:nvPr/>
        </p:nvSpPr>
        <p:spPr bwMode="auto">
          <a:xfrm>
            <a:off x="612000" y="2177840"/>
            <a:ext cx="3303588" cy="1020792"/>
          </a:xfrm>
          <a:prstGeom prst="rect">
            <a:avLst/>
          </a:prstGeom>
          <a:noFill/>
          <a:ln w="12700">
            <a:noFill/>
            <a:miter lim="800000"/>
            <a:headEnd/>
            <a:tailEnd/>
          </a:ln>
          <a:effectLst/>
        </p:spPr>
        <p:txBody>
          <a:bodyPr lIns="63500" tIns="25400" rIns="63500" bIns="25400">
            <a:spAutoFit/>
          </a:bodyPr>
          <a:lstStyle/>
          <a:p>
            <a:pPr marL="284163" indent="-284163">
              <a:lnSpc>
                <a:spcPct val="75000"/>
              </a:lnSpc>
              <a:spcBef>
                <a:spcPct val="65000"/>
              </a:spcBef>
              <a:buClr>
                <a:srgbClr val="FF0000"/>
              </a:buClr>
              <a:buFont typeface="Wingdings" pitchFamily="2" charset="2"/>
              <a:buChar char="v"/>
            </a:pPr>
            <a:r>
              <a:rPr lang="zh-CN" altLang="en-US" sz="2400" dirty="0"/>
              <a:t>字节单元</a:t>
            </a:r>
          </a:p>
          <a:p>
            <a:pPr marL="668338" lvl="1" indent="-193675"/>
            <a:r>
              <a:rPr lang="zh-CN" altLang="en-US" b="1" dirty="0">
                <a:solidFill>
                  <a:schemeClr val="tx1"/>
                </a:solidFill>
                <a:ea typeface="宋体" pitchFamily="2" charset="-122"/>
              </a:rPr>
              <a:t>（2000</a:t>
            </a:r>
            <a:r>
              <a:rPr lang="en-US" altLang="zh-CN" b="1" dirty="0">
                <a:solidFill>
                  <a:schemeClr val="tx1"/>
                </a:solidFill>
                <a:ea typeface="宋体" pitchFamily="2" charset="-122"/>
              </a:rPr>
              <a:t>H）＝20H</a:t>
            </a:r>
          </a:p>
          <a:p>
            <a:pPr marL="668338" lvl="1" indent="-193675"/>
            <a:r>
              <a:rPr lang="en-US" altLang="zh-CN" b="1" dirty="0">
                <a:solidFill>
                  <a:schemeClr val="tx1"/>
                </a:solidFill>
                <a:ea typeface="宋体" pitchFamily="2" charset="-122"/>
              </a:rPr>
              <a:t>（2001H）＝10H</a:t>
            </a:r>
          </a:p>
        </p:txBody>
      </p:sp>
      <p:sp>
        <p:nvSpPr>
          <p:cNvPr id="173086" name="Rectangle 30"/>
          <p:cNvSpPr>
            <a:spLocks noChangeArrowheads="1"/>
          </p:cNvSpPr>
          <p:nvPr/>
        </p:nvSpPr>
        <p:spPr bwMode="auto">
          <a:xfrm>
            <a:off x="612000" y="3593996"/>
            <a:ext cx="3303588" cy="1020792"/>
          </a:xfrm>
          <a:prstGeom prst="rect">
            <a:avLst/>
          </a:prstGeom>
          <a:noFill/>
          <a:ln w="12700">
            <a:noFill/>
            <a:miter lim="800000"/>
            <a:headEnd/>
            <a:tailEnd/>
          </a:ln>
          <a:effectLst/>
        </p:spPr>
        <p:txBody>
          <a:bodyPr lIns="63500" tIns="25400" rIns="63500" bIns="25400">
            <a:spAutoFit/>
          </a:bodyPr>
          <a:lstStyle/>
          <a:p>
            <a:pPr marL="284163" indent="-284163">
              <a:lnSpc>
                <a:spcPct val="75000"/>
              </a:lnSpc>
              <a:spcBef>
                <a:spcPct val="65000"/>
              </a:spcBef>
              <a:buClr>
                <a:srgbClr val="FF0000"/>
              </a:buClr>
              <a:buFont typeface="Wingdings" pitchFamily="2" charset="2"/>
              <a:buChar char="v"/>
            </a:pPr>
            <a:r>
              <a:rPr lang="zh-CN" altLang="en-US" sz="2400" dirty="0"/>
              <a:t>字单元</a:t>
            </a:r>
          </a:p>
          <a:p>
            <a:pPr marL="668338" lvl="1" indent="-193675"/>
            <a:r>
              <a:rPr lang="zh-CN" altLang="en-US" b="1" dirty="0">
                <a:solidFill>
                  <a:schemeClr val="tx1"/>
                </a:solidFill>
                <a:ea typeface="宋体" pitchFamily="2" charset="-122"/>
              </a:rPr>
              <a:t>（2000</a:t>
            </a:r>
            <a:r>
              <a:rPr lang="en-US" altLang="zh-CN" b="1" dirty="0">
                <a:solidFill>
                  <a:schemeClr val="tx1"/>
                </a:solidFill>
                <a:ea typeface="宋体" pitchFamily="2" charset="-122"/>
              </a:rPr>
              <a:t>H）＝1020H</a:t>
            </a:r>
          </a:p>
          <a:p>
            <a:pPr marL="668338" lvl="1" indent="-193675"/>
            <a:r>
              <a:rPr lang="en-US" altLang="zh-CN" b="1" dirty="0">
                <a:solidFill>
                  <a:schemeClr val="tx1"/>
                </a:solidFill>
                <a:ea typeface="宋体" pitchFamily="2" charset="-122"/>
              </a:rPr>
              <a:t>（2004H）＝5060H</a:t>
            </a:r>
          </a:p>
        </p:txBody>
      </p:sp>
      <p:sp>
        <p:nvSpPr>
          <p:cNvPr id="173087" name="Rectangle 31"/>
          <p:cNvSpPr>
            <a:spLocks noChangeArrowheads="1"/>
          </p:cNvSpPr>
          <p:nvPr/>
        </p:nvSpPr>
        <p:spPr bwMode="auto">
          <a:xfrm>
            <a:off x="612000" y="5010152"/>
            <a:ext cx="4267200" cy="674544"/>
          </a:xfrm>
          <a:prstGeom prst="rect">
            <a:avLst/>
          </a:prstGeom>
          <a:noFill/>
          <a:ln w="12700">
            <a:noFill/>
            <a:miter lim="800000"/>
            <a:headEnd/>
            <a:tailEnd/>
          </a:ln>
          <a:effectLst/>
        </p:spPr>
        <p:txBody>
          <a:bodyPr lIns="63500" tIns="25400" rIns="63500" bIns="25400">
            <a:spAutoFit/>
          </a:bodyPr>
          <a:lstStyle/>
          <a:p>
            <a:pPr marL="284163" indent="-284163">
              <a:lnSpc>
                <a:spcPct val="75000"/>
              </a:lnSpc>
              <a:spcBef>
                <a:spcPct val="65000"/>
              </a:spcBef>
              <a:buClr>
                <a:srgbClr val="FF0000"/>
              </a:buClr>
              <a:buFont typeface="Wingdings" pitchFamily="2" charset="2"/>
              <a:buChar char="v"/>
            </a:pPr>
            <a:r>
              <a:rPr lang="zh-CN" altLang="en-US" sz="2400" dirty="0"/>
              <a:t>双字单元</a:t>
            </a:r>
          </a:p>
          <a:p>
            <a:pPr marL="668338" lvl="1" indent="-193675"/>
            <a:r>
              <a:rPr lang="zh-CN" altLang="en-US" b="1" dirty="0">
                <a:solidFill>
                  <a:schemeClr val="tx1"/>
                </a:solidFill>
                <a:ea typeface="宋体" pitchFamily="2" charset="-122"/>
              </a:rPr>
              <a:t>（2000</a:t>
            </a:r>
            <a:r>
              <a:rPr lang="en-US" altLang="zh-CN" b="1" dirty="0">
                <a:solidFill>
                  <a:schemeClr val="tx1"/>
                </a:solidFill>
                <a:ea typeface="宋体" pitchFamily="2" charset="-122"/>
              </a:rPr>
              <a:t>H）＝30401020H</a:t>
            </a:r>
          </a:p>
        </p:txBody>
      </p:sp>
      <p:sp>
        <p:nvSpPr>
          <p:cNvPr id="3" name="TextBox 2"/>
          <p:cNvSpPr txBox="1"/>
          <p:nvPr/>
        </p:nvSpPr>
        <p:spPr>
          <a:xfrm>
            <a:off x="7519020" y="5491183"/>
            <a:ext cx="2348880" cy="353943"/>
          </a:xfrm>
          <a:prstGeom prst="rect">
            <a:avLst/>
          </a:prstGeom>
          <a:noFill/>
        </p:spPr>
        <p:txBody>
          <a:bodyPr wrap="square" rtlCol="0">
            <a:spAutoFit/>
          </a:bodyPr>
          <a:lstStyle/>
          <a:p>
            <a:pPr>
              <a:buNone/>
            </a:pPr>
            <a:r>
              <a:rPr lang="zh-CN" altLang="en-US" sz="2000" dirty="0"/>
              <a:t>小端存储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3059">
                                            <p:txEl>
                                              <p:pRg st="1" end="1"/>
                                            </p:txEl>
                                          </p:spTgt>
                                        </p:tgtEl>
                                        <p:attrNameLst>
                                          <p:attrName>style.visibility</p:attrName>
                                        </p:attrNameLst>
                                      </p:cBhvr>
                                      <p:to>
                                        <p:strVal val="visible"/>
                                      </p:to>
                                    </p:set>
                                    <p:anim calcmode="lin" valueType="num">
                                      <p:cBhvr additive="base">
                                        <p:cTn id="11" dur="500" fill="hold"/>
                                        <p:tgtEl>
                                          <p:spTgt spid="1730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3059">
                                            <p:txEl>
                                              <p:pRg st="1" end="1"/>
                                            </p:txEl>
                                          </p:spTgt>
                                        </p:tgtEl>
                                        <p:attrNameLst>
                                          <p:attrName>ppt_y</p:attrName>
                                        </p:attrNameLst>
                                      </p:cBhvr>
                                      <p:tavLst>
                                        <p:tav tm="0">
                                          <p:val>
                                            <p:strVal val="#ppt_y"/>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85">
                                            <p:txEl>
                                              <p:pRg st="0" end="0"/>
                                            </p:txEl>
                                          </p:spTgt>
                                        </p:tgtEl>
                                        <p:attrNameLst>
                                          <p:attrName>style.visibility</p:attrName>
                                        </p:attrNameLst>
                                      </p:cBhvr>
                                      <p:to>
                                        <p:strVal val="visible"/>
                                      </p:to>
                                    </p:set>
                                    <p:anim calcmode="lin" valueType="num">
                                      <p:cBhvr additive="base">
                                        <p:cTn id="19" dur="500" fill="hold"/>
                                        <p:tgtEl>
                                          <p:spTgt spid="17308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085">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73085">
                                            <p:txEl>
                                              <p:pRg st="1" end="1"/>
                                            </p:txEl>
                                          </p:spTgt>
                                        </p:tgtEl>
                                        <p:attrNameLst>
                                          <p:attrName>style.visibility</p:attrName>
                                        </p:attrNameLst>
                                      </p:cBhvr>
                                      <p:to>
                                        <p:strVal val="visible"/>
                                      </p:to>
                                    </p:set>
                                    <p:anim calcmode="lin" valueType="num">
                                      <p:cBhvr additive="base">
                                        <p:cTn id="23" dur="500" fill="hold"/>
                                        <p:tgtEl>
                                          <p:spTgt spid="173085">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3085">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73085">
                                            <p:txEl>
                                              <p:pRg st="2" end="2"/>
                                            </p:txEl>
                                          </p:spTgt>
                                        </p:tgtEl>
                                        <p:attrNameLst>
                                          <p:attrName>style.visibility</p:attrName>
                                        </p:attrNameLst>
                                      </p:cBhvr>
                                      <p:to>
                                        <p:strVal val="visible"/>
                                      </p:to>
                                    </p:set>
                                    <p:anim calcmode="lin" valueType="num">
                                      <p:cBhvr additive="base">
                                        <p:cTn id="27" dur="500" fill="hold"/>
                                        <p:tgtEl>
                                          <p:spTgt spid="173085">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308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73086">
                                            <p:txEl>
                                              <p:pRg st="0" end="0"/>
                                            </p:txEl>
                                          </p:spTgt>
                                        </p:tgtEl>
                                        <p:attrNameLst>
                                          <p:attrName>style.visibility</p:attrName>
                                        </p:attrNameLst>
                                      </p:cBhvr>
                                      <p:to>
                                        <p:strVal val="visible"/>
                                      </p:to>
                                    </p:set>
                                    <p:anim calcmode="lin" valueType="num">
                                      <p:cBhvr additive="base">
                                        <p:cTn id="33" dur="500" fill="hold"/>
                                        <p:tgtEl>
                                          <p:spTgt spid="17308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73086">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73086">
                                            <p:txEl>
                                              <p:pRg st="1" end="1"/>
                                            </p:txEl>
                                          </p:spTgt>
                                        </p:tgtEl>
                                        <p:attrNameLst>
                                          <p:attrName>style.visibility</p:attrName>
                                        </p:attrNameLst>
                                      </p:cBhvr>
                                      <p:to>
                                        <p:strVal val="visible"/>
                                      </p:to>
                                    </p:set>
                                    <p:anim calcmode="lin" valueType="num">
                                      <p:cBhvr additive="base">
                                        <p:cTn id="37" dur="500" fill="hold"/>
                                        <p:tgtEl>
                                          <p:spTgt spid="173086">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3086">
                                            <p:txEl>
                                              <p:pRg st="1" end="1"/>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73086">
                                            <p:txEl>
                                              <p:pRg st="2" end="2"/>
                                            </p:txEl>
                                          </p:spTgt>
                                        </p:tgtEl>
                                        <p:attrNameLst>
                                          <p:attrName>style.visibility</p:attrName>
                                        </p:attrNameLst>
                                      </p:cBhvr>
                                      <p:to>
                                        <p:strVal val="visible"/>
                                      </p:to>
                                    </p:set>
                                    <p:anim calcmode="lin" valueType="num">
                                      <p:cBhvr additive="base">
                                        <p:cTn id="41" dur="500" fill="hold"/>
                                        <p:tgtEl>
                                          <p:spTgt spid="173086">
                                            <p:txEl>
                                              <p:pRg st="2" end="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730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73087">
                                            <p:txEl>
                                              <p:pRg st="0" end="0"/>
                                            </p:txEl>
                                          </p:spTgt>
                                        </p:tgtEl>
                                        <p:attrNameLst>
                                          <p:attrName>style.visibility</p:attrName>
                                        </p:attrNameLst>
                                      </p:cBhvr>
                                      <p:to>
                                        <p:strVal val="visible"/>
                                      </p:to>
                                    </p:set>
                                    <p:anim calcmode="lin" valueType="num">
                                      <p:cBhvr additive="base">
                                        <p:cTn id="47" dur="500" fill="hold"/>
                                        <p:tgtEl>
                                          <p:spTgt spid="173087">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73087">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73087">
                                            <p:txEl>
                                              <p:pRg st="1" end="1"/>
                                            </p:txEl>
                                          </p:spTgt>
                                        </p:tgtEl>
                                        <p:attrNameLst>
                                          <p:attrName>style.visibility</p:attrName>
                                        </p:attrNameLst>
                                      </p:cBhvr>
                                      <p:to>
                                        <p:strVal val="visible"/>
                                      </p:to>
                                    </p:set>
                                    <p:anim calcmode="lin" valueType="num">
                                      <p:cBhvr additive="base">
                                        <p:cTn id="51" dur="500" fill="hold"/>
                                        <p:tgtEl>
                                          <p:spTgt spid="173087">
                                            <p:txEl>
                                              <p:pRg st="1" end="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7308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uiExpand="1" build="p" autoUpdateAnimBg="0"/>
      <p:bldP spid="173085" grpId="0" build="p" autoUpdateAnimBg="0"/>
      <p:bldP spid="173086" grpId="0" build="p" autoUpdateAnimBg="0"/>
      <p:bldP spid="17308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p:cNvSpPr>
            <a:spLocks noGrp="1" noChangeArrowheads="1"/>
          </p:cNvSpPr>
          <p:nvPr>
            <p:ph type="title" idx="4294967295"/>
          </p:nvPr>
        </p:nvSpPr>
        <p:spPr>
          <a:xfrm>
            <a:off x="612000" y="252000"/>
            <a:ext cx="5867400" cy="373063"/>
          </a:xfrm>
          <a:noFill/>
          <a:ln/>
        </p:spPr>
        <p:txBody>
          <a:bodyPr/>
          <a:lstStyle/>
          <a:p>
            <a:r>
              <a:rPr lang="en-US" altLang="zh-CN" dirty="0"/>
              <a:t>1.1 </a:t>
            </a:r>
            <a:r>
              <a:rPr lang="zh-CN" altLang="en-US" dirty="0"/>
              <a:t>指令系统概述</a:t>
            </a:r>
          </a:p>
        </p:txBody>
      </p:sp>
      <p:sp>
        <p:nvSpPr>
          <p:cNvPr id="205827" name="Rectangle 3"/>
          <p:cNvSpPr>
            <a:spLocks noGrp="1" noChangeArrowheads="1"/>
          </p:cNvSpPr>
          <p:nvPr>
            <p:ph type="body" idx="4294967295"/>
          </p:nvPr>
        </p:nvSpPr>
        <p:spPr>
          <a:xfrm>
            <a:off x="612000" y="900000"/>
            <a:ext cx="10596568" cy="4977272"/>
          </a:xfrm>
          <a:noFill/>
          <a:ln/>
        </p:spPr>
        <p:txBody>
          <a:bodyPr/>
          <a:lstStyle/>
          <a:p>
            <a:pPr>
              <a:lnSpc>
                <a:spcPct val="120000"/>
              </a:lnSpc>
              <a:spcBef>
                <a:spcPts val="0"/>
              </a:spcBef>
              <a:spcAft>
                <a:spcPts val="0"/>
              </a:spcAft>
            </a:pPr>
            <a:r>
              <a:rPr lang="zh-CN" altLang="en-US" sz="2800" dirty="0">
                <a:ea typeface="宋体" pitchFamily="2" charset="-122"/>
              </a:rPr>
              <a:t>机器指令的要素</a:t>
            </a:r>
          </a:p>
          <a:p>
            <a:pPr marL="808038" lvl="1" indent="-333375">
              <a:lnSpc>
                <a:spcPct val="160000"/>
              </a:lnSpc>
              <a:spcBef>
                <a:spcPts val="0"/>
              </a:spcBef>
              <a:spcAft>
                <a:spcPts val="0"/>
              </a:spcAft>
            </a:pPr>
            <a:r>
              <a:rPr lang="zh-CN" altLang="en-US" sz="2200" dirty="0">
                <a:latin typeface="宋体" pitchFamily="2" charset="-122"/>
                <a:ea typeface="宋体" pitchFamily="2" charset="-122"/>
              </a:rPr>
              <a:t>操作码</a:t>
            </a:r>
            <a:r>
              <a:rPr lang="zh-CN" altLang="en-US" sz="2200" dirty="0">
                <a:latin typeface="Times New Roman" pitchFamily="18" charset="0"/>
                <a:ea typeface="宋体" pitchFamily="2" charset="-122"/>
                <a:cs typeface="Times New Roman" pitchFamily="18" charset="0"/>
              </a:rPr>
              <a:t>(</a:t>
            </a:r>
            <a:r>
              <a:rPr lang="en-US" altLang="zh-CN" sz="2200" dirty="0">
                <a:latin typeface="Times New Roman" pitchFamily="18" charset="0"/>
                <a:ea typeface="宋体" pitchFamily="2" charset="-122"/>
                <a:cs typeface="Times New Roman" pitchFamily="18" charset="0"/>
              </a:rPr>
              <a:t>Operation Code)</a:t>
            </a:r>
            <a:r>
              <a:rPr lang="en-US" altLang="zh-CN" sz="2200" dirty="0">
                <a:latin typeface="宋体" pitchFamily="2" charset="-122"/>
                <a:ea typeface="宋体" pitchFamily="2" charset="-122"/>
              </a:rPr>
              <a:t>：</a:t>
            </a:r>
            <a:r>
              <a:rPr lang="zh-CN" altLang="en-US" sz="2200" dirty="0">
                <a:latin typeface="宋体" pitchFamily="2" charset="-122"/>
                <a:ea typeface="宋体" pitchFamily="2" charset="-122"/>
              </a:rPr>
              <a:t>指明进行的何种操作</a:t>
            </a:r>
            <a:endParaRPr lang="en-US" altLang="zh-CN" sz="2200" dirty="0">
              <a:latin typeface="宋体" pitchFamily="2" charset="-122"/>
              <a:ea typeface="宋体" pitchFamily="2" charset="-122"/>
            </a:endParaRPr>
          </a:p>
          <a:p>
            <a:pPr marL="808038" lvl="1" indent="-333375">
              <a:lnSpc>
                <a:spcPct val="160000"/>
              </a:lnSpc>
              <a:spcBef>
                <a:spcPts val="0"/>
              </a:spcBef>
              <a:spcAft>
                <a:spcPts val="0"/>
              </a:spcAft>
            </a:pPr>
            <a:r>
              <a:rPr lang="zh-CN" altLang="en-US" sz="2200" dirty="0">
                <a:latin typeface="宋体" pitchFamily="2" charset="-122"/>
                <a:ea typeface="宋体" pitchFamily="2" charset="-122"/>
              </a:rPr>
              <a:t>源操作数地址</a:t>
            </a:r>
            <a:r>
              <a:rPr lang="zh-CN" altLang="en-US" sz="2200" dirty="0">
                <a:latin typeface="Times New Roman" pitchFamily="18" charset="0"/>
                <a:ea typeface="宋体" pitchFamily="2" charset="-122"/>
              </a:rPr>
              <a:t>(</a:t>
            </a:r>
            <a:r>
              <a:rPr lang="en-US" altLang="zh-CN" sz="2200" dirty="0">
                <a:latin typeface="Times New Roman" pitchFamily="18" charset="0"/>
                <a:ea typeface="宋体" pitchFamily="2" charset="-122"/>
              </a:rPr>
              <a:t>Source Operand Reference)</a:t>
            </a:r>
            <a:r>
              <a:rPr lang="en-US" altLang="zh-CN" sz="2200" dirty="0">
                <a:latin typeface="宋体" pitchFamily="2" charset="-122"/>
                <a:ea typeface="宋体" pitchFamily="2" charset="-122"/>
              </a:rPr>
              <a:t>：</a:t>
            </a:r>
            <a:r>
              <a:rPr lang="zh-CN" altLang="en-US" sz="2200" dirty="0">
                <a:latin typeface="宋体" pitchFamily="2" charset="-122"/>
                <a:ea typeface="宋体" pitchFamily="2" charset="-122"/>
              </a:rPr>
              <a:t>参加操作的操作数的地址，可能有多个。</a:t>
            </a:r>
          </a:p>
          <a:p>
            <a:pPr marL="808038" lvl="1" indent="-333375">
              <a:lnSpc>
                <a:spcPct val="160000"/>
              </a:lnSpc>
              <a:spcBef>
                <a:spcPts val="0"/>
              </a:spcBef>
              <a:spcAft>
                <a:spcPts val="0"/>
              </a:spcAft>
            </a:pPr>
            <a:r>
              <a:rPr lang="zh-CN" altLang="en-US" sz="2200" dirty="0">
                <a:latin typeface="宋体" pitchFamily="2" charset="-122"/>
                <a:ea typeface="宋体" pitchFamily="2" charset="-122"/>
              </a:rPr>
              <a:t>目的操作数地址</a:t>
            </a:r>
            <a:r>
              <a:rPr lang="zh-CN" altLang="en-US" sz="2200" dirty="0">
                <a:latin typeface="Times New Roman" pitchFamily="18" charset="0"/>
                <a:ea typeface="宋体" pitchFamily="2" charset="-122"/>
              </a:rPr>
              <a:t>(</a:t>
            </a:r>
            <a:r>
              <a:rPr lang="en-US" altLang="zh-CN" sz="2200" dirty="0">
                <a:latin typeface="Times New Roman" pitchFamily="18" charset="0"/>
                <a:ea typeface="宋体" pitchFamily="2" charset="-122"/>
              </a:rPr>
              <a:t>Destination Operand Reference)</a:t>
            </a:r>
            <a:r>
              <a:rPr lang="en-US" altLang="zh-CN" sz="2200" dirty="0">
                <a:latin typeface="宋体" pitchFamily="2" charset="-122"/>
                <a:ea typeface="宋体" pitchFamily="2" charset="-122"/>
              </a:rPr>
              <a:t>：</a:t>
            </a:r>
            <a:r>
              <a:rPr lang="zh-CN" altLang="en-US" sz="2200" dirty="0">
                <a:latin typeface="宋体" pitchFamily="2" charset="-122"/>
                <a:ea typeface="宋体" pitchFamily="2" charset="-122"/>
              </a:rPr>
              <a:t>保存操作结果的地址。</a:t>
            </a:r>
          </a:p>
          <a:p>
            <a:pPr marL="808038" lvl="1" indent="-333375">
              <a:lnSpc>
                <a:spcPct val="160000"/>
              </a:lnSpc>
              <a:spcBef>
                <a:spcPts val="0"/>
              </a:spcBef>
              <a:spcAft>
                <a:spcPts val="0"/>
              </a:spcAft>
            </a:pPr>
            <a:r>
              <a:rPr lang="zh-CN" altLang="en-US" sz="2200" dirty="0">
                <a:solidFill>
                  <a:schemeClr val="accent1"/>
                </a:solidFill>
                <a:latin typeface="宋体" pitchFamily="2" charset="-122"/>
                <a:ea typeface="宋体" pitchFamily="2" charset="-122"/>
              </a:rPr>
              <a:t>下条指令的地址</a:t>
            </a:r>
            <a:r>
              <a:rPr lang="zh-CN" altLang="en-US" sz="2200" dirty="0">
                <a:latin typeface="Times New Roman" pitchFamily="18" charset="0"/>
                <a:ea typeface="宋体" pitchFamily="2" charset="-122"/>
              </a:rPr>
              <a:t>(</a:t>
            </a:r>
            <a:r>
              <a:rPr lang="en-US" altLang="zh-CN" sz="2200" dirty="0">
                <a:latin typeface="Times New Roman" pitchFamily="18" charset="0"/>
                <a:ea typeface="宋体" pitchFamily="2" charset="-122"/>
              </a:rPr>
              <a:t>Next Instruction Reference)</a:t>
            </a:r>
            <a:r>
              <a:rPr lang="en-US" altLang="zh-CN" sz="2200" dirty="0">
                <a:latin typeface="宋体" pitchFamily="2" charset="-122"/>
                <a:ea typeface="宋体" pitchFamily="2" charset="-122"/>
              </a:rPr>
              <a:t>：</a:t>
            </a:r>
            <a:r>
              <a:rPr lang="zh-CN" altLang="en-US" sz="2200" dirty="0">
                <a:latin typeface="宋体" pitchFamily="2" charset="-122"/>
                <a:ea typeface="宋体" pitchFamily="2" charset="-122"/>
              </a:rPr>
              <a:t>指明下一条要运行的指令的位置，一般指令是按顺序依次执行的，所以绝大多数指令中并不显式的指明下一条指令的地址，也就是说，指令格式中并不包含这部分信息。只有少数指令需要显示指明下一条指令的地址。</a:t>
            </a:r>
          </a:p>
        </p:txBody>
      </p:sp>
    </p:spTree>
    <p:custDataLst>
      <p:tags r:id="rId1"/>
    </p:custDataLst>
  </p:cSld>
  <p:clrMapOvr>
    <a:masterClrMapping/>
  </p:clrMapOvr>
  <p:transition advTm="39405"/>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612000" y="252000"/>
            <a:ext cx="7086600" cy="373063"/>
          </a:xfrm>
        </p:spPr>
        <p:txBody>
          <a:bodyPr/>
          <a:lstStyle/>
          <a:p>
            <a:r>
              <a:rPr lang="en-US" altLang="zh-CN" dirty="0"/>
              <a:t>2.1 8086/8088</a:t>
            </a:r>
            <a:r>
              <a:rPr lang="zh-CN" altLang="en-US" dirty="0"/>
              <a:t>指令系统</a:t>
            </a:r>
            <a:endParaRPr lang="en-US" altLang="zh-CN" dirty="0"/>
          </a:p>
        </p:txBody>
      </p:sp>
      <p:sp>
        <p:nvSpPr>
          <p:cNvPr id="169987" name="Rectangle 3"/>
          <p:cNvSpPr>
            <a:spLocks noGrp="1" noChangeArrowheads="1"/>
          </p:cNvSpPr>
          <p:nvPr>
            <p:ph type="body" idx="4294967295"/>
          </p:nvPr>
        </p:nvSpPr>
        <p:spPr>
          <a:xfrm>
            <a:off x="612000" y="900000"/>
            <a:ext cx="6924160" cy="3853876"/>
          </a:xfrm>
        </p:spPr>
        <p:txBody>
          <a:bodyPr/>
          <a:lstStyle/>
          <a:p>
            <a:r>
              <a:rPr lang="zh-CN" altLang="en-US" dirty="0">
                <a:ea typeface="宋体" pitchFamily="2" charset="-122"/>
              </a:rPr>
              <a:t>通用寄存器：数据寄存器(</a:t>
            </a:r>
            <a:r>
              <a:rPr lang="en-US" altLang="zh-CN" dirty="0">
                <a:ea typeface="宋体" pitchFamily="2" charset="-122"/>
              </a:rPr>
              <a:t>Data Register)</a:t>
            </a:r>
          </a:p>
          <a:p>
            <a:pPr lvl="1"/>
            <a:r>
              <a:rPr lang="en-US" altLang="zh-CN" sz="2200" dirty="0">
                <a:ea typeface="宋体" pitchFamily="2" charset="-122"/>
              </a:rPr>
              <a:t>AX，BX，CX，DX（16</a:t>
            </a:r>
            <a:r>
              <a:rPr lang="zh-CN" altLang="en-US" sz="2200" dirty="0">
                <a:ea typeface="宋体" pitchFamily="2" charset="-122"/>
              </a:rPr>
              <a:t>位）；</a:t>
            </a:r>
          </a:p>
          <a:p>
            <a:pPr lvl="1"/>
            <a:r>
              <a:rPr lang="en-US" altLang="zh-CN" sz="2200" dirty="0">
                <a:ea typeface="宋体" pitchFamily="2" charset="-122"/>
              </a:rPr>
              <a:t>AH，AL，BH，BL，CH，CL，DH，DL（8</a:t>
            </a:r>
            <a:r>
              <a:rPr lang="zh-CN" altLang="en-US" sz="2200" dirty="0">
                <a:ea typeface="宋体" pitchFamily="2" charset="-122"/>
              </a:rPr>
              <a:t>位）</a:t>
            </a:r>
          </a:p>
          <a:p>
            <a:pPr lvl="1">
              <a:buFont typeface="Wingdings" pitchFamily="2" charset="2"/>
              <a:buNone/>
            </a:pPr>
            <a:r>
              <a:rPr lang="zh-CN" altLang="en-US" sz="2200" dirty="0">
                <a:ea typeface="宋体" pitchFamily="2" charset="-122"/>
              </a:rPr>
              <a:t>注：各寄存器原则上没有固定的应用</a:t>
            </a:r>
          </a:p>
          <a:p>
            <a:pPr lvl="1"/>
            <a:r>
              <a:rPr lang="en-US" altLang="zh-CN" sz="2200" dirty="0">
                <a:ea typeface="宋体" pitchFamily="2" charset="-122"/>
              </a:rPr>
              <a:t>AX：</a:t>
            </a:r>
            <a:r>
              <a:rPr lang="zh-CN" altLang="en-US" sz="2200" dirty="0">
                <a:ea typeface="宋体" pitchFamily="2" charset="-122"/>
              </a:rPr>
              <a:t>累加器</a:t>
            </a:r>
          </a:p>
          <a:p>
            <a:pPr lvl="1"/>
            <a:r>
              <a:rPr lang="en-US" altLang="zh-CN" sz="2200" dirty="0">
                <a:ea typeface="宋体" pitchFamily="2" charset="-122"/>
              </a:rPr>
              <a:t>BX：</a:t>
            </a:r>
            <a:r>
              <a:rPr lang="zh-CN" altLang="en-US" sz="2200" dirty="0">
                <a:ea typeface="宋体" pitchFamily="2" charset="-122"/>
              </a:rPr>
              <a:t>基址寄存器</a:t>
            </a:r>
          </a:p>
          <a:p>
            <a:pPr lvl="1"/>
            <a:r>
              <a:rPr lang="en-US" altLang="zh-CN" sz="2200" dirty="0">
                <a:ea typeface="宋体" pitchFamily="2" charset="-122"/>
              </a:rPr>
              <a:t>CX：</a:t>
            </a:r>
            <a:r>
              <a:rPr lang="zh-CN" altLang="en-US" sz="2200" dirty="0">
                <a:ea typeface="宋体" pitchFamily="2" charset="-122"/>
              </a:rPr>
              <a:t>计数器</a:t>
            </a:r>
          </a:p>
          <a:p>
            <a:pPr lvl="1"/>
            <a:r>
              <a:rPr lang="en-US" altLang="zh-CN" sz="2200" dirty="0">
                <a:ea typeface="宋体" pitchFamily="2" charset="-122"/>
              </a:rPr>
              <a:t>DX：</a:t>
            </a:r>
            <a:r>
              <a:rPr lang="zh-CN" altLang="en-US" sz="2200" dirty="0">
                <a:ea typeface="宋体" pitchFamily="2" charset="-122"/>
              </a:rPr>
              <a:t>数据寄存器</a:t>
            </a:r>
            <a:endParaRPr lang="en-US" altLang="zh-CN" sz="2200" dirty="0">
              <a:ea typeface="宋体" pitchFamily="2" charset="-122"/>
            </a:endParaRPr>
          </a:p>
        </p:txBody>
      </p:sp>
      <p:grpSp>
        <p:nvGrpSpPr>
          <p:cNvPr id="2" name="Group 4"/>
          <p:cNvGrpSpPr>
            <a:grpSpLocks/>
          </p:cNvGrpSpPr>
          <p:nvPr/>
        </p:nvGrpSpPr>
        <p:grpSpPr bwMode="auto">
          <a:xfrm>
            <a:off x="6168008" y="2564904"/>
            <a:ext cx="3581400" cy="3146425"/>
            <a:chOff x="2688" y="1968"/>
            <a:chExt cx="2256" cy="1982"/>
          </a:xfrm>
        </p:grpSpPr>
        <p:sp>
          <p:nvSpPr>
            <p:cNvPr id="169989" name="Rectangle 5"/>
            <p:cNvSpPr>
              <a:spLocks noChangeArrowheads="1"/>
            </p:cNvSpPr>
            <p:nvPr/>
          </p:nvSpPr>
          <p:spPr bwMode="auto">
            <a:xfrm>
              <a:off x="3168" y="2496"/>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AH</a:t>
              </a:r>
            </a:p>
          </p:txBody>
        </p:sp>
        <p:sp>
          <p:nvSpPr>
            <p:cNvPr id="169990" name="Rectangle 6"/>
            <p:cNvSpPr>
              <a:spLocks noChangeArrowheads="1"/>
            </p:cNvSpPr>
            <p:nvPr/>
          </p:nvSpPr>
          <p:spPr bwMode="auto">
            <a:xfrm>
              <a:off x="4032" y="2496"/>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AL</a:t>
              </a:r>
            </a:p>
          </p:txBody>
        </p:sp>
        <p:sp>
          <p:nvSpPr>
            <p:cNvPr id="169991" name="Rectangle 7"/>
            <p:cNvSpPr>
              <a:spLocks noChangeArrowheads="1"/>
            </p:cNvSpPr>
            <p:nvPr/>
          </p:nvSpPr>
          <p:spPr bwMode="auto">
            <a:xfrm>
              <a:off x="3168" y="2784"/>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BH</a:t>
              </a:r>
            </a:p>
          </p:txBody>
        </p:sp>
        <p:sp>
          <p:nvSpPr>
            <p:cNvPr id="169992" name="Rectangle 8"/>
            <p:cNvSpPr>
              <a:spLocks noChangeArrowheads="1"/>
            </p:cNvSpPr>
            <p:nvPr/>
          </p:nvSpPr>
          <p:spPr bwMode="auto">
            <a:xfrm>
              <a:off x="4032" y="2784"/>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BL</a:t>
              </a:r>
            </a:p>
          </p:txBody>
        </p:sp>
        <p:sp>
          <p:nvSpPr>
            <p:cNvPr id="169993" name="Rectangle 9"/>
            <p:cNvSpPr>
              <a:spLocks noChangeArrowheads="1"/>
            </p:cNvSpPr>
            <p:nvPr/>
          </p:nvSpPr>
          <p:spPr bwMode="auto">
            <a:xfrm>
              <a:off x="3168" y="3072"/>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CH</a:t>
              </a:r>
            </a:p>
          </p:txBody>
        </p:sp>
        <p:sp>
          <p:nvSpPr>
            <p:cNvPr id="169994" name="Rectangle 10"/>
            <p:cNvSpPr>
              <a:spLocks noChangeArrowheads="1"/>
            </p:cNvSpPr>
            <p:nvPr/>
          </p:nvSpPr>
          <p:spPr bwMode="auto">
            <a:xfrm>
              <a:off x="4032" y="3072"/>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CL</a:t>
              </a:r>
            </a:p>
          </p:txBody>
        </p:sp>
        <p:sp>
          <p:nvSpPr>
            <p:cNvPr id="169995" name="Rectangle 11"/>
            <p:cNvSpPr>
              <a:spLocks noChangeArrowheads="1"/>
            </p:cNvSpPr>
            <p:nvPr/>
          </p:nvSpPr>
          <p:spPr bwMode="auto">
            <a:xfrm>
              <a:off x="3168" y="3360"/>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DH</a:t>
              </a:r>
            </a:p>
          </p:txBody>
        </p:sp>
        <p:sp>
          <p:nvSpPr>
            <p:cNvPr id="169996" name="Rectangle 12"/>
            <p:cNvSpPr>
              <a:spLocks noChangeArrowheads="1"/>
            </p:cNvSpPr>
            <p:nvPr/>
          </p:nvSpPr>
          <p:spPr bwMode="auto">
            <a:xfrm>
              <a:off x="4032" y="3360"/>
              <a:ext cx="864"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DL</a:t>
              </a:r>
            </a:p>
          </p:txBody>
        </p:sp>
        <p:sp>
          <p:nvSpPr>
            <p:cNvPr id="169997" name="Text Box 13"/>
            <p:cNvSpPr txBox="1">
              <a:spLocks noChangeArrowheads="1"/>
            </p:cNvSpPr>
            <p:nvPr/>
          </p:nvSpPr>
          <p:spPr bwMode="auto">
            <a:xfrm>
              <a:off x="2688" y="2496"/>
              <a:ext cx="480"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宋体" pitchFamily="2" charset="-122"/>
                </a:rPr>
                <a:t>AX</a:t>
              </a:r>
            </a:p>
          </p:txBody>
        </p:sp>
        <p:sp>
          <p:nvSpPr>
            <p:cNvPr id="169998" name="Text Box 14"/>
            <p:cNvSpPr txBox="1">
              <a:spLocks noChangeArrowheads="1"/>
            </p:cNvSpPr>
            <p:nvPr/>
          </p:nvSpPr>
          <p:spPr bwMode="auto">
            <a:xfrm>
              <a:off x="2688" y="2784"/>
              <a:ext cx="480"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宋体" pitchFamily="2" charset="-122"/>
                </a:rPr>
                <a:t>BX</a:t>
              </a:r>
            </a:p>
          </p:txBody>
        </p:sp>
        <p:sp>
          <p:nvSpPr>
            <p:cNvPr id="169999" name="Text Box 15"/>
            <p:cNvSpPr txBox="1">
              <a:spLocks noChangeArrowheads="1"/>
            </p:cNvSpPr>
            <p:nvPr/>
          </p:nvSpPr>
          <p:spPr bwMode="auto">
            <a:xfrm>
              <a:off x="2688" y="3072"/>
              <a:ext cx="480"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宋体" pitchFamily="2" charset="-122"/>
                </a:rPr>
                <a:t>CX</a:t>
              </a:r>
            </a:p>
          </p:txBody>
        </p:sp>
        <p:sp>
          <p:nvSpPr>
            <p:cNvPr id="170000" name="Text Box 16"/>
            <p:cNvSpPr txBox="1">
              <a:spLocks noChangeArrowheads="1"/>
            </p:cNvSpPr>
            <p:nvPr/>
          </p:nvSpPr>
          <p:spPr bwMode="auto">
            <a:xfrm>
              <a:off x="2688" y="3360"/>
              <a:ext cx="480"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宋体" pitchFamily="2" charset="-122"/>
                </a:rPr>
                <a:t>DX</a:t>
              </a:r>
            </a:p>
          </p:txBody>
        </p:sp>
        <p:sp>
          <p:nvSpPr>
            <p:cNvPr id="170001" name="Text Box 17"/>
            <p:cNvSpPr txBox="1">
              <a:spLocks noChangeArrowheads="1"/>
            </p:cNvSpPr>
            <p:nvPr/>
          </p:nvSpPr>
          <p:spPr bwMode="auto">
            <a:xfrm>
              <a:off x="3360" y="3744"/>
              <a:ext cx="1296" cy="206"/>
            </a:xfrm>
            <a:prstGeom prst="rect">
              <a:avLst/>
            </a:prstGeom>
            <a:noFill/>
            <a:ln w="12700">
              <a:noFill/>
              <a:miter lim="800000"/>
              <a:headEnd/>
              <a:tailEnd/>
            </a:ln>
            <a:effectLst/>
          </p:spPr>
          <p:txBody>
            <a:bodyPr>
              <a:spAutoFit/>
            </a:bodyPr>
            <a:lstStyle/>
            <a:p>
              <a:pPr algn="ctr">
                <a:spcBef>
                  <a:spcPct val="50000"/>
                </a:spcBef>
                <a:buNone/>
              </a:pPr>
              <a:r>
                <a:rPr lang="zh-CN" altLang="en-US" b="1">
                  <a:solidFill>
                    <a:schemeClr val="tx1"/>
                  </a:solidFill>
                  <a:ea typeface="楷体_GB2312" pitchFamily="49" charset="-122"/>
                </a:rPr>
                <a:t>通用寄存器</a:t>
              </a:r>
            </a:p>
          </p:txBody>
        </p:sp>
        <p:sp>
          <p:nvSpPr>
            <p:cNvPr id="170002" name="Text Box 18"/>
            <p:cNvSpPr txBox="1">
              <a:spLocks noChangeArrowheads="1"/>
            </p:cNvSpPr>
            <p:nvPr/>
          </p:nvSpPr>
          <p:spPr bwMode="auto">
            <a:xfrm>
              <a:off x="3168" y="1968"/>
              <a:ext cx="864" cy="206"/>
            </a:xfrm>
            <a:prstGeom prst="rect">
              <a:avLst/>
            </a:prstGeom>
            <a:noFill/>
            <a:ln w="12700">
              <a:noFill/>
              <a:miter lim="800000"/>
              <a:headEnd/>
              <a:tailEnd/>
            </a:ln>
            <a:effectLst/>
          </p:spPr>
          <p:txBody>
            <a:bodyPr>
              <a:spAutoFit/>
            </a:bodyPr>
            <a:lstStyle/>
            <a:p>
              <a:pPr algn="ctr">
                <a:spcBef>
                  <a:spcPct val="50000"/>
                </a:spcBef>
                <a:buNone/>
              </a:pPr>
              <a:r>
                <a:rPr lang="zh-CN" altLang="en-US">
                  <a:ea typeface="宋体" pitchFamily="2" charset="-122"/>
                </a:rPr>
                <a:t>8 </a:t>
              </a:r>
              <a:r>
                <a:rPr lang="en-US" altLang="zh-CN">
                  <a:ea typeface="宋体" pitchFamily="2" charset="-122"/>
                </a:rPr>
                <a:t>bits</a:t>
              </a:r>
            </a:p>
          </p:txBody>
        </p:sp>
        <p:sp>
          <p:nvSpPr>
            <p:cNvPr id="170003" name="AutoShape 19"/>
            <p:cNvSpPr>
              <a:spLocks/>
            </p:cNvSpPr>
            <p:nvPr/>
          </p:nvSpPr>
          <p:spPr bwMode="auto">
            <a:xfrm rot="5357672">
              <a:off x="3480" y="1896"/>
              <a:ext cx="240" cy="864"/>
            </a:xfrm>
            <a:prstGeom prst="leftBrace">
              <a:avLst>
                <a:gd name="adj1" fmla="val 30000"/>
                <a:gd name="adj2" fmla="val 50000"/>
              </a:avLst>
            </a:prstGeom>
            <a:noFill/>
            <a:ln w="12700">
              <a:solidFill>
                <a:schemeClr val="accent1"/>
              </a:solidFill>
              <a:round/>
              <a:headEnd/>
              <a:tailEnd/>
            </a:ln>
            <a:effectLst/>
          </p:spPr>
          <p:txBody>
            <a:bodyPr wrap="none" anchor="ctr"/>
            <a:lstStyle/>
            <a:p>
              <a:pPr algn="ctr">
                <a:buNone/>
              </a:pPr>
              <a:endParaRPr lang="zh-CN" altLang="en-US"/>
            </a:p>
          </p:txBody>
        </p:sp>
        <p:sp>
          <p:nvSpPr>
            <p:cNvPr id="170004" name="AutoShape 20"/>
            <p:cNvSpPr>
              <a:spLocks/>
            </p:cNvSpPr>
            <p:nvPr/>
          </p:nvSpPr>
          <p:spPr bwMode="auto">
            <a:xfrm rot="5357672">
              <a:off x="4344" y="1896"/>
              <a:ext cx="240" cy="864"/>
            </a:xfrm>
            <a:prstGeom prst="leftBrace">
              <a:avLst>
                <a:gd name="adj1" fmla="val 30000"/>
                <a:gd name="adj2" fmla="val 50000"/>
              </a:avLst>
            </a:prstGeom>
            <a:noFill/>
            <a:ln w="12700">
              <a:solidFill>
                <a:schemeClr val="accent1"/>
              </a:solidFill>
              <a:round/>
              <a:headEnd/>
              <a:tailEnd/>
            </a:ln>
            <a:effectLst/>
          </p:spPr>
          <p:txBody>
            <a:bodyPr wrap="none" anchor="ctr"/>
            <a:lstStyle/>
            <a:p>
              <a:pPr algn="ctr">
                <a:buNone/>
              </a:pPr>
              <a:endParaRPr lang="zh-CN" altLang="en-US"/>
            </a:p>
          </p:txBody>
        </p:sp>
        <p:sp>
          <p:nvSpPr>
            <p:cNvPr id="170005" name="Text Box 21"/>
            <p:cNvSpPr txBox="1">
              <a:spLocks noChangeArrowheads="1"/>
            </p:cNvSpPr>
            <p:nvPr/>
          </p:nvSpPr>
          <p:spPr bwMode="auto">
            <a:xfrm>
              <a:off x="4080" y="1968"/>
              <a:ext cx="864" cy="206"/>
            </a:xfrm>
            <a:prstGeom prst="rect">
              <a:avLst/>
            </a:prstGeom>
            <a:noFill/>
            <a:ln w="12700">
              <a:noFill/>
              <a:miter lim="800000"/>
              <a:headEnd/>
              <a:tailEnd/>
            </a:ln>
            <a:effectLst/>
          </p:spPr>
          <p:txBody>
            <a:bodyPr>
              <a:spAutoFit/>
            </a:bodyPr>
            <a:lstStyle/>
            <a:p>
              <a:pPr algn="ctr">
                <a:spcBef>
                  <a:spcPct val="50000"/>
                </a:spcBef>
                <a:buNone/>
              </a:pPr>
              <a:r>
                <a:rPr lang="zh-CN" altLang="en-US">
                  <a:ea typeface="宋体" pitchFamily="2" charset="-122"/>
                </a:rPr>
                <a:t>8 </a:t>
              </a:r>
              <a:r>
                <a:rPr lang="en-US" altLang="zh-CN">
                  <a:ea typeface="宋体" pitchFamily="2" charset="-122"/>
                </a:rPr>
                <a:t>bits</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idx="4294967295"/>
          </p:nvPr>
        </p:nvSpPr>
        <p:spPr>
          <a:xfrm>
            <a:off x="612000" y="252000"/>
            <a:ext cx="7086600" cy="373063"/>
          </a:xfrm>
        </p:spPr>
        <p:txBody>
          <a:bodyPr/>
          <a:lstStyle/>
          <a:p>
            <a:r>
              <a:rPr lang="en-US" altLang="zh-CN" dirty="0"/>
              <a:t>2.1 8086/8088</a:t>
            </a:r>
            <a:r>
              <a:rPr lang="zh-CN" altLang="en-US" dirty="0"/>
              <a:t>指令系统</a:t>
            </a:r>
            <a:endParaRPr lang="en-US" altLang="zh-CN" dirty="0"/>
          </a:p>
        </p:txBody>
      </p:sp>
      <p:sp>
        <p:nvSpPr>
          <p:cNvPr id="167939" name="Rectangle 3"/>
          <p:cNvSpPr>
            <a:spLocks noGrp="1" noChangeArrowheads="1"/>
          </p:cNvSpPr>
          <p:nvPr>
            <p:ph type="body" idx="4294967295"/>
          </p:nvPr>
        </p:nvSpPr>
        <p:spPr>
          <a:xfrm>
            <a:off x="612000" y="900000"/>
            <a:ext cx="9516448" cy="2928622"/>
          </a:xfrm>
        </p:spPr>
        <p:txBody>
          <a:bodyPr/>
          <a:lstStyle/>
          <a:p>
            <a:pPr>
              <a:lnSpc>
                <a:spcPct val="120000"/>
              </a:lnSpc>
              <a:spcBef>
                <a:spcPts val="0"/>
              </a:spcBef>
              <a:spcAft>
                <a:spcPts val="0"/>
              </a:spcAft>
            </a:pPr>
            <a:r>
              <a:rPr lang="zh-CN" altLang="en-US" dirty="0">
                <a:ea typeface="宋体" pitchFamily="2" charset="-122"/>
              </a:rPr>
              <a:t>通用寄存器：指针寄存器(</a:t>
            </a:r>
            <a:r>
              <a:rPr lang="en-US" altLang="zh-CN" dirty="0">
                <a:ea typeface="宋体" pitchFamily="2" charset="-122"/>
              </a:rPr>
              <a:t>Pointer Register)</a:t>
            </a:r>
          </a:p>
          <a:p>
            <a:pPr lvl="1">
              <a:lnSpc>
                <a:spcPct val="120000"/>
              </a:lnSpc>
              <a:spcBef>
                <a:spcPts val="0"/>
              </a:spcBef>
              <a:spcAft>
                <a:spcPts val="0"/>
              </a:spcAft>
            </a:pPr>
            <a:r>
              <a:rPr lang="zh-CN" altLang="en-US" sz="2200" dirty="0">
                <a:ea typeface="宋体" pitchFamily="2" charset="-122"/>
              </a:rPr>
              <a:t>堆栈指针：</a:t>
            </a:r>
            <a:r>
              <a:rPr lang="en-US" altLang="zh-CN" sz="2200" dirty="0">
                <a:ea typeface="宋体" pitchFamily="2" charset="-122"/>
              </a:rPr>
              <a:t>SP（16 </a:t>
            </a:r>
            <a:r>
              <a:rPr lang="zh-CN" altLang="en-US" sz="2200" dirty="0">
                <a:ea typeface="宋体" pitchFamily="2" charset="-122"/>
              </a:rPr>
              <a:t>位）</a:t>
            </a:r>
          </a:p>
          <a:p>
            <a:pPr lvl="1">
              <a:lnSpc>
                <a:spcPct val="120000"/>
              </a:lnSpc>
              <a:spcBef>
                <a:spcPts val="0"/>
              </a:spcBef>
              <a:spcAft>
                <a:spcPts val="0"/>
              </a:spcAft>
            </a:pPr>
            <a:r>
              <a:rPr lang="zh-CN" altLang="en-US" sz="2200" dirty="0">
                <a:ea typeface="宋体" pitchFamily="2" charset="-122"/>
              </a:rPr>
              <a:t>基址指针：</a:t>
            </a:r>
            <a:r>
              <a:rPr lang="en-US" altLang="zh-CN" sz="2200" dirty="0">
                <a:ea typeface="宋体" pitchFamily="2" charset="-122"/>
              </a:rPr>
              <a:t>BP（16</a:t>
            </a:r>
            <a:r>
              <a:rPr lang="zh-CN" altLang="en-US" sz="2200" dirty="0">
                <a:ea typeface="宋体" pitchFamily="2" charset="-122"/>
              </a:rPr>
              <a:t>位），默认指向堆栈段</a:t>
            </a:r>
            <a:endParaRPr lang="en-US" altLang="zh-CN" sz="2200" dirty="0">
              <a:ea typeface="宋体" pitchFamily="2" charset="-122"/>
            </a:endParaRPr>
          </a:p>
          <a:p>
            <a:pPr>
              <a:lnSpc>
                <a:spcPct val="120000"/>
              </a:lnSpc>
              <a:spcBef>
                <a:spcPts val="0"/>
              </a:spcBef>
              <a:spcAft>
                <a:spcPts val="0"/>
              </a:spcAft>
            </a:pPr>
            <a:r>
              <a:rPr lang="zh-CN" altLang="en-US" dirty="0">
                <a:ea typeface="宋体" pitchFamily="2" charset="-122"/>
              </a:rPr>
              <a:t>通用寄存器：变址寄存器(</a:t>
            </a:r>
            <a:r>
              <a:rPr lang="en-US" altLang="zh-CN" dirty="0">
                <a:ea typeface="宋体" pitchFamily="2" charset="-122"/>
              </a:rPr>
              <a:t>Index Register)</a:t>
            </a:r>
          </a:p>
          <a:p>
            <a:pPr lvl="1">
              <a:lnSpc>
                <a:spcPct val="120000"/>
              </a:lnSpc>
              <a:spcBef>
                <a:spcPts val="0"/>
              </a:spcBef>
              <a:spcAft>
                <a:spcPts val="0"/>
              </a:spcAft>
            </a:pPr>
            <a:r>
              <a:rPr lang="en-US" altLang="zh-CN" sz="2200" dirty="0">
                <a:ea typeface="宋体" pitchFamily="2" charset="-122"/>
              </a:rPr>
              <a:t>SI，DI：16</a:t>
            </a:r>
            <a:r>
              <a:rPr lang="zh-CN" altLang="en-US" sz="2200" dirty="0">
                <a:ea typeface="宋体" pitchFamily="2" charset="-122"/>
              </a:rPr>
              <a:t>位</a:t>
            </a:r>
          </a:p>
          <a:p>
            <a:pPr lvl="1">
              <a:lnSpc>
                <a:spcPct val="120000"/>
              </a:lnSpc>
              <a:spcBef>
                <a:spcPts val="0"/>
              </a:spcBef>
              <a:spcAft>
                <a:spcPts val="0"/>
              </a:spcAft>
            </a:pPr>
            <a:r>
              <a:rPr lang="zh-CN" altLang="en-US" sz="2200" dirty="0">
                <a:ea typeface="宋体" pitchFamily="2" charset="-122"/>
              </a:rPr>
              <a:t>一般情况下，二者使用上无差异，在串操作中，</a:t>
            </a:r>
            <a:r>
              <a:rPr lang="en-US" altLang="zh-CN" sz="2200" dirty="0">
                <a:ea typeface="宋体" pitchFamily="2" charset="-122"/>
              </a:rPr>
              <a:t>SI </a:t>
            </a:r>
            <a:r>
              <a:rPr lang="zh-CN" altLang="en-US" sz="2200" dirty="0">
                <a:ea typeface="宋体" pitchFamily="2" charset="-122"/>
              </a:rPr>
              <a:t>对应源操作数，</a:t>
            </a:r>
            <a:r>
              <a:rPr lang="en-US" altLang="zh-CN" sz="2200" dirty="0">
                <a:ea typeface="宋体" pitchFamily="2" charset="-122"/>
              </a:rPr>
              <a:t>DI</a:t>
            </a:r>
            <a:r>
              <a:rPr lang="zh-CN" altLang="en-US" sz="2200" dirty="0">
                <a:ea typeface="宋体" pitchFamily="2" charset="-122"/>
              </a:rPr>
              <a:t>对应目的操作数</a:t>
            </a:r>
          </a:p>
        </p:txBody>
      </p:sp>
      <p:grpSp>
        <p:nvGrpSpPr>
          <p:cNvPr id="2" name="Group 24"/>
          <p:cNvGrpSpPr>
            <a:grpSpLocks/>
          </p:cNvGrpSpPr>
          <p:nvPr/>
        </p:nvGrpSpPr>
        <p:grpSpPr bwMode="auto">
          <a:xfrm>
            <a:off x="4727848" y="3559017"/>
            <a:ext cx="2287588" cy="3070225"/>
            <a:chOff x="4080" y="2064"/>
            <a:chExt cx="1441" cy="1934"/>
          </a:xfrm>
        </p:grpSpPr>
        <p:sp>
          <p:nvSpPr>
            <p:cNvPr id="167953" name="Text Box 17"/>
            <p:cNvSpPr txBox="1">
              <a:spLocks noChangeArrowheads="1"/>
            </p:cNvSpPr>
            <p:nvPr/>
          </p:nvSpPr>
          <p:spPr bwMode="auto">
            <a:xfrm>
              <a:off x="4128" y="3792"/>
              <a:ext cx="1296" cy="206"/>
            </a:xfrm>
            <a:prstGeom prst="rect">
              <a:avLst/>
            </a:prstGeom>
            <a:noFill/>
            <a:ln w="12700">
              <a:noFill/>
              <a:miter lim="800000"/>
              <a:headEnd/>
              <a:tailEnd/>
            </a:ln>
            <a:effectLst/>
          </p:spPr>
          <p:txBody>
            <a:bodyPr>
              <a:spAutoFit/>
            </a:bodyPr>
            <a:lstStyle/>
            <a:p>
              <a:pPr algn="ctr">
                <a:spcBef>
                  <a:spcPct val="50000"/>
                </a:spcBef>
                <a:buNone/>
              </a:pPr>
              <a:r>
                <a:rPr lang="zh-CN" altLang="en-US" b="1">
                  <a:solidFill>
                    <a:schemeClr val="tx1"/>
                  </a:solidFill>
                  <a:ea typeface="楷体_GB2312" pitchFamily="49" charset="-122"/>
                </a:rPr>
                <a:t>通用寄存器</a:t>
              </a:r>
            </a:p>
          </p:txBody>
        </p:sp>
        <p:grpSp>
          <p:nvGrpSpPr>
            <p:cNvPr id="3" name="Group 23"/>
            <p:cNvGrpSpPr>
              <a:grpSpLocks/>
            </p:cNvGrpSpPr>
            <p:nvPr/>
          </p:nvGrpSpPr>
          <p:grpSpPr bwMode="auto">
            <a:xfrm>
              <a:off x="4080" y="2064"/>
              <a:ext cx="1441" cy="1680"/>
              <a:chOff x="3407" y="2016"/>
              <a:chExt cx="1441" cy="1680"/>
            </a:xfrm>
          </p:grpSpPr>
          <p:sp>
            <p:nvSpPr>
              <p:cNvPr id="167941" name="Rectangle 5"/>
              <p:cNvSpPr>
                <a:spLocks noChangeArrowheads="1"/>
              </p:cNvSpPr>
              <p:nvPr/>
            </p:nvSpPr>
            <p:spPr bwMode="auto">
              <a:xfrm>
                <a:off x="3408" y="2544"/>
                <a:ext cx="1440"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SP</a:t>
                </a:r>
              </a:p>
            </p:txBody>
          </p:sp>
          <p:sp>
            <p:nvSpPr>
              <p:cNvPr id="167943" name="Rectangle 7"/>
              <p:cNvSpPr>
                <a:spLocks noChangeArrowheads="1"/>
              </p:cNvSpPr>
              <p:nvPr/>
            </p:nvSpPr>
            <p:spPr bwMode="auto">
              <a:xfrm>
                <a:off x="3408" y="2832"/>
                <a:ext cx="1440"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BP</a:t>
                </a:r>
              </a:p>
            </p:txBody>
          </p:sp>
          <p:sp>
            <p:nvSpPr>
              <p:cNvPr id="167945" name="Rectangle 9"/>
              <p:cNvSpPr>
                <a:spLocks noChangeArrowheads="1"/>
              </p:cNvSpPr>
              <p:nvPr/>
            </p:nvSpPr>
            <p:spPr bwMode="auto">
              <a:xfrm>
                <a:off x="3408" y="3120"/>
                <a:ext cx="1440"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SI</a:t>
                </a:r>
              </a:p>
            </p:txBody>
          </p:sp>
          <p:sp>
            <p:nvSpPr>
              <p:cNvPr id="167947" name="Rectangle 11"/>
              <p:cNvSpPr>
                <a:spLocks noChangeArrowheads="1"/>
              </p:cNvSpPr>
              <p:nvPr/>
            </p:nvSpPr>
            <p:spPr bwMode="auto">
              <a:xfrm>
                <a:off x="3408" y="3408"/>
                <a:ext cx="1440"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DI</a:t>
                </a:r>
              </a:p>
            </p:txBody>
          </p:sp>
          <p:sp>
            <p:nvSpPr>
              <p:cNvPr id="167954" name="Text Box 18"/>
              <p:cNvSpPr txBox="1">
                <a:spLocks noChangeArrowheads="1"/>
              </p:cNvSpPr>
              <p:nvPr/>
            </p:nvSpPr>
            <p:spPr bwMode="auto">
              <a:xfrm>
                <a:off x="3696" y="2016"/>
                <a:ext cx="864"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宋体" pitchFamily="2" charset="-122"/>
                  </a:rPr>
                  <a:t>16 bits</a:t>
                </a:r>
              </a:p>
            </p:txBody>
          </p:sp>
          <p:sp>
            <p:nvSpPr>
              <p:cNvPr id="167955" name="AutoShape 19"/>
              <p:cNvSpPr>
                <a:spLocks/>
              </p:cNvSpPr>
              <p:nvPr/>
            </p:nvSpPr>
            <p:spPr bwMode="auto">
              <a:xfrm rot="5377092">
                <a:off x="4007" y="1652"/>
                <a:ext cx="240" cy="1439"/>
              </a:xfrm>
              <a:prstGeom prst="leftBrace">
                <a:avLst>
                  <a:gd name="adj1" fmla="val 49965"/>
                  <a:gd name="adj2" fmla="val 50000"/>
                </a:avLst>
              </a:prstGeom>
              <a:noFill/>
              <a:ln w="12700">
                <a:solidFill>
                  <a:schemeClr val="accent1"/>
                </a:solidFill>
                <a:round/>
                <a:headEnd/>
                <a:tailEnd/>
              </a:ln>
              <a:effectLst/>
            </p:spPr>
            <p:txBody>
              <a:bodyPr wrap="none" anchor="ctr"/>
              <a:lstStyle/>
              <a:p>
                <a:pPr algn="ctr">
                  <a:buNone/>
                </a:pPr>
                <a:endParaRPr lang="zh-CN" altLang="en-US"/>
              </a:p>
            </p:txBody>
          </p:sp>
        </p:gr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idx="4294967295"/>
          </p:nvPr>
        </p:nvSpPr>
        <p:spPr>
          <a:xfrm>
            <a:off x="612000" y="252000"/>
            <a:ext cx="7086600" cy="373063"/>
          </a:xfrm>
        </p:spPr>
        <p:txBody>
          <a:bodyPr/>
          <a:lstStyle/>
          <a:p>
            <a:r>
              <a:rPr lang="en-US" altLang="zh-CN" dirty="0"/>
              <a:t>2.1 8086/8088</a:t>
            </a:r>
            <a:r>
              <a:rPr lang="zh-CN" altLang="en-US" dirty="0"/>
              <a:t>指令系统</a:t>
            </a:r>
            <a:endParaRPr lang="en-US" altLang="zh-CN" dirty="0"/>
          </a:p>
        </p:txBody>
      </p:sp>
      <p:sp>
        <p:nvSpPr>
          <p:cNvPr id="168963" name="Rectangle 3"/>
          <p:cNvSpPr>
            <a:spLocks noGrp="1" noChangeArrowheads="1"/>
          </p:cNvSpPr>
          <p:nvPr>
            <p:ph type="body" idx="4294967295"/>
          </p:nvPr>
        </p:nvSpPr>
        <p:spPr>
          <a:xfrm>
            <a:off x="612000" y="900000"/>
            <a:ext cx="9948496" cy="3430683"/>
          </a:xfrm>
        </p:spPr>
        <p:txBody>
          <a:bodyPr/>
          <a:lstStyle/>
          <a:p>
            <a:r>
              <a:rPr lang="zh-CN" altLang="en-US" dirty="0">
                <a:ea typeface="宋体" pitchFamily="2" charset="-122"/>
              </a:rPr>
              <a:t>通用寄存器：段寄存器(</a:t>
            </a:r>
            <a:r>
              <a:rPr lang="en-US" altLang="zh-CN" dirty="0">
                <a:ea typeface="宋体" pitchFamily="2" charset="-122"/>
              </a:rPr>
              <a:t>Segment Register)</a:t>
            </a:r>
          </a:p>
          <a:p>
            <a:pPr lvl="1"/>
            <a:r>
              <a:rPr lang="zh-CN" altLang="en-US" sz="2200" dirty="0">
                <a:ea typeface="宋体" pitchFamily="2" charset="-122"/>
              </a:rPr>
              <a:t>代码段(</a:t>
            </a:r>
            <a:r>
              <a:rPr lang="en-US" altLang="zh-CN" sz="2200" dirty="0">
                <a:ea typeface="宋体" pitchFamily="2" charset="-122"/>
              </a:rPr>
              <a:t>Code Segment)，</a:t>
            </a:r>
            <a:r>
              <a:rPr lang="zh-CN" altLang="en-US" sz="2200" dirty="0">
                <a:ea typeface="宋体" pitchFamily="2" charset="-122"/>
              </a:rPr>
              <a:t>数据段（</a:t>
            </a:r>
            <a:r>
              <a:rPr lang="en-US" altLang="zh-CN" sz="2200" dirty="0">
                <a:ea typeface="宋体" pitchFamily="2" charset="-122"/>
              </a:rPr>
              <a:t>Data Segment），</a:t>
            </a:r>
            <a:r>
              <a:rPr lang="zh-CN" altLang="en-US" sz="2200" dirty="0">
                <a:ea typeface="宋体" pitchFamily="2" charset="-122"/>
              </a:rPr>
              <a:t>堆栈段（</a:t>
            </a:r>
            <a:r>
              <a:rPr lang="en-US" altLang="zh-CN" sz="2200" dirty="0">
                <a:ea typeface="宋体" pitchFamily="2" charset="-122"/>
              </a:rPr>
              <a:t>Stack Segment），</a:t>
            </a:r>
            <a:r>
              <a:rPr lang="zh-CN" altLang="en-US" sz="2200" dirty="0">
                <a:ea typeface="宋体" pitchFamily="2" charset="-122"/>
              </a:rPr>
              <a:t>扩展数据段（</a:t>
            </a:r>
            <a:r>
              <a:rPr lang="en-US" altLang="zh-CN" sz="2200" dirty="0">
                <a:ea typeface="宋体" pitchFamily="2" charset="-122"/>
              </a:rPr>
              <a:t>Extend data Segment）</a:t>
            </a:r>
          </a:p>
          <a:p>
            <a:pPr lvl="1"/>
            <a:r>
              <a:rPr lang="zh-CN" altLang="en-US" sz="2200" dirty="0">
                <a:ea typeface="宋体" pitchFamily="2" charset="-122"/>
              </a:rPr>
              <a:t>代码段寄存器：</a:t>
            </a:r>
            <a:r>
              <a:rPr lang="en-US" altLang="zh-CN" sz="2200" dirty="0">
                <a:ea typeface="宋体" pitchFamily="2" charset="-122"/>
              </a:rPr>
              <a:t>CS（16 bits）</a:t>
            </a:r>
            <a:endParaRPr lang="zh-CN" altLang="en-US" sz="2200" dirty="0">
              <a:ea typeface="宋体" pitchFamily="2" charset="-122"/>
            </a:endParaRPr>
          </a:p>
          <a:p>
            <a:pPr lvl="1"/>
            <a:r>
              <a:rPr lang="zh-CN" altLang="en-US" sz="2200" dirty="0">
                <a:ea typeface="宋体" pitchFamily="2" charset="-122"/>
              </a:rPr>
              <a:t>数据段寄存器：</a:t>
            </a:r>
            <a:r>
              <a:rPr lang="en-US" altLang="zh-CN" sz="2200" dirty="0">
                <a:ea typeface="宋体" pitchFamily="2" charset="-122"/>
              </a:rPr>
              <a:t>DS （16 bits）</a:t>
            </a:r>
          </a:p>
          <a:p>
            <a:pPr lvl="1"/>
            <a:r>
              <a:rPr lang="zh-CN" altLang="en-US" sz="2200" dirty="0">
                <a:ea typeface="宋体" pitchFamily="2" charset="-122"/>
              </a:rPr>
              <a:t>堆栈段寄存器：</a:t>
            </a:r>
            <a:r>
              <a:rPr lang="en-US" altLang="zh-CN" sz="2200" dirty="0">
                <a:ea typeface="宋体" pitchFamily="2" charset="-122"/>
              </a:rPr>
              <a:t>SS （16 bits）</a:t>
            </a:r>
          </a:p>
          <a:p>
            <a:pPr lvl="1"/>
            <a:r>
              <a:rPr lang="zh-CN" altLang="en-US" sz="2200" dirty="0">
                <a:ea typeface="宋体" pitchFamily="2" charset="-122"/>
              </a:rPr>
              <a:t>扩展段寄存器：</a:t>
            </a:r>
            <a:r>
              <a:rPr lang="en-US" altLang="zh-CN" sz="2200" dirty="0">
                <a:ea typeface="宋体" pitchFamily="2" charset="-122"/>
              </a:rPr>
              <a:t>ES （16 bits）</a:t>
            </a:r>
            <a:endParaRPr lang="zh-CN" altLang="en-US" sz="2200" dirty="0">
              <a:ea typeface="宋体" pitchFamily="2" charset="-122"/>
            </a:endParaRPr>
          </a:p>
        </p:txBody>
      </p:sp>
      <p:grpSp>
        <p:nvGrpSpPr>
          <p:cNvPr id="2" name="Group 4"/>
          <p:cNvGrpSpPr>
            <a:grpSpLocks/>
          </p:cNvGrpSpPr>
          <p:nvPr/>
        </p:nvGrpSpPr>
        <p:grpSpPr bwMode="auto">
          <a:xfrm>
            <a:off x="5943600" y="3383112"/>
            <a:ext cx="2287588" cy="3070225"/>
            <a:chOff x="4080" y="2064"/>
            <a:chExt cx="1441" cy="1934"/>
          </a:xfrm>
        </p:grpSpPr>
        <p:sp>
          <p:nvSpPr>
            <p:cNvPr id="168965" name="Text Box 5"/>
            <p:cNvSpPr txBox="1">
              <a:spLocks noChangeArrowheads="1"/>
            </p:cNvSpPr>
            <p:nvPr/>
          </p:nvSpPr>
          <p:spPr bwMode="auto">
            <a:xfrm>
              <a:off x="4128" y="3792"/>
              <a:ext cx="1296" cy="206"/>
            </a:xfrm>
            <a:prstGeom prst="rect">
              <a:avLst/>
            </a:prstGeom>
            <a:noFill/>
            <a:ln w="12700">
              <a:noFill/>
              <a:miter lim="800000"/>
              <a:headEnd/>
              <a:tailEnd/>
            </a:ln>
            <a:effectLst/>
          </p:spPr>
          <p:txBody>
            <a:bodyPr>
              <a:spAutoFit/>
            </a:bodyPr>
            <a:lstStyle/>
            <a:p>
              <a:pPr algn="ctr">
                <a:spcBef>
                  <a:spcPct val="50000"/>
                </a:spcBef>
                <a:buNone/>
              </a:pPr>
              <a:r>
                <a:rPr lang="zh-CN" altLang="en-US" b="1">
                  <a:solidFill>
                    <a:schemeClr val="tx1"/>
                  </a:solidFill>
                  <a:ea typeface="楷体_GB2312" pitchFamily="49" charset="-122"/>
                </a:rPr>
                <a:t>段寄存器</a:t>
              </a:r>
            </a:p>
          </p:txBody>
        </p:sp>
        <p:grpSp>
          <p:nvGrpSpPr>
            <p:cNvPr id="3" name="Group 6"/>
            <p:cNvGrpSpPr>
              <a:grpSpLocks/>
            </p:cNvGrpSpPr>
            <p:nvPr/>
          </p:nvGrpSpPr>
          <p:grpSpPr bwMode="auto">
            <a:xfrm>
              <a:off x="4080" y="2064"/>
              <a:ext cx="1441" cy="1680"/>
              <a:chOff x="3407" y="2016"/>
              <a:chExt cx="1441" cy="1680"/>
            </a:xfrm>
          </p:grpSpPr>
          <p:sp>
            <p:nvSpPr>
              <p:cNvPr id="168967" name="Rectangle 7"/>
              <p:cNvSpPr>
                <a:spLocks noChangeArrowheads="1"/>
              </p:cNvSpPr>
              <p:nvPr/>
            </p:nvSpPr>
            <p:spPr bwMode="auto">
              <a:xfrm>
                <a:off x="3408" y="2544"/>
                <a:ext cx="1440"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CS</a:t>
                </a:r>
              </a:p>
            </p:txBody>
          </p:sp>
          <p:sp>
            <p:nvSpPr>
              <p:cNvPr id="168968" name="Rectangle 8"/>
              <p:cNvSpPr>
                <a:spLocks noChangeArrowheads="1"/>
              </p:cNvSpPr>
              <p:nvPr/>
            </p:nvSpPr>
            <p:spPr bwMode="auto">
              <a:xfrm>
                <a:off x="3408" y="2832"/>
                <a:ext cx="1440"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DS</a:t>
                </a:r>
              </a:p>
            </p:txBody>
          </p:sp>
          <p:sp>
            <p:nvSpPr>
              <p:cNvPr id="168969" name="Rectangle 9"/>
              <p:cNvSpPr>
                <a:spLocks noChangeArrowheads="1"/>
              </p:cNvSpPr>
              <p:nvPr/>
            </p:nvSpPr>
            <p:spPr bwMode="auto">
              <a:xfrm>
                <a:off x="3408" y="3120"/>
                <a:ext cx="1440"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SS</a:t>
                </a:r>
              </a:p>
            </p:txBody>
          </p:sp>
          <p:sp>
            <p:nvSpPr>
              <p:cNvPr id="168970" name="Rectangle 10"/>
              <p:cNvSpPr>
                <a:spLocks noChangeArrowheads="1"/>
              </p:cNvSpPr>
              <p:nvPr/>
            </p:nvSpPr>
            <p:spPr bwMode="auto">
              <a:xfrm>
                <a:off x="3408" y="3408"/>
                <a:ext cx="1440"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chemeClr val="accent2"/>
                    </a:solidFill>
                    <a:ea typeface="宋体" pitchFamily="2" charset="-122"/>
                  </a:rPr>
                  <a:t>ES</a:t>
                </a:r>
              </a:p>
            </p:txBody>
          </p:sp>
          <p:sp>
            <p:nvSpPr>
              <p:cNvPr id="168971" name="Text Box 11"/>
              <p:cNvSpPr txBox="1">
                <a:spLocks noChangeArrowheads="1"/>
              </p:cNvSpPr>
              <p:nvPr/>
            </p:nvSpPr>
            <p:spPr bwMode="auto">
              <a:xfrm>
                <a:off x="3696" y="2016"/>
                <a:ext cx="864" cy="206"/>
              </a:xfrm>
              <a:prstGeom prst="rect">
                <a:avLst/>
              </a:prstGeom>
              <a:noFill/>
              <a:ln w="12700">
                <a:noFill/>
                <a:miter lim="800000"/>
                <a:headEnd/>
                <a:tailEnd/>
              </a:ln>
              <a:effectLst/>
            </p:spPr>
            <p:txBody>
              <a:bodyPr>
                <a:spAutoFit/>
              </a:bodyPr>
              <a:lstStyle/>
              <a:p>
                <a:pPr algn="ctr">
                  <a:spcBef>
                    <a:spcPct val="50000"/>
                  </a:spcBef>
                  <a:buNone/>
                </a:pPr>
                <a:r>
                  <a:rPr lang="en-US" altLang="zh-CN">
                    <a:ea typeface="宋体" pitchFamily="2" charset="-122"/>
                  </a:rPr>
                  <a:t>16 bits</a:t>
                </a:r>
              </a:p>
            </p:txBody>
          </p:sp>
          <p:sp>
            <p:nvSpPr>
              <p:cNvPr id="168972" name="AutoShape 12"/>
              <p:cNvSpPr>
                <a:spLocks/>
              </p:cNvSpPr>
              <p:nvPr/>
            </p:nvSpPr>
            <p:spPr bwMode="auto">
              <a:xfrm rot="5377092">
                <a:off x="4007" y="1652"/>
                <a:ext cx="240" cy="1439"/>
              </a:xfrm>
              <a:prstGeom prst="leftBrace">
                <a:avLst>
                  <a:gd name="adj1" fmla="val 49965"/>
                  <a:gd name="adj2" fmla="val 50000"/>
                </a:avLst>
              </a:prstGeom>
              <a:noFill/>
              <a:ln w="12700">
                <a:solidFill>
                  <a:schemeClr val="accent1"/>
                </a:solidFill>
                <a:round/>
                <a:headEnd/>
                <a:tailEnd/>
              </a:ln>
              <a:effectLst/>
            </p:spPr>
            <p:txBody>
              <a:bodyPr wrap="none" anchor="ctr"/>
              <a:lstStyle/>
              <a:p>
                <a:pPr algn="ctr">
                  <a:buNone/>
                </a:pPr>
                <a:endParaRPr lang="zh-CN" altLang="en-US"/>
              </a:p>
            </p:txBody>
          </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612000" y="252000"/>
            <a:ext cx="7086600" cy="373063"/>
          </a:xfrm>
        </p:spPr>
        <p:txBody>
          <a:bodyPr/>
          <a:lstStyle/>
          <a:p>
            <a:r>
              <a:rPr lang="en-US" altLang="zh-CN" dirty="0"/>
              <a:t>2.1 8086/8088</a:t>
            </a:r>
            <a:r>
              <a:rPr lang="zh-CN" altLang="en-US" dirty="0"/>
              <a:t>指令系统</a:t>
            </a:r>
            <a:endParaRPr lang="en-US" altLang="zh-CN" dirty="0"/>
          </a:p>
        </p:txBody>
      </p:sp>
      <p:sp>
        <p:nvSpPr>
          <p:cNvPr id="176131" name="Rectangle 3"/>
          <p:cNvSpPr>
            <a:spLocks noGrp="1" noChangeArrowheads="1"/>
          </p:cNvSpPr>
          <p:nvPr>
            <p:ph type="body" idx="4294967295"/>
          </p:nvPr>
        </p:nvSpPr>
        <p:spPr>
          <a:xfrm>
            <a:off x="612000" y="854615"/>
            <a:ext cx="10452552" cy="5103385"/>
          </a:xfrm>
        </p:spPr>
        <p:txBody>
          <a:bodyPr/>
          <a:lstStyle/>
          <a:p>
            <a:pPr>
              <a:lnSpc>
                <a:spcPct val="114000"/>
              </a:lnSpc>
              <a:spcBef>
                <a:spcPts val="0"/>
              </a:spcBef>
              <a:spcAft>
                <a:spcPts val="0"/>
              </a:spcAft>
            </a:pPr>
            <a:r>
              <a:rPr lang="zh-CN" altLang="en-US" dirty="0">
                <a:ea typeface="宋体" pitchFamily="2" charset="-122"/>
              </a:rPr>
              <a:t>指令指针</a:t>
            </a:r>
            <a:r>
              <a:rPr lang="en-US" altLang="zh-CN" dirty="0" err="1">
                <a:ea typeface="宋体" pitchFamily="2" charset="-122"/>
              </a:rPr>
              <a:t>IP（Instruction</a:t>
            </a:r>
            <a:r>
              <a:rPr lang="en-US" altLang="zh-CN" dirty="0">
                <a:ea typeface="宋体" pitchFamily="2" charset="-122"/>
              </a:rPr>
              <a:t> Pointer）</a:t>
            </a:r>
          </a:p>
          <a:p>
            <a:pPr lvl="1">
              <a:lnSpc>
                <a:spcPct val="114000"/>
              </a:lnSpc>
              <a:spcBef>
                <a:spcPts val="0"/>
              </a:spcBef>
              <a:spcAft>
                <a:spcPts val="0"/>
              </a:spcAft>
            </a:pPr>
            <a:r>
              <a:rPr lang="en-US" altLang="zh-CN" sz="2200" dirty="0">
                <a:ea typeface="宋体" pitchFamily="2" charset="-122"/>
              </a:rPr>
              <a:t>IP（16 bits)</a:t>
            </a:r>
            <a:r>
              <a:rPr lang="zh-CN" altLang="en-US" sz="2200" dirty="0">
                <a:ea typeface="宋体" pitchFamily="2" charset="-122"/>
              </a:rPr>
              <a:t>指向代码段中下一条要执行的指令。</a:t>
            </a:r>
          </a:p>
          <a:p>
            <a:pPr lvl="1">
              <a:lnSpc>
                <a:spcPct val="114000"/>
              </a:lnSpc>
              <a:spcBef>
                <a:spcPts val="0"/>
              </a:spcBef>
              <a:spcAft>
                <a:spcPts val="0"/>
              </a:spcAft>
            </a:pPr>
            <a:r>
              <a:rPr lang="en-US" altLang="zh-CN" sz="2200" dirty="0">
                <a:ea typeface="宋体" pitchFamily="2" charset="-122"/>
              </a:rPr>
              <a:t>CS:IP </a:t>
            </a:r>
            <a:r>
              <a:rPr lang="zh-CN" altLang="en-US" sz="2200" dirty="0">
                <a:ea typeface="宋体" pitchFamily="2" charset="-122"/>
              </a:rPr>
              <a:t>形成下一次要执行的指令的内存地址。</a:t>
            </a:r>
            <a:endParaRPr lang="en-US" altLang="zh-CN" sz="2200" dirty="0">
              <a:ea typeface="宋体" pitchFamily="2" charset="-122"/>
            </a:endParaRPr>
          </a:p>
          <a:p>
            <a:pPr>
              <a:lnSpc>
                <a:spcPct val="114000"/>
              </a:lnSpc>
              <a:spcBef>
                <a:spcPts val="0"/>
              </a:spcBef>
              <a:spcAft>
                <a:spcPts val="0"/>
              </a:spcAft>
            </a:pPr>
            <a:r>
              <a:rPr lang="zh-CN" altLang="en-US" dirty="0">
                <a:ea typeface="宋体" pitchFamily="2" charset="-122"/>
              </a:rPr>
              <a:t>标志寄存器</a:t>
            </a:r>
            <a:r>
              <a:rPr lang="en-US" altLang="zh-CN" dirty="0" err="1">
                <a:ea typeface="宋体" pitchFamily="2" charset="-122"/>
              </a:rPr>
              <a:t>FLAGS（Flags</a:t>
            </a:r>
            <a:r>
              <a:rPr lang="en-US" altLang="zh-CN" dirty="0">
                <a:ea typeface="宋体" pitchFamily="2" charset="-122"/>
              </a:rPr>
              <a:t> Register）</a:t>
            </a:r>
          </a:p>
          <a:p>
            <a:pPr lvl="1">
              <a:lnSpc>
                <a:spcPct val="114000"/>
              </a:lnSpc>
              <a:spcBef>
                <a:spcPts val="0"/>
              </a:spcBef>
              <a:spcAft>
                <a:spcPts val="0"/>
              </a:spcAft>
            </a:pPr>
            <a:r>
              <a:rPr lang="zh-CN" altLang="en-US" sz="2200" dirty="0">
                <a:ea typeface="宋体" pitchFamily="2" charset="-122"/>
              </a:rPr>
              <a:t>进位标志位 </a:t>
            </a:r>
            <a:r>
              <a:rPr lang="en-US" altLang="zh-CN" sz="2200" dirty="0" err="1">
                <a:ea typeface="宋体" pitchFamily="2" charset="-122"/>
              </a:rPr>
              <a:t>CF（Carry</a:t>
            </a:r>
            <a:r>
              <a:rPr lang="en-US" altLang="zh-CN" sz="2200" dirty="0">
                <a:ea typeface="宋体" pitchFamily="2" charset="-122"/>
              </a:rPr>
              <a:t> Flag）</a:t>
            </a:r>
          </a:p>
          <a:p>
            <a:pPr lvl="1">
              <a:lnSpc>
                <a:spcPct val="114000"/>
              </a:lnSpc>
              <a:spcBef>
                <a:spcPts val="0"/>
              </a:spcBef>
              <a:spcAft>
                <a:spcPts val="0"/>
              </a:spcAft>
            </a:pPr>
            <a:r>
              <a:rPr lang="zh-CN" altLang="en-US" sz="2200" dirty="0">
                <a:ea typeface="宋体" pitchFamily="2" charset="-122"/>
              </a:rPr>
              <a:t>奇偶标志位 </a:t>
            </a:r>
            <a:r>
              <a:rPr lang="en-US" altLang="zh-CN" sz="2200" dirty="0" err="1">
                <a:ea typeface="宋体" pitchFamily="2" charset="-122"/>
              </a:rPr>
              <a:t>PF（Parity</a:t>
            </a:r>
            <a:r>
              <a:rPr lang="en-US" altLang="zh-CN" sz="2200" dirty="0">
                <a:ea typeface="宋体" pitchFamily="2" charset="-122"/>
              </a:rPr>
              <a:t> Flag）</a:t>
            </a:r>
          </a:p>
          <a:p>
            <a:pPr lvl="1">
              <a:lnSpc>
                <a:spcPct val="114000"/>
              </a:lnSpc>
              <a:spcBef>
                <a:spcPts val="0"/>
              </a:spcBef>
              <a:spcAft>
                <a:spcPts val="0"/>
              </a:spcAft>
            </a:pPr>
            <a:r>
              <a:rPr lang="zh-CN" altLang="en-US" sz="2200" dirty="0">
                <a:ea typeface="宋体" pitchFamily="2" charset="-122"/>
              </a:rPr>
              <a:t>辅助进位标志位 </a:t>
            </a:r>
            <a:r>
              <a:rPr lang="en-US" altLang="zh-CN" sz="2200" dirty="0" err="1">
                <a:ea typeface="宋体" pitchFamily="2" charset="-122"/>
              </a:rPr>
              <a:t>AF（Auxitiary</a:t>
            </a:r>
            <a:r>
              <a:rPr lang="en-US" altLang="zh-CN" sz="2200" dirty="0">
                <a:ea typeface="宋体" pitchFamily="2" charset="-122"/>
              </a:rPr>
              <a:t> Flag）</a:t>
            </a:r>
          </a:p>
          <a:p>
            <a:pPr lvl="1">
              <a:lnSpc>
                <a:spcPct val="114000"/>
              </a:lnSpc>
              <a:spcBef>
                <a:spcPts val="0"/>
              </a:spcBef>
              <a:spcAft>
                <a:spcPts val="0"/>
              </a:spcAft>
            </a:pPr>
            <a:r>
              <a:rPr lang="zh-CN" altLang="en-US" sz="2200" dirty="0">
                <a:ea typeface="宋体" pitchFamily="2" charset="-122"/>
              </a:rPr>
              <a:t>零值标志位 </a:t>
            </a:r>
            <a:r>
              <a:rPr lang="en-US" altLang="zh-CN" sz="2200" dirty="0" err="1">
                <a:ea typeface="宋体" pitchFamily="2" charset="-122"/>
              </a:rPr>
              <a:t>ZF（Zero</a:t>
            </a:r>
            <a:r>
              <a:rPr lang="en-US" altLang="zh-CN" sz="2200" dirty="0">
                <a:ea typeface="宋体" pitchFamily="2" charset="-122"/>
              </a:rPr>
              <a:t> Flag）</a:t>
            </a:r>
          </a:p>
          <a:p>
            <a:pPr lvl="1">
              <a:lnSpc>
                <a:spcPct val="114000"/>
              </a:lnSpc>
              <a:spcBef>
                <a:spcPts val="0"/>
              </a:spcBef>
              <a:spcAft>
                <a:spcPts val="0"/>
              </a:spcAft>
            </a:pPr>
            <a:r>
              <a:rPr lang="zh-CN" altLang="en-US" sz="2200" dirty="0">
                <a:ea typeface="宋体" pitchFamily="2" charset="-122"/>
              </a:rPr>
              <a:t>符号标志位 </a:t>
            </a:r>
            <a:r>
              <a:rPr lang="en-US" altLang="zh-CN" sz="2200" dirty="0" err="1">
                <a:ea typeface="宋体" pitchFamily="2" charset="-122"/>
              </a:rPr>
              <a:t>SF（Sign</a:t>
            </a:r>
            <a:r>
              <a:rPr lang="en-US" altLang="zh-CN" sz="2200" dirty="0">
                <a:ea typeface="宋体" pitchFamily="2" charset="-122"/>
              </a:rPr>
              <a:t> Flag）</a:t>
            </a:r>
          </a:p>
          <a:p>
            <a:pPr lvl="1">
              <a:lnSpc>
                <a:spcPct val="114000"/>
              </a:lnSpc>
              <a:spcBef>
                <a:spcPts val="0"/>
              </a:spcBef>
              <a:spcAft>
                <a:spcPts val="0"/>
              </a:spcAft>
            </a:pPr>
            <a:r>
              <a:rPr lang="zh-CN" altLang="en-US" sz="2200" dirty="0">
                <a:ea typeface="宋体" pitchFamily="2" charset="-122"/>
              </a:rPr>
              <a:t>溢出标志位 </a:t>
            </a:r>
            <a:r>
              <a:rPr lang="en-US" altLang="zh-CN" sz="2200" dirty="0" err="1">
                <a:ea typeface="宋体" pitchFamily="2" charset="-122"/>
              </a:rPr>
              <a:t>OF（Overflow</a:t>
            </a:r>
            <a:r>
              <a:rPr lang="en-US" altLang="zh-CN" sz="2200" dirty="0">
                <a:ea typeface="宋体" pitchFamily="2" charset="-122"/>
              </a:rPr>
              <a:t> Flag）</a:t>
            </a:r>
          </a:p>
          <a:p>
            <a:pPr lvl="1">
              <a:lnSpc>
                <a:spcPct val="114000"/>
              </a:lnSpc>
              <a:spcBef>
                <a:spcPts val="0"/>
              </a:spcBef>
              <a:spcAft>
                <a:spcPts val="0"/>
              </a:spcAft>
            </a:pPr>
            <a:r>
              <a:rPr lang="zh-CN" altLang="en-US" sz="2200" dirty="0">
                <a:ea typeface="宋体" pitchFamily="2" charset="-122"/>
              </a:rPr>
              <a:t>单步跟踪标志位 </a:t>
            </a:r>
            <a:r>
              <a:rPr lang="en-US" altLang="zh-CN" sz="2200" dirty="0" err="1">
                <a:ea typeface="宋体" pitchFamily="2" charset="-122"/>
              </a:rPr>
              <a:t>TF（Trace</a:t>
            </a:r>
            <a:r>
              <a:rPr lang="en-US" altLang="zh-CN" sz="2200" dirty="0">
                <a:ea typeface="宋体" pitchFamily="2" charset="-122"/>
              </a:rPr>
              <a:t> Flag）</a:t>
            </a:r>
          </a:p>
          <a:p>
            <a:pPr lvl="1">
              <a:lnSpc>
                <a:spcPct val="114000"/>
              </a:lnSpc>
              <a:spcBef>
                <a:spcPts val="0"/>
              </a:spcBef>
              <a:spcAft>
                <a:spcPts val="0"/>
              </a:spcAft>
            </a:pPr>
            <a:r>
              <a:rPr lang="zh-CN" altLang="en-US" sz="2200" dirty="0">
                <a:ea typeface="宋体" pitchFamily="2" charset="-122"/>
              </a:rPr>
              <a:t>中断允许标志位 </a:t>
            </a:r>
            <a:r>
              <a:rPr lang="en-US" altLang="zh-CN" sz="2200" dirty="0" err="1">
                <a:ea typeface="宋体" pitchFamily="2" charset="-122"/>
              </a:rPr>
              <a:t>IF（Interrupt</a:t>
            </a:r>
            <a:r>
              <a:rPr lang="en-US" altLang="zh-CN" sz="2200" dirty="0">
                <a:ea typeface="宋体" pitchFamily="2" charset="-122"/>
              </a:rPr>
              <a:t>-enable Flag）</a:t>
            </a:r>
          </a:p>
          <a:p>
            <a:pPr lvl="1">
              <a:lnSpc>
                <a:spcPct val="114000"/>
              </a:lnSpc>
              <a:spcBef>
                <a:spcPts val="0"/>
              </a:spcBef>
              <a:spcAft>
                <a:spcPts val="0"/>
              </a:spcAft>
            </a:pPr>
            <a:r>
              <a:rPr lang="zh-CN" altLang="en-US" sz="2200" dirty="0">
                <a:ea typeface="宋体" pitchFamily="2" charset="-122"/>
              </a:rPr>
              <a:t>方向标志位 </a:t>
            </a:r>
            <a:r>
              <a:rPr lang="en-US" altLang="zh-CN" sz="2200" dirty="0" err="1">
                <a:ea typeface="宋体" pitchFamily="2" charset="-122"/>
              </a:rPr>
              <a:t>DF（Direction</a:t>
            </a:r>
            <a:r>
              <a:rPr lang="en-US" altLang="zh-CN" sz="2200" dirty="0">
                <a:ea typeface="宋体" pitchFamily="2" charset="-122"/>
              </a:rPr>
              <a:t> Flag）</a:t>
            </a:r>
            <a:endParaRPr lang="zh-CN" altLang="en-US" sz="2200" dirty="0">
              <a:ea typeface="宋体" pitchFamily="2" charset="-122"/>
            </a:endParaRPr>
          </a:p>
        </p:txBody>
      </p:sp>
      <p:grpSp>
        <p:nvGrpSpPr>
          <p:cNvPr id="2" name="Group 47"/>
          <p:cNvGrpSpPr>
            <a:grpSpLocks/>
          </p:cNvGrpSpPr>
          <p:nvPr/>
        </p:nvGrpSpPr>
        <p:grpSpPr bwMode="auto">
          <a:xfrm>
            <a:off x="2279576" y="5958000"/>
            <a:ext cx="7391400" cy="838200"/>
            <a:chOff x="480" y="3600"/>
            <a:chExt cx="4656" cy="528"/>
          </a:xfrm>
        </p:grpSpPr>
        <p:grpSp>
          <p:nvGrpSpPr>
            <p:cNvPr id="3" name="Group 30"/>
            <p:cNvGrpSpPr>
              <a:grpSpLocks/>
            </p:cNvGrpSpPr>
            <p:nvPr/>
          </p:nvGrpSpPr>
          <p:grpSpPr bwMode="auto">
            <a:xfrm>
              <a:off x="528" y="3840"/>
              <a:ext cx="4608" cy="288"/>
              <a:chOff x="528" y="3744"/>
              <a:chExt cx="4608" cy="288"/>
            </a:xfrm>
          </p:grpSpPr>
          <p:sp>
            <p:nvSpPr>
              <p:cNvPr id="176142" name="Rectangle 14"/>
              <p:cNvSpPr>
                <a:spLocks noChangeArrowheads="1"/>
              </p:cNvSpPr>
              <p:nvPr/>
            </p:nvSpPr>
            <p:spPr bwMode="auto">
              <a:xfrm>
                <a:off x="528" y="3744"/>
                <a:ext cx="288" cy="288"/>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76143" name="Rectangle 15"/>
              <p:cNvSpPr>
                <a:spLocks noChangeArrowheads="1"/>
              </p:cNvSpPr>
              <p:nvPr/>
            </p:nvSpPr>
            <p:spPr bwMode="auto">
              <a:xfrm>
                <a:off x="816" y="3744"/>
                <a:ext cx="288" cy="288"/>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76144" name="Rectangle 16"/>
              <p:cNvSpPr>
                <a:spLocks noChangeArrowheads="1"/>
              </p:cNvSpPr>
              <p:nvPr/>
            </p:nvSpPr>
            <p:spPr bwMode="auto">
              <a:xfrm>
                <a:off x="1104" y="3744"/>
                <a:ext cx="288" cy="288"/>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76145" name="Rectangle 17"/>
              <p:cNvSpPr>
                <a:spLocks noChangeArrowheads="1"/>
              </p:cNvSpPr>
              <p:nvPr/>
            </p:nvSpPr>
            <p:spPr bwMode="auto">
              <a:xfrm>
                <a:off x="1392" y="3744"/>
                <a:ext cx="288" cy="288"/>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76146" name="Rectangle 18"/>
              <p:cNvSpPr>
                <a:spLocks noChangeArrowheads="1"/>
              </p:cNvSpPr>
              <p:nvPr/>
            </p:nvSpPr>
            <p:spPr bwMode="auto">
              <a:xfrm>
                <a:off x="1680" y="3744"/>
                <a:ext cx="288" cy="288"/>
              </a:xfrm>
              <a:prstGeom prst="rect">
                <a:avLst/>
              </a:prstGeom>
              <a:noFill/>
              <a:ln w="12700">
                <a:solidFill>
                  <a:schemeClr val="tx1"/>
                </a:solidFill>
                <a:miter lim="800000"/>
                <a:headEnd/>
                <a:tailEnd/>
              </a:ln>
              <a:effectLst/>
            </p:spPr>
            <p:txBody>
              <a:bodyPr wrap="none" anchor="ctr"/>
              <a:lstStyle/>
              <a:p>
                <a:pPr algn="ctr">
                  <a:buNone/>
                </a:pPr>
                <a:r>
                  <a:rPr lang="en-US" altLang="zh-CN" sz="2000" dirty="0">
                    <a:solidFill>
                      <a:srgbClr val="0532C3"/>
                    </a:solidFill>
                  </a:rPr>
                  <a:t>OF</a:t>
                </a:r>
              </a:p>
            </p:txBody>
          </p:sp>
          <p:sp>
            <p:nvSpPr>
              <p:cNvPr id="176147" name="Rectangle 19"/>
              <p:cNvSpPr>
                <a:spLocks noChangeArrowheads="1"/>
              </p:cNvSpPr>
              <p:nvPr/>
            </p:nvSpPr>
            <p:spPr bwMode="auto">
              <a:xfrm>
                <a:off x="1968" y="3744"/>
                <a:ext cx="288" cy="288"/>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DF</a:t>
                </a:r>
              </a:p>
            </p:txBody>
          </p:sp>
          <p:sp>
            <p:nvSpPr>
              <p:cNvPr id="176148" name="Rectangle 20"/>
              <p:cNvSpPr>
                <a:spLocks noChangeArrowheads="1"/>
              </p:cNvSpPr>
              <p:nvPr/>
            </p:nvSpPr>
            <p:spPr bwMode="auto">
              <a:xfrm>
                <a:off x="2256" y="3744"/>
                <a:ext cx="288" cy="288"/>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IF</a:t>
                </a:r>
              </a:p>
            </p:txBody>
          </p:sp>
          <p:sp>
            <p:nvSpPr>
              <p:cNvPr id="176149" name="Rectangle 21"/>
              <p:cNvSpPr>
                <a:spLocks noChangeArrowheads="1"/>
              </p:cNvSpPr>
              <p:nvPr/>
            </p:nvSpPr>
            <p:spPr bwMode="auto">
              <a:xfrm>
                <a:off x="2544" y="3744"/>
                <a:ext cx="288" cy="288"/>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TF</a:t>
                </a:r>
              </a:p>
            </p:txBody>
          </p:sp>
          <p:sp>
            <p:nvSpPr>
              <p:cNvPr id="176150" name="Rectangle 22"/>
              <p:cNvSpPr>
                <a:spLocks noChangeArrowheads="1"/>
              </p:cNvSpPr>
              <p:nvPr/>
            </p:nvSpPr>
            <p:spPr bwMode="auto">
              <a:xfrm>
                <a:off x="2832" y="3744"/>
                <a:ext cx="288" cy="288"/>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SF</a:t>
                </a:r>
              </a:p>
            </p:txBody>
          </p:sp>
          <p:sp>
            <p:nvSpPr>
              <p:cNvPr id="176151" name="Rectangle 23"/>
              <p:cNvSpPr>
                <a:spLocks noChangeArrowheads="1"/>
              </p:cNvSpPr>
              <p:nvPr/>
            </p:nvSpPr>
            <p:spPr bwMode="auto">
              <a:xfrm>
                <a:off x="3120" y="3744"/>
                <a:ext cx="288" cy="288"/>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ZF</a:t>
                </a:r>
              </a:p>
            </p:txBody>
          </p:sp>
          <p:sp>
            <p:nvSpPr>
              <p:cNvPr id="176152" name="Rectangle 24"/>
              <p:cNvSpPr>
                <a:spLocks noChangeArrowheads="1"/>
              </p:cNvSpPr>
              <p:nvPr/>
            </p:nvSpPr>
            <p:spPr bwMode="auto">
              <a:xfrm>
                <a:off x="3408" y="3744"/>
                <a:ext cx="288" cy="288"/>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76153" name="Rectangle 25"/>
              <p:cNvSpPr>
                <a:spLocks noChangeArrowheads="1"/>
              </p:cNvSpPr>
              <p:nvPr/>
            </p:nvSpPr>
            <p:spPr bwMode="auto">
              <a:xfrm>
                <a:off x="3696" y="3744"/>
                <a:ext cx="288" cy="288"/>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AF</a:t>
                </a:r>
              </a:p>
            </p:txBody>
          </p:sp>
          <p:sp>
            <p:nvSpPr>
              <p:cNvPr id="176154" name="Rectangle 26"/>
              <p:cNvSpPr>
                <a:spLocks noChangeArrowheads="1"/>
              </p:cNvSpPr>
              <p:nvPr/>
            </p:nvSpPr>
            <p:spPr bwMode="auto">
              <a:xfrm>
                <a:off x="3984" y="3744"/>
                <a:ext cx="288" cy="288"/>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76155" name="Rectangle 27"/>
              <p:cNvSpPr>
                <a:spLocks noChangeArrowheads="1"/>
              </p:cNvSpPr>
              <p:nvPr/>
            </p:nvSpPr>
            <p:spPr bwMode="auto">
              <a:xfrm>
                <a:off x="4272" y="3744"/>
                <a:ext cx="288" cy="288"/>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PF</a:t>
                </a:r>
              </a:p>
            </p:txBody>
          </p:sp>
          <p:sp>
            <p:nvSpPr>
              <p:cNvPr id="176156" name="Rectangle 28"/>
              <p:cNvSpPr>
                <a:spLocks noChangeArrowheads="1"/>
              </p:cNvSpPr>
              <p:nvPr/>
            </p:nvSpPr>
            <p:spPr bwMode="auto">
              <a:xfrm>
                <a:off x="4560" y="3744"/>
                <a:ext cx="288" cy="288"/>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76157" name="Rectangle 29"/>
              <p:cNvSpPr>
                <a:spLocks noChangeArrowheads="1"/>
              </p:cNvSpPr>
              <p:nvPr/>
            </p:nvSpPr>
            <p:spPr bwMode="auto">
              <a:xfrm>
                <a:off x="4848" y="3744"/>
                <a:ext cx="288" cy="288"/>
              </a:xfrm>
              <a:prstGeom prst="rect">
                <a:avLst/>
              </a:prstGeom>
              <a:noFill/>
              <a:ln w="12700">
                <a:solidFill>
                  <a:schemeClr val="tx1"/>
                </a:solidFill>
                <a:miter lim="800000"/>
                <a:headEnd/>
                <a:tailEnd/>
              </a:ln>
              <a:effectLst/>
            </p:spPr>
            <p:txBody>
              <a:bodyPr wrap="none" anchor="ctr"/>
              <a:lstStyle/>
              <a:p>
                <a:pPr algn="ctr">
                  <a:buNone/>
                </a:pPr>
                <a:r>
                  <a:rPr lang="en-US" altLang="zh-CN" sz="2000">
                    <a:solidFill>
                      <a:srgbClr val="0532C3"/>
                    </a:solidFill>
                  </a:rPr>
                  <a:t>CF</a:t>
                </a:r>
              </a:p>
            </p:txBody>
          </p:sp>
        </p:grpSp>
        <p:sp>
          <p:nvSpPr>
            <p:cNvPr id="176159" name="Text Box 31"/>
            <p:cNvSpPr txBox="1">
              <a:spLocks noChangeArrowheads="1"/>
            </p:cNvSpPr>
            <p:nvPr/>
          </p:nvSpPr>
          <p:spPr bwMode="auto">
            <a:xfrm>
              <a:off x="4848" y="3600"/>
              <a:ext cx="288" cy="223"/>
            </a:xfrm>
            <a:prstGeom prst="rect">
              <a:avLst/>
            </a:prstGeom>
            <a:noFill/>
            <a:ln w="12700">
              <a:noFill/>
              <a:miter lim="800000"/>
              <a:headEnd/>
              <a:tailEnd/>
            </a:ln>
            <a:effectLst/>
          </p:spPr>
          <p:txBody>
            <a:bodyPr>
              <a:spAutoFit/>
            </a:bodyPr>
            <a:lstStyle/>
            <a:p>
              <a:pPr algn="ctr">
                <a:spcBef>
                  <a:spcPct val="50000"/>
                </a:spcBef>
                <a:buNone/>
              </a:pPr>
              <a:r>
                <a:rPr lang="zh-CN" altLang="en-US" sz="2000"/>
                <a:t>0</a:t>
              </a:r>
            </a:p>
          </p:txBody>
        </p:sp>
        <p:sp>
          <p:nvSpPr>
            <p:cNvPr id="176160" name="Text Box 32"/>
            <p:cNvSpPr txBox="1">
              <a:spLocks noChangeArrowheads="1"/>
            </p:cNvSpPr>
            <p:nvPr/>
          </p:nvSpPr>
          <p:spPr bwMode="auto">
            <a:xfrm>
              <a:off x="4560" y="3600"/>
              <a:ext cx="288" cy="223"/>
            </a:xfrm>
            <a:prstGeom prst="rect">
              <a:avLst/>
            </a:prstGeom>
            <a:noFill/>
            <a:ln w="12700">
              <a:noFill/>
              <a:miter lim="800000"/>
              <a:headEnd/>
              <a:tailEnd/>
            </a:ln>
            <a:effectLst/>
          </p:spPr>
          <p:txBody>
            <a:bodyPr>
              <a:spAutoFit/>
            </a:bodyPr>
            <a:lstStyle/>
            <a:p>
              <a:pPr algn="ctr">
                <a:spcBef>
                  <a:spcPct val="50000"/>
                </a:spcBef>
                <a:buNone/>
              </a:pPr>
              <a:r>
                <a:rPr lang="zh-CN" altLang="en-US" sz="2000"/>
                <a:t>1</a:t>
              </a:r>
            </a:p>
          </p:txBody>
        </p:sp>
        <p:sp>
          <p:nvSpPr>
            <p:cNvPr id="176161" name="Text Box 33"/>
            <p:cNvSpPr txBox="1">
              <a:spLocks noChangeArrowheads="1"/>
            </p:cNvSpPr>
            <p:nvPr/>
          </p:nvSpPr>
          <p:spPr bwMode="auto">
            <a:xfrm>
              <a:off x="4272" y="3600"/>
              <a:ext cx="288" cy="223"/>
            </a:xfrm>
            <a:prstGeom prst="rect">
              <a:avLst/>
            </a:prstGeom>
            <a:noFill/>
            <a:ln w="12700">
              <a:noFill/>
              <a:miter lim="800000"/>
              <a:headEnd/>
              <a:tailEnd/>
            </a:ln>
            <a:effectLst/>
          </p:spPr>
          <p:txBody>
            <a:bodyPr>
              <a:spAutoFit/>
            </a:bodyPr>
            <a:lstStyle/>
            <a:p>
              <a:pPr algn="ctr">
                <a:spcBef>
                  <a:spcPct val="50000"/>
                </a:spcBef>
                <a:buNone/>
              </a:pPr>
              <a:r>
                <a:rPr lang="zh-CN" altLang="en-US" sz="2000"/>
                <a:t>2</a:t>
              </a:r>
            </a:p>
          </p:txBody>
        </p:sp>
        <p:sp>
          <p:nvSpPr>
            <p:cNvPr id="176162" name="Text Box 34"/>
            <p:cNvSpPr txBox="1">
              <a:spLocks noChangeArrowheads="1"/>
            </p:cNvSpPr>
            <p:nvPr/>
          </p:nvSpPr>
          <p:spPr bwMode="auto">
            <a:xfrm>
              <a:off x="3984" y="3600"/>
              <a:ext cx="288" cy="223"/>
            </a:xfrm>
            <a:prstGeom prst="rect">
              <a:avLst/>
            </a:prstGeom>
            <a:noFill/>
            <a:ln w="12700">
              <a:noFill/>
              <a:miter lim="800000"/>
              <a:headEnd/>
              <a:tailEnd/>
            </a:ln>
            <a:effectLst/>
          </p:spPr>
          <p:txBody>
            <a:bodyPr>
              <a:spAutoFit/>
            </a:bodyPr>
            <a:lstStyle/>
            <a:p>
              <a:pPr algn="ctr">
                <a:spcBef>
                  <a:spcPct val="50000"/>
                </a:spcBef>
                <a:buNone/>
              </a:pPr>
              <a:r>
                <a:rPr lang="zh-CN" altLang="en-US" sz="2000"/>
                <a:t>3</a:t>
              </a:r>
            </a:p>
          </p:txBody>
        </p:sp>
        <p:sp>
          <p:nvSpPr>
            <p:cNvPr id="176163" name="Text Box 35"/>
            <p:cNvSpPr txBox="1">
              <a:spLocks noChangeArrowheads="1"/>
            </p:cNvSpPr>
            <p:nvPr/>
          </p:nvSpPr>
          <p:spPr bwMode="auto">
            <a:xfrm>
              <a:off x="3696" y="3600"/>
              <a:ext cx="288" cy="223"/>
            </a:xfrm>
            <a:prstGeom prst="rect">
              <a:avLst/>
            </a:prstGeom>
            <a:noFill/>
            <a:ln w="12700">
              <a:noFill/>
              <a:miter lim="800000"/>
              <a:headEnd/>
              <a:tailEnd/>
            </a:ln>
            <a:effectLst/>
          </p:spPr>
          <p:txBody>
            <a:bodyPr>
              <a:spAutoFit/>
            </a:bodyPr>
            <a:lstStyle/>
            <a:p>
              <a:pPr algn="ctr">
                <a:spcBef>
                  <a:spcPct val="50000"/>
                </a:spcBef>
                <a:buNone/>
              </a:pPr>
              <a:r>
                <a:rPr lang="zh-CN" altLang="en-US" sz="2000"/>
                <a:t>4</a:t>
              </a:r>
            </a:p>
          </p:txBody>
        </p:sp>
        <p:sp>
          <p:nvSpPr>
            <p:cNvPr id="176164" name="Text Box 36"/>
            <p:cNvSpPr txBox="1">
              <a:spLocks noChangeArrowheads="1"/>
            </p:cNvSpPr>
            <p:nvPr/>
          </p:nvSpPr>
          <p:spPr bwMode="auto">
            <a:xfrm>
              <a:off x="3408" y="3600"/>
              <a:ext cx="288" cy="223"/>
            </a:xfrm>
            <a:prstGeom prst="rect">
              <a:avLst/>
            </a:prstGeom>
            <a:noFill/>
            <a:ln w="12700">
              <a:noFill/>
              <a:miter lim="800000"/>
              <a:headEnd/>
              <a:tailEnd/>
            </a:ln>
            <a:effectLst/>
          </p:spPr>
          <p:txBody>
            <a:bodyPr>
              <a:spAutoFit/>
            </a:bodyPr>
            <a:lstStyle/>
            <a:p>
              <a:pPr algn="ctr">
                <a:spcBef>
                  <a:spcPct val="50000"/>
                </a:spcBef>
                <a:buNone/>
              </a:pPr>
              <a:r>
                <a:rPr lang="zh-CN" altLang="en-US" sz="2000"/>
                <a:t>5</a:t>
              </a:r>
            </a:p>
          </p:txBody>
        </p:sp>
        <p:sp>
          <p:nvSpPr>
            <p:cNvPr id="176165" name="Text Box 37"/>
            <p:cNvSpPr txBox="1">
              <a:spLocks noChangeArrowheads="1"/>
            </p:cNvSpPr>
            <p:nvPr/>
          </p:nvSpPr>
          <p:spPr bwMode="auto">
            <a:xfrm>
              <a:off x="3120" y="3600"/>
              <a:ext cx="288" cy="223"/>
            </a:xfrm>
            <a:prstGeom prst="rect">
              <a:avLst/>
            </a:prstGeom>
            <a:noFill/>
            <a:ln w="12700">
              <a:noFill/>
              <a:miter lim="800000"/>
              <a:headEnd/>
              <a:tailEnd/>
            </a:ln>
            <a:effectLst/>
          </p:spPr>
          <p:txBody>
            <a:bodyPr>
              <a:spAutoFit/>
            </a:bodyPr>
            <a:lstStyle/>
            <a:p>
              <a:pPr algn="ctr">
                <a:spcBef>
                  <a:spcPct val="50000"/>
                </a:spcBef>
                <a:buNone/>
              </a:pPr>
              <a:r>
                <a:rPr lang="zh-CN" altLang="en-US" sz="2000"/>
                <a:t>6</a:t>
              </a:r>
            </a:p>
          </p:txBody>
        </p:sp>
        <p:sp>
          <p:nvSpPr>
            <p:cNvPr id="176166" name="Text Box 38"/>
            <p:cNvSpPr txBox="1">
              <a:spLocks noChangeArrowheads="1"/>
            </p:cNvSpPr>
            <p:nvPr/>
          </p:nvSpPr>
          <p:spPr bwMode="auto">
            <a:xfrm>
              <a:off x="2832" y="3600"/>
              <a:ext cx="288" cy="223"/>
            </a:xfrm>
            <a:prstGeom prst="rect">
              <a:avLst/>
            </a:prstGeom>
            <a:noFill/>
            <a:ln w="12700">
              <a:noFill/>
              <a:miter lim="800000"/>
              <a:headEnd/>
              <a:tailEnd/>
            </a:ln>
            <a:effectLst/>
          </p:spPr>
          <p:txBody>
            <a:bodyPr>
              <a:spAutoFit/>
            </a:bodyPr>
            <a:lstStyle/>
            <a:p>
              <a:pPr algn="ctr">
                <a:spcBef>
                  <a:spcPct val="50000"/>
                </a:spcBef>
                <a:buNone/>
              </a:pPr>
              <a:r>
                <a:rPr lang="zh-CN" altLang="en-US" sz="2000"/>
                <a:t>7</a:t>
              </a:r>
            </a:p>
          </p:txBody>
        </p:sp>
        <p:sp>
          <p:nvSpPr>
            <p:cNvPr id="176167" name="Text Box 39"/>
            <p:cNvSpPr txBox="1">
              <a:spLocks noChangeArrowheads="1"/>
            </p:cNvSpPr>
            <p:nvPr/>
          </p:nvSpPr>
          <p:spPr bwMode="auto">
            <a:xfrm>
              <a:off x="2544" y="3600"/>
              <a:ext cx="288" cy="223"/>
            </a:xfrm>
            <a:prstGeom prst="rect">
              <a:avLst/>
            </a:prstGeom>
            <a:noFill/>
            <a:ln w="12700">
              <a:noFill/>
              <a:miter lim="800000"/>
              <a:headEnd/>
              <a:tailEnd/>
            </a:ln>
            <a:effectLst/>
          </p:spPr>
          <p:txBody>
            <a:bodyPr>
              <a:spAutoFit/>
            </a:bodyPr>
            <a:lstStyle/>
            <a:p>
              <a:pPr algn="ctr">
                <a:spcBef>
                  <a:spcPct val="50000"/>
                </a:spcBef>
                <a:buNone/>
              </a:pPr>
              <a:r>
                <a:rPr lang="zh-CN" altLang="en-US" sz="2000"/>
                <a:t>8</a:t>
              </a:r>
            </a:p>
          </p:txBody>
        </p:sp>
        <p:sp>
          <p:nvSpPr>
            <p:cNvPr id="176168" name="Text Box 40"/>
            <p:cNvSpPr txBox="1">
              <a:spLocks noChangeArrowheads="1"/>
            </p:cNvSpPr>
            <p:nvPr/>
          </p:nvSpPr>
          <p:spPr bwMode="auto">
            <a:xfrm>
              <a:off x="2256" y="3600"/>
              <a:ext cx="288" cy="223"/>
            </a:xfrm>
            <a:prstGeom prst="rect">
              <a:avLst/>
            </a:prstGeom>
            <a:noFill/>
            <a:ln w="12700">
              <a:noFill/>
              <a:miter lim="800000"/>
              <a:headEnd/>
              <a:tailEnd/>
            </a:ln>
            <a:effectLst/>
          </p:spPr>
          <p:txBody>
            <a:bodyPr>
              <a:spAutoFit/>
            </a:bodyPr>
            <a:lstStyle/>
            <a:p>
              <a:pPr algn="ctr">
                <a:spcBef>
                  <a:spcPct val="50000"/>
                </a:spcBef>
                <a:buNone/>
              </a:pPr>
              <a:r>
                <a:rPr lang="zh-CN" altLang="en-US" sz="2000"/>
                <a:t>9</a:t>
              </a:r>
            </a:p>
          </p:txBody>
        </p:sp>
        <p:sp>
          <p:nvSpPr>
            <p:cNvPr id="176169" name="Text Box 41"/>
            <p:cNvSpPr txBox="1">
              <a:spLocks noChangeArrowheads="1"/>
            </p:cNvSpPr>
            <p:nvPr/>
          </p:nvSpPr>
          <p:spPr bwMode="auto">
            <a:xfrm>
              <a:off x="1920" y="3600"/>
              <a:ext cx="384" cy="223"/>
            </a:xfrm>
            <a:prstGeom prst="rect">
              <a:avLst/>
            </a:prstGeom>
            <a:noFill/>
            <a:ln w="12700">
              <a:noFill/>
              <a:miter lim="800000"/>
              <a:headEnd/>
              <a:tailEnd/>
            </a:ln>
            <a:effectLst/>
          </p:spPr>
          <p:txBody>
            <a:bodyPr>
              <a:spAutoFit/>
            </a:bodyPr>
            <a:lstStyle/>
            <a:p>
              <a:pPr algn="ctr">
                <a:spcBef>
                  <a:spcPct val="50000"/>
                </a:spcBef>
                <a:buNone/>
              </a:pPr>
              <a:r>
                <a:rPr lang="zh-CN" altLang="en-US" sz="2000"/>
                <a:t>10</a:t>
              </a:r>
            </a:p>
          </p:txBody>
        </p:sp>
        <p:sp>
          <p:nvSpPr>
            <p:cNvPr id="176170" name="Text Box 42"/>
            <p:cNvSpPr txBox="1">
              <a:spLocks noChangeArrowheads="1"/>
            </p:cNvSpPr>
            <p:nvPr/>
          </p:nvSpPr>
          <p:spPr bwMode="auto">
            <a:xfrm>
              <a:off x="1632" y="3600"/>
              <a:ext cx="384" cy="223"/>
            </a:xfrm>
            <a:prstGeom prst="rect">
              <a:avLst/>
            </a:prstGeom>
            <a:noFill/>
            <a:ln w="12700">
              <a:noFill/>
              <a:miter lim="800000"/>
              <a:headEnd/>
              <a:tailEnd/>
            </a:ln>
            <a:effectLst/>
          </p:spPr>
          <p:txBody>
            <a:bodyPr>
              <a:spAutoFit/>
            </a:bodyPr>
            <a:lstStyle/>
            <a:p>
              <a:pPr algn="ctr">
                <a:spcBef>
                  <a:spcPct val="50000"/>
                </a:spcBef>
                <a:buNone/>
              </a:pPr>
              <a:r>
                <a:rPr lang="zh-CN" altLang="en-US" sz="2000"/>
                <a:t>11</a:t>
              </a:r>
            </a:p>
          </p:txBody>
        </p:sp>
        <p:sp>
          <p:nvSpPr>
            <p:cNvPr id="176171" name="Text Box 43"/>
            <p:cNvSpPr txBox="1">
              <a:spLocks noChangeArrowheads="1"/>
            </p:cNvSpPr>
            <p:nvPr/>
          </p:nvSpPr>
          <p:spPr bwMode="auto">
            <a:xfrm>
              <a:off x="1344" y="3600"/>
              <a:ext cx="384" cy="223"/>
            </a:xfrm>
            <a:prstGeom prst="rect">
              <a:avLst/>
            </a:prstGeom>
            <a:noFill/>
            <a:ln w="12700">
              <a:noFill/>
              <a:miter lim="800000"/>
              <a:headEnd/>
              <a:tailEnd/>
            </a:ln>
            <a:effectLst/>
          </p:spPr>
          <p:txBody>
            <a:bodyPr>
              <a:spAutoFit/>
            </a:bodyPr>
            <a:lstStyle/>
            <a:p>
              <a:pPr algn="ctr">
                <a:spcBef>
                  <a:spcPct val="50000"/>
                </a:spcBef>
                <a:buNone/>
              </a:pPr>
              <a:r>
                <a:rPr lang="zh-CN" altLang="en-US" sz="2000"/>
                <a:t>12</a:t>
              </a:r>
            </a:p>
          </p:txBody>
        </p:sp>
        <p:sp>
          <p:nvSpPr>
            <p:cNvPr id="176172" name="Text Box 44"/>
            <p:cNvSpPr txBox="1">
              <a:spLocks noChangeArrowheads="1"/>
            </p:cNvSpPr>
            <p:nvPr/>
          </p:nvSpPr>
          <p:spPr bwMode="auto">
            <a:xfrm>
              <a:off x="1056" y="3600"/>
              <a:ext cx="384" cy="223"/>
            </a:xfrm>
            <a:prstGeom prst="rect">
              <a:avLst/>
            </a:prstGeom>
            <a:noFill/>
            <a:ln w="12700">
              <a:noFill/>
              <a:miter lim="800000"/>
              <a:headEnd/>
              <a:tailEnd/>
            </a:ln>
            <a:effectLst/>
          </p:spPr>
          <p:txBody>
            <a:bodyPr>
              <a:spAutoFit/>
            </a:bodyPr>
            <a:lstStyle/>
            <a:p>
              <a:pPr algn="ctr">
                <a:spcBef>
                  <a:spcPct val="50000"/>
                </a:spcBef>
                <a:buNone/>
              </a:pPr>
              <a:r>
                <a:rPr lang="zh-CN" altLang="en-US" sz="2000"/>
                <a:t>13</a:t>
              </a:r>
            </a:p>
          </p:txBody>
        </p:sp>
        <p:sp>
          <p:nvSpPr>
            <p:cNvPr id="176173" name="Text Box 45"/>
            <p:cNvSpPr txBox="1">
              <a:spLocks noChangeArrowheads="1"/>
            </p:cNvSpPr>
            <p:nvPr/>
          </p:nvSpPr>
          <p:spPr bwMode="auto">
            <a:xfrm>
              <a:off x="768" y="3600"/>
              <a:ext cx="384" cy="223"/>
            </a:xfrm>
            <a:prstGeom prst="rect">
              <a:avLst/>
            </a:prstGeom>
            <a:noFill/>
            <a:ln w="12700">
              <a:noFill/>
              <a:miter lim="800000"/>
              <a:headEnd/>
              <a:tailEnd/>
            </a:ln>
            <a:effectLst/>
          </p:spPr>
          <p:txBody>
            <a:bodyPr>
              <a:spAutoFit/>
            </a:bodyPr>
            <a:lstStyle/>
            <a:p>
              <a:pPr algn="ctr">
                <a:spcBef>
                  <a:spcPct val="50000"/>
                </a:spcBef>
                <a:buNone/>
              </a:pPr>
              <a:r>
                <a:rPr lang="zh-CN" altLang="en-US" sz="2000"/>
                <a:t>14</a:t>
              </a:r>
            </a:p>
          </p:txBody>
        </p:sp>
        <p:sp>
          <p:nvSpPr>
            <p:cNvPr id="176174" name="Text Box 46"/>
            <p:cNvSpPr txBox="1">
              <a:spLocks noChangeArrowheads="1"/>
            </p:cNvSpPr>
            <p:nvPr/>
          </p:nvSpPr>
          <p:spPr bwMode="auto">
            <a:xfrm>
              <a:off x="480" y="3600"/>
              <a:ext cx="384" cy="223"/>
            </a:xfrm>
            <a:prstGeom prst="rect">
              <a:avLst/>
            </a:prstGeom>
            <a:noFill/>
            <a:ln w="12700">
              <a:noFill/>
              <a:miter lim="800000"/>
              <a:headEnd/>
              <a:tailEnd/>
            </a:ln>
            <a:effectLst/>
          </p:spPr>
          <p:txBody>
            <a:bodyPr>
              <a:spAutoFit/>
            </a:bodyPr>
            <a:lstStyle/>
            <a:p>
              <a:pPr algn="ctr">
                <a:spcBef>
                  <a:spcPct val="50000"/>
                </a:spcBef>
                <a:buNone/>
              </a:pPr>
              <a:r>
                <a:rPr lang="zh-CN" altLang="en-US" sz="2000"/>
                <a:t>15</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idx="4294967295"/>
          </p:nvPr>
        </p:nvSpPr>
        <p:spPr>
          <a:xfrm>
            <a:off x="612000" y="252000"/>
            <a:ext cx="7086600" cy="373063"/>
          </a:xfrm>
        </p:spPr>
        <p:txBody>
          <a:bodyPr/>
          <a:lstStyle/>
          <a:p>
            <a:r>
              <a:rPr lang="en-US" altLang="zh-CN" dirty="0"/>
              <a:t>2.1 8086/8088</a:t>
            </a:r>
            <a:r>
              <a:rPr lang="zh-CN" altLang="en-US" dirty="0"/>
              <a:t>指令系统</a:t>
            </a:r>
            <a:endParaRPr lang="en-US" altLang="zh-CN" dirty="0"/>
          </a:p>
        </p:txBody>
      </p:sp>
      <p:sp>
        <p:nvSpPr>
          <p:cNvPr id="177155" name="Rectangle 3"/>
          <p:cNvSpPr>
            <a:spLocks noGrp="1" noChangeArrowheads="1"/>
          </p:cNvSpPr>
          <p:nvPr>
            <p:ph type="body" idx="4294967295"/>
          </p:nvPr>
        </p:nvSpPr>
        <p:spPr>
          <a:xfrm>
            <a:off x="612000" y="900000"/>
            <a:ext cx="8153400" cy="2811091"/>
          </a:xfrm>
        </p:spPr>
        <p:txBody>
          <a:bodyPr/>
          <a:lstStyle/>
          <a:p>
            <a:r>
              <a:rPr lang="zh-CN" altLang="en-US" sz="2600" dirty="0">
                <a:ea typeface="宋体" pitchFamily="2" charset="-122"/>
              </a:rPr>
              <a:t>寻址方式</a:t>
            </a:r>
            <a:endParaRPr lang="en-US" altLang="zh-CN" sz="2600" dirty="0">
              <a:ea typeface="宋体" pitchFamily="2" charset="-122"/>
            </a:endParaRPr>
          </a:p>
          <a:p>
            <a:pPr lvl="1"/>
            <a:r>
              <a:rPr lang="zh-CN" altLang="en-US" sz="2400" dirty="0">
                <a:ea typeface="宋体" pitchFamily="2" charset="-122"/>
              </a:rPr>
              <a:t>立即寻址</a:t>
            </a:r>
            <a:endParaRPr lang="en-US" altLang="zh-CN" sz="2400" dirty="0">
              <a:ea typeface="宋体" pitchFamily="2" charset="-122"/>
            </a:endParaRPr>
          </a:p>
          <a:p>
            <a:pPr lvl="1"/>
            <a:r>
              <a:rPr lang="zh-CN" altLang="en-US" sz="2400" dirty="0">
                <a:ea typeface="宋体" pitchFamily="2" charset="-122"/>
              </a:rPr>
              <a:t>寄存器直接寻址</a:t>
            </a:r>
            <a:endParaRPr lang="en-US" altLang="zh-CN" sz="2400" dirty="0">
              <a:ea typeface="宋体" pitchFamily="2" charset="-122"/>
            </a:endParaRPr>
          </a:p>
          <a:p>
            <a:pPr lvl="1"/>
            <a:r>
              <a:rPr lang="zh-CN" altLang="en-US" sz="2400" dirty="0">
                <a:ea typeface="宋体" pitchFamily="2" charset="-122"/>
              </a:rPr>
              <a:t>基址（变址）寻址</a:t>
            </a:r>
            <a:endParaRPr lang="en-US" altLang="zh-CN" sz="2400" dirty="0">
              <a:ea typeface="宋体" pitchFamily="2" charset="-122"/>
            </a:endParaRPr>
          </a:p>
          <a:p>
            <a:pPr lvl="1"/>
            <a:r>
              <a:rPr lang="zh-CN" altLang="en-US" sz="2400" dirty="0">
                <a:ea typeface="宋体" pitchFamily="2" charset="-122"/>
              </a:rPr>
              <a:t>串操作寻址</a:t>
            </a:r>
            <a:endParaRPr lang="en-US" altLang="zh-CN" sz="2400" dirty="0">
              <a:ea typeface="宋体" pitchFamily="2" charset="-122"/>
            </a:endParaRPr>
          </a:p>
          <a:p>
            <a:pPr lvl="1"/>
            <a:r>
              <a:rPr lang="en-US" altLang="zh-CN" sz="2400" dirty="0">
                <a:ea typeface="宋体" pitchFamily="2" charset="-122"/>
              </a:rPr>
              <a:t>I/O</a:t>
            </a:r>
            <a:r>
              <a:rPr lang="zh-CN" altLang="en-US" sz="2400" dirty="0">
                <a:ea typeface="宋体" pitchFamily="2" charset="-122"/>
              </a:rPr>
              <a:t>寻址</a:t>
            </a:r>
            <a:endParaRPr lang="en-US" altLang="zh-CN" sz="2400" dirty="0">
              <a:ea typeface="宋体" pitchFamily="2" charset="-122"/>
            </a:endParaRPr>
          </a:p>
        </p:txBody>
      </p:sp>
      <p:grpSp>
        <p:nvGrpSpPr>
          <p:cNvPr id="15" name="Group 16"/>
          <p:cNvGrpSpPr>
            <a:grpSpLocks/>
          </p:cNvGrpSpPr>
          <p:nvPr/>
        </p:nvGrpSpPr>
        <p:grpSpPr bwMode="auto">
          <a:xfrm>
            <a:off x="8667768" y="2357430"/>
            <a:ext cx="1524000" cy="3886200"/>
            <a:chOff x="3648" y="1248"/>
            <a:chExt cx="960" cy="2448"/>
          </a:xfrm>
        </p:grpSpPr>
        <p:grpSp>
          <p:nvGrpSpPr>
            <p:cNvPr id="16" name="Group 15"/>
            <p:cNvGrpSpPr>
              <a:grpSpLocks/>
            </p:cNvGrpSpPr>
            <p:nvPr/>
          </p:nvGrpSpPr>
          <p:grpSpPr bwMode="auto">
            <a:xfrm>
              <a:off x="3648" y="1536"/>
              <a:ext cx="960" cy="2160"/>
              <a:chOff x="3648" y="1536"/>
              <a:chExt cx="960" cy="2160"/>
            </a:xfrm>
          </p:grpSpPr>
          <p:sp>
            <p:nvSpPr>
              <p:cNvPr id="18" name="Rectangle 5"/>
              <p:cNvSpPr>
                <a:spLocks noChangeArrowheads="1"/>
              </p:cNvSpPr>
              <p:nvPr/>
            </p:nvSpPr>
            <p:spPr bwMode="auto">
              <a:xfrm>
                <a:off x="3648" y="1536"/>
                <a:ext cx="960" cy="480"/>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sp>
            <p:nvSpPr>
              <p:cNvPr id="19" name="Rectangle 6"/>
              <p:cNvSpPr>
                <a:spLocks noChangeArrowheads="1"/>
              </p:cNvSpPr>
              <p:nvPr/>
            </p:nvSpPr>
            <p:spPr bwMode="auto">
              <a:xfrm>
                <a:off x="3648" y="2016"/>
                <a:ext cx="960" cy="288"/>
              </a:xfrm>
              <a:prstGeom prst="rect">
                <a:avLst/>
              </a:prstGeom>
              <a:noFill/>
              <a:ln w="12700">
                <a:solidFill>
                  <a:schemeClr val="tx1"/>
                </a:solidFill>
                <a:miter lim="800000"/>
                <a:headEnd/>
                <a:tailEnd/>
              </a:ln>
              <a:effectLst/>
            </p:spPr>
            <p:txBody>
              <a:bodyPr wrap="none" anchor="ctr"/>
              <a:lstStyle/>
              <a:p>
                <a:pPr algn="ctr">
                  <a:buNone/>
                </a:pPr>
                <a:r>
                  <a:rPr lang="en-US" altLang="zh-CN" dirty="0">
                    <a:solidFill>
                      <a:srgbClr val="0532C3"/>
                    </a:solidFill>
                    <a:ea typeface="宋体" pitchFamily="2" charset="-122"/>
                  </a:rPr>
                  <a:t>87H</a:t>
                </a:r>
              </a:p>
            </p:txBody>
          </p:sp>
          <p:sp>
            <p:nvSpPr>
              <p:cNvPr id="20" name="Rectangle 7"/>
              <p:cNvSpPr>
                <a:spLocks noChangeArrowheads="1"/>
              </p:cNvSpPr>
              <p:nvPr/>
            </p:nvSpPr>
            <p:spPr bwMode="auto">
              <a:xfrm>
                <a:off x="3648" y="2304"/>
                <a:ext cx="960"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ea typeface="宋体" pitchFamily="2" charset="-122"/>
                  </a:rPr>
                  <a:t>8BH</a:t>
                </a:r>
              </a:p>
            </p:txBody>
          </p:sp>
          <p:sp>
            <p:nvSpPr>
              <p:cNvPr id="21" name="Rectangle 8"/>
              <p:cNvSpPr>
                <a:spLocks noChangeArrowheads="1"/>
              </p:cNvSpPr>
              <p:nvPr/>
            </p:nvSpPr>
            <p:spPr bwMode="auto">
              <a:xfrm>
                <a:off x="3648" y="2592"/>
                <a:ext cx="960" cy="288"/>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ea typeface="宋体" pitchFamily="2" charset="-122"/>
                  </a:rPr>
                  <a:t>01H</a:t>
                </a:r>
              </a:p>
            </p:txBody>
          </p:sp>
          <p:sp>
            <p:nvSpPr>
              <p:cNvPr id="22" name="Rectangle 9"/>
              <p:cNvSpPr>
                <a:spLocks noChangeArrowheads="1"/>
              </p:cNvSpPr>
              <p:nvPr/>
            </p:nvSpPr>
            <p:spPr bwMode="auto">
              <a:xfrm>
                <a:off x="3648" y="2880"/>
                <a:ext cx="960" cy="288"/>
              </a:xfrm>
              <a:prstGeom prst="rect">
                <a:avLst/>
              </a:prstGeom>
              <a:noFill/>
              <a:ln w="12700">
                <a:solidFill>
                  <a:schemeClr val="tx1"/>
                </a:solidFill>
                <a:miter lim="800000"/>
                <a:headEnd/>
                <a:tailEnd/>
              </a:ln>
              <a:effectLst/>
            </p:spPr>
            <p:txBody>
              <a:bodyPr wrap="none" anchor="ctr"/>
              <a:lstStyle/>
              <a:p>
                <a:pPr algn="ctr">
                  <a:buNone/>
                </a:pPr>
                <a:r>
                  <a:rPr lang="zh-CN" altLang="en-US">
                    <a:solidFill>
                      <a:srgbClr val="0532C3"/>
                    </a:solidFill>
                    <a:ea typeface="宋体" pitchFamily="2" charset="-122"/>
                  </a:rPr>
                  <a:t>0</a:t>
                </a:r>
                <a:r>
                  <a:rPr lang="en-US" altLang="zh-CN">
                    <a:solidFill>
                      <a:srgbClr val="0532C3"/>
                    </a:solidFill>
                    <a:ea typeface="宋体" pitchFamily="2" charset="-122"/>
                  </a:rPr>
                  <a:t>0H</a:t>
                </a:r>
              </a:p>
            </p:txBody>
          </p:sp>
          <p:sp>
            <p:nvSpPr>
              <p:cNvPr id="23" name="Rectangle 10"/>
              <p:cNvSpPr>
                <a:spLocks noChangeArrowheads="1"/>
              </p:cNvSpPr>
              <p:nvPr/>
            </p:nvSpPr>
            <p:spPr bwMode="auto">
              <a:xfrm>
                <a:off x="3648" y="3168"/>
                <a:ext cx="960" cy="528"/>
              </a:xfrm>
              <a:prstGeom prst="rect">
                <a:avLst/>
              </a:prstGeom>
              <a:noFill/>
              <a:ln w="12700">
                <a:solidFill>
                  <a:schemeClr val="tx1"/>
                </a:solidFill>
                <a:miter lim="800000"/>
                <a:headEnd/>
                <a:tailEnd/>
              </a:ln>
              <a:effectLst/>
            </p:spPr>
            <p:txBody>
              <a:bodyPr wrap="none" anchor="ctr"/>
              <a:lstStyle/>
              <a:p>
                <a:pPr algn="ctr">
                  <a:buNone/>
                </a:pPr>
                <a:endParaRPr lang="zh-CN" altLang="en-US"/>
              </a:p>
            </p:txBody>
          </p:sp>
        </p:grpSp>
        <p:sp>
          <p:nvSpPr>
            <p:cNvPr id="17" name="Text Box 11"/>
            <p:cNvSpPr txBox="1">
              <a:spLocks noChangeArrowheads="1"/>
            </p:cNvSpPr>
            <p:nvPr/>
          </p:nvSpPr>
          <p:spPr bwMode="auto">
            <a:xfrm>
              <a:off x="3648" y="1248"/>
              <a:ext cx="960" cy="206"/>
            </a:xfrm>
            <a:prstGeom prst="rect">
              <a:avLst/>
            </a:prstGeom>
            <a:noFill/>
            <a:ln w="12700">
              <a:noFill/>
              <a:miter lim="800000"/>
              <a:headEnd/>
              <a:tailEnd/>
            </a:ln>
            <a:effectLst/>
          </p:spPr>
          <p:txBody>
            <a:bodyPr>
              <a:spAutoFit/>
            </a:bodyPr>
            <a:lstStyle/>
            <a:p>
              <a:pPr algn="ctr">
                <a:spcBef>
                  <a:spcPct val="50000"/>
                </a:spcBef>
                <a:buNone/>
              </a:pPr>
              <a:r>
                <a:rPr lang="zh-CN" altLang="en-US" b="1">
                  <a:solidFill>
                    <a:schemeClr val="tx1"/>
                  </a:solidFill>
                  <a:ea typeface="楷体_GB2312" pitchFamily="49" charset="-122"/>
                </a:rPr>
                <a:t>存储器</a:t>
              </a:r>
            </a:p>
          </p:txBody>
        </p:sp>
      </p:grpSp>
      <p:grpSp>
        <p:nvGrpSpPr>
          <p:cNvPr id="24" name="Group 12"/>
          <p:cNvGrpSpPr>
            <a:grpSpLocks/>
          </p:cNvGrpSpPr>
          <p:nvPr/>
        </p:nvGrpSpPr>
        <p:grpSpPr bwMode="auto">
          <a:xfrm>
            <a:off x="5467368" y="3500430"/>
            <a:ext cx="3200400" cy="457200"/>
            <a:chOff x="1632" y="1968"/>
            <a:chExt cx="2016" cy="288"/>
          </a:xfrm>
        </p:grpSpPr>
        <p:sp>
          <p:nvSpPr>
            <p:cNvPr id="25" name="Rectangle 13"/>
            <p:cNvSpPr>
              <a:spLocks noChangeArrowheads="1"/>
            </p:cNvSpPr>
            <p:nvPr/>
          </p:nvSpPr>
          <p:spPr bwMode="auto">
            <a:xfrm>
              <a:off x="1632" y="1968"/>
              <a:ext cx="864" cy="288"/>
            </a:xfrm>
            <a:prstGeom prst="rect">
              <a:avLst/>
            </a:prstGeom>
            <a:noFill/>
            <a:ln w="12700">
              <a:solidFill>
                <a:schemeClr val="tx1"/>
              </a:solidFill>
              <a:miter lim="800000"/>
              <a:headEnd/>
              <a:tailEnd/>
            </a:ln>
            <a:effectLst/>
          </p:spPr>
          <p:txBody>
            <a:bodyPr wrap="none" anchor="ctr"/>
            <a:lstStyle/>
            <a:p>
              <a:pPr algn="ctr">
                <a:buNone/>
              </a:pPr>
              <a:r>
                <a:rPr lang="en-US" altLang="zh-CN">
                  <a:ea typeface="宋体" pitchFamily="2" charset="-122"/>
                </a:rPr>
                <a:t>CS:IP</a:t>
              </a:r>
            </a:p>
          </p:txBody>
        </p:sp>
        <p:sp>
          <p:nvSpPr>
            <p:cNvPr id="26" name="Line 14"/>
            <p:cNvSpPr>
              <a:spLocks noChangeShapeType="1"/>
            </p:cNvSpPr>
            <p:nvPr/>
          </p:nvSpPr>
          <p:spPr bwMode="auto">
            <a:xfrm>
              <a:off x="2496" y="2112"/>
              <a:ext cx="1152" cy="0"/>
            </a:xfrm>
            <a:prstGeom prst="line">
              <a:avLst/>
            </a:prstGeom>
            <a:noFill/>
            <a:ln w="12700">
              <a:solidFill>
                <a:schemeClr val="tx1"/>
              </a:solidFill>
              <a:round/>
              <a:headEnd/>
              <a:tailEnd type="triangle" w="med" len="med"/>
            </a:ln>
            <a:effectLst/>
          </p:spPr>
          <p:txBody>
            <a:bodyPr/>
            <a:lstStyle/>
            <a:p>
              <a:pPr algn="ctr">
                <a:buNone/>
              </a:pPr>
              <a:endParaRPr lang="zh-CN" altLang="en-US"/>
            </a:p>
          </p:txBody>
        </p:sp>
      </p:grpSp>
      <p:sp>
        <p:nvSpPr>
          <p:cNvPr id="27" name="矩形 26"/>
          <p:cNvSpPr/>
          <p:nvPr/>
        </p:nvSpPr>
        <p:spPr>
          <a:xfrm>
            <a:off x="1415480" y="4719630"/>
            <a:ext cx="7128792" cy="1226490"/>
          </a:xfrm>
          <a:prstGeom prst="rect">
            <a:avLst/>
          </a:prstGeom>
        </p:spPr>
        <p:txBody>
          <a:bodyPr wrap="square">
            <a:spAutoFit/>
          </a:bodyPr>
          <a:lstStyle/>
          <a:p>
            <a:pPr marL="0" lvl="1">
              <a:buNone/>
            </a:pPr>
            <a:r>
              <a:rPr lang="en-US" altLang="zh-CN" sz="2200" dirty="0"/>
              <a:t>MOV AX, </a:t>
            </a:r>
            <a:r>
              <a:rPr lang="en-US" altLang="zh-CN" sz="2200" dirty="0">
                <a:solidFill>
                  <a:schemeClr val="accent1"/>
                </a:solidFill>
              </a:rPr>
              <a:t>1000H[BX]</a:t>
            </a:r>
            <a:r>
              <a:rPr lang="en-US" altLang="zh-CN" sz="2200" dirty="0"/>
              <a:t>  （</a:t>
            </a:r>
            <a:r>
              <a:rPr lang="zh-CN" altLang="en-US" sz="2200" dirty="0"/>
              <a:t>指令代码：8</a:t>
            </a:r>
            <a:r>
              <a:rPr lang="en-US" altLang="zh-CN" sz="2200" dirty="0"/>
              <a:t>B870001H）</a:t>
            </a:r>
          </a:p>
          <a:p>
            <a:pPr lvl="1" indent="-457200"/>
            <a:r>
              <a:rPr lang="zh-CN" altLang="en-US" sz="2200" dirty="0"/>
              <a:t>等价于 </a:t>
            </a:r>
            <a:r>
              <a:rPr lang="en-US" altLang="zh-CN" sz="2200" dirty="0"/>
              <a:t>MOV AX, </a:t>
            </a:r>
            <a:r>
              <a:rPr lang="en-US" altLang="zh-CN" sz="2200" dirty="0">
                <a:solidFill>
                  <a:schemeClr val="accent1"/>
                </a:solidFill>
              </a:rPr>
              <a:t>DS:[BX＋1000H]</a:t>
            </a:r>
          </a:p>
          <a:p>
            <a:pPr lvl="1" indent="-457200"/>
            <a:r>
              <a:rPr lang="en-US" altLang="zh-CN" sz="2200" dirty="0"/>
              <a:t>EA = DS: (BX)+1000H</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idx="4294967295"/>
          </p:nvPr>
        </p:nvSpPr>
        <p:spPr>
          <a:xfrm>
            <a:off x="612000" y="252000"/>
            <a:ext cx="7086600" cy="373063"/>
          </a:xfrm>
        </p:spPr>
        <p:txBody>
          <a:bodyPr/>
          <a:lstStyle/>
          <a:p>
            <a:r>
              <a:rPr lang="en-US" altLang="zh-CN" dirty="0"/>
              <a:t>2.1 8086/8088</a:t>
            </a:r>
            <a:r>
              <a:rPr lang="zh-CN" altLang="en-US" dirty="0"/>
              <a:t>指令系统</a:t>
            </a:r>
            <a:endParaRPr lang="en-US" altLang="zh-CN" dirty="0"/>
          </a:p>
        </p:txBody>
      </p:sp>
      <p:sp>
        <p:nvSpPr>
          <p:cNvPr id="184323" name="Rectangle 3"/>
          <p:cNvSpPr>
            <a:spLocks noGrp="1" noChangeArrowheads="1"/>
          </p:cNvSpPr>
          <p:nvPr>
            <p:ph type="body" idx="4294967295"/>
          </p:nvPr>
        </p:nvSpPr>
        <p:spPr>
          <a:xfrm>
            <a:off x="612000" y="900000"/>
            <a:ext cx="11172632" cy="4433888"/>
          </a:xfrm>
        </p:spPr>
        <p:txBody>
          <a:bodyPr/>
          <a:lstStyle/>
          <a:p>
            <a:r>
              <a:rPr lang="zh-CN" altLang="en-US" sz="2800" dirty="0">
                <a:ea typeface="宋体" pitchFamily="2" charset="-122"/>
              </a:rPr>
              <a:t>一般双操作数指令格式与编码</a:t>
            </a:r>
            <a:endParaRPr lang="en-US" altLang="zh-CN" sz="2800" dirty="0">
              <a:ea typeface="宋体" pitchFamily="2" charset="-122"/>
            </a:endParaRPr>
          </a:p>
          <a:p>
            <a:pPr lvl="1"/>
            <a:r>
              <a:rPr lang="en-US" altLang="zh-CN" sz="2000" dirty="0">
                <a:ea typeface="宋体" pitchFamily="2" charset="-122"/>
              </a:rPr>
              <a:t>RR</a:t>
            </a:r>
            <a:r>
              <a:rPr lang="zh-CN" altLang="en-US" sz="2000" dirty="0">
                <a:ea typeface="宋体" pitchFamily="2" charset="-122"/>
              </a:rPr>
              <a:t>型或</a:t>
            </a:r>
            <a:r>
              <a:rPr lang="en-US" altLang="zh-CN" sz="2000" dirty="0">
                <a:ea typeface="宋体" pitchFamily="2" charset="-122"/>
              </a:rPr>
              <a:t>RS</a:t>
            </a:r>
            <a:r>
              <a:rPr lang="zh-CN" altLang="en-US" sz="2000" dirty="0">
                <a:ea typeface="宋体" pitchFamily="2" charset="-122"/>
              </a:rPr>
              <a:t>型，必有一个操作数在寄存器中（寄存器直接寻址）</a:t>
            </a:r>
          </a:p>
          <a:p>
            <a:pPr lvl="1"/>
            <a:r>
              <a:rPr lang="zh-CN" altLang="en-US" sz="2000" dirty="0">
                <a:ea typeface="宋体" pitchFamily="2" charset="-122"/>
              </a:rPr>
              <a:t>长度2～6个字节（前2个字节必须）</a:t>
            </a:r>
          </a:p>
          <a:p>
            <a:pPr lvl="1"/>
            <a:r>
              <a:rPr lang="en-US" altLang="zh-CN" sz="2000" dirty="0" err="1">
                <a:ea typeface="宋体" pitchFamily="2" charset="-122"/>
              </a:rPr>
              <a:t>Opcode</a:t>
            </a:r>
            <a:r>
              <a:rPr lang="en-US" altLang="zh-CN" sz="2000" dirty="0">
                <a:ea typeface="宋体" pitchFamily="2" charset="-122"/>
              </a:rPr>
              <a:t>：</a:t>
            </a:r>
            <a:r>
              <a:rPr lang="zh-CN" altLang="en-US" sz="2000" dirty="0">
                <a:ea typeface="宋体" pitchFamily="2" charset="-122"/>
              </a:rPr>
              <a:t>操作码（6位）</a:t>
            </a:r>
          </a:p>
          <a:p>
            <a:pPr lvl="1"/>
            <a:r>
              <a:rPr lang="en-US" altLang="zh-CN" sz="2000" dirty="0">
                <a:ea typeface="宋体" pitchFamily="2" charset="-122"/>
              </a:rPr>
              <a:t>d: </a:t>
            </a:r>
            <a:r>
              <a:rPr lang="zh-CN" altLang="en-US" sz="2000" dirty="0">
                <a:ea typeface="宋体" pitchFamily="2" charset="-122"/>
              </a:rPr>
              <a:t>方向字段（1位）。在第二个字节中，</a:t>
            </a:r>
            <a:r>
              <a:rPr lang="en-US" altLang="zh-CN" sz="2000" dirty="0">
                <a:ea typeface="宋体" pitchFamily="2" charset="-122"/>
              </a:rPr>
              <a:t>REG</a:t>
            </a:r>
            <a:r>
              <a:rPr lang="zh-CN" altLang="en-US" sz="2000" dirty="0">
                <a:ea typeface="宋体" pitchFamily="2" charset="-122"/>
              </a:rPr>
              <a:t>确定一个操作数（寄存器直接寻址），</a:t>
            </a:r>
            <a:r>
              <a:rPr lang="en-US" altLang="zh-CN" sz="2000" dirty="0">
                <a:ea typeface="宋体" pitchFamily="2" charset="-122"/>
              </a:rPr>
              <a:t>MOD</a:t>
            </a:r>
            <a:r>
              <a:rPr lang="zh-CN" altLang="en-US" sz="2000" dirty="0">
                <a:ea typeface="宋体" pitchFamily="2" charset="-122"/>
              </a:rPr>
              <a:t>和</a:t>
            </a:r>
            <a:r>
              <a:rPr lang="en-US" altLang="zh-CN" sz="2000" dirty="0">
                <a:ea typeface="宋体" pitchFamily="2" charset="-122"/>
              </a:rPr>
              <a:t>R/M</a:t>
            </a:r>
            <a:r>
              <a:rPr lang="zh-CN" altLang="en-US" sz="2000" dirty="0">
                <a:ea typeface="宋体" pitchFamily="2" charset="-122"/>
              </a:rPr>
              <a:t>确定另一个操作数的寻址方式。方向字段</a:t>
            </a:r>
            <a:r>
              <a:rPr lang="en-US" altLang="zh-CN" sz="2000" dirty="0">
                <a:ea typeface="宋体" pitchFamily="2" charset="-122"/>
              </a:rPr>
              <a:t>d</a:t>
            </a:r>
            <a:r>
              <a:rPr lang="zh-CN" altLang="en-US" sz="2000" dirty="0">
                <a:ea typeface="宋体" pitchFamily="2" charset="-122"/>
              </a:rPr>
              <a:t>表明</a:t>
            </a:r>
            <a:r>
              <a:rPr lang="en-US" altLang="zh-CN" sz="2000" dirty="0">
                <a:ea typeface="宋体" pitchFamily="2" charset="-122"/>
              </a:rPr>
              <a:t>REG</a:t>
            </a:r>
            <a:r>
              <a:rPr lang="zh-CN" altLang="en-US" sz="2000" dirty="0">
                <a:ea typeface="宋体" pitchFamily="2" charset="-122"/>
              </a:rPr>
              <a:t>确定的是源操作数还是目的操作数。</a:t>
            </a:r>
          </a:p>
          <a:p>
            <a:pPr lvl="2"/>
            <a:r>
              <a:rPr lang="en-US" altLang="zh-CN" sz="2000" dirty="0">
                <a:ea typeface="宋体" pitchFamily="2" charset="-122"/>
              </a:rPr>
              <a:t>d=1, REG</a:t>
            </a:r>
            <a:r>
              <a:rPr lang="zh-CN" altLang="en-US" sz="2000" dirty="0">
                <a:ea typeface="宋体" pitchFamily="2" charset="-122"/>
              </a:rPr>
              <a:t>确定目的操作数，</a:t>
            </a:r>
            <a:r>
              <a:rPr lang="en-US" altLang="zh-CN" sz="2000" dirty="0">
                <a:ea typeface="宋体" pitchFamily="2" charset="-122"/>
              </a:rPr>
              <a:t>MOD+R/M</a:t>
            </a:r>
            <a:r>
              <a:rPr lang="zh-CN" altLang="en-US" sz="2000" dirty="0">
                <a:ea typeface="宋体" pitchFamily="2" charset="-122"/>
              </a:rPr>
              <a:t>确定源操作数</a:t>
            </a:r>
          </a:p>
          <a:p>
            <a:pPr lvl="2"/>
            <a:r>
              <a:rPr lang="en-US" altLang="zh-CN" sz="2000" dirty="0">
                <a:ea typeface="宋体" pitchFamily="2" charset="-122"/>
              </a:rPr>
              <a:t>d=0, REG</a:t>
            </a:r>
            <a:r>
              <a:rPr lang="zh-CN" altLang="en-US" sz="2000" dirty="0">
                <a:ea typeface="宋体" pitchFamily="2" charset="-122"/>
              </a:rPr>
              <a:t>确定源操作数，</a:t>
            </a:r>
            <a:r>
              <a:rPr lang="en-US" altLang="zh-CN" sz="2000" dirty="0">
                <a:ea typeface="宋体" pitchFamily="2" charset="-122"/>
              </a:rPr>
              <a:t>MOD+R/M</a:t>
            </a:r>
            <a:r>
              <a:rPr lang="zh-CN" altLang="en-US" sz="2000" dirty="0">
                <a:ea typeface="宋体" pitchFamily="2" charset="-122"/>
              </a:rPr>
              <a:t>确定目的操作数</a:t>
            </a:r>
          </a:p>
          <a:p>
            <a:pPr lvl="1"/>
            <a:r>
              <a:rPr lang="en-US" altLang="zh-CN" sz="2000" dirty="0">
                <a:ea typeface="宋体" pitchFamily="2" charset="-122"/>
              </a:rPr>
              <a:t>W：</a:t>
            </a:r>
            <a:r>
              <a:rPr lang="zh-CN" altLang="en-US" sz="2000" dirty="0">
                <a:ea typeface="宋体" pitchFamily="2" charset="-122"/>
              </a:rPr>
              <a:t>字／字节字段（1位）：操作数是字节（8位）还是字（16位）</a:t>
            </a:r>
          </a:p>
          <a:p>
            <a:pPr lvl="2"/>
            <a:r>
              <a:rPr lang="en-US" altLang="zh-CN" sz="2000" dirty="0">
                <a:ea typeface="宋体" pitchFamily="2" charset="-122"/>
              </a:rPr>
              <a:t>W=1，</a:t>
            </a:r>
            <a:r>
              <a:rPr lang="zh-CN" altLang="en-US" sz="2000" dirty="0">
                <a:ea typeface="宋体" pitchFamily="2" charset="-122"/>
              </a:rPr>
              <a:t>字（16位）</a:t>
            </a:r>
          </a:p>
          <a:p>
            <a:pPr lvl="2"/>
            <a:r>
              <a:rPr lang="en-US" altLang="zh-CN" sz="2000" dirty="0">
                <a:ea typeface="宋体" pitchFamily="2" charset="-122"/>
              </a:rPr>
              <a:t>W=0，</a:t>
            </a:r>
            <a:r>
              <a:rPr lang="zh-CN" altLang="en-US" sz="2000" dirty="0">
                <a:ea typeface="宋体" pitchFamily="2" charset="-122"/>
              </a:rPr>
              <a:t>字节（8位）</a:t>
            </a:r>
          </a:p>
        </p:txBody>
      </p:sp>
      <p:graphicFrame>
        <p:nvGraphicFramePr>
          <p:cNvPr id="184328" name="Object 8"/>
          <p:cNvGraphicFramePr>
            <a:graphicFrameLocks noChangeAspect="1"/>
          </p:cNvGraphicFramePr>
          <p:nvPr/>
        </p:nvGraphicFramePr>
        <p:xfrm>
          <a:off x="1828800" y="5257800"/>
          <a:ext cx="8610600" cy="1119188"/>
        </p:xfrm>
        <a:graphic>
          <a:graphicData uri="http://schemas.openxmlformats.org/presentationml/2006/ole">
            <mc:AlternateContent xmlns:mc="http://schemas.openxmlformats.org/markup-compatibility/2006">
              <mc:Choice xmlns:v="urn:schemas-microsoft-com:vml" Requires="v">
                <p:oleObj spid="_x0000_s3175" name="VISIO" r:id="rId4" imgW="5520960" imgH="717480" progId="Visio.Drawing.11">
                  <p:embed/>
                </p:oleObj>
              </mc:Choice>
              <mc:Fallback>
                <p:oleObj name="VISIO" r:id="rId4" imgW="5520960" imgH="71748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5257800"/>
                        <a:ext cx="8610600"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idx="4294967295"/>
          </p:nvPr>
        </p:nvSpPr>
        <p:spPr>
          <a:xfrm>
            <a:off x="612000" y="252000"/>
            <a:ext cx="7086600" cy="373063"/>
          </a:xfrm>
        </p:spPr>
        <p:txBody>
          <a:bodyPr/>
          <a:lstStyle/>
          <a:p>
            <a:r>
              <a:rPr lang="en-US" altLang="zh-CN" dirty="0"/>
              <a:t>2.1 8086/8088</a:t>
            </a:r>
            <a:r>
              <a:rPr lang="zh-CN" altLang="en-US" dirty="0"/>
              <a:t>指令系统</a:t>
            </a:r>
            <a:endParaRPr lang="en-US" altLang="zh-CN" dirty="0"/>
          </a:p>
        </p:txBody>
      </p:sp>
      <p:sp>
        <p:nvSpPr>
          <p:cNvPr id="185347" name="Rectangle 3"/>
          <p:cNvSpPr>
            <a:spLocks noGrp="1" noChangeArrowheads="1"/>
          </p:cNvSpPr>
          <p:nvPr>
            <p:ph type="body" idx="4294967295"/>
          </p:nvPr>
        </p:nvSpPr>
        <p:spPr>
          <a:xfrm>
            <a:off x="612000" y="900000"/>
            <a:ext cx="10596568" cy="1391663"/>
          </a:xfrm>
        </p:spPr>
        <p:txBody>
          <a:bodyPr/>
          <a:lstStyle/>
          <a:p>
            <a:r>
              <a:rPr lang="zh-CN" altLang="en-US" sz="2800" dirty="0">
                <a:ea typeface="宋体" pitchFamily="2" charset="-122"/>
              </a:rPr>
              <a:t>一般双操作数指令格式与编码（续）</a:t>
            </a:r>
            <a:endParaRPr lang="en-US" altLang="zh-CN" sz="2800" dirty="0">
              <a:ea typeface="宋体" pitchFamily="2" charset="-122"/>
            </a:endParaRPr>
          </a:p>
          <a:p>
            <a:pPr lvl="1"/>
            <a:r>
              <a:rPr lang="en-US" altLang="zh-CN" sz="2200" dirty="0">
                <a:ea typeface="宋体" pitchFamily="2" charset="-122"/>
              </a:rPr>
              <a:t>REG：</a:t>
            </a:r>
            <a:r>
              <a:rPr lang="zh-CN" altLang="en-US" sz="2200" dirty="0">
                <a:ea typeface="宋体" pitchFamily="2" charset="-122"/>
              </a:rPr>
              <a:t>寄存器字段，指明两个操作数中寄存器直接寻址的那个操作数。与</a:t>
            </a:r>
            <a:r>
              <a:rPr lang="en-US" altLang="zh-CN" sz="2200" dirty="0">
                <a:ea typeface="宋体" pitchFamily="2" charset="-122"/>
              </a:rPr>
              <a:t>W</a:t>
            </a:r>
            <a:r>
              <a:rPr lang="zh-CN" altLang="en-US" sz="2200" dirty="0">
                <a:ea typeface="宋体" pitchFamily="2" charset="-122"/>
              </a:rPr>
              <a:t>字段配合使用。</a:t>
            </a:r>
          </a:p>
        </p:txBody>
      </p:sp>
      <p:graphicFrame>
        <p:nvGraphicFramePr>
          <p:cNvPr id="185348" name="Object 4"/>
          <p:cNvGraphicFramePr>
            <a:graphicFrameLocks noChangeAspect="1"/>
          </p:cNvGraphicFramePr>
          <p:nvPr/>
        </p:nvGraphicFramePr>
        <p:xfrm>
          <a:off x="1828800" y="5334000"/>
          <a:ext cx="8610600" cy="1119188"/>
        </p:xfrm>
        <a:graphic>
          <a:graphicData uri="http://schemas.openxmlformats.org/presentationml/2006/ole">
            <mc:AlternateContent xmlns:mc="http://schemas.openxmlformats.org/markup-compatibility/2006">
              <mc:Choice xmlns:v="urn:schemas-microsoft-com:vml" Requires="v">
                <p:oleObj spid="_x0000_s4198" name="VISIO" r:id="rId3" imgW="5520960" imgH="717480" progId="Visio.Drawing.11">
                  <p:embed/>
                </p:oleObj>
              </mc:Choice>
              <mc:Fallback>
                <p:oleObj name="VISIO" r:id="rId3" imgW="5520960" imgH="71748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334000"/>
                        <a:ext cx="8610600"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4"/>
          <p:cNvGrpSpPr>
            <a:grpSpLocks/>
          </p:cNvGrpSpPr>
          <p:nvPr/>
        </p:nvGrpSpPr>
        <p:grpSpPr bwMode="auto">
          <a:xfrm>
            <a:off x="3000375" y="2269976"/>
            <a:ext cx="4876800" cy="2743200"/>
            <a:chOff x="144" y="1440"/>
            <a:chExt cx="3072" cy="1728"/>
          </a:xfrm>
        </p:grpSpPr>
        <p:grpSp>
          <p:nvGrpSpPr>
            <p:cNvPr id="3" name="Group 32"/>
            <p:cNvGrpSpPr>
              <a:grpSpLocks/>
            </p:cNvGrpSpPr>
            <p:nvPr/>
          </p:nvGrpSpPr>
          <p:grpSpPr bwMode="auto">
            <a:xfrm>
              <a:off x="1344" y="1440"/>
              <a:ext cx="1872" cy="1728"/>
              <a:chOff x="1344" y="1296"/>
              <a:chExt cx="1872" cy="1728"/>
            </a:xfrm>
          </p:grpSpPr>
          <p:sp>
            <p:nvSpPr>
              <p:cNvPr id="185349" name="Rectangle 5"/>
              <p:cNvSpPr>
                <a:spLocks noChangeArrowheads="1"/>
              </p:cNvSpPr>
              <p:nvPr/>
            </p:nvSpPr>
            <p:spPr bwMode="auto">
              <a:xfrm>
                <a:off x="1344" y="1296"/>
                <a:ext cx="624" cy="192"/>
              </a:xfrm>
              <a:prstGeom prst="rect">
                <a:avLst/>
              </a:prstGeom>
              <a:noFill/>
              <a:ln w="12700">
                <a:solidFill>
                  <a:schemeClr val="tx1"/>
                </a:solidFill>
                <a:miter lim="800000"/>
                <a:headEnd/>
                <a:tailEnd/>
              </a:ln>
              <a:effectLst/>
            </p:spPr>
            <p:txBody>
              <a:bodyPr wrap="none" anchor="ctr"/>
              <a:lstStyle/>
              <a:p>
                <a:pPr algn="ctr">
                  <a:buNone/>
                </a:pPr>
                <a:r>
                  <a:rPr lang="en-US" altLang="zh-CN"/>
                  <a:t>REG</a:t>
                </a:r>
              </a:p>
            </p:txBody>
          </p:sp>
          <p:sp>
            <p:nvSpPr>
              <p:cNvPr id="185350" name="Rectangle 6"/>
              <p:cNvSpPr>
                <a:spLocks noChangeArrowheads="1"/>
              </p:cNvSpPr>
              <p:nvPr/>
            </p:nvSpPr>
            <p:spPr bwMode="auto">
              <a:xfrm>
                <a:off x="1968" y="1296"/>
                <a:ext cx="624" cy="192"/>
              </a:xfrm>
              <a:prstGeom prst="rect">
                <a:avLst/>
              </a:prstGeom>
              <a:noFill/>
              <a:ln w="12700">
                <a:solidFill>
                  <a:schemeClr val="tx1"/>
                </a:solidFill>
                <a:miter lim="800000"/>
                <a:headEnd/>
                <a:tailEnd/>
              </a:ln>
              <a:effectLst/>
            </p:spPr>
            <p:txBody>
              <a:bodyPr wrap="none" anchor="ctr"/>
              <a:lstStyle/>
              <a:p>
                <a:pPr algn="ctr">
                  <a:buNone/>
                </a:pPr>
                <a:r>
                  <a:rPr lang="en-US" altLang="zh-CN"/>
                  <a:t>W=1</a:t>
                </a:r>
              </a:p>
            </p:txBody>
          </p:sp>
          <p:sp>
            <p:nvSpPr>
              <p:cNvPr id="185351" name="Rectangle 7"/>
              <p:cNvSpPr>
                <a:spLocks noChangeArrowheads="1"/>
              </p:cNvSpPr>
              <p:nvPr/>
            </p:nvSpPr>
            <p:spPr bwMode="auto">
              <a:xfrm>
                <a:off x="2592" y="1296"/>
                <a:ext cx="624" cy="192"/>
              </a:xfrm>
              <a:prstGeom prst="rect">
                <a:avLst/>
              </a:prstGeom>
              <a:noFill/>
              <a:ln w="12700">
                <a:solidFill>
                  <a:schemeClr val="tx1"/>
                </a:solidFill>
                <a:miter lim="800000"/>
                <a:headEnd/>
                <a:tailEnd/>
              </a:ln>
              <a:effectLst/>
            </p:spPr>
            <p:txBody>
              <a:bodyPr wrap="none" anchor="ctr"/>
              <a:lstStyle/>
              <a:p>
                <a:pPr algn="ctr">
                  <a:buNone/>
                </a:pPr>
                <a:r>
                  <a:rPr lang="en-US" altLang="zh-CN"/>
                  <a:t>W=0</a:t>
                </a:r>
              </a:p>
            </p:txBody>
          </p:sp>
          <p:sp>
            <p:nvSpPr>
              <p:cNvPr id="185352" name="Rectangle 8"/>
              <p:cNvSpPr>
                <a:spLocks noChangeArrowheads="1"/>
              </p:cNvSpPr>
              <p:nvPr/>
            </p:nvSpPr>
            <p:spPr bwMode="auto">
              <a:xfrm>
                <a:off x="1344" y="1488"/>
                <a:ext cx="624" cy="192"/>
              </a:xfrm>
              <a:prstGeom prst="rect">
                <a:avLst/>
              </a:prstGeom>
              <a:noFill/>
              <a:ln w="12700">
                <a:solidFill>
                  <a:schemeClr val="tx1"/>
                </a:solidFill>
                <a:miter lim="800000"/>
                <a:headEnd/>
                <a:tailEnd/>
              </a:ln>
              <a:effectLst/>
            </p:spPr>
            <p:txBody>
              <a:bodyPr wrap="none" anchor="ctr"/>
              <a:lstStyle/>
              <a:p>
                <a:pPr algn="ctr">
                  <a:buNone/>
                </a:pPr>
                <a:r>
                  <a:rPr lang="zh-CN" altLang="en-US">
                    <a:solidFill>
                      <a:srgbClr val="0532C3"/>
                    </a:solidFill>
                  </a:rPr>
                  <a:t>000</a:t>
                </a:r>
              </a:p>
            </p:txBody>
          </p:sp>
          <p:sp>
            <p:nvSpPr>
              <p:cNvPr id="185353" name="Rectangle 9"/>
              <p:cNvSpPr>
                <a:spLocks noChangeArrowheads="1"/>
              </p:cNvSpPr>
              <p:nvPr/>
            </p:nvSpPr>
            <p:spPr bwMode="auto">
              <a:xfrm>
                <a:off x="1968" y="1488"/>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AX</a:t>
                </a:r>
              </a:p>
            </p:txBody>
          </p:sp>
          <p:sp>
            <p:nvSpPr>
              <p:cNvPr id="185354" name="Rectangle 10"/>
              <p:cNvSpPr>
                <a:spLocks noChangeArrowheads="1"/>
              </p:cNvSpPr>
              <p:nvPr/>
            </p:nvSpPr>
            <p:spPr bwMode="auto">
              <a:xfrm>
                <a:off x="2592" y="1488"/>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AL</a:t>
                </a:r>
              </a:p>
            </p:txBody>
          </p:sp>
          <p:sp>
            <p:nvSpPr>
              <p:cNvPr id="185355" name="Rectangle 11"/>
              <p:cNvSpPr>
                <a:spLocks noChangeArrowheads="1"/>
              </p:cNvSpPr>
              <p:nvPr/>
            </p:nvSpPr>
            <p:spPr bwMode="auto">
              <a:xfrm>
                <a:off x="1344" y="1680"/>
                <a:ext cx="624" cy="192"/>
              </a:xfrm>
              <a:prstGeom prst="rect">
                <a:avLst/>
              </a:prstGeom>
              <a:noFill/>
              <a:ln w="12700">
                <a:solidFill>
                  <a:schemeClr val="tx1"/>
                </a:solidFill>
                <a:miter lim="800000"/>
                <a:headEnd/>
                <a:tailEnd/>
              </a:ln>
              <a:effectLst/>
            </p:spPr>
            <p:txBody>
              <a:bodyPr wrap="none" anchor="ctr"/>
              <a:lstStyle/>
              <a:p>
                <a:pPr algn="ctr">
                  <a:buNone/>
                </a:pPr>
                <a:r>
                  <a:rPr lang="zh-CN" altLang="en-US">
                    <a:solidFill>
                      <a:srgbClr val="0532C3"/>
                    </a:solidFill>
                  </a:rPr>
                  <a:t>001</a:t>
                </a:r>
              </a:p>
            </p:txBody>
          </p:sp>
          <p:sp>
            <p:nvSpPr>
              <p:cNvPr id="185356" name="Rectangle 12"/>
              <p:cNvSpPr>
                <a:spLocks noChangeArrowheads="1"/>
              </p:cNvSpPr>
              <p:nvPr/>
            </p:nvSpPr>
            <p:spPr bwMode="auto">
              <a:xfrm>
                <a:off x="1968" y="1680"/>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CX</a:t>
                </a:r>
              </a:p>
            </p:txBody>
          </p:sp>
          <p:sp>
            <p:nvSpPr>
              <p:cNvPr id="185357" name="Rectangle 13"/>
              <p:cNvSpPr>
                <a:spLocks noChangeArrowheads="1"/>
              </p:cNvSpPr>
              <p:nvPr/>
            </p:nvSpPr>
            <p:spPr bwMode="auto">
              <a:xfrm>
                <a:off x="2592" y="1680"/>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CL</a:t>
                </a:r>
              </a:p>
            </p:txBody>
          </p:sp>
          <p:sp>
            <p:nvSpPr>
              <p:cNvPr id="185358" name="Rectangle 14"/>
              <p:cNvSpPr>
                <a:spLocks noChangeArrowheads="1"/>
              </p:cNvSpPr>
              <p:nvPr/>
            </p:nvSpPr>
            <p:spPr bwMode="auto">
              <a:xfrm>
                <a:off x="1344" y="1872"/>
                <a:ext cx="624" cy="192"/>
              </a:xfrm>
              <a:prstGeom prst="rect">
                <a:avLst/>
              </a:prstGeom>
              <a:noFill/>
              <a:ln w="12700">
                <a:solidFill>
                  <a:schemeClr val="tx1"/>
                </a:solidFill>
                <a:miter lim="800000"/>
                <a:headEnd/>
                <a:tailEnd/>
              </a:ln>
              <a:effectLst/>
            </p:spPr>
            <p:txBody>
              <a:bodyPr wrap="none" anchor="ctr"/>
              <a:lstStyle/>
              <a:p>
                <a:pPr algn="ctr">
                  <a:buNone/>
                </a:pPr>
                <a:r>
                  <a:rPr lang="zh-CN" altLang="en-US">
                    <a:solidFill>
                      <a:srgbClr val="0532C3"/>
                    </a:solidFill>
                  </a:rPr>
                  <a:t>010</a:t>
                </a:r>
              </a:p>
            </p:txBody>
          </p:sp>
          <p:sp>
            <p:nvSpPr>
              <p:cNvPr id="185359" name="Rectangle 15"/>
              <p:cNvSpPr>
                <a:spLocks noChangeArrowheads="1"/>
              </p:cNvSpPr>
              <p:nvPr/>
            </p:nvSpPr>
            <p:spPr bwMode="auto">
              <a:xfrm>
                <a:off x="1968" y="1872"/>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DX</a:t>
                </a:r>
              </a:p>
            </p:txBody>
          </p:sp>
          <p:sp>
            <p:nvSpPr>
              <p:cNvPr id="185360" name="Rectangle 16"/>
              <p:cNvSpPr>
                <a:spLocks noChangeArrowheads="1"/>
              </p:cNvSpPr>
              <p:nvPr/>
            </p:nvSpPr>
            <p:spPr bwMode="auto">
              <a:xfrm>
                <a:off x="2592" y="1872"/>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DL</a:t>
                </a:r>
              </a:p>
            </p:txBody>
          </p:sp>
          <p:sp>
            <p:nvSpPr>
              <p:cNvPr id="185361" name="Rectangle 17"/>
              <p:cNvSpPr>
                <a:spLocks noChangeArrowheads="1"/>
              </p:cNvSpPr>
              <p:nvPr/>
            </p:nvSpPr>
            <p:spPr bwMode="auto">
              <a:xfrm>
                <a:off x="1344" y="2064"/>
                <a:ext cx="624" cy="192"/>
              </a:xfrm>
              <a:prstGeom prst="rect">
                <a:avLst/>
              </a:prstGeom>
              <a:noFill/>
              <a:ln w="12700">
                <a:solidFill>
                  <a:schemeClr val="tx1"/>
                </a:solidFill>
                <a:miter lim="800000"/>
                <a:headEnd/>
                <a:tailEnd/>
              </a:ln>
              <a:effectLst/>
            </p:spPr>
            <p:txBody>
              <a:bodyPr wrap="none" anchor="ctr"/>
              <a:lstStyle/>
              <a:p>
                <a:pPr algn="ctr">
                  <a:buNone/>
                </a:pPr>
                <a:r>
                  <a:rPr lang="zh-CN" altLang="en-US">
                    <a:solidFill>
                      <a:srgbClr val="0532C3"/>
                    </a:solidFill>
                  </a:rPr>
                  <a:t>011</a:t>
                </a:r>
              </a:p>
            </p:txBody>
          </p:sp>
          <p:sp>
            <p:nvSpPr>
              <p:cNvPr id="185362" name="Rectangle 18"/>
              <p:cNvSpPr>
                <a:spLocks noChangeArrowheads="1"/>
              </p:cNvSpPr>
              <p:nvPr/>
            </p:nvSpPr>
            <p:spPr bwMode="auto">
              <a:xfrm>
                <a:off x="1968" y="2064"/>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BX</a:t>
                </a:r>
              </a:p>
            </p:txBody>
          </p:sp>
          <p:sp>
            <p:nvSpPr>
              <p:cNvPr id="185363" name="Rectangle 19"/>
              <p:cNvSpPr>
                <a:spLocks noChangeArrowheads="1"/>
              </p:cNvSpPr>
              <p:nvPr/>
            </p:nvSpPr>
            <p:spPr bwMode="auto">
              <a:xfrm>
                <a:off x="2592" y="2064"/>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BL</a:t>
                </a:r>
              </a:p>
            </p:txBody>
          </p:sp>
          <p:sp>
            <p:nvSpPr>
              <p:cNvPr id="185364" name="Rectangle 20"/>
              <p:cNvSpPr>
                <a:spLocks noChangeArrowheads="1"/>
              </p:cNvSpPr>
              <p:nvPr/>
            </p:nvSpPr>
            <p:spPr bwMode="auto">
              <a:xfrm>
                <a:off x="1344" y="2256"/>
                <a:ext cx="624" cy="192"/>
              </a:xfrm>
              <a:prstGeom prst="rect">
                <a:avLst/>
              </a:prstGeom>
              <a:noFill/>
              <a:ln w="12700">
                <a:solidFill>
                  <a:schemeClr val="tx1"/>
                </a:solidFill>
                <a:miter lim="800000"/>
                <a:headEnd/>
                <a:tailEnd/>
              </a:ln>
              <a:effectLst/>
            </p:spPr>
            <p:txBody>
              <a:bodyPr wrap="none" anchor="ctr"/>
              <a:lstStyle/>
              <a:p>
                <a:pPr algn="ctr">
                  <a:buNone/>
                </a:pPr>
                <a:r>
                  <a:rPr lang="zh-CN" altLang="en-US">
                    <a:solidFill>
                      <a:srgbClr val="0532C3"/>
                    </a:solidFill>
                  </a:rPr>
                  <a:t>100</a:t>
                </a:r>
              </a:p>
            </p:txBody>
          </p:sp>
          <p:sp>
            <p:nvSpPr>
              <p:cNvPr id="185365" name="Rectangle 21"/>
              <p:cNvSpPr>
                <a:spLocks noChangeArrowheads="1"/>
              </p:cNvSpPr>
              <p:nvPr/>
            </p:nvSpPr>
            <p:spPr bwMode="auto">
              <a:xfrm>
                <a:off x="1968" y="2256"/>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SP</a:t>
                </a:r>
              </a:p>
            </p:txBody>
          </p:sp>
          <p:sp>
            <p:nvSpPr>
              <p:cNvPr id="185366" name="Rectangle 22"/>
              <p:cNvSpPr>
                <a:spLocks noChangeArrowheads="1"/>
              </p:cNvSpPr>
              <p:nvPr/>
            </p:nvSpPr>
            <p:spPr bwMode="auto">
              <a:xfrm>
                <a:off x="2592" y="2256"/>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AH</a:t>
                </a:r>
              </a:p>
            </p:txBody>
          </p:sp>
          <p:sp>
            <p:nvSpPr>
              <p:cNvPr id="185367" name="Rectangle 23"/>
              <p:cNvSpPr>
                <a:spLocks noChangeArrowheads="1"/>
              </p:cNvSpPr>
              <p:nvPr/>
            </p:nvSpPr>
            <p:spPr bwMode="auto">
              <a:xfrm>
                <a:off x="1344" y="2448"/>
                <a:ext cx="624" cy="192"/>
              </a:xfrm>
              <a:prstGeom prst="rect">
                <a:avLst/>
              </a:prstGeom>
              <a:noFill/>
              <a:ln w="12700">
                <a:solidFill>
                  <a:schemeClr val="tx1"/>
                </a:solidFill>
                <a:miter lim="800000"/>
                <a:headEnd/>
                <a:tailEnd/>
              </a:ln>
              <a:effectLst/>
            </p:spPr>
            <p:txBody>
              <a:bodyPr wrap="none" anchor="ctr"/>
              <a:lstStyle/>
              <a:p>
                <a:pPr algn="ctr">
                  <a:buNone/>
                </a:pPr>
                <a:r>
                  <a:rPr lang="zh-CN" altLang="en-US">
                    <a:solidFill>
                      <a:srgbClr val="0532C3"/>
                    </a:solidFill>
                  </a:rPr>
                  <a:t>101</a:t>
                </a:r>
              </a:p>
            </p:txBody>
          </p:sp>
          <p:sp>
            <p:nvSpPr>
              <p:cNvPr id="185368" name="Rectangle 24"/>
              <p:cNvSpPr>
                <a:spLocks noChangeArrowheads="1"/>
              </p:cNvSpPr>
              <p:nvPr/>
            </p:nvSpPr>
            <p:spPr bwMode="auto">
              <a:xfrm>
                <a:off x="1968" y="2448"/>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BP</a:t>
                </a:r>
              </a:p>
            </p:txBody>
          </p:sp>
          <p:sp>
            <p:nvSpPr>
              <p:cNvPr id="185369" name="Rectangle 25"/>
              <p:cNvSpPr>
                <a:spLocks noChangeArrowheads="1"/>
              </p:cNvSpPr>
              <p:nvPr/>
            </p:nvSpPr>
            <p:spPr bwMode="auto">
              <a:xfrm>
                <a:off x="2592" y="2448"/>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CH</a:t>
                </a:r>
              </a:p>
            </p:txBody>
          </p:sp>
          <p:sp>
            <p:nvSpPr>
              <p:cNvPr id="185370" name="Rectangle 26"/>
              <p:cNvSpPr>
                <a:spLocks noChangeArrowheads="1"/>
              </p:cNvSpPr>
              <p:nvPr/>
            </p:nvSpPr>
            <p:spPr bwMode="auto">
              <a:xfrm>
                <a:off x="1344" y="2640"/>
                <a:ext cx="624" cy="192"/>
              </a:xfrm>
              <a:prstGeom prst="rect">
                <a:avLst/>
              </a:prstGeom>
              <a:noFill/>
              <a:ln w="12700">
                <a:solidFill>
                  <a:schemeClr val="tx1"/>
                </a:solidFill>
                <a:miter lim="800000"/>
                <a:headEnd/>
                <a:tailEnd/>
              </a:ln>
              <a:effectLst/>
            </p:spPr>
            <p:txBody>
              <a:bodyPr wrap="none" anchor="ctr"/>
              <a:lstStyle/>
              <a:p>
                <a:pPr algn="ctr">
                  <a:buNone/>
                </a:pPr>
                <a:r>
                  <a:rPr lang="zh-CN" altLang="en-US">
                    <a:solidFill>
                      <a:srgbClr val="0532C3"/>
                    </a:solidFill>
                  </a:rPr>
                  <a:t>110</a:t>
                </a:r>
              </a:p>
            </p:txBody>
          </p:sp>
          <p:sp>
            <p:nvSpPr>
              <p:cNvPr id="185371" name="Rectangle 27"/>
              <p:cNvSpPr>
                <a:spLocks noChangeArrowheads="1"/>
              </p:cNvSpPr>
              <p:nvPr/>
            </p:nvSpPr>
            <p:spPr bwMode="auto">
              <a:xfrm>
                <a:off x="1968" y="2640"/>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SI</a:t>
                </a:r>
              </a:p>
            </p:txBody>
          </p:sp>
          <p:sp>
            <p:nvSpPr>
              <p:cNvPr id="185372" name="Rectangle 28"/>
              <p:cNvSpPr>
                <a:spLocks noChangeArrowheads="1"/>
              </p:cNvSpPr>
              <p:nvPr/>
            </p:nvSpPr>
            <p:spPr bwMode="auto">
              <a:xfrm>
                <a:off x="2592" y="2640"/>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DH</a:t>
                </a:r>
              </a:p>
            </p:txBody>
          </p:sp>
          <p:sp>
            <p:nvSpPr>
              <p:cNvPr id="185373" name="Rectangle 29"/>
              <p:cNvSpPr>
                <a:spLocks noChangeArrowheads="1"/>
              </p:cNvSpPr>
              <p:nvPr/>
            </p:nvSpPr>
            <p:spPr bwMode="auto">
              <a:xfrm>
                <a:off x="1344" y="2832"/>
                <a:ext cx="624" cy="192"/>
              </a:xfrm>
              <a:prstGeom prst="rect">
                <a:avLst/>
              </a:prstGeom>
              <a:noFill/>
              <a:ln w="12700">
                <a:solidFill>
                  <a:schemeClr val="tx1"/>
                </a:solidFill>
                <a:miter lim="800000"/>
                <a:headEnd/>
                <a:tailEnd/>
              </a:ln>
              <a:effectLst/>
            </p:spPr>
            <p:txBody>
              <a:bodyPr wrap="none" anchor="ctr"/>
              <a:lstStyle/>
              <a:p>
                <a:pPr algn="ctr">
                  <a:buNone/>
                </a:pPr>
                <a:r>
                  <a:rPr lang="zh-CN" altLang="en-US">
                    <a:solidFill>
                      <a:srgbClr val="0532C3"/>
                    </a:solidFill>
                  </a:rPr>
                  <a:t>111</a:t>
                </a:r>
              </a:p>
            </p:txBody>
          </p:sp>
          <p:sp>
            <p:nvSpPr>
              <p:cNvPr id="185374" name="Rectangle 30"/>
              <p:cNvSpPr>
                <a:spLocks noChangeArrowheads="1"/>
              </p:cNvSpPr>
              <p:nvPr/>
            </p:nvSpPr>
            <p:spPr bwMode="auto">
              <a:xfrm>
                <a:off x="1968" y="2832"/>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DI</a:t>
                </a:r>
              </a:p>
            </p:txBody>
          </p:sp>
          <p:sp>
            <p:nvSpPr>
              <p:cNvPr id="185375" name="Rectangle 31"/>
              <p:cNvSpPr>
                <a:spLocks noChangeArrowheads="1"/>
              </p:cNvSpPr>
              <p:nvPr/>
            </p:nvSpPr>
            <p:spPr bwMode="auto">
              <a:xfrm>
                <a:off x="2592" y="2832"/>
                <a:ext cx="624" cy="192"/>
              </a:xfrm>
              <a:prstGeom prst="rect">
                <a:avLst/>
              </a:prstGeom>
              <a:noFill/>
              <a:ln w="12700">
                <a:solidFill>
                  <a:schemeClr val="tx1"/>
                </a:solidFill>
                <a:miter lim="800000"/>
                <a:headEnd/>
                <a:tailEnd/>
              </a:ln>
              <a:effectLst/>
            </p:spPr>
            <p:txBody>
              <a:bodyPr wrap="none" anchor="ctr"/>
              <a:lstStyle/>
              <a:p>
                <a:pPr algn="ctr">
                  <a:buNone/>
                </a:pPr>
                <a:r>
                  <a:rPr lang="en-US" altLang="zh-CN">
                    <a:solidFill>
                      <a:srgbClr val="0532C3"/>
                    </a:solidFill>
                  </a:rPr>
                  <a:t>BH</a:t>
                </a:r>
              </a:p>
            </p:txBody>
          </p:sp>
        </p:grpSp>
        <p:sp>
          <p:nvSpPr>
            <p:cNvPr id="185377" name="Text Box 33"/>
            <p:cNvSpPr txBox="1">
              <a:spLocks noChangeArrowheads="1"/>
            </p:cNvSpPr>
            <p:nvPr/>
          </p:nvSpPr>
          <p:spPr bwMode="auto">
            <a:xfrm>
              <a:off x="144" y="2112"/>
              <a:ext cx="1152" cy="223"/>
            </a:xfrm>
            <a:prstGeom prst="rect">
              <a:avLst/>
            </a:prstGeom>
            <a:noFill/>
            <a:ln w="12700">
              <a:noFill/>
              <a:miter lim="800000"/>
              <a:headEnd/>
              <a:tailEnd/>
            </a:ln>
            <a:effectLst/>
          </p:spPr>
          <p:txBody>
            <a:bodyPr>
              <a:spAutoFit/>
            </a:bodyPr>
            <a:lstStyle/>
            <a:p>
              <a:pPr algn="ctr">
                <a:spcBef>
                  <a:spcPct val="50000"/>
                </a:spcBef>
                <a:buNone/>
              </a:pPr>
              <a:r>
                <a:rPr lang="zh-CN" altLang="en-US" sz="2000">
                  <a:ea typeface="楷体_GB2312" pitchFamily="49" charset="-122"/>
                </a:rPr>
                <a:t>寄存器编码表</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idx="4294967295"/>
          </p:nvPr>
        </p:nvSpPr>
        <p:spPr>
          <a:xfrm>
            <a:off x="612000" y="252000"/>
            <a:ext cx="7086600" cy="373062"/>
          </a:xfrm>
        </p:spPr>
        <p:txBody>
          <a:bodyPr/>
          <a:lstStyle/>
          <a:p>
            <a:r>
              <a:rPr lang="en-US" altLang="zh-CN" dirty="0"/>
              <a:t>2.1 8086/8088</a:t>
            </a:r>
            <a:r>
              <a:rPr lang="zh-CN" altLang="en-US" dirty="0"/>
              <a:t>指令系统</a:t>
            </a:r>
            <a:endParaRPr lang="en-US" altLang="zh-CN" dirty="0"/>
          </a:p>
        </p:txBody>
      </p:sp>
      <p:sp>
        <p:nvSpPr>
          <p:cNvPr id="186371" name="Rectangle 3"/>
          <p:cNvSpPr>
            <a:spLocks noGrp="1" noChangeArrowheads="1"/>
          </p:cNvSpPr>
          <p:nvPr>
            <p:ph type="body" idx="4294967295"/>
          </p:nvPr>
        </p:nvSpPr>
        <p:spPr>
          <a:xfrm>
            <a:off x="612000" y="900000"/>
            <a:ext cx="8305800" cy="863600"/>
          </a:xfrm>
        </p:spPr>
        <p:txBody>
          <a:bodyPr/>
          <a:lstStyle/>
          <a:p>
            <a:r>
              <a:rPr lang="zh-CN" altLang="en-US" sz="2800" dirty="0">
                <a:ea typeface="宋体" pitchFamily="2" charset="-122"/>
              </a:rPr>
              <a:t>一般双操作数指令格式与编码（续）</a:t>
            </a:r>
            <a:endParaRPr lang="en-US" altLang="zh-CN" sz="2800" dirty="0">
              <a:ea typeface="宋体" pitchFamily="2" charset="-122"/>
            </a:endParaRPr>
          </a:p>
          <a:p>
            <a:pPr lvl="1"/>
            <a:r>
              <a:rPr lang="en-US" altLang="zh-CN" sz="2000" dirty="0">
                <a:ea typeface="宋体" pitchFamily="2" charset="-122"/>
              </a:rPr>
              <a:t>MOD</a:t>
            </a:r>
            <a:r>
              <a:rPr lang="zh-CN" altLang="en-US" sz="2000" dirty="0">
                <a:ea typeface="宋体" pitchFamily="2" charset="-122"/>
              </a:rPr>
              <a:t>和</a:t>
            </a:r>
            <a:r>
              <a:rPr lang="en-US" altLang="zh-CN" sz="2000" dirty="0">
                <a:ea typeface="宋体" pitchFamily="2" charset="-122"/>
              </a:rPr>
              <a:t>R/M：</a:t>
            </a:r>
            <a:r>
              <a:rPr lang="zh-CN" altLang="en-US" sz="2000" dirty="0">
                <a:ea typeface="宋体" pitchFamily="2" charset="-122"/>
              </a:rPr>
              <a:t>确定另外一个操作数。</a:t>
            </a:r>
          </a:p>
        </p:txBody>
      </p:sp>
      <p:graphicFrame>
        <p:nvGraphicFramePr>
          <p:cNvPr id="186577" name="Object 209"/>
          <p:cNvGraphicFramePr>
            <a:graphicFrameLocks noChangeAspect="1"/>
          </p:cNvGraphicFramePr>
          <p:nvPr>
            <p:extLst>
              <p:ext uri="{D42A27DB-BD31-4B8C-83A1-F6EECF244321}">
                <p14:modId xmlns:p14="http://schemas.microsoft.com/office/powerpoint/2010/main" val="456222723"/>
              </p:ext>
            </p:extLst>
          </p:nvPr>
        </p:nvGraphicFramePr>
        <p:xfrm>
          <a:off x="2149599" y="2004927"/>
          <a:ext cx="7620000" cy="3962400"/>
        </p:xfrm>
        <a:graphic>
          <a:graphicData uri="http://schemas.openxmlformats.org/presentationml/2006/ole">
            <mc:AlternateContent xmlns:mc="http://schemas.openxmlformats.org/markup-compatibility/2006">
              <mc:Choice xmlns:v="urn:schemas-microsoft-com:vml" Requires="v">
                <p:oleObj spid="_x0000_s5222" name="位图图像" r:id="rId3" imgW="6876190" imgH="3801006" progId="PBrush">
                  <p:embed/>
                </p:oleObj>
              </mc:Choice>
              <mc:Fallback>
                <p:oleObj name="位图图像" r:id="rId3" imgW="6876190" imgH="3801006"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9599" y="2004927"/>
                        <a:ext cx="7620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244"/>
          <p:cNvGrpSpPr>
            <a:grpSpLocks/>
          </p:cNvGrpSpPr>
          <p:nvPr/>
        </p:nvGrpSpPr>
        <p:grpSpPr bwMode="auto">
          <a:xfrm>
            <a:off x="1703512" y="6058806"/>
            <a:ext cx="8559800" cy="712788"/>
            <a:chOff x="208" y="3597"/>
            <a:chExt cx="5392" cy="449"/>
          </a:xfrm>
        </p:grpSpPr>
        <p:sp>
          <p:nvSpPr>
            <p:cNvPr id="186579" name="Rectangle 211"/>
            <p:cNvSpPr>
              <a:spLocks noChangeArrowheads="1"/>
            </p:cNvSpPr>
            <p:nvPr/>
          </p:nvSpPr>
          <p:spPr bwMode="auto">
            <a:xfrm>
              <a:off x="208" y="3597"/>
              <a:ext cx="562" cy="449"/>
            </a:xfrm>
            <a:prstGeom prst="rect">
              <a:avLst/>
            </a:prstGeom>
            <a:solidFill>
              <a:srgbClr val="FFFF00"/>
            </a:solidFill>
            <a:ln w="4763">
              <a:solidFill>
                <a:srgbClr val="000000"/>
              </a:solidFill>
              <a:miter lim="800000"/>
              <a:headEnd/>
              <a:tailEnd/>
            </a:ln>
          </p:spPr>
          <p:txBody>
            <a:bodyPr/>
            <a:lstStyle/>
            <a:p>
              <a:pPr algn="ctr">
                <a:buNone/>
              </a:pPr>
              <a:endParaRPr lang="zh-CN" altLang="en-US"/>
            </a:p>
          </p:txBody>
        </p:sp>
        <p:sp>
          <p:nvSpPr>
            <p:cNvPr id="186580" name="Rectangle 212"/>
            <p:cNvSpPr>
              <a:spLocks noChangeArrowheads="1"/>
            </p:cNvSpPr>
            <p:nvPr/>
          </p:nvSpPr>
          <p:spPr bwMode="auto">
            <a:xfrm>
              <a:off x="328" y="3758"/>
              <a:ext cx="393" cy="107"/>
            </a:xfrm>
            <a:prstGeom prst="rect">
              <a:avLst/>
            </a:prstGeom>
            <a:noFill/>
            <a:ln w="9525">
              <a:noFill/>
              <a:miter lim="800000"/>
              <a:headEnd/>
              <a:tailEnd/>
            </a:ln>
          </p:spPr>
          <p:txBody>
            <a:bodyPr wrap="none" lIns="0" tIns="0" rIns="0" bIns="0">
              <a:spAutoFit/>
            </a:bodyPr>
            <a:lstStyle/>
            <a:p>
              <a:pPr algn="ctr">
                <a:buNone/>
              </a:pPr>
              <a:r>
                <a:rPr lang="en-US" altLang="zh-CN" sz="1300">
                  <a:solidFill>
                    <a:srgbClr val="000000"/>
                  </a:solidFill>
                </a:rPr>
                <a:t>Opcode</a:t>
              </a:r>
              <a:endParaRPr lang="en-US" altLang="zh-CN">
                <a:ea typeface="宋体" pitchFamily="2" charset="-122"/>
              </a:endParaRPr>
            </a:p>
          </p:txBody>
        </p:sp>
        <p:sp>
          <p:nvSpPr>
            <p:cNvPr id="186581" name="Rectangle 213"/>
            <p:cNvSpPr>
              <a:spLocks noChangeArrowheads="1"/>
            </p:cNvSpPr>
            <p:nvPr/>
          </p:nvSpPr>
          <p:spPr bwMode="auto">
            <a:xfrm>
              <a:off x="2005" y="3597"/>
              <a:ext cx="899" cy="449"/>
            </a:xfrm>
            <a:prstGeom prst="rect">
              <a:avLst/>
            </a:prstGeom>
            <a:solidFill>
              <a:srgbClr val="E6E6E6"/>
            </a:solidFill>
            <a:ln w="4763">
              <a:solidFill>
                <a:srgbClr val="000000"/>
              </a:solidFill>
              <a:miter lim="800000"/>
              <a:headEnd/>
              <a:tailEnd/>
            </a:ln>
          </p:spPr>
          <p:txBody>
            <a:bodyPr/>
            <a:lstStyle/>
            <a:p>
              <a:pPr algn="ctr">
                <a:buNone/>
              </a:pPr>
              <a:endParaRPr lang="zh-CN" altLang="en-US"/>
            </a:p>
          </p:txBody>
        </p:sp>
        <p:sp>
          <p:nvSpPr>
            <p:cNvPr id="186582" name="Rectangle 214"/>
            <p:cNvSpPr>
              <a:spLocks noChangeArrowheads="1"/>
            </p:cNvSpPr>
            <p:nvPr/>
          </p:nvSpPr>
          <p:spPr bwMode="auto">
            <a:xfrm>
              <a:off x="2244" y="3758"/>
              <a:ext cx="498" cy="107"/>
            </a:xfrm>
            <a:prstGeom prst="rect">
              <a:avLst/>
            </a:prstGeom>
            <a:noFill/>
            <a:ln w="9525">
              <a:noFill/>
              <a:miter lim="800000"/>
              <a:headEnd/>
              <a:tailEnd/>
            </a:ln>
          </p:spPr>
          <p:txBody>
            <a:bodyPr wrap="none" lIns="0" tIns="0" rIns="0" bIns="0">
              <a:spAutoFit/>
            </a:bodyPr>
            <a:lstStyle/>
            <a:p>
              <a:pPr algn="ctr">
                <a:buNone/>
              </a:pPr>
              <a:r>
                <a:rPr lang="en-US" altLang="zh-CN" sz="1300">
                  <a:solidFill>
                    <a:srgbClr val="FF0000"/>
                  </a:solidFill>
                </a:rPr>
                <a:t>Disp_Low</a:t>
              </a:r>
              <a:endParaRPr lang="en-US" altLang="zh-CN">
                <a:ea typeface="宋体" pitchFamily="2" charset="-122"/>
              </a:endParaRPr>
            </a:p>
          </p:txBody>
        </p:sp>
        <p:sp>
          <p:nvSpPr>
            <p:cNvPr id="186583" name="Rectangle 215"/>
            <p:cNvSpPr>
              <a:spLocks noChangeArrowheads="1"/>
            </p:cNvSpPr>
            <p:nvPr/>
          </p:nvSpPr>
          <p:spPr bwMode="auto">
            <a:xfrm>
              <a:off x="2904" y="3597"/>
              <a:ext cx="899" cy="449"/>
            </a:xfrm>
            <a:prstGeom prst="rect">
              <a:avLst/>
            </a:prstGeom>
            <a:solidFill>
              <a:srgbClr val="E6E6E6"/>
            </a:solidFill>
            <a:ln w="4763">
              <a:solidFill>
                <a:srgbClr val="000000"/>
              </a:solidFill>
              <a:miter lim="800000"/>
              <a:headEnd/>
              <a:tailEnd/>
            </a:ln>
          </p:spPr>
          <p:txBody>
            <a:bodyPr/>
            <a:lstStyle/>
            <a:p>
              <a:pPr algn="ctr">
                <a:buNone/>
              </a:pPr>
              <a:endParaRPr lang="zh-CN" altLang="en-US"/>
            </a:p>
          </p:txBody>
        </p:sp>
        <p:sp>
          <p:nvSpPr>
            <p:cNvPr id="186584" name="Rectangle 216"/>
            <p:cNvSpPr>
              <a:spLocks noChangeArrowheads="1"/>
            </p:cNvSpPr>
            <p:nvPr/>
          </p:nvSpPr>
          <p:spPr bwMode="auto">
            <a:xfrm>
              <a:off x="3131" y="3758"/>
              <a:ext cx="521" cy="107"/>
            </a:xfrm>
            <a:prstGeom prst="rect">
              <a:avLst/>
            </a:prstGeom>
            <a:noFill/>
            <a:ln w="9525">
              <a:noFill/>
              <a:miter lim="800000"/>
              <a:headEnd/>
              <a:tailEnd/>
            </a:ln>
          </p:spPr>
          <p:txBody>
            <a:bodyPr wrap="none" lIns="0" tIns="0" rIns="0" bIns="0">
              <a:spAutoFit/>
            </a:bodyPr>
            <a:lstStyle/>
            <a:p>
              <a:pPr algn="ctr">
                <a:buNone/>
              </a:pPr>
              <a:r>
                <a:rPr lang="en-US" altLang="zh-CN" sz="1300">
                  <a:solidFill>
                    <a:srgbClr val="FF0000"/>
                  </a:solidFill>
                </a:rPr>
                <a:t>Disp_High</a:t>
              </a:r>
              <a:endParaRPr lang="en-US" altLang="zh-CN">
                <a:ea typeface="宋体" pitchFamily="2" charset="-122"/>
              </a:endParaRPr>
            </a:p>
          </p:txBody>
        </p:sp>
        <p:sp>
          <p:nvSpPr>
            <p:cNvPr id="186585" name="Rectangle 217"/>
            <p:cNvSpPr>
              <a:spLocks noChangeArrowheads="1"/>
            </p:cNvSpPr>
            <p:nvPr/>
          </p:nvSpPr>
          <p:spPr bwMode="auto">
            <a:xfrm>
              <a:off x="3803" y="3597"/>
              <a:ext cx="898" cy="449"/>
            </a:xfrm>
            <a:prstGeom prst="rect">
              <a:avLst/>
            </a:prstGeom>
            <a:solidFill>
              <a:srgbClr val="8CF1FD"/>
            </a:solidFill>
            <a:ln w="4763">
              <a:solidFill>
                <a:srgbClr val="000000"/>
              </a:solidFill>
              <a:miter lim="800000"/>
              <a:headEnd/>
              <a:tailEnd/>
            </a:ln>
          </p:spPr>
          <p:txBody>
            <a:bodyPr/>
            <a:lstStyle/>
            <a:p>
              <a:pPr algn="ctr">
                <a:buNone/>
              </a:pPr>
              <a:endParaRPr lang="zh-CN" altLang="en-US"/>
            </a:p>
          </p:txBody>
        </p:sp>
        <p:sp>
          <p:nvSpPr>
            <p:cNvPr id="186586" name="Rectangle 218"/>
            <p:cNvSpPr>
              <a:spLocks noChangeArrowheads="1"/>
            </p:cNvSpPr>
            <p:nvPr/>
          </p:nvSpPr>
          <p:spPr bwMode="auto">
            <a:xfrm>
              <a:off x="3882" y="3758"/>
              <a:ext cx="830" cy="107"/>
            </a:xfrm>
            <a:prstGeom prst="rect">
              <a:avLst/>
            </a:prstGeom>
            <a:noFill/>
            <a:ln w="9525">
              <a:noFill/>
              <a:miter lim="800000"/>
              <a:headEnd/>
              <a:tailEnd/>
            </a:ln>
          </p:spPr>
          <p:txBody>
            <a:bodyPr wrap="none" lIns="0" tIns="0" rIns="0" bIns="0">
              <a:spAutoFit/>
            </a:bodyPr>
            <a:lstStyle/>
            <a:p>
              <a:pPr algn="ctr">
                <a:buNone/>
              </a:pPr>
              <a:r>
                <a:rPr lang="en-US" altLang="zh-CN" sz="1300">
                  <a:solidFill>
                    <a:srgbClr val="000080"/>
                  </a:solidFill>
                </a:rPr>
                <a:t>Imme. Data_Low</a:t>
              </a:r>
              <a:endParaRPr lang="en-US" altLang="zh-CN">
                <a:ea typeface="宋体" pitchFamily="2" charset="-122"/>
              </a:endParaRPr>
            </a:p>
          </p:txBody>
        </p:sp>
        <p:sp>
          <p:nvSpPr>
            <p:cNvPr id="186587" name="Rectangle 219"/>
            <p:cNvSpPr>
              <a:spLocks noChangeArrowheads="1"/>
            </p:cNvSpPr>
            <p:nvPr/>
          </p:nvSpPr>
          <p:spPr bwMode="auto">
            <a:xfrm>
              <a:off x="4701" y="3597"/>
              <a:ext cx="899" cy="449"/>
            </a:xfrm>
            <a:prstGeom prst="rect">
              <a:avLst/>
            </a:prstGeom>
            <a:solidFill>
              <a:srgbClr val="8CF1FD"/>
            </a:solidFill>
            <a:ln w="4763">
              <a:solidFill>
                <a:srgbClr val="000000"/>
              </a:solidFill>
              <a:miter lim="800000"/>
              <a:headEnd/>
              <a:tailEnd/>
            </a:ln>
          </p:spPr>
          <p:txBody>
            <a:bodyPr/>
            <a:lstStyle/>
            <a:p>
              <a:pPr algn="ctr">
                <a:buNone/>
              </a:pPr>
              <a:endParaRPr lang="zh-CN" altLang="en-US"/>
            </a:p>
          </p:txBody>
        </p:sp>
        <p:sp>
          <p:nvSpPr>
            <p:cNvPr id="186588" name="Rectangle 220"/>
            <p:cNvSpPr>
              <a:spLocks noChangeArrowheads="1"/>
            </p:cNvSpPr>
            <p:nvPr/>
          </p:nvSpPr>
          <p:spPr bwMode="auto">
            <a:xfrm>
              <a:off x="5029" y="3699"/>
              <a:ext cx="303" cy="107"/>
            </a:xfrm>
            <a:prstGeom prst="rect">
              <a:avLst/>
            </a:prstGeom>
            <a:noFill/>
            <a:ln w="9525">
              <a:noFill/>
              <a:miter lim="800000"/>
              <a:headEnd/>
              <a:tailEnd/>
            </a:ln>
          </p:spPr>
          <p:txBody>
            <a:bodyPr wrap="none" lIns="0" tIns="0" rIns="0" bIns="0">
              <a:spAutoFit/>
            </a:bodyPr>
            <a:lstStyle/>
            <a:p>
              <a:pPr algn="ctr">
                <a:buNone/>
              </a:pPr>
              <a:r>
                <a:rPr lang="en-US" altLang="zh-CN" sz="1300">
                  <a:solidFill>
                    <a:srgbClr val="000080"/>
                  </a:solidFill>
                </a:rPr>
                <a:t>Imme.</a:t>
              </a:r>
              <a:endParaRPr lang="en-US" altLang="zh-CN">
                <a:ea typeface="宋体" pitchFamily="2" charset="-122"/>
              </a:endParaRPr>
            </a:p>
          </p:txBody>
        </p:sp>
        <p:sp>
          <p:nvSpPr>
            <p:cNvPr id="186589" name="Rectangle 221"/>
            <p:cNvSpPr>
              <a:spLocks noChangeArrowheads="1"/>
            </p:cNvSpPr>
            <p:nvPr/>
          </p:nvSpPr>
          <p:spPr bwMode="auto">
            <a:xfrm>
              <a:off x="4929" y="3818"/>
              <a:ext cx="521" cy="107"/>
            </a:xfrm>
            <a:prstGeom prst="rect">
              <a:avLst/>
            </a:prstGeom>
            <a:noFill/>
            <a:ln w="9525">
              <a:noFill/>
              <a:miter lim="800000"/>
              <a:headEnd/>
              <a:tailEnd/>
            </a:ln>
          </p:spPr>
          <p:txBody>
            <a:bodyPr wrap="none" lIns="0" tIns="0" rIns="0" bIns="0">
              <a:spAutoFit/>
            </a:bodyPr>
            <a:lstStyle/>
            <a:p>
              <a:pPr algn="ctr">
                <a:buNone/>
              </a:pPr>
              <a:r>
                <a:rPr lang="en-US" altLang="zh-CN" sz="1300">
                  <a:solidFill>
                    <a:srgbClr val="000080"/>
                  </a:solidFill>
                </a:rPr>
                <a:t>Data_High</a:t>
              </a:r>
              <a:endParaRPr lang="en-US" altLang="zh-CN">
                <a:ea typeface="宋体" pitchFamily="2" charset="-122"/>
              </a:endParaRPr>
            </a:p>
          </p:txBody>
        </p:sp>
        <p:sp>
          <p:nvSpPr>
            <p:cNvPr id="186590" name="Rectangle 222"/>
            <p:cNvSpPr>
              <a:spLocks noChangeArrowheads="1"/>
            </p:cNvSpPr>
            <p:nvPr/>
          </p:nvSpPr>
          <p:spPr bwMode="auto">
            <a:xfrm>
              <a:off x="1332" y="3597"/>
              <a:ext cx="337" cy="449"/>
            </a:xfrm>
            <a:prstGeom prst="rect">
              <a:avLst/>
            </a:prstGeom>
            <a:solidFill>
              <a:srgbClr val="56FA63"/>
            </a:solidFill>
            <a:ln w="4763">
              <a:solidFill>
                <a:srgbClr val="000000"/>
              </a:solidFill>
              <a:miter lim="800000"/>
              <a:headEnd/>
              <a:tailEnd/>
            </a:ln>
          </p:spPr>
          <p:txBody>
            <a:bodyPr/>
            <a:lstStyle/>
            <a:p>
              <a:pPr algn="ctr">
                <a:buNone/>
              </a:pPr>
              <a:endParaRPr lang="zh-CN" altLang="en-US"/>
            </a:p>
          </p:txBody>
        </p:sp>
        <p:sp>
          <p:nvSpPr>
            <p:cNvPr id="186591" name="Rectangle 223"/>
            <p:cNvSpPr>
              <a:spLocks noChangeArrowheads="1"/>
            </p:cNvSpPr>
            <p:nvPr/>
          </p:nvSpPr>
          <p:spPr bwMode="auto">
            <a:xfrm>
              <a:off x="1418" y="3758"/>
              <a:ext cx="227" cy="107"/>
            </a:xfrm>
            <a:prstGeom prst="rect">
              <a:avLst/>
            </a:prstGeom>
            <a:noFill/>
            <a:ln w="9525">
              <a:noFill/>
              <a:miter lim="800000"/>
              <a:headEnd/>
              <a:tailEnd/>
            </a:ln>
          </p:spPr>
          <p:txBody>
            <a:bodyPr wrap="none" lIns="0" tIns="0" rIns="0" bIns="0">
              <a:spAutoFit/>
            </a:bodyPr>
            <a:lstStyle/>
            <a:p>
              <a:pPr algn="ctr">
                <a:buNone/>
              </a:pPr>
              <a:r>
                <a:rPr lang="en-US" altLang="zh-CN" sz="1300">
                  <a:solidFill>
                    <a:srgbClr val="FF0000"/>
                  </a:solidFill>
                </a:rPr>
                <a:t>REG</a:t>
              </a:r>
              <a:endParaRPr lang="en-US" altLang="zh-CN">
                <a:ea typeface="宋体" pitchFamily="2" charset="-122"/>
              </a:endParaRPr>
            </a:p>
          </p:txBody>
        </p:sp>
        <p:sp>
          <p:nvSpPr>
            <p:cNvPr id="186592" name="Rectangle 224"/>
            <p:cNvSpPr>
              <a:spLocks noChangeArrowheads="1"/>
            </p:cNvSpPr>
            <p:nvPr/>
          </p:nvSpPr>
          <p:spPr bwMode="auto">
            <a:xfrm>
              <a:off x="1669" y="3597"/>
              <a:ext cx="336" cy="449"/>
            </a:xfrm>
            <a:prstGeom prst="rect">
              <a:avLst/>
            </a:prstGeom>
            <a:solidFill>
              <a:srgbClr val="56FA63"/>
            </a:solidFill>
            <a:ln w="4763">
              <a:solidFill>
                <a:srgbClr val="000000"/>
              </a:solidFill>
              <a:miter lim="800000"/>
              <a:headEnd/>
              <a:tailEnd/>
            </a:ln>
          </p:spPr>
          <p:txBody>
            <a:bodyPr/>
            <a:lstStyle/>
            <a:p>
              <a:pPr algn="ctr">
                <a:buNone/>
              </a:pPr>
              <a:endParaRPr lang="zh-CN" altLang="en-US"/>
            </a:p>
          </p:txBody>
        </p:sp>
        <p:sp>
          <p:nvSpPr>
            <p:cNvPr id="186593" name="Rectangle 225"/>
            <p:cNvSpPr>
              <a:spLocks noChangeArrowheads="1"/>
            </p:cNvSpPr>
            <p:nvPr/>
          </p:nvSpPr>
          <p:spPr bwMode="auto">
            <a:xfrm>
              <a:off x="1769" y="3758"/>
              <a:ext cx="193" cy="107"/>
            </a:xfrm>
            <a:prstGeom prst="rect">
              <a:avLst/>
            </a:prstGeom>
            <a:noFill/>
            <a:ln w="9525">
              <a:noFill/>
              <a:miter lim="800000"/>
              <a:headEnd/>
              <a:tailEnd/>
            </a:ln>
          </p:spPr>
          <p:txBody>
            <a:bodyPr wrap="none" lIns="0" tIns="0" rIns="0" bIns="0">
              <a:spAutoFit/>
            </a:bodyPr>
            <a:lstStyle/>
            <a:p>
              <a:pPr algn="ctr">
                <a:buNone/>
              </a:pPr>
              <a:r>
                <a:rPr lang="en-US" altLang="zh-CN" sz="1300">
                  <a:solidFill>
                    <a:srgbClr val="FF0000"/>
                  </a:solidFill>
                </a:rPr>
                <a:t>R/M</a:t>
              </a:r>
              <a:endParaRPr lang="en-US" altLang="zh-CN">
                <a:ea typeface="宋体" pitchFamily="2" charset="-122"/>
              </a:endParaRPr>
            </a:p>
          </p:txBody>
        </p:sp>
        <p:sp>
          <p:nvSpPr>
            <p:cNvPr id="186594" name="Rectangle 226"/>
            <p:cNvSpPr>
              <a:spLocks noChangeArrowheads="1"/>
            </p:cNvSpPr>
            <p:nvPr/>
          </p:nvSpPr>
          <p:spPr bwMode="auto">
            <a:xfrm>
              <a:off x="1107" y="3597"/>
              <a:ext cx="225" cy="449"/>
            </a:xfrm>
            <a:prstGeom prst="rect">
              <a:avLst/>
            </a:prstGeom>
            <a:solidFill>
              <a:srgbClr val="56FA63"/>
            </a:solidFill>
            <a:ln w="4763">
              <a:solidFill>
                <a:srgbClr val="000000"/>
              </a:solidFill>
              <a:miter lim="800000"/>
              <a:headEnd/>
              <a:tailEnd/>
            </a:ln>
          </p:spPr>
          <p:txBody>
            <a:bodyPr/>
            <a:lstStyle/>
            <a:p>
              <a:pPr algn="ctr">
                <a:buNone/>
              </a:pPr>
              <a:endParaRPr lang="zh-CN" altLang="en-US"/>
            </a:p>
          </p:txBody>
        </p:sp>
        <p:sp>
          <p:nvSpPr>
            <p:cNvPr id="186595" name="Rectangle 227"/>
            <p:cNvSpPr>
              <a:spLocks noChangeArrowheads="1"/>
            </p:cNvSpPr>
            <p:nvPr/>
          </p:nvSpPr>
          <p:spPr bwMode="auto">
            <a:xfrm>
              <a:off x="1201" y="3639"/>
              <a:ext cx="88" cy="107"/>
            </a:xfrm>
            <a:prstGeom prst="rect">
              <a:avLst/>
            </a:prstGeom>
            <a:noFill/>
            <a:ln w="9525">
              <a:noFill/>
              <a:miter lim="800000"/>
              <a:headEnd/>
              <a:tailEnd/>
            </a:ln>
          </p:spPr>
          <p:txBody>
            <a:bodyPr wrap="none" lIns="0" tIns="0" rIns="0" bIns="0">
              <a:spAutoFit/>
            </a:bodyPr>
            <a:lstStyle/>
            <a:p>
              <a:pPr algn="ctr">
                <a:buNone/>
              </a:pPr>
              <a:r>
                <a:rPr lang="en-US" altLang="zh-CN" sz="1300">
                  <a:solidFill>
                    <a:srgbClr val="FF0000"/>
                  </a:solidFill>
                </a:rPr>
                <a:t>M</a:t>
              </a:r>
              <a:endParaRPr lang="en-US" altLang="zh-CN">
                <a:ea typeface="宋体" pitchFamily="2" charset="-122"/>
              </a:endParaRPr>
            </a:p>
          </p:txBody>
        </p:sp>
        <p:sp>
          <p:nvSpPr>
            <p:cNvPr id="186596" name="Rectangle 228"/>
            <p:cNvSpPr>
              <a:spLocks noChangeArrowheads="1"/>
            </p:cNvSpPr>
            <p:nvPr/>
          </p:nvSpPr>
          <p:spPr bwMode="auto">
            <a:xfrm>
              <a:off x="1204" y="3758"/>
              <a:ext cx="82" cy="107"/>
            </a:xfrm>
            <a:prstGeom prst="rect">
              <a:avLst/>
            </a:prstGeom>
            <a:noFill/>
            <a:ln w="9525">
              <a:noFill/>
              <a:miter lim="800000"/>
              <a:headEnd/>
              <a:tailEnd/>
            </a:ln>
          </p:spPr>
          <p:txBody>
            <a:bodyPr wrap="none" lIns="0" tIns="0" rIns="0" bIns="0">
              <a:spAutoFit/>
            </a:bodyPr>
            <a:lstStyle/>
            <a:p>
              <a:pPr algn="ctr">
                <a:buNone/>
              </a:pPr>
              <a:r>
                <a:rPr lang="en-US" altLang="zh-CN" sz="1300">
                  <a:solidFill>
                    <a:srgbClr val="FF0000"/>
                  </a:solidFill>
                </a:rPr>
                <a:t>O</a:t>
              </a:r>
              <a:endParaRPr lang="en-US" altLang="zh-CN">
                <a:ea typeface="宋体" pitchFamily="2" charset="-122"/>
              </a:endParaRPr>
            </a:p>
          </p:txBody>
        </p:sp>
        <p:sp>
          <p:nvSpPr>
            <p:cNvPr id="186597" name="Rectangle 229"/>
            <p:cNvSpPr>
              <a:spLocks noChangeArrowheads="1"/>
            </p:cNvSpPr>
            <p:nvPr/>
          </p:nvSpPr>
          <p:spPr bwMode="auto">
            <a:xfrm>
              <a:off x="1208" y="3878"/>
              <a:ext cx="76" cy="107"/>
            </a:xfrm>
            <a:prstGeom prst="rect">
              <a:avLst/>
            </a:prstGeom>
            <a:noFill/>
            <a:ln w="9525">
              <a:noFill/>
              <a:miter lim="800000"/>
              <a:headEnd/>
              <a:tailEnd/>
            </a:ln>
          </p:spPr>
          <p:txBody>
            <a:bodyPr wrap="none" lIns="0" tIns="0" rIns="0" bIns="0">
              <a:spAutoFit/>
            </a:bodyPr>
            <a:lstStyle/>
            <a:p>
              <a:pPr algn="ctr">
                <a:buNone/>
              </a:pPr>
              <a:r>
                <a:rPr lang="en-US" altLang="zh-CN" sz="1300">
                  <a:solidFill>
                    <a:srgbClr val="FF0000"/>
                  </a:solidFill>
                </a:rPr>
                <a:t>D</a:t>
              </a:r>
              <a:endParaRPr lang="en-US" altLang="zh-CN">
                <a:ea typeface="宋体" pitchFamily="2" charset="-122"/>
              </a:endParaRPr>
            </a:p>
          </p:txBody>
        </p:sp>
        <p:sp>
          <p:nvSpPr>
            <p:cNvPr id="186598" name="Rectangle 230"/>
            <p:cNvSpPr>
              <a:spLocks noChangeArrowheads="1"/>
            </p:cNvSpPr>
            <p:nvPr/>
          </p:nvSpPr>
          <p:spPr bwMode="auto">
            <a:xfrm>
              <a:off x="938" y="3597"/>
              <a:ext cx="169" cy="449"/>
            </a:xfrm>
            <a:prstGeom prst="rect">
              <a:avLst/>
            </a:prstGeom>
            <a:solidFill>
              <a:srgbClr val="FFFF00"/>
            </a:solidFill>
            <a:ln w="4763">
              <a:solidFill>
                <a:srgbClr val="000000"/>
              </a:solidFill>
              <a:miter lim="800000"/>
              <a:headEnd/>
              <a:tailEnd/>
            </a:ln>
          </p:spPr>
          <p:txBody>
            <a:bodyPr/>
            <a:lstStyle/>
            <a:p>
              <a:pPr algn="ctr">
                <a:buNone/>
              </a:pPr>
              <a:endParaRPr lang="zh-CN" altLang="en-US"/>
            </a:p>
          </p:txBody>
        </p:sp>
        <p:sp>
          <p:nvSpPr>
            <p:cNvPr id="186599" name="Rectangle 231"/>
            <p:cNvSpPr>
              <a:spLocks noChangeArrowheads="1"/>
            </p:cNvSpPr>
            <p:nvPr/>
          </p:nvSpPr>
          <p:spPr bwMode="auto">
            <a:xfrm>
              <a:off x="1011" y="3758"/>
              <a:ext cx="99" cy="107"/>
            </a:xfrm>
            <a:prstGeom prst="rect">
              <a:avLst/>
            </a:prstGeom>
            <a:noFill/>
            <a:ln w="9525">
              <a:noFill/>
              <a:miter lim="800000"/>
              <a:headEnd/>
              <a:tailEnd/>
            </a:ln>
          </p:spPr>
          <p:txBody>
            <a:bodyPr wrap="none" lIns="0" tIns="0" rIns="0" bIns="0">
              <a:spAutoFit/>
            </a:bodyPr>
            <a:lstStyle/>
            <a:p>
              <a:pPr algn="ctr">
                <a:buNone/>
              </a:pPr>
              <a:r>
                <a:rPr lang="en-US" altLang="zh-CN" sz="1300">
                  <a:solidFill>
                    <a:srgbClr val="000000"/>
                  </a:solidFill>
                </a:rPr>
                <a:t>W</a:t>
              </a:r>
              <a:endParaRPr lang="en-US" altLang="zh-CN">
                <a:ea typeface="宋体" pitchFamily="2" charset="-122"/>
              </a:endParaRPr>
            </a:p>
          </p:txBody>
        </p:sp>
        <p:sp>
          <p:nvSpPr>
            <p:cNvPr id="186600" name="Rectangle 232"/>
            <p:cNvSpPr>
              <a:spLocks noChangeArrowheads="1"/>
            </p:cNvSpPr>
            <p:nvPr/>
          </p:nvSpPr>
          <p:spPr bwMode="auto">
            <a:xfrm>
              <a:off x="770" y="3597"/>
              <a:ext cx="168" cy="449"/>
            </a:xfrm>
            <a:prstGeom prst="rect">
              <a:avLst/>
            </a:prstGeom>
            <a:solidFill>
              <a:srgbClr val="FFFF00"/>
            </a:solidFill>
            <a:ln w="4763">
              <a:solidFill>
                <a:srgbClr val="000000"/>
              </a:solidFill>
              <a:miter lim="800000"/>
              <a:headEnd/>
              <a:tailEnd/>
            </a:ln>
          </p:spPr>
          <p:txBody>
            <a:bodyPr/>
            <a:lstStyle/>
            <a:p>
              <a:pPr algn="ctr">
                <a:buNone/>
              </a:pPr>
              <a:endParaRPr lang="zh-CN" altLang="en-US"/>
            </a:p>
          </p:txBody>
        </p:sp>
        <p:sp>
          <p:nvSpPr>
            <p:cNvPr id="186601" name="Rectangle 233"/>
            <p:cNvSpPr>
              <a:spLocks noChangeArrowheads="1"/>
            </p:cNvSpPr>
            <p:nvPr/>
          </p:nvSpPr>
          <p:spPr bwMode="auto">
            <a:xfrm>
              <a:off x="847" y="3758"/>
              <a:ext cx="65" cy="107"/>
            </a:xfrm>
            <a:prstGeom prst="rect">
              <a:avLst/>
            </a:prstGeom>
            <a:noFill/>
            <a:ln w="9525">
              <a:noFill/>
              <a:miter lim="800000"/>
              <a:headEnd/>
              <a:tailEnd/>
            </a:ln>
          </p:spPr>
          <p:txBody>
            <a:bodyPr wrap="none" lIns="0" tIns="0" rIns="0" bIns="0">
              <a:spAutoFit/>
            </a:bodyPr>
            <a:lstStyle/>
            <a:p>
              <a:pPr algn="ctr">
                <a:buNone/>
              </a:pPr>
              <a:r>
                <a:rPr lang="en-US" altLang="zh-CN" sz="1300">
                  <a:solidFill>
                    <a:srgbClr val="000000"/>
                  </a:solidFill>
                </a:rPr>
                <a:t>d</a:t>
              </a:r>
              <a:endParaRPr lang="en-US" altLang="zh-CN">
                <a:ea typeface="宋体" pitchFamily="2" charset="-122"/>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idx="4294967295"/>
          </p:nvPr>
        </p:nvSpPr>
        <p:spPr>
          <a:xfrm>
            <a:off x="612000" y="252000"/>
            <a:ext cx="7842250" cy="373063"/>
          </a:xfrm>
        </p:spPr>
        <p:txBody>
          <a:bodyPr/>
          <a:lstStyle/>
          <a:p>
            <a:r>
              <a:rPr lang="en-US" altLang="zh-CN" i="0" dirty="0"/>
              <a:t>2.1 8086/8088</a:t>
            </a:r>
            <a:r>
              <a:rPr lang="zh-CN" altLang="en-US" i="0" dirty="0"/>
              <a:t>指令系统</a:t>
            </a:r>
            <a:endParaRPr lang="en-US" altLang="zh-CN" i="0" dirty="0"/>
          </a:p>
        </p:txBody>
      </p:sp>
      <p:sp>
        <p:nvSpPr>
          <p:cNvPr id="188419" name="Rectangle 3"/>
          <p:cNvSpPr>
            <a:spLocks noGrp="1" noChangeArrowheads="1"/>
          </p:cNvSpPr>
          <p:nvPr>
            <p:ph type="body" sz="half" idx="4294967295"/>
          </p:nvPr>
        </p:nvSpPr>
        <p:spPr>
          <a:xfrm>
            <a:off x="612000" y="900000"/>
            <a:ext cx="7989887" cy="3419475"/>
          </a:xfrm>
        </p:spPr>
        <p:txBody>
          <a:bodyPr/>
          <a:lstStyle/>
          <a:p>
            <a:r>
              <a:rPr lang="zh-CN" altLang="en-US" sz="2800" dirty="0">
                <a:ea typeface="宋体" pitchFamily="2" charset="-122"/>
              </a:rPr>
              <a:t>指令编码举例</a:t>
            </a:r>
            <a:endParaRPr lang="en-US" altLang="zh-CN" sz="2800" dirty="0">
              <a:ea typeface="宋体" pitchFamily="2" charset="-122"/>
            </a:endParaRPr>
          </a:p>
          <a:p>
            <a:pPr lvl="1"/>
            <a:r>
              <a:rPr lang="en-US" altLang="zh-CN" sz="2000" dirty="0">
                <a:ea typeface="宋体" pitchFamily="2" charset="-122"/>
              </a:rPr>
              <a:t>MOV AX，1000H[BX][SI]</a:t>
            </a:r>
          </a:p>
          <a:p>
            <a:pPr lvl="1"/>
            <a:r>
              <a:rPr lang="en-US" altLang="zh-CN" sz="2000" dirty="0">
                <a:ea typeface="宋体" pitchFamily="2" charset="-122"/>
              </a:rPr>
              <a:t>MOV</a:t>
            </a:r>
            <a:r>
              <a:rPr lang="zh-CN" altLang="en-US" sz="2000" dirty="0">
                <a:ea typeface="宋体" pitchFamily="2" charset="-122"/>
              </a:rPr>
              <a:t>的操作码 </a:t>
            </a:r>
            <a:r>
              <a:rPr lang="en-US" altLang="zh-CN" sz="2000" dirty="0">
                <a:ea typeface="宋体" pitchFamily="2" charset="-122"/>
              </a:rPr>
              <a:t>Opcdoe＝100010</a:t>
            </a:r>
          </a:p>
          <a:p>
            <a:pPr lvl="1"/>
            <a:r>
              <a:rPr lang="en-US" altLang="zh-CN" sz="2000" dirty="0">
                <a:ea typeface="宋体" pitchFamily="2" charset="-122"/>
              </a:rPr>
              <a:t>d=1</a:t>
            </a:r>
            <a:r>
              <a:rPr lang="zh-CN" altLang="en-US" sz="2000" dirty="0">
                <a:ea typeface="宋体" pitchFamily="2" charset="-122"/>
              </a:rPr>
              <a:t>：目的操作数是寄存器直接寻址</a:t>
            </a:r>
          </a:p>
          <a:p>
            <a:pPr lvl="1"/>
            <a:r>
              <a:rPr lang="en-US" altLang="zh-CN" sz="2000" dirty="0">
                <a:ea typeface="宋体" pitchFamily="2" charset="-122"/>
              </a:rPr>
              <a:t>W=1</a:t>
            </a:r>
            <a:r>
              <a:rPr lang="zh-CN" altLang="en-US" sz="2000" dirty="0">
                <a:ea typeface="宋体" pitchFamily="2" charset="-122"/>
              </a:rPr>
              <a:t>：</a:t>
            </a:r>
            <a:r>
              <a:rPr lang="en-US" altLang="zh-CN" sz="2000" dirty="0">
                <a:ea typeface="宋体" pitchFamily="2" charset="-122"/>
              </a:rPr>
              <a:t>16</a:t>
            </a:r>
            <a:r>
              <a:rPr lang="zh-CN" altLang="en-US" sz="2000" dirty="0">
                <a:ea typeface="宋体" pitchFamily="2" charset="-122"/>
              </a:rPr>
              <a:t>位字操作</a:t>
            </a:r>
          </a:p>
          <a:p>
            <a:pPr lvl="1"/>
            <a:r>
              <a:rPr lang="en-US" altLang="zh-CN" sz="2000" dirty="0">
                <a:ea typeface="宋体" pitchFamily="2" charset="-122"/>
              </a:rPr>
              <a:t>REG=000</a:t>
            </a:r>
            <a:r>
              <a:rPr lang="zh-CN" altLang="en-US" sz="2000" dirty="0">
                <a:ea typeface="宋体" pitchFamily="2" charset="-122"/>
              </a:rPr>
              <a:t>：表示</a:t>
            </a:r>
            <a:r>
              <a:rPr lang="en-US" altLang="zh-CN" sz="2000" dirty="0">
                <a:ea typeface="宋体" pitchFamily="2" charset="-122"/>
              </a:rPr>
              <a:t>AX</a:t>
            </a:r>
          </a:p>
          <a:p>
            <a:pPr lvl="1"/>
            <a:r>
              <a:rPr lang="en-US" altLang="zh-CN" sz="2000" dirty="0">
                <a:ea typeface="宋体" pitchFamily="2" charset="-122"/>
              </a:rPr>
              <a:t>MOD=10, R/M=000</a:t>
            </a:r>
            <a:r>
              <a:rPr lang="zh-CN" altLang="en-US" sz="2000" dirty="0">
                <a:ea typeface="宋体" pitchFamily="2" charset="-122"/>
              </a:rPr>
              <a:t>：另一个操作数</a:t>
            </a:r>
            <a:r>
              <a:rPr lang="en-US" altLang="zh-CN" sz="2000" dirty="0">
                <a:ea typeface="宋体" pitchFamily="2" charset="-122"/>
              </a:rPr>
              <a:t>EA=(BX)+(SI)+1000H</a:t>
            </a:r>
            <a:endParaRPr lang="zh-CN" altLang="en-US" sz="2000" dirty="0">
              <a:ea typeface="宋体" pitchFamily="2" charset="-122"/>
            </a:endParaRPr>
          </a:p>
          <a:p>
            <a:pPr lvl="1"/>
            <a:r>
              <a:rPr lang="zh-CN" altLang="en-US" sz="2000" dirty="0">
                <a:ea typeface="宋体" pitchFamily="2" charset="-122"/>
              </a:rPr>
              <a:t>指令前两个字节＝1000101110000000（8</a:t>
            </a:r>
            <a:r>
              <a:rPr lang="en-US" altLang="zh-CN" sz="2000" dirty="0">
                <a:ea typeface="宋体" pitchFamily="2" charset="-122"/>
              </a:rPr>
              <a:t>B80H）</a:t>
            </a:r>
          </a:p>
          <a:p>
            <a:pPr lvl="1"/>
            <a:r>
              <a:rPr lang="en-US" altLang="zh-CN" sz="2000" dirty="0">
                <a:ea typeface="宋体" pitchFamily="2" charset="-122"/>
              </a:rPr>
              <a:t>4</a:t>
            </a:r>
            <a:r>
              <a:rPr lang="zh-CN" altLang="en-US" sz="2000" dirty="0">
                <a:ea typeface="宋体" pitchFamily="2" charset="-122"/>
              </a:rPr>
              <a:t>字节指令编码：</a:t>
            </a:r>
            <a:r>
              <a:rPr lang="en-US" altLang="zh-CN" sz="2000" dirty="0">
                <a:solidFill>
                  <a:schemeClr val="accent1"/>
                </a:solidFill>
                <a:ea typeface="宋体" pitchFamily="2" charset="-122"/>
              </a:rPr>
              <a:t>8B800010H</a:t>
            </a:r>
          </a:p>
        </p:txBody>
      </p:sp>
      <p:graphicFrame>
        <p:nvGraphicFramePr>
          <p:cNvPr id="188477" name="Object 61"/>
          <p:cNvGraphicFramePr>
            <a:graphicFrameLocks noGrp="1" noChangeAspect="1"/>
          </p:cNvGraphicFramePr>
          <p:nvPr>
            <p:ph sz="half" idx="4294967295"/>
            <p:extLst>
              <p:ext uri="{D42A27DB-BD31-4B8C-83A1-F6EECF244321}">
                <p14:modId xmlns:p14="http://schemas.microsoft.com/office/powerpoint/2010/main" val="3109161087"/>
              </p:ext>
            </p:extLst>
          </p:nvPr>
        </p:nvGraphicFramePr>
        <p:xfrm>
          <a:off x="1991544" y="4656550"/>
          <a:ext cx="7993062" cy="1949450"/>
        </p:xfrm>
        <a:graphic>
          <a:graphicData uri="http://schemas.openxmlformats.org/presentationml/2006/ole">
            <mc:AlternateContent xmlns:mc="http://schemas.openxmlformats.org/markup-compatibility/2006">
              <mc:Choice xmlns:v="urn:schemas-microsoft-com:vml" Requires="v">
                <p:oleObj spid="_x0000_s7270" name="Visio" r:id="rId4" imgW="5518009" imgH="1344844" progId="Visio.Drawing.11">
                  <p:embed/>
                </p:oleObj>
              </mc:Choice>
              <mc:Fallback>
                <p:oleObj name="Visio" r:id="rId4" imgW="5518009" imgH="1344844"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1544" y="4656550"/>
                        <a:ext cx="7993062"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 calcmode="lin" valueType="num">
                                      <p:cBhvr additive="base">
                                        <p:cTn id="7" dur="500" fill="hold"/>
                                        <p:tgtEl>
                                          <p:spTgt spid="188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8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8419">
                                            <p:txEl>
                                              <p:pRg st="1" end="1"/>
                                            </p:txEl>
                                          </p:spTgt>
                                        </p:tgtEl>
                                        <p:attrNameLst>
                                          <p:attrName>style.visibility</p:attrName>
                                        </p:attrNameLst>
                                      </p:cBhvr>
                                      <p:to>
                                        <p:strVal val="visible"/>
                                      </p:to>
                                    </p:set>
                                    <p:anim calcmode="lin" valueType="num">
                                      <p:cBhvr additive="base">
                                        <p:cTn id="13" dur="500" fill="hold"/>
                                        <p:tgtEl>
                                          <p:spTgt spid="188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84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8419">
                                            <p:txEl>
                                              <p:pRg st="2" end="2"/>
                                            </p:txEl>
                                          </p:spTgt>
                                        </p:tgtEl>
                                        <p:attrNameLst>
                                          <p:attrName>style.visibility</p:attrName>
                                        </p:attrNameLst>
                                      </p:cBhvr>
                                      <p:to>
                                        <p:strVal val="visible"/>
                                      </p:to>
                                    </p:set>
                                    <p:anim calcmode="lin" valueType="num">
                                      <p:cBhvr additive="base">
                                        <p:cTn id="19" dur="500" fill="hold"/>
                                        <p:tgtEl>
                                          <p:spTgt spid="188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8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8419">
                                            <p:txEl>
                                              <p:pRg st="3" end="3"/>
                                            </p:txEl>
                                          </p:spTgt>
                                        </p:tgtEl>
                                        <p:attrNameLst>
                                          <p:attrName>style.visibility</p:attrName>
                                        </p:attrNameLst>
                                      </p:cBhvr>
                                      <p:to>
                                        <p:strVal val="visible"/>
                                      </p:to>
                                    </p:set>
                                    <p:anim calcmode="lin" valueType="num">
                                      <p:cBhvr additive="base">
                                        <p:cTn id="25" dur="500" fill="hold"/>
                                        <p:tgtEl>
                                          <p:spTgt spid="188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8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8419">
                                            <p:txEl>
                                              <p:pRg st="4" end="4"/>
                                            </p:txEl>
                                          </p:spTgt>
                                        </p:tgtEl>
                                        <p:attrNameLst>
                                          <p:attrName>style.visibility</p:attrName>
                                        </p:attrNameLst>
                                      </p:cBhvr>
                                      <p:to>
                                        <p:strVal val="visible"/>
                                      </p:to>
                                    </p:set>
                                    <p:anim calcmode="lin" valueType="num">
                                      <p:cBhvr additive="base">
                                        <p:cTn id="31" dur="500" fill="hold"/>
                                        <p:tgtEl>
                                          <p:spTgt spid="1884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84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8419">
                                            <p:txEl>
                                              <p:pRg st="5" end="5"/>
                                            </p:txEl>
                                          </p:spTgt>
                                        </p:tgtEl>
                                        <p:attrNameLst>
                                          <p:attrName>style.visibility</p:attrName>
                                        </p:attrNameLst>
                                      </p:cBhvr>
                                      <p:to>
                                        <p:strVal val="visible"/>
                                      </p:to>
                                    </p:set>
                                    <p:anim calcmode="lin" valueType="num">
                                      <p:cBhvr additive="base">
                                        <p:cTn id="37" dur="500" fill="hold"/>
                                        <p:tgtEl>
                                          <p:spTgt spid="1884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84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8419">
                                            <p:txEl>
                                              <p:pRg st="6" end="6"/>
                                            </p:txEl>
                                          </p:spTgt>
                                        </p:tgtEl>
                                        <p:attrNameLst>
                                          <p:attrName>style.visibility</p:attrName>
                                        </p:attrNameLst>
                                      </p:cBhvr>
                                      <p:to>
                                        <p:strVal val="visible"/>
                                      </p:to>
                                    </p:set>
                                    <p:anim calcmode="lin" valueType="num">
                                      <p:cBhvr additive="base">
                                        <p:cTn id="43" dur="500" fill="hold"/>
                                        <p:tgtEl>
                                          <p:spTgt spid="18841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84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8419">
                                            <p:txEl>
                                              <p:pRg st="7" end="7"/>
                                            </p:txEl>
                                          </p:spTgt>
                                        </p:tgtEl>
                                        <p:attrNameLst>
                                          <p:attrName>style.visibility</p:attrName>
                                        </p:attrNameLst>
                                      </p:cBhvr>
                                      <p:to>
                                        <p:strVal val="visible"/>
                                      </p:to>
                                    </p:set>
                                    <p:anim calcmode="lin" valueType="num">
                                      <p:cBhvr additive="base">
                                        <p:cTn id="49" dur="500" fill="hold"/>
                                        <p:tgtEl>
                                          <p:spTgt spid="18841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84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8419">
                                            <p:txEl>
                                              <p:pRg st="8" end="8"/>
                                            </p:txEl>
                                          </p:spTgt>
                                        </p:tgtEl>
                                        <p:attrNameLst>
                                          <p:attrName>style.visibility</p:attrName>
                                        </p:attrNameLst>
                                      </p:cBhvr>
                                      <p:to>
                                        <p:strVal val="visible"/>
                                      </p:to>
                                    </p:set>
                                    <p:anim calcmode="lin" valueType="num">
                                      <p:cBhvr additive="base">
                                        <p:cTn id="55" dur="500" fill="hold"/>
                                        <p:tgtEl>
                                          <p:spTgt spid="18841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841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8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idx="4294967295"/>
          </p:nvPr>
        </p:nvSpPr>
        <p:spPr>
          <a:xfrm>
            <a:off x="612000" y="252000"/>
            <a:ext cx="7086600" cy="373063"/>
          </a:xfrm>
        </p:spPr>
        <p:txBody>
          <a:bodyPr/>
          <a:lstStyle/>
          <a:p>
            <a:r>
              <a:rPr lang="en-US" altLang="zh-CN" dirty="0"/>
              <a:t>2.1 8086/8088</a:t>
            </a:r>
            <a:r>
              <a:rPr lang="zh-CN" altLang="en-US" dirty="0"/>
              <a:t>指令系统</a:t>
            </a:r>
            <a:endParaRPr lang="en-US" altLang="zh-CN" dirty="0"/>
          </a:p>
        </p:txBody>
      </p:sp>
      <p:sp>
        <p:nvSpPr>
          <p:cNvPr id="190467" name="Rectangle 3"/>
          <p:cNvSpPr>
            <a:spLocks noGrp="1" noChangeArrowheads="1"/>
          </p:cNvSpPr>
          <p:nvPr>
            <p:ph type="body" idx="4294967295"/>
          </p:nvPr>
        </p:nvSpPr>
        <p:spPr>
          <a:xfrm>
            <a:off x="612000" y="900000"/>
            <a:ext cx="10056000" cy="4953215"/>
          </a:xfrm>
        </p:spPr>
        <p:txBody>
          <a:bodyPr/>
          <a:lstStyle/>
          <a:p>
            <a:pPr>
              <a:lnSpc>
                <a:spcPct val="110000"/>
              </a:lnSpc>
            </a:pPr>
            <a:r>
              <a:rPr lang="zh-CN" altLang="en-US" sz="3200" dirty="0">
                <a:ea typeface="宋体" pitchFamily="2" charset="-122"/>
              </a:rPr>
              <a:t>指令类型</a:t>
            </a:r>
            <a:endParaRPr lang="en-US" altLang="zh-CN" sz="3200" dirty="0">
              <a:ea typeface="宋体" pitchFamily="2" charset="-122"/>
            </a:endParaRPr>
          </a:p>
          <a:p>
            <a:pPr marL="900113" lvl="1" indent="-425450">
              <a:lnSpc>
                <a:spcPct val="150000"/>
              </a:lnSpc>
            </a:pPr>
            <a:r>
              <a:rPr lang="zh-CN" altLang="en-US" sz="2400" dirty="0">
                <a:ea typeface="宋体" pitchFamily="2" charset="-122"/>
              </a:rPr>
              <a:t>传送指令：</a:t>
            </a:r>
            <a:r>
              <a:rPr lang="en-US" altLang="zh-CN" sz="2400" dirty="0">
                <a:ea typeface="宋体" pitchFamily="2" charset="-122"/>
              </a:rPr>
              <a:t>MOV，XCHG，LDS，LEA</a:t>
            </a:r>
          </a:p>
          <a:p>
            <a:pPr marL="900113" lvl="1" indent="-425450">
              <a:lnSpc>
                <a:spcPct val="150000"/>
              </a:lnSpc>
            </a:pPr>
            <a:r>
              <a:rPr lang="zh-CN" altLang="en-US" sz="2400" dirty="0">
                <a:ea typeface="宋体" pitchFamily="2" charset="-122"/>
              </a:rPr>
              <a:t>算术运算指令：</a:t>
            </a:r>
            <a:r>
              <a:rPr lang="en-US" altLang="zh-CN" sz="2400" dirty="0">
                <a:ea typeface="宋体" pitchFamily="2" charset="-122"/>
              </a:rPr>
              <a:t>ADD，INC，SUB，MUL</a:t>
            </a:r>
            <a:r>
              <a:rPr lang="zh-CN" altLang="en-US" sz="2400" dirty="0">
                <a:ea typeface="宋体" pitchFamily="2" charset="-122"/>
              </a:rPr>
              <a:t>，</a:t>
            </a:r>
            <a:r>
              <a:rPr lang="en-US" altLang="zh-CN" sz="2400" dirty="0">
                <a:ea typeface="宋体" pitchFamily="2" charset="-122"/>
              </a:rPr>
              <a:t>DIV</a:t>
            </a:r>
            <a:r>
              <a:rPr lang="zh-CN" altLang="en-US" sz="2400" dirty="0">
                <a:ea typeface="宋体" pitchFamily="2" charset="-122"/>
              </a:rPr>
              <a:t>，</a:t>
            </a:r>
            <a:r>
              <a:rPr lang="en-US" altLang="zh-CN" sz="2400" dirty="0">
                <a:ea typeface="宋体" pitchFamily="2" charset="-122"/>
              </a:rPr>
              <a:t>CMP</a:t>
            </a:r>
            <a:r>
              <a:rPr lang="zh-CN" altLang="en-US" sz="2400" dirty="0">
                <a:ea typeface="宋体" pitchFamily="2" charset="-122"/>
              </a:rPr>
              <a:t>等</a:t>
            </a:r>
          </a:p>
          <a:p>
            <a:pPr marL="900113" lvl="1" indent="-425450">
              <a:lnSpc>
                <a:spcPct val="150000"/>
              </a:lnSpc>
            </a:pPr>
            <a:r>
              <a:rPr lang="zh-CN" altLang="en-US" sz="2400" dirty="0">
                <a:ea typeface="宋体" pitchFamily="2" charset="-122"/>
              </a:rPr>
              <a:t>逻辑运算指令：</a:t>
            </a:r>
            <a:r>
              <a:rPr lang="en-US" altLang="zh-CN" sz="2400" dirty="0">
                <a:ea typeface="宋体" pitchFamily="2" charset="-122"/>
              </a:rPr>
              <a:t>AND，OR，NOT，TEST</a:t>
            </a:r>
            <a:r>
              <a:rPr lang="zh-CN" altLang="en-US" sz="2400" dirty="0">
                <a:ea typeface="宋体" pitchFamily="2" charset="-122"/>
              </a:rPr>
              <a:t>等</a:t>
            </a:r>
          </a:p>
          <a:p>
            <a:pPr marL="900113" lvl="1" indent="-425450">
              <a:lnSpc>
                <a:spcPct val="150000"/>
              </a:lnSpc>
            </a:pPr>
            <a:r>
              <a:rPr lang="zh-CN" altLang="en-US" sz="2400" dirty="0">
                <a:ea typeface="宋体" pitchFamily="2" charset="-122"/>
              </a:rPr>
              <a:t>处理器控制指令：</a:t>
            </a:r>
            <a:r>
              <a:rPr lang="en-US" altLang="zh-CN" sz="2400" dirty="0">
                <a:ea typeface="宋体" pitchFamily="2" charset="-122"/>
              </a:rPr>
              <a:t>CLC，STC，CLI，STI，CLD，STD</a:t>
            </a:r>
            <a:r>
              <a:rPr lang="zh-CN" altLang="en-US" sz="2400" dirty="0">
                <a:ea typeface="宋体" pitchFamily="2" charset="-122"/>
              </a:rPr>
              <a:t>，</a:t>
            </a:r>
            <a:r>
              <a:rPr lang="en-US" altLang="zh-CN" sz="2400" dirty="0">
                <a:ea typeface="宋体" pitchFamily="2" charset="-122"/>
              </a:rPr>
              <a:t>NOP</a:t>
            </a:r>
            <a:r>
              <a:rPr lang="zh-CN" altLang="en-US" sz="2400" dirty="0">
                <a:ea typeface="宋体" pitchFamily="2" charset="-122"/>
              </a:rPr>
              <a:t>等</a:t>
            </a:r>
          </a:p>
          <a:p>
            <a:pPr marL="900113" lvl="1" indent="-425450">
              <a:lnSpc>
                <a:spcPct val="150000"/>
              </a:lnSpc>
            </a:pPr>
            <a:r>
              <a:rPr lang="zh-CN" altLang="en-US" sz="2400" dirty="0">
                <a:ea typeface="宋体" pitchFamily="2" charset="-122"/>
              </a:rPr>
              <a:t>程序控制指令：</a:t>
            </a:r>
            <a:r>
              <a:rPr lang="en-US" altLang="zh-CN" sz="2400" dirty="0">
                <a:ea typeface="宋体" pitchFamily="2" charset="-122"/>
              </a:rPr>
              <a:t>CALL，RET，JMP，JNE，INT，IRET</a:t>
            </a:r>
            <a:r>
              <a:rPr lang="zh-CN" altLang="en-US" sz="2400" dirty="0">
                <a:ea typeface="宋体" pitchFamily="2" charset="-122"/>
              </a:rPr>
              <a:t>等</a:t>
            </a:r>
          </a:p>
          <a:p>
            <a:pPr marL="900113" lvl="1" indent="-425450">
              <a:lnSpc>
                <a:spcPct val="150000"/>
              </a:lnSpc>
            </a:pPr>
            <a:r>
              <a:rPr lang="zh-CN" altLang="en-US" sz="2400" dirty="0">
                <a:ea typeface="宋体" pitchFamily="2" charset="-122"/>
              </a:rPr>
              <a:t>串指令：</a:t>
            </a:r>
            <a:r>
              <a:rPr lang="en-US" altLang="zh-CN" sz="2400" dirty="0">
                <a:ea typeface="宋体" pitchFamily="2" charset="-122"/>
              </a:rPr>
              <a:t>MOVSB，MOVSW</a:t>
            </a:r>
            <a:r>
              <a:rPr lang="zh-CN" altLang="en-US" sz="2400" dirty="0">
                <a:ea typeface="宋体" pitchFamily="2" charset="-122"/>
              </a:rPr>
              <a:t>等</a:t>
            </a:r>
          </a:p>
          <a:p>
            <a:pPr marL="900113" lvl="1" indent="-425450">
              <a:lnSpc>
                <a:spcPct val="150000"/>
              </a:lnSpc>
            </a:pPr>
            <a:r>
              <a:rPr lang="en-US" altLang="zh-CN" sz="2400" dirty="0">
                <a:ea typeface="宋体" pitchFamily="2" charset="-122"/>
              </a:rPr>
              <a:t>I/O</a:t>
            </a:r>
            <a:r>
              <a:rPr lang="zh-CN" altLang="en-US" sz="2400" dirty="0">
                <a:ea typeface="宋体" pitchFamily="2" charset="-122"/>
              </a:rPr>
              <a:t>指令：</a:t>
            </a:r>
            <a:r>
              <a:rPr lang="en-US" altLang="zh-CN" sz="2400" dirty="0">
                <a:ea typeface="宋体" pitchFamily="2" charset="-122"/>
              </a:rPr>
              <a:t>IN，OUT</a:t>
            </a:r>
            <a:endParaRPr lang="zh-CN" altLang="en-US" sz="2400" dirty="0">
              <a:ea typeface="宋体" pitchFamily="2" charset="-122"/>
            </a:endParaRPr>
          </a:p>
        </p:txBody>
      </p:sp>
      <p:sp>
        <p:nvSpPr>
          <p:cNvPr id="4" name="禁止符 3"/>
          <p:cNvSpPr/>
          <p:nvPr/>
        </p:nvSpPr>
        <p:spPr bwMode="auto">
          <a:xfrm>
            <a:off x="9840416" y="0"/>
            <a:ext cx="827584" cy="836712"/>
          </a:xfrm>
          <a:prstGeom prst="noSmoking">
            <a:avLst/>
          </a:prstGeom>
          <a:solidFill>
            <a:schemeClr val="accent2">
              <a:lumMod val="20000"/>
              <a:lumOff val="80000"/>
            </a:schemeClr>
          </a:solidFill>
          <a:ln w="12700" cap="flat" cmpd="sng" algn="ctr">
            <a:no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noAutofit/>
          </a:bodyPr>
          <a:lstStyle/>
          <a:p>
            <a:pPr marL="668338" indent="-193675"/>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p:cNvSpPr>
            <a:spLocks noGrp="1" noChangeArrowheads="1"/>
          </p:cNvSpPr>
          <p:nvPr>
            <p:ph type="title" idx="4294967295"/>
          </p:nvPr>
        </p:nvSpPr>
        <p:spPr>
          <a:xfrm>
            <a:off x="612000" y="252000"/>
            <a:ext cx="5867400" cy="373063"/>
          </a:xfrm>
          <a:noFill/>
          <a:ln/>
        </p:spPr>
        <p:txBody>
          <a:bodyPr/>
          <a:lstStyle/>
          <a:p>
            <a:r>
              <a:rPr lang="en-US" altLang="zh-CN" dirty="0"/>
              <a:t>1.1 </a:t>
            </a:r>
            <a:r>
              <a:rPr lang="zh-CN" altLang="en-US" dirty="0"/>
              <a:t>指令系统概述</a:t>
            </a:r>
          </a:p>
        </p:txBody>
      </p:sp>
      <p:sp>
        <p:nvSpPr>
          <p:cNvPr id="205827" name="Rectangle 3"/>
          <p:cNvSpPr>
            <a:spLocks noGrp="1" noChangeArrowheads="1"/>
          </p:cNvSpPr>
          <p:nvPr>
            <p:ph type="body" idx="4294967295"/>
          </p:nvPr>
        </p:nvSpPr>
        <p:spPr>
          <a:xfrm>
            <a:off x="612000" y="900000"/>
            <a:ext cx="8143875" cy="434975"/>
          </a:xfrm>
          <a:noFill/>
          <a:ln/>
        </p:spPr>
        <p:txBody>
          <a:bodyPr/>
          <a:lstStyle/>
          <a:p>
            <a:pPr>
              <a:lnSpc>
                <a:spcPct val="120000"/>
              </a:lnSpc>
              <a:spcBef>
                <a:spcPts val="0"/>
              </a:spcBef>
              <a:spcAft>
                <a:spcPts val="0"/>
              </a:spcAft>
            </a:pPr>
            <a:r>
              <a:rPr lang="zh-CN" altLang="en-US" dirty="0">
                <a:ea typeface="宋体" pitchFamily="2" charset="-122"/>
              </a:rPr>
              <a:t>从指令执行周期看指令涉及的内容</a:t>
            </a:r>
            <a:endParaRPr lang="zh-CN" altLang="en-US" sz="2000" dirty="0">
              <a:latin typeface="宋体" pitchFamily="2" charset="-122"/>
              <a:ea typeface="宋体" pitchFamily="2" charset="-122"/>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3044" y="1340768"/>
            <a:ext cx="7697769" cy="5265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040216" y="6243599"/>
            <a:ext cx="2520280" cy="249299"/>
          </a:xfrm>
          <a:prstGeom prst="rect">
            <a:avLst/>
          </a:prstGeom>
          <a:noFill/>
        </p:spPr>
        <p:txBody>
          <a:bodyPr wrap="square" rtlCol="0">
            <a:spAutoFit/>
          </a:bodyPr>
          <a:lstStyle/>
          <a:p>
            <a:pPr algn="ctr">
              <a:buNone/>
            </a:pPr>
            <a:r>
              <a:rPr lang="en-US" altLang="zh-CN" sz="1200" b="0" dirty="0">
                <a:latin typeface="+mn-lt"/>
              </a:rPr>
              <a:t>from</a:t>
            </a:r>
            <a:r>
              <a:rPr lang="zh-CN" altLang="en-US" sz="1200" b="0" dirty="0">
                <a:latin typeface="+mn-lt"/>
              </a:rPr>
              <a:t>：</a:t>
            </a:r>
            <a:r>
              <a:rPr lang="en-US" altLang="zh-CN" sz="1200" b="0" dirty="0">
                <a:latin typeface="+mn-lt"/>
              </a:rPr>
              <a:t> </a:t>
            </a:r>
            <a:r>
              <a:rPr lang="zh-CN" altLang="en-US" sz="1200" b="0" dirty="0">
                <a:latin typeface="+mn-lt"/>
              </a:rPr>
              <a:t>南大袁春风老师</a:t>
            </a:r>
            <a:r>
              <a:rPr lang="en-US" altLang="zh-CN" sz="1200" b="0" dirty="0" err="1">
                <a:latin typeface="+mn-lt"/>
              </a:rPr>
              <a:t>ppt</a:t>
            </a:r>
            <a:endParaRPr lang="zh-CN" altLang="en-US" sz="1200" b="0" dirty="0">
              <a:latin typeface="+mn-lt"/>
            </a:endParaRPr>
          </a:p>
        </p:txBody>
      </p:sp>
    </p:spTree>
    <p:custDataLst>
      <p:tags r:id="rId1"/>
    </p:custDataLst>
    <p:extLst>
      <p:ext uri="{BB962C8B-B14F-4D97-AF65-F5344CB8AC3E}">
        <p14:creationId xmlns:p14="http://schemas.microsoft.com/office/powerpoint/2010/main" val="1078813040"/>
      </p:ext>
    </p:extLst>
  </p:cSld>
  <p:clrMapOvr>
    <a:masterClrMapping/>
  </p:clrMapOvr>
  <p:transition advTm="39405"/>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idx="4294967295"/>
          </p:nvPr>
        </p:nvSpPr>
        <p:spPr>
          <a:xfrm>
            <a:off x="612000" y="252000"/>
            <a:ext cx="7086600" cy="373062"/>
          </a:xfrm>
        </p:spPr>
        <p:txBody>
          <a:bodyPr/>
          <a:lstStyle/>
          <a:p>
            <a:r>
              <a:rPr lang="en-US" altLang="zh-CN" dirty="0"/>
              <a:t>2.2 MIPS </a:t>
            </a:r>
            <a:r>
              <a:rPr lang="zh-CN" altLang="en-US" dirty="0"/>
              <a:t>指令格式简介</a:t>
            </a:r>
          </a:p>
        </p:txBody>
      </p:sp>
      <p:sp>
        <p:nvSpPr>
          <p:cNvPr id="218115" name="Rectangle 3"/>
          <p:cNvSpPr>
            <a:spLocks noGrp="1" noChangeArrowheads="1"/>
          </p:cNvSpPr>
          <p:nvPr>
            <p:ph type="body" idx="4294967295"/>
          </p:nvPr>
        </p:nvSpPr>
        <p:spPr>
          <a:xfrm>
            <a:off x="612000" y="900000"/>
            <a:ext cx="9444440" cy="6931128"/>
          </a:xfrm>
        </p:spPr>
        <p:txBody>
          <a:bodyPr/>
          <a:lstStyle/>
          <a:p>
            <a:r>
              <a:rPr lang="en-US" altLang="zh-CN" sz="2000" dirty="0">
                <a:ea typeface="宋体" pitchFamily="2" charset="-122"/>
              </a:rPr>
              <a:t>MIPS R</a:t>
            </a:r>
            <a:r>
              <a:rPr lang="zh-CN" altLang="en-US" sz="2000" dirty="0">
                <a:ea typeface="宋体" pitchFamily="2" charset="-122"/>
              </a:rPr>
              <a:t>系列</a:t>
            </a:r>
            <a:r>
              <a:rPr lang="en-US" altLang="zh-CN" sz="2000" dirty="0">
                <a:ea typeface="宋体" pitchFamily="2" charset="-122"/>
              </a:rPr>
              <a:t>CPU</a:t>
            </a:r>
            <a:r>
              <a:rPr lang="zh-CN" altLang="en-US" sz="2000" dirty="0">
                <a:ea typeface="宋体" pitchFamily="2" charset="-122"/>
              </a:rPr>
              <a:t>简介</a:t>
            </a:r>
          </a:p>
          <a:p>
            <a:pPr marL="623888" lvl="1" indent="-266700"/>
            <a:r>
              <a:rPr lang="en-US" altLang="zh-CN" sz="2000" dirty="0">
                <a:ea typeface="宋体" pitchFamily="2" charset="-122"/>
              </a:rPr>
              <a:t>RISC</a:t>
            </a:r>
            <a:r>
              <a:rPr lang="zh-CN" altLang="en-US" sz="2000" dirty="0">
                <a:ea typeface="宋体" pitchFamily="2" charset="-122"/>
              </a:rPr>
              <a:t>（</a:t>
            </a:r>
            <a:r>
              <a:rPr lang="en-US" altLang="zh-CN" sz="2000" dirty="0">
                <a:ea typeface="宋体" pitchFamily="2" charset="-122"/>
              </a:rPr>
              <a:t>Reduced  Instruction set Computer</a:t>
            </a:r>
            <a:r>
              <a:rPr lang="zh-CN" altLang="en-US" sz="2000" dirty="0">
                <a:ea typeface="宋体" pitchFamily="2" charset="-122"/>
              </a:rPr>
              <a:t>，精简指令集计算机）微处理器</a:t>
            </a:r>
            <a:endParaRPr lang="en-US" altLang="zh-CN" sz="2000" dirty="0">
              <a:ea typeface="宋体" pitchFamily="2" charset="-122"/>
            </a:endParaRPr>
          </a:p>
          <a:p>
            <a:pPr marL="623888" lvl="1" indent="-266700"/>
            <a:r>
              <a:rPr lang="en-US" altLang="zh-CN" sz="2000" dirty="0">
                <a:ea typeface="宋体" pitchFamily="2" charset="-122"/>
              </a:rPr>
              <a:t>MIPS</a:t>
            </a:r>
            <a:r>
              <a:rPr lang="zh-CN" altLang="en-US" sz="2000" dirty="0">
                <a:ea typeface="宋体" pitchFamily="2" charset="-122"/>
              </a:rPr>
              <a:t>（</a:t>
            </a:r>
            <a:r>
              <a:rPr lang="en-US" altLang="zh-CN" sz="2000" dirty="0">
                <a:ea typeface="宋体" pitchFamily="2" charset="-122"/>
              </a:rPr>
              <a:t>Microprocessor without interlocked piped stages</a:t>
            </a:r>
            <a:r>
              <a:rPr lang="zh-CN" altLang="en-US" sz="2000" dirty="0">
                <a:ea typeface="宋体" pitchFamily="2" charset="-122"/>
              </a:rPr>
              <a:t>，无内部互锁流水级的微处理器），最早在</a:t>
            </a:r>
            <a:r>
              <a:rPr lang="en-US" altLang="zh-CN" sz="2000" dirty="0">
                <a:ea typeface="宋体" pitchFamily="2" charset="-122"/>
              </a:rPr>
              <a:t>80</a:t>
            </a:r>
            <a:r>
              <a:rPr lang="zh-CN" altLang="en-US" sz="2000" dirty="0">
                <a:ea typeface="宋体" pitchFamily="2" charset="-122"/>
              </a:rPr>
              <a:t>年代初由</a:t>
            </a:r>
            <a:r>
              <a:rPr lang="en-US" altLang="zh-CN" sz="2000" dirty="0">
                <a:ea typeface="宋体" pitchFamily="2" charset="-122"/>
              </a:rPr>
              <a:t>Berkeley</a:t>
            </a:r>
            <a:r>
              <a:rPr lang="zh-CN" altLang="en-US" sz="2000" dirty="0">
                <a:ea typeface="宋体" pitchFamily="2" charset="-122"/>
              </a:rPr>
              <a:t>大学</a:t>
            </a:r>
            <a:r>
              <a:rPr lang="en-US" altLang="zh-CN" sz="2000" dirty="0">
                <a:ea typeface="宋体" pitchFamily="2" charset="-122"/>
              </a:rPr>
              <a:t>Patterson</a:t>
            </a:r>
            <a:r>
              <a:rPr lang="zh-CN" altLang="en-US" sz="2000" dirty="0">
                <a:ea typeface="宋体" pitchFamily="2" charset="-122"/>
              </a:rPr>
              <a:t>教授领导的研究小组研制出来，</a:t>
            </a:r>
            <a:r>
              <a:rPr lang="en-US" altLang="zh-CN" sz="2000" dirty="0">
                <a:ea typeface="宋体" pitchFamily="2" charset="-122"/>
              </a:rPr>
              <a:t>MIPS</a:t>
            </a:r>
            <a:r>
              <a:rPr lang="zh-CN" altLang="en-US" sz="2000" dirty="0">
                <a:ea typeface="宋体" pitchFamily="2" charset="-122"/>
              </a:rPr>
              <a:t>公司的</a:t>
            </a:r>
            <a:r>
              <a:rPr lang="en-US" altLang="zh-CN" sz="2000" dirty="0">
                <a:ea typeface="宋体" pitchFamily="2" charset="-122"/>
              </a:rPr>
              <a:t>R</a:t>
            </a:r>
            <a:r>
              <a:rPr lang="zh-CN" altLang="en-US" sz="2000" dirty="0">
                <a:ea typeface="宋体" pitchFamily="2" charset="-122"/>
              </a:rPr>
              <a:t>系列就是在此基础上开发的</a:t>
            </a:r>
            <a:r>
              <a:rPr lang="en-US" altLang="zh-CN" sz="2000" dirty="0">
                <a:ea typeface="宋体" pitchFamily="2" charset="-122"/>
              </a:rPr>
              <a:t>RISC</a:t>
            </a:r>
            <a:r>
              <a:rPr lang="zh-CN" altLang="en-US" sz="2000" dirty="0">
                <a:ea typeface="宋体" pitchFamily="2" charset="-122"/>
              </a:rPr>
              <a:t>微处理器。</a:t>
            </a:r>
          </a:p>
          <a:p>
            <a:pPr lvl="1"/>
            <a:r>
              <a:rPr lang="en-US" altLang="zh-CN" sz="2000" dirty="0">
                <a:ea typeface="宋体" pitchFamily="2" charset="-122"/>
              </a:rPr>
              <a:t>1986</a:t>
            </a:r>
            <a:r>
              <a:rPr lang="zh-CN" altLang="en-US" sz="2000" dirty="0">
                <a:ea typeface="宋体" pitchFamily="2" charset="-122"/>
              </a:rPr>
              <a:t>年，推出</a:t>
            </a:r>
            <a:r>
              <a:rPr lang="en-US" altLang="zh-CN" sz="2000" dirty="0">
                <a:ea typeface="宋体" pitchFamily="2" charset="-122"/>
              </a:rPr>
              <a:t>R2000</a:t>
            </a:r>
            <a:r>
              <a:rPr lang="zh-CN" altLang="en-US" sz="2000" dirty="0">
                <a:ea typeface="宋体" pitchFamily="2" charset="-122"/>
              </a:rPr>
              <a:t>（</a:t>
            </a:r>
            <a:r>
              <a:rPr lang="en-US" altLang="zh-CN" sz="2000" dirty="0">
                <a:ea typeface="宋体" pitchFamily="2" charset="-122"/>
              </a:rPr>
              <a:t>32</a:t>
            </a:r>
            <a:r>
              <a:rPr lang="zh-CN" altLang="en-US" sz="2000" dirty="0">
                <a:ea typeface="宋体" pitchFamily="2" charset="-122"/>
              </a:rPr>
              <a:t>位）</a:t>
            </a:r>
            <a:endParaRPr lang="en-US" altLang="zh-CN" sz="2000" dirty="0">
              <a:ea typeface="宋体" pitchFamily="2" charset="-122"/>
            </a:endParaRPr>
          </a:p>
          <a:p>
            <a:pPr lvl="1"/>
            <a:r>
              <a:rPr lang="en-US" altLang="zh-CN" sz="2000" dirty="0">
                <a:ea typeface="宋体" pitchFamily="2" charset="-122"/>
              </a:rPr>
              <a:t>1988</a:t>
            </a:r>
            <a:r>
              <a:rPr lang="zh-CN" altLang="en-US" sz="2000" dirty="0">
                <a:ea typeface="宋体" pitchFamily="2" charset="-122"/>
              </a:rPr>
              <a:t>年，推出</a:t>
            </a:r>
            <a:r>
              <a:rPr lang="en-US" altLang="zh-CN" sz="2000" dirty="0">
                <a:ea typeface="宋体" pitchFamily="2" charset="-122"/>
              </a:rPr>
              <a:t>R3000</a:t>
            </a:r>
            <a:r>
              <a:rPr lang="zh-CN" altLang="en-US" sz="2000" dirty="0">
                <a:ea typeface="宋体" pitchFamily="2" charset="-122"/>
              </a:rPr>
              <a:t>（</a:t>
            </a:r>
            <a:r>
              <a:rPr lang="en-US" altLang="zh-CN" sz="2000" dirty="0">
                <a:ea typeface="宋体" pitchFamily="2" charset="-122"/>
              </a:rPr>
              <a:t>32</a:t>
            </a:r>
            <a:r>
              <a:rPr lang="zh-CN" altLang="en-US" sz="2000" dirty="0">
                <a:ea typeface="宋体" pitchFamily="2" charset="-122"/>
              </a:rPr>
              <a:t>位）</a:t>
            </a:r>
            <a:endParaRPr lang="en-US" altLang="zh-CN" sz="2000" dirty="0">
              <a:ea typeface="宋体" pitchFamily="2" charset="-122"/>
            </a:endParaRPr>
          </a:p>
          <a:p>
            <a:pPr lvl="1"/>
            <a:r>
              <a:rPr lang="en-US" altLang="zh-CN" sz="2000" dirty="0">
                <a:ea typeface="宋体" pitchFamily="2" charset="-122"/>
              </a:rPr>
              <a:t>1991</a:t>
            </a:r>
            <a:r>
              <a:rPr lang="zh-CN" altLang="en-US" sz="2000" dirty="0">
                <a:ea typeface="宋体" pitchFamily="2" charset="-122"/>
              </a:rPr>
              <a:t>年，推出</a:t>
            </a:r>
            <a:r>
              <a:rPr lang="en-US" altLang="zh-CN" sz="2000" dirty="0">
                <a:ea typeface="宋体" pitchFamily="2" charset="-122"/>
              </a:rPr>
              <a:t>R4000</a:t>
            </a:r>
            <a:r>
              <a:rPr lang="zh-CN" altLang="en-US" sz="2000" dirty="0">
                <a:ea typeface="宋体" pitchFamily="2" charset="-122"/>
              </a:rPr>
              <a:t>（</a:t>
            </a:r>
            <a:r>
              <a:rPr lang="en-US" altLang="zh-CN" sz="2000" dirty="0">
                <a:ea typeface="宋体" pitchFamily="2" charset="-122"/>
              </a:rPr>
              <a:t>64</a:t>
            </a:r>
            <a:r>
              <a:rPr lang="zh-CN" altLang="en-US" sz="2000" dirty="0">
                <a:ea typeface="宋体" pitchFamily="2" charset="-122"/>
              </a:rPr>
              <a:t>位）</a:t>
            </a:r>
            <a:endParaRPr lang="en-US" altLang="zh-CN" sz="2000" dirty="0">
              <a:ea typeface="宋体" pitchFamily="2" charset="-122"/>
            </a:endParaRPr>
          </a:p>
          <a:p>
            <a:pPr lvl="1"/>
            <a:r>
              <a:rPr lang="en-US" altLang="zh-CN" sz="2000" dirty="0">
                <a:ea typeface="宋体" pitchFamily="2" charset="-122"/>
              </a:rPr>
              <a:t>1994</a:t>
            </a:r>
            <a:r>
              <a:rPr lang="zh-CN" altLang="en-US" sz="2000" dirty="0">
                <a:ea typeface="宋体" pitchFamily="2" charset="-122"/>
              </a:rPr>
              <a:t>年，推出</a:t>
            </a:r>
            <a:r>
              <a:rPr lang="en-US" altLang="zh-CN" sz="2000" dirty="0">
                <a:ea typeface="宋体" pitchFamily="2" charset="-122"/>
              </a:rPr>
              <a:t>R8000</a:t>
            </a:r>
            <a:r>
              <a:rPr lang="zh-CN" altLang="en-US" sz="2000" dirty="0">
                <a:ea typeface="宋体" pitchFamily="2" charset="-122"/>
              </a:rPr>
              <a:t> （</a:t>
            </a:r>
            <a:r>
              <a:rPr lang="en-US" altLang="zh-CN" sz="2000" dirty="0">
                <a:ea typeface="宋体" pitchFamily="2" charset="-122"/>
              </a:rPr>
              <a:t>64</a:t>
            </a:r>
            <a:r>
              <a:rPr lang="zh-CN" altLang="en-US" sz="2000" dirty="0">
                <a:ea typeface="宋体" pitchFamily="2" charset="-122"/>
              </a:rPr>
              <a:t>位）</a:t>
            </a:r>
            <a:endParaRPr lang="en-US" altLang="zh-CN" sz="2000" dirty="0">
              <a:ea typeface="宋体" pitchFamily="2" charset="-122"/>
            </a:endParaRPr>
          </a:p>
          <a:p>
            <a:pPr lvl="1"/>
            <a:r>
              <a:rPr lang="en-US" altLang="zh-CN" sz="2000" dirty="0">
                <a:ea typeface="宋体" pitchFamily="2" charset="-122"/>
              </a:rPr>
              <a:t>1996</a:t>
            </a:r>
            <a:r>
              <a:rPr lang="zh-CN" altLang="en-US" sz="2000" dirty="0">
                <a:ea typeface="宋体" pitchFamily="2" charset="-122"/>
              </a:rPr>
              <a:t>年，推出</a:t>
            </a:r>
            <a:r>
              <a:rPr lang="en-US" altLang="zh-CN" sz="2000" dirty="0">
                <a:ea typeface="宋体" pitchFamily="2" charset="-122"/>
              </a:rPr>
              <a:t>R10000</a:t>
            </a:r>
          </a:p>
          <a:p>
            <a:pPr lvl="1"/>
            <a:r>
              <a:rPr lang="en-US" altLang="zh-CN" sz="2000" dirty="0">
                <a:ea typeface="宋体" pitchFamily="2" charset="-122"/>
              </a:rPr>
              <a:t>1997</a:t>
            </a:r>
            <a:r>
              <a:rPr lang="zh-CN" altLang="en-US" sz="2000" dirty="0">
                <a:ea typeface="宋体" pitchFamily="2" charset="-122"/>
              </a:rPr>
              <a:t>年，推出</a:t>
            </a:r>
            <a:r>
              <a:rPr lang="en-US" altLang="zh-CN" sz="2000" dirty="0">
                <a:ea typeface="宋体" pitchFamily="2" charset="-122"/>
              </a:rPr>
              <a:t>R20000</a:t>
            </a:r>
          </a:p>
          <a:p>
            <a:pPr lvl="1"/>
            <a:r>
              <a:rPr lang="zh-CN" altLang="en-US" sz="2000" dirty="0">
                <a:ea typeface="宋体" pitchFamily="2" charset="-122"/>
              </a:rPr>
              <a:t>指令体系</a:t>
            </a:r>
            <a:r>
              <a:rPr lang="en-US" altLang="zh-CN" sz="2000" dirty="0">
                <a:ea typeface="宋体" pitchFamily="2" charset="-122"/>
              </a:rPr>
              <a:t>MIPS I</a:t>
            </a:r>
            <a:r>
              <a:rPr lang="zh-CN" altLang="en-US" sz="2000" dirty="0">
                <a:ea typeface="宋体" pitchFamily="2" charset="-122"/>
              </a:rPr>
              <a:t>、</a:t>
            </a:r>
            <a:r>
              <a:rPr lang="en-US" altLang="zh-CN" sz="2000" dirty="0">
                <a:ea typeface="宋体" pitchFamily="2" charset="-122"/>
              </a:rPr>
              <a:t>MIPS II</a:t>
            </a:r>
            <a:r>
              <a:rPr lang="zh-CN" altLang="en-US" sz="2000" dirty="0">
                <a:ea typeface="宋体" pitchFamily="2" charset="-122"/>
              </a:rPr>
              <a:t>、</a:t>
            </a:r>
            <a:r>
              <a:rPr lang="en-US" altLang="zh-CN" sz="2000" dirty="0">
                <a:ea typeface="宋体" pitchFamily="2" charset="-122"/>
              </a:rPr>
              <a:t>MIPS III</a:t>
            </a:r>
            <a:r>
              <a:rPr lang="zh-CN" altLang="en-US" sz="2000" dirty="0">
                <a:ea typeface="宋体" pitchFamily="2" charset="-122"/>
              </a:rPr>
              <a:t>、</a:t>
            </a:r>
            <a:r>
              <a:rPr lang="en-US" altLang="zh-CN" sz="2000" dirty="0">
                <a:ea typeface="宋体" pitchFamily="2" charset="-122"/>
              </a:rPr>
              <a:t>MIPS IV</a:t>
            </a:r>
            <a:r>
              <a:rPr lang="zh-CN" altLang="en-US" sz="2000" dirty="0">
                <a:ea typeface="宋体" pitchFamily="2" charset="-122"/>
              </a:rPr>
              <a:t>到</a:t>
            </a:r>
            <a:r>
              <a:rPr lang="en-US" altLang="zh-CN" sz="2000" dirty="0">
                <a:ea typeface="宋体" pitchFamily="2" charset="-122"/>
              </a:rPr>
              <a:t>MIPS V</a:t>
            </a:r>
            <a:r>
              <a:rPr lang="zh-CN" altLang="en-US" sz="2000" dirty="0">
                <a:ea typeface="宋体" pitchFamily="2" charset="-122"/>
              </a:rPr>
              <a:t>，嵌入式指令体系</a:t>
            </a:r>
            <a:r>
              <a:rPr lang="en-US" altLang="zh-CN" sz="2000" dirty="0">
                <a:ea typeface="宋体" pitchFamily="2" charset="-122"/>
              </a:rPr>
              <a:t>MIPS16</a:t>
            </a:r>
            <a:r>
              <a:rPr lang="zh-CN" altLang="en-US" sz="2000" dirty="0">
                <a:ea typeface="宋体" pitchFamily="2" charset="-122"/>
              </a:rPr>
              <a:t>、</a:t>
            </a:r>
            <a:r>
              <a:rPr lang="en-US" altLang="zh-CN" sz="2000" dirty="0">
                <a:ea typeface="宋体" pitchFamily="2" charset="-122"/>
              </a:rPr>
              <a:t>MIPS32</a:t>
            </a:r>
            <a:r>
              <a:rPr lang="zh-CN" altLang="en-US" sz="2000" dirty="0">
                <a:ea typeface="宋体" pitchFamily="2" charset="-122"/>
              </a:rPr>
              <a:t>到</a:t>
            </a:r>
            <a:r>
              <a:rPr lang="en-US" altLang="zh-CN" sz="2000" dirty="0">
                <a:ea typeface="宋体" pitchFamily="2" charset="-122"/>
              </a:rPr>
              <a:t>MIPS64</a:t>
            </a:r>
            <a:r>
              <a:rPr lang="zh-CN" altLang="en-US" sz="2000" dirty="0">
                <a:ea typeface="宋体" pitchFamily="2" charset="-122"/>
              </a:rPr>
              <a:t>的发展已经十分成熟。在设计理念上</a:t>
            </a:r>
            <a:r>
              <a:rPr lang="en-US" altLang="zh-CN" sz="2000" dirty="0">
                <a:ea typeface="宋体" pitchFamily="2" charset="-122"/>
              </a:rPr>
              <a:t>MIPS</a:t>
            </a:r>
            <a:r>
              <a:rPr lang="zh-CN" altLang="en-US" sz="2000" dirty="0">
                <a:ea typeface="宋体" pitchFamily="2" charset="-122"/>
              </a:rPr>
              <a:t>强调软硬件协同提高性能，同时简化硬件设计</a:t>
            </a:r>
            <a:r>
              <a:rPr lang="zh-CN" altLang="en-US" dirty="0">
                <a:ea typeface="宋体" pitchFamily="2" charset="-122"/>
              </a:rPr>
              <a:t>。</a:t>
            </a:r>
          </a:p>
        </p:txBody>
      </p:sp>
      <p:pic>
        <p:nvPicPr>
          <p:cNvPr id="68610" name="Picture 2" descr="http://www.cnhuu.com/Article/UploadFiles/200905/2009053010532866.jpg"/>
          <p:cNvPicPr>
            <a:picLocks noChangeAspect="1" noChangeArrowheads="1"/>
          </p:cNvPicPr>
          <p:nvPr/>
        </p:nvPicPr>
        <p:blipFill>
          <a:blip r:embed="rId3" cstate="print"/>
          <a:srcRect/>
          <a:stretch>
            <a:fillRect/>
          </a:stretch>
        </p:blipFill>
        <p:spPr bwMode="auto">
          <a:xfrm>
            <a:off x="9480376" y="2834370"/>
            <a:ext cx="2232248" cy="2232248"/>
          </a:xfrm>
          <a:prstGeom prst="rect">
            <a:avLst/>
          </a:prstGeom>
          <a:noFill/>
          <a:ln>
            <a:solidFill>
              <a:srgbClr val="C00000"/>
            </a:solidFill>
          </a:ln>
        </p:spPr>
      </p:pic>
      <p:pic>
        <p:nvPicPr>
          <p:cNvPr id="68611" name="Picture 3"/>
          <p:cNvPicPr>
            <a:picLocks noChangeAspect="1" noChangeArrowheads="1"/>
          </p:cNvPicPr>
          <p:nvPr/>
        </p:nvPicPr>
        <p:blipFill>
          <a:blip r:embed="rId4" cstate="print"/>
          <a:srcRect/>
          <a:stretch>
            <a:fillRect/>
          </a:stretch>
        </p:blipFill>
        <p:spPr bwMode="auto">
          <a:xfrm>
            <a:off x="7536160" y="3501008"/>
            <a:ext cx="1801216" cy="6295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idx="4294967295"/>
          </p:nvPr>
        </p:nvSpPr>
        <p:spPr>
          <a:xfrm>
            <a:off x="612000" y="252000"/>
            <a:ext cx="7086600" cy="373062"/>
          </a:xfrm>
        </p:spPr>
        <p:txBody>
          <a:bodyPr/>
          <a:lstStyle/>
          <a:p>
            <a:r>
              <a:rPr lang="en-US" altLang="zh-CN" dirty="0"/>
              <a:t>2.2 MIPS </a:t>
            </a:r>
            <a:r>
              <a:rPr lang="zh-CN" altLang="en-US" dirty="0"/>
              <a:t>指令格式简介</a:t>
            </a:r>
          </a:p>
        </p:txBody>
      </p:sp>
      <p:sp>
        <p:nvSpPr>
          <p:cNvPr id="218115" name="Rectangle 3"/>
          <p:cNvSpPr>
            <a:spLocks noGrp="1" noChangeArrowheads="1"/>
          </p:cNvSpPr>
          <p:nvPr>
            <p:ph type="body" idx="4294967295"/>
          </p:nvPr>
        </p:nvSpPr>
        <p:spPr>
          <a:xfrm>
            <a:off x="612000" y="900000"/>
            <a:ext cx="4824413" cy="2364109"/>
          </a:xfrm>
        </p:spPr>
        <p:txBody>
          <a:bodyPr/>
          <a:lstStyle/>
          <a:p>
            <a:r>
              <a:rPr lang="en-US" altLang="zh-CN" dirty="0">
                <a:ea typeface="宋体" pitchFamily="2" charset="-122"/>
              </a:rPr>
              <a:t>MIPS R2000/R3000</a:t>
            </a:r>
            <a:r>
              <a:rPr lang="zh-CN" altLang="en-US" dirty="0">
                <a:ea typeface="宋体" pitchFamily="2" charset="-122"/>
              </a:rPr>
              <a:t> 寄存器结构</a:t>
            </a:r>
          </a:p>
          <a:p>
            <a:pPr marL="812800" lvl="1" indent="-338138"/>
            <a:r>
              <a:rPr lang="en-US" altLang="zh-CN" sz="2000" dirty="0">
                <a:ea typeface="宋体" pitchFamily="2" charset="-122"/>
              </a:rPr>
              <a:t>32</a:t>
            </a:r>
            <a:r>
              <a:rPr lang="zh-CN" altLang="en-US" sz="2000" dirty="0">
                <a:ea typeface="宋体" pitchFamily="2" charset="-122"/>
              </a:rPr>
              <a:t>位虚拟地址空间</a:t>
            </a:r>
            <a:endParaRPr lang="en-US" altLang="zh-CN" sz="2000" dirty="0">
              <a:ea typeface="宋体" pitchFamily="2" charset="-122"/>
            </a:endParaRPr>
          </a:p>
          <a:p>
            <a:pPr marL="812800" lvl="1" indent="-338138"/>
            <a:r>
              <a:rPr lang="en-US" altLang="zh-CN" sz="2000" dirty="0">
                <a:ea typeface="宋体" pitchFamily="2" charset="-122"/>
              </a:rPr>
              <a:t>32</a:t>
            </a:r>
            <a:r>
              <a:rPr lang="zh-CN" altLang="en-US" sz="2000" dirty="0">
                <a:ea typeface="宋体" pitchFamily="2" charset="-122"/>
              </a:rPr>
              <a:t>个</a:t>
            </a:r>
            <a:r>
              <a:rPr lang="en-US" altLang="zh-CN" sz="2000" dirty="0">
                <a:ea typeface="宋体" pitchFamily="2" charset="-122"/>
              </a:rPr>
              <a:t>32</a:t>
            </a:r>
            <a:r>
              <a:rPr lang="zh-CN" altLang="en-US" sz="2000" dirty="0">
                <a:ea typeface="宋体" pitchFamily="2" charset="-122"/>
              </a:rPr>
              <a:t>位</a:t>
            </a:r>
            <a:r>
              <a:rPr lang="en-US" altLang="zh-CN" sz="2000" dirty="0">
                <a:ea typeface="宋体" pitchFamily="2" charset="-122"/>
              </a:rPr>
              <a:t>GPRs</a:t>
            </a:r>
            <a:r>
              <a:rPr lang="zh-CN" altLang="en-US" sz="2000" dirty="0">
                <a:ea typeface="宋体" pitchFamily="2" charset="-122"/>
              </a:rPr>
              <a:t>（通用寄存器）</a:t>
            </a:r>
            <a:endParaRPr lang="en-US" altLang="zh-CN" sz="2000" dirty="0">
              <a:ea typeface="宋体" pitchFamily="2" charset="-122"/>
            </a:endParaRPr>
          </a:p>
          <a:p>
            <a:pPr marL="812800" lvl="1" indent="-338138"/>
            <a:r>
              <a:rPr lang="en-US" altLang="zh-CN" sz="2000" dirty="0">
                <a:ea typeface="宋体" pitchFamily="2" charset="-122"/>
              </a:rPr>
              <a:t>32</a:t>
            </a:r>
            <a:r>
              <a:rPr lang="zh-CN" altLang="en-US" sz="2000" dirty="0">
                <a:ea typeface="宋体" pitchFamily="2" charset="-122"/>
              </a:rPr>
              <a:t>个</a:t>
            </a:r>
            <a:r>
              <a:rPr lang="en-US" altLang="zh-CN" sz="2000" dirty="0">
                <a:ea typeface="宋体" pitchFamily="2" charset="-122"/>
              </a:rPr>
              <a:t>32 </a:t>
            </a:r>
            <a:r>
              <a:rPr lang="zh-CN" altLang="en-US" sz="2000" dirty="0">
                <a:ea typeface="宋体" pitchFamily="2" charset="-122"/>
              </a:rPr>
              <a:t>位</a:t>
            </a:r>
            <a:r>
              <a:rPr lang="en-US" altLang="zh-CN" sz="2000" dirty="0">
                <a:ea typeface="宋体" pitchFamily="2" charset="-122"/>
              </a:rPr>
              <a:t>FPRs</a:t>
            </a:r>
            <a:r>
              <a:rPr lang="zh-CN" altLang="en-US" sz="2000" dirty="0">
                <a:ea typeface="宋体" pitchFamily="2" charset="-122"/>
              </a:rPr>
              <a:t>（浮点数寄存器）</a:t>
            </a:r>
            <a:endParaRPr lang="en-US" altLang="zh-CN" sz="2000" dirty="0">
              <a:ea typeface="宋体" pitchFamily="2" charset="-122"/>
            </a:endParaRPr>
          </a:p>
          <a:p>
            <a:pPr marL="812800" lvl="1" indent="-338138"/>
            <a:r>
              <a:rPr lang="en-US" altLang="zh-CN" sz="2000" dirty="0">
                <a:ea typeface="宋体" pitchFamily="2" charset="-122"/>
              </a:rPr>
              <a:t>HI, LO, PC</a:t>
            </a:r>
          </a:p>
          <a:p>
            <a:pPr lvl="1"/>
            <a:endParaRPr lang="zh-CN" altLang="en-US" dirty="0">
              <a:ea typeface="宋体" pitchFamily="2" charset="-122"/>
            </a:endParaRPr>
          </a:p>
        </p:txBody>
      </p:sp>
      <p:pic>
        <p:nvPicPr>
          <p:cNvPr id="218116" name="Picture 4"/>
          <p:cNvPicPr>
            <a:picLocks noChangeAspect="1" noChangeArrowheads="1"/>
          </p:cNvPicPr>
          <p:nvPr/>
        </p:nvPicPr>
        <p:blipFill>
          <a:blip r:embed="rId3" cstate="print"/>
          <a:srcRect/>
          <a:stretch>
            <a:fillRect/>
          </a:stretch>
        </p:blipFill>
        <p:spPr bwMode="auto">
          <a:xfrm>
            <a:off x="7248128" y="1556792"/>
            <a:ext cx="3314290" cy="4005461"/>
          </a:xfrm>
          <a:prstGeom prst="rect">
            <a:avLst/>
          </a:prstGeom>
          <a:noFill/>
        </p:spPr>
      </p:pic>
      <p:pic>
        <p:nvPicPr>
          <p:cNvPr id="95233" name="Picture 1"/>
          <p:cNvPicPr>
            <a:picLocks noChangeAspect="1" noChangeArrowheads="1"/>
          </p:cNvPicPr>
          <p:nvPr/>
        </p:nvPicPr>
        <p:blipFill>
          <a:blip r:embed="rId4" cstate="print"/>
          <a:srcRect/>
          <a:stretch>
            <a:fillRect/>
          </a:stretch>
        </p:blipFill>
        <p:spPr bwMode="auto">
          <a:xfrm>
            <a:off x="1779513" y="3033994"/>
            <a:ext cx="4824413" cy="33473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p:cNvSpPr>
            <a:spLocks noGrp="1" noChangeArrowheads="1"/>
          </p:cNvSpPr>
          <p:nvPr>
            <p:ph type="title" idx="4294967295"/>
          </p:nvPr>
        </p:nvSpPr>
        <p:spPr>
          <a:xfrm>
            <a:off x="612000" y="252000"/>
            <a:ext cx="7086600" cy="373063"/>
          </a:xfrm>
        </p:spPr>
        <p:txBody>
          <a:bodyPr/>
          <a:lstStyle/>
          <a:p>
            <a:r>
              <a:rPr lang="en-US" altLang="zh-CN" dirty="0"/>
              <a:t>2.2 MIPS </a:t>
            </a:r>
            <a:r>
              <a:rPr lang="zh-CN" altLang="en-US" dirty="0"/>
              <a:t>指令格式简介</a:t>
            </a:r>
          </a:p>
        </p:txBody>
      </p:sp>
      <p:sp>
        <p:nvSpPr>
          <p:cNvPr id="225283" name="Rectangle 3"/>
          <p:cNvSpPr>
            <a:spLocks noGrp="1" noChangeArrowheads="1"/>
          </p:cNvSpPr>
          <p:nvPr>
            <p:ph type="body" idx="4294967295"/>
          </p:nvPr>
        </p:nvSpPr>
        <p:spPr>
          <a:xfrm>
            <a:off x="612000" y="900000"/>
            <a:ext cx="7343775" cy="863600"/>
          </a:xfrm>
        </p:spPr>
        <p:txBody>
          <a:bodyPr/>
          <a:lstStyle/>
          <a:p>
            <a:r>
              <a:rPr lang="en-US" altLang="zh-CN" sz="2800" dirty="0">
                <a:ea typeface="宋体" pitchFamily="2" charset="-122"/>
              </a:rPr>
              <a:t>MIPS   </a:t>
            </a:r>
            <a:r>
              <a:rPr lang="zh-CN" altLang="en-US" sz="2800" dirty="0">
                <a:ea typeface="宋体" pitchFamily="2" charset="-122"/>
              </a:rPr>
              <a:t>寄存器使用的约定</a:t>
            </a:r>
            <a:endParaRPr lang="en-US" altLang="zh-CN" sz="2800" dirty="0">
              <a:ea typeface="宋体" pitchFamily="2" charset="-122"/>
            </a:endParaRPr>
          </a:p>
          <a:p>
            <a:pPr lvl="1"/>
            <a:endParaRPr lang="zh-CN" altLang="en-US" sz="2000" dirty="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8555954"/>
              </p:ext>
            </p:extLst>
          </p:nvPr>
        </p:nvGraphicFramePr>
        <p:xfrm>
          <a:off x="2423592" y="1484784"/>
          <a:ext cx="7632848" cy="4754880"/>
        </p:xfrm>
        <a:graphic>
          <a:graphicData uri="http://schemas.openxmlformats.org/drawingml/2006/table">
            <a:tbl>
              <a:tblPr firstRow="1" bandRow="1">
                <a:tableStyleId>{68D230F3-CF80-4859-8CE7-A43EE81993B5}</a:tableStyleId>
              </a:tblPr>
              <a:tblGrid>
                <a:gridCol w="1521478">
                  <a:extLst>
                    <a:ext uri="{9D8B030D-6E8A-4147-A177-3AD203B41FA5}">
                      <a16:colId xmlns="" xmlns:a16="http://schemas.microsoft.com/office/drawing/2014/main" val="20000"/>
                    </a:ext>
                  </a:extLst>
                </a:gridCol>
                <a:gridCol w="1355366">
                  <a:extLst>
                    <a:ext uri="{9D8B030D-6E8A-4147-A177-3AD203B41FA5}">
                      <a16:colId xmlns="" xmlns:a16="http://schemas.microsoft.com/office/drawing/2014/main" val="20001"/>
                    </a:ext>
                  </a:extLst>
                </a:gridCol>
                <a:gridCol w="4756004">
                  <a:extLst>
                    <a:ext uri="{9D8B030D-6E8A-4147-A177-3AD203B41FA5}">
                      <a16:colId xmlns="" xmlns:a16="http://schemas.microsoft.com/office/drawing/2014/main" val="20002"/>
                    </a:ext>
                  </a:extLst>
                </a:gridCol>
              </a:tblGrid>
              <a:tr h="365579">
                <a:tc>
                  <a:txBody>
                    <a:bodyPr/>
                    <a:lstStyle/>
                    <a:p>
                      <a:pPr algn="ctr"/>
                      <a:r>
                        <a:rPr lang="en-US" altLang="zh-CN" sz="1800" dirty="0">
                          <a:solidFill>
                            <a:srgbClr val="FF0000"/>
                          </a:solidFill>
                        </a:rPr>
                        <a:t>Name</a:t>
                      </a:r>
                      <a:endParaRPr lang="zh-CN" altLang="en-US" sz="1800" dirty="0">
                        <a:solidFill>
                          <a:srgbClr val="FF0000"/>
                        </a:solidFill>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Reg. </a:t>
                      </a:r>
                      <a:r>
                        <a:rPr lang="en-US" altLang="zh-CN" sz="1800" dirty="0" err="1">
                          <a:solidFill>
                            <a:srgbClr val="FF0000"/>
                          </a:solidFill>
                        </a:rPr>
                        <a:t>Num</a:t>
                      </a:r>
                      <a:endParaRPr lang="zh-CN" altLang="en-US"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Usage</a:t>
                      </a:r>
                      <a:endParaRPr lang="zh-CN" altLang="en-US" sz="1800" dirty="0">
                        <a:solidFill>
                          <a:srgbClr val="FF0000"/>
                        </a:solidFill>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65579">
                <a:tc>
                  <a:txBody>
                    <a:bodyPr/>
                    <a:lstStyle/>
                    <a:p>
                      <a:pPr algn="ctr"/>
                      <a:r>
                        <a:rPr lang="en-US" altLang="zh-CN" dirty="0"/>
                        <a:t>zero</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constant value =0</a:t>
                      </a:r>
                      <a:r>
                        <a:rPr lang="en-US" altLang="zh-CN" sz="1800" b="1" i="0" u="none" strike="noStrike" kern="1200" baseline="0" dirty="0">
                          <a:solidFill>
                            <a:srgbClr val="FF0000"/>
                          </a:solidFill>
                          <a:latin typeface="+mn-lt"/>
                          <a:ea typeface="+mn-ea"/>
                          <a:cs typeface="+mn-cs"/>
                        </a:rPr>
                        <a:t>(</a:t>
                      </a:r>
                      <a:r>
                        <a:rPr lang="zh-CN" altLang="en-US" sz="1800" b="0" i="0" u="none" strike="noStrike" kern="1200" baseline="0" dirty="0">
                          <a:solidFill>
                            <a:srgbClr val="FF0000"/>
                          </a:solidFill>
                          <a:latin typeface="+mn-lt"/>
                          <a:ea typeface="+mn-ea"/>
                          <a:cs typeface="+mn-cs"/>
                        </a:rPr>
                        <a:t>恒为</a:t>
                      </a:r>
                      <a:r>
                        <a:rPr lang="en-US" altLang="zh-CN" sz="1800" b="1" i="0" u="none" strike="noStrike" kern="1200" baseline="0" dirty="0">
                          <a:solidFill>
                            <a:srgbClr val="FF0000"/>
                          </a:solidFill>
                          <a:latin typeface="+mn-lt"/>
                          <a:ea typeface="+mn-ea"/>
                          <a:cs typeface="+mn-cs"/>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65579">
                <a:tc>
                  <a:txBody>
                    <a:bodyPr/>
                    <a:lstStyle/>
                    <a:p>
                      <a:pPr algn="ctr"/>
                      <a:r>
                        <a:rPr lang="en-US" altLang="zh-CN" dirty="0"/>
                        <a:t>at</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reserved for assembler(</a:t>
                      </a:r>
                      <a:r>
                        <a:rPr lang="zh-CN" altLang="en-US" sz="1800" b="0" i="0" u="none" strike="noStrike" kern="1200" baseline="0" dirty="0">
                          <a:solidFill>
                            <a:schemeClr val="tx1"/>
                          </a:solidFill>
                          <a:latin typeface="+mn-lt"/>
                          <a:ea typeface="+mn-ea"/>
                          <a:cs typeface="+mn-cs"/>
                        </a:rPr>
                        <a:t>为汇编程序保留</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65579">
                <a:tc>
                  <a:txBody>
                    <a:bodyPr/>
                    <a:lstStyle/>
                    <a:p>
                      <a:pPr algn="ctr"/>
                      <a:r>
                        <a:rPr lang="en-US" altLang="zh-CN" dirty="0"/>
                        <a:t>v0</a:t>
                      </a:r>
                      <a:r>
                        <a:rPr lang="en-US" altLang="zh-CN" baseline="0" dirty="0"/>
                        <a:t> – v1</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 – 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values for results(</a:t>
                      </a:r>
                      <a:r>
                        <a:rPr lang="zh-CN" altLang="en-US" sz="1800" b="0" i="0" u="none" strike="noStrike" kern="1200" baseline="0" dirty="0">
                          <a:solidFill>
                            <a:schemeClr val="tx1"/>
                          </a:solidFill>
                          <a:latin typeface="+mn-lt"/>
                          <a:ea typeface="+mn-ea"/>
                          <a:cs typeface="+mn-cs"/>
                        </a:rPr>
                        <a:t>过程调用返回值</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65579">
                <a:tc>
                  <a:txBody>
                    <a:bodyPr/>
                    <a:lstStyle/>
                    <a:p>
                      <a:pPr algn="ctr"/>
                      <a:r>
                        <a:rPr lang="en-US" altLang="zh-CN" dirty="0"/>
                        <a:t>a0</a:t>
                      </a:r>
                      <a:r>
                        <a:rPr lang="en-US" altLang="zh-CN" baseline="0" dirty="0"/>
                        <a:t> – a3</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 – 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Arguments(</a:t>
                      </a:r>
                      <a:r>
                        <a:rPr lang="zh-CN" altLang="en-US" sz="1800" b="0" i="0" u="none" strike="noStrike" kern="1200" baseline="0" dirty="0">
                          <a:solidFill>
                            <a:schemeClr val="tx1"/>
                          </a:solidFill>
                          <a:latin typeface="+mn-lt"/>
                          <a:ea typeface="+mn-ea"/>
                          <a:cs typeface="+mn-cs"/>
                        </a:rPr>
                        <a:t>过程调用参数</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65579">
                <a:tc>
                  <a:txBody>
                    <a:bodyPr/>
                    <a:lstStyle/>
                    <a:p>
                      <a:pPr algn="ctr"/>
                      <a:r>
                        <a:rPr lang="en-US" altLang="zh-CN" dirty="0"/>
                        <a:t>t0</a:t>
                      </a:r>
                      <a:r>
                        <a:rPr lang="en-US" altLang="zh-CN" baseline="0" dirty="0"/>
                        <a:t> – t7</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8 – 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Temporaries(</a:t>
                      </a:r>
                      <a:r>
                        <a:rPr lang="zh-CN" altLang="en-US" sz="1800" b="0" i="0" u="none" strike="noStrike" kern="1200" baseline="0" dirty="0">
                          <a:solidFill>
                            <a:schemeClr val="tx1"/>
                          </a:solidFill>
                          <a:latin typeface="+mn-lt"/>
                          <a:ea typeface="+mn-ea"/>
                          <a:cs typeface="+mn-cs"/>
                        </a:rPr>
                        <a:t>临时变量</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65579">
                <a:tc>
                  <a:txBody>
                    <a:bodyPr/>
                    <a:lstStyle/>
                    <a:p>
                      <a:pPr algn="ctr"/>
                      <a:r>
                        <a:rPr lang="en-US" altLang="zh-CN" dirty="0">
                          <a:solidFill>
                            <a:srgbClr val="FF0000"/>
                          </a:solidFill>
                        </a:rPr>
                        <a:t>s0</a:t>
                      </a:r>
                      <a:r>
                        <a:rPr lang="en-US" altLang="zh-CN" baseline="0" dirty="0">
                          <a:solidFill>
                            <a:srgbClr val="FF0000"/>
                          </a:solidFill>
                        </a:rPr>
                        <a:t> – s7</a:t>
                      </a:r>
                      <a:endParaRPr lang="zh-CN" altLang="en-US" dirty="0">
                        <a:solidFill>
                          <a:srgbClr val="FF0000"/>
                        </a:solidFill>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16 – 23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Saved(</a:t>
                      </a:r>
                      <a:r>
                        <a:rPr lang="zh-CN" altLang="en-US" sz="1800" b="0" i="0" u="none" strike="noStrike" kern="1200" baseline="0" dirty="0">
                          <a:solidFill>
                            <a:schemeClr val="tx1"/>
                          </a:solidFill>
                          <a:latin typeface="+mn-lt"/>
                          <a:ea typeface="+mn-ea"/>
                          <a:cs typeface="+mn-cs"/>
                        </a:rPr>
                        <a:t>保存</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365579">
                <a:tc>
                  <a:txBody>
                    <a:bodyPr/>
                    <a:lstStyle/>
                    <a:p>
                      <a:pPr algn="ctr"/>
                      <a:r>
                        <a:rPr lang="en-US" altLang="zh-CN" dirty="0"/>
                        <a:t>t8</a:t>
                      </a:r>
                      <a:r>
                        <a:rPr lang="en-US" altLang="zh-CN" baseline="0" dirty="0"/>
                        <a:t> – t9</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24 – 25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more temporaries(</a:t>
                      </a:r>
                      <a:r>
                        <a:rPr lang="zh-CN" altLang="en-US" sz="1800" b="0" i="0" u="none" strike="noStrike" kern="1200" baseline="0" dirty="0">
                          <a:solidFill>
                            <a:schemeClr val="tx1"/>
                          </a:solidFill>
                          <a:latin typeface="+mn-lt"/>
                          <a:ea typeface="+mn-ea"/>
                          <a:cs typeface="+mn-cs"/>
                        </a:rPr>
                        <a:t>其他临时变量</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365579">
                <a:tc>
                  <a:txBody>
                    <a:bodyPr/>
                    <a:lstStyle/>
                    <a:p>
                      <a:pPr algn="ctr"/>
                      <a:r>
                        <a:rPr lang="en-US" altLang="zh-CN" dirty="0"/>
                        <a:t>k0</a:t>
                      </a:r>
                      <a:r>
                        <a:rPr lang="en-US" altLang="zh-CN" baseline="0" dirty="0"/>
                        <a:t> – k1</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26 –</a:t>
                      </a:r>
                      <a:r>
                        <a:rPr lang="en-US" altLang="zh-CN" baseline="0" dirty="0"/>
                        <a:t> 27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reserved for kernel(</a:t>
                      </a:r>
                      <a:r>
                        <a:rPr lang="zh-CN" altLang="en-US" sz="1800" b="0" i="0" u="none" strike="noStrike" kern="1200" baseline="0" dirty="0">
                          <a:solidFill>
                            <a:schemeClr val="tx1"/>
                          </a:solidFill>
                          <a:latin typeface="+mn-lt"/>
                          <a:ea typeface="+mn-ea"/>
                          <a:cs typeface="+mn-cs"/>
                        </a:rPr>
                        <a:t>为</a:t>
                      </a:r>
                      <a:r>
                        <a:rPr lang="en-US" altLang="zh-CN" sz="1800" b="1" i="0" u="none" strike="noStrike" kern="1200" baseline="0" dirty="0">
                          <a:solidFill>
                            <a:schemeClr val="tx1"/>
                          </a:solidFill>
                          <a:latin typeface="+mn-lt"/>
                          <a:ea typeface="+mn-ea"/>
                          <a:cs typeface="+mn-cs"/>
                        </a:rPr>
                        <a:t>OS</a:t>
                      </a:r>
                      <a:r>
                        <a:rPr lang="zh-CN" altLang="en-US" sz="1800" b="0" i="0" u="none" strike="noStrike" kern="1200" baseline="0" dirty="0">
                          <a:solidFill>
                            <a:schemeClr val="tx1"/>
                          </a:solidFill>
                          <a:latin typeface="+mn-lt"/>
                          <a:ea typeface="+mn-ea"/>
                          <a:cs typeface="+mn-cs"/>
                        </a:rPr>
                        <a:t>保留</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r h="365579">
                <a:tc>
                  <a:txBody>
                    <a:bodyPr/>
                    <a:lstStyle/>
                    <a:p>
                      <a:pPr algn="ctr"/>
                      <a:r>
                        <a:rPr lang="en-US" altLang="zh-CN" dirty="0" err="1"/>
                        <a:t>gp</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global pointer(</a:t>
                      </a:r>
                      <a:r>
                        <a:rPr lang="zh-CN" altLang="en-US" sz="1800" b="0" i="0" u="none" strike="noStrike" kern="1200" baseline="0" dirty="0">
                          <a:solidFill>
                            <a:schemeClr val="tx1"/>
                          </a:solidFill>
                          <a:latin typeface="+mn-lt"/>
                          <a:ea typeface="+mn-ea"/>
                          <a:cs typeface="+mn-cs"/>
                        </a:rPr>
                        <a:t>全局指针</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9"/>
                  </a:ext>
                </a:extLst>
              </a:tr>
              <a:tr h="365579">
                <a:tc>
                  <a:txBody>
                    <a:bodyPr/>
                    <a:lstStyle/>
                    <a:p>
                      <a:pPr algn="ctr"/>
                      <a:r>
                        <a:rPr lang="en-US" altLang="zh-CN" dirty="0" err="1"/>
                        <a:t>sp</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stack pointer (</a:t>
                      </a:r>
                      <a:r>
                        <a:rPr lang="zh-CN" altLang="en-US" sz="1800" b="0" i="0" u="none" strike="noStrike" kern="1200" baseline="0" dirty="0">
                          <a:solidFill>
                            <a:schemeClr val="tx1"/>
                          </a:solidFill>
                          <a:latin typeface="+mn-lt"/>
                          <a:ea typeface="+mn-ea"/>
                          <a:cs typeface="+mn-cs"/>
                        </a:rPr>
                        <a:t>栈指针</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0"/>
                  </a:ext>
                </a:extLst>
              </a:tr>
              <a:tr h="365579">
                <a:tc>
                  <a:txBody>
                    <a:bodyPr/>
                    <a:lstStyle/>
                    <a:p>
                      <a:pPr algn="ctr"/>
                      <a:r>
                        <a:rPr lang="en-US" altLang="zh-CN" dirty="0" err="1"/>
                        <a:t>fp</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30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frame pointer (</a:t>
                      </a:r>
                      <a:r>
                        <a:rPr lang="zh-CN" altLang="en-US" sz="1800" b="0" i="0" u="none" strike="noStrike" kern="1200" baseline="0" dirty="0">
                          <a:solidFill>
                            <a:schemeClr val="tx1"/>
                          </a:solidFill>
                          <a:latin typeface="+mn-lt"/>
                          <a:ea typeface="+mn-ea"/>
                          <a:cs typeface="+mn-cs"/>
                        </a:rPr>
                        <a:t>帧指针</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1"/>
                  </a:ext>
                </a:extLst>
              </a:tr>
              <a:tr h="365579">
                <a:tc>
                  <a:txBody>
                    <a:bodyPr/>
                    <a:lstStyle/>
                    <a:p>
                      <a:pPr algn="ctr"/>
                      <a:r>
                        <a:rPr lang="en-US" altLang="zh-CN" dirty="0" err="1"/>
                        <a:t>ra</a:t>
                      </a:r>
                      <a:endParaRPr lang="zh-CN" alt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dirty="0"/>
                        <a:t>31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ltLang="zh-CN" sz="1800" b="1" i="0" u="none" strike="noStrike" kern="1200" baseline="0" dirty="0">
                          <a:solidFill>
                            <a:schemeClr val="tx1"/>
                          </a:solidFill>
                          <a:latin typeface="+mn-lt"/>
                          <a:ea typeface="+mn-ea"/>
                          <a:cs typeface="+mn-cs"/>
                        </a:rPr>
                        <a:t>return address (</a:t>
                      </a:r>
                      <a:r>
                        <a:rPr lang="zh-CN" altLang="en-US" sz="1800" b="0" i="0" u="none" strike="noStrike" kern="1200" baseline="0" dirty="0">
                          <a:solidFill>
                            <a:schemeClr val="tx1"/>
                          </a:solidFill>
                          <a:latin typeface="+mn-lt"/>
                          <a:ea typeface="+mn-ea"/>
                          <a:cs typeface="+mn-cs"/>
                        </a:rPr>
                        <a:t>过程调用返回地址</a:t>
                      </a:r>
                      <a:r>
                        <a:rPr lang="en-US" altLang="zh-CN" sz="1800" b="1" i="0" u="none" strike="noStrike" kern="1200" baseline="0" dirty="0">
                          <a:solidFill>
                            <a:schemeClr val="tx1"/>
                          </a:solidFill>
                          <a:latin typeface="+mn-lt"/>
                          <a:ea typeface="+mn-ea"/>
                          <a:cs typeface="+mn-cs"/>
                        </a:rPr>
                        <a:t>)</a:t>
                      </a:r>
                      <a:endParaRPr lang="zh-CN" alt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2"/>
                  </a:ext>
                </a:extLst>
              </a:tr>
            </a:tbl>
          </a:graphicData>
        </a:graphic>
      </p:graphicFrame>
      <p:sp>
        <p:nvSpPr>
          <p:cNvPr id="3" name="矩形 2"/>
          <p:cNvSpPr/>
          <p:nvPr/>
        </p:nvSpPr>
        <p:spPr>
          <a:xfrm>
            <a:off x="1667508" y="6352650"/>
            <a:ext cx="9145016" cy="327782"/>
          </a:xfrm>
          <a:prstGeom prst="rect">
            <a:avLst/>
          </a:prstGeom>
        </p:spPr>
        <p:txBody>
          <a:bodyPr wrap="square">
            <a:spAutoFit/>
          </a:bodyPr>
          <a:lstStyle/>
          <a:p>
            <a:pPr>
              <a:buNone/>
            </a:pPr>
            <a:r>
              <a:rPr lang="en-US" altLang="zh-CN" dirty="0">
                <a:solidFill>
                  <a:srgbClr val="FF0000"/>
                </a:solidFill>
              </a:rPr>
              <a:t>Registers are referenced either by number—$0…$31, or by name —$t0,$s1…$</a:t>
            </a:r>
            <a:r>
              <a:rPr lang="en-US" altLang="zh-CN" dirty="0" err="1">
                <a:solidFill>
                  <a:srgbClr val="FF0000"/>
                </a:solidFill>
              </a:rPr>
              <a:t>ra.</a:t>
            </a:r>
            <a:endParaRPr lang="zh-CN" altLang="en-US" dirty="0">
              <a:solidFill>
                <a:srgbClr val="FF0000"/>
              </a:solidFill>
            </a:endParaRPr>
          </a:p>
        </p:txBody>
      </p:sp>
      <p:pic>
        <p:nvPicPr>
          <p:cNvPr id="11266" name="Picture 2" descr="http://blog.chinaunix.net/attachment/201109/30/25871104_1317397448ARN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2704" y="1010256"/>
            <a:ext cx="6550511" cy="52565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title" idx="4294967295"/>
          </p:nvPr>
        </p:nvSpPr>
        <p:spPr>
          <a:xfrm>
            <a:off x="612000" y="252000"/>
            <a:ext cx="7086600" cy="373063"/>
          </a:xfrm>
        </p:spPr>
        <p:txBody>
          <a:bodyPr/>
          <a:lstStyle/>
          <a:p>
            <a:r>
              <a:rPr lang="en-US" altLang="zh-CN" dirty="0"/>
              <a:t>2.2 MIPS </a:t>
            </a:r>
            <a:r>
              <a:rPr lang="zh-CN" altLang="en-US" dirty="0"/>
              <a:t>指令格式简介</a:t>
            </a:r>
          </a:p>
        </p:txBody>
      </p:sp>
      <p:sp>
        <p:nvSpPr>
          <p:cNvPr id="224259" name="Rectangle 3"/>
          <p:cNvSpPr>
            <a:spLocks noGrp="1" noChangeArrowheads="1"/>
          </p:cNvSpPr>
          <p:nvPr>
            <p:ph type="body" idx="4294967295"/>
          </p:nvPr>
        </p:nvSpPr>
        <p:spPr>
          <a:xfrm>
            <a:off x="612000" y="900000"/>
            <a:ext cx="11316648" cy="7931851"/>
          </a:xfrm>
        </p:spPr>
        <p:txBody>
          <a:bodyPr/>
          <a:lstStyle/>
          <a:p>
            <a:pPr>
              <a:lnSpc>
                <a:spcPct val="130000"/>
              </a:lnSpc>
              <a:spcBef>
                <a:spcPts val="0"/>
              </a:spcBef>
              <a:spcAft>
                <a:spcPts val="0"/>
              </a:spcAft>
            </a:pPr>
            <a:r>
              <a:rPr lang="en-US" altLang="zh-CN" dirty="0">
                <a:ea typeface="宋体" pitchFamily="2" charset="-122"/>
              </a:rPr>
              <a:t>MIPS</a:t>
            </a:r>
            <a:r>
              <a:rPr lang="zh-CN" altLang="en-US" dirty="0">
                <a:ea typeface="宋体" pitchFamily="2" charset="-122"/>
              </a:rPr>
              <a:t>指令格式</a:t>
            </a:r>
          </a:p>
          <a:p>
            <a:pPr marL="900113" lvl="1" indent="-425450">
              <a:lnSpc>
                <a:spcPct val="130000"/>
              </a:lnSpc>
              <a:spcBef>
                <a:spcPts val="0"/>
              </a:spcBef>
              <a:spcAft>
                <a:spcPts val="0"/>
              </a:spcAft>
            </a:pPr>
            <a:r>
              <a:rPr lang="en-US" altLang="zh-CN" sz="2200" dirty="0">
                <a:ea typeface="宋体" pitchFamily="2" charset="-122"/>
              </a:rPr>
              <a:t>MIPS</a:t>
            </a:r>
            <a:r>
              <a:rPr lang="zh-CN" altLang="en-US" sz="2200" dirty="0">
                <a:ea typeface="宋体" pitchFamily="2" charset="-122"/>
              </a:rPr>
              <a:t>只有</a:t>
            </a:r>
            <a:r>
              <a:rPr lang="en-US" altLang="zh-CN" sz="2200" dirty="0">
                <a:ea typeface="宋体" pitchFamily="2" charset="-122"/>
              </a:rPr>
              <a:t>3</a:t>
            </a:r>
            <a:r>
              <a:rPr lang="zh-CN" altLang="en-US" sz="2200" dirty="0">
                <a:ea typeface="宋体" pitchFamily="2" charset="-122"/>
              </a:rPr>
              <a:t>种指令格式，</a:t>
            </a:r>
            <a:r>
              <a:rPr lang="en-US" altLang="zh-CN" sz="2200" dirty="0">
                <a:ea typeface="宋体" pitchFamily="2" charset="-122"/>
              </a:rPr>
              <a:t>32</a:t>
            </a:r>
            <a:r>
              <a:rPr lang="zh-CN" altLang="en-US" sz="2200" dirty="0">
                <a:ea typeface="宋体" pitchFamily="2" charset="-122"/>
              </a:rPr>
              <a:t>位固定长度指令格式</a:t>
            </a:r>
            <a:endParaRPr lang="en-US" altLang="zh-CN" sz="2200" dirty="0">
              <a:ea typeface="宋体" pitchFamily="2" charset="-122"/>
            </a:endParaRPr>
          </a:p>
          <a:p>
            <a:pPr marL="1160463" lvl="2" indent="-303213">
              <a:lnSpc>
                <a:spcPct val="130000"/>
              </a:lnSpc>
              <a:spcBef>
                <a:spcPts val="0"/>
              </a:spcBef>
              <a:spcAft>
                <a:spcPts val="0"/>
              </a:spcAft>
            </a:pPr>
            <a:r>
              <a:rPr lang="en-US" altLang="zh-CN" sz="2200" dirty="0">
                <a:solidFill>
                  <a:schemeClr val="accent2"/>
                </a:solidFill>
                <a:ea typeface="宋体" pitchFamily="2" charset="-122"/>
              </a:rPr>
              <a:t>R-Type</a:t>
            </a:r>
            <a:r>
              <a:rPr lang="zh-CN" altLang="en-US" sz="2200" dirty="0">
                <a:solidFill>
                  <a:schemeClr val="accent2"/>
                </a:solidFill>
                <a:ea typeface="宋体" pitchFamily="2" charset="-122"/>
              </a:rPr>
              <a:t>（</a:t>
            </a:r>
            <a:r>
              <a:rPr lang="en-US" altLang="zh-CN" sz="2200" dirty="0">
                <a:ea typeface="宋体" pitchFamily="2" charset="-122"/>
              </a:rPr>
              <a:t>Register</a:t>
            </a:r>
            <a:r>
              <a:rPr lang="zh-CN" altLang="en-US" sz="2200" dirty="0">
                <a:ea typeface="宋体" pitchFamily="2" charset="-122"/>
              </a:rPr>
              <a:t>类型）指令：两个寄存器操作数计算，结果送第三个寄存器</a:t>
            </a:r>
            <a:endParaRPr lang="en-US" altLang="zh-CN" sz="2200" dirty="0">
              <a:ea typeface="宋体" pitchFamily="2" charset="-122"/>
            </a:endParaRPr>
          </a:p>
          <a:p>
            <a:pPr marL="1160463" lvl="2" indent="-303213">
              <a:lnSpc>
                <a:spcPct val="130000"/>
              </a:lnSpc>
              <a:spcBef>
                <a:spcPts val="0"/>
              </a:spcBef>
              <a:spcAft>
                <a:spcPts val="0"/>
              </a:spcAft>
            </a:pPr>
            <a:r>
              <a:rPr lang="en-US" altLang="zh-CN" sz="2200" dirty="0">
                <a:solidFill>
                  <a:schemeClr val="accent2"/>
                </a:solidFill>
                <a:ea typeface="宋体" pitchFamily="2" charset="-122"/>
              </a:rPr>
              <a:t>I-Type</a:t>
            </a:r>
            <a:r>
              <a:rPr lang="zh-CN" altLang="en-US" sz="2200" dirty="0">
                <a:ea typeface="宋体" pitchFamily="2" charset="-122"/>
              </a:rPr>
              <a:t>（</a:t>
            </a:r>
            <a:r>
              <a:rPr lang="en-US" altLang="zh-CN" sz="2200" dirty="0">
                <a:ea typeface="宋体" pitchFamily="2" charset="-122"/>
              </a:rPr>
              <a:t>Immediate</a:t>
            </a:r>
            <a:r>
              <a:rPr lang="zh-CN" altLang="en-US" sz="2200" dirty="0">
                <a:ea typeface="宋体" pitchFamily="2" charset="-122"/>
              </a:rPr>
              <a:t>类型）指令：使用</a:t>
            </a:r>
            <a:r>
              <a:rPr lang="en-US" altLang="zh-CN" sz="2200" dirty="0">
                <a:ea typeface="宋体" pitchFamily="2" charset="-122"/>
              </a:rPr>
              <a:t>1</a:t>
            </a:r>
            <a:r>
              <a:rPr lang="zh-CN" altLang="en-US" sz="2200" dirty="0">
                <a:ea typeface="宋体" pitchFamily="2" charset="-122"/>
              </a:rPr>
              <a:t>个</a:t>
            </a:r>
            <a:r>
              <a:rPr lang="en-US" altLang="zh-CN" sz="2200" dirty="0">
                <a:ea typeface="宋体" pitchFamily="2" charset="-122"/>
              </a:rPr>
              <a:t>16</a:t>
            </a:r>
            <a:r>
              <a:rPr lang="zh-CN" altLang="en-US" sz="2200" dirty="0">
                <a:ea typeface="宋体" pitchFamily="2" charset="-122"/>
              </a:rPr>
              <a:t>位立即数作；</a:t>
            </a:r>
            <a:endParaRPr lang="en-US" altLang="zh-CN" sz="2200" dirty="0">
              <a:ea typeface="宋体" pitchFamily="2" charset="-122"/>
            </a:endParaRPr>
          </a:p>
          <a:p>
            <a:pPr marL="1160463" lvl="2" indent="-303213">
              <a:lnSpc>
                <a:spcPct val="130000"/>
              </a:lnSpc>
              <a:spcBef>
                <a:spcPts val="0"/>
              </a:spcBef>
              <a:spcAft>
                <a:spcPts val="0"/>
              </a:spcAft>
            </a:pPr>
            <a:r>
              <a:rPr lang="en-US" altLang="zh-CN" sz="2200" dirty="0">
                <a:solidFill>
                  <a:schemeClr val="accent2"/>
                </a:solidFill>
                <a:ea typeface="宋体" pitchFamily="2" charset="-122"/>
              </a:rPr>
              <a:t>J-Type</a:t>
            </a:r>
            <a:r>
              <a:rPr lang="zh-CN" altLang="en-US" sz="2200" dirty="0">
                <a:ea typeface="宋体" pitchFamily="2" charset="-122"/>
              </a:rPr>
              <a:t>（</a:t>
            </a:r>
            <a:r>
              <a:rPr lang="en-US" altLang="zh-CN" sz="2200" dirty="0">
                <a:ea typeface="宋体" pitchFamily="2" charset="-122"/>
              </a:rPr>
              <a:t>Jump</a:t>
            </a:r>
            <a:r>
              <a:rPr lang="zh-CN" altLang="en-US" sz="2200" dirty="0">
                <a:ea typeface="宋体" pitchFamily="2" charset="-122"/>
              </a:rPr>
              <a:t>类型）指令：跳转指令，</a:t>
            </a:r>
            <a:r>
              <a:rPr lang="en-US" altLang="zh-CN" sz="2200" dirty="0">
                <a:ea typeface="宋体" pitchFamily="2" charset="-122"/>
              </a:rPr>
              <a:t>26</a:t>
            </a:r>
            <a:r>
              <a:rPr lang="zh-CN" altLang="en-US" sz="2200" dirty="0">
                <a:ea typeface="宋体" pitchFamily="2" charset="-122"/>
              </a:rPr>
              <a:t>位跳转地址</a:t>
            </a:r>
          </a:p>
          <a:p>
            <a:pPr marL="900113" lvl="1" indent="-425450">
              <a:lnSpc>
                <a:spcPct val="130000"/>
              </a:lnSpc>
              <a:spcBef>
                <a:spcPts val="0"/>
              </a:spcBef>
              <a:spcAft>
                <a:spcPts val="0"/>
              </a:spcAft>
            </a:pPr>
            <a:r>
              <a:rPr lang="zh-CN" altLang="en-US" sz="2200" dirty="0">
                <a:ea typeface="宋体" pitchFamily="2" charset="-122"/>
              </a:rPr>
              <a:t>最多</a:t>
            </a:r>
            <a:r>
              <a:rPr lang="en-US" altLang="zh-CN" sz="2200" dirty="0">
                <a:ea typeface="宋体" pitchFamily="2" charset="-122"/>
              </a:rPr>
              <a:t>3</a:t>
            </a:r>
            <a:r>
              <a:rPr lang="zh-CN" altLang="en-US" sz="2200" dirty="0">
                <a:ea typeface="宋体" pitchFamily="2" charset="-122"/>
              </a:rPr>
              <a:t>地址指令：</a:t>
            </a:r>
            <a:r>
              <a:rPr lang="en-US" altLang="zh-CN" sz="2200" dirty="0">
                <a:ea typeface="宋体" pitchFamily="2" charset="-122"/>
              </a:rPr>
              <a:t>add  $t0, $s1, $s2  ($t0</a:t>
            </a:r>
            <a:r>
              <a:rPr lang="en-US" altLang="zh-CN" sz="2200" dirty="0">
                <a:ea typeface="宋体" pitchFamily="2" charset="-122"/>
                <a:sym typeface="Wingdings" pitchFamily="2" charset="2"/>
              </a:rPr>
              <a:t>$s1+$s2)</a:t>
            </a:r>
          </a:p>
          <a:p>
            <a:pPr marL="900113" lvl="1" indent="-425450">
              <a:lnSpc>
                <a:spcPct val="130000"/>
              </a:lnSpc>
              <a:spcBef>
                <a:spcPts val="0"/>
              </a:spcBef>
              <a:spcAft>
                <a:spcPts val="0"/>
              </a:spcAft>
            </a:pPr>
            <a:r>
              <a:rPr lang="zh-CN" altLang="en-US" sz="2200" dirty="0">
                <a:ea typeface="宋体" pitchFamily="2" charset="-122"/>
                <a:sym typeface="Wingdings" pitchFamily="2" charset="2"/>
              </a:rPr>
              <a:t>对于</a:t>
            </a:r>
            <a:r>
              <a:rPr lang="en-US" altLang="zh-CN" sz="2200" dirty="0">
                <a:ea typeface="宋体" pitchFamily="2" charset="-122"/>
                <a:sym typeface="Wingdings" pitchFamily="2" charset="2"/>
              </a:rPr>
              <a:t>Load/Store</a:t>
            </a:r>
            <a:r>
              <a:rPr lang="zh-CN" altLang="en-US" sz="2200" dirty="0">
                <a:ea typeface="宋体" pitchFamily="2" charset="-122"/>
                <a:sym typeface="Wingdings" pitchFamily="2" charset="2"/>
              </a:rPr>
              <a:t>指令，单一寻址模式：</a:t>
            </a:r>
            <a:r>
              <a:rPr lang="en-US" altLang="zh-CN" sz="2200" dirty="0">
                <a:ea typeface="宋体" pitchFamily="2" charset="-122"/>
                <a:sym typeface="Wingdings" pitchFamily="2" charset="2"/>
              </a:rPr>
              <a:t>Base</a:t>
            </a:r>
            <a:r>
              <a:rPr lang="zh-CN" altLang="en-US" sz="2200" dirty="0">
                <a:ea typeface="宋体" pitchFamily="2" charset="-122"/>
                <a:sym typeface="Wingdings" pitchFamily="2" charset="2"/>
              </a:rPr>
              <a:t>＋</a:t>
            </a:r>
            <a:r>
              <a:rPr lang="en-US" altLang="zh-CN" sz="2200" dirty="0">
                <a:ea typeface="宋体" pitchFamily="2" charset="-122"/>
                <a:sym typeface="Wingdings" pitchFamily="2" charset="2"/>
              </a:rPr>
              <a:t>Displacement</a:t>
            </a:r>
          </a:p>
          <a:p>
            <a:pPr marL="900113" lvl="1" indent="-425450">
              <a:lnSpc>
                <a:spcPct val="130000"/>
              </a:lnSpc>
              <a:spcBef>
                <a:spcPts val="0"/>
              </a:spcBef>
              <a:spcAft>
                <a:spcPts val="0"/>
              </a:spcAft>
            </a:pPr>
            <a:r>
              <a:rPr lang="zh-CN" altLang="en-US" sz="2200" dirty="0">
                <a:ea typeface="宋体" pitchFamily="2" charset="-122"/>
                <a:sym typeface="Wingdings" pitchFamily="2" charset="2"/>
              </a:rPr>
              <a:t>没有立即数间接寻址</a:t>
            </a:r>
          </a:p>
          <a:p>
            <a:pPr marL="900113" lvl="1" indent="-425450">
              <a:lnSpc>
                <a:spcPct val="130000"/>
              </a:lnSpc>
              <a:spcBef>
                <a:spcPts val="0"/>
              </a:spcBef>
              <a:spcAft>
                <a:spcPts val="0"/>
              </a:spcAft>
            </a:pPr>
            <a:r>
              <a:rPr lang="en-US" altLang="zh-CN" sz="2200" dirty="0">
                <a:ea typeface="宋体" pitchFamily="2" charset="-122"/>
                <a:sym typeface="Wingdings" pitchFamily="2" charset="2"/>
              </a:rPr>
              <a:t>16</a:t>
            </a:r>
            <a:r>
              <a:rPr lang="zh-CN" altLang="en-US" sz="2200" dirty="0">
                <a:ea typeface="宋体" pitchFamily="2" charset="-122"/>
                <a:sym typeface="Wingdings" pitchFamily="2" charset="2"/>
              </a:rPr>
              <a:t>位立即数</a:t>
            </a:r>
          </a:p>
          <a:p>
            <a:pPr marL="900113" lvl="1" indent="-425450">
              <a:lnSpc>
                <a:spcPct val="130000"/>
              </a:lnSpc>
              <a:spcBef>
                <a:spcPts val="0"/>
              </a:spcBef>
              <a:spcAft>
                <a:spcPts val="0"/>
              </a:spcAft>
            </a:pPr>
            <a:r>
              <a:rPr lang="zh-CN" altLang="en-US" sz="2200" dirty="0">
                <a:ea typeface="宋体" pitchFamily="2" charset="-122"/>
                <a:sym typeface="Wingdings" pitchFamily="2" charset="2"/>
              </a:rPr>
              <a:t>简单转移条件（与</a:t>
            </a:r>
            <a:r>
              <a:rPr lang="en-US" altLang="zh-CN" sz="2200" dirty="0">
                <a:ea typeface="宋体" pitchFamily="2" charset="-122"/>
                <a:sym typeface="Wingdings" pitchFamily="2" charset="2"/>
              </a:rPr>
              <a:t>0</a:t>
            </a:r>
            <a:r>
              <a:rPr lang="zh-CN" altLang="en-US" sz="2200" dirty="0">
                <a:ea typeface="宋体" pitchFamily="2" charset="-122"/>
                <a:sym typeface="Wingdings" pitchFamily="2" charset="2"/>
              </a:rPr>
              <a:t>比较，或者比较两个寄存器是否相等）</a:t>
            </a:r>
          </a:p>
          <a:p>
            <a:pPr marL="900113" lvl="1" indent="-425450">
              <a:lnSpc>
                <a:spcPct val="130000"/>
              </a:lnSpc>
              <a:spcBef>
                <a:spcPts val="0"/>
              </a:spcBef>
              <a:spcAft>
                <a:spcPts val="0"/>
              </a:spcAft>
            </a:pPr>
            <a:r>
              <a:rPr lang="zh-CN" altLang="en-US" sz="2200" dirty="0">
                <a:ea typeface="宋体" pitchFamily="2" charset="-122"/>
              </a:rPr>
              <a:t>无条件转移</a:t>
            </a:r>
            <a:endParaRPr lang="en-US" altLang="zh-CN" sz="2200" dirty="0">
              <a:ea typeface="宋体" pitchFamily="2" charset="-122"/>
            </a:endParaRPr>
          </a:p>
          <a:p>
            <a:pPr marL="900113" lvl="1" indent="-425450">
              <a:lnSpc>
                <a:spcPct val="130000"/>
              </a:lnSpc>
              <a:spcBef>
                <a:spcPts val="0"/>
              </a:spcBef>
              <a:spcAft>
                <a:spcPts val="0"/>
              </a:spcAft>
            </a:pPr>
            <a:r>
              <a:rPr lang="zh-CN" altLang="en-US" sz="2200" dirty="0">
                <a:ea typeface="宋体" pitchFamily="2" charset="-122"/>
              </a:rPr>
              <a:t>无条件码</a:t>
            </a:r>
          </a:p>
          <a:p>
            <a:pPr lvl="1">
              <a:lnSpc>
                <a:spcPct val="130000"/>
              </a:lnSpc>
              <a:spcBef>
                <a:spcPts val="0"/>
              </a:spcBef>
              <a:spcAft>
                <a:spcPts val="0"/>
              </a:spcAft>
            </a:pPr>
            <a:endParaRPr lang="zh-CN" altLang="en-US" sz="2000" dirty="0">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p>
        </p:txBody>
      </p:sp>
      <p:sp>
        <p:nvSpPr>
          <p:cNvPr id="219140" name="Rectangle 4"/>
          <p:cNvSpPr>
            <a:spLocks noGrp="1" noChangeArrowheads="1"/>
          </p:cNvSpPr>
          <p:nvPr>
            <p:ph type="body" sz="half" idx="4294967295"/>
          </p:nvPr>
        </p:nvSpPr>
        <p:spPr>
          <a:xfrm>
            <a:off x="612000" y="900000"/>
            <a:ext cx="10452552" cy="3338606"/>
          </a:xfrm>
        </p:spPr>
        <p:txBody>
          <a:bodyPr/>
          <a:lstStyle/>
          <a:p>
            <a:pPr>
              <a:lnSpc>
                <a:spcPct val="120000"/>
              </a:lnSpc>
              <a:spcBef>
                <a:spcPts val="0"/>
              </a:spcBef>
              <a:spcAft>
                <a:spcPts val="0"/>
              </a:spcAft>
            </a:pPr>
            <a:r>
              <a:rPr lang="en-US" altLang="zh-CN" sz="2000" dirty="0">
                <a:ea typeface="宋体" pitchFamily="2" charset="-122"/>
              </a:rPr>
              <a:t>MIPS </a:t>
            </a:r>
            <a:r>
              <a:rPr lang="zh-CN" altLang="en-US" sz="2000" dirty="0">
                <a:ea typeface="宋体" pitchFamily="2" charset="-122"/>
              </a:rPr>
              <a:t>指令格式</a:t>
            </a:r>
          </a:p>
          <a:p>
            <a:pPr lvl="1">
              <a:lnSpc>
                <a:spcPct val="120000"/>
              </a:lnSpc>
              <a:spcBef>
                <a:spcPts val="0"/>
              </a:spcBef>
              <a:spcAft>
                <a:spcPts val="0"/>
              </a:spcAft>
            </a:pPr>
            <a:r>
              <a:rPr lang="en-US" altLang="zh-CN" sz="2000" dirty="0">
                <a:ea typeface="宋体" pitchFamily="2" charset="-122"/>
              </a:rPr>
              <a:t>Op</a:t>
            </a:r>
            <a:r>
              <a:rPr lang="zh-CN" altLang="en-US" sz="2000" dirty="0">
                <a:ea typeface="宋体" pitchFamily="2" charset="-122"/>
              </a:rPr>
              <a:t>： </a:t>
            </a:r>
            <a:r>
              <a:rPr lang="en-US" altLang="zh-CN" sz="2000" dirty="0">
                <a:ea typeface="宋体" pitchFamily="2" charset="-122"/>
              </a:rPr>
              <a:t>6 bits, </a:t>
            </a:r>
            <a:r>
              <a:rPr lang="en-US" altLang="zh-CN" sz="2000" dirty="0" err="1">
                <a:ea typeface="宋体" pitchFamily="2" charset="-122"/>
              </a:rPr>
              <a:t>Opcdoe</a:t>
            </a:r>
            <a:endParaRPr lang="en-US" altLang="zh-CN" sz="2000" dirty="0">
              <a:ea typeface="宋体" pitchFamily="2" charset="-122"/>
            </a:endParaRPr>
          </a:p>
          <a:p>
            <a:pPr lvl="1">
              <a:lnSpc>
                <a:spcPct val="120000"/>
              </a:lnSpc>
              <a:spcBef>
                <a:spcPts val="0"/>
              </a:spcBef>
              <a:spcAft>
                <a:spcPts val="0"/>
              </a:spcAft>
            </a:pPr>
            <a:r>
              <a:rPr lang="en-US" altLang="zh-CN" sz="2000" dirty="0">
                <a:ea typeface="宋体" pitchFamily="2" charset="-122"/>
              </a:rPr>
              <a:t>Rs: 5 bits, The first register source operand</a:t>
            </a:r>
          </a:p>
          <a:p>
            <a:pPr lvl="1">
              <a:lnSpc>
                <a:spcPct val="120000"/>
              </a:lnSpc>
              <a:spcBef>
                <a:spcPts val="0"/>
              </a:spcBef>
              <a:spcAft>
                <a:spcPts val="0"/>
              </a:spcAft>
            </a:pPr>
            <a:r>
              <a:rPr lang="en-US" altLang="zh-CN" sz="2000" dirty="0" err="1">
                <a:ea typeface="宋体" pitchFamily="2" charset="-122"/>
              </a:rPr>
              <a:t>Rt</a:t>
            </a:r>
            <a:r>
              <a:rPr lang="en-US" altLang="zh-CN" sz="2000" dirty="0">
                <a:ea typeface="宋体" pitchFamily="2" charset="-122"/>
              </a:rPr>
              <a:t>: 5 bits, The second register source operand</a:t>
            </a:r>
          </a:p>
          <a:p>
            <a:pPr lvl="1">
              <a:lnSpc>
                <a:spcPct val="120000"/>
              </a:lnSpc>
              <a:spcBef>
                <a:spcPts val="0"/>
              </a:spcBef>
              <a:spcAft>
                <a:spcPts val="0"/>
              </a:spcAft>
            </a:pPr>
            <a:r>
              <a:rPr lang="en-US" altLang="zh-CN" sz="2000" dirty="0">
                <a:ea typeface="宋体" pitchFamily="2" charset="-122"/>
              </a:rPr>
              <a:t>Rd: 5 bits, The register destination operand</a:t>
            </a:r>
          </a:p>
          <a:p>
            <a:pPr lvl="1">
              <a:lnSpc>
                <a:spcPct val="120000"/>
              </a:lnSpc>
              <a:spcBef>
                <a:spcPts val="0"/>
              </a:spcBef>
              <a:spcAft>
                <a:spcPts val="0"/>
              </a:spcAft>
            </a:pPr>
            <a:r>
              <a:rPr lang="en-US" altLang="zh-CN" sz="2000" dirty="0" err="1">
                <a:ea typeface="宋体" pitchFamily="2" charset="-122"/>
              </a:rPr>
              <a:t>Shamt</a:t>
            </a:r>
            <a:r>
              <a:rPr lang="en-US" altLang="zh-CN" sz="2000" dirty="0">
                <a:ea typeface="宋体" pitchFamily="2" charset="-122"/>
              </a:rPr>
              <a:t>: 5 bits, Shift amount ( shift instruction)</a:t>
            </a:r>
          </a:p>
          <a:p>
            <a:pPr lvl="1">
              <a:lnSpc>
                <a:spcPct val="120000"/>
              </a:lnSpc>
              <a:spcBef>
                <a:spcPts val="0"/>
              </a:spcBef>
              <a:spcAft>
                <a:spcPts val="0"/>
              </a:spcAft>
            </a:pPr>
            <a:r>
              <a:rPr lang="en-US" altLang="zh-CN" sz="2000" dirty="0" err="1">
                <a:ea typeface="宋体" pitchFamily="2" charset="-122"/>
              </a:rPr>
              <a:t>Func</a:t>
            </a:r>
            <a:r>
              <a:rPr lang="en-US" altLang="zh-CN" sz="2000" dirty="0">
                <a:ea typeface="宋体" pitchFamily="2" charset="-122"/>
              </a:rPr>
              <a:t>: 6 bits, function code ( another </a:t>
            </a:r>
            <a:r>
              <a:rPr lang="en-US" altLang="zh-CN" sz="2000" dirty="0" err="1">
                <a:ea typeface="宋体" pitchFamily="2" charset="-122"/>
              </a:rPr>
              <a:t>Opcode</a:t>
            </a:r>
            <a:r>
              <a:rPr lang="en-US" altLang="zh-CN" sz="2000" dirty="0">
                <a:ea typeface="宋体" pitchFamily="2" charset="-122"/>
              </a:rPr>
              <a:t>)</a:t>
            </a:r>
          </a:p>
          <a:p>
            <a:pPr lvl="2">
              <a:lnSpc>
                <a:spcPct val="120000"/>
              </a:lnSpc>
              <a:spcBef>
                <a:spcPts val="0"/>
              </a:spcBef>
              <a:spcAft>
                <a:spcPts val="0"/>
              </a:spcAft>
            </a:pPr>
            <a:r>
              <a:rPr lang="en-US" altLang="zh-CN" sz="2000" dirty="0">
                <a:ea typeface="宋体" pitchFamily="2" charset="-122"/>
              </a:rPr>
              <a:t>R-Type</a:t>
            </a:r>
            <a:r>
              <a:rPr lang="zh-CN" altLang="en-US" sz="2000" dirty="0">
                <a:ea typeface="宋体" pitchFamily="2" charset="-122"/>
              </a:rPr>
              <a:t>指令</a:t>
            </a:r>
            <a:r>
              <a:rPr lang="en-US" altLang="zh-CN" sz="2000" dirty="0">
                <a:ea typeface="宋体" pitchFamily="2" charset="-122"/>
              </a:rPr>
              <a:t>OP</a:t>
            </a:r>
            <a:r>
              <a:rPr lang="zh-CN" altLang="en-US" sz="2000" dirty="0">
                <a:ea typeface="宋体" pitchFamily="2" charset="-122"/>
              </a:rPr>
              <a:t>字段为“</a:t>
            </a:r>
            <a:r>
              <a:rPr lang="en-US" altLang="zh-CN" sz="2000" dirty="0">
                <a:ea typeface="宋体" pitchFamily="2" charset="-122"/>
              </a:rPr>
              <a:t>000000”</a:t>
            </a:r>
            <a:r>
              <a:rPr lang="zh-CN" altLang="en-US" sz="2000" dirty="0">
                <a:ea typeface="宋体" pitchFamily="2" charset="-122"/>
              </a:rPr>
              <a:t>，具体操作由</a:t>
            </a:r>
            <a:r>
              <a:rPr lang="en-US" altLang="zh-CN" sz="2000" dirty="0" err="1">
                <a:ea typeface="宋体" pitchFamily="2" charset="-122"/>
              </a:rPr>
              <a:t>func</a:t>
            </a:r>
            <a:r>
              <a:rPr lang="zh-CN" altLang="en-US" sz="2000" dirty="0">
                <a:ea typeface="宋体" pitchFamily="2" charset="-122"/>
              </a:rPr>
              <a:t>字段给定</a:t>
            </a:r>
            <a:endParaRPr lang="en-US" altLang="zh-CN" sz="2000" dirty="0">
              <a:ea typeface="宋体" pitchFamily="2" charset="-122"/>
            </a:endParaRPr>
          </a:p>
        </p:txBody>
      </p:sp>
      <p:graphicFrame>
        <p:nvGraphicFramePr>
          <p:cNvPr id="219142" name="Object 6"/>
          <p:cNvGraphicFramePr>
            <a:graphicFrameLocks noGrp="1" noChangeAspect="1"/>
          </p:cNvGraphicFramePr>
          <p:nvPr>
            <p:ph sz="half" idx="4294967295"/>
            <p:extLst>
              <p:ext uri="{D42A27DB-BD31-4B8C-83A1-F6EECF244321}">
                <p14:modId xmlns:p14="http://schemas.microsoft.com/office/powerpoint/2010/main" val="3445706094"/>
              </p:ext>
            </p:extLst>
          </p:nvPr>
        </p:nvGraphicFramePr>
        <p:xfrm>
          <a:off x="3857007" y="3972744"/>
          <a:ext cx="6767512" cy="2770187"/>
        </p:xfrm>
        <a:graphic>
          <a:graphicData uri="http://schemas.openxmlformats.org/presentationml/2006/ole">
            <mc:AlternateContent xmlns:mc="http://schemas.openxmlformats.org/markup-compatibility/2006">
              <mc:Choice xmlns:v="urn:schemas-microsoft-com:vml" Requires="v">
                <p:oleObj spid="_x0000_s10349" name="Visio" r:id="rId4" imgW="5797980" imgH="2373342" progId="Visio.Drawing.11">
                  <p:embed/>
                </p:oleObj>
              </mc:Choice>
              <mc:Fallback>
                <p:oleObj name="Visio" r:id="rId4" imgW="5797980" imgH="2373342" progId="Visio.Drawing.11">
                  <p:embed/>
                  <p:pic>
                    <p:nvPicPr>
                      <p:cNvPr id="0" name="Picture 2"/>
                      <p:cNvPicPr>
                        <a:picLocks noChangeAspect="1" noChangeArrowheads="1"/>
                      </p:cNvPicPr>
                      <p:nvPr/>
                    </p:nvPicPr>
                    <p:blipFill>
                      <a:blip r:embed="rId5"/>
                      <a:srcRect/>
                      <a:stretch>
                        <a:fillRect/>
                      </a:stretch>
                    </p:blipFill>
                    <p:spPr bwMode="auto">
                      <a:xfrm>
                        <a:off x="3857007" y="3972744"/>
                        <a:ext cx="6767512" cy="277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1696767" y="4453237"/>
            <a:ext cx="1008112" cy="327782"/>
          </a:xfrm>
          <a:prstGeom prst="rect">
            <a:avLst/>
          </a:prstGeom>
          <a:noFill/>
        </p:spPr>
        <p:txBody>
          <a:bodyPr wrap="square" rtlCol="0">
            <a:spAutoFit/>
          </a:bodyPr>
          <a:lstStyle/>
          <a:p>
            <a:pPr>
              <a:buNone/>
            </a:pPr>
            <a:r>
              <a:rPr lang="en-US" altLang="zh-CN" dirty="0">
                <a:solidFill>
                  <a:schemeClr val="accent2"/>
                </a:solidFill>
              </a:rPr>
              <a:t>R-Type</a:t>
            </a:r>
            <a:endParaRPr lang="zh-CN" altLang="en-US" dirty="0">
              <a:solidFill>
                <a:schemeClr val="accent2"/>
              </a:solidFill>
            </a:endParaRPr>
          </a:p>
        </p:txBody>
      </p:sp>
      <p:sp>
        <p:nvSpPr>
          <p:cNvPr id="6" name="TextBox 5"/>
          <p:cNvSpPr txBox="1"/>
          <p:nvPr/>
        </p:nvSpPr>
        <p:spPr>
          <a:xfrm>
            <a:off x="1696767" y="5389341"/>
            <a:ext cx="1008112" cy="327782"/>
          </a:xfrm>
          <a:prstGeom prst="rect">
            <a:avLst/>
          </a:prstGeom>
          <a:noFill/>
        </p:spPr>
        <p:txBody>
          <a:bodyPr wrap="square" rtlCol="0">
            <a:spAutoFit/>
          </a:bodyPr>
          <a:lstStyle/>
          <a:p>
            <a:pPr>
              <a:buNone/>
            </a:pPr>
            <a:r>
              <a:rPr lang="en-US" altLang="zh-CN" dirty="0">
                <a:solidFill>
                  <a:schemeClr val="accent2"/>
                </a:solidFill>
              </a:rPr>
              <a:t>I-Type</a:t>
            </a:r>
            <a:endParaRPr lang="zh-CN" altLang="en-US" dirty="0">
              <a:solidFill>
                <a:schemeClr val="accent2"/>
              </a:solidFill>
            </a:endParaRPr>
          </a:p>
        </p:txBody>
      </p:sp>
      <p:sp>
        <p:nvSpPr>
          <p:cNvPr id="7" name="TextBox 6"/>
          <p:cNvSpPr txBox="1"/>
          <p:nvPr/>
        </p:nvSpPr>
        <p:spPr>
          <a:xfrm>
            <a:off x="1631504" y="6181429"/>
            <a:ext cx="1108923" cy="327782"/>
          </a:xfrm>
          <a:prstGeom prst="rect">
            <a:avLst/>
          </a:prstGeom>
          <a:noFill/>
        </p:spPr>
        <p:txBody>
          <a:bodyPr wrap="square" rtlCol="0">
            <a:noAutofit/>
          </a:bodyPr>
          <a:lstStyle/>
          <a:p>
            <a:pPr>
              <a:buNone/>
            </a:pPr>
            <a:r>
              <a:rPr lang="en-US" altLang="zh-CN" dirty="0">
                <a:solidFill>
                  <a:schemeClr val="accent2"/>
                </a:solidFill>
              </a:rPr>
              <a:t>J-Type</a:t>
            </a:r>
            <a:endParaRPr lang="zh-CN" altLang="en-US" dirty="0">
              <a:solidFill>
                <a:schemeClr val="accent2"/>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p>
        </p:txBody>
      </p:sp>
      <p:sp>
        <p:nvSpPr>
          <p:cNvPr id="221187" name="Rectangle 3"/>
          <p:cNvSpPr>
            <a:spLocks noGrp="1" noChangeArrowheads="1"/>
          </p:cNvSpPr>
          <p:nvPr>
            <p:ph type="body" sz="half" idx="4294967295"/>
          </p:nvPr>
        </p:nvSpPr>
        <p:spPr>
          <a:xfrm>
            <a:off x="612000" y="900000"/>
            <a:ext cx="7488238" cy="420688"/>
          </a:xfrm>
        </p:spPr>
        <p:txBody>
          <a:bodyPr/>
          <a:lstStyle/>
          <a:p>
            <a:r>
              <a:rPr lang="en-US" altLang="zh-CN" dirty="0">
                <a:ea typeface="宋体" pitchFamily="2" charset="-122"/>
              </a:rPr>
              <a:t>MIPS </a:t>
            </a:r>
            <a:r>
              <a:rPr lang="zh-CN" altLang="en-US" dirty="0">
                <a:ea typeface="宋体" pitchFamily="2" charset="-122"/>
              </a:rPr>
              <a:t>寻址方式</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9" y="1387178"/>
            <a:ext cx="6772275"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p>
        </p:txBody>
      </p:sp>
      <p:sp>
        <p:nvSpPr>
          <p:cNvPr id="222211" name="Rectangle 3"/>
          <p:cNvSpPr>
            <a:spLocks noGrp="1" noChangeArrowheads="1"/>
          </p:cNvSpPr>
          <p:nvPr>
            <p:ph type="body" sz="half" idx="4294967295"/>
          </p:nvPr>
        </p:nvSpPr>
        <p:spPr>
          <a:xfrm>
            <a:off x="612000" y="900000"/>
            <a:ext cx="7993062" cy="1206500"/>
          </a:xfrm>
        </p:spPr>
        <p:txBody>
          <a:bodyPr/>
          <a:lstStyle/>
          <a:p>
            <a:pPr>
              <a:lnSpc>
                <a:spcPct val="125000"/>
              </a:lnSpc>
              <a:spcBef>
                <a:spcPts val="0"/>
              </a:spcBef>
              <a:spcAft>
                <a:spcPts val="0"/>
              </a:spcAft>
            </a:pPr>
            <a:r>
              <a:rPr lang="en-US" altLang="zh-CN" dirty="0">
                <a:ea typeface="宋体" pitchFamily="2" charset="-122"/>
              </a:rPr>
              <a:t>R-Type</a:t>
            </a:r>
            <a:r>
              <a:rPr lang="zh-CN" altLang="en-US" dirty="0">
                <a:ea typeface="宋体" pitchFamily="2" charset="-122"/>
              </a:rPr>
              <a:t>指令编码示例</a:t>
            </a:r>
            <a:endParaRPr lang="en-US" altLang="zh-CN" dirty="0">
              <a:ea typeface="宋体" pitchFamily="2" charset="-122"/>
            </a:endParaRPr>
          </a:p>
          <a:p>
            <a:pPr lvl="1">
              <a:lnSpc>
                <a:spcPct val="125000"/>
              </a:lnSpc>
              <a:spcBef>
                <a:spcPts val="0"/>
              </a:spcBef>
              <a:spcAft>
                <a:spcPts val="0"/>
              </a:spcAft>
            </a:pPr>
            <a:r>
              <a:rPr lang="zh-CN" altLang="en-US" sz="2000" dirty="0">
                <a:ea typeface="宋体" pitchFamily="2" charset="-122"/>
              </a:rPr>
              <a:t>指令：</a:t>
            </a:r>
            <a:r>
              <a:rPr lang="en-US" altLang="zh-CN" sz="2000" dirty="0">
                <a:solidFill>
                  <a:schemeClr val="accent2"/>
                </a:solidFill>
                <a:ea typeface="宋体" pitchFamily="2" charset="-122"/>
              </a:rPr>
              <a:t>add  $t0, $s1, $s2 ;  t0 </a:t>
            </a:r>
            <a:r>
              <a:rPr lang="en-US" altLang="zh-CN" sz="2000" dirty="0">
                <a:solidFill>
                  <a:schemeClr val="accent2"/>
                </a:solidFill>
                <a:ea typeface="宋体" pitchFamily="2" charset="-122"/>
                <a:sym typeface="Wingdings" pitchFamily="2" charset="2"/>
              </a:rPr>
              <a:t> (S1) + (s2) ;</a:t>
            </a:r>
            <a:r>
              <a:rPr lang="en-US" altLang="zh-CN" sz="2000" b="0" dirty="0"/>
              <a:t> ADD </a:t>
            </a:r>
            <a:r>
              <a:rPr lang="en-US" altLang="zh-CN" sz="2000" b="0" dirty="0" err="1"/>
              <a:t>rd</a:t>
            </a:r>
            <a:r>
              <a:rPr lang="en-US" altLang="zh-CN" sz="2000" b="0" dirty="0"/>
              <a:t>, </a:t>
            </a:r>
            <a:r>
              <a:rPr lang="en-US" altLang="zh-CN" sz="2000" b="0" dirty="0" err="1"/>
              <a:t>rs</a:t>
            </a:r>
            <a:r>
              <a:rPr lang="en-US" altLang="zh-CN" sz="2000" b="0" dirty="0"/>
              <a:t>, </a:t>
            </a:r>
            <a:r>
              <a:rPr lang="en-US" altLang="zh-CN" sz="2000" b="0" dirty="0" err="1"/>
              <a:t>rt</a:t>
            </a:r>
            <a:endParaRPr lang="en-US" altLang="zh-CN" sz="2000" dirty="0">
              <a:solidFill>
                <a:schemeClr val="accent2"/>
              </a:solidFill>
              <a:ea typeface="宋体" pitchFamily="2" charset="-122"/>
            </a:endParaRPr>
          </a:p>
          <a:p>
            <a:pPr lvl="1">
              <a:lnSpc>
                <a:spcPct val="125000"/>
              </a:lnSpc>
              <a:spcBef>
                <a:spcPts val="0"/>
              </a:spcBef>
              <a:spcAft>
                <a:spcPts val="0"/>
              </a:spcAft>
            </a:pPr>
            <a:endParaRPr lang="en-US" altLang="zh-CN" dirty="0">
              <a:solidFill>
                <a:schemeClr val="accent2"/>
              </a:solidFill>
              <a:ea typeface="宋体" pitchFamily="2" charset="-122"/>
            </a:endParaRPr>
          </a:p>
        </p:txBody>
      </p:sp>
      <p:sp>
        <p:nvSpPr>
          <p:cNvPr id="2" name="TextBox 1"/>
          <p:cNvSpPr txBox="1"/>
          <p:nvPr/>
        </p:nvSpPr>
        <p:spPr>
          <a:xfrm>
            <a:off x="3709560" y="4437112"/>
            <a:ext cx="4320480" cy="2277547"/>
          </a:xfrm>
          <a:prstGeom prst="rect">
            <a:avLst/>
          </a:prstGeom>
          <a:noFill/>
        </p:spPr>
        <p:txBody>
          <a:bodyPr wrap="square" rtlCol="0">
            <a:spAutoFit/>
          </a:bodyPr>
          <a:lstStyle/>
          <a:p>
            <a:pPr marL="285750" indent="-285750">
              <a:buFont typeface="Arial" pitchFamily="34" charset="0"/>
              <a:buChar char="−"/>
            </a:pPr>
            <a:r>
              <a:rPr lang="en-US" altLang="zh-CN" sz="2000" b="0" dirty="0"/>
              <a:t>Op = 000000</a:t>
            </a:r>
            <a:r>
              <a:rPr lang="zh-CN" altLang="en-US" sz="2000" b="0" dirty="0"/>
              <a:t>（表示</a:t>
            </a:r>
            <a:r>
              <a:rPr lang="en-US" altLang="zh-CN" sz="2000" b="0" dirty="0"/>
              <a:t>R-Type)</a:t>
            </a:r>
          </a:p>
          <a:p>
            <a:pPr marL="285750" indent="-285750">
              <a:buFont typeface="Arial" pitchFamily="34" charset="0"/>
              <a:buChar char="−"/>
            </a:pPr>
            <a:r>
              <a:rPr lang="en-US" altLang="zh-CN" sz="2000" b="0" dirty="0" err="1"/>
              <a:t>Func</a:t>
            </a:r>
            <a:r>
              <a:rPr lang="en-US" altLang="zh-CN" sz="2000" b="0" dirty="0"/>
              <a:t> = 100000</a:t>
            </a:r>
            <a:r>
              <a:rPr lang="zh-CN" altLang="en-US" sz="2000" b="0" dirty="0"/>
              <a:t>（表示</a:t>
            </a:r>
            <a:r>
              <a:rPr lang="en-US" altLang="zh-CN" sz="2000" b="0" dirty="0"/>
              <a:t>add</a:t>
            </a:r>
            <a:r>
              <a:rPr lang="zh-CN" altLang="en-US" sz="2000" b="0" dirty="0"/>
              <a:t>）</a:t>
            </a:r>
            <a:endParaRPr lang="en-US" altLang="zh-CN" sz="2000" b="0" dirty="0"/>
          </a:p>
          <a:p>
            <a:pPr marL="285750" indent="-285750">
              <a:buFont typeface="Arial" pitchFamily="34" charset="0"/>
              <a:buChar char="−"/>
            </a:pPr>
            <a:r>
              <a:rPr lang="en-US" altLang="zh-CN" sz="2000" b="0" dirty="0"/>
              <a:t>Rs = 10001</a:t>
            </a:r>
            <a:r>
              <a:rPr lang="zh-CN" altLang="en-US" sz="2000" b="0" dirty="0"/>
              <a:t>（表示</a:t>
            </a:r>
            <a:r>
              <a:rPr lang="en-US" altLang="zh-CN" sz="2000" b="0" dirty="0"/>
              <a:t>s1</a:t>
            </a:r>
            <a:r>
              <a:rPr lang="zh-CN" altLang="en-US" sz="2000" b="0" dirty="0"/>
              <a:t>）</a:t>
            </a:r>
            <a:endParaRPr lang="en-US" altLang="zh-CN" sz="2000" b="0" dirty="0"/>
          </a:p>
          <a:p>
            <a:pPr marL="285750" indent="-285750">
              <a:buFont typeface="Arial" pitchFamily="34" charset="0"/>
              <a:buChar char="−"/>
            </a:pPr>
            <a:r>
              <a:rPr lang="en-US" altLang="zh-CN" sz="2000" b="0" dirty="0" err="1"/>
              <a:t>Rt</a:t>
            </a:r>
            <a:r>
              <a:rPr lang="en-US" altLang="zh-CN" sz="2000" b="0" dirty="0"/>
              <a:t> = 10010</a:t>
            </a:r>
            <a:r>
              <a:rPr lang="zh-CN" altLang="en-US" sz="2000" b="0" dirty="0"/>
              <a:t>（表示</a:t>
            </a:r>
            <a:r>
              <a:rPr lang="en-US" altLang="zh-CN" sz="2000" b="0" dirty="0"/>
              <a:t>s2</a:t>
            </a:r>
            <a:r>
              <a:rPr lang="zh-CN" altLang="en-US" sz="2000" b="0" dirty="0"/>
              <a:t>）</a:t>
            </a:r>
            <a:endParaRPr lang="en-US" altLang="zh-CN" sz="2000" b="0" dirty="0"/>
          </a:p>
          <a:p>
            <a:pPr marL="285750" indent="-285750">
              <a:buFont typeface="Arial" pitchFamily="34" charset="0"/>
              <a:buChar char="−"/>
            </a:pPr>
            <a:r>
              <a:rPr lang="en-US" altLang="zh-CN" sz="2000" b="0" dirty="0"/>
              <a:t>Rd = 01000</a:t>
            </a:r>
            <a:r>
              <a:rPr lang="zh-CN" altLang="en-US" sz="2000" b="0" dirty="0"/>
              <a:t>（表示</a:t>
            </a:r>
            <a:r>
              <a:rPr lang="en-US" altLang="zh-CN" sz="2000" b="0" dirty="0"/>
              <a:t>t0</a:t>
            </a:r>
            <a:r>
              <a:rPr lang="zh-CN" altLang="en-US" sz="2000" b="0" dirty="0"/>
              <a:t>）</a:t>
            </a:r>
            <a:endParaRPr lang="en-US" altLang="zh-CN" sz="2000" b="0" dirty="0"/>
          </a:p>
          <a:p>
            <a:pPr marL="285750" indent="-285750">
              <a:buFont typeface="Arial" pitchFamily="34" charset="0"/>
              <a:buChar char="−"/>
            </a:pPr>
            <a:r>
              <a:rPr lang="en-US" altLang="zh-CN" sz="2000" b="0" dirty="0" err="1"/>
              <a:t>Shamt</a:t>
            </a:r>
            <a:r>
              <a:rPr lang="en-US" altLang="zh-CN" sz="2000" b="0" dirty="0"/>
              <a:t>=00000</a:t>
            </a:r>
            <a:r>
              <a:rPr lang="zh-CN" altLang="en-US" sz="2000" b="0" dirty="0"/>
              <a:t>（表示没有移位）</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500" y="1772817"/>
            <a:ext cx="68199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503712" y="3973091"/>
            <a:ext cx="6487738" cy="327782"/>
          </a:xfrm>
          <a:prstGeom prst="rect">
            <a:avLst/>
          </a:prstGeom>
          <a:noFill/>
        </p:spPr>
        <p:txBody>
          <a:bodyPr wrap="none" rtlCol="0">
            <a:spAutoFit/>
          </a:bodyPr>
          <a:lstStyle/>
          <a:p>
            <a:pPr>
              <a:buNone/>
            </a:pPr>
            <a:r>
              <a:rPr lang="en-US" altLang="zh-CN" dirty="0"/>
              <a:t>(0000 0010 0011 0010 0100 0000 0010 0000)</a:t>
            </a:r>
            <a:r>
              <a:rPr lang="en-US" altLang="zh-CN" baseline="-25000" dirty="0"/>
              <a:t>2</a:t>
            </a:r>
            <a:r>
              <a:rPr lang="en-US" altLang="zh-CN" dirty="0"/>
              <a:t>= 0x02324020</a:t>
            </a:r>
            <a:endParaRPr lang="zh-CN" altLang="en-US" dirty="0"/>
          </a:p>
        </p:txBody>
      </p:sp>
    </p:spTree>
    <p:extLst>
      <p:ext uri="{BB962C8B-B14F-4D97-AF65-F5344CB8AC3E}">
        <p14:creationId xmlns:p14="http://schemas.microsoft.com/office/powerpoint/2010/main" val="34930102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r>
              <a:rPr lang="en-US" altLang="zh-CN" i="0" dirty="0"/>
              <a:t>--</a:t>
            </a:r>
            <a:r>
              <a:rPr lang="zh-CN" altLang="en-US" i="0" dirty="0"/>
              <a:t>指令类型</a:t>
            </a:r>
          </a:p>
        </p:txBody>
      </p:sp>
      <p:sp>
        <p:nvSpPr>
          <p:cNvPr id="222211" name="Rectangle 3"/>
          <p:cNvSpPr>
            <a:spLocks noGrp="1" noChangeArrowheads="1"/>
          </p:cNvSpPr>
          <p:nvPr>
            <p:ph type="body" sz="half" idx="4294967295"/>
          </p:nvPr>
        </p:nvSpPr>
        <p:spPr>
          <a:xfrm>
            <a:off x="612000" y="900000"/>
            <a:ext cx="11100624" cy="6585008"/>
          </a:xfrm>
        </p:spPr>
        <p:txBody>
          <a:bodyPr/>
          <a:lstStyle/>
          <a:p>
            <a:pPr>
              <a:lnSpc>
                <a:spcPct val="120000"/>
              </a:lnSpc>
              <a:spcBef>
                <a:spcPts val="0"/>
              </a:spcBef>
              <a:spcAft>
                <a:spcPts val="0"/>
              </a:spcAft>
            </a:pPr>
            <a:r>
              <a:rPr lang="en-US" altLang="zh-CN" dirty="0">
                <a:ea typeface="宋体" pitchFamily="2" charset="-122"/>
              </a:rPr>
              <a:t>Load/Store(</a:t>
            </a:r>
            <a:r>
              <a:rPr lang="zh-CN" altLang="en-US" dirty="0">
                <a:ea typeface="宋体" pitchFamily="2" charset="-122"/>
              </a:rPr>
              <a:t>取数</a:t>
            </a:r>
            <a:r>
              <a:rPr lang="en-US" altLang="zh-CN" dirty="0">
                <a:ea typeface="宋体" pitchFamily="2" charset="-122"/>
              </a:rPr>
              <a:t>/</a:t>
            </a:r>
            <a:r>
              <a:rPr lang="zh-CN" altLang="en-US" dirty="0">
                <a:ea typeface="宋体" pitchFamily="2" charset="-122"/>
              </a:rPr>
              <a:t>存储）指令</a:t>
            </a:r>
            <a:endParaRPr lang="en-US" altLang="zh-CN" dirty="0">
              <a:ea typeface="宋体" pitchFamily="2" charset="-122"/>
            </a:endParaRPr>
          </a:p>
          <a:p>
            <a:pPr lvl="1">
              <a:lnSpc>
                <a:spcPct val="120000"/>
              </a:lnSpc>
              <a:spcBef>
                <a:spcPts val="0"/>
              </a:spcBef>
              <a:spcAft>
                <a:spcPts val="0"/>
              </a:spcAft>
            </a:pPr>
            <a:r>
              <a:rPr lang="en-US" altLang="zh-CN" sz="2200" dirty="0">
                <a:ea typeface="宋体" pitchFamily="2" charset="-122"/>
              </a:rPr>
              <a:t>I-Type</a:t>
            </a:r>
            <a:r>
              <a:rPr lang="zh-CN" altLang="en-US" sz="2200" dirty="0">
                <a:ea typeface="宋体" pitchFamily="2" charset="-122"/>
              </a:rPr>
              <a:t>指令，存储器与通用寄存器之间传送数据</a:t>
            </a:r>
            <a:endParaRPr lang="en-US" altLang="zh-CN" sz="2200" dirty="0">
              <a:ea typeface="宋体" pitchFamily="2" charset="-122"/>
            </a:endParaRPr>
          </a:p>
          <a:p>
            <a:pPr lvl="1">
              <a:lnSpc>
                <a:spcPct val="120000"/>
              </a:lnSpc>
              <a:spcBef>
                <a:spcPts val="0"/>
              </a:spcBef>
              <a:spcAft>
                <a:spcPts val="0"/>
              </a:spcAft>
            </a:pPr>
            <a:r>
              <a:rPr lang="zh-CN" altLang="en-US" sz="2200" dirty="0">
                <a:ea typeface="宋体" pitchFamily="2" charset="-122"/>
              </a:rPr>
              <a:t>支持唯一的寻址方式：</a:t>
            </a:r>
            <a:r>
              <a:rPr lang="en-US" altLang="zh-CN" sz="2200" dirty="0" err="1">
                <a:ea typeface="宋体" pitchFamily="2" charset="-122"/>
              </a:rPr>
              <a:t>Base+Index</a:t>
            </a:r>
            <a:endParaRPr lang="en-US" altLang="zh-CN" sz="2200" dirty="0">
              <a:ea typeface="宋体" pitchFamily="2" charset="-122"/>
            </a:endParaRPr>
          </a:p>
          <a:p>
            <a:pPr lvl="1">
              <a:lnSpc>
                <a:spcPct val="120000"/>
              </a:lnSpc>
              <a:spcBef>
                <a:spcPts val="0"/>
              </a:spcBef>
              <a:spcAft>
                <a:spcPts val="0"/>
              </a:spcAft>
            </a:pPr>
            <a:r>
              <a:rPr lang="zh-CN" altLang="en-US" sz="2200" dirty="0">
                <a:ea typeface="宋体" pitchFamily="2" charset="-122"/>
              </a:rPr>
              <a:t>取数指令：</a:t>
            </a:r>
            <a:r>
              <a:rPr lang="en-US" altLang="zh-CN" sz="2200" dirty="0">
                <a:ea typeface="宋体" pitchFamily="2" charset="-122"/>
              </a:rPr>
              <a:t>LB</a:t>
            </a:r>
            <a:r>
              <a:rPr lang="zh-CN" altLang="en-US" sz="2200" dirty="0">
                <a:ea typeface="宋体" pitchFamily="2" charset="-122"/>
              </a:rPr>
              <a:t>（取字节）、</a:t>
            </a:r>
            <a:r>
              <a:rPr lang="en-US" altLang="zh-CN" sz="2200" dirty="0">
                <a:ea typeface="宋体" pitchFamily="2" charset="-122"/>
              </a:rPr>
              <a:t>LBU</a:t>
            </a:r>
            <a:r>
              <a:rPr lang="zh-CN" altLang="en-US" sz="2200" dirty="0">
                <a:ea typeface="宋体" pitchFamily="2" charset="-122"/>
              </a:rPr>
              <a:t>（取不带符号字节）、</a:t>
            </a:r>
            <a:r>
              <a:rPr lang="en-US" altLang="zh-CN" sz="2200" dirty="0">
                <a:ea typeface="宋体" pitchFamily="2" charset="-122"/>
              </a:rPr>
              <a:t>LH</a:t>
            </a:r>
            <a:r>
              <a:rPr lang="zh-CN" altLang="en-US" sz="2200" dirty="0">
                <a:ea typeface="宋体" pitchFamily="2" charset="-122"/>
              </a:rPr>
              <a:t>（取半字）、</a:t>
            </a:r>
            <a:r>
              <a:rPr lang="en-US" altLang="zh-CN" sz="2200" dirty="0">
                <a:ea typeface="宋体" pitchFamily="2" charset="-122"/>
              </a:rPr>
              <a:t>LHU</a:t>
            </a:r>
            <a:r>
              <a:rPr lang="zh-CN" altLang="en-US" sz="2200" dirty="0">
                <a:ea typeface="宋体" pitchFamily="2" charset="-122"/>
              </a:rPr>
              <a:t>（取不带符号的半字）、</a:t>
            </a:r>
            <a:r>
              <a:rPr lang="en-US" altLang="zh-CN" sz="2200" dirty="0">
                <a:ea typeface="宋体" pitchFamily="2" charset="-122"/>
              </a:rPr>
              <a:t>LW</a:t>
            </a:r>
            <a:r>
              <a:rPr lang="zh-CN" altLang="en-US" sz="2200" dirty="0">
                <a:ea typeface="宋体" pitchFamily="2" charset="-122"/>
              </a:rPr>
              <a:t>（取字）、</a:t>
            </a:r>
            <a:r>
              <a:rPr lang="en-US" altLang="zh-CN" sz="2200" dirty="0">
                <a:ea typeface="宋体" pitchFamily="2" charset="-122"/>
              </a:rPr>
              <a:t>LWL</a:t>
            </a:r>
            <a:r>
              <a:rPr lang="zh-CN" altLang="en-US" sz="2200" dirty="0">
                <a:ea typeface="宋体" pitchFamily="2" charset="-122"/>
              </a:rPr>
              <a:t>、</a:t>
            </a:r>
            <a:r>
              <a:rPr lang="en-US" altLang="zh-CN" sz="2200" dirty="0">
                <a:ea typeface="宋体" pitchFamily="2" charset="-122"/>
              </a:rPr>
              <a:t>LWR</a:t>
            </a:r>
          </a:p>
          <a:p>
            <a:pPr lvl="1">
              <a:lnSpc>
                <a:spcPct val="120000"/>
              </a:lnSpc>
              <a:spcBef>
                <a:spcPts val="0"/>
              </a:spcBef>
              <a:spcAft>
                <a:spcPts val="0"/>
              </a:spcAft>
            </a:pPr>
            <a:r>
              <a:rPr lang="zh-CN" altLang="en-US" sz="2200" dirty="0">
                <a:ea typeface="宋体" pitchFamily="2" charset="-122"/>
              </a:rPr>
              <a:t>存储指令：</a:t>
            </a:r>
            <a:r>
              <a:rPr lang="en-US" altLang="zh-CN" sz="2200" dirty="0">
                <a:ea typeface="宋体" pitchFamily="2" charset="-122"/>
              </a:rPr>
              <a:t>SB</a:t>
            </a:r>
            <a:r>
              <a:rPr lang="zh-CN" altLang="en-US" sz="2200" dirty="0">
                <a:ea typeface="宋体" pitchFamily="2" charset="-122"/>
              </a:rPr>
              <a:t>（存字节）、</a:t>
            </a:r>
            <a:r>
              <a:rPr lang="en-US" altLang="zh-CN" sz="2200" dirty="0">
                <a:ea typeface="宋体" pitchFamily="2" charset="-122"/>
              </a:rPr>
              <a:t>SH</a:t>
            </a:r>
            <a:r>
              <a:rPr lang="zh-CN" altLang="en-US" sz="2200" dirty="0">
                <a:ea typeface="宋体" pitchFamily="2" charset="-122"/>
              </a:rPr>
              <a:t>（存半字）、</a:t>
            </a:r>
            <a:r>
              <a:rPr lang="en-US" altLang="zh-CN" sz="2200" dirty="0">
                <a:ea typeface="宋体" pitchFamily="2" charset="-122"/>
              </a:rPr>
              <a:t>SW</a:t>
            </a:r>
            <a:r>
              <a:rPr lang="zh-CN" altLang="en-US" sz="2200" dirty="0">
                <a:ea typeface="宋体" pitchFamily="2" charset="-122"/>
              </a:rPr>
              <a:t>（存字）、</a:t>
            </a:r>
            <a:r>
              <a:rPr lang="en-US" altLang="zh-CN" sz="2200" dirty="0">
                <a:ea typeface="宋体" pitchFamily="2" charset="-122"/>
              </a:rPr>
              <a:t>SWL</a:t>
            </a:r>
            <a:r>
              <a:rPr lang="zh-CN" altLang="en-US" sz="2200" dirty="0">
                <a:ea typeface="宋体" pitchFamily="2" charset="-122"/>
              </a:rPr>
              <a:t>、</a:t>
            </a:r>
            <a:r>
              <a:rPr lang="en-US" altLang="zh-CN" sz="2200" dirty="0">
                <a:ea typeface="宋体" pitchFamily="2" charset="-122"/>
              </a:rPr>
              <a:t>SWR</a:t>
            </a:r>
          </a:p>
          <a:p>
            <a:pPr>
              <a:lnSpc>
                <a:spcPct val="120000"/>
              </a:lnSpc>
              <a:spcBef>
                <a:spcPts val="0"/>
              </a:spcBef>
              <a:spcAft>
                <a:spcPts val="0"/>
              </a:spcAft>
            </a:pPr>
            <a:r>
              <a:rPr lang="zh-CN" altLang="en-US" dirty="0">
                <a:ea typeface="宋体" pitchFamily="2" charset="-122"/>
              </a:rPr>
              <a:t>运算指令</a:t>
            </a:r>
            <a:endParaRPr lang="en-US" altLang="zh-CN" dirty="0">
              <a:ea typeface="宋体" pitchFamily="2" charset="-122"/>
            </a:endParaRPr>
          </a:p>
          <a:p>
            <a:pPr lvl="1">
              <a:lnSpc>
                <a:spcPct val="120000"/>
              </a:lnSpc>
              <a:spcBef>
                <a:spcPts val="0"/>
              </a:spcBef>
              <a:spcAft>
                <a:spcPts val="0"/>
              </a:spcAft>
            </a:pPr>
            <a:r>
              <a:rPr lang="en-US" altLang="zh-CN" sz="2200" dirty="0">
                <a:ea typeface="宋体" pitchFamily="2" charset="-122"/>
              </a:rPr>
              <a:t>R-Type</a:t>
            </a:r>
            <a:r>
              <a:rPr lang="zh-CN" altLang="en-US" sz="2200" dirty="0">
                <a:ea typeface="宋体" pitchFamily="2" charset="-122"/>
              </a:rPr>
              <a:t>指令（两个源操作数都是寄存器操作数）</a:t>
            </a:r>
            <a:endParaRPr lang="en-US" altLang="zh-CN" sz="2200" dirty="0">
              <a:ea typeface="宋体" pitchFamily="2" charset="-122"/>
            </a:endParaRPr>
          </a:p>
          <a:p>
            <a:pPr lvl="1">
              <a:lnSpc>
                <a:spcPct val="120000"/>
              </a:lnSpc>
              <a:spcBef>
                <a:spcPts val="0"/>
              </a:spcBef>
              <a:spcAft>
                <a:spcPts val="0"/>
              </a:spcAft>
            </a:pPr>
            <a:r>
              <a:rPr lang="zh-CN" altLang="en-US" sz="2200" dirty="0">
                <a:ea typeface="宋体" pitchFamily="2" charset="-122"/>
              </a:rPr>
              <a:t> </a:t>
            </a:r>
            <a:r>
              <a:rPr lang="en-US" altLang="zh-CN" sz="2200" dirty="0">
                <a:ea typeface="宋体" pitchFamily="2" charset="-122"/>
              </a:rPr>
              <a:t>I </a:t>
            </a:r>
            <a:r>
              <a:rPr lang="zh-CN" altLang="en-US" sz="2200" dirty="0">
                <a:ea typeface="宋体" pitchFamily="2" charset="-122"/>
              </a:rPr>
              <a:t>类型指令（一个源操作数是寄存器操作数，一个源操作数是</a:t>
            </a:r>
            <a:r>
              <a:rPr lang="en-US" altLang="zh-CN" sz="2200" dirty="0">
                <a:ea typeface="宋体" pitchFamily="2" charset="-122"/>
              </a:rPr>
              <a:t>16</a:t>
            </a:r>
            <a:r>
              <a:rPr lang="zh-CN" altLang="en-US" sz="2200" dirty="0">
                <a:ea typeface="宋体" pitchFamily="2" charset="-122"/>
              </a:rPr>
              <a:t>位立即数），目的操作数是寄存器。</a:t>
            </a:r>
            <a:endParaRPr lang="en-US" altLang="zh-CN" sz="2200" dirty="0">
              <a:ea typeface="宋体" pitchFamily="2" charset="-122"/>
            </a:endParaRPr>
          </a:p>
          <a:p>
            <a:pPr lvl="1">
              <a:lnSpc>
                <a:spcPct val="120000"/>
              </a:lnSpc>
              <a:spcBef>
                <a:spcPts val="0"/>
              </a:spcBef>
              <a:spcAft>
                <a:spcPts val="0"/>
              </a:spcAft>
            </a:pPr>
            <a:r>
              <a:rPr lang="en-US" altLang="zh-CN" sz="2200" dirty="0">
                <a:ea typeface="宋体" pitchFamily="2" charset="-122"/>
              </a:rPr>
              <a:t>3</a:t>
            </a:r>
            <a:r>
              <a:rPr lang="zh-CN" altLang="en-US" sz="2200" dirty="0">
                <a:ea typeface="宋体" pitchFamily="2" charset="-122"/>
              </a:rPr>
              <a:t>操作数寄存器型指令</a:t>
            </a:r>
            <a:endParaRPr lang="en-US" altLang="zh-CN" sz="2200" dirty="0">
              <a:ea typeface="宋体" pitchFamily="2" charset="-122"/>
            </a:endParaRPr>
          </a:p>
          <a:p>
            <a:pPr lvl="1">
              <a:lnSpc>
                <a:spcPct val="120000"/>
              </a:lnSpc>
              <a:spcBef>
                <a:spcPts val="0"/>
              </a:spcBef>
              <a:spcAft>
                <a:spcPts val="0"/>
              </a:spcAft>
            </a:pPr>
            <a:r>
              <a:rPr lang="zh-CN" altLang="en-US" sz="2200" dirty="0">
                <a:ea typeface="宋体" pitchFamily="2" charset="-122"/>
              </a:rPr>
              <a:t>移位指令</a:t>
            </a:r>
            <a:endParaRPr lang="en-US" altLang="zh-CN" sz="2200" dirty="0">
              <a:ea typeface="宋体" pitchFamily="2" charset="-122"/>
            </a:endParaRPr>
          </a:p>
          <a:p>
            <a:pPr lvl="1">
              <a:lnSpc>
                <a:spcPct val="120000"/>
              </a:lnSpc>
              <a:spcBef>
                <a:spcPts val="0"/>
              </a:spcBef>
              <a:spcAft>
                <a:spcPts val="0"/>
              </a:spcAft>
            </a:pPr>
            <a:r>
              <a:rPr lang="zh-CN" altLang="en-US" sz="2200" dirty="0">
                <a:ea typeface="宋体" pitchFamily="2" charset="-122"/>
              </a:rPr>
              <a:t>乘</a:t>
            </a:r>
            <a:r>
              <a:rPr lang="en-US" altLang="zh-CN" sz="2200" dirty="0">
                <a:ea typeface="宋体" pitchFamily="2" charset="-122"/>
              </a:rPr>
              <a:t>/</a:t>
            </a:r>
            <a:r>
              <a:rPr lang="zh-CN" altLang="en-US" sz="2200" dirty="0">
                <a:ea typeface="宋体" pitchFamily="2" charset="-122"/>
              </a:rPr>
              <a:t>除指令</a:t>
            </a:r>
            <a:endParaRPr lang="en-US" altLang="zh-CN" sz="2200" dirty="0">
              <a:ea typeface="宋体" pitchFamily="2" charset="-122"/>
            </a:endParaRPr>
          </a:p>
          <a:p>
            <a:pPr lvl="1">
              <a:lnSpc>
                <a:spcPct val="120000"/>
              </a:lnSpc>
              <a:spcBef>
                <a:spcPts val="0"/>
              </a:spcBef>
              <a:spcAft>
                <a:spcPts val="0"/>
              </a:spcAft>
            </a:pPr>
            <a:r>
              <a:rPr lang="en-US" altLang="zh-CN" sz="2200" dirty="0">
                <a:ea typeface="宋体" pitchFamily="2" charset="-122"/>
              </a:rPr>
              <a:t>ALU</a:t>
            </a:r>
            <a:r>
              <a:rPr lang="zh-CN" altLang="en-US" sz="2200" dirty="0">
                <a:ea typeface="宋体" pitchFamily="2" charset="-122"/>
              </a:rPr>
              <a:t>立即执行</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r>
              <a:rPr lang="en-US" altLang="zh-CN" i="0" dirty="0"/>
              <a:t>--</a:t>
            </a:r>
            <a:r>
              <a:rPr lang="zh-CN" altLang="en-US" i="0" dirty="0"/>
              <a:t>指令类型</a:t>
            </a:r>
          </a:p>
        </p:txBody>
      </p:sp>
      <p:sp>
        <p:nvSpPr>
          <p:cNvPr id="222211" name="Rectangle 3"/>
          <p:cNvSpPr>
            <a:spLocks noGrp="1" noChangeArrowheads="1"/>
          </p:cNvSpPr>
          <p:nvPr>
            <p:ph type="body" sz="half" idx="4294967295"/>
          </p:nvPr>
        </p:nvSpPr>
        <p:spPr>
          <a:xfrm>
            <a:off x="612000" y="900000"/>
            <a:ext cx="10668576" cy="6166303"/>
          </a:xfrm>
        </p:spPr>
        <p:txBody>
          <a:bodyPr/>
          <a:lstStyle/>
          <a:p>
            <a:pPr>
              <a:lnSpc>
                <a:spcPct val="125000"/>
              </a:lnSpc>
              <a:spcBef>
                <a:spcPts val="0"/>
              </a:spcBef>
              <a:spcAft>
                <a:spcPts val="0"/>
              </a:spcAft>
            </a:pPr>
            <a:r>
              <a:rPr lang="zh-CN" altLang="en-US" dirty="0">
                <a:ea typeface="宋体" pitchFamily="2" charset="-122"/>
              </a:rPr>
              <a:t>无条件跳转和条件转移指令：控制程序执行顺序</a:t>
            </a:r>
            <a:endParaRPr lang="en-US" altLang="zh-CN" dirty="0">
              <a:ea typeface="宋体" pitchFamily="2" charset="-122"/>
            </a:endParaRPr>
          </a:p>
          <a:p>
            <a:pPr lvl="1">
              <a:lnSpc>
                <a:spcPct val="125000"/>
              </a:lnSpc>
              <a:spcBef>
                <a:spcPts val="0"/>
              </a:spcBef>
              <a:spcAft>
                <a:spcPts val="0"/>
              </a:spcAft>
            </a:pPr>
            <a:r>
              <a:rPr lang="zh-CN" altLang="en-US" sz="2000" dirty="0">
                <a:ea typeface="宋体" pitchFamily="2" charset="-122"/>
              </a:rPr>
              <a:t>无条件跳转指令：</a:t>
            </a:r>
            <a:r>
              <a:rPr lang="en-US" altLang="zh-CN" sz="2000" dirty="0">
                <a:ea typeface="宋体" pitchFamily="2" charset="-122"/>
              </a:rPr>
              <a:t>J-Type</a:t>
            </a:r>
            <a:r>
              <a:rPr lang="zh-CN" altLang="en-US" sz="2000" dirty="0">
                <a:ea typeface="宋体" pitchFamily="2" charset="-122"/>
              </a:rPr>
              <a:t>指令（</a:t>
            </a:r>
            <a:r>
              <a:rPr lang="en-US" altLang="zh-CN" sz="2000" dirty="0">
                <a:ea typeface="宋体" pitchFamily="2" charset="-122"/>
              </a:rPr>
              <a:t>26</a:t>
            </a:r>
            <a:r>
              <a:rPr lang="zh-CN" altLang="en-US" sz="2000" dirty="0">
                <a:ea typeface="宋体" pitchFamily="2" charset="-122"/>
              </a:rPr>
              <a:t>位绝对转向地址）或</a:t>
            </a:r>
            <a:r>
              <a:rPr lang="en-US" altLang="zh-CN" sz="2000" dirty="0">
                <a:ea typeface="宋体" pitchFamily="2" charset="-122"/>
              </a:rPr>
              <a:t>R</a:t>
            </a:r>
            <a:r>
              <a:rPr lang="zh-CN" altLang="en-US" sz="2000" dirty="0">
                <a:ea typeface="宋体" pitchFamily="2" charset="-122"/>
              </a:rPr>
              <a:t>类型指令（</a:t>
            </a:r>
            <a:r>
              <a:rPr lang="en-US" altLang="zh-CN" sz="2000" dirty="0">
                <a:ea typeface="宋体" pitchFamily="2" charset="-122"/>
              </a:rPr>
              <a:t>32</a:t>
            </a:r>
            <a:r>
              <a:rPr lang="zh-CN" altLang="en-US" sz="2000" dirty="0">
                <a:ea typeface="宋体" pitchFamily="2" charset="-122"/>
              </a:rPr>
              <a:t>位的寄存器地址，</a:t>
            </a:r>
            <a:r>
              <a:rPr lang="en-US" altLang="zh-CN" sz="2000" dirty="0">
                <a:ea typeface="宋体" pitchFamily="2" charset="-122"/>
              </a:rPr>
              <a:t>JR </a:t>
            </a:r>
            <a:r>
              <a:rPr lang="en-US" altLang="zh-CN" sz="2000" dirty="0" err="1">
                <a:ea typeface="宋体" pitchFamily="2" charset="-122"/>
              </a:rPr>
              <a:t>rs</a:t>
            </a:r>
            <a:r>
              <a:rPr lang="zh-CN" altLang="en-US" sz="2000" dirty="0">
                <a:ea typeface="宋体" pitchFamily="2" charset="-122"/>
              </a:rPr>
              <a:t>）</a:t>
            </a:r>
            <a:endParaRPr lang="en-US" altLang="zh-CN" sz="2000" dirty="0">
              <a:ea typeface="宋体" pitchFamily="2" charset="-122"/>
            </a:endParaRPr>
          </a:p>
          <a:p>
            <a:pPr lvl="1">
              <a:lnSpc>
                <a:spcPct val="125000"/>
              </a:lnSpc>
              <a:spcBef>
                <a:spcPts val="0"/>
              </a:spcBef>
              <a:spcAft>
                <a:spcPts val="0"/>
              </a:spcAft>
            </a:pPr>
            <a:endParaRPr lang="en-US" altLang="zh-CN" dirty="0">
              <a:ea typeface="宋体" pitchFamily="2" charset="-122"/>
            </a:endParaRPr>
          </a:p>
          <a:p>
            <a:pPr lvl="1">
              <a:lnSpc>
                <a:spcPct val="125000"/>
              </a:lnSpc>
              <a:spcBef>
                <a:spcPts val="0"/>
              </a:spcBef>
              <a:spcAft>
                <a:spcPts val="0"/>
              </a:spcAft>
            </a:pPr>
            <a:endParaRPr lang="en-US" altLang="zh-CN" dirty="0">
              <a:ea typeface="宋体" pitchFamily="2" charset="-122"/>
            </a:endParaRPr>
          </a:p>
          <a:p>
            <a:pPr lvl="1">
              <a:lnSpc>
                <a:spcPct val="125000"/>
              </a:lnSpc>
              <a:spcBef>
                <a:spcPts val="0"/>
              </a:spcBef>
              <a:spcAft>
                <a:spcPts val="0"/>
              </a:spcAft>
            </a:pPr>
            <a:endParaRPr lang="en-US" altLang="zh-CN" dirty="0">
              <a:ea typeface="宋体" pitchFamily="2" charset="-122"/>
            </a:endParaRPr>
          </a:p>
          <a:p>
            <a:pPr lvl="1">
              <a:lnSpc>
                <a:spcPct val="125000"/>
              </a:lnSpc>
              <a:spcBef>
                <a:spcPts val="0"/>
              </a:spcBef>
              <a:spcAft>
                <a:spcPts val="0"/>
              </a:spcAft>
            </a:pPr>
            <a:endParaRPr lang="en-US" altLang="zh-CN" dirty="0">
              <a:ea typeface="宋体" pitchFamily="2" charset="-122"/>
            </a:endParaRPr>
          </a:p>
          <a:p>
            <a:pPr lvl="1">
              <a:lnSpc>
                <a:spcPct val="125000"/>
              </a:lnSpc>
              <a:spcBef>
                <a:spcPts val="0"/>
              </a:spcBef>
              <a:spcAft>
                <a:spcPts val="0"/>
              </a:spcAft>
            </a:pPr>
            <a:r>
              <a:rPr lang="zh-CN" altLang="en-US" sz="2000" dirty="0">
                <a:ea typeface="宋体" pitchFamily="2" charset="-122"/>
              </a:rPr>
              <a:t>条件转移指令：</a:t>
            </a:r>
            <a:r>
              <a:rPr lang="en-US" altLang="zh-CN" sz="2000" dirty="0">
                <a:ea typeface="宋体" pitchFamily="2" charset="-122"/>
              </a:rPr>
              <a:t>I-Type</a:t>
            </a:r>
            <a:r>
              <a:rPr lang="zh-CN" altLang="en-US" sz="2000" dirty="0">
                <a:ea typeface="宋体" pitchFamily="2" charset="-122"/>
              </a:rPr>
              <a:t>指令，</a:t>
            </a:r>
            <a:r>
              <a:rPr lang="en-US" altLang="zh-CN" sz="2000" dirty="0">
                <a:ea typeface="宋体" pitchFamily="2" charset="-122"/>
              </a:rPr>
              <a:t>PC-relative</a:t>
            </a:r>
            <a:r>
              <a:rPr lang="zh-CN" altLang="en-US" sz="2000" dirty="0">
                <a:ea typeface="宋体" pitchFamily="2" charset="-122"/>
              </a:rPr>
              <a:t>寻址方式，相对程序计数器的</a:t>
            </a:r>
            <a:r>
              <a:rPr lang="en-US" altLang="zh-CN" sz="2000" dirty="0">
                <a:ea typeface="宋体" pitchFamily="2" charset="-122"/>
              </a:rPr>
              <a:t>16</a:t>
            </a:r>
            <a:r>
              <a:rPr lang="zh-CN" altLang="en-US" sz="2000" dirty="0">
                <a:ea typeface="宋体" pitchFamily="2" charset="-122"/>
              </a:rPr>
              <a:t>位位移量（立即数）。</a:t>
            </a:r>
            <a:endParaRPr lang="en-US" altLang="zh-CN" sz="2000" dirty="0">
              <a:ea typeface="宋体" pitchFamily="2" charset="-122"/>
            </a:endParaRPr>
          </a:p>
          <a:p>
            <a:pPr lvl="1">
              <a:lnSpc>
                <a:spcPct val="125000"/>
              </a:lnSpc>
              <a:spcBef>
                <a:spcPts val="0"/>
              </a:spcBef>
              <a:spcAft>
                <a:spcPts val="0"/>
              </a:spcAft>
            </a:pPr>
            <a:r>
              <a:rPr lang="zh-CN" altLang="en-US" sz="2000" dirty="0">
                <a:ea typeface="宋体" pitchFamily="2" charset="-122"/>
              </a:rPr>
              <a:t>转移：</a:t>
            </a:r>
            <a:r>
              <a:rPr lang="en-US" altLang="zh-CN" sz="2000" dirty="0">
                <a:ea typeface="宋体" pitchFamily="2" charset="-122"/>
              </a:rPr>
              <a:t>BEQ</a:t>
            </a:r>
            <a:r>
              <a:rPr lang="zh-CN" altLang="en-US" sz="2000" dirty="0">
                <a:ea typeface="宋体" pitchFamily="2" charset="-122"/>
              </a:rPr>
              <a:t>（相等转移）、</a:t>
            </a:r>
            <a:r>
              <a:rPr lang="en-US" altLang="zh-CN" sz="2000" dirty="0">
                <a:ea typeface="宋体" pitchFamily="2" charset="-122"/>
              </a:rPr>
              <a:t>BNE</a:t>
            </a:r>
            <a:r>
              <a:rPr lang="zh-CN" altLang="en-US" sz="2000" dirty="0">
                <a:ea typeface="宋体" pitchFamily="2" charset="-122"/>
              </a:rPr>
              <a:t>（不等转移）、</a:t>
            </a:r>
            <a:r>
              <a:rPr lang="en-US" altLang="zh-CN" sz="2000" dirty="0">
                <a:ea typeface="宋体" pitchFamily="2" charset="-122"/>
              </a:rPr>
              <a:t>BLEZ</a:t>
            </a:r>
            <a:r>
              <a:rPr lang="zh-CN" altLang="en-US" sz="2000" dirty="0">
                <a:ea typeface="宋体" pitchFamily="2" charset="-122"/>
              </a:rPr>
              <a:t>（小于或等于</a:t>
            </a:r>
            <a:r>
              <a:rPr lang="en-US" altLang="zh-CN" sz="2000" dirty="0">
                <a:ea typeface="宋体" pitchFamily="2" charset="-122"/>
              </a:rPr>
              <a:t>0</a:t>
            </a:r>
            <a:r>
              <a:rPr lang="zh-CN" altLang="en-US" sz="2000" dirty="0">
                <a:ea typeface="宋体" pitchFamily="2" charset="-122"/>
              </a:rPr>
              <a:t>转移）、</a:t>
            </a:r>
            <a:r>
              <a:rPr lang="en-US" altLang="zh-CN" sz="2000" dirty="0">
                <a:ea typeface="宋体" pitchFamily="2" charset="-122"/>
              </a:rPr>
              <a:t>BGTZ</a:t>
            </a:r>
            <a:r>
              <a:rPr lang="zh-CN" altLang="en-US" sz="2000" dirty="0">
                <a:ea typeface="宋体" pitchFamily="2" charset="-122"/>
              </a:rPr>
              <a:t>（大于</a:t>
            </a:r>
            <a:r>
              <a:rPr lang="en-US" altLang="zh-CN" sz="2000" dirty="0">
                <a:ea typeface="宋体" pitchFamily="2" charset="-122"/>
              </a:rPr>
              <a:t>0 </a:t>
            </a:r>
            <a:r>
              <a:rPr lang="zh-CN" altLang="en-US" sz="2000" dirty="0">
                <a:ea typeface="宋体" pitchFamily="2" charset="-122"/>
              </a:rPr>
              <a:t>转移）、</a:t>
            </a:r>
            <a:r>
              <a:rPr lang="en-US" altLang="zh-CN" sz="2000" dirty="0">
                <a:ea typeface="宋体" pitchFamily="2" charset="-122"/>
              </a:rPr>
              <a:t>BLTZ</a:t>
            </a:r>
            <a:r>
              <a:rPr lang="zh-CN" altLang="en-US" sz="2000" dirty="0">
                <a:ea typeface="宋体" pitchFamily="2" charset="-122"/>
              </a:rPr>
              <a:t>（小于</a:t>
            </a:r>
            <a:r>
              <a:rPr lang="en-US" altLang="zh-CN" sz="2000" dirty="0">
                <a:ea typeface="宋体" pitchFamily="2" charset="-122"/>
              </a:rPr>
              <a:t>0</a:t>
            </a:r>
            <a:r>
              <a:rPr lang="zh-CN" altLang="en-US" sz="2000" dirty="0">
                <a:ea typeface="宋体" pitchFamily="2" charset="-122"/>
              </a:rPr>
              <a:t>转移）、</a:t>
            </a:r>
            <a:r>
              <a:rPr lang="en-US" altLang="zh-CN" sz="2000" dirty="0">
                <a:ea typeface="宋体" pitchFamily="2" charset="-122"/>
              </a:rPr>
              <a:t>BLTZAL(</a:t>
            </a:r>
            <a:r>
              <a:rPr lang="zh-CN" altLang="en-US" sz="2000" dirty="0">
                <a:ea typeface="宋体" pitchFamily="2" charset="-122"/>
              </a:rPr>
              <a:t>小于等于</a:t>
            </a:r>
            <a:r>
              <a:rPr lang="en-US" altLang="zh-CN" sz="2000" dirty="0">
                <a:ea typeface="宋体" pitchFamily="2" charset="-122"/>
              </a:rPr>
              <a:t>0</a:t>
            </a:r>
            <a:r>
              <a:rPr lang="zh-CN" altLang="en-US" sz="2000" dirty="0">
                <a:ea typeface="宋体" pitchFamily="2" charset="-122"/>
              </a:rPr>
              <a:t>转移，带链接） 、</a:t>
            </a:r>
            <a:r>
              <a:rPr lang="en-US" altLang="zh-CN" sz="2000" dirty="0">
                <a:ea typeface="宋体" pitchFamily="2" charset="-122"/>
              </a:rPr>
              <a:t>BGEZAL</a:t>
            </a:r>
            <a:r>
              <a:rPr lang="zh-CN" altLang="en-US" sz="2000" dirty="0">
                <a:ea typeface="宋体" pitchFamily="2" charset="-122"/>
              </a:rPr>
              <a:t>（大于等于</a:t>
            </a:r>
            <a:r>
              <a:rPr lang="en-US" altLang="zh-CN" sz="2000" dirty="0">
                <a:ea typeface="宋体" pitchFamily="2" charset="-122"/>
              </a:rPr>
              <a:t>0</a:t>
            </a:r>
            <a:r>
              <a:rPr lang="zh-CN" altLang="en-US" sz="2000" dirty="0">
                <a:ea typeface="宋体" pitchFamily="2" charset="-122"/>
              </a:rPr>
              <a:t>，带链接）</a:t>
            </a:r>
            <a:endParaRPr lang="en-US" altLang="zh-CN" sz="2000" dirty="0">
              <a:ea typeface="宋体" pitchFamily="2" charset="-122"/>
            </a:endParaRPr>
          </a:p>
          <a:p>
            <a:pPr lvl="1">
              <a:lnSpc>
                <a:spcPct val="125000"/>
              </a:lnSpc>
              <a:spcBef>
                <a:spcPts val="0"/>
              </a:spcBef>
              <a:spcAft>
                <a:spcPts val="0"/>
              </a:spcAft>
            </a:pPr>
            <a:r>
              <a:rPr lang="zh-CN" altLang="en-US" sz="2000" dirty="0">
                <a:ea typeface="宋体" pitchFamily="2" charset="-122"/>
              </a:rPr>
              <a:t>跳转：</a:t>
            </a:r>
            <a:r>
              <a:rPr lang="en-US" altLang="zh-CN" sz="2000" dirty="0">
                <a:ea typeface="宋体" pitchFamily="2" charset="-122"/>
              </a:rPr>
              <a:t>J </a:t>
            </a:r>
            <a:r>
              <a:rPr lang="zh-CN" altLang="en-US" sz="2000" dirty="0">
                <a:ea typeface="宋体" pitchFamily="2" charset="-122"/>
              </a:rPr>
              <a:t>、</a:t>
            </a:r>
            <a:r>
              <a:rPr lang="en-US" altLang="zh-CN" sz="2000" dirty="0">
                <a:ea typeface="宋体" pitchFamily="2" charset="-122"/>
              </a:rPr>
              <a:t>JAL</a:t>
            </a:r>
            <a:r>
              <a:rPr lang="zh-CN" altLang="en-US" sz="2000" dirty="0">
                <a:ea typeface="宋体" pitchFamily="2" charset="-122"/>
              </a:rPr>
              <a:t>、</a:t>
            </a:r>
            <a:r>
              <a:rPr lang="en-US" altLang="zh-CN" sz="2000" dirty="0">
                <a:ea typeface="宋体" pitchFamily="2" charset="-122"/>
              </a:rPr>
              <a:t>JR</a:t>
            </a:r>
            <a:r>
              <a:rPr lang="zh-CN" altLang="en-US" sz="2000" dirty="0">
                <a:ea typeface="宋体" pitchFamily="2" charset="-122"/>
              </a:rPr>
              <a:t>、</a:t>
            </a:r>
            <a:r>
              <a:rPr lang="en-US" altLang="zh-CN" sz="2000" dirty="0">
                <a:ea typeface="宋体" pitchFamily="2" charset="-122"/>
              </a:rPr>
              <a:t>JALR</a:t>
            </a:r>
          </a:p>
          <a:p>
            <a:pPr>
              <a:lnSpc>
                <a:spcPct val="125000"/>
              </a:lnSpc>
              <a:spcBef>
                <a:spcPts val="0"/>
              </a:spcBef>
              <a:spcAft>
                <a:spcPts val="0"/>
              </a:spcAft>
            </a:pPr>
            <a:r>
              <a:rPr lang="zh-CN" altLang="en-US" dirty="0">
                <a:ea typeface="宋体" pitchFamily="2" charset="-122"/>
              </a:rPr>
              <a:t>特殊指令</a:t>
            </a:r>
            <a:endParaRPr lang="en-US" altLang="zh-CN" dirty="0">
              <a:ea typeface="宋体" pitchFamily="2" charset="-122"/>
            </a:endParaRPr>
          </a:p>
          <a:p>
            <a:pPr lvl="1">
              <a:lnSpc>
                <a:spcPct val="125000"/>
              </a:lnSpc>
              <a:spcBef>
                <a:spcPts val="0"/>
              </a:spcBef>
              <a:spcAft>
                <a:spcPts val="0"/>
              </a:spcAft>
            </a:pPr>
            <a:r>
              <a:rPr lang="zh-CN" altLang="en-US" sz="2000" dirty="0">
                <a:ea typeface="宋体" pitchFamily="2" charset="-122"/>
              </a:rPr>
              <a:t>系统调用</a:t>
            </a:r>
            <a:r>
              <a:rPr lang="en-US" altLang="zh-CN" sz="2000" dirty="0">
                <a:ea typeface="宋体" pitchFamily="2" charset="-122"/>
              </a:rPr>
              <a:t>SYSCALL</a:t>
            </a:r>
            <a:r>
              <a:rPr lang="zh-CN" altLang="en-US" sz="2000" dirty="0">
                <a:ea typeface="宋体" pitchFamily="2" charset="-122"/>
              </a:rPr>
              <a:t>；断点</a:t>
            </a:r>
            <a:r>
              <a:rPr lang="en-US" altLang="zh-CN" sz="2000" dirty="0">
                <a:ea typeface="宋体" pitchFamily="2" charset="-122"/>
              </a:rPr>
              <a:t>BREAK</a:t>
            </a:r>
            <a:endParaRPr lang="zh-CN" altLang="en-US" sz="2000" dirty="0">
              <a:ea typeface="宋体" pitchFamily="2" charset="-122"/>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2204864"/>
            <a:ext cx="795337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idx="4294967295"/>
          </p:nvPr>
        </p:nvSpPr>
        <p:spPr>
          <a:xfrm>
            <a:off x="612000" y="252000"/>
            <a:ext cx="5257800" cy="373062"/>
          </a:xfrm>
        </p:spPr>
        <p:txBody>
          <a:bodyPr/>
          <a:lstStyle/>
          <a:p>
            <a:r>
              <a:rPr lang="en-US" altLang="zh-CN" i="0" dirty="0"/>
              <a:t>2.2 MIPS</a:t>
            </a:r>
            <a:r>
              <a:rPr lang="zh-CN" altLang="en-US" i="0" dirty="0"/>
              <a:t>指令格式简介</a:t>
            </a:r>
            <a:r>
              <a:rPr lang="en-US" altLang="zh-CN" i="0" dirty="0"/>
              <a:t>—</a:t>
            </a:r>
            <a:r>
              <a:rPr lang="zh-CN" altLang="en-US" i="0" dirty="0"/>
              <a:t>指令示例</a:t>
            </a:r>
          </a:p>
        </p:txBody>
      </p:sp>
      <p:graphicFrame>
        <p:nvGraphicFramePr>
          <p:cNvPr id="3" name="表格 2"/>
          <p:cNvGraphicFramePr>
            <a:graphicFrameLocks noGrp="1"/>
          </p:cNvGraphicFramePr>
          <p:nvPr>
            <p:extLst>
              <p:ext uri="{D42A27DB-BD31-4B8C-83A1-F6EECF244321}">
                <p14:modId xmlns:p14="http://schemas.microsoft.com/office/powerpoint/2010/main" val="1843889008"/>
              </p:ext>
            </p:extLst>
          </p:nvPr>
        </p:nvGraphicFramePr>
        <p:xfrm>
          <a:off x="2135560" y="908721"/>
          <a:ext cx="7920880" cy="5708807"/>
        </p:xfrm>
        <a:graphic>
          <a:graphicData uri="http://schemas.openxmlformats.org/drawingml/2006/table">
            <a:tbl>
              <a:tblPr firstRow="1" bandRow="1">
                <a:tableStyleId>{9D7B26C5-4107-4FEC-AEDC-1716B250A1EF}</a:tableStyleId>
              </a:tblPr>
              <a:tblGrid>
                <a:gridCol w="1746194">
                  <a:extLst>
                    <a:ext uri="{9D8B030D-6E8A-4147-A177-3AD203B41FA5}">
                      <a16:colId xmlns="" xmlns:a16="http://schemas.microsoft.com/office/drawing/2014/main" val="20000"/>
                    </a:ext>
                  </a:extLst>
                </a:gridCol>
                <a:gridCol w="1710190">
                  <a:extLst>
                    <a:ext uri="{9D8B030D-6E8A-4147-A177-3AD203B41FA5}">
                      <a16:colId xmlns="" xmlns:a16="http://schemas.microsoft.com/office/drawing/2014/main" val="20001"/>
                    </a:ext>
                  </a:extLst>
                </a:gridCol>
                <a:gridCol w="2016224">
                  <a:extLst>
                    <a:ext uri="{9D8B030D-6E8A-4147-A177-3AD203B41FA5}">
                      <a16:colId xmlns="" xmlns:a16="http://schemas.microsoft.com/office/drawing/2014/main" val="20002"/>
                    </a:ext>
                  </a:extLst>
                </a:gridCol>
                <a:gridCol w="2448272">
                  <a:extLst>
                    <a:ext uri="{9D8B030D-6E8A-4147-A177-3AD203B41FA5}">
                      <a16:colId xmlns="" xmlns:a16="http://schemas.microsoft.com/office/drawing/2014/main" val="20003"/>
                    </a:ext>
                  </a:extLst>
                </a:gridCol>
              </a:tblGrid>
              <a:tr h="329203">
                <a:tc>
                  <a:txBody>
                    <a:bodyPr/>
                    <a:lstStyle/>
                    <a:p>
                      <a:pPr algn="ctr"/>
                      <a:r>
                        <a:rPr lang="en-US" altLang="zh-CN" sz="1600" b="0" i="1" dirty="0">
                          <a:solidFill>
                            <a:srgbClr val="FF0000"/>
                          </a:solidFill>
                          <a:latin typeface="Times New Roman" pitchFamily="18" charset="0"/>
                          <a:cs typeface="Times New Roman" pitchFamily="18" charset="0"/>
                        </a:rPr>
                        <a:t>Instruction</a:t>
                      </a:r>
                      <a:endParaRPr lang="zh-CN" altLang="en-US" sz="1600" b="0" i="1" dirty="0">
                        <a:solidFill>
                          <a:srgbClr val="FF0000"/>
                        </a:solidFill>
                        <a:latin typeface="Times New Roman" pitchFamily="18" charset="0"/>
                        <a:cs typeface="Times New Roman" pitchFamily="18" charset="0"/>
                      </a:endParaRPr>
                    </a:p>
                  </a:txBody>
                  <a:tcPr/>
                </a:tc>
                <a:tc>
                  <a:txBody>
                    <a:bodyPr/>
                    <a:lstStyle/>
                    <a:p>
                      <a:pPr algn="ctr"/>
                      <a:r>
                        <a:rPr lang="en-US" altLang="zh-CN" sz="1600" b="0" i="1" kern="1200" dirty="0">
                          <a:solidFill>
                            <a:srgbClr val="FF0000"/>
                          </a:solidFill>
                          <a:latin typeface="Times New Roman" pitchFamily="18" charset="0"/>
                          <a:cs typeface="Times New Roman" pitchFamily="18" charset="0"/>
                        </a:rPr>
                        <a:t>Example</a:t>
                      </a:r>
                      <a:endParaRPr lang="zh-CN" altLang="en-US" sz="1600" b="0" i="1" kern="1200" dirty="0">
                        <a:solidFill>
                          <a:srgbClr val="FF0000"/>
                        </a:solidFill>
                        <a:latin typeface="Times New Roman" pitchFamily="18" charset="0"/>
                        <a:ea typeface="+mn-ea"/>
                        <a:cs typeface="Times New Roman" pitchFamily="18" charset="0"/>
                      </a:endParaRPr>
                    </a:p>
                  </a:txBody>
                  <a:tcPr/>
                </a:tc>
                <a:tc>
                  <a:txBody>
                    <a:bodyPr/>
                    <a:lstStyle/>
                    <a:p>
                      <a:pPr algn="ctr"/>
                      <a:r>
                        <a:rPr lang="en-US" altLang="zh-CN" sz="1600" b="0" i="1" kern="1200" dirty="0">
                          <a:solidFill>
                            <a:srgbClr val="FF0000"/>
                          </a:solidFill>
                          <a:latin typeface="Times New Roman" pitchFamily="18" charset="0"/>
                          <a:cs typeface="Times New Roman" pitchFamily="18" charset="0"/>
                        </a:rPr>
                        <a:t>Meaning</a:t>
                      </a:r>
                      <a:endParaRPr lang="zh-CN" altLang="en-US" sz="1600" b="0" i="1" kern="1200" dirty="0">
                        <a:solidFill>
                          <a:srgbClr val="FF0000"/>
                        </a:solidFill>
                        <a:latin typeface="Times New Roman" pitchFamily="18" charset="0"/>
                        <a:ea typeface="+mn-ea"/>
                        <a:cs typeface="Times New Roman" pitchFamily="18" charset="0"/>
                      </a:endParaRPr>
                    </a:p>
                  </a:txBody>
                  <a:tcPr/>
                </a:tc>
                <a:tc>
                  <a:txBody>
                    <a:bodyPr/>
                    <a:lstStyle/>
                    <a:p>
                      <a:pPr algn="ctr"/>
                      <a:r>
                        <a:rPr lang="en-US" altLang="zh-CN" sz="1600" b="0" i="1" kern="1200" dirty="0">
                          <a:solidFill>
                            <a:srgbClr val="FF0000"/>
                          </a:solidFill>
                          <a:latin typeface="Times New Roman" pitchFamily="18" charset="0"/>
                          <a:cs typeface="Times New Roman" pitchFamily="18" charset="0"/>
                        </a:rPr>
                        <a:t>Comments</a:t>
                      </a:r>
                      <a:endParaRPr lang="zh-CN" altLang="en-US" sz="1600" b="0" i="1" kern="1200" dirty="0">
                        <a:solidFill>
                          <a:srgbClr val="FF0000"/>
                        </a:solidFill>
                        <a:latin typeface="Times New Roman" pitchFamily="18" charset="0"/>
                        <a:ea typeface="+mn-ea"/>
                        <a:cs typeface="Times New Roman" pitchFamily="18" charset="0"/>
                      </a:endParaRPr>
                    </a:p>
                  </a:txBody>
                  <a:tcPr/>
                </a:tc>
                <a:extLst>
                  <a:ext uri="{0D108BD9-81ED-4DB2-BD59-A6C34878D82A}">
                    <a16:rowId xmlns="" xmlns:a16="http://schemas.microsoft.com/office/drawing/2014/main" val="10000"/>
                  </a:ext>
                </a:extLst>
              </a:tr>
              <a:tr h="338011">
                <a:tc>
                  <a:txBody>
                    <a:bodyPr/>
                    <a:lstStyle/>
                    <a:p>
                      <a:r>
                        <a:rPr lang="en-US" altLang="zh-CN" sz="1400" b="0" i="0" dirty="0">
                          <a:solidFill>
                            <a:schemeClr val="accent2">
                              <a:lumMod val="75000"/>
                            </a:schemeClr>
                          </a:solidFill>
                          <a:latin typeface="+mn-lt"/>
                          <a:cs typeface="Times New Roman" pitchFamily="18" charset="0"/>
                        </a:rPr>
                        <a:t>add</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add</a:t>
                      </a:r>
                      <a:r>
                        <a:rPr lang="en-US" altLang="zh-CN" sz="1400" b="0" i="0" baseline="0" dirty="0">
                          <a:solidFill>
                            <a:schemeClr val="accent2">
                              <a:lumMod val="75000"/>
                            </a:schemeClr>
                          </a:solidFill>
                          <a:latin typeface="+mn-lt"/>
                          <a:cs typeface="Times New Roman" pitchFamily="18" charset="0"/>
                        </a:rPr>
                        <a:t> $1,$2,$3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$1</a:t>
                      </a:r>
                      <a:r>
                        <a:rPr lang="en-US" altLang="zh-CN" sz="1400" b="0" i="0" dirty="0">
                          <a:solidFill>
                            <a:schemeClr val="accent2">
                              <a:lumMod val="75000"/>
                            </a:schemeClr>
                          </a:solidFill>
                          <a:latin typeface="+mn-lt"/>
                          <a:cs typeface="Times New Roman" pitchFamily="18" charset="0"/>
                          <a:sym typeface="Wingdings" pitchFamily="2" charset="2"/>
                        </a:rPr>
                        <a:t> $2 + $3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3 operation</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 xmlns:a16="http://schemas.microsoft.com/office/drawing/2014/main" val="10001"/>
                  </a:ext>
                </a:extLst>
              </a:tr>
              <a:tr h="338011">
                <a:tc>
                  <a:txBody>
                    <a:bodyPr/>
                    <a:lstStyle/>
                    <a:p>
                      <a:r>
                        <a:rPr lang="en-US" altLang="zh-CN" sz="1400" b="0" i="0" dirty="0">
                          <a:solidFill>
                            <a:schemeClr val="accent2">
                              <a:lumMod val="75000"/>
                            </a:schemeClr>
                          </a:solidFill>
                          <a:latin typeface="+mn-lt"/>
                          <a:cs typeface="Times New Roman" pitchFamily="18" charset="0"/>
                        </a:rPr>
                        <a:t>subtract</a:t>
                      </a:r>
                      <a:endParaRPr lang="zh-CN" altLang="en-US" sz="1400" b="0" i="0" dirty="0">
                        <a:solidFill>
                          <a:schemeClr val="accent2">
                            <a:lumMod val="75000"/>
                          </a:schemeClr>
                        </a:solidFill>
                        <a:latin typeface="+mn-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dirty="0">
                          <a:solidFill>
                            <a:schemeClr val="accent2">
                              <a:lumMod val="75000"/>
                            </a:schemeClr>
                          </a:solidFill>
                          <a:latin typeface="+mn-lt"/>
                          <a:cs typeface="Times New Roman" pitchFamily="18" charset="0"/>
                        </a:rPr>
                        <a:t>sub </a:t>
                      </a:r>
                      <a:r>
                        <a:rPr lang="en-US" altLang="zh-CN" sz="1400" b="0" i="0" baseline="0" dirty="0">
                          <a:solidFill>
                            <a:schemeClr val="accent2">
                              <a:lumMod val="75000"/>
                            </a:schemeClr>
                          </a:solidFill>
                          <a:latin typeface="+mn-lt"/>
                          <a:cs typeface="Times New Roman" pitchFamily="18" charset="0"/>
                        </a:rPr>
                        <a:t>$1,$2,$3</a:t>
                      </a:r>
                      <a:endParaRPr lang="zh-CN" altLang="en-US" sz="1400" b="0" i="0" dirty="0">
                        <a:solidFill>
                          <a:schemeClr val="accent2">
                            <a:lumMod val="75000"/>
                          </a:schemeClr>
                        </a:solidFill>
                        <a:latin typeface="+mn-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dirty="0">
                          <a:solidFill>
                            <a:schemeClr val="accent2">
                              <a:lumMod val="75000"/>
                            </a:schemeClr>
                          </a:solidFill>
                          <a:latin typeface="+mn-lt"/>
                          <a:cs typeface="Times New Roman" pitchFamily="18" charset="0"/>
                        </a:rPr>
                        <a:t>$1</a:t>
                      </a:r>
                      <a:r>
                        <a:rPr lang="en-US" altLang="zh-CN" sz="1400" b="0" i="0" dirty="0">
                          <a:solidFill>
                            <a:schemeClr val="accent2">
                              <a:lumMod val="75000"/>
                            </a:schemeClr>
                          </a:solidFill>
                          <a:latin typeface="+mn-lt"/>
                          <a:cs typeface="Times New Roman" pitchFamily="18" charset="0"/>
                          <a:sym typeface="Wingdings" pitchFamily="2" charset="2"/>
                        </a:rPr>
                        <a:t> $2 – $3</a:t>
                      </a:r>
                      <a:endParaRPr lang="zh-CN" altLang="en-US" sz="1400" b="0" i="0" dirty="0">
                        <a:solidFill>
                          <a:schemeClr val="accent2">
                            <a:lumMod val="75000"/>
                          </a:schemeClr>
                        </a:solidFill>
                        <a:latin typeface="+mn-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dirty="0">
                          <a:solidFill>
                            <a:schemeClr val="accent2">
                              <a:lumMod val="75000"/>
                            </a:schemeClr>
                          </a:solidFill>
                          <a:latin typeface="+mn-lt"/>
                          <a:cs typeface="Times New Roman" pitchFamily="18" charset="0"/>
                        </a:rPr>
                        <a:t>3 operation</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 xmlns:a16="http://schemas.microsoft.com/office/drawing/2014/main" val="10002"/>
                  </a:ext>
                </a:extLst>
              </a:tr>
              <a:tr h="338011">
                <a:tc>
                  <a:txBody>
                    <a:bodyPr/>
                    <a:lstStyle/>
                    <a:p>
                      <a:r>
                        <a:rPr lang="en-US" altLang="zh-CN" sz="1400" b="0" i="0" dirty="0">
                          <a:solidFill>
                            <a:schemeClr val="accent2">
                              <a:lumMod val="75000"/>
                            </a:schemeClr>
                          </a:solidFill>
                          <a:latin typeface="+mn-lt"/>
                          <a:cs typeface="Times New Roman" pitchFamily="18" charset="0"/>
                        </a:rPr>
                        <a:t>add immediate</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addi</a:t>
                      </a:r>
                      <a:r>
                        <a:rPr lang="en-US" altLang="zh-CN" sz="1400" b="0" i="0" baseline="0" dirty="0">
                          <a:solidFill>
                            <a:schemeClr val="accent2">
                              <a:lumMod val="75000"/>
                            </a:schemeClr>
                          </a:solidFill>
                          <a:latin typeface="+mn-lt"/>
                          <a:cs typeface="Times New Roman" pitchFamily="18" charset="0"/>
                        </a:rPr>
                        <a:t> $1,$2,100</a:t>
                      </a:r>
                      <a:endParaRPr lang="zh-CN" altLang="en-US" sz="1400" b="0" i="0" dirty="0">
                        <a:solidFill>
                          <a:schemeClr val="accent2">
                            <a:lumMod val="75000"/>
                          </a:schemeClr>
                        </a:solidFill>
                        <a:latin typeface="+mn-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i="0" dirty="0">
                          <a:solidFill>
                            <a:schemeClr val="accent2">
                              <a:lumMod val="75000"/>
                            </a:schemeClr>
                          </a:solidFill>
                          <a:latin typeface="+mn-lt"/>
                          <a:cs typeface="Times New Roman" pitchFamily="18" charset="0"/>
                        </a:rPr>
                        <a:t>$1</a:t>
                      </a:r>
                      <a:r>
                        <a:rPr lang="en-US" altLang="zh-CN" sz="1400" b="0" i="0" dirty="0">
                          <a:solidFill>
                            <a:schemeClr val="accent2">
                              <a:lumMod val="75000"/>
                            </a:schemeClr>
                          </a:solidFill>
                          <a:latin typeface="+mn-lt"/>
                          <a:cs typeface="Times New Roman" pitchFamily="18" charset="0"/>
                          <a:sym typeface="Wingdings" pitchFamily="2" charset="2"/>
                        </a:rPr>
                        <a:t></a:t>
                      </a:r>
                      <a:r>
                        <a:rPr lang="en-US" altLang="zh-CN" sz="1400" b="0" i="0" baseline="0" dirty="0">
                          <a:solidFill>
                            <a:schemeClr val="accent2">
                              <a:lumMod val="75000"/>
                            </a:schemeClr>
                          </a:solidFill>
                          <a:latin typeface="+mn-lt"/>
                          <a:cs typeface="Times New Roman" pitchFamily="18" charset="0"/>
                          <a:sym typeface="Wingdings" pitchFamily="2" charset="2"/>
                        </a:rPr>
                        <a:t> </a:t>
                      </a:r>
                      <a:r>
                        <a:rPr lang="en-US" altLang="zh-CN" sz="1400" b="0" i="0" dirty="0">
                          <a:solidFill>
                            <a:schemeClr val="accent2">
                              <a:lumMod val="75000"/>
                            </a:schemeClr>
                          </a:solidFill>
                          <a:latin typeface="+mn-lt"/>
                          <a:cs typeface="Times New Roman" pitchFamily="18" charset="0"/>
                          <a:sym typeface="Wingdings" pitchFamily="2" charset="2"/>
                        </a:rPr>
                        <a:t>$2 + 100</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kern="1200" dirty="0">
                          <a:solidFill>
                            <a:schemeClr val="accent2">
                              <a:lumMod val="75000"/>
                            </a:schemeClr>
                          </a:solidFill>
                          <a:latin typeface="+mn-lt"/>
                          <a:ea typeface="+mn-ea"/>
                          <a:cs typeface="Times New Roman" pitchFamily="18" charset="0"/>
                        </a:rPr>
                        <a:t>+ constant</a:t>
                      </a:r>
                      <a:endParaRPr lang="zh-CN" altLang="en-US" sz="1400" b="0" i="0" kern="1200" dirty="0">
                        <a:solidFill>
                          <a:schemeClr val="accent2">
                            <a:lumMod val="75000"/>
                          </a:schemeClr>
                        </a:solidFill>
                        <a:latin typeface="+mn-lt"/>
                        <a:ea typeface="+mn-ea"/>
                        <a:cs typeface="Times New Roman" pitchFamily="18" charset="0"/>
                      </a:endParaRPr>
                    </a:p>
                  </a:txBody>
                  <a:tcPr/>
                </a:tc>
                <a:extLst>
                  <a:ext uri="{0D108BD9-81ED-4DB2-BD59-A6C34878D82A}">
                    <a16:rowId xmlns="" xmlns:a16="http://schemas.microsoft.com/office/drawing/2014/main" val="10003"/>
                  </a:ext>
                </a:extLst>
              </a:tr>
              <a:tr h="338011">
                <a:tc>
                  <a:txBody>
                    <a:bodyPr/>
                    <a:lstStyle/>
                    <a:p>
                      <a:r>
                        <a:rPr lang="en-US" altLang="zh-CN" sz="1400" b="0" i="0" dirty="0">
                          <a:solidFill>
                            <a:schemeClr val="accent2">
                              <a:lumMod val="75000"/>
                            </a:schemeClr>
                          </a:solidFill>
                          <a:latin typeface="+mn-lt"/>
                          <a:cs typeface="Times New Roman" pitchFamily="18" charset="0"/>
                        </a:rPr>
                        <a:t>multiply</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mult</a:t>
                      </a:r>
                      <a:r>
                        <a:rPr lang="en-US" altLang="zh-CN" sz="1400" b="0" i="0" dirty="0">
                          <a:solidFill>
                            <a:schemeClr val="accent2">
                              <a:lumMod val="75000"/>
                            </a:schemeClr>
                          </a:solidFill>
                          <a:latin typeface="+mn-lt"/>
                          <a:cs typeface="Times New Roman" pitchFamily="18" charset="0"/>
                        </a:rPr>
                        <a:t> $2,$3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Hi,Lo</a:t>
                      </a:r>
                      <a:r>
                        <a:rPr lang="en-US" altLang="zh-CN" sz="1400" b="0" i="0" dirty="0">
                          <a:solidFill>
                            <a:schemeClr val="accent2">
                              <a:lumMod val="75000"/>
                            </a:schemeClr>
                          </a:solidFill>
                          <a:latin typeface="+mn-lt"/>
                          <a:cs typeface="Times New Roman" pitchFamily="18" charset="0"/>
                          <a:sym typeface="Wingdings" pitchFamily="2" charset="2"/>
                        </a:rPr>
                        <a:t></a:t>
                      </a:r>
                      <a:r>
                        <a:rPr lang="en-US" altLang="zh-CN" sz="1400" b="0" i="0" baseline="0" dirty="0">
                          <a:solidFill>
                            <a:schemeClr val="accent2">
                              <a:lumMod val="75000"/>
                            </a:schemeClr>
                          </a:solidFill>
                          <a:latin typeface="+mn-lt"/>
                          <a:cs typeface="Times New Roman" pitchFamily="18" charset="0"/>
                          <a:sym typeface="Wingdings" pitchFamily="2" charset="2"/>
                        </a:rPr>
                        <a:t> </a:t>
                      </a:r>
                      <a:r>
                        <a:rPr lang="en-US" altLang="zh-CN" sz="1400" b="0" i="0" dirty="0">
                          <a:solidFill>
                            <a:schemeClr val="accent2">
                              <a:lumMod val="75000"/>
                            </a:schemeClr>
                          </a:solidFill>
                          <a:latin typeface="+mn-lt"/>
                          <a:cs typeface="Times New Roman" pitchFamily="18" charset="0"/>
                          <a:sym typeface="Wingdings" pitchFamily="2" charset="2"/>
                        </a:rPr>
                        <a:t>$2×</a:t>
                      </a:r>
                      <a:r>
                        <a:rPr lang="en-US" altLang="zh-CN" sz="1400" b="0" i="0" baseline="0" dirty="0">
                          <a:solidFill>
                            <a:schemeClr val="accent2">
                              <a:lumMod val="75000"/>
                            </a:schemeClr>
                          </a:solidFill>
                          <a:latin typeface="+mn-lt"/>
                          <a:cs typeface="Times New Roman" pitchFamily="18" charset="0"/>
                          <a:sym typeface="Wingdings" pitchFamily="2" charset="2"/>
                        </a:rPr>
                        <a:t> </a:t>
                      </a:r>
                      <a:r>
                        <a:rPr lang="en-US" altLang="zh-CN" sz="1400" b="0" i="0" dirty="0">
                          <a:solidFill>
                            <a:schemeClr val="accent2">
                              <a:lumMod val="75000"/>
                            </a:schemeClr>
                          </a:solidFill>
                          <a:latin typeface="+mn-lt"/>
                          <a:cs typeface="Times New Roman" pitchFamily="18" charset="0"/>
                          <a:sym typeface="Wingdings" pitchFamily="2" charset="2"/>
                        </a:rPr>
                        <a:t>$3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64-bit signed product</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 xmlns:a16="http://schemas.microsoft.com/office/drawing/2014/main" val="10004"/>
                  </a:ext>
                </a:extLst>
              </a:tr>
              <a:tr h="568623">
                <a:tc>
                  <a:txBody>
                    <a:bodyPr/>
                    <a:lstStyle/>
                    <a:p>
                      <a:r>
                        <a:rPr lang="en-US" altLang="zh-CN" sz="1400" b="0" i="0" dirty="0">
                          <a:solidFill>
                            <a:schemeClr val="accent2">
                              <a:lumMod val="75000"/>
                            </a:schemeClr>
                          </a:solidFill>
                          <a:latin typeface="+mn-lt"/>
                          <a:cs typeface="Times New Roman" pitchFamily="18" charset="0"/>
                        </a:rPr>
                        <a:t>divide</a:t>
                      </a:r>
                      <a:endParaRPr lang="zh-CN" altLang="en-US" sz="1400" b="0" i="0" dirty="0">
                        <a:solidFill>
                          <a:schemeClr val="accent2">
                            <a:lumMod val="75000"/>
                          </a:schemeClr>
                        </a:solidFill>
                        <a:latin typeface="+mn-lt"/>
                        <a:cs typeface="Times New Roman" pitchFamily="18" charset="0"/>
                      </a:endParaRPr>
                    </a:p>
                  </a:txBody>
                  <a:tcPr anchor="ctr"/>
                </a:tc>
                <a:tc>
                  <a:txBody>
                    <a:bodyPr/>
                    <a:lstStyle/>
                    <a:p>
                      <a:pPr marL="0" algn="l" defTabSz="914400" rtl="0" eaLnBrk="1" latinLnBrk="0" hangingPunct="1"/>
                      <a:r>
                        <a:rPr lang="en-US" altLang="zh-CN" sz="1400" b="0" i="0" kern="1200" dirty="0">
                          <a:solidFill>
                            <a:schemeClr val="accent2">
                              <a:lumMod val="75000"/>
                            </a:schemeClr>
                          </a:solidFill>
                          <a:latin typeface="+mn-lt"/>
                          <a:ea typeface="+mn-ea"/>
                          <a:cs typeface="Times New Roman" pitchFamily="18" charset="0"/>
                        </a:rPr>
                        <a:t>div $2,$3 </a:t>
                      </a:r>
                      <a:endParaRPr lang="zh-CN" altLang="en-US" sz="1400" b="0" i="0" kern="1200" dirty="0">
                        <a:solidFill>
                          <a:schemeClr val="accent2">
                            <a:lumMod val="75000"/>
                          </a:schemeClr>
                        </a:solidFill>
                        <a:latin typeface="+mn-lt"/>
                        <a:ea typeface="+mn-ea"/>
                        <a:cs typeface="Times New Roman" pitchFamily="18" charset="0"/>
                      </a:endParaRPr>
                    </a:p>
                  </a:txBody>
                  <a:tcPr anchor="ctr"/>
                </a:tc>
                <a:tc>
                  <a:txBody>
                    <a:bodyPr/>
                    <a:lstStyle/>
                    <a:p>
                      <a:r>
                        <a:rPr lang="en-US" altLang="zh-CN" sz="1400" b="0" i="0" dirty="0">
                          <a:solidFill>
                            <a:schemeClr val="accent2">
                              <a:lumMod val="75000"/>
                            </a:schemeClr>
                          </a:solidFill>
                          <a:latin typeface="+mn-lt"/>
                          <a:cs typeface="Times New Roman" pitchFamily="18" charset="0"/>
                        </a:rPr>
                        <a:t>Lo </a:t>
                      </a:r>
                      <a:r>
                        <a:rPr lang="en-US" altLang="zh-CN" sz="1400" b="0" i="0" dirty="0">
                          <a:solidFill>
                            <a:schemeClr val="accent2">
                              <a:lumMod val="75000"/>
                            </a:schemeClr>
                          </a:solidFill>
                          <a:latin typeface="+mn-lt"/>
                          <a:cs typeface="Times New Roman" pitchFamily="18" charset="0"/>
                          <a:sym typeface="Wingdings" pitchFamily="2" charset="2"/>
                        </a:rPr>
                        <a:t> </a:t>
                      </a:r>
                      <a:r>
                        <a:rPr lang="en-US" altLang="zh-CN" sz="1400" b="0" i="0" baseline="0" dirty="0">
                          <a:solidFill>
                            <a:schemeClr val="accent2">
                              <a:lumMod val="75000"/>
                            </a:schemeClr>
                          </a:solidFill>
                          <a:latin typeface="+mn-lt"/>
                          <a:cs typeface="Times New Roman" pitchFamily="18" charset="0"/>
                          <a:sym typeface="Wingdings" pitchFamily="2" charset="2"/>
                        </a:rPr>
                        <a:t> </a:t>
                      </a:r>
                      <a:r>
                        <a:rPr lang="en-US" altLang="zh-CN" sz="1400" b="0" i="0" dirty="0">
                          <a:solidFill>
                            <a:schemeClr val="accent2">
                              <a:lumMod val="75000"/>
                            </a:schemeClr>
                          </a:solidFill>
                          <a:latin typeface="+mn-lt"/>
                          <a:cs typeface="Times New Roman" pitchFamily="18" charset="0"/>
                          <a:sym typeface="Wingdings" pitchFamily="2" charset="2"/>
                        </a:rPr>
                        <a:t>$2 ÷</a:t>
                      </a:r>
                      <a:r>
                        <a:rPr lang="en-US" altLang="zh-CN" sz="1400" b="0" i="0" baseline="0" dirty="0">
                          <a:solidFill>
                            <a:schemeClr val="accent2">
                              <a:lumMod val="75000"/>
                            </a:schemeClr>
                          </a:solidFill>
                          <a:latin typeface="+mn-lt"/>
                          <a:cs typeface="Times New Roman" pitchFamily="18" charset="0"/>
                          <a:sym typeface="Wingdings" pitchFamily="2" charset="2"/>
                        </a:rPr>
                        <a:t> </a:t>
                      </a:r>
                      <a:r>
                        <a:rPr lang="en-US" altLang="zh-CN" sz="1400" b="0" i="0" dirty="0">
                          <a:solidFill>
                            <a:schemeClr val="accent2">
                              <a:lumMod val="75000"/>
                            </a:schemeClr>
                          </a:solidFill>
                          <a:latin typeface="+mn-lt"/>
                          <a:cs typeface="Times New Roman" pitchFamily="18" charset="0"/>
                          <a:sym typeface="Wingdings" pitchFamily="2" charset="2"/>
                        </a:rPr>
                        <a:t>$3</a:t>
                      </a:r>
                    </a:p>
                    <a:p>
                      <a:r>
                        <a:rPr lang="en-US" altLang="zh-CN" sz="1400" b="0" i="0" dirty="0">
                          <a:solidFill>
                            <a:schemeClr val="accent2">
                              <a:lumMod val="75000"/>
                            </a:schemeClr>
                          </a:solidFill>
                          <a:latin typeface="+mn-lt"/>
                          <a:cs typeface="Times New Roman" pitchFamily="18" charset="0"/>
                          <a:sym typeface="Wingdings" pitchFamily="2" charset="2"/>
                        </a:rPr>
                        <a:t>Hi</a:t>
                      </a:r>
                      <a:r>
                        <a:rPr lang="en-US" altLang="zh-CN" sz="1400" b="0" i="0" baseline="0" dirty="0">
                          <a:solidFill>
                            <a:schemeClr val="accent2">
                              <a:lumMod val="75000"/>
                            </a:schemeClr>
                          </a:solidFill>
                          <a:latin typeface="+mn-lt"/>
                          <a:cs typeface="Times New Roman" pitchFamily="18" charset="0"/>
                          <a:sym typeface="Wingdings" pitchFamily="2" charset="2"/>
                        </a:rPr>
                        <a:t>   $2 mod $3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Lo = quotient</a:t>
                      </a:r>
                    </a:p>
                    <a:p>
                      <a:r>
                        <a:rPr lang="en-US" altLang="zh-CN" sz="1400" b="0" i="0" dirty="0">
                          <a:solidFill>
                            <a:schemeClr val="accent2">
                              <a:lumMod val="75000"/>
                            </a:schemeClr>
                          </a:solidFill>
                          <a:latin typeface="+mn-lt"/>
                          <a:cs typeface="Times New Roman" pitchFamily="18" charset="0"/>
                        </a:rPr>
                        <a:t>Hi = remainder</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 xmlns:a16="http://schemas.microsoft.com/office/drawing/2014/main" val="10005"/>
                  </a:ext>
                </a:extLst>
              </a:tr>
              <a:tr h="338011">
                <a:tc>
                  <a:txBody>
                    <a:bodyPr/>
                    <a:lstStyle/>
                    <a:p>
                      <a:r>
                        <a:rPr lang="en-US" altLang="zh-CN" sz="1400" b="0" i="0" dirty="0">
                          <a:solidFill>
                            <a:schemeClr val="accent2">
                              <a:lumMod val="75000"/>
                            </a:schemeClr>
                          </a:solidFill>
                          <a:latin typeface="+mn-lt"/>
                          <a:cs typeface="Times New Roman" pitchFamily="18" charset="0"/>
                        </a:rPr>
                        <a:t>move</a:t>
                      </a:r>
                      <a:r>
                        <a:rPr lang="en-US" altLang="zh-CN" sz="1400" b="0" i="0" baseline="0" dirty="0">
                          <a:solidFill>
                            <a:schemeClr val="accent2">
                              <a:lumMod val="75000"/>
                            </a:schemeClr>
                          </a:solidFill>
                          <a:latin typeface="+mn-lt"/>
                          <a:cs typeface="Times New Roman" pitchFamily="18" charset="0"/>
                        </a:rPr>
                        <a:t> from Hi</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mfhi</a:t>
                      </a:r>
                      <a:r>
                        <a:rPr lang="en-US" altLang="zh-CN" sz="1400" b="0" i="0" dirty="0">
                          <a:solidFill>
                            <a:schemeClr val="accent2">
                              <a:lumMod val="75000"/>
                            </a:schemeClr>
                          </a:solidFill>
                          <a:latin typeface="+mn-lt"/>
                          <a:cs typeface="Times New Roman" pitchFamily="18" charset="0"/>
                        </a:rPr>
                        <a:t> $1 </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$1 </a:t>
                      </a:r>
                      <a:r>
                        <a:rPr lang="en-US" altLang="zh-CN" sz="1400" b="0" i="0" dirty="0">
                          <a:solidFill>
                            <a:schemeClr val="accent2">
                              <a:lumMod val="75000"/>
                            </a:schemeClr>
                          </a:solidFill>
                          <a:latin typeface="+mn-lt"/>
                          <a:cs typeface="Times New Roman" pitchFamily="18" charset="0"/>
                          <a:sym typeface="Wingdings" pitchFamily="2" charset="2"/>
                        </a:rPr>
                        <a:t> Hi</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Get a</a:t>
                      </a:r>
                      <a:r>
                        <a:rPr lang="en-US" altLang="zh-CN" sz="1400" b="0" i="0" baseline="0" dirty="0">
                          <a:solidFill>
                            <a:schemeClr val="accent2">
                              <a:lumMod val="75000"/>
                            </a:schemeClr>
                          </a:solidFill>
                          <a:latin typeface="+mn-lt"/>
                          <a:cs typeface="Times New Roman" pitchFamily="18" charset="0"/>
                        </a:rPr>
                        <a:t> copy of Hi</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 xmlns:a16="http://schemas.microsoft.com/office/drawing/2014/main" val="10006"/>
                  </a:ext>
                </a:extLst>
              </a:tr>
              <a:tr h="338011">
                <a:tc>
                  <a:txBody>
                    <a:bodyPr/>
                    <a:lstStyle/>
                    <a:p>
                      <a:r>
                        <a:rPr lang="en-US" altLang="zh-CN" sz="1400" b="0" i="0" dirty="0">
                          <a:solidFill>
                            <a:schemeClr val="accent2">
                              <a:lumMod val="75000"/>
                            </a:schemeClr>
                          </a:solidFill>
                          <a:latin typeface="+mn-lt"/>
                          <a:cs typeface="Times New Roman" pitchFamily="18" charset="0"/>
                        </a:rPr>
                        <a:t>move from Lo</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mflo</a:t>
                      </a:r>
                      <a:r>
                        <a:rPr lang="en-US" altLang="zh-CN" sz="1400" b="0" i="0" dirty="0">
                          <a:solidFill>
                            <a:schemeClr val="accent2">
                              <a:lumMod val="75000"/>
                            </a:schemeClr>
                          </a:solidFill>
                          <a:latin typeface="+mn-lt"/>
                          <a:cs typeface="Times New Roman" pitchFamily="18" charset="0"/>
                        </a:rPr>
                        <a:t> $1</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$1 </a:t>
                      </a:r>
                      <a:r>
                        <a:rPr lang="en-US" altLang="zh-CN" sz="1400" b="0" i="0" dirty="0">
                          <a:solidFill>
                            <a:schemeClr val="accent2">
                              <a:lumMod val="75000"/>
                            </a:schemeClr>
                          </a:solidFill>
                          <a:latin typeface="+mn-lt"/>
                          <a:cs typeface="Times New Roman" pitchFamily="18" charset="0"/>
                          <a:sym typeface="Wingdings" pitchFamily="2" charset="2"/>
                        </a:rPr>
                        <a:t> Lo</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Get a copy</a:t>
                      </a:r>
                      <a:r>
                        <a:rPr lang="en-US" altLang="zh-CN" sz="1400" b="0" i="0" baseline="0" dirty="0">
                          <a:solidFill>
                            <a:schemeClr val="accent2">
                              <a:lumMod val="75000"/>
                            </a:schemeClr>
                          </a:solidFill>
                          <a:latin typeface="+mn-lt"/>
                          <a:cs typeface="Times New Roman" pitchFamily="18" charset="0"/>
                        </a:rPr>
                        <a:t> of Lo</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 xmlns:a16="http://schemas.microsoft.com/office/drawing/2014/main" val="10007"/>
                  </a:ext>
                </a:extLst>
              </a:tr>
              <a:tr h="338011">
                <a:tc>
                  <a:txBody>
                    <a:bodyPr/>
                    <a:lstStyle/>
                    <a:p>
                      <a:r>
                        <a:rPr lang="en-US" altLang="zh-CN" sz="1400" b="0" i="0" dirty="0">
                          <a:solidFill>
                            <a:schemeClr val="accent2">
                              <a:lumMod val="75000"/>
                            </a:schemeClr>
                          </a:solidFill>
                          <a:latin typeface="+mn-lt"/>
                          <a:cs typeface="Times New Roman" pitchFamily="18" charset="0"/>
                        </a:rPr>
                        <a:t>and</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and</a:t>
                      </a:r>
                      <a:r>
                        <a:rPr lang="en-US" altLang="zh-CN" sz="1400" b="0" i="0" baseline="0" dirty="0">
                          <a:solidFill>
                            <a:schemeClr val="accent2">
                              <a:lumMod val="75000"/>
                            </a:schemeClr>
                          </a:solidFill>
                          <a:latin typeface="+mn-lt"/>
                          <a:cs typeface="Times New Roman" pitchFamily="18" charset="0"/>
                        </a:rPr>
                        <a:t> $1,$2,$3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$1</a:t>
                      </a:r>
                      <a:r>
                        <a:rPr lang="en-US" altLang="zh-CN" sz="1400" b="0" i="0" dirty="0">
                          <a:solidFill>
                            <a:schemeClr val="accent2">
                              <a:lumMod val="75000"/>
                            </a:schemeClr>
                          </a:solidFill>
                          <a:latin typeface="+mn-lt"/>
                          <a:cs typeface="Times New Roman" pitchFamily="18" charset="0"/>
                          <a:sym typeface="Wingdings" pitchFamily="2" charset="2"/>
                        </a:rPr>
                        <a:t></a:t>
                      </a:r>
                      <a:r>
                        <a:rPr lang="en-US" altLang="zh-CN" sz="1400" b="0" i="0" baseline="0" dirty="0">
                          <a:solidFill>
                            <a:schemeClr val="accent2">
                              <a:lumMod val="75000"/>
                            </a:schemeClr>
                          </a:solidFill>
                          <a:latin typeface="+mn-lt"/>
                          <a:cs typeface="Times New Roman" pitchFamily="18" charset="0"/>
                          <a:sym typeface="Wingdings" pitchFamily="2" charset="2"/>
                        </a:rPr>
                        <a:t> </a:t>
                      </a:r>
                      <a:r>
                        <a:rPr lang="en-US" altLang="zh-CN" sz="1400" b="0" i="0" dirty="0">
                          <a:solidFill>
                            <a:schemeClr val="accent2">
                              <a:lumMod val="75000"/>
                            </a:schemeClr>
                          </a:solidFill>
                          <a:latin typeface="+mn-lt"/>
                          <a:cs typeface="Times New Roman" pitchFamily="18" charset="0"/>
                          <a:sym typeface="Wingdings" pitchFamily="2" charset="2"/>
                        </a:rPr>
                        <a:t>$2 &amp; $3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Logical</a:t>
                      </a:r>
                      <a:r>
                        <a:rPr lang="en-US" altLang="zh-CN" sz="1400" b="0" i="0" baseline="0" dirty="0">
                          <a:solidFill>
                            <a:schemeClr val="accent2">
                              <a:lumMod val="75000"/>
                            </a:schemeClr>
                          </a:solidFill>
                          <a:latin typeface="+mn-lt"/>
                          <a:cs typeface="Times New Roman" pitchFamily="18" charset="0"/>
                        </a:rPr>
                        <a:t> AND</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 xmlns:a16="http://schemas.microsoft.com/office/drawing/2014/main" val="10008"/>
                  </a:ext>
                </a:extLst>
              </a:tr>
              <a:tr h="338011">
                <a:tc>
                  <a:txBody>
                    <a:bodyPr/>
                    <a:lstStyle/>
                    <a:p>
                      <a:r>
                        <a:rPr lang="en-US" altLang="zh-CN" sz="1400" b="0" i="0" dirty="0">
                          <a:solidFill>
                            <a:schemeClr val="accent2">
                              <a:lumMod val="75000"/>
                            </a:schemeClr>
                          </a:solidFill>
                          <a:latin typeface="+mn-lt"/>
                          <a:cs typeface="Times New Roman" pitchFamily="18" charset="0"/>
                        </a:rPr>
                        <a:t>or</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or</a:t>
                      </a:r>
                      <a:r>
                        <a:rPr lang="en-US" altLang="zh-CN" sz="1400" b="0" i="0" baseline="0" dirty="0">
                          <a:solidFill>
                            <a:schemeClr val="accent2">
                              <a:lumMod val="75000"/>
                            </a:schemeClr>
                          </a:solidFill>
                          <a:latin typeface="+mn-lt"/>
                          <a:cs typeface="Times New Roman" pitchFamily="18" charset="0"/>
                        </a:rPr>
                        <a:t> $1,$2,$3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$1</a:t>
                      </a:r>
                      <a:r>
                        <a:rPr lang="en-US" altLang="zh-CN" sz="1400" b="0" i="0" dirty="0">
                          <a:solidFill>
                            <a:schemeClr val="accent2">
                              <a:lumMod val="75000"/>
                            </a:schemeClr>
                          </a:solidFill>
                          <a:latin typeface="+mn-lt"/>
                          <a:cs typeface="Times New Roman" pitchFamily="18" charset="0"/>
                          <a:sym typeface="Wingdings" pitchFamily="2" charset="2"/>
                        </a:rPr>
                        <a:t></a:t>
                      </a:r>
                      <a:r>
                        <a:rPr lang="en-US" altLang="zh-CN" sz="1400" b="0" i="0" baseline="0" dirty="0">
                          <a:solidFill>
                            <a:schemeClr val="accent2">
                              <a:lumMod val="75000"/>
                            </a:schemeClr>
                          </a:solidFill>
                          <a:latin typeface="+mn-lt"/>
                          <a:cs typeface="Times New Roman" pitchFamily="18" charset="0"/>
                          <a:sym typeface="Wingdings" pitchFamily="2" charset="2"/>
                        </a:rPr>
                        <a:t> </a:t>
                      </a:r>
                      <a:r>
                        <a:rPr lang="en-US" altLang="zh-CN" sz="1400" b="0" i="0" dirty="0">
                          <a:solidFill>
                            <a:schemeClr val="accent2">
                              <a:lumMod val="75000"/>
                            </a:schemeClr>
                          </a:solidFill>
                          <a:latin typeface="+mn-lt"/>
                          <a:cs typeface="Times New Roman" pitchFamily="18" charset="0"/>
                          <a:sym typeface="Wingdings" pitchFamily="2" charset="2"/>
                        </a:rPr>
                        <a:t>$2 | $3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Logical</a:t>
                      </a:r>
                      <a:r>
                        <a:rPr lang="en-US" altLang="zh-CN" sz="1400" b="0" i="0" baseline="0" dirty="0">
                          <a:solidFill>
                            <a:schemeClr val="accent2">
                              <a:lumMod val="75000"/>
                            </a:schemeClr>
                          </a:solidFill>
                          <a:latin typeface="+mn-lt"/>
                          <a:cs typeface="Times New Roman" pitchFamily="18" charset="0"/>
                        </a:rPr>
                        <a:t> OR</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 xmlns:a16="http://schemas.microsoft.com/office/drawing/2014/main" val="10009"/>
                  </a:ext>
                </a:extLst>
              </a:tr>
              <a:tr h="338011">
                <a:tc>
                  <a:txBody>
                    <a:bodyPr/>
                    <a:lstStyle/>
                    <a:p>
                      <a:r>
                        <a:rPr lang="en-US" altLang="zh-CN" sz="1400" b="0" i="0" dirty="0">
                          <a:solidFill>
                            <a:schemeClr val="accent2">
                              <a:lumMod val="75000"/>
                            </a:schemeClr>
                          </a:solidFill>
                          <a:latin typeface="+mn-lt"/>
                          <a:cs typeface="Times New Roman" pitchFamily="18" charset="0"/>
                        </a:rPr>
                        <a:t>store</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sw</a:t>
                      </a:r>
                      <a:r>
                        <a:rPr lang="en-US" altLang="zh-CN" sz="1400" b="0" i="0" baseline="0" dirty="0">
                          <a:solidFill>
                            <a:schemeClr val="accent2">
                              <a:lumMod val="75000"/>
                            </a:schemeClr>
                          </a:solidFill>
                          <a:latin typeface="+mn-lt"/>
                          <a:cs typeface="Times New Roman" pitchFamily="18" charset="0"/>
                        </a:rPr>
                        <a:t> $3,500($4)</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Mem</a:t>
                      </a:r>
                      <a:r>
                        <a:rPr lang="en-US" altLang="zh-CN" sz="1400" b="0" i="0" dirty="0">
                          <a:solidFill>
                            <a:schemeClr val="accent2">
                              <a:lumMod val="75000"/>
                            </a:schemeClr>
                          </a:solidFill>
                          <a:latin typeface="+mn-lt"/>
                          <a:cs typeface="Times New Roman" pitchFamily="18" charset="0"/>
                        </a:rPr>
                        <a:t>($4+500)</a:t>
                      </a:r>
                      <a:r>
                        <a:rPr lang="en-US" altLang="zh-CN" sz="1400" b="0" i="0" dirty="0">
                          <a:solidFill>
                            <a:schemeClr val="accent2">
                              <a:lumMod val="75000"/>
                            </a:schemeClr>
                          </a:solidFill>
                          <a:latin typeface="+mn-lt"/>
                          <a:cs typeface="Times New Roman" pitchFamily="18" charset="0"/>
                          <a:sym typeface="Wingdings" pitchFamily="2" charset="2"/>
                        </a:rPr>
                        <a:t>$3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Store</a:t>
                      </a:r>
                      <a:r>
                        <a:rPr lang="en-US" altLang="zh-CN" sz="1400" b="0" i="0" baseline="0" dirty="0">
                          <a:solidFill>
                            <a:schemeClr val="accent2">
                              <a:lumMod val="75000"/>
                            </a:schemeClr>
                          </a:solidFill>
                          <a:latin typeface="+mn-lt"/>
                          <a:cs typeface="Times New Roman" pitchFamily="18" charset="0"/>
                        </a:rPr>
                        <a:t> Word</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 xmlns:a16="http://schemas.microsoft.com/office/drawing/2014/main" val="10010"/>
                  </a:ext>
                </a:extLst>
              </a:tr>
              <a:tr h="338011">
                <a:tc>
                  <a:txBody>
                    <a:bodyPr/>
                    <a:lstStyle/>
                    <a:p>
                      <a:r>
                        <a:rPr lang="en-US" altLang="zh-CN" sz="1400" b="0" i="0" dirty="0">
                          <a:solidFill>
                            <a:schemeClr val="accent2">
                              <a:lumMod val="75000"/>
                            </a:schemeClr>
                          </a:solidFill>
                          <a:latin typeface="+mn-lt"/>
                          <a:cs typeface="Times New Roman" pitchFamily="18" charset="0"/>
                        </a:rPr>
                        <a:t>load</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lw</a:t>
                      </a:r>
                      <a:r>
                        <a:rPr lang="en-US" altLang="zh-CN" sz="1400" b="0" i="0" baseline="0" dirty="0">
                          <a:solidFill>
                            <a:schemeClr val="accent2">
                              <a:lumMod val="75000"/>
                            </a:schemeClr>
                          </a:solidFill>
                          <a:latin typeface="+mn-lt"/>
                          <a:cs typeface="Times New Roman" pitchFamily="18" charset="0"/>
                        </a:rPr>
                        <a:t> $1,-30($2)</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$1</a:t>
                      </a:r>
                      <a:r>
                        <a:rPr lang="en-US" altLang="zh-CN" sz="1400" b="0" i="0" dirty="0">
                          <a:solidFill>
                            <a:schemeClr val="accent2">
                              <a:lumMod val="75000"/>
                            </a:schemeClr>
                          </a:solidFill>
                          <a:latin typeface="+mn-lt"/>
                          <a:cs typeface="Times New Roman" pitchFamily="18" charset="0"/>
                          <a:sym typeface="Wingdings" pitchFamily="2" charset="2"/>
                        </a:rPr>
                        <a:t>Mem($2-30)</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Load word</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 xmlns:a16="http://schemas.microsoft.com/office/drawing/2014/main" val="10011"/>
                  </a:ext>
                </a:extLst>
              </a:tr>
              <a:tr h="568623">
                <a:tc>
                  <a:txBody>
                    <a:bodyPr/>
                    <a:lstStyle/>
                    <a:p>
                      <a:r>
                        <a:rPr lang="en-US" altLang="zh-CN" sz="1400" b="0" i="0" dirty="0">
                          <a:solidFill>
                            <a:schemeClr val="accent2">
                              <a:lumMod val="75000"/>
                            </a:schemeClr>
                          </a:solidFill>
                          <a:latin typeface="+mn-lt"/>
                          <a:cs typeface="Times New Roman" pitchFamily="18" charset="0"/>
                        </a:rPr>
                        <a:t>jump</a:t>
                      </a:r>
                      <a:r>
                        <a:rPr lang="en-US" altLang="zh-CN" sz="1400" b="0" i="0" baseline="0" dirty="0">
                          <a:solidFill>
                            <a:schemeClr val="accent2">
                              <a:lumMod val="75000"/>
                            </a:schemeClr>
                          </a:solidFill>
                          <a:latin typeface="+mn-lt"/>
                          <a:cs typeface="Times New Roman" pitchFamily="18" charset="0"/>
                        </a:rPr>
                        <a:t> and link</a:t>
                      </a:r>
                      <a:endParaRPr lang="zh-CN" altLang="en-US" sz="1400" b="0" i="0" dirty="0">
                        <a:solidFill>
                          <a:schemeClr val="accent2">
                            <a:lumMod val="75000"/>
                          </a:schemeClr>
                        </a:solidFill>
                        <a:latin typeface="+mn-lt"/>
                        <a:cs typeface="Times New Roman" pitchFamily="18" charset="0"/>
                      </a:endParaRPr>
                    </a:p>
                  </a:txBody>
                  <a:tcPr anchor="ctr"/>
                </a:tc>
                <a:tc>
                  <a:txBody>
                    <a:bodyPr/>
                    <a:lstStyle/>
                    <a:p>
                      <a:r>
                        <a:rPr lang="en-US" altLang="zh-CN" sz="1400" b="0" i="0" dirty="0" err="1">
                          <a:solidFill>
                            <a:schemeClr val="accent2">
                              <a:lumMod val="75000"/>
                            </a:schemeClr>
                          </a:solidFill>
                          <a:latin typeface="+mn-lt"/>
                          <a:cs typeface="Times New Roman" pitchFamily="18" charset="0"/>
                        </a:rPr>
                        <a:t>jal</a:t>
                      </a:r>
                      <a:r>
                        <a:rPr lang="en-US" altLang="zh-CN" sz="1400" b="0" i="0" baseline="0" dirty="0">
                          <a:solidFill>
                            <a:schemeClr val="accent2">
                              <a:lumMod val="75000"/>
                            </a:schemeClr>
                          </a:solidFill>
                          <a:latin typeface="+mn-lt"/>
                          <a:cs typeface="Times New Roman" pitchFamily="18" charset="0"/>
                        </a:rPr>
                        <a:t> 1000</a:t>
                      </a:r>
                      <a:endParaRPr lang="zh-CN" altLang="en-US" sz="1400" b="0" i="0" dirty="0">
                        <a:solidFill>
                          <a:schemeClr val="accent2">
                            <a:lumMod val="75000"/>
                          </a:schemeClr>
                        </a:solidFill>
                        <a:latin typeface="+mn-lt"/>
                        <a:cs typeface="Times New Roman" pitchFamily="18" charset="0"/>
                      </a:endParaRPr>
                    </a:p>
                  </a:txBody>
                  <a:tcPr anchor="ctr"/>
                </a:tc>
                <a:tc>
                  <a:txBody>
                    <a:bodyPr/>
                    <a:lstStyle/>
                    <a:p>
                      <a:r>
                        <a:rPr lang="en-US" altLang="zh-CN" sz="1400" b="0" i="0" dirty="0">
                          <a:solidFill>
                            <a:schemeClr val="accent2">
                              <a:lumMod val="75000"/>
                            </a:schemeClr>
                          </a:solidFill>
                          <a:latin typeface="+mn-lt"/>
                          <a:cs typeface="Times New Roman" pitchFamily="18" charset="0"/>
                        </a:rPr>
                        <a:t>$31=PC+4</a:t>
                      </a:r>
                    </a:p>
                    <a:p>
                      <a:r>
                        <a:rPr lang="en-US" altLang="zh-CN" sz="1400" b="0" i="0" dirty="0">
                          <a:solidFill>
                            <a:schemeClr val="accent2">
                              <a:lumMod val="75000"/>
                            </a:schemeClr>
                          </a:solidFill>
                          <a:latin typeface="+mn-lt"/>
                          <a:cs typeface="Times New Roman" pitchFamily="18" charset="0"/>
                        </a:rPr>
                        <a:t>Go to</a:t>
                      </a:r>
                      <a:r>
                        <a:rPr lang="en-US" altLang="zh-CN" sz="1400" b="0" i="0" baseline="0" dirty="0">
                          <a:solidFill>
                            <a:schemeClr val="accent2">
                              <a:lumMod val="75000"/>
                            </a:schemeClr>
                          </a:solidFill>
                          <a:latin typeface="+mn-lt"/>
                          <a:cs typeface="Times New Roman" pitchFamily="18" charset="0"/>
                        </a:rPr>
                        <a:t> 1000</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Procedure call</a:t>
                      </a:r>
                      <a:endParaRPr lang="zh-CN" altLang="en-US" sz="1400" b="0" i="0" dirty="0">
                        <a:solidFill>
                          <a:schemeClr val="accent2">
                            <a:lumMod val="75000"/>
                          </a:schemeClr>
                        </a:solidFill>
                        <a:latin typeface="+mn-lt"/>
                        <a:cs typeface="Times New Roman" pitchFamily="18" charset="0"/>
                      </a:endParaRPr>
                    </a:p>
                  </a:txBody>
                  <a:tcPr anchor="ctr"/>
                </a:tc>
                <a:extLst>
                  <a:ext uri="{0D108BD9-81ED-4DB2-BD59-A6C34878D82A}">
                    <a16:rowId xmlns="" xmlns:a16="http://schemas.microsoft.com/office/drawing/2014/main" val="10012"/>
                  </a:ext>
                </a:extLst>
              </a:tr>
              <a:tr h="338011">
                <a:tc>
                  <a:txBody>
                    <a:bodyPr/>
                    <a:lstStyle/>
                    <a:p>
                      <a:r>
                        <a:rPr lang="en-US" altLang="zh-CN" sz="1400" b="0" i="0" dirty="0">
                          <a:solidFill>
                            <a:schemeClr val="accent2">
                              <a:lumMod val="75000"/>
                            </a:schemeClr>
                          </a:solidFill>
                          <a:latin typeface="+mn-lt"/>
                          <a:cs typeface="Times New Roman" pitchFamily="18" charset="0"/>
                        </a:rPr>
                        <a:t>jump register</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jr</a:t>
                      </a:r>
                      <a:r>
                        <a:rPr lang="en-US" altLang="zh-CN" sz="1400" b="0" i="0" baseline="0" dirty="0">
                          <a:solidFill>
                            <a:schemeClr val="accent2">
                              <a:lumMod val="75000"/>
                            </a:schemeClr>
                          </a:solidFill>
                          <a:latin typeface="+mn-lt"/>
                          <a:cs typeface="Times New Roman" pitchFamily="18" charset="0"/>
                        </a:rPr>
                        <a:t> $31</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Go to $31</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baseline="0" dirty="0">
                          <a:solidFill>
                            <a:schemeClr val="accent2">
                              <a:lumMod val="75000"/>
                            </a:schemeClr>
                          </a:solidFill>
                          <a:latin typeface="+mn-lt"/>
                          <a:cs typeface="Times New Roman" pitchFamily="18" charset="0"/>
                        </a:rPr>
                        <a:t>procedure</a:t>
                      </a:r>
                      <a:r>
                        <a:rPr lang="en-US" altLang="zh-CN" sz="1400" b="0" i="0" dirty="0">
                          <a:solidFill>
                            <a:schemeClr val="accent2">
                              <a:lumMod val="75000"/>
                            </a:schemeClr>
                          </a:solidFill>
                          <a:latin typeface="+mn-lt"/>
                          <a:cs typeface="Times New Roman" pitchFamily="18" charset="0"/>
                        </a:rPr>
                        <a:t> return</a:t>
                      </a:r>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 xmlns:a16="http://schemas.microsoft.com/office/drawing/2014/main" val="10013"/>
                  </a:ext>
                </a:extLst>
              </a:tr>
              <a:tr h="338011">
                <a:tc>
                  <a:txBody>
                    <a:bodyPr/>
                    <a:lstStyle/>
                    <a:p>
                      <a:r>
                        <a:rPr lang="en-US" altLang="zh-CN" sz="1400" b="0" i="0" dirty="0">
                          <a:solidFill>
                            <a:schemeClr val="accent2">
                              <a:lumMod val="75000"/>
                            </a:schemeClr>
                          </a:solidFill>
                          <a:latin typeface="+mn-lt"/>
                          <a:cs typeface="Times New Roman" pitchFamily="18" charset="0"/>
                        </a:rPr>
                        <a:t>set on less than</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err="1">
                          <a:solidFill>
                            <a:schemeClr val="accent2">
                              <a:lumMod val="75000"/>
                            </a:schemeClr>
                          </a:solidFill>
                          <a:latin typeface="+mn-lt"/>
                          <a:cs typeface="Times New Roman" pitchFamily="18" charset="0"/>
                        </a:rPr>
                        <a:t>slt</a:t>
                      </a:r>
                      <a:r>
                        <a:rPr lang="en-US" altLang="zh-CN" sz="1400" b="0" i="0" dirty="0">
                          <a:solidFill>
                            <a:schemeClr val="accent2">
                              <a:lumMod val="75000"/>
                            </a:schemeClr>
                          </a:solidFill>
                          <a:latin typeface="+mn-lt"/>
                          <a:cs typeface="Times New Roman" pitchFamily="18" charset="0"/>
                        </a:rPr>
                        <a:t> $1,$2,$3</a:t>
                      </a:r>
                      <a:endParaRPr lang="zh-CN" altLang="en-US" sz="1400" b="0" i="0" dirty="0">
                        <a:solidFill>
                          <a:schemeClr val="accent2">
                            <a:lumMod val="75000"/>
                          </a:schemeClr>
                        </a:solidFill>
                        <a:latin typeface="+mn-lt"/>
                        <a:cs typeface="Times New Roman" pitchFamily="18" charset="0"/>
                      </a:endParaRPr>
                    </a:p>
                  </a:txBody>
                  <a:tcPr/>
                </a:tc>
                <a:tc>
                  <a:txBody>
                    <a:bodyPr/>
                    <a:lstStyle/>
                    <a:p>
                      <a:r>
                        <a:rPr lang="en-US" altLang="zh-CN" sz="1400" b="0" i="0" dirty="0">
                          <a:solidFill>
                            <a:schemeClr val="accent2">
                              <a:lumMod val="75000"/>
                            </a:schemeClr>
                          </a:solidFill>
                          <a:latin typeface="+mn-lt"/>
                          <a:cs typeface="Times New Roman" pitchFamily="18" charset="0"/>
                        </a:rPr>
                        <a:t>if ($2 &lt; $3) than $1=1</a:t>
                      </a:r>
                    </a:p>
                    <a:p>
                      <a:r>
                        <a:rPr lang="en-US" altLang="zh-CN" sz="1400" b="0" i="0" dirty="0">
                          <a:solidFill>
                            <a:schemeClr val="accent2">
                              <a:lumMod val="75000"/>
                            </a:schemeClr>
                          </a:solidFill>
                          <a:latin typeface="+mn-lt"/>
                          <a:cs typeface="Times New Roman" pitchFamily="18" charset="0"/>
                        </a:rPr>
                        <a:t>   else $1=0</a:t>
                      </a:r>
                      <a:endParaRPr lang="zh-CN" altLang="en-US" sz="1400" b="0" i="0" dirty="0">
                        <a:solidFill>
                          <a:schemeClr val="accent2">
                            <a:lumMod val="75000"/>
                          </a:schemeClr>
                        </a:solidFill>
                        <a:latin typeface="+mn-lt"/>
                        <a:cs typeface="Times New Roman" pitchFamily="18" charset="0"/>
                      </a:endParaRPr>
                    </a:p>
                  </a:txBody>
                  <a:tcPr/>
                </a:tc>
                <a:tc>
                  <a:txBody>
                    <a:bodyPr/>
                    <a:lstStyle/>
                    <a:p>
                      <a:endParaRPr lang="zh-CN" altLang="en-US" sz="1400" b="0" i="0" dirty="0">
                        <a:solidFill>
                          <a:schemeClr val="accent2">
                            <a:lumMod val="75000"/>
                          </a:schemeClr>
                        </a:solidFill>
                        <a:latin typeface="+mn-lt"/>
                        <a:cs typeface="Times New Roman" pitchFamily="18" charset="0"/>
                      </a:endParaRPr>
                    </a:p>
                  </a:txBody>
                  <a:tcPr/>
                </a:tc>
                <a:extLst>
                  <a:ext uri="{0D108BD9-81ED-4DB2-BD59-A6C34878D82A}">
                    <a16:rowId xmlns="" xmlns:a16="http://schemas.microsoft.com/office/drawing/2014/main" val="10014"/>
                  </a:ext>
                </a:extLst>
              </a:tr>
            </a:tbl>
          </a:graphicData>
        </a:graphic>
      </p:graphicFrame>
    </p:spTree>
    <p:extLst>
      <p:ext uri="{BB962C8B-B14F-4D97-AF65-F5344CB8AC3E}">
        <p14:creationId xmlns:p14="http://schemas.microsoft.com/office/powerpoint/2010/main" val="3047321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252000"/>
            <a:ext cx="7010400" cy="373062"/>
          </a:xfrm>
        </p:spPr>
        <p:txBody>
          <a:bodyPr/>
          <a:lstStyle/>
          <a:p>
            <a:r>
              <a:rPr lang="en-US" altLang="zh-CN" dirty="0"/>
              <a:t>1.1  </a:t>
            </a:r>
            <a:r>
              <a:rPr lang="zh-CN" altLang="en-US" dirty="0"/>
              <a:t>指令系统概述</a:t>
            </a:r>
          </a:p>
        </p:txBody>
      </p:sp>
      <p:sp>
        <p:nvSpPr>
          <p:cNvPr id="3" name="内容占位符 2"/>
          <p:cNvSpPr>
            <a:spLocks noGrp="1"/>
          </p:cNvSpPr>
          <p:nvPr>
            <p:ph idx="4294967295"/>
          </p:nvPr>
        </p:nvSpPr>
        <p:spPr>
          <a:xfrm>
            <a:off x="612000" y="900000"/>
            <a:ext cx="8652352" cy="5314788"/>
          </a:xfrm>
        </p:spPr>
        <p:txBody>
          <a:bodyPr/>
          <a:lstStyle/>
          <a:p>
            <a:pPr>
              <a:lnSpc>
                <a:spcPct val="135000"/>
              </a:lnSpc>
            </a:pPr>
            <a:r>
              <a:rPr lang="zh-CN" altLang="en-US" sz="2000" dirty="0"/>
              <a:t>操作数的位置</a:t>
            </a:r>
          </a:p>
          <a:p>
            <a:pPr lvl="1">
              <a:lnSpc>
                <a:spcPct val="135000"/>
              </a:lnSpc>
            </a:pPr>
            <a:r>
              <a:rPr lang="zh-CN" altLang="en-US" sz="2000" dirty="0"/>
              <a:t> 立即数（内嵌在指令中）</a:t>
            </a:r>
            <a:endParaRPr lang="en-US" altLang="zh-CN" sz="2000" dirty="0"/>
          </a:p>
          <a:p>
            <a:pPr lvl="1">
              <a:lnSpc>
                <a:spcPct val="135000"/>
              </a:lnSpc>
            </a:pPr>
            <a:r>
              <a:rPr lang="zh-CN" altLang="en-US" sz="2000" dirty="0"/>
              <a:t> 寄存器（寄存器地址）</a:t>
            </a:r>
          </a:p>
          <a:p>
            <a:pPr lvl="1">
              <a:lnSpc>
                <a:spcPct val="135000"/>
              </a:lnSpc>
            </a:pPr>
            <a:r>
              <a:rPr lang="zh-CN" altLang="en-US" sz="2000" dirty="0"/>
              <a:t> 存储器（存储器地址）</a:t>
            </a:r>
          </a:p>
          <a:p>
            <a:pPr lvl="1">
              <a:lnSpc>
                <a:spcPct val="135000"/>
              </a:lnSpc>
            </a:pPr>
            <a:r>
              <a:rPr lang="zh-CN" altLang="en-US" sz="2000" dirty="0"/>
              <a:t> 输入输出端口（输入输出端口地址）</a:t>
            </a:r>
            <a:endParaRPr lang="en-US" altLang="zh-CN" sz="2000" dirty="0"/>
          </a:p>
          <a:p>
            <a:pPr>
              <a:lnSpc>
                <a:spcPct val="135000"/>
              </a:lnSpc>
            </a:pPr>
            <a:r>
              <a:rPr lang="zh-CN" altLang="en-US" sz="2000" dirty="0"/>
              <a:t>操作数的类型</a:t>
            </a:r>
            <a:endParaRPr lang="en-US" altLang="zh-CN" sz="2000" dirty="0"/>
          </a:p>
          <a:p>
            <a:pPr lvl="1">
              <a:lnSpc>
                <a:spcPct val="135000"/>
              </a:lnSpc>
            </a:pPr>
            <a:r>
              <a:rPr lang="zh-CN" altLang="en-US" sz="2000" dirty="0"/>
              <a:t> 数值（无符号、定点、浮点）</a:t>
            </a:r>
            <a:endParaRPr lang="en-US" altLang="zh-CN" sz="2000" dirty="0"/>
          </a:p>
          <a:p>
            <a:pPr lvl="1">
              <a:lnSpc>
                <a:spcPct val="135000"/>
              </a:lnSpc>
            </a:pPr>
            <a:r>
              <a:rPr lang="zh-CN" altLang="en-US" sz="2000" dirty="0"/>
              <a:t> 逻辑型数、字符</a:t>
            </a:r>
            <a:endParaRPr lang="en-US" altLang="zh-CN" sz="2000" dirty="0"/>
          </a:p>
          <a:p>
            <a:pPr lvl="1">
              <a:lnSpc>
                <a:spcPct val="135000"/>
              </a:lnSpc>
            </a:pPr>
            <a:r>
              <a:rPr lang="zh-CN" altLang="en-US" sz="2000" dirty="0"/>
              <a:t> 地址（操作数地址、指令地址）</a:t>
            </a:r>
            <a:endParaRPr lang="en-US" altLang="zh-CN" sz="2000" dirty="0"/>
          </a:p>
          <a:p>
            <a:pPr>
              <a:lnSpc>
                <a:spcPct val="135000"/>
              </a:lnSpc>
            </a:pPr>
            <a:r>
              <a:rPr lang="zh-CN" altLang="en-US" sz="2000" dirty="0"/>
              <a:t>操作数的存储方式</a:t>
            </a:r>
            <a:endParaRPr lang="en-US" altLang="zh-CN" sz="2000" dirty="0"/>
          </a:p>
          <a:p>
            <a:pPr lvl="1">
              <a:lnSpc>
                <a:spcPct val="135000"/>
              </a:lnSpc>
            </a:pPr>
            <a:r>
              <a:rPr lang="zh-CN" altLang="en-US" sz="2000" dirty="0"/>
              <a:t> 大端（</a:t>
            </a:r>
            <a:r>
              <a:rPr lang="en-US" altLang="zh-CN" sz="2000" dirty="0"/>
              <a:t>big-endian</a:t>
            </a:r>
            <a:r>
              <a:rPr lang="zh-CN" altLang="en-US" sz="2000" dirty="0"/>
              <a:t>）次序：</a:t>
            </a:r>
            <a:r>
              <a:rPr lang="zh-CN" altLang="en-US" sz="2000" dirty="0">
                <a:solidFill>
                  <a:srgbClr val="FF0000"/>
                </a:solidFill>
              </a:rPr>
              <a:t>最高</a:t>
            </a:r>
            <a:r>
              <a:rPr lang="zh-CN" altLang="en-US" sz="2000" dirty="0"/>
              <a:t>有效字节存储在地址</a:t>
            </a:r>
            <a:r>
              <a:rPr lang="zh-CN" altLang="en-US" sz="2000" dirty="0">
                <a:solidFill>
                  <a:srgbClr val="FF0000"/>
                </a:solidFill>
              </a:rPr>
              <a:t>最小</a:t>
            </a:r>
            <a:r>
              <a:rPr lang="zh-CN" altLang="en-US" sz="2000" dirty="0"/>
              <a:t>位置</a:t>
            </a:r>
            <a:endParaRPr lang="en-US" altLang="zh-CN" sz="2000" dirty="0"/>
          </a:p>
          <a:p>
            <a:pPr lvl="1">
              <a:lnSpc>
                <a:spcPct val="135000"/>
              </a:lnSpc>
            </a:pPr>
            <a:r>
              <a:rPr lang="zh-CN" altLang="en-US" sz="2000" dirty="0"/>
              <a:t> 小端（</a:t>
            </a:r>
            <a:r>
              <a:rPr lang="en-US" altLang="zh-CN" sz="2000" dirty="0"/>
              <a:t>little-endian</a:t>
            </a:r>
            <a:r>
              <a:rPr lang="zh-CN" altLang="en-US" sz="2000" dirty="0"/>
              <a:t>）次序：</a:t>
            </a:r>
            <a:r>
              <a:rPr lang="zh-CN" altLang="en-US" sz="2000" dirty="0">
                <a:solidFill>
                  <a:srgbClr val="FF0000"/>
                </a:solidFill>
              </a:rPr>
              <a:t>最低</a:t>
            </a:r>
            <a:r>
              <a:rPr lang="zh-CN" altLang="en-US" sz="2000" dirty="0"/>
              <a:t>有效字节存储在地址</a:t>
            </a:r>
            <a:r>
              <a:rPr lang="zh-CN" altLang="en-US" sz="2000" dirty="0">
                <a:solidFill>
                  <a:srgbClr val="FF0000"/>
                </a:solidFill>
              </a:rPr>
              <a:t>最小</a:t>
            </a:r>
            <a:r>
              <a:rPr lang="zh-CN" altLang="en-US" sz="2000" dirty="0"/>
              <a:t>位置</a:t>
            </a:r>
            <a:endParaRPr lang="en-US" altLang="zh-CN" sz="2000" dirty="0"/>
          </a:p>
          <a:p>
            <a:pPr lvl="1"/>
            <a:endParaRPr lang="en-US" altLang="zh-CN" sz="1600" dirty="0"/>
          </a:p>
        </p:txBody>
      </p:sp>
      <p:sp>
        <p:nvSpPr>
          <p:cNvPr id="6" name="矩形 5"/>
          <p:cNvSpPr/>
          <p:nvPr/>
        </p:nvSpPr>
        <p:spPr bwMode="auto">
          <a:xfrm>
            <a:off x="7889930" y="2968879"/>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indent="30163" algn="ctr">
              <a:buNone/>
            </a:pPr>
            <a:r>
              <a:rPr lang="en-US" altLang="zh-CN" dirty="0"/>
              <a:t>12</a:t>
            </a:r>
            <a:endParaRPr lang="zh-CN" altLang="en-US" dirty="0"/>
          </a:p>
        </p:txBody>
      </p:sp>
      <p:sp>
        <p:nvSpPr>
          <p:cNvPr id="7" name="矩形 6"/>
          <p:cNvSpPr/>
          <p:nvPr/>
        </p:nvSpPr>
        <p:spPr bwMode="auto">
          <a:xfrm>
            <a:off x="5881686" y="6286521"/>
            <a:ext cx="914400" cy="286745"/>
          </a:xfrm>
          <a:prstGeom prst="rect">
            <a:avLst/>
          </a:prstGeom>
          <a:noFill/>
          <a:ln w="12700" cap="flat" cmpd="sng" algn="ctr">
            <a:no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668338" indent="-193675"/>
            <a:endParaRPr lang="zh-CN" altLang="en-US"/>
          </a:p>
        </p:txBody>
      </p:sp>
      <p:sp>
        <p:nvSpPr>
          <p:cNvPr id="8" name="矩形 7"/>
          <p:cNvSpPr/>
          <p:nvPr/>
        </p:nvSpPr>
        <p:spPr bwMode="auto">
          <a:xfrm>
            <a:off x="7889930" y="3254631"/>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668338" indent="-720725" algn="ctr">
              <a:buNone/>
            </a:pPr>
            <a:r>
              <a:rPr lang="en-US" altLang="zh-CN" dirty="0"/>
              <a:t>34</a:t>
            </a:r>
            <a:endParaRPr lang="zh-CN" altLang="en-US" dirty="0"/>
          </a:p>
        </p:txBody>
      </p:sp>
      <p:sp>
        <p:nvSpPr>
          <p:cNvPr id="9" name="矩形 8"/>
          <p:cNvSpPr/>
          <p:nvPr/>
        </p:nvSpPr>
        <p:spPr bwMode="auto">
          <a:xfrm>
            <a:off x="7889930" y="3540383"/>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668338" indent="-638175" algn="ctr">
              <a:buNone/>
            </a:pPr>
            <a:r>
              <a:rPr lang="en-US" altLang="zh-CN" dirty="0"/>
              <a:t>56</a:t>
            </a:r>
            <a:endParaRPr lang="zh-CN" altLang="en-US" dirty="0"/>
          </a:p>
        </p:txBody>
      </p:sp>
      <p:sp>
        <p:nvSpPr>
          <p:cNvPr id="10" name="矩形 9"/>
          <p:cNvSpPr/>
          <p:nvPr/>
        </p:nvSpPr>
        <p:spPr bwMode="auto">
          <a:xfrm>
            <a:off x="7889930" y="3825142"/>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668338" indent="-638175" algn="ctr">
              <a:buNone/>
            </a:pPr>
            <a:r>
              <a:rPr lang="en-US" altLang="zh-CN" dirty="0"/>
              <a:t>78</a:t>
            </a:r>
            <a:endParaRPr lang="zh-CN" altLang="en-US" dirty="0"/>
          </a:p>
        </p:txBody>
      </p:sp>
      <p:sp>
        <p:nvSpPr>
          <p:cNvPr id="11" name="TextBox 10"/>
          <p:cNvSpPr txBox="1"/>
          <p:nvPr/>
        </p:nvSpPr>
        <p:spPr>
          <a:xfrm>
            <a:off x="7889930" y="2610695"/>
            <a:ext cx="928694" cy="327782"/>
          </a:xfrm>
          <a:prstGeom prst="rect">
            <a:avLst/>
          </a:prstGeom>
          <a:noFill/>
        </p:spPr>
        <p:txBody>
          <a:bodyPr wrap="square" rtlCol="0">
            <a:spAutoFit/>
          </a:bodyPr>
          <a:lstStyle/>
          <a:p>
            <a:pPr algn="ctr">
              <a:buNone/>
            </a:pPr>
            <a:r>
              <a:rPr lang="zh-CN" altLang="en-US" dirty="0"/>
              <a:t>值</a:t>
            </a:r>
          </a:p>
        </p:txBody>
      </p:sp>
      <p:sp>
        <p:nvSpPr>
          <p:cNvPr id="12" name="TextBox 11"/>
          <p:cNvSpPr txBox="1"/>
          <p:nvPr/>
        </p:nvSpPr>
        <p:spPr>
          <a:xfrm>
            <a:off x="7104112" y="2681140"/>
            <a:ext cx="1000132" cy="327782"/>
          </a:xfrm>
          <a:prstGeom prst="rect">
            <a:avLst/>
          </a:prstGeom>
          <a:noFill/>
        </p:spPr>
        <p:txBody>
          <a:bodyPr wrap="square" rtlCol="0">
            <a:spAutoFit/>
          </a:bodyPr>
          <a:lstStyle/>
          <a:p>
            <a:pPr algn="ctr">
              <a:buNone/>
            </a:pPr>
            <a:r>
              <a:rPr lang="zh-CN" altLang="en-US" dirty="0"/>
              <a:t>地址</a:t>
            </a:r>
          </a:p>
        </p:txBody>
      </p:sp>
      <p:sp>
        <p:nvSpPr>
          <p:cNvPr id="13" name="TextBox 12"/>
          <p:cNvSpPr txBox="1"/>
          <p:nvPr/>
        </p:nvSpPr>
        <p:spPr>
          <a:xfrm>
            <a:off x="7318426" y="2967885"/>
            <a:ext cx="571504" cy="327782"/>
          </a:xfrm>
          <a:prstGeom prst="rect">
            <a:avLst/>
          </a:prstGeom>
          <a:noFill/>
        </p:spPr>
        <p:txBody>
          <a:bodyPr wrap="square" rtlCol="0">
            <a:spAutoFit/>
          </a:bodyPr>
          <a:lstStyle/>
          <a:p>
            <a:pPr>
              <a:buNone/>
            </a:pPr>
            <a:r>
              <a:rPr lang="en-US" altLang="zh-CN" dirty="0"/>
              <a:t>a+0</a:t>
            </a:r>
            <a:endParaRPr lang="zh-CN" altLang="en-US" dirty="0"/>
          </a:p>
        </p:txBody>
      </p:sp>
      <p:sp>
        <p:nvSpPr>
          <p:cNvPr id="14" name="TextBox 13"/>
          <p:cNvSpPr txBox="1"/>
          <p:nvPr/>
        </p:nvSpPr>
        <p:spPr>
          <a:xfrm>
            <a:off x="7318426" y="3253637"/>
            <a:ext cx="571504" cy="327782"/>
          </a:xfrm>
          <a:prstGeom prst="rect">
            <a:avLst/>
          </a:prstGeom>
          <a:noFill/>
        </p:spPr>
        <p:txBody>
          <a:bodyPr wrap="square" rtlCol="0">
            <a:spAutoFit/>
          </a:bodyPr>
          <a:lstStyle/>
          <a:p>
            <a:pPr>
              <a:buNone/>
            </a:pPr>
            <a:r>
              <a:rPr lang="en-US" altLang="zh-CN" dirty="0"/>
              <a:t>a+1</a:t>
            </a:r>
            <a:endParaRPr lang="zh-CN" altLang="en-US" dirty="0"/>
          </a:p>
        </p:txBody>
      </p:sp>
      <p:sp>
        <p:nvSpPr>
          <p:cNvPr id="15" name="TextBox 14"/>
          <p:cNvSpPr txBox="1"/>
          <p:nvPr/>
        </p:nvSpPr>
        <p:spPr>
          <a:xfrm>
            <a:off x="7318426" y="3539389"/>
            <a:ext cx="571504" cy="327782"/>
          </a:xfrm>
          <a:prstGeom prst="rect">
            <a:avLst/>
          </a:prstGeom>
          <a:noFill/>
        </p:spPr>
        <p:txBody>
          <a:bodyPr wrap="square" rtlCol="0">
            <a:spAutoFit/>
          </a:bodyPr>
          <a:lstStyle/>
          <a:p>
            <a:pPr>
              <a:buNone/>
            </a:pPr>
            <a:r>
              <a:rPr lang="en-US" altLang="zh-CN" dirty="0"/>
              <a:t>a+2</a:t>
            </a:r>
            <a:endParaRPr lang="zh-CN" altLang="en-US" dirty="0"/>
          </a:p>
        </p:txBody>
      </p:sp>
      <p:sp>
        <p:nvSpPr>
          <p:cNvPr id="16" name="TextBox 15"/>
          <p:cNvSpPr txBox="1"/>
          <p:nvPr/>
        </p:nvSpPr>
        <p:spPr>
          <a:xfrm>
            <a:off x="7318426" y="3825141"/>
            <a:ext cx="571504" cy="327782"/>
          </a:xfrm>
          <a:prstGeom prst="rect">
            <a:avLst/>
          </a:prstGeom>
          <a:noFill/>
        </p:spPr>
        <p:txBody>
          <a:bodyPr wrap="square" rtlCol="0">
            <a:spAutoFit/>
          </a:bodyPr>
          <a:lstStyle/>
          <a:p>
            <a:pPr>
              <a:buNone/>
            </a:pPr>
            <a:r>
              <a:rPr lang="en-US" altLang="zh-CN" dirty="0"/>
              <a:t>a+3</a:t>
            </a:r>
            <a:endParaRPr lang="zh-CN" altLang="en-US" dirty="0"/>
          </a:p>
        </p:txBody>
      </p:sp>
      <p:sp>
        <p:nvSpPr>
          <p:cNvPr id="17" name="矩形 16"/>
          <p:cNvSpPr/>
          <p:nvPr/>
        </p:nvSpPr>
        <p:spPr bwMode="auto">
          <a:xfrm>
            <a:off x="10461698" y="3039324"/>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indent="30163" algn="ctr">
              <a:buNone/>
            </a:pPr>
            <a:r>
              <a:rPr lang="en-US" altLang="zh-CN" dirty="0"/>
              <a:t>78</a:t>
            </a:r>
            <a:endParaRPr lang="zh-CN" altLang="en-US" dirty="0"/>
          </a:p>
        </p:txBody>
      </p:sp>
      <p:sp>
        <p:nvSpPr>
          <p:cNvPr id="18" name="矩形 17"/>
          <p:cNvSpPr/>
          <p:nvPr/>
        </p:nvSpPr>
        <p:spPr bwMode="auto">
          <a:xfrm>
            <a:off x="10461698" y="3325076"/>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668338" indent="-720725" algn="ctr">
              <a:buNone/>
            </a:pPr>
            <a:r>
              <a:rPr lang="en-US" altLang="zh-CN" dirty="0"/>
              <a:t>56</a:t>
            </a:r>
            <a:endParaRPr lang="zh-CN" altLang="en-US" dirty="0"/>
          </a:p>
        </p:txBody>
      </p:sp>
      <p:sp>
        <p:nvSpPr>
          <p:cNvPr id="19" name="矩形 18"/>
          <p:cNvSpPr/>
          <p:nvPr/>
        </p:nvSpPr>
        <p:spPr bwMode="auto">
          <a:xfrm>
            <a:off x="10461698" y="3610828"/>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668338" indent="-638175" algn="ctr">
              <a:buNone/>
            </a:pPr>
            <a:r>
              <a:rPr lang="en-US" altLang="zh-CN" dirty="0"/>
              <a:t>34</a:t>
            </a:r>
            <a:endParaRPr lang="zh-CN" altLang="en-US" dirty="0"/>
          </a:p>
        </p:txBody>
      </p:sp>
      <p:sp>
        <p:nvSpPr>
          <p:cNvPr id="20" name="矩形 19"/>
          <p:cNvSpPr/>
          <p:nvPr/>
        </p:nvSpPr>
        <p:spPr bwMode="auto">
          <a:xfrm>
            <a:off x="10461698" y="3895587"/>
            <a:ext cx="928694" cy="286745"/>
          </a:xfrm>
          <a:prstGeom prst="rect">
            <a:avLst/>
          </a:prstGeom>
          <a:noFill/>
          <a:ln w="6350" cap="flat" cmpd="sng" algn="ctr">
            <a:solidFill>
              <a:schemeClr val="tx1"/>
            </a:solidFill>
            <a:prstDash val="solid"/>
            <a:round/>
            <a:headEnd type="none" w="med" len="med"/>
            <a:tailEnd type="none" w="med" len="med"/>
          </a:ln>
          <a:effectLst/>
        </p:spPr>
        <p:txBody>
          <a:bodyPr vert="horz" wrap="square" lIns="63500" tIns="25400" rIns="63500" bIns="25400" numCol="1" rtlCol="0" anchor="t" anchorCtr="0" compatLnSpc="1">
            <a:prstTxWarp prst="textNoShape">
              <a:avLst/>
            </a:prstTxWarp>
            <a:spAutoFit/>
          </a:bodyPr>
          <a:lstStyle/>
          <a:p>
            <a:pPr marL="668338" indent="-638175" algn="ctr">
              <a:buNone/>
            </a:pPr>
            <a:r>
              <a:rPr lang="en-US" altLang="zh-CN" dirty="0"/>
              <a:t>12</a:t>
            </a:r>
            <a:endParaRPr lang="zh-CN" altLang="en-US" dirty="0"/>
          </a:p>
        </p:txBody>
      </p:sp>
      <p:sp>
        <p:nvSpPr>
          <p:cNvPr id="21" name="TextBox 20"/>
          <p:cNvSpPr txBox="1"/>
          <p:nvPr/>
        </p:nvSpPr>
        <p:spPr>
          <a:xfrm>
            <a:off x="10461698" y="2681140"/>
            <a:ext cx="928694" cy="327782"/>
          </a:xfrm>
          <a:prstGeom prst="rect">
            <a:avLst/>
          </a:prstGeom>
          <a:noFill/>
        </p:spPr>
        <p:txBody>
          <a:bodyPr wrap="square" rtlCol="0">
            <a:spAutoFit/>
          </a:bodyPr>
          <a:lstStyle/>
          <a:p>
            <a:pPr algn="ctr">
              <a:buNone/>
            </a:pPr>
            <a:r>
              <a:rPr lang="zh-CN" altLang="en-US" dirty="0"/>
              <a:t>值</a:t>
            </a:r>
          </a:p>
        </p:txBody>
      </p:sp>
      <p:sp>
        <p:nvSpPr>
          <p:cNvPr id="22" name="TextBox 21"/>
          <p:cNvSpPr txBox="1"/>
          <p:nvPr/>
        </p:nvSpPr>
        <p:spPr>
          <a:xfrm>
            <a:off x="9818756" y="2752578"/>
            <a:ext cx="785818" cy="327782"/>
          </a:xfrm>
          <a:prstGeom prst="rect">
            <a:avLst/>
          </a:prstGeom>
          <a:noFill/>
        </p:spPr>
        <p:txBody>
          <a:bodyPr wrap="square" rtlCol="0">
            <a:spAutoFit/>
          </a:bodyPr>
          <a:lstStyle/>
          <a:p>
            <a:pPr algn="ctr">
              <a:buNone/>
            </a:pPr>
            <a:r>
              <a:rPr lang="zh-CN" altLang="en-US" dirty="0"/>
              <a:t>地址</a:t>
            </a:r>
          </a:p>
        </p:txBody>
      </p:sp>
      <p:sp>
        <p:nvSpPr>
          <p:cNvPr id="23" name="TextBox 22"/>
          <p:cNvSpPr txBox="1"/>
          <p:nvPr/>
        </p:nvSpPr>
        <p:spPr>
          <a:xfrm>
            <a:off x="9890194" y="3038330"/>
            <a:ext cx="571504" cy="327782"/>
          </a:xfrm>
          <a:prstGeom prst="rect">
            <a:avLst/>
          </a:prstGeom>
          <a:noFill/>
        </p:spPr>
        <p:txBody>
          <a:bodyPr wrap="square" rtlCol="0">
            <a:spAutoFit/>
          </a:bodyPr>
          <a:lstStyle/>
          <a:p>
            <a:pPr>
              <a:buNone/>
            </a:pPr>
            <a:r>
              <a:rPr lang="en-US" altLang="zh-CN" dirty="0"/>
              <a:t>a+0</a:t>
            </a:r>
            <a:endParaRPr lang="zh-CN" altLang="en-US" dirty="0"/>
          </a:p>
        </p:txBody>
      </p:sp>
      <p:sp>
        <p:nvSpPr>
          <p:cNvPr id="24" name="TextBox 23"/>
          <p:cNvSpPr txBox="1"/>
          <p:nvPr/>
        </p:nvSpPr>
        <p:spPr>
          <a:xfrm>
            <a:off x="9890194" y="3324082"/>
            <a:ext cx="571504" cy="327782"/>
          </a:xfrm>
          <a:prstGeom prst="rect">
            <a:avLst/>
          </a:prstGeom>
          <a:noFill/>
        </p:spPr>
        <p:txBody>
          <a:bodyPr wrap="square" rtlCol="0">
            <a:spAutoFit/>
          </a:bodyPr>
          <a:lstStyle/>
          <a:p>
            <a:pPr>
              <a:buNone/>
            </a:pPr>
            <a:r>
              <a:rPr lang="en-US" altLang="zh-CN" dirty="0"/>
              <a:t>a+1</a:t>
            </a:r>
            <a:endParaRPr lang="zh-CN" altLang="en-US" dirty="0"/>
          </a:p>
        </p:txBody>
      </p:sp>
      <p:sp>
        <p:nvSpPr>
          <p:cNvPr id="25" name="TextBox 24"/>
          <p:cNvSpPr txBox="1"/>
          <p:nvPr/>
        </p:nvSpPr>
        <p:spPr>
          <a:xfrm>
            <a:off x="9890194" y="3609834"/>
            <a:ext cx="571504" cy="327782"/>
          </a:xfrm>
          <a:prstGeom prst="rect">
            <a:avLst/>
          </a:prstGeom>
          <a:noFill/>
        </p:spPr>
        <p:txBody>
          <a:bodyPr wrap="square" rtlCol="0">
            <a:spAutoFit/>
          </a:bodyPr>
          <a:lstStyle/>
          <a:p>
            <a:pPr>
              <a:buNone/>
            </a:pPr>
            <a:r>
              <a:rPr lang="en-US" altLang="zh-CN" dirty="0"/>
              <a:t>a+2</a:t>
            </a:r>
            <a:endParaRPr lang="zh-CN" altLang="en-US" dirty="0"/>
          </a:p>
        </p:txBody>
      </p:sp>
      <p:sp>
        <p:nvSpPr>
          <p:cNvPr id="26" name="TextBox 25"/>
          <p:cNvSpPr txBox="1"/>
          <p:nvPr/>
        </p:nvSpPr>
        <p:spPr>
          <a:xfrm>
            <a:off x="9890194" y="3895586"/>
            <a:ext cx="571504" cy="327782"/>
          </a:xfrm>
          <a:prstGeom prst="rect">
            <a:avLst/>
          </a:prstGeom>
          <a:noFill/>
        </p:spPr>
        <p:txBody>
          <a:bodyPr wrap="square" rtlCol="0">
            <a:spAutoFit/>
          </a:bodyPr>
          <a:lstStyle/>
          <a:p>
            <a:pPr>
              <a:buNone/>
            </a:pPr>
            <a:r>
              <a:rPr lang="en-US" altLang="zh-CN" dirty="0"/>
              <a:t>a+3</a:t>
            </a:r>
            <a:endParaRPr lang="zh-CN" altLang="en-US" dirty="0"/>
          </a:p>
        </p:txBody>
      </p:sp>
      <p:sp>
        <p:nvSpPr>
          <p:cNvPr id="27" name="TextBox 26"/>
          <p:cNvSpPr txBox="1"/>
          <p:nvPr/>
        </p:nvSpPr>
        <p:spPr>
          <a:xfrm>
            <a:off x="7246988" y="4181338"/>
            <a:ext cx="2214578" cy="327782"/>
          </a:xfrm>
          <a:prstGeom prst="rect">
            <a:avLst/>
          </a:prstGeom>
          <a:noFill/>
        </p:spPr>
        <p:txBody>
          <a:bodyPr wrap="square" rtlCol="0">
            <a:spAutoFit/>
          </a:bodyPr>
          <a:lstStyle/>
          <a:p>
            <a:pPr algn="ctr">
              <a:buNone/>
            </a:pPr>
            <a:r>
              <a:rPr lang="zh-CN" altLang="en-US" dirty="0"/>
              <a:t>大端次序</a:t>
            </a:r>
          </a:p>
        </p:txBody>
      </p:sp>
      <p:sp>
        <p:nvSpPr>
          <p:cNvPr id="28" name="TextBox 27"/>
          <p:cNvSpPr txBox="1"/>
          <p:nvPr/>
        </p:nvSpPr>
        <p:spPr>
          <a:xfrm>
            <a:off x="9961632" y="4181338"/>
            <a:ext cx="1857388" cy="327782"/>
          </a:xfrm>
          <a:prstGeom prst="rect">
            <a:avLst/>
          </a:prstGeom>
          <a:noFill/>
        </p:spPr>
        <p:txBody>
          <a:bodyPr wrap="square" rtlCol="0">
            <a:spAutoFit/>
          </a:bodyPr>
          <a:lstStyle/>
          <a:p>
            <a:pPr algn="ctr">
              <a:buNone/>
            </a:pPr>
            <a:r>
              <a:rPr lang="zh-CN" altLang="en-US" dirty="0"/>
              <a:t>小端次序</a:t>
            </a:r>
          </a:p>
        </p:txBody>
      </p:sp>
      <p:sp>
        <p:nvSpPr>
          <p:cNvPr id="4" name="矩形 3">
            <a:extLst>
              <a:ext uri="{FF2B5EF4-FFF2-40B4-BE49-F238E27FC236}">
                <a16:creationId xmlns="" xmlns:a16="http://schemas.microsoft.com/office/drawing/2014/main" id="{5BB80AAD-4B36-46CB-9052-681AA72085DE}"/>
              </a:ext>
            </a:extLst>
          </p:cNvPr>
          <p:cNvSpPr/>
          <p:nvPr/>
        </p:nvSpPr>
        <p:spPr>
          <a:xfrm>
            <a:off x="7676440" y="1777204"/>
            <a:ext cx="3373039" cy="353943"/>
          </a:xfrm>
          <a:prstGeom prst="rect">
            <a:avLst/>
          </a:prstGeom>
        </p:spPr>
        <p:txBody>
          <a:bodyPr wrap="none">
            <a:spAutoFit/>
          </a:bodyPr>
          <a:lstStyle/>
          <a:p>
            <a:pPr lvl="1" indent="-668338">
              <a:buNone/>
            </a:pPr>
            <a:r>
              <a:rPr lang="zh-CN" altLang="en-US" sz="2000" dirty="0"/>
              <a:t>例：  </a:t>
            </a:r>
            <a:r>
              <a:rPr lang="en-US" altLang="zh-CN" sz="2000" dirty="0"/>
              <a:t>Int   a;  //0x12345678 </a:t>
            </a:r>
            <a:endParaRPr lang="zh-CN" alt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252000"/>
            <a:ext cx="5257800" cy="373062"/>
          </a:xfrm>
        </p:spPr>
        <p:txBody>
          <a:bodyPr/>
          <a:lstStyle/>
          <a:p>
            <a:r>
              <a:rPr lang="en-US" altLang="zh-CN" i="0" dirty="0"/>
              <a:t>SWAP</a:t>
            </a:r>
            <a:r>
              <a:rPr lang="zh-CN" altLang="en-US" i="0" dirty="0"/>
              <a:t>：</a:t>
            </a:r>
            <a:r>
              <a:rPr lang="en-US" altLang="zh-CN" i="0" dirty="0"/>
              <a:t>MIPS</a:t>
            </a:r>
            <a:r>
              <a:rPr lang="zh-CN" altLang="en-US" i="0" dirty="0"/>
              <a:t>过程示例</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176" y="1028570"/>
            <a:ext cx="8786328" cy="520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300864" y="2276872"/>
            <a:ext cx="1440160" cy="301621"/>
          </a:xfrm>
          <a:prstGeom prst="rect">
            <a:avLst/>
          </a:prstGeom>
          <a:noFill/>
        </p:spPr>
        <p:txBody>
          <a:bodyPr wrap="square" rtlCol="0">
            <a:spAutoFit/>
          </a:bodyPr>
          <a:lstStyle/>
          <a:p>
            <a:pPr>
              <a:buNone/>
            </a:pPr>
            <a:r>
              <a:rPr lang="en-US" altLang="zh-CN" sz="1600" dirty="0"/>
              <a:t>$a1</a:t>
            </a:r>
            <a:r>
              <a:rPr lang="zh-CN" altLang="en-US" sz="1600" dirty="0"/>
              <a:t>数组下标</a:t>
            </a:r>
          </a:p>
        </p:txBody>
      </p:sp>
      <p:sp>
        <p:nvSpPr>
          <p:cNvPr id="5" name="TextBox 4"/>
          <p:cNvSpPr txBox="1"/>
          <p:nvPr/>
        </p:nvSpPr>
        <p:spPr>
          <a:xfrm>
            <a:off x="9300864" y="2551315"/>
            <a:ext cx="1979712" cy="301621"/>
          </a:xfrm>
          <a:prstGeom prst="rect">
            <a:avLst/>
          </a:prstGeom>
          <a:noFill/>
        </p:spPr>
        <p:txBody>
          <a:bodyPr wrap="square" rtlCol="0">
            <a:spAutoFit/>
          </a:bodyPr>
          <a:lstStyle/>
          <a:p>
            <a:pPr>
              <a:buNone/>
            </a:pPr>
            <a:r>
              <a:rPr lang="en-US" altLang="zh-CN" sz="1600" dirty="0"/>
              <a:t>$a0</a:t>
            </a:r>
            <a:r>
              <a:rPr lang="zh-CN" altLang="en-US" sz="1600" dirty="0"/>
              <a:t>数组首地址</a:t>
            </a:r>
          </a:p>
        </p:txBody>
      </p:sp>
    </p:spTree>
    <p:extLst>
      <p:ext uri="{BB962C8B-B14F-4D97-AF65-F5344CB8AC3E}">
        <p14:creationId xmlns:p14="http://schemas.microsoft.com/office/powerpoint/2010/main" val="39217842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idx="4294967295"/>
          </p:nvPr>
        </p:nvSpPr>
        <p:spPr>
          <a:xfrm>
            <a:off x="612000" y="252000"/>
            <a:ext cx="7010400" cy="373062"/>
          </a:xfrm>
        </p:spPr>
        <p:txBody>
          <a:bodyPr/>
          <a:lstStyle/>
          <a:p>
            <a:r>
              <a:rPr lang="en-US" altLang="zh-CN" dirty="0">
                <a:latin typeface="Times New Roman" pitchFamily="18" charset="0"/>
                <a:cs typeface="Times New Roman" pitchFamily="18" charset="0"/>
              </a:rPr>
              <a:t>2.3 CISC</a:t>
            </a:r>
            <a:r>
              <a:rPr lang="zh-CN" altLang="en-US" dirty="0">
                <a:latin typeface="Times New Roman" pitchFamily="18" charset="0"/>
                <a:cs typeface="Times New Roman" pitchFamily="18" charset="0"/>
              </a:rPr>
              <a:t>与</a:t>
            </a:r>
            <a:r>
              <a:rPr lang="en-US" altLang="zh-CN" dirty="0">
                <a:latin typeface="Times New Roman" pitchFamily="18" charset="0"/>
                <a:cs typeface="Times New Roman" pitchFamily="18" charset="0"/>
              </a:rPr>
              <a:t>RISC</a:t>
            </a:r>
            <a:endParaRPr lang="zh-CN" altLang="en-US" dirty="0">
              <a:latin typeface="Times New Roman" pitchFamily="18" charset="0"/>
              <a:cs typeface="Times New Roman" pitchFamily="18" charset="0"/>
            </a:endParaRPr>
          </a:p>
        </p:txBody>
      </p:sp>
      <p:sp>
        <p:nvSpPr>
          <p:cNvPr id="254979" name="Rectangle 3"/>
          <p:cNvSpPr>
            <a:spLocks noGrp="1" noChangeArrowheads="1"/>
          </p:cNvSpPr>
          <p:nvPr>
            <p:ph type="body" idx="4294967295"/>
          </p:nvPr>
        </p:nvSpPr>
        <p:spPr>
          <a:xfrm>
            <a:off x="612000" y="900000"/>
            <a:ext cx="10236528" cy="6217984"/>
          </a:xfrm>
        </p:spPr>
        <p:txBody>
          <a:bodyPr/>
          <a:lstStyle/>
          <a:p>
            <a:pPr>
              <a:lnSpc>
                <a:spcPct val="150000"/>
              </a:lnSpc>
              <a:spcBef>
                <a:spcPts val="0"/>
              </a:spcBef>
              <a:spcAft>
                <a:spcPts val="0"/>
              </a:spcAft>
            </a:pPr>
            <a:r>
              <a:rPr lang="zh-CN" altLang="en-US" sz="2800" dirty="0">
                <a:ea typeface="宋体" pitchFamily="2" charset="-122"/>
              </a:rPr>
              <a:t>指令系统优化设计的两种相反的方向</a:t>
            </a:r>
          </a:p>
          <a:p>
            <a:pPr lvl="1">
              <a:lnSpc>
                <a:spcPct val="150000"/>
              </a:lnSpc>
              <a:spcBef>
                <a:spcPts val="0"/>
              </a:spcBef>
              <a:spcAft>
                <a:spcPts val="0"/>
              </a:spcAft>
            </a:pPr>
            <a:r>
              <a:rPr lang="zh-CN" altLang="en-US" sz="2200" dirty="0">
                <a:ea typeface="宋体" pitchFamily="2" charset="-122"/>
              </a:rPr>
              <a:t>增强指令功能：</a:t>
            </a:r>
            <a:r>
              <a:rPr lang="en-US" altLang="zh-CN" sz="2200" dirty="0">
                <a:solidFill>
                  <a:schemeClr val="accent1"/>
                </a:solidFill>
                <a:ea typeface="宋体" pitchFamily="2" charset="-122"/>
              </a:rPr>
              <a:t>CISC</a:t>
            </a:r>
            <a:r>
              <a:rPr lang="zh-CN" altLang="en-US" sz="2200" dirty="0">
                <a:solidFill>
                  <a:schemeClr val="accent1"/>
                </a:solidFill>
                <a:ea typeface="宋体" pitchFamily="2" charset="-122"/>
              </a:rPr>
              <a:t>（</a:t>
            </a:r>
            <a:r>
              <a:rPr lang="en-US" altLang="zh-CN" sz="2200" dirty="0">
                <a:solidFill>
                  <a:schemeClr val="accent1"/>
                </a:solidFill>
                <a:ea typeface="宋体" pitchFamily="2" charset="-122"/>
              </a:rPr>
              <a:t>C</a:t>
            </a:r>
            <a:r>
              <a:rPr lang="en-US" altLang="zh-CN" sz="2200" dirty="0">
                <a:ea typeface="宋体" pitchFamily="2" charset="-122"/>
              </a:rPr>
              <a:t>omplex </a:t>
            </a:r>
            <a:r>
              <a:rPr lang="en-US" altLang="zh-CN" sz="2200" dirty="0">
                <a:solidFill>
                  <a:schemeClr val="accent1"/>
                </a:solidFill>
                <a:ea typeface="宋体" pitchFamily="2" charset="-122"/>
              </a:rPr>
              <a:t>I</a:t>
            </a:r>
            <a:r>
              <a:rPr lang="en-US" altLang="zh-CN" sz="2200" dirty="0">
                <a:ea typeface="宋体" pitchFamily="2" charset="-122"/>
              </a:rPr>
              <a:t>nstruction </a:t>
            </a:r>
            <a:r>
              <a:rPr lang="en-US" altLang="zh-CN" sz="2200" dirty="0">
                <a:solidFill>
                  <a:schemeClr val="accent1"/>
                </a:solidFill>
                <a:ea typeface="宋体" pitchFamily="2" charset="-122"/>
              </a:rPr>
              <a:t>S</a:t>
            </a:r>
            <a:r>
              <a:rPr lang="en-US" altLang="zh-CN" sz="2200" dirty="0">
                <a:ea typeface="宋体" pitchFamily="2" charset="-122"/>
              </a:rPr>
              <a:t>et </a:t>
            </a:r>
            <a:r>
              <a:rPr lang="en-US" altLang="zh-CN" sz="2200" dirty="0">
                <a:solidFill>
                  <a:schemeClr val="accent1"/>
                </a:solidFill>
                <a:ea typeface="宋体" pitchFamily="2" charset="-122"/>
              </a:rPr>
              <a:t>C</a:t>
            </a:r>
            <a:r>
              <a:rPr lang="en-US" altLang="zh-CN" sz="2200" dirty="0">
                <a:ea typeface="宋体" pitchFamily="2" charset="-122"/>
              </a:rPr>
              <a:t>omputer</a:t>
            </a:r>
            <a:r>
              <a:rPr lang="zh-CN" altLang="en-US" sz="2200" dirty="0">
                <a:ea typeface="宋体" pitchFamily="2" charset="-122"/>
              </a:rPr>
              <a:t>），即复杂指令系统计算机</a:t>
            </a:r>
          </a:p>
          <a:p>
            <a:pPr lvl="2">
              <a:lnSpc>
                <a:spcPct val="150000"/>
              </a:lnSpc>
              <a:spcBef>
                <a:spcPts val="0"/>
              </a:spcBef>
              <a:spcAft>
                <a:spcPts val="0"/>
              </a:spcAft>
            </a:pPr>
            <a:r>
              <a:rPr lang="zh-CN" altLang="en-US" sz="2200" dirty="0">
                <a:ea typeface="宋体" pitchFamily="2" charset="-122"/>
              </a:rPr>
              <a:t>特点：格式复杂，寻址方式复杂，指令种类多；把一些原来由软件实现的、常用的功能改用硬件的指令系统来实现。</a:t>
            </a:r>
            <a:endParaRPr lang="en-US" altLang="zh-CN" sz="2200" dirty="0">
              <a:ea typeface="宋体" pitchFamily="2" charset="-122"/>
            </a:endParaRPr>
          </a:p>
          <a:p>
            <a:pPr lvl="2">
              <a:lnSpc>
                <a:spcPct val="150000"/>
              </a:lnSpc>
              <a:spcBef>
                <a:spcPts val="0"/>
              </a:spcBef>
              <a:spcAft>
                <a:spcPts val="0"/>
              </a:spcAft>
            </a:pPr>
            <a:r>
              <a:rPr lang="zh-CN" altLang="en-US" sz="2200" dirty="0">
                <a:ea typeface="宋体" pitchFamily="2" charset="-122"/>
              </a:rPr>
              <a:t>实例：</a:t>
            </a:r>
            <a:r>
              <a:rPr lang="en-US" altLang="zh-CN" sz="2200" dirty="0">
                <a:ea typeface="宋体" pitchFamily="2" charset="-122"/>
              </a:rPr>
              <a:t>80X86</a:t>
            </a:r>
            <a:r>
              <a:rPr lang="zh-CN" altLang="en-US" sz="2200" dirty="0">
                <a:ea typeface="宋体" pitchFamily="2" charset="-122"/>
              </a:rPr>
              <a:t>指令系统</a:t>
            </a:r>
            <a:endParaRPr lang="en-US" altLang="zh-CN" sz="2200" dirty="0">
              <a:ea typeface="宋体" pitchFamily="2" charset="-122"/>
            </a:endParaRPr>
          </a:p>
          <a:p>
            <a:pPr lvl="1">
              <a:lnSpc>
                <a:spcPct val="150000"/>
              </a:lnSpc>
              <a:spcBef>
                <a:spcPts val="0"/>
              </a:spcBef>
              <a:spcAft>
                <a:spcPts val="0"/>
              </a:spcAft>
            </a:pPr>
            <a:r>
              <a:rPr lang="zh-CN" altLang="en-US" sz="2200" dirty="0">
                <a:ea typeface="宋体" pitchFamily="2" charset="-122"/>
              </a:rPr>
              <a:t>简化指令功能：</a:t>
            </a:r>
            <a:r>
              <a:rPr lang="en-US" altLang="zh-CN" sz="2200" dirty="0">
                <a:ea typeface="宋体" pitchFamily="2" charset="-122"/>
              </a:rPr>
              <a:t>RISC</a:t>
            </a:r>
            <a:r>
              <a:rPr lang="zh-CN" altLang="en-US" sz="2200" dirty="0">
                <a:ea typeface="宋体" pitchFamily="2" charset="-122"/>
              </a:rPr>
              <a:t>（</a:t>
            </a:r>
            <a:r>
              <a:rPr lang="en-US" altLang="zh-CN" sz="2200" dirty="0">
                <a:solidFill>
                  <a:schemeClr val="accent1"/>
                </a:solidFill>
                <a:ea typeface="宋体" pitchFamily="2" charset="-122"/>
              </a:rPr>
              <a:t> R</a:t>
            </a:r>
            <a:r>
              <a:rPr lang="en-US" altLang="zh-CN" sz="2200" dirty="0">
                <a:ea typeface="宋体" pitchFamily="2" charset="-122"/>
              </a:rPr>
              <a:t>educed </a:t>
            </a:r>
            <a:r>
              <a:rPr lang="en-US" altLang="zh-CN" sz="2200" dirty="0">
                <a:solidFill>
                  <a:schemeClr val="accent1"/>
                </a:solidFill>
                <a:ea typeface="宋体" pitchFamily="2" charset="-122"/>
              </a:rPr>
              <a:t>I</a:t>
            </a:r>
            <a:r>
              <a:rPr lang="en-US" altLang="zh-CN" sz="2200" dirty="0">
                <a:ea typeface="宋体" pitchFamily="2" charset="-122"/>
              </a:rPr>
              <a:t>nstruction </a:t>
            </a:r>
            <a:r>
              <a:rPr lang="en-US" altLang="zh-CN" sz="2200" dirty="0">
                <a:solidFill>
                  <a:schemeClr val="accent1"/>
                </a:solidFill>
                <a:ea typeface="宋体" pitchFamily="2" charset="-122"/>
              </a:rPr>
              <a:t>S</a:t>
            </a:r>
            <a:r>
              <a:rPr lang="en-US" altLang="zh-CN" sz="2200" dirty="0">
                <a:ea typeface="宋体" pitchFamily="2" charset="-122"/>
              </a:rPr>
              <a:t>et </a:t>
            </a:r>
            <a:r>
              <a:rPr lang="en-US" altLang="zh-CN" sz="2200" dirty="0">
                <a:solidFill>
                  <a:schemeClr val="accent1"/>
                </a:solidFill>
                <a:ea typeface="宋体" pitchFamily="2" charset="-122"/>
              </a:rPr>
              <a:t>C</a:t>
            </a:r>
            <a:r>
              <a:rPr lang="en-US" altLang="zh-CN" sz="2200" dirty="0">
                <a:ea typeface="宋体" pitchFamily="2" charset="-122"/>
              </a:rPr>
              <a:t>omputer</a:t>
            </a:r>
            <a:r>
              <a:rPr lang="zh-CN" altLang="en-US" sz="2200" dirty="0">
                <a:ea typeface="宋体" pitchFamily="2" charset="-122"/>
              </a:rPr>
              <a:t>），即精简指令系统计算机</a:t>
            </a:r>
            <a:r>
              <a:rPr lang="en-US" altLang="zh-CN" sz="2200" dirty="0">
                <a:ea typeface="宋体" pitchFamily="2" charset="-122"/>
              </a:rPr>
              <a:t> </a:t>
            </a:r>
          </a:p>
          <a:p>
            <a:pPr lvl="2">
              <a:lnSpc>
                <a:spcPct val="150000"/>
              </a:lnSpc>
              <a:spcBef>
                <a:spcPts val="0"/>
              </a:spcBef>
              <a:spcAft>
                <a:spcPts val="0"/>
              </a:spcAft>
            </a:pPr>
            <a:r>
              <a:rPr lang="zh-CN" altLang="en-US" sz="2200" dirty="0">
                <a:ea typeface="宋体" pitchFamily="2" charset="-122"/>
              </a:rPr>
              <a:t>特点：格式简单，指令长度和操作码长度固定；简单寻址方式，大部分指令使用寄存器直接寻址。</a:t>
            </a:r>
            <a:endParaRPr lang="en-US" altLang="zh-CN" sz="2200" dirty="0">
              <a:ea typeface="宋体" pitchFamily="2" charset="-122"/>
            </a:endParaRPr>
          </a:p>
          <a:p>
            <a:pPr lvl="2">
              <a:lnSpc>
                <a:spcPct val="150000"/>
              </a:lnSpc>
              <a:spcBef>
                <a:spcPts val="0"/>
              </a:spcBef>
              <a:spcAft>
                <a:spcPts val="0"/>
              </a:spcAft>
            </a:pPr>
            <a:r>
              <a:rPr lang="zh-CN" altLang="en-US" sz="2200" dirty="0">
                <a:ea typeface="宋体" pitchFamily="2" charset="-122"/>
              </a:rPr>
              <a:t>实例：</a:t>
            </a:r>
            <a:r>
              <a:rPr lang="en-US" altLang="zh-CN" sz="2200" dirty="0">
                <a:ea typeface="宋体" pitchFamily="2" charset="-122"/>
              </a:rPr>
              <a:t>MIPS</a:t>
            </a:r>
            <a:r>
              <a:rPr lang="zh-CN" altLang="en-US" sz="2200" dirty="0">
                <a:ea typeface="宋体" pitchFamily="2" charset="-122"/>
              </a:rPr>
              <a:t> 指令系统</a:t>
            </a:r>
            <a:endParaRPr lang="en-US" altLang="zh-CN" sz="2200" dirty="0">
              <a:ea typeface="宋体"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idx="4294967295"/>
          </p:nvPr>
        </p:nvSpPr>
        <p:spPr>
          <a:xfrm>
            <a:off x="612000" y="252000"/>
            <a:ext cx="7010400" cy="373062"/>
          </a:xfrm>
        </p:spPr>
        <p:txBody>
          <a:bodyPr/>
          <a:lstStyle/>
          <a:p>
            <a:r>
              <a:rPr lang="en-US" altLang="zh-CN" dirty="0">
                <a:latin typeface="Times New Roman" pitchFamily="18" charset="0"/>
                <a:cs typeface="Times New Roman" pitchFamily="18" charset="0"/>
              </a:rPr>
              <a:t>2.3 CISC</a:t>
            </a:r>
            <a:r>
              <a:rPr lang="zh-CN" altLang="en-US" dirty="0">
                <a:latin typeface="Times New Roman" pitchFamily="18" charset="0"/>
                <a:cs typeface="Times New Roman" pitchFamily="18" charset="0"/>
              </a:rPr>
              <a:t>与</a:t>
            </a:r>
            <a:r>
              <a:rPr lang="en-US" altLang="zh-CN" dirty="0">
                <a:latin typeface="Times New Roman" pitchFamily="18" charset="0"/>
                <a:cs typeface="Times New Roman" pitchFamily="18" charset="0"/>
              </a:rPr>
              <a:t>RISC</a:t>
            </a:r>
          </a:p>
        </p:txBody>
      </p:sp>
      <p:sp>
        <p:nvSpPr>
          <p:cNvPr id="257027" name="Rectangle 3"/>
          <p:cNvSpPr>
            <a:spLocks noGrp="1" noChangeArrowheads="1"/>
          </p:cNvSpPr>
          <p:nvPr>
            <p:ph type="body" idx="4294967295"/>
          </p:nvPr>
        </p:nvSpPr>
        <p:spPr>
          <a:xfrm>
            <a:off x="612000" y="900000"/>
            <a:ext cx="10092512" cy="4487832"/>
          </a:xfrm>
        </p:spPr>
        <p:txBody>
          <a:bodyPr/>
          <a:lstStyle/>
          <a:p>
            <a:pPr>
              <a:lnSpc>
                <a:spcPct val="110000"/>
              </a:lnSpc>
            </a:pPr>
            <a:r>
              <a:rPr lang="en-US" altLang="zh-CN" sz="3200" dirty="0">
                <a:ea typeface="宋体" pitchFamily="2" charset="-122"/>
              </a:rPr>
              <a:t>CISC</a:t>
            </a:r>
            <a:r>
              <a:rPr lang="zh-CN" altLang="en-US" sz="3200" dirty="0">
                <a:ea typeface="宋体" pitchFamily="2" charset="-122"/>
              </a:rPr>
              <a:t>的背景</a:t>
            </a:r>
          </a:p>
          <a:p>
            <a:pPr lvl="1">
              <a:lnSpc>
                <a:spcPct val="150000"/>
              </a:lnSpc>
            </a:pPr>
            <a:r>
              <a:rPr lang="zh-CN" altLang="en-US" sz="2400" dirty="0">
                <a:ea typeface="宋体" pitchFamily="2" charset="-122"/>
              </a:rPr>
              <a:t>计算机硬件成本的不断下降，软件开发成本的不断提高</a:t>
            </a:r>
            <a:r>
              <a:rPr lang="en-US" altLang="zh-CN" sz="2400" dirty="0">
                <a:ea typeface="宋体" pitchFamily="2" charset="-122"/>
              </a:rPr>
              <a:t>: </a:t>
            </a:r>
            <a:r>
              <a:rPr lang="zh-CN" altLang="en-US" sz="2400" dirty="0">
                <a:ea typeface="宋体" pitchFamily="2" charset="-122"/>
              </a:rPr>
              <a:t>在指令系统中增加更多的、更复杂的指令，以提高操作系统的效率，并尽量缩短指令系统与高级语言的语义差别，以便于高级语言的编译。</a:t>
            </a:r>
            <a:endParaRPr lang="en-US" altLang="zh-CN" sz="2400" dirty="0">
              <a:ea typeface="宋体" pitchFamily="2" charset="-122"/>
            </a:endParaRPr>
          </a:p>
          <a:p>
            <a:pPr lvl="1">
              <a:lnSpc>
                <a:spcPct val="110000"/>
              </a:lnSpc>
            </a:pPr>
            <a:endParaRPr lang="en-US" altLang="zh-CN" sz="2400" dirty="0">
              <a:ea typeface="宋体" pitchFamily="2" charset="-122"/>
            </a:endParaRPr>
          </a:p>
          <a:p>
            <a:pPr marL="474663" lvl="1" indent="0">
              <a:lnSpc>
                <a:spcPct val="110000"/>
              </a:lnSpc>
              <a:buNone/>
            </a:pPr>
            <a:endParaRPr lang="zh-CN" altLang="en-US" sz="2400" dirty="0">
              <a:ea typeface="宋体" pitchFamily="2" charset="-122"/>
            </a:endParaRPr>
          </a:p>
          <a:p>
            <a:pPr lvl="1">
              <a:lnSpc>
                <a:spcPct val="150000"/>
              </a:lnSpc>
            </a:pPr>
            <a:r>
              <a:rPr lang="zh-CN" altLang="en-US" sz="2400" dirty="0">
                <a:ea typeface="宋体" pitchFamily="2" charset="-122"/>
              </a:rPr>
              <a:t>程序的兼容性</a:t>
            </a:r>
            <a:r>
              <a:rPr lang="en-US" altLang="zh-CN" sz="2400" dirty="0">
                <a:ea typeface="宋体" pitchFamily="2" charset="-122"/>
              </a:rPr>
              <a:t>:</a:t>
            </a:r>
            <a:r>
              <a:rPr lang="zh-CN" altLang="en-US" sz="2400" dirty="0">
                <a:ea typeface="宋体" pitchFamily="2" charset="-122"/>
              </a:rPr>
              <a:t>同一系列计算机的新机器和高档机的指令系统只能扩充而不能缩减。</a:t>
            </a:r>
          </a:p>
          <a:p>
            <a:pPr>
              <a:lnSpc>
                <a:spcPct val="110000"/>
              </a:lnSpc>
            </a:pPr>
            <a:endParaRPr lang="zh-CN" altLang="en-US" sz="2000" dirty="0">
              <a:ea typeface="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a:xfrm>
            <a:off x="612000" y="252000"/>
            <a:ext cx="7010400" cy="373062"/>
          </a:xfrm>
        </p:spPr>
        <p:txBody>
          <a:bodyPr/>
          <a:lstStyle/>
          <a:p>
            <a:r>
              <a:rPr lang="en-US" altLang="zh-CN" dirty="0">
                <a:latin typeface="Times New Roman" pitchFamily="18" charset="0"/>
                <a:cs typeface="Times New Roman" pitchFamily="18" charset="0"/>
              </a:rPr>
              <a:t>2.3 CISC</a:t>
            </a:r>
            <a:r>
              <a:rPr lang="zh-CN" altLang="en-US" dirty="0">
                <a:latin typeface="Times New Roman" pitchFamily="18" charset="0"/>
                <a:cs typeface="Times New Roman" pitchFamily="18" charset="0"/>
              </a:rPr>
              <a:t>与</a:t>
            </a:r>
            <a:r>
              <a:rPr lang="en-US" altLang="zh-CN" dirty="0">
                <a:latin typeface="Times New Roman" pitchFamily="18" charset="0"/>
                <a:cs typeface="Times New Roman" pitchFamily="18" charset="0"/>
              </a:rPr>
              <a:t>RISC</a:t>
            </a:r>
            <a:endParaRPr lang="en-US" altLang="zh-CN" dirty="0"/>
          </a:p>
        </p:txBody>
      </p:sp>
      <p:sp>
        <p:nvSpPr>
          <p:cNvPr id="258051" name="Rectangle 3"/>
          <p:cNvSpPr>
            <a:spLocks noGrp="1" noChangeArrowheads="1"/>
          </p:cNvSpPr>
          <p:nvPr>
            <p:ph type="body" idx="4294967295"/>
          </p:nvPr>
        </p:nvSpPr>
        <p:spPr>
          <a:xfrm>
            <a:off x="612000" y="900000"/>
            <a:ext cx="7848600" cy="3659188"/>
          </a:xfrm>
        </p:spPr>
        <p:txBody>
          <a:bodyPr/>
          <a:lstStyle/>
          <a:p>
            <a:r>
              <a:rPr lang="en-US" altLang="zh-CN" sz="3200" dirty="0">
                <a:ea typeface="宋体" pitchFamily="2" charset="-122"/>
              </a:rPr>
              <a:t>CISC</a:t>
            </a:r>
            <a:r>
              <a:rPr lang="zh-CN" altLang="en-US" sz="3200" dirty="0">
                <a:ea typeface="宋体" pitchFamily="2" charset="-122"/>
              </a:rPr>
              <a:t>指令系统的特点</a:t>
            </a:r>
          </a:p>
          <a:p>
            <a:pPr lvl="1"/>
            <a:r>
              <a:rPr lang="zh-CN" altLang="en-US" sz="2400" dirty="0">
                <a:ea typeface="宋体" pitchFamily="2" charset="-122"/>
              </a:rPr>
              <a:t>指令系统复杂庞大</a:t>
            </a:r>
            <a:r>
              <a:rPr lang="en-US" altLang="zh-CN" sz="2400" dirty="0">
                <a:ea typeface="宋体" pitchFamily="2" charset="-122"/>
              </a:rPr>
              <a:t>(</a:t>
            </a:r>
            <a:r>
              <a:rPr lang="zh-CN" altLang="en-US" sz="2400" dirty="0">
                <a:ea typeface="宋体" pitchFamily="2" charset="-122"/>
              </a:rPr>
              <a:t>一般数百条指令）；</a:t>
            </a:r>
          </a:p>
          <a:p>
            <a:pPr lvl="1"/>
            <a:r>
              <a:rPr lang="zh-CN" altLang="en-US" sz="2400" dirty="0">
                <a:ea typeface="宋体" pitchFamily="2" charset="-122"/>
              </a:rPr>
              <a:t>寻址方式多，指令格式多，指令字长不固定；</a:t>
            </a:r>
          </a:p>
          <a:p>
            <a:pPr lvl="1"/>
            <a:r>
              <a:rPr lang="zh-CN" altLang="en-US" sz="2400" dirty="0">
                <a:ea typeface="宋体" pitchFamily="2" charset="-122"/>
              </a:rPr>
              <a:t>可访存指令不受限制；</a:t>
            </a:r>
          </a:p>
          <a:p>
            <a:pPr lvl="1"/>
            <a:r>
              <a:rPr lang="zh-CN" altLang="en-US" sz="2400" dirty="0">
                <a:ea typeface="宋体" pitchFamily="2" charset="-122"/>
              </a:rPr>
              <a:t>各种指令使用频率相差很大；</a:t>
            </a:r>
          </a:p>
          <a:p>
            <a:pPr lvl="1"/>
            <a:r>
              <a:rPr lang="zh-CN" altLang="en-US" sz="2400" dirty="0">
                <a:ea typeface="宋体" pitchFamily="2" charset="-122"/>
              </a:rPr>
              <a:t>各种指令执行时间相差也很大；</a:t>
            </a:r>
          </a:p>
          <a:p>
            <a:pPr lvl="1"/>
            <a:r>
              <a:rPr lang="zh-CN" altLang="en-US" sz="2400" dirty="0">
                <a:ea typeface="宋体" pitchFamily="2" charset="-122"/>
              </a:rPr>
              <a:t>大多数采用微程序控制器。</a:t>
            </a:r>
          </a:p>
          <a:p>
            <a:pPr lvl="1"/>
            <a:endParaRPr lang="zh-CN" altLang="en-US" sz="2400" dirty="0">
              <a:ea typeface="宋体"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idx="4294967295"/>
          </p:nvPr>
        </p:nvSpPr>
        <p:spPr>
          <a:xfrm>
            <a:off x="612000" y="252000"/>
            <a:ext cx="7010400" cy="373062"/>
          </a:xfrm>
        </p:spPr>
        <p:txBody>
          <a:bodyPr/>
          <a:lstStyle/>
          <a:p>
            <a:r>
              <a:rPr lang="en-US" altLang="zh-CN" dirty="0">
                <a:latin typeface="Times New Roman" pitchFamily="18" charset="0"/>
                <a:cs typeface="Times New Roman" pitchFamily="18" charset="0"/>
              </a:rPr>
              <a:t>2.3 CISC</a:t>
            </a:r>
            <a:r>
              <a:rPr lang="zh-CN" altLang="en-US" dirty="0">
                <a:latin typeface="Times New Roman" pitchFamily="18" charset="0"/>
                <a:cs typeface="Times New Roman" pitchFamily="18" charset="0"/>
              </a:rPr>
              <a:t>与</a:t>
            </a:r>
            <a:r>
              <a:rPr lang="en-US" altLang="zh-CN" dirty="0">
                <a:latin typeface="Times New Roman" pitchFamily="18" charset="0"/>
                <a:cs typeface="Times New Roman" pitchFamily="18" charset="0"/>
              </a:rPr>
              <a:t>RISC</a:t>
            </a:r>
            <a:endParaRPr lang="en-US" altLang="zh-CN" dirty="0"/>
          </a:p>
        </p:txBody>
      </p:sp>
      <p:sp>
        <p:nvSpPr>
          <p:cNvPr id="268291" name="Rectangle 3"/>
          <p:cNvSpPr>
            <a:spLocks noGrp="1" noChangeArrowheads="1"/>
          </p:cNvSpPr>
          <p:nvPr>
            <p:ph type="body" idx="4294967295"/>
          </p:nvPr>
        </p:nvSpPr>
        <p:spPr>
          <a:xfrm>
            <a:off x="612000" y="900000"/>
            <a:ext cx="9804480" cy="4840287"/>
          </a:xfrm>
        </p:spPr>
        <p:txBody>
          <a:bodyPr/>
          <a:lstStyle/>
          <a:p>
            <a:r>
              <a:rPr lang="en-US" altLang="zh-CN" sz="3200" dirty="0">
                <a:ea typeface="宋体" pitchFamily="2" charset="-122"/>
              </a:rPr>
              <a:t>RISC</a:t>
            </a:r>
            <a:r>
              <a:rPr lang="zh-CN" altLang="en-US" sz="3200" dirty="0">
                <a:ea typeface="宋体" pitchFamily="2" charset="-122"/>
              </a:rPr>
              <a:t>的背景</a:t>
            </a:r>
          </a:p>
          <a:p>
            <a:pPr lvl="1"/>
            <a:r>
              <a:rPr lang="en-US" altLang="zh-CN" sz="2800" dirty="0">
                <a:solidFill>
                  <a:schemeClr val="accent1"/>
                </a:solidFill>
                <a:ea typeface="宋体" pitchFamily="2" charset="-122"/>
              </a:rPr>
              <a:t>80-20</a:t>
            </a:r>
            <a:r>
              <a:rPr lang="zh-CN" altLang="en-US" sz="2800" dirty="0">
                <a:solidFill>
                  <a:schemeClr val="accent1"/>
                </a:solidFill>
                <a:ea typeface="宋体" pitchFamily="2" charset="-122"/>
              </a:rPr>
              <a:t>规律</a:t>
            </a:r>
            <a:endParaRPr lang="en-US" altLang="zh-CN" sz="2800" dirty="0">
              <a:solidFill>
                <a:schemeClr val="accent1"/>
              </a:solidFill>
              <a:ea typeface="宋体" pitchFamily="2" charset="-122"/>
            </a:endParaRPr>
          </a:p>
          <a:p>
            <a:pPr lvl="2"/>
            <a:r>
              <a:rPr lang="zh-CN" altLang="en-US" sz="2400" dirty="0">
                <a:ea typeface="宋体" pitchFamily="2" charset="-122"/>
              </a:rPr>
              <a:t>典型程序中</a:t>
            </a:r>
            <a:r>
              <a:rPr lang="en-US" altLang="zh-CN" sz="2400" dirty="0">
                <a:ea typeface="宋体" pitchFamily="2" charset="-122"/>
              </a:rPr>
              <a:t>80%</a:t>
            </a:r>
            <a:r>
              <a:rPr lang="zh-CN" altLang="en-US" sz="2400" dirty="0">
                <a:ea typeface="宋体" pitchFamily="2" charset="-122"/>
              </a:rPr>
              <a:t>的语句仅仅使用处理机中</a:t>
            </a:r>
            <a:r>
              <a:rPr lang="en-US" altLang="zh-CN" sz="2400" dirty="0">
                <a:ea typeface="宋体" pitchFamily="2" charset="-122"/>
              </a:rPr>
              <a:t>20%</a:t>
            </a:r>
            <a:r>
              <a:rPr lang="zh-CN" altLang="en-US" sz="2400" dirty="0">
                <a:ea typeface="宋体" pitchFamily="2" charset="-122"/>
              </a:rPr>
              <a:t>的指令，而且这些指令都是属于简单指令，如：取数、加、转移等。</a:t>
            </a:r>
          </a:p>
          <a:p>
            <a:pPr lvl="2"/>
            <a:r>
              <a:rPr lang="zh-CN" altLang="en-US" sz="2400" dirty="0">
                <a:ea typeface="宋体" pitchFamily="2" charset="-122"/>
              </a:rPr>
              <a:t>付出巨大代价添加的复杂指令仅有</a:t>
            </a:r>
            <a:r>
              <a:rPr lang="en-US" altLang="zh-CN" sz="2400" dirty="0">
                <a:ea typeface="宋体" pitchFamily="2" charset="-122"/>
              </a:rPr>
              <a:t>20%</a:t>
            </a:r>
            <a:r>
              <a:rPr lang="zh-CN" altLang="en-US" sz="2400" dirty="0">
                <a:ea typeface="宋体" pitchFamily="2" charset="-122"/>
              </a:rPr>
              <a:t>的使用概率</a:t>
            </a:r>
            <a:endParaRPr lang="en-US" altLang="zh-CN" sz="2400" dirty="0">
              <a:ea typeface="宋体" pitchFamily="2" charset="-122"/>
            </a:endParaRPr>
          </a:p>
          <a:p>
            <a:pPr lvl="1"/>
            <a:r>
              <a:rPr lang="en-US" altLang="zh-CN" sz="2800" dirty="0">
                <a:solidFill>
                  <a:schemeClr val="accent1"/>
                </a:solidFill>
                <a:ea typeface="宋体" pitchFamily="2" charset="-122"/>
              </a:rPr>
              <a:t>VLSI</a:t>
            </a:r>
            <a:r>
              <a:rPr lang="zh-CN" altLang="en-US" sz="2800" dirty="0">
                <a:solidFill>
                  <a:schemeClr val="accent1"/>
                </a:solidFill>
                <a:ea typeface="宋体" pitchFamily="2" charset="-122"/>
              </a:rPr>
              <a:t>时代</a:t>
            </a:r>
          </a:p>
          <a:p>
            <a:pPr lvl="2"/>
            <a:r>
              <a:rPr lang="en-US" altLang="zh-CN" sz="2400" dirty="0">
                <a:ea typeface="宋体" pitchFamily="2" charset="-122"/>
              </a:rPr>
              <a:t>VLSI</a:t>
            </a:r>
            <a:r>
              <a:rPr lang="zh-CN" altLang="en-US" sz="2400" dirty="0">
                <a:ea typeface="宋体" pitchFamily="2" charset="-122"/>
              </a:rPr>
              <a:t>，即超大规模集成电路</a:t>
            </a:r>
            <a:r>
              <a:rPr lang="en-US" altLang="zh-CN" sz="2400" dirty="0">
                <a:ea typeface="宋体" pitchFamily="2" charset="-122"/>
              </a:rPr>
              <a:t>(Very Large Scale Integrated </a:t>
            </a:r>
            <a:r>
              <a:rPr lang="en-US" altLang="zh-CN" sz="2400" dirty="0" err="1">
                <a:ea typeface="宋体" pitchFamily="2" charset="-122"/>
              </a:rPr>
              <a:t>circuites</a:t>
            </a:r>
            <a:r>
              <a:rPr lang="en-US" altLang="zh-CN" sz="2400" dirty="0">
                <a:ea typeface="宋体" pitchFamily="2" charset="-122"/>
              </a:rPr>
              <a:t>)</a:t>
            </a:r>
            <a:r>
              <a:rPr lang="zh-CN" altLang="en-US" sz="2400" dirty="0">
                <a:ea typeface="宋体" pitchFamily="2" charset="-122"/>
              </a:rPr>
              <a:t>；</a:t>
            </a:r>
          </a:p>
          <a:p>
            <a:pPr lvl="2"/>
            <a:r>
              <a:rPr lang="zh-CN" altLang="en-US" sz="2400" dirty="0">
                <a:ea typeface="宋体" pitchFamily="2" charset="-122"/>
              </a:rPr>
              <a:t>复杂的指令系统需要复杂的控制器，占用较多的芯片面积，它的设计、验证、实现都变得更加困难。</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a:xfrm>
            <a:off x="612000" y="252000"/>
            <a:ext cx="7010400" cy="373062"/>
          </a:xfrm>
        </p:spPr>
        <p:txBody>
          <a:bodyPr/>
          <a:lstStyle/>
          <a:p>
            <a:r>
              <a:rPr lang="en-US" altLang="zh-CN" dirty="0">
                <a:latin typeface="Times New Roman" pitchFamily="18" charset="0"/>
                <a:cs typeface="Times New Roman" pitchFamily="18" charset="0"/>
              </a:rPr>
              <a:t>2.3 CISC</a:t>
            </a:r>
            <a:r>
              <a:rPr lang="zh-CN" altLang="en-US" dirty="0">
                <a:latin typeface="Times New Roman" pitchFamily="18" charset="0"/>
                <a:cs typeface="Times New Roman" pitchFamily="18" charset="0"/>
              </a:rPr>
              <a:t>与</a:t>
            </a:r>
            <a:r>
              <a:rPr lang="en-US" altLang="zh-CN" dirty="0">
                <a:latin typeface="Times New Roman" pitchFamily="18" charset="0"/>
                <a:cs typeface="Times New Roman" pitchFamily="18" charset="0"/>
              </a:rPr>
              <a:t>RISC</a:t>
            </a:r>
            <a:endParaRPr lang="en-US" altLang="zh-CN" dirty="0"/>
          </a:p>
        </p:txBody>
      </p:sp>
      <p:sp>
        <p:nvSpPr>
          <p:cNvPr id="260099" name="Rectangle 3"/>
          <p:cNvSpPr>
            <a:spLocks noGrp="1" noChangeArrowheads="1"/>
          </p:cNvSpPr>
          <p:nvPr>
            <p:ph type="body" idx="4294967295"/>
          </p:nvPr>
        </p:nvSpPr>
        <p:spPr>
          <a:xfrm>
            <a:off x="612000" y="900000"/>
            <a:ext cx="10596568" cy="5976701"/>
          </a:xfrm>
        </p:spPr>
        <p:txBody>
          <a:bodyPr/>
          <a:lstStyle/>
          <a:p>
            <a:r>
              <a:rPr lang="en-US" altLang="zh-CN" sz="2800" dirty="0">
                <a:ea typeface="宋体" pitchFamily="2" charset="-122"/>
              </a:rPr>
              <a:t>RISC</a:t>
            </a:r>
            <a:r>
              <a:rPr lang="zh-CN" altLang="en-US" sz="2800" dirty="0">
                <a:ea typeface="宋体" pitchFamily="2" charset="-122"/>
              </a:rPr>
              <a:t>技术</a:t>
            </a:r>
          </a:p>
          <a:p>
            <a:pPr marL="812800" lvl="1" indent="-338138"/>
            <a:r>
              <a:rPr lang="zh-CN" altLang="en-US" sz="2200" dirty="0">
                <a:ea typeface="宋体" pitchFamily="2" charset="-122"/>
              </a:rPr>
              <a:t>把使用频率为</a:t>
            </a:r>
            <a:r>
              <a:rPr lang="en-US" altLang="zh-CN" sz="2200" dirty="0">
                <a:ea typeface="宋体" pitchFamily="2" charset="-122"/>
              </a:rPr>
              <a:t>80%</a:t>
            </a:r>
            <a:r>
              <a:rPr lang="zh-CN" altLang="en-US" sz="2200" dirty="0">
                <a:ea typeface="宋体" pitchFamily="2" charset="-122"/>
              </a:rPr>
              <a:t>的、在指令系统中仅占</a:t>
            </a:r>
            <a:r>
              <a:rPr lang="en-US" altLang="zh-CN" sz="2200" dirty="0">
                <a:ea typeface="宋体" pitchFamily="2" charset="-122"/>
              </a:rPr>
              <a:t>20%</a:t>
            </a:r>
            <a:r>
              <a:rPr lang="zh-CN" altLang="en-US" sz="2200" dirty="0">
                <a:ea typeface="宋体" pitchFamily="2" charset="-122"/>
              </a:rPr>
              <a:t>的简单指令保留下来，消除剩余</a:t>
            </a:r>
            <a:r>
              <a:rPr lang="en-US" altLang="zh-CN" sz="2200" dirty="0">
                <a:ea typeface="宋体" pitchFamily="2" charset="-122"/>
              </a:rPr>
              <a:t>80%</a:t>
            </a:r>
            <a:r>
              <a:rPr lang="zh-CN" altLang="en-US" sz="2200" dirty="0">
                <a:ea typeface="宋体" pitchFamily="2" charset="-122"/>
              </a:rPr>
              <a:t>的复杂指令，复杂功能用子程序实现。</a:t>
            </a:r>
          </a:p>
          <a:p>
            <a:pPr marL="812800" lvl="1" indent="-338138"/>
            <a:r>
              <a:rPr lang="zh-CN" altLang="en-US" sz="2200" dirty="0">
                <a:ea typeface="宋体" pitchFamily="2" charset="-122"/>
              </a:rPr>
              <a:t>不用微程序控制，采用简单的硬连线控制，控制器极大简化，加上优化编译配合硬件的改进，使系统的速度大大提高；</a:t>
            </a:r>
            <a:endParaRPr lang="en-US" altLang="zh-CN" sz="2200" dirty="0">
              <a:ea typeface="宋体" pitchFamily="2" charset="-122"/>
            </a:endParaRPr>
          </a:p>
          <a:p>
            <a:pPr marL="812800" lvl="1" indent="-338138"/>
            <a:r>
              <a:rPr lang="zh-CN" altLang="en-US" sz="2200" dirty="0">
                <a:ea typeface="宋体" pitchFamily="2" charset="-122"/>
              </a:rPr>
              <a:t>短周期时间、单周期执行指令（指令执行在一个机器周期内完成）；</a:t>
            </a:r>
            <a:endParaRPr lang="en-US" altLang="zh-CN" sz="2200" dirty="0">
              <a:ea typeface="宋体" pitchFamily="2" charset="-122"/>
            </a:endParaRPr>
          </a:p>
          <a:p>
            <a:pPr marL="812800" lvl="1" indent="-338138"/>
            <a:r>
              <a:rPr lang="en-US" altLang="zh-CN" sz="2200" dirty="0">
                <a:ea typeface="宋体" pitchFamily="2" charset="-122"/>
              </a:rPr>
              <a:t>Load</a:t>
            </a:r>
            <a:r>
              <a:rPr lang="zh-CN" altLang="en-US" sz="2200" dirty="0">
                <a:ea typeface="宋体" pitchFamily="2" charset="-122"/>
              </a:rPr>
              <a:t>（取）</a:t>
            </a:r>
            <a:r>
              <a:rPr lang="en-US" altLang="zh-CN" sz="2200" dirty="0">
                <a:ea typeface="宋体" pitchFamily="2" charset="-122"/>
              </a:rPr>
              <a:t>/Store</a:t>
            </a:r>
            <a:r>
              <a:rPr lang="zh-CN" altLang="en-US" sz="2200" dirty="0">
                <a:ea typeface="宋体" pitchFamily="2" charset="-122"/>
              </a:rPr>
              <a:t>（存）结构，取数（存储器</a:t>
            </a:r>
            <a:r>
              <a:rPr lang="en-US" altLang="zh-CN" sz="2200" dirty="0">
                <a:ea typeface="宋体" pitchFamily="2" charset="-122"/>
                <a:sym typeface="Wingdings" pitchFamily="2" charset="2"/>
              </a:rPr>
              <a:t></a:t>
            </a:r>
            <a:r>
              <a:rPr lang="zh-CN" altLang="en-US" sz="2200" dirty="0">
                <a:ea typeface="宋体" pitchFamily="2" charset="-122"/>
                <a:sym typeface="Wingdings" pitchFamily="2" charset="2"/>
              </a:rPr>
              <a:t>寄存器）、存数（寄存器</a:t>
            </a:r>
            <a:r>
              <a:rPr lang="en-US" altLang="zh-CN" sz="2200" dirty="0">
                <a:ea typeface="宋体" pitchFamily="2" charset="-122"/>
                <a:sym typeface="Wingdings" pitchFamily="2" charset="2"/>
              </a:rPr>
              <a:t></a:t>
            </a:r>
            <a:r>
              <a:rPr lang="zh-CN" altLang="en-US" sz="2200" dirty="0">
                <a:ea typeface="宋体" pitchFamily="2" charset="-122"/>
                <a:sym typeface="Wingdings" pitchFamily="2" charset="2"/>
              </a:rPr>
              <a:t>存储器）</a:t>
            </a:r>
            <a:endParaRPr lang="en-US" altLang="zh-CN" sz="2200" dirty="0">
              <a:ea typeface="宋体" pitchFamily="2" charset="-122"/>
              <a:sym typeface="Wingdings" pitchFamily="2" charset="2"/>
            </a:endParaRPr>
          </a:p>
          <a:p>
            <a:pPr marL="812800" lvl="1" indent="-338138"/>
            <a:r>
              <a:rPr lang="zh-CN" altLang="en-US" sz="2200" dirty="0">
                <a:ea typeface="宋体" pitchFamily="2" charset="-122"/>
                <a:sym typeface="Wingdings" pitchFamily="2" charset="2"/>
              </a:rPr>
              <a:t>大寄存器堆，寄存器数量较多</a:t>
            </a:r>
            <a:endParaRPr lang="en-US" altLang="zh-CN" sz="2200" dirty="0">
              <a:ea typeface="宋体" pitchFamily="2" charset="-122"/>
              <a:sym typeface="Wingdings" pitchFamily="2" charset="2"/>
            </a:endParaRPr>
          </a:p>
          <a:p>
            <a:pPr marL="812800" lvl="1" indent="-338138"/>
            <a:r>
              <a:rPr lang="zh-CN" altLang="en-US" sz="2200" dirty="0">
                <a:ea typeface="宋体" pitchFamily="2" charset="-122"/>
                <a:sym typeface="Wingdings" pitchFamily="2" charset="2"/>
              </a:rPr>
              <a:t>哈佛（</a:t>
            </a:r>
            <a:r>
              <a:rPr lang="en-US" altLang="zh-CN" sz="2200" dirty="0">
                <a:ea typeface="宋体" pitchFamily="2" charset="-122"/>
                <a:sym typeface="Wingdings" pitchFamily="2" charset="2"/>
              </a:rPr>
              <a:t>Harvard</a:t>
            </a:r>
            <a:r>
              <a:rPr lang="zh-CN" altLang="en-US" sz="2200" dirty="0">
                <a:ea typeface="宋体" pitchFamily="2" charset="-122"/>
                <a:sym typeface="Wingdings" pitchFamily="2" charset="2"/>
              </a:rPr>
              <a:t>）总线结构，指令</a:t>
            </a:r>
            <a:r>
              <a:rPr lang="en-US" altLang="zh-CN" sz="2200" dirty="0">
                <a:ea typeface="宋体" pitchFamily="2" charset="-122"/>
                <a:sym typeface="Wingdings" pitchFamily="2" charset="2"/>
              </a:rPr>
              <a:t>Cache</a:t>
            </a:r>
            <a:r>
              <a:rPr lang="zh-CN" altLang="en-US" sz="2200" dirty="0">
                <a:ea typeface="宋体" pitchFamily="2" charset="-122"/>
                <a:sym typeface="Wingdings" pitchFamily="2" charset="2"/>
              </a:rPr>
              <a:t>、数据</a:t>
            </a:r>
            <a:r>
              <a:rPr lang="en-US" altLang="zh-CN" sz="2200" dirty="0">
                <a:ea typeface="宋体" pitchFamily="2" charset="-122"/>
                <a:sym typeface="Wingdings" pitchFamily="2" charset="2"/>
              </a:rPr>
              <a:t>Cache</a:t>
            </a:r>
            <a:r>
              <a:rPr lang="zh-CN" altLang="en-US" sz="2200" dirty="0">
                <a:ea typeface="宋体" pitchFamily="2" charset="-122"/>
                <a:sym typeface="Wingdings" pitchFamily="2" charset="2"/>
              </a:rPr>
              <a:t>，双总线动态访问机构；</a:t>
            </a:r>
            <a:endParaRPr lang="en-US" altLang="zh-CN" sz="2200" dirty="0">
              <a:ea typeface="宋体" pitchFamily="2" charset="-122"/>
              <a:sym typeface="Wingdings" pitchFamily="2" charset="2"/>
            </a:endParaRPr>
          </a:p>
          <a:p>
            <a:pPr marL="812800" lvl="1" indent="-338138"/>
            <a:r>
              <a:rPr lang="zh-CN" altLang="en-US" sz="2200" dirty="0">
                <a:ea typeface="宋体" pitchFamily="2" charset="-122"/>
                <a:sym typeface="Wingdings" pitchFamily="2" charset="2"/>
              </a:rPr>
              <a:t>高效的流水线结构、延迟转移、</a:t>
            </a:r>
            <a:r>
              <a:rPr lang="zh-CN" altLang="en-US" sz="2200" dirty="0">
                <a:solidFill>
                  <a:schemeClr val="accent1"/>
                </a:solidFill>
                <a:ea typeface="宋体" pitchFamily="2" charset="-122"/>
                <a:sym typeface="Wingdings" pitchFamily="2" charset="2"/>
              </a:rPr>
              <a:t>重叠寄存器窗口</a:t>
            </a:r>
            <a:r>
              <a:rPr lang="zh-CN" altLang="en-US" sz="2200" dirty="0">
                <a:ea typeface="宋体" pitchFamily="2" charset="-122"/>
                <a:sym typeface="Wingdings" pitchFamily="2" charset="2"/>
              </a:rPr>
              <a:t>技术等</a:t>
            </a:r>
            <a:endParaRPr lang="zh-CN" altLang="en-US" sz="2200" dirty="0">
              <a:ea typeface="宋体" pitchFamily="2" charset="-122"/>
            </a:endParaRPr>
          </a:p>
          <a:p>
            <a:pPr marL="812800" lvl="1" indent="-338138">
              <a:buNone/>
            </a:pPr>
            <a:endParaRPr lang="zh-CN" altLang="en-US" sz="2000" dirty="0">
              <a:ea typeface="宋体" pitchFamily="2" charset="-122"/>
            </a:endParaRPr>
          </a:p>
          <a:p>
            <a:pPr lvl="1"/>
            <a:endParaRPr lang="zh-CN" altLang="en-US" sz="2000" dirty="0">
              <a:ea typeface="宋体"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idx="4294967295"/>
          </p:nvPr>
        </p:nvSpPr>
        <p:spPr>
          <a:xfrm>
            <a:off x="612000" y="252000"/>
            <a:ext cx="7010400" cy="373062"/>
          </a:xfrm>
        </p:spPr>
        <p:txBody>
          <a:bodyPr/>
          <a:lstStyle/>
          <a:p>
            <a:r>
              <a:rPr lang="en-US" altLang="zh-CN" dirty="0"/>
              <a:t>2.3 CISC</a:t>
            </a:r>
            <a:r>
              <a:rPr lang="zh-CN" altLang="en-US" dirty="0"/>
              <a:t>与</a:t>
            </a:r>
            <a:r>
              <a:rPr lang="en-US" altLang="zh-CN" dirty="0"/>
              <a:t>RISC</a:t>
            </a:r>
          </a:p>
        </p:txBody>
      </p:sp>
      <p:sp>
        <p:nvSpPr>
          <p:cNvPr id="256003" name="Rectangle 3"/>
          <p:cNvSpPr>
            <a:spLocks noGrp="1" noChangeArrowheads="1"/>
          </p:cNvSpPr>
          <p:nvPr>
            <p:ph type="body" idx="4294967295"/>
          </p:nvPr>
        </p:nvSpPr>
        <p:spPr>
          <a:xfrm>
            <a:off x="612000" y="900000"/>
            <a:ext cx="9588456" cy="4833256"/>
          </a:xfrm>
        </p:spPr>
        <p:txBody>
          <a:bodyPr/>
          <a:lstStyle/>
          <a:p>
            <a:pPr>
              <a:lnSpc>
                <a:spcPct val="110000"/>
              </a:lnSpc>
            </a:pPr>
            <a:r>
              <a:rPr lang="en-US" altLang="zh-CN" sz="2800" dirty="0">
                <a:ea typeface="宋体" pitchFamily="2" charset="-122"/>
              </a:rPr>
              <a:t>RISC</a:t>
            </a:r>
            <a:r>
              <a:rPr lang="zh-CN" altLang="en-US" sz="2800" dirty="0">
                <a:ea typeface="宋体" pitchFamily="2" charset="-122"/>
              </a:rPr>
              <a:t>的指令系统的特点</a:t>
            </a:r>
          </a:p>
          <a:p>
            <a:pPr marL="812800" lvl="1" indent="-338138">
              <a:lnSpc>
                <a:spcPct val="150000"/>
              </a:lnSpc>
            </a:pPr>
            <a:r>
              <a:rPr lang="zh-CN" altLang="en-US" sz="2400" dirty="0">
                <a:ea typeface="宋体" pitchFamily="2" charset="-122"/>
              </a:rPr>
              <a:t>处理器通用寄存器数量较多；</a:t>
            </a:r>
          </a:p>
          <a:p>
            <a:pPr marL="812800" lvl="1" indent="-338138">
              <a:lnSpc>
                <a:spcPct val="150000"/>
              </a:lnSpc>
            </a:pPr>
            <a:r>
              <a:rPr lang="zh-CN" altLang="en-US" sz="2400" dirty="0">
                <a:ea typeface="宋体" pitchFamily="2" charset="-122"/>
              </a:rPr>
              <a:t>由使用频率较高的简单指令构成；</a:t>
            </a:r>
          </a:p>
          <a:p>
            <a:pPr marL="812800" lvl="1" indent="-338138">
              <a:lnSpc>
                <a:spcPct val="150000"/>
              </a:lnSpc>
            </a:pPr>
            <a:r>
              <a:rPr lang="zh-CN" altLang="en-US" sz="2400" dirty="0">
                <a:ea typeface="宋体" pitchFamily="2" charset="-122"/>
              </a:rPr>
              <a:t>简单固定格式的指令系统；</a:t>
            </a:r>
          </a:p>
          <a:p>
            <a:pPr marL="812800" lvl="1" indent="-338138">
              <a:lnSpc>
                <a:spcPct val="150000"/>
              </a:lnSpc>
            </a:pPr>
            <a:r>
              <a:rPr lang="zh-CN" altLang="en-US" sz="2400" dirty="0">
                <a:ea typeface="宋体" pitchFamily="2" charset="-122"/>
              </a:rPr>
              <a:t>指令格式种类少，寻址方式种类少；</a:t>
            </a:r>
          </a:p>
          <a:p>
            <a:pPr marL="812800" lvl="1" indent="-338138">
              <a:lnSpc>
                <a:spcPct val="150000"/>
              </a:lnSpc>
            </a:pPr>
            <a:r>
              <a:rPr lang="zh-CN" altLang="en-US" sz="2400" dirty="0">
                <a:ea typeface="宋体" pitchFamily="2" charset="-122"/>
              </a:rPr>
              <a:t>访问内存仅限</a:t>
            </a:r>
            <a:r>
              <a:rPr lang="en-US" altLang="zh-CN" sz="2400" dirty="0">
                <a:ea typeface="宋体" pitchFamily="2" charset="-122"/>
              </a:rPr>
              <a:t>Load/Store</a:t>
            </a:r>
            <a:r>
              <a:rPr lang="zh-CN" altLang="en-US" sz="2400" dirty="0">
                <a:ea typeface="宋体" pitchFamily="2" charset="-122"/>
              </a:rPr>
              <a:t>指令，其他操作针对寄存器；</a:t>
            </a:r>
          </a:p>
          <a:p>
            <a:pPr marL="812800" lvl="1" indent="-338138">
              <a:lnSpc>
                <a:spcPct val="150000"/>
              </a:lnSpc>
            </a:pPr>
            <a:r>
              <a:rPr lang="zh-CN" altLang="en-US" sz="2400" dirty="0">
                <a:ea typeface="宋体" pitchFamily="2" charset="-122"/>
              </a:rPr>
              <a:t>指令采用流水技术。</a:t>
            </a:r>
            <a:endParaRPr lang="zh-CN" altLang="en-US" dirty="0">
              <a:ea typeface="宋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5521326" y="5186364"/>
            <a:ext cx="309563"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endParaRPr lang="zh-CN" altLang="en-US"/>
          </a:p>
        </p:txBody>
      </p:sp>
      <p:sp>
        <p:nvSpPr>
          <p:cNvPr id="32772" name="Rectangle 4"/>
          <p:cNvSpPr>
            <a:spLocks noGrp="1" noChangeArrowheads="1"/>
          </p:cNvSpPr>
          <p:nvPr>
            <p:ph type="body" idx="4294967295"/>
          </p:nvPr>
        </p:nvSpPr>
        <p:spPr>
          <a:xfrm>
            <a:off x="3027363" y="5062539"/>
            <a:ext cx="6315075" cy="1308100"/>
          </a:xfrm>
          <a:noFill/>
        </p:spPr>
        <p:txBody>
          <a:bodyPr vert="horz" wrap="square" lIns="65088" tIns="25400" rIns="65088" bIns="25400" numCol="1" anchor="ctr" anchorCtr="1" compatLnSpc="1">
            <a:prstTxWarp prst="textNoShape">
              <a:avLst/>
            </a:prstTxWarp>
            <a:spAutoFit/>
          </a:bodyPr>
          <a:lstStyle/>
          <a:p>
            <a:pPr marL="352425" indent="-352425" defTabSz="938213" eaLnBrk="1" hangingPunct="1"/>
            <a:r>
              <a:rPr lang="zh-CN" altLang="en-US" dirty="0">
                <a:latin typeface="楷体_GB2312" pitchFamily="49" charset="-122"/>
                <a:ea typeface="楷体_GB2312" pitchFamily="49" charset="-122"/>
              </a:rPr>
              <a:t>该例中用</a:t>
            </a:r>
            <a:r>
              <a:rPr lang="en-US" altLang="zh-CN" dirty="0">
                <a:latin typeface="楷体_GB2312" pitchFamily="49" charset="-122"/>
                <a:ea typeface="楷体_GB2312" pitchFamily="49" charset="-122"/>
              </a:rPr>
              <a:t>6</a:t>
            </a:r>
            <a:r>
              <a:rPr lang="zh-CN" altLang="en-US" dirty="0">
                <a:latin typeface="楷体_GB2312" pitchFamily="49" charset="-122"/>
                <a:ea typeface="楷体_GB2312" pitchFamily="49" charset="-122"/>
              </a:rPr>
              <a:t>个时钟周期执行了</a:t>
            </a:r>
            <a:r>
              <a:rPr lang="en-US" altLang="zh-CN" dirty="0">
                <a:latin typeface="楷体_GB2312" pitchFamily="49" charset="-122"/>
                <a:ea typeface="楷体_GB2312" pitchFamily="49" charset="-122"/>
              </a:rPr>
              <a:t>6</a:t>
            </a:r>
            <a:r>
              <a:rPr lang="zh-CN" altLang="en-US" dirty="0">
                <a:latin typeface="楷体_GB2312" pitchFamily="49" charset="-122"/>
                <a:ea typeface="楷体_GB2312" pitchFamily="49" charset="-122"/>
              </a:rPr>
              <a:t>条指令</a:t>
            </a:r>
          </a:p>
          <a:p>
            <a:pPr marL="352425" indent="-352425" defTabSz="938213" eaLnBrk="1" hangingPunct="1"/>
            <a:r>
              <a:rPr lang="zh-CN" altLang="en-US" dirty="0">
                <a:latin typeface="楷体_GB2312" pitchFamily="49" charset="-122"/>
                <a:ea typeface="楷体_GB2312" pitchFamily="49" charset="-122"/>
              </a:rPr>
              <a:t>所有的操作都在寄存器中（单周期执行）</a:t>
            </a:r>
          </a:p>
          <a:p>
            <a:pPr marL="352425" indent="-352425" defTabSz="938213" eaLnBrk="1" hangingPunct="1"/>
            <a:r>
              <a:rPr lang="zh-CN" altLang="en-US" dirty="0">
                <a:latin typeface="楷体_GB2312" pitchFamily="49" charset="-122"/>
                <a:ea typeface="楷体_GB2312" pitchFamily="49" charset="-122"/>
              </a:rPr>
              <a:t>指令周期数 </a:t>
            </a:r>
            <a:r>
              <a:rPr lang="en-US" altLang="zh-CN" dirty="0">
                <a:latin typeface="楷体_GB2312" pitchFamily="49" charset="-122"/>
                <a:ea typeface="楷体_GB2312" pitchFamily="49" charset="-122"/>
              </a:rPr>
              <a:t>(CPI) = 1</a:t>
            </a:r>
          </a:p>
        </p:txBody>
      </p:sp>
      <p:sp>
        <p:nvSpPr>
          <p:cNvPr id="32773" name="Rectangle 5"/>
          <p:cNvSpPr>
            <a:spLocks noChangeArrowheads="1"/>
          </p:cNvSpPr>
          <p:nvPr/>
        </p:nvSpPr>
        <p:spPr bwMode="auto">
          <a:xfrm>
            <a:off x="1887538" y="1752600"/>
            <a:ext cx="718146" cy="26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600">
                <a:latin typeface="Arial" charset="0"/>
              </a:rPr>
              <a:t>   </a:t>
            </a:r>
            <a:r>
              <a:rPr lang="zh-CN" altLang="en-US" sz="1600" u="sng">
                <a:latin typeface="Arial" charset="0"/>
              </a:rPr>
              <a:t>操作</a:t>
            </a:r>
            <a:endParaRPr lang="zh-CN" altLang="en-US" sz="1700">
              <a:latin typeface="Arial" charset="0"/>
            </a:endParaRPr>
          </a:p>
        </p:txBody>
      </p:sp>
      <p:sp>
        <p:nvSpPr>
          <p:cNvPr id="32774" name="Rectangle 6"/>
          <p:cNvSpPr>
            <a:spLocks noChangeArrowheads="1"/>
          </p:cNvSpPr>
          <p:nvPr/>
        </p:nvSpPr>
        <p:spPr bwMode="auto">
          <a:xfrm>
            <a:off x="1752600" y="1295401"/>
            <a:ext cx="621966" cy="30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zh-CN" altLang="en-US" sz="1900">
                <a:latin typeface="Arial" charset="0"/>
              </a:rPr>
              <a:t>周期</a:t>
            </a:r>
          </a:p>
        </p:txBody>
      </p:sp>
      <p:sp>
        <p:nvSpPr>
          <p:cNvPr id="32775" name="Rectangle 7"/>
          <p:cNvSpPr>
            <a:spLocks noChangeArrowheads="1"/>
          </p:cNvSpPr>
          <p:nvPr/>
        </p:nvSpPr>
        <p:spPr bwMode="auto">
          <a:xfrm>
            <a:off x="5257800" y="1295401"/>
            <a:ext cx="4826962" cy="359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250" tIns="47625" rIns="95250" bIns="47625">
            <a:spAutoFit/>
          </a:bodyPr>
          <a:lstStyle>
            <a:lvl1pPr defTabSz="938213" eaLnBrk="0" hangingPunct="0">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1pPr>
            <a:lvl2pPr marL="742950" indent="-285750" defTabSz="938213" eaLnBrk="0" hangingPunct="0">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2pPr>
            <a:lvl3pPr marL="1143000" indent="-228600" defTabSz="938213" eaLnBrk="0" hangingPunct="0">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3pPr>
            <a:lvl4pPr marL="1600200" indent="-228600" defTabSz="938213" eaLnBrk="0" hangingPunct="0">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4pPr>
            <a:lvl5pPr marL="2057400" indent="-228600" defTabSz="938213" eaLnBrk="0" hangingPunct="0">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9pPr>
          </a:lstStyle>
          <a:p>
            <a:pPr algn="l">
              <a:lnSpc>
                <a:spcPct val="90000"/>
              </a:lnSpc>
              <a:spcBef>
                <a:spcPct val="0"/>
              </a:spcBef>
              <a:buNone/>
            </a:pPr>
            <a:r>
              <a:rPr lang="en-US" altLang="zh-CN" sz="1900">
                <a:latin typeface="Arial" charset="0"/>
              </a:rPr>
              <a:t> 	 1	 2	 3	 4	5           6</a:t>
            </a:r>
          </a:p>
        </p:txBody>
      </p:sp>
      <p:sp>
        <p:nvSpPr>
          <p:cNvPr id="32776" name="Line 8"/>
          <p:cNvSpPr>
            <a:spLocks noChangeShapeType="1"/>
          </p:cNvSpPr>
          <p:nvPr/>
        </p:nvSpPr>
        <p:spPr bwMode="auto">
          <a:xfrm>
            <a:off x="1828800" y="1676400"/>
            <a:ext cx="838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grpSp>
        <p:nvGrpSpPr>
          <p:cNvPr id="32777" name="Group 9"/>
          <p:cNvGrpSpPr>
            <a:grpSpLocks/>
          </p:cNvGrpSpPr>
          <p:nvPr/>
        </p:nvGrpSpPr>
        <p:grpSpPr bwMode="auto">
          <a:xfrm>
            <a:off x="1887539" y="2124076"/>
            <a:ext cx="688975" cy="2443265"/>
            <a:chOff x="144" y="1344"/>
            <a:chExt cx="434" cy="1491"/>
          </a:xfrm>
        </p:grpSpPr>
        <p:sp>
          <p:nvSpPr>
            <p:cNvPr id="32849" name="Rectangle 10"/>
            <p:cNvSpPr>
              <a:spLocks noChangeArrowheads="1"/>
            </p:cNvSpPr>
            <p:nvPr/>
          </p:nvSpPr>
          <p:spPr bwMode="auto">
            <a:xfrm>
              <a:off x="144" y="1344"/>
              <a:ext cx="418"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   ADD</a:t>
              </a:r>
            </a:p>
          </p:txBody>
        </p:sp>
        <p:sp>
          <p:nvSpPr>
            <p:cNvPr id="32850" name="Rectangle 11"/>
            <p:cNvSpPr>
              <a:spLocks noChangeArrowheads="1"/>
            </p:cNvSpPr>
            <p:nvPr/>
          </p:nvSpPr>
          <p:spPr bwMode="auto">
            <a:xfrm>
              <a:off x="144" y="1536"/>
              <a:ext cx="416"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   SUB</a:t>
              </a:r>
            </a:p>
          </p:txBody>
        </p:sp>
        <p:sp>
          <p:nvSpPr>
            <p:cNvPr id="32851" name="Rectangle 12"/>
            <p:cNvSpPr>
              <a:spLocks noChangeArrowheads="1"/>
            </p:cNvSpPr>
            <p:nvPr/>
          </p:nvSpPr>
          <p:spPr bwMode="auto">
            <a:xfrm>
              <a:off x="144" y="1728"/>
              <a:ext cx="43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   MOV</a:t>
              </a:r>
            </a:p>
          </p:txBody>
        </p:sp>
        <p:sp>
          <p:nvSpPr>
            <p:cNvPr id="32852" name="Rectangle 13"/>
            <p:cNvSpPr>
              <a:spLocks noChangeArrowheads="1"/>
            </p:cNvSpPr>
            <p:nvPr/>
          </p:nvSpPr>
          <p:spPr bwMode="auto">
            <a:xfrm>
              <a:off x="144" y="1920"/>
              <a:ext cx="41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   AND</a:t>
              </a:r>
            </a:p>
          </p:txBody>
        </p:sp>
        <p:sp>
          <p:nvSpPr>
            <p:cNvPr id="32853" name="Rectangle 14"/>
            <p:cNvSpPr>
              <a:spLocks noChangeArrowheads="1"/>
            </p:cNvSpPr>
            <p:nvPr/>
          </p:nvSpPr>
          <p:spPr bwMode="auto">
            <a:xfrm>
              <a:off x="144" y="2112"/>
              <a:ext cx="428"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   ORR</a:t>
              </a:r>
            </a:p>
          </p:txBody>
        </p:sp>
        <p:sp>
          <p:nvSpPr>
            <p:cNvPr id="32854" name="Rectangle 15"/>
            <p:cNvSpPr>
              <a:spLocks noChangeArrowheads="1"/>
            </p:cNvSpPr>
            <p:nvPr/>
          </p:nvSpPr>
          <p:spPr bwMode="auto">
            <a:xfrm>
              <a:off x="144" y="2304"/>
              <a:ext cx="42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   EOR</a:t>
              </a:r>
            </a:p>
          </p:txBody>
        </p:sp>
        <p:sp>
          <p:nvSpPr>
            <p:cNvPr id="32855" name="Rectangle 16"/>
            <p:cNvSpPr>
              <a:spLocks noChangeArrowheads="1"/>
            </p:cNvSpPr>
            <p:nvPr/>
          </p:nvSpPr>
          <p:spPr bwMode="auto">
            <a:xfrm>
              <a:off x="144" y="2496"/>
              <a:ext cx="428"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   CMP</a:t>
              </a:r>
            </a:p>
          </p:txBody>
        </p:sp>
        <p:sp>
          <p:nvSpPr>
            <p:cNvPr id="32856" name="Rectangle 17"/>
            <p:cNvSpPr>
              <a:spLocks noChangeArrowheads="1"/>
            </p:cNvSpPr>
            <p:nvPr/>
          </p:nvSpPr>
          <p:spPr bwMode="auto">
            <a:xfrm>
              <a:off x="144" y="2688"/>
              <a:ext cx="416"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   RSB</a:t>
              </a:r>
            </a:p>
          </p:txBody>
        </p:sp>
      </p:grpSp>
      <p:sp>
        <p:nvSpPr>
          <p:cNvPr id="32778" name="Rectangle 18"/>
          <p:cNvSpPr>
            <a:spLocks noChangeArrowheads="1"/>
          </p:cNvSpPr>
          <p:nvPr/>
        </p:nvSpPr>
        <p:spPr bwMode="gray">
          <a:xfrm>
            <a:off x="8729664" y="2867025"/>
            <a:ext cx="9540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779" name="Rectangle 19"/>
          <p:cNvSpPr>
            <a:spLocks noChangeArrowheads="1"/>
          </p:cNvSpPr>
          <p:nvPr/>
        </p:nvSpPr>
        <p:spPr bwMode="gray">
          <a:xfrm>
            <a:off x="3575051" y="2103438"/>
            <a:ext cx="823913" cy="290512"/>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780" name="Rectangle 20"/>
          <p:cNvSpPr>
            <a:spLocks noChangeArrowheads="1"/>
          </p:cNvSpPr>
          <p:nvPr/>
        </p:nvSpPr>
        <p:spPr bwMode="gray">
          <a:xfrm>
            <a:off x="3492501" y="2078038"/>
            <a:ext cx="989013"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Fetch</a:t>
            </a:r>
          </a:p>
        </p:txBody>
      </p:sp>
      <p:sp>
        <p:nvSpPr>
          <p:cNvPr id="32781" name="Rectangle 21"/>
          <p:cNvSpPr>
            <a:spLocks noChangeArrowheads="1"/>
          </p:cNvSpPr>
          <p:nvPr/>
        </p:nvSpPr>
        <p:spPr bwMode="gray">
          <a:xfrm>
            <a:off x="4398963" y="2103438"/>
            <a:ext cx="823912" cy="290512"/>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782" name="Rectangle 22"/>
          <p:cNvSpPr>
            <a:spLocks noChangeArrowheads="1"/>
          </p:cNvSpPr>
          <p:nvPr/>
        </p:nvSpPr>
        <p:spPr bwMode="gray">
          <a:xfrm>
            <a:off x="4329113" y="2076450"/>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Decode</a:t>
            </a:r>
          </a:p>
        </p:txBody>
      </p:sp>
      <p:sp>
        <p:nvSpPr>
          <p:cNvPr id="32783" name="Rectangle 23"/>
          <p:cNvSpPr>
            <a:spLocks noChangeArrowheads="1"/>
          </p:cNvSpPr>
          <p:nvPr/>
        </p:nvSpPr>
        <p:spPr bwMode="gray">
          <a:xfrm>
            <a:off x="5222875" y="2103438"/>
            <a:ext cx="825500" cy="290512"/>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784" name="Rectangle 24"/>
          <p:cNvSpPr>
            <a:spLocks noChangeArrowheads="1"/>
          </p:cNvSpPr>
          <p:nvPr/>
        </p:nvSpPr>
        <p:spPr bwMode="gray">
          <a:xfrm>
            <a:off x="5156200" y="2076450"/>
            <a:ext cx="960438"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dirty="0">
                <a:solidFill>
                  <a:schemeClr val="bg1"/>
                </a:solidFill>
                <a:latin typeface="Arial" charset="0"/>
              </a:rPr>
              <a:t>Execute</a:t>
            </a:r>
          </a:p>
        </p:txBody>
      </p:sp>
      <p:sp>
        <p:nvSpPr>
          <p:cNvPr id="32785" name="Rectangle 25"/>
          <p:cNvSpPr>
            <a:spLocks noChangeArrowheads="1"/>
          </p:cNvSpPr>
          <p:nvPr/>
        </p:nvSpPr>
        <p:spPr bwMode="gray">
          <a:xfrm>
            <a:off x="4398963" y="2393950"/>
            <a:ext cx="823912" cy="2921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786" name="Rectangle 26"/>
          <p:cNvSpPr>
            <a:spLocks noChangeArrowheads="1"/>
          </p:cNvSpPr>
          <p:nvPr/>
        </p:nvSpPr>
        <p:spPr bwMode="gray">
          <a:xfrm>
            <a:off x="4329113" y="2376488"/>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Fetch</a:t>
            </a:r>
          </a:p>
        </p:txBody>
      </p:sp>
      <p:sp>
        <p:nvSpPr>
          <p:cNvPr id="32787" name="Rectangle 27"/>
          <p:cNvSpPr>
            <a:spLocks noChangeArrowheads="1"/>
          </p:cNvSpPr>
          <p:nvPr/>
        </p:nvSpPr>
        <p:spPr bwMode="gray">
          <a:xfrm>
            <a:off x="5222875" y="2393950"/>
            <a:ext cx="825500" cy="292100"/>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788" name="Rectangle 28"/>
          <p:cNvSpPr>
            <a:spLocks noChangeArrowheads="1"/>
          </p:cNvSpPr>
          <p:nvPr/>
        </p:nvSpPr>
        <p:spPr bwMode="gray">
          <a:xfrm>
            <a:off x="5140325" y="2376488"/>
            <a:ext cx="99060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Decode</a:t>
            </a:r>
          </a:p>
        </p:txBody>
      </p:sp>
      <p:sp>
        <p:nvSpPr>
          <p:cNvPr id="32789" name="Rectangle 29"/>
          <p:cNvSpPr>
            <a:spLocks noChangeArrowheads="1"/>
          </p:cNvSpPr>
          <p:nvPr/>
        </p:nvSpPr>
        <p:spPr bwMode="gray">
          <a:xfrm>
            <a:off x="6048376" y="2393950"/>
            <a:ext cx="823913" cy="292100"/>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790" name="Rectangle 30"/>
          <p:cNvSpPr>
            <a:spLocks noChangeArrowheads="1"/>
          </p:cNvSpPr>
          <p:nvPr/>
        </p:nvSpPr>
        <p:spPr bwMode="gray">
          <a:xfrm>
            <a:off x="5981700" y="2376488"/>
            <a:ext cx="95885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dirty="0">
                <a:solidFill>
                  <a:schemeClr val="bg1"/>
                </a:solidFill>
                <a:latin typeface="Arial" charset="0"/>
              </a:rPr>
              <a:t>Execute</a:t>
            </a:r>
          </a:p>
        </p:txBody>
      </p:sp>
      <p:sp>
        <p:nvSpPr>
          <p:cNvPr id="32791" name="Rectangle 31"/>
          <p:cNvSpPr>
            <a:spLocks noChangeArrowheads="1"/>
          </p:cNvSpPr>
          <p:nvPr/>
        </p:nvSpPr>
        <p:spPr bwMode="gray">
          <a:xfrm>
            <a:off x="5222875" y="2686050"/>
            <a:ext cx="825500" cy="287338"/>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792" name="Rectangle 32"/>
          <p:cNvSpPr>
            <a:spLocks noChangeArrowheads="1"/>
          </p:cNvSpPr>
          <p:nvPr/>
        </p:nvSpPr>
        <p:spPr bwMode="gray">
          <a:xfrm>
            <a:off x="5140325" y="2678113"/>
            <a:ext cx="99060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Fetch</a:t>
            </a:r>
          </a:p>
        </p:txBody>
      </p:sp>
      <p:sp>
        <p:nvSpPr>
          <p:cNvPr id="32793" name="Rectangle 33"/>
          <p:cNvSpPr>
            <a:spLocks noChangeArrowheads="1"/>
          </p:cNvSpPr>
          <p:nvPr/>
        </p:nvSpPr>
        <p:spPr bwMode="gray">
          <a:xfrm>
            <a:off x="6048376" y="2686050"/>
            <a:ext cx="823913" cy="292100"/>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794" name="Rectangle 34"/>
          <p:cNvSpPr>
            <a:spLocks noChangeArrowheads="1"/>
          </p:cNvSpPr>
          <p:nvPr/>
        </p:nvSpPr>
        <p:spPr bwMode="gray">
          <a:xfrm>
            <a:off x="5965826" y="2678113"/>
            <a:ext cx="989013"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Decode</a:t>
            </a:r>
          </a:p>
        </p:txBody>
      </p:sp>
      <p:sp>
        <p:nvSpPr>
          <p:cNvPr id="32795" name="Rectangle 35"/>
          <p:cNvSpPr>
            <a:spLocks noChangeArrowheads="1"/>
          </p:cNvSpPr>
          <p:nvPr/>
        </p:nvSpPr>
        <p:spPr bwMode="gray">
          <a:xfrm>
            <a:off x="6872288" y="2686050"/>
            <a:ext cx="823912" cy="292100"/>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796" name="Rectangle 36"/>
          <p:cNvSpPr>
            <a:spLocks noChangeArrowheads="1"/>
          </p:cNvSpPr>
          <p:nvPr/>
        </p:nvSpPr>
        <p:spPr bwMode="gray">
          <a:xfrm>
            <a:off x="6816725" y="2676525"/>
            <a:ext cx="95885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dirty="0">
                <a:solidFill>
                  <a:schemeClr val="bg1"/>
                </a:solidFill>
                <a:latin typeface="Arial" charset="0"/>
              </a:rPr>
              <a:t>Execute</a:t>
            </a:r>
          </a:p>
        </p:txBody>
      </p:sp>
      <p:sp>
        <p:nvSpPr>
          <p:cNvPr id="32797" name="Rectangle 37"/>
          <p:cNvSpPr>
            <a:spLocks noChangeArrowheads="1"/>
          </p:cNvSpPr>
          <p:nvPr/>
        </p:nvSpPr>
        <p:spPr bwMode="gray">
          <a:xfrm>
            <a:off x="6048376" y="2973389"/>
            <a:ext cx="823913" cy="295275"/>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798" name="Rectangle 38"/>
          <p:cNvSpPr>
            <a:spLocks noChangeArrowheads="1"/>
          </p:cNvSpPr>
          <p:nvPr/>
        </p:nvSpPr>
        <p:spPr bwMode="gray">
          <a:xfrm>
            <a:off x="5965826" y="2962275"/>
            <a:ext cx="989013"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Fetch</a:t>
            </a:r>
          </a:p>
        </p:txBody>
      </p:sp>
      <p:sp>
        <p:nvSpPr>
          <p:cNvPr id="32799" name="Rectangle 39"/>
          <p:cNvSpPr>
            <a:spLocks noChangeArrowheads="1"/>
          </p:cNvSpPr>
          <p:nvPr/>
        </p:nvSpPr>
        <p:spPr bwMode="gray">
          <a:xfrm>
            <a:off x="6872288" y="2973389"/>
            <a:ext cx="823912" cy="295275"/>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800" name="Rectangle 40"/>
          <p:cNvSpPr>
            <a:spLocks noChangeArrowheads="1"/>
          </p:cNvSpPr>
          <p:nvPr/>
        </p:nvSpPr>
        <p:spPr bwMode="gray">
          <a:xfrm>
            <a:off x="6786563" y="2962275"/>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Decode</a:t>
            </a:r>
          </a:p>
        </p:txBody>
      </p:sp>
      <p:sp>
        <p:nvSpPr>
          <p:cNvPr id="32801" name="Rectangle 41"/>
          <p:cNvSpPr>
            <a:spLocks noChangeArrowheads="1"/>
          </p:cNvSpPr>
          <p:nvPr/>
        </p:nvSpPr>
        <p:spPr bwMode="gray">
          <a:xfrm>
            <a:off x="7694613" y="2976564"/>
            <a:ext cx="823912" cy="293687"/>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802" name="Rectangle 42"/>
          <p:cNvSpPr>
            <a:spLocks noChangeArrowheads="1"/>
          </p:cNvSpPr>
          <p:nvPr/>
        </p:nvSpPr>
        <p:spPr bwMode="gray">
          <a:xfrm>
            <a:off x="7627938" y="2960688"/>
            <a:ext cx="95885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dirty="0">
                <a:solidFill>
                  <a:schemeClr val="bg1"/>
                </a:solidFill>
                <a:latin typeface="Arial" charset="0"/>
              </a:rPr>
              <a:t>Execute</a:t>
            </a:r>
          </a:p>
        </p:txBody>
      </p:sp>
      <p:sp>
        <p:nvSpPr>
          <p:cNvPr id="32803" name="Rectangle 43"/>
          <p:cNvSpPr>
            <a:spLocks noChangeArrowheads="1"/>
          </p:cNvSpPr>
          <p:nvPr/>
        </p:nvSpPr>
        <p:spPr bwMode="gray">
          <a:xfrm>
            <a:off x="6872288" y="3268663"/>
            <a:ext cx="823912" cy="2921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804" name="Rectangle 44"/>
          <p:cNvSpPr>
            <a:spLocks noChangeArrowheads="1"/>
          </p:cNvSpPr>
          <p:nvPr/>
        </p:nvSpPr>
        <p:spPr bwMode="gray">
          <a:xfrm>
            <a:off x="6786563" y="3270250"/>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Fetch</a:t>
            </a:r>
          </a:p>
        </p:txBody>
      </p:sp>
      <p:sp>
        <p:nvSpPr>
          <p:cNvPr id="32805" name="Rectangle 45"/>
          <p:cNvSpPr>
            <a:spLocks noChangeArrowheads="1"/>
          </p:cNvSpPr>
          <p:nvPr/>
        </p:nvSpPr>
        <p:spPr bwMode="gray">
          <a:xfrm>
            <a:off x="7694613" y="3270251"/>
            <a:ext cx="823912" cy="288925"/>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806" name="Rectangle 46"/>
          <p:cNvSpPr>
            <a:spLocks noChangeArrowheads="1"/>
          </p:cNvSpPr>
          <p:nvPr/>
        </p:nvSpPr>
        <p:spPr bwMode="gray">
          <a:xfrm>
            <a:off x="7612063" y="3268663"/>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Decode</a:t>
            </a:r>
          </a:p>
        </p:txBody>
      </p:sp>
      <p:sp>
        <p:nvSpPr>
          <p:cNvPr id="32807" name="Rectangle 47"/>
          <p:cNvSpPr>
            <a:spLocks noChangeArrowheads="1"/>
          </p:cNvSpPr>
          <p:nvPr/>
        </p:nvSpPr>
        <p:spPr bwMode="gray">
          <a:xfrm>
            <a:off x="8516938" y="3268663"/>
            <a:ext cx="825500" cy="290512"/>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808" name="Rectangle 48"/>
          <p:cNvSpPr>
            <a:spLocks noChangeArrowheads="1"/>
          </p:cNvSpPr>
          <p:nvPr/>
        </p:nvSpPr>
        <p:spPr bwMode="gray">
          <a:xfrm>
            <a:off x="8450264" y="3268663"/>
            <a:ext cx="960437"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dirty="0">
                <a:solidFill>
                  <a:schemeClr val="bg1"/>
                </a:solidFill>
                <a:latin typeface="Arial" charset="0"/>
              </a:rPr>
              <a:t>Execute</a:t>
            </a:r>
          </a:p>
        </p:txBody>
      </p:sp>
      <p:sp>
        <p:nvSpPr>
          <p:cNvPr id="32809" name="Rectangle 49"/>
          <p:cNvSpPr>
            <a:spLocks noChangeArrowheads="1"/>
          </p:cNvSpPr>
          <p:nvPr/>
        </p:nvSpPr>
        <p:spPr bwMode="gray">
          <a:xfrm>
            <a:off x="8516938" y="3559175"/>
            <a:ext cx="825500" cy="292100"/>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810" name="Rectangle 50"/>
          <p:cNvSpPr>
            <a:spLocks noChangeArrowheads="1"/>
          </p:cNvSpPr>
          <p:nvPr/>
        </p:nvSpPr>
        <p:spPr bwMode="gray">
          <a:xfrm>
            <a:off x="8434388" y="3544888"/>
            <a:ext cx="99060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Decode</a:t>
            </a:r>
          </a:p>
        </p:txBody>
      </p:sp>
      <p:sp>
        <p:nvSpPr>
          <p:cNvPr id="32811" name="Rectangle 51"/>
          <p:cNvSpPr>
            <a:spLocks noChangeArrowheads="1"/>
          </p:cNvSpPr>
          <p:nvPr/>
        </p:nvSpPr>
        <p:spPr bwMode="gray">
          <a:xfrm>
            <a:off x="9342438" y="3559176"/>
            <a:ext cx="823912" cy="290513"/>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812" name="Rectangle 52"/>
          <p:cNvSpPr>
            <a:spLocks noChangeArrowheads="1"/>
          </p:cNvSpPr>
          <p:nvPr/>
        </p:nvSpPr>
        <p:spPr bwMode="gray">
          <a:xfrm>
            <a:off x="9275763" y="3544888"/>
            <a:ext cx="95885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dirty="0">
                <a:solidFill>
                  <a:schemeClr val="bg1"/>
                </a:solidFill>
                <a:latin typeface="Arial" charset="0"/>
              </a:rPr>
              <a:t>Execute</a:t>
            </a:r>
          </a:p>
        </p:txBody>
      </p:sp>
      <p:sp>
        <p:nvSpPr>
          <p:cNvPr id="32813" name="Rectangle 53"/>
          <p:cNvSpPr>
            <a:spLocks noChangeArrowheads="1"/>
          </p:cNvSpPr>
          <p:nvPr/>
        </p:nvSpPr>
        <p:spPr bwMode="gray">
          <a:xfrm>
            <a:off x="8516938" y="3851275"/>
            <a:ext cx="825500" cy="2921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814" name="Rectangle 54"/>
          <p:cNvSpPr>
            <a:spLocks noChangeArrowheads="1"/>
          </p:cNvSpPr>
          <p:nvPr/>
        </p:nvSpPr>
        <p:spPr bwMode="gray">
          <a:xfrm>
            <a:off x="8450263" y="3835400"/>
            <a:ext cx="99060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Fetch</a:t>
            </a:r>
          </a:p>
        </p:txBody>
      </p:sp>
      <p:sp>
        <p:nvSpPr>
          <p:cNvPr id="32815" name="Rectangle 55"/>
          <p:cNvSpPr>
            <a:spLocks noChangeArrowheads="1"/>
          </p:cNvSpPr>
          <p:nvPr/>
        </p:nvSpPr>
        <p:spPr bwMode="gray">
          <a:xfrm>
            <a:off x="9342438" y="3849688"/>
            <a:ext cx="823912" cy="292100"/>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816" name="Rectangle 56"/>
          <p:cNvSpPr>
            <a:spLocks noChangeArrowheads="1"/>
          </p:cNvSpPr>
          <p:nvPr/>
        </p:nvSpPr>
        <p:spPr bwMode="gray">
          <a:xfrm>
            <a:off x="9277351" y="3833813"/>
            <a:ext cx="989013"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Decode</a:t>
            </a:r>
          </a:p>
        </p:txBody>
      </p:sp>
      <p:sp>
        <p:nvSpPr>
          <p:cNvPr id="32817" name="Rectangle 57"/>
          <p:cNvSpPr>
            <a:spLocks noChangeArrowheads="1"/>
          </p:cNvSpPr>
          <p:nvPr/>
        </p:nvSpPr>
        <p:spPr bwMode="gray">
          <a:xfrm>
            <a:off x="9342438" y="4143375"/>
            <a:ext cx="823912" cy="2921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818" name="Rectangle 58"/>
          <p:cNvSpPr>
            <a:spLocks noChangeArrowheads="1"/>
          </p:cNvSpPr>
          <p:nvPr/>
        </p:nvSpPr>
        <p:spPr bwMode="gray">
          <a:xfrm>
            <a:off x="9261476" y="4143375"/>
            <a:ext cx="989013"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Fetch</a:t>
            </a:r>
          </a:p>
        </p:txBody>
      </p:sp>
      <p:sp>
        <p:nvSpPr>
          <p:cNvPr id="32819" name="Line 59"/>
          <p:cNvSpPr>
            <a:spLocks noChangeShapeType="1"/>
          </p:cNvSpPr>
          <p:nvPr/>
        </p:nvSpPr>
        <p:spPr bwMode="gray">
          <a:xfrm>
            <a:off x="3722689" y="2705100"/>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20" name="Line 60"/>
          <p:cNvSpPr>
            <a:spLocks noChangeShapeType="1"/>
          </p:cNvSpPr>
          <p:nvPr/>
        </p:nvSpPr>
        <p:spPr bwMode="gray">
          <a:xfrm>
            <a:off x="3722689" y="3009900"/>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21" name="Line 61"/>
          <p:cNvSpPr>
            <a:spLocks noChangeShapeType="1"/>
          </p:cNvSpPr>
          <p:nvPr/>
        </p:nvSpPr>
        <p:spPr bwMode="gray">
          <a:xfrm>
            <a:off x="3722689" y="331311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22" name="Line 62"/>
          <p:cNvSpPr>
            <a:spLocks noChangeShapeType="1"/>
          </p:cNvSpPr>
          <p:nvPr/>
        </p:nvSpPr>
        <p:spPr bwMode="gray">
          <a:xfrm>
            <a:off x="3722689" y="361791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23" name="Line 63"/>
          <p:cNvSpPr>
            <a:spLocks noChangeShapeType="1"/>
          </p:cNvSpPr>
          <p:nvPr/>
        </p:nvSpPr>
        <p:spPr bwMode="gray">
          <a:xfrm>
            <a:off x="3722689" y="39211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24" name="Line 64"/>
          <p:cNvSpPr>
            <a:spLocks noChangeShapeType="1"/>
          </p:cNvSpPr>
          <p:nvPr/>
        </p:nvSpPr>
        <p:spPr bwMode="gray">
          <a:xfrm>
            <a:off x="4559301" y="3009900"/>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25" name="Line 65"/>
          <p:cNvSpPr>
            <a:spLocks noChangeShapeType="1"/>
          </p:cNvSpPr>
          <p:nvPr/>
        </p:nvSpPr>
        <p:spPr bwMode="gray">
          <a:xfrm>
            <a:off x="4559301" y="3313113"/>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26" name="Line 66"/>
          <p:cNvSpPr>
            <a:spLocks noChangeShapeType="1"/>
          </p:cNvSpPr>
          <p:nvPr/>
        </p:nvSpPr>
        <p:spPr bwMode="gray">
          <a:xfrm>
            <a:off x="4559301" y="3617913"/>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27" name="Line 67"/>
          <p:cNvSpPr>
            <a:spLocks noChangeShapeType="1"/>
          </p:cNvSpPr>
          <p:nvPr/>
        </p:nvSpPr>
        <p:spPr bwMode="gray">
          <a:xfrm>
            <a:off x="4559301" y="3921125"/>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28" name="Line 68"/>
          <p:cNvSpPr>
            <a:spLocks noChangeShapeType="1"/>
          </p:cNvSpPr>
          <p:nvPr/>
        </p:nvSpPr>
        <p:spPr bwMode="gray">
          <a:xfrm>
            <a:off x="5395913" y="3313113"/>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29" name="Line 69"/>
          <p:cNvSpPr>
            <a:spLocks noChangeShapeType="1"/>
          </p:cNvSpPr>
          <p:nvPr/>
        </p:nvSpPr>
        <p:spPr bwMode="gray">
          <a:xfrm>
            <a:off x="5395913" y="3617913"/>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30" name="Line 70"/>
          <p:cNvSpPr>
            <a:spLocks noChangeShapeType="1"/>
          </p:cNvSpPr>
          <p:nvPr/>
        </p:nvSpPr>
        <p:spPr bwMode="gray">
          <a:xfrm>
            <a:off x="5395913" y="3921125"/>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31" name="Line 71"/>
          <p:cNvSpPr>
            <a:spLocks noChangeShapeType="1"/>
          </p:cNvSpPr>
          <p:nvPr/>
        </p:nvSpPr>
        <p:spPr bwMode="gray">
          <a:xfrm>
            <a:off x="6232526" y="3617913"/>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32" name="Line 72"/>
          <p:cNvSpPr>
            <a:spLocks noChangeShapeType="1"/>
          </p:cNvSpPr>
          <p:nvPr/>
        </p:nvSpPr>
        <p:spPr bwMode="gray">
          <a:xfrm>
            <a:off x="7070726" y="39211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33" name="Line 73"/>
          <p:cNvSpPr>
            <a:spLocks noChangeShapeType="1"/>
          </p:cNvSpPr>
          <p:nvPr/>
        </p:nvSpPr>
        <p:spPr bwMode="gray">
          <a:xfrm>
            <a:off x="6232526" y="3921125"/>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34" name="Line 74"/>
          <p:cNvSpPr>
            <a:spLocks noChangeShapeType="1"/>
          </p:cNvSpPr>
          <p:nvPr/>
        </p:nvSpPr>
        <p:spPr bwMode="gray">
          <a:xfrm>
            <a:off x="3722689" y="42259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35" name="Line 75"/>
          <p:cNvSpPr>
            <a:spLocks noChangeShapeType="1"/>
          </p:cNvSpPr>
          <p:nvPr/>
        </p:nvSpPr>
        <p:spPr bwMode="gray">
          <a:xfrm>
            <a:off x="5395913" y="4225925"/>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36" name="Line 76"/>
          <p:cNvSpPr>
            <a:spLocks noChangeShapeType="1"/>
          </p:cNvSpPr>
          <p:nvPr/>
        </p:nvSpPr>
        <p:spPr bwMode="gray">
          <a:xfrm>
            <a:off x="4559301" y="4225925"/>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37" name="Line 77"/>
          <p:cNvSpPr>
            <a:spLocks noChangeShapeType="1"/>
          </p:cNvSpPr>
          <p:nvPr/>
        </p:nvSpPr>
        <p:spPr bwMode="gray">
          <a:xfrm>
            <a:off x="7907338" y="4225925"/>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38" name="Line 78"/>
          <p:cNvSpPr>
            <a:spLocks noChangeShapeType="1"/>
          </p:cNvSpPr>
          <p:nvPr/>
        </p:nvSpPr>
        <p:spPr bwMode="gray">
          <a:xfrm>
            <a:off x="6232526" y="4225925"/>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39" name="Line 79"/>
          <p:cNvSpPr>
            <a:spLocks noChangeShapeType="1"/>
          </p:cNvSpPr>
          <p:nvPr/>
        </p:nvSpPr>
        <p:spPr bwMode="gray">
          <a:xfrm>
            <a:off x="7070726" y="42259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40" name="Line 80"/>
          <p:cNvSpPr>
            <a:spLocks noChangeShapeType="1"/>
          </p:cNvSpPr>
          <p:nvPr/>
        </p:nvSpPr>
        <p:spPr bwMode="gray">
          <a:xfrm>
            <a:off x="3719514" y="45307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41" name="Line 81"/>
          <p:cNvSpPr>
            <a:spLocks noChangeShapeType="1"/>
          </p:cNvSpPr>
          <p:nvPr/>
        </p:nvSpPr>
        <p:spPr bwMode="gray">
          <a:xfrm>
            <a:off x="5392738" y="4530725"/>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42" name="Line 82"/>
          <p:cNvSpPr>
            <a:spLocks noChangeShapeType="1"/>
          </p:cNvSpPr>
          <p:nvPr/>
        </p:nvSpPr>
        <p:spPr bwMode="gray">
          <a:xfrm>
            <a:off x="4556126" y="4530725"/>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43" name="Line 83"/>
          <p:cNvSpPr>
            <a:spLocks noChangeShapeType="1"/>
          </p:cNvSpPr>
          <p:nvPr/>
        </p:nvSpPr>
        <p:spPr bwMode="gray">
          <a:xfrm>
            <a:off x="7904163" y="4530725"/>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44" name="Line 84"/>
          <p:cNvSpPr>
            <a:spLocks noChangeShapeType="1"/>
          </p:cNvSpPr>
          <p:nvPr/>
        </p:nvSpPr>
        <p:spPr bwMode="gray">
          <a:xfrm>
            <a:off x="6229351" y="4530725"/>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45" name="Line 85"/>
          <p:cNvSpPr>
            <a:spLocks noChangeShapeType="1"/>
          </p:cNvSpPr>
          <p:nvPr/>
        </p:nvSpPr>
        <p:spPr bwMode="gray">
          <a:xfrm>
            <a:off x="7067551" y="4530725"/>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46" name="Line 86"/>
          <p:cNvSpPr>
            <a:spLocks noChangeShapeType="1"/>
          </p:cNvSpPr>
          <p:nvPr/>
        </p:nvSpPr>
        <p:spPr bwMode="gray">
          <a:xfrm>
            <a:off x="8761414" y="45259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2847" name="Rectangle 87"/>
          <p:cNvSpPr>
            <a:spLocks noChangeArrowheads="1"/>
          </p:cNvSpPr>
          <p:nvPr/>
        </p:nvSpPr>
        <p:spPr bwMode="gray">
          <a:xfrm>
            <a:off x="7694613" y="3559175"/>
            <a:ext cx="823912" cy="2921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2848" name="Rectangle 88"/>
          <p:cNvSpPr>
            <a:spLocks noChangeArrowheads="1"/>
          </p:cNvSpPr>
          <p:nvPr/>
        </p:nvSpPr>
        <p:spPr bwMode="gray">
          <a:xfrm>
            <a:off x="7612063" y="3544888"/>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latin typeface="Arial" charset="0"/>
              </a:rPr>
              <a:t>Fetch</a:t>
            </a:r>
          </a:p>
        </p:txBody>
      </p:sp>
      <p:sp>
        <p:nvSpPr>
          <p:cNvPr id="89" name="Rectangle 2"/>
          <p:cNvSpPr txBox="1">
            <a:spLocks noChangeArrowheads="1"/>
          </p:cNvSpPr>
          <p:nvPr/>
        </p:nvSpPr>
        <p:spPr bwMode="auto">
          <a:xfrm>
            <a:off x="612000" y="252000"/>
            <a:ext cx="5257800" cy="37260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i="0">
                <a:solidFill>
                  <a:srgbClr val="FF0000"/>
                </a:solidFill>
                <a:latin typeface="+mn-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a:buClrTx/>
              <a:buSzTx/>
              <a:buFontTx/>
              <a:buNone/>
            </a:pPr>
            <a:r>
              <a:rPr lang="en-US" altLang="zh-CN" kern="0" dirty="0"/>
              <a:t>2.3 </a:t>
            </a:r>
            <a:r>
              <a:rPr lang="zh-CN" altLang="en-US" dirty="0"/>
              <a:t>最佳流水线</a:t>
            </a:r>
            <a:endParaRPr lang="en-US" altLang="zh-CN" kern="0" dirty="0"/>
          </a:p>
        </p:txBody>
      </p:sp>
    </p:spTree>
    <p:extLst>
      <p:ext uri="{BB962C8B-B14F-4D97-AF65-F5344CB8AC3E}">
        <p14:creationId xmlns:p14="http://schemas.microsoft.com/office/powerpoint/2010/main" val="6113847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5126038" y="5643564"/>
            <a:ext cx="18415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endParaRPr lang="zh-CN" altLang="en-US"/>
          </a:p>
        </p:txBody>
      </p:sp>
      <p:sp>
        <p:nvSpPr>
          <p:cNvPr id="33796" name="Rectangle 4"/>
          <p:cNvSpPr>
            <a:spLocks noGrp="1" noChangeArrowheads="1"/>
          </p:cNvSpPr>
          <p:nvPr>
            <p:ph type="body" idx="4294967295"/>
          </p:nvPr>
        </p:nvSpPr>
        <p:spPr>
          <a:xfrm>
            <a:off x="2435846" y="4642057"/>
            <a:ext cx="7342188" cy="1749425"/>
          </a:xfrm>
          <a:noFill/>
        </p:spPr>
        <p:txBody>
          <a:bodyPr vert="horz" wrap="square" lIns="65088" tIns="25400" rIns="65088" bIns="25400" numCol="1" anchor="ctr" anchorCtr="1" compatLnSpc="1">
            <a:prstTxWarp prst="textNoShape">
              <a:avLst/>
            </a:prstTxWarp>
            <a:spAutoFit/>
          </a:bodyPr>
          <a:lstStyle/>
          <a:p>
            <a:pPr marL="352425" indent="-352425" defTabSz="938213" eaLnBrk="1" hangingPunct="1"/>
            <a:r>
              <a:rPr kumimoji="1" lang="en-US" altLang="zh-CN" dirty="0">
                <a:solidFill>
                  <a:srgbClr val="0000FF"/>
                </a:solidFill>
              </a:rPr>
              <a:t>LW  $t0, 1000H[$s0]</a:t>
            </a:r>
            <a:endParaRPr lang="en-US" altLang="zh-CN" dirty="0">
              <a:latin typeface="楷体_GB2312" pitchFamily="49" charset="-122"/>
              <a:ea typeface="楷体_GB2312" pitchFamily="49" charset="-122"/>
            </a:endParaRPr>
          </a:p>
          <a:p>
            <a:pPr marL="352425" indent="-352425" defTabSz="938213" eaLnBrk="1" hangingPunct="1"/>
            <a:r>
              <a:rPr lang="zh-CN" altLang="en-US" dirty="0">
                <a:latin typeface="楷体_GB2312" pitchFamily="49" charset="-122"/>
                <a:ea typeface="楷体_GB2312" pitchFamily="49" charset="-122"/>
              </a:rPr>
              <a:t>该例中，用</a:t>
            </a:r>
            <a:r>
              <a:rPr lang="en-US" altLang="zh-CN" dirty="0">
                <a:latin typeface="楷体_GB2312" pitchFamily="49" charset="-122"/>
                <a:ea typeface="楷体_GB2312" pitchFamily="49" charset="-122"/>
              </a:rPr>
              <a:t>6</a:t>
            </a:r>
            <a:r>
              <a:rPr lang="zh-CN" altLang="en-US" dirty="0">
                <a:latin typeface="楷体_GB2312" pitchFamily="49" charset="-122"/>
                <a:ea typeface="楷体_GB2312" pitchFamily="49" charset="-122"/>
              </a:rPr>
              <a:t>周期执行了</a:t>
            </a:r>
            <a:r>
              <a:rPr lang="en-US" altLang="zh-CN" dirty="0">
                <a:latin typeface="楷体_GB2312" pitchFamily="49" charset="-122"/>
                <a:ea typeface="楷体_GB2312" pitchFamily="49" charset="-122"/>
              </a:rPr>
              <a:t>4</a:t>
            </a:r>
            <a:r>
              <a:rPr lang="zh-CN" altLang="en-US" dirty="0">
                <a:latin typeface="楷体_GB2312" pitchFamily="49" charset="-122"/>
                <a:ea typeface="楷体_GB2312" pitchFamily="49" charset="-122"/>
              </a:rPr>
              <a:t>条指令</a:t>
            </a:r>
          </a:p>
          <a:p>
            <a:pPr marL="352425" indent="-352425" defTabSz="938213" eaLnBrk="1" hangingPunct="1"/>
            <a:r>
              <a:rPr lang="zh-CN" altLang="en-US" dirty="0">
                <a:latin typeface="楷体_GB2312" pitchFamily="49" charset="-122"/>
                <a:ea typeface="楷体_GB2312" pitchFamily="49" charset="-122"/>
              </a:rPr>
              <a:t>指令周期数 </a:t>
            </a:r>
            <a:r>
              <a:rPr lang="en-US" altLang="zh-CN" dirty="0">
                <a:latin typeface="楷体_GB2312" pitchFamily="49" charset="-122"/>
                <a:ea typeface="楷体_GB2312" pitchFamily="49" charset="-122"/>
              </a:rPr>
              <a:t>(CPI) = 1.5 </a:t>
            </a:r>
          </a:p>
          <a:p>
            <a:pPr marL="352425" indent="-352425" defTabSz="938213" eaLnBrk="1" hangingPunct="1"/>
            <a:endParaRPr lang="en-US" altLang="zh-CN" dirty="0">
              <a:latin typeface="楷体_GB2312" pitchFamily="49" charset="-122"/>
              <a:ea typeface="楷体_GB2312" pitchFamily="49" charset="-122"/>
            </a:endParaRPr>
          </a:p>
        </p:txBody>
      </p:sp>
      <p:sp>
        <p:nvSpPr>
          <p:cNvPr id="2" name="标题 1"/>
          <p:cNvSpPr>
            <a:spLocks noGrp="1"/>
          </p:cNvSpPr>
          <p:nvPr>
            <p:ph type="title" idx="4294967295"/>
          </p:nvPr>
        </p:nvSpPr>
        <p:spPr>
          <a:xfrm>
            <a:off x="612000" y="252000"/>
            <a:ext cx="7010400" cy="373062"/>
          </a:xfrm>
        </p:spPr>
        <p:txBody>
          <a:bodyPr/>
          <a:lstStyle/>
          <a:p>
            <a:r>
              <a:rPr lang="en-US" altLang="zh-CN" dirty="0"/>
              <a:t>2.3 LW</a:t>
            </a:r>
            <a:r>
              <a:rPr lang="zh-CN" altLang="en-US" dirty="0"/>
              <a:t>流水线</a:t>
            </a:r>
          </a:p>
        </p:txBody>
      </p:sp>
      <p:sp>
        <p:nvSpPr>
          <p:cNvPr id="33797" name="Rectangle 5"/>
          <p:cNvSpPr>
            <a:spLocks noChangeArrowheads="1"/>
          </p:cNvSpPr>
          <p:nvPr/>
        </p:nvSpPr>
        <p:spPr bwMode="auto">
          <a:xfrm>
            <a:off x="1805632" y="1249174"/>
            <a:ext cx="621966" cy="30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zh-CN" altLang="en-US" sz="1900">
                <a:latin typeface="Arial" charset="0"/>
              </a:rPr>
              <a:t>周期</a:t>
            </a:r>
          </a:p>
        </p:txBody>
      </p:sp>
      <p:sp>
        <p:nvSpPr>
          <p:cNvPr id="33798" name="Rectangle 6"/>
          <p:cNvSpPr>
            <a:spLocks noChangeArrowheads="1"/>
          </p:cNvSpPr>
          <p:nvPr/>
        </p:nvSpPr>
        <p:spPr bwMode="auto">
          <a:xfrm>
            <a:off x="1805633" y="1706373"/>
            <a:ext cx="891271" cy="26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600">
                <a:latin typeface="Arial" charset="0"/>
              </a:rPr>
              <a:t>      </a:t>
            </a:r>
            <a:r>
              <a:rPr lang="zh-CN" altLang="en-US" sz="1600" u="sng">
                <a:latin typeface="Arial" charset="0"/>
              </a:rPr>
              <a:t>操作</a:t>
            </a:r>
            <a:endParaRPr lang="zh-CN" altLang="en-US" sz="1600">
              <a:latin typeface="Arial" charset="0"/>
            </a:endParaRPr>
          </a:p>
        </p:txBody>
      </p:sp>
      <p:sp>
        <p:nvSpPr>
          <p:cNvPr id="33799" name="Rectangle 7"/>
          <p:cNvSpPr>
            <a:spLocks noChangeArrowheads="1"/>
          </p:cNvSpPr>
          <p:nvPr/>
        </p:nvSpPr>
        <p:spPr bwMode="auto">
          <a:xfrm>
            <a:off x="5375920" y="1249174"/>
            <a:ext cx="4839466" cy="359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250" tIns="47625" rIns="95250" bIns="47625">
            <a:spAutoFit/>
          </a:bodyPr>
          <a:lstStyle>
            <a:lvl1pPr defTabSz="938213" eaLnBrk="0" hangingPunct="0">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1pPr>
            <a:lvl2pPr marL="742950" indent="-285750" defTabSz="938213" eaLnBrk="0" hangingPunct="0">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2pPr>
            <a:lvl3pPr marL="1143000" indent="-228600" defTabSz="938213" eaLnBrk="0" hangingPunct="0">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3pPr>
            <a:lvl4pPr marL="1600200" indent="-228600" defTabSz="938213" eaLnBrk="0" hangingPunct="0">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4pPr>
            <a:lvl5pPr marL="2057400" indent="-228600" defTabSz="938213" eaLnBrk="0" hangingPunct="0">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tabLst>
                <a:tab pos="234950" algn="l"/>
                <a:tab pos="1057275" algn="l"/>
                <a:tab pos="1881188" algn="l"/>
                <a:tab pos="2705100" algn="l"/>
                <a:tab pos="3586163" algn="l"/>
                <a:tab pos="4467225" algn="l"/>
                <a:tab pos="5289550" algn="l"/>
                <a:tab pos="6113463" algn="l"/>
              </a:tabLst>
              <a:defRPr>
                <a:solidFill>
                  <a:schemeClr val="tx1"/>
                </a:solidFill>
                <a:latin typeface="Times New Roman" pitchFamily="18" charset="0"/>
                <a:ea typeface="宋体" charset="-122"/>
              </a:defRPr>
            </a:lvl9pPr>
          </a:lstStyle>
          <a:p>
            <a:pPr algn="l">
              <a:lnSpc>
                <a:spcPct val="90000"/>
              </a:lnSpc>
              <a:spcBef>
                <a:spcPct val="0"/>
              </a:spcBef>
              <a:buNone/>
            </a:pPr>
            <a:r>
              <a:rPr lang="en-US" altLang="zh-CN" sz="1900">
                <a:latin typeface="Arial" charset="0"/>
              </a:rPr>
              <a:t>	1	2	3	4	5	6</a:t>
            </a:r>
          </a:p>
        </p:txBody>
      </p:sp>
      <p:sp>
        <p:nvSpPr>
          <p:cNvPr id="33800" name="Line 8"/>
          <p:cNvSpPr>
            <a:spLocks noChangeShapeType="1"/>
          </p:cNvSpPr>
          <p:nvPr/>
        </p:nvSpPr>
        <p:spPr bwMode="auto">
          <a:xfrm>
            <a:off x="1881832" y="1630173"/>
            <a:ext cx="84280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grpSp>
        <p:nvGrpSpPr>
          <p:cNvPr id="33801" name="Group 9"/>
          <p:cNvGrpSpPr>
            <a:grpSpLocks/>
          </p:cNvGrpSpPr>
          <p:nvPr/>
        </p:nvGrpSpPr>
        <p:grpSpPr bwMode="auto">
          <a:xfrm>
            <a:off x="1805634" y="2163573"/>
            <a:ext cx="838201" cy="1755770"/>
            <a:chOff x="644" y="1658"/>
            <a:chExt cx="528" cy="1110"/>
          </a:xfrm>
        </p:grpSpPr>
        <p:sp>
          <p:nvSpPr>
            <p:cNvPr id="33857" name="Rectangle 10"/>
            <p:cNvSpPr>
              <a:spLocks noChangeArrowheads="1"/>
            </p:cNvSpPr>
            <p:nvPr/>
          </p:nvSpPr>
          <p:spPr bwMode="auto">
            <a:xfrm>
              <a:off x="644" y="1658"/>
              <a:ext cx="51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      ADD</a:t>
              </a:r>
            </a:p>
          </p:txBody>
        </p:sp>
        <p:sp>
          <p:nvSpPr>
            <p:cNvPr id="33858" name="Rectangle 11"/>
            <p:cNvSpPr>
              <a:spLocks noChangeArrowheads="1"/>
            </p:cNvSpPr>
            <p:nvPr/>
          </p:nvSpPr>
          <p:spPr bwMode="auto">
            <a:xfrm>
              <a:off x="644" y="1850"/>
              <a:ext cx="51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      SUB</a:t>
              </a:r>
            </a:p>
          </p:txBody>
        </p:sp>
        <p:sp>
          <p:nvSpPr>
            <p:cNvPr id="33859" name="Rectangle 12"/>
            <p:cNvSpPr>
              <a:spLocks noChangeArrowheads="1"/>
            </p:cNvSpPr>
            <p:nvPr/>
          </p:nvSpPr>
          <p:spPr bwMode="auto">
            <a:xfrm>
              <a:off x="644" y="2041"/>
              <a:ext cx="503"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      LDR</a:t>
              </a:r>
            </a:p>
          </p:txBody>
        </p:sp>
        <p:sp>
          <p:nvSpPr>
            <p:cNvPr id="33860" name="Rectangle 13"/>
            <p:cNvSpPr>
              <a:spLocks noChangeArrowheads="1"/>
            </p:cNvSpPr>
            <p:nvPr/>
          </p:nvSpPr>
          <p:spPr bwMode="auto">
            <a:xfrm>
              <a:off x="644" y="2233"/>
              <a:ext cx="528"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      MOV</a:t>
              </a:r>
            </a:p>
          </p:txBody>
        </p:sp>
        <p:sp>
          <p:nvSpPr>
            <p:cNvPr id="33861" name="Rectangle 14"/>
            <p:cNvSpPr>
              <a:spLocks noChangeArrowheads="1"/>
            </p:cNvSpPr>
            <p:nvPr/>
          </p:nvSpPr>
          <p:spPr bwMode="auto">
            <a:xfrm>
              <a:off x="644" y="2425"/>
              <a:ext cx="51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      AND</a:t>
              </a:r>
            </a:p>
          </p:txBody>
        </p:sp>
        <p:sp>
          <p:nvSpPr>
            <p:cNvPr id="33862" name="Rectangle 15"/>
            <p:cNvSpPr>
              <a:spLocks noChangeArrowheads="1"/>
            </p:cNvSpPr>
            <p:nvPr/>
          </p:nvSpPr>
          <p:spPr bwMode="auto">
            <a:xfrm>
              <a:off x="644" y="2616"/>
              <a:ext cx="52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      ORR</a:t>
              </a:r>
            </a:p>
          </p:txBody>
        </p:sp>
      </p:grpSp>
      <p:sp>
        <p:nvSpPr>
          <p:cNvPr id="33802" name="Rectangle 16"/>
          <p:cNvSpPr>
            <a:spLocks noChangeArrowheads="1"/>
          </p:cNvSpPr>
          <p:nvPr/>
        </p:nvSpPr>
        <p:spPr bwMode="gray">
          <a:xfrm>
            <a:off x="3642370" y="2101661"/>
            <a:ext cx="823912" cy="2921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03" name="Rectangle 17"/>
          <p:cNvSpPr>
            <a:spLocks noChangeArrowheads="1"/>
          </p:cNvSpPr>
          <p:nvPr/>
        </p:nvSpPr>
        <p:spPr bwMode="gray">
          <a:xfrm>
            <a:off x="3559820" y="2101661"/>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Fetch</a:t>
            </a:r>
          </a:p>
        </p:txBody>
      </p:sp>
      <p:sp>
        <p:nvSpPr>
          <p:cNvPr id="33804" name="Rectangle 18"/>
          <p:cNvSpPr>
            <a:spLocks noChangeArrowheads="1"/>
          </p:cNvSpPr>
          <p:nvPr/>
        </p:nvSpPr>
        <p:spPr bwMode="gray">
          <a:xfrm>
            <a:off x="4469458" y="2101661"/>
            <a:ext cx="823913" cy="292100"/>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05" name="Rectangle 19"/>
          <p:cNvSpPr>
            <a:spLocks noChangeArrowheads="1"/>
          </p:cNvSpPr>
          <p:nvPr/>
        </p:nvSpPr>
        <p:spPr bwMode="gray">
          <a:xfrm>
            <a:off x="4386908" y="2101661"/>
            <a:ext cx="989013"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Decode</a:t>
            </a:r>
          </a:p>
        </p:txBody>
      </p:sp>
      <p:sp>
        <p:nvSpPr>
          <p:cNvPr id="33806" name="Rectangle 20"/>
          <p:cNvSpPr>
            <a:spLocks noChangeArrowheads="1"/>
          </p:cNvSpPr>
          <p:nvPr/>
        </p:nvSpPr>
        <p:spPr bwMode="gray">
          <a:xfrm>
            <a:off x="5293370" y="2101661"/>
            <a:ext cx="825500" cy="292100"/>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07" name="Rectangle 21"/>
          <p:cNvSpPr>
            <a:spLocks noChangeArrowheads="1"/>
          </p:cNvSpPr>
          <p:nvPr/>
        </p:nvSpPr>
        <p:spPr bwMode="gray">
          <a:xfrm>
            <a:off x="5226696" y="2101661"/>
            <a:ext cx="960437"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Execute</a:t>
            </a:r>
          </a:p>
        </p:txBody>
      </p:sp>
      <p:sp>
        <p:nvSpPr>
          <p:cNvPr id="33808" name="Rectangle 22"/>
          <p:cNvSpPr>
            <a:spLocks noChangeArrowheads="1"/>
          </p:cNvSpPr>
          <p:nvPr/>
        </p:nvSpPr>
        <p:spPr bwMode="gray">
          <a:xfrm>
            <a:off x="4469458" y="2393761"/>
            <a:ext cx="823913" cy="290512"/>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09" name="Rectangle 23"/>
          <p:cNvSpPr>
            <a:spLocks noChangeArrowheads="1"/>
          </p:cNvSpPr>
          <p:nvPr/>
        </p:nvSpPr>
        <p:spPr bwMode="gray">
          <a:xfrm>
            <a:off x="4386908" y="2376298"/>
            <a:ext cx="989013"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Fetch</a:t>
            </a:r>
          </a:p>
        </p:txBody>
      </p:sp>
      <p:sp>
        <p:nvSpPr>
          <p:cNvPr id="33810" name="Rectangle 24"/>
          <p:cNvSpPr>
            <a:spLocks noChangeArrowheads="1"/>
          </p:cNvSpPr>
          <p:nvPr/>
        </p:nvSpPr>
        <p:spPr bwMode="gray">
          <a:xfrm>
            <a:off x="5293370" y="2393761"/>
            <a:ext cx="825500" cy="290512"/>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11" name="Rectangle 25"/>
          <p:cNvSpPr>
            <a:spLocks noChangeArrowheads="1"/>
          </p:cNvSpPr>
          <p:nvPr/>
        </p:nvSpPr>
        <p:spPr bwMode="gray">
          <a:xfrm>
            <a:off x="5210820" y="2376298"/>
            <a:ext cx="99060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Decode</a:t>
            </a:r>
          </a:p>
        </p:txBody>
      </p:sp>
      <p:sp>
        <p:nvSpPr>
          <p:cNvPr id="33812" name="Rectangle 26"/>
          <p:cNvSpPr>
            <a:spLocks noChangeArrowheads="1"/>
          </p:cNvSpPr>
          <p:nvPr/>
        </p:nvSpPr>
        <p:spPr bwMode="gray">
          <a:xfrm>
            <a:off x="6118870" y="2393761"/>
            <a:ext cx="819150" cy="290512"/>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13" name="Rectangle 27"/>
          <p:cNvSpPr>
            <a:spLocks noChangeArrowheads="1"/>
          </p:cNvSpPr>
          <p:nvPr/>
        </p:nvSpPr>
        <p:spPr bwMode="gray">
          <a:xfrm>
            <a:off x="6052195" y="2376298"/>
            <a:ext cx="95885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Execute</a:t>
            </a:r>
          </a:p>
        </p:txBody>
      </p:sp>
      <p:sp>
        <p:nvSpPr>
          <p:cNvPr id="33814" name="Rectangle 28"/>
          <p:cNvSpPr>
            <a:spLocks noChangeArrowheads="1"/>
          </p:cNvSpPr>
          <p:nvPr/>
        </p:nvSpPr>
        <p:spPr bwMode="gray">
          <a:xfrm>
            <a:off x="5293370" y="2684273"/>
            <a:ext cx="825500" cy="2921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15" name="Rectangle 29"/>
          <p:cNvSpPr>
            <a:spLocks noChangeArrowheads="1"/>
          </p:cNvSpPr>
          <p:nvPr/>
        </p:nvSpPr>
        <p:spPr bwMode="gray">
          <a:xfrm>
            <a:off x="5210820" y="2690623"/>
            <a:ext cx="99060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Fetch</a:t>
            </a:r>
          </a:p>
        </p:txBody>
      </p:sp>
      <p:sp>
        <p:nvSpPr>
          <p:cNvPr id="33816" name="Rectangle 30"/>
          <p:cNvSpPr>
            <a:spLocks noChangeArrowheads="1"/>
          </p:cNvSpPr>
          <p:nvPr/>
        </p:nvSpPr>
        <p:spPr bwMode="gray">
          <a:xfrm>
            <a:off x="6118870" y="2684273"/>
            <a:ext cx="819150" cy="292100"/>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17" name="Rectangle 31"/>
          <p:cNvSpPr>
            <a:spLocks noChangeArrowheads="1"/>
          </p:cNvSpPr>
          <p:nvPr/>
        </p:nvSpPr>
        <p:spPr bwMode="gray">
          <a:xfrm>
            <a:off x="6036320" y="2690623"/>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Decode</a:t>
            </a:r>
          </a:p>
        </p:txBody>
      </p:sp>
      <p:sp>
        <p:nvSpPr>
          <p:cNvPr id="33818" name="Rectangle 32"/>
          <p:cNvSpPr>
            <a:spLocks noChangeArrowheads="1"/>
          </p:cNvSpPr>
          <p:nvPr/>
        </p:nvSpPr>
        <p:spPr bwMode="gray">
          <a:xfrm>
            <a:off x="6938020" y="2684273"/>
            <a:ext cx="823912" cy="292100"/>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19" name="Rectangle 33"/>
          <p:cNvSpPr>
            <a:spLocks noChangeArrowheads="1"/>
          </p:cNvSpPr>
          <p:nvPr/>
        </p:nvSpPr>
        <p:spPr bwMode="gray">
          <a:xfrm>
            <a:off x="6871345" y="2690623"/>
            <a:ext cx="95885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Execute</a:t>
            </a:r>
          </a:p>
        </p:txBody>
      </p:sp>
      <p:sp>
        <p:nvSpPr>
          <p:cNvPr id="33820" name="Rectangle 34"/>
          <p:cNvSpPr>
            <a:spLocks noChangeArrowheads="1"/>
          </p:cNvSpPr>
          <p:nvPr/>
        </p:nvSpPr>
        <p:spPr bwMode="gray">
          <a:xfrm>
            <a:off x="7760345" y="2684273"/>
            <a:ext cx="823912" cy="292100"/>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21" name="Rectangle 35"/>
          <p:cNvSpPr>
            <a:spLocks noChangeArrowheads="1"/>
          </p:cNvSpPr>
          <p:nvPr/>
        </p:nvSpPr>
        <p:spPr bwMode="gray">
          <a:xfrm>
            <a:off x="7693670" y="2690623"/>
            <a:ext cx="95885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Data</a:t>
            </a:r>
          </a:p>
        </p:txBody>
      </p:sp>
      <p:sp>
        <p:nvSpPr>
          <p:cNvPr id="33822" name="Rectangle 36"/>
          <p:cNvSpPr>
            <a:spLocks noChangeArrowheads="1"/>
          </p:cNvSpPr>
          <p:nvPr/>
        </p:nvSpPr>
        <p:spPr bwMode="gray">
          <a:xfrm>
            <a:off x="8587432" y="2684273"/>
            <a:ext cx="825500" cy="292100"/>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23" name="Rectangle 37"/>
          <p:cNvSpPr>
            <a:spLocks noChangeArrowheads="1"/>
          </p:cNvSpPr>
          <p:nvPr/>
        </p:nvSpPr>
        <p:spPr bwMode="gray">
          <a:xfrm>
            <a:off x="8520757" y="2706499"/>
            <a:ext cx="960438" cy="249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200">
                <a:solidFill>
                  <a:schemeClr val="bg1"/>
                </a:solidFill>
                <a:latin typeface="Arial" charset="0"/>
              </a:rPr>
              <a:t>Writeback</a:t>
            </a:r>
          </a:p>
        </p:txBody>
      </p:sp>
      <p:sp>
        <p:nvSpPr>
          <p:cNvPr id="33824" name="Rectangle 38"/>
          <p:cNvSpPr>
            <a:spLocks noChangeArrowheads="1"/>
          </p:cNvSpPr>
          <p:nvPr/>
        </p:nvSpPr>
        <p:spPr bwMode="gray">
          <a:xfrm>
            <a:off x="6118870" y="2976373"/>
            <a:ext cx="823912" cy="2921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25" name="Rectangle 39"/>
          <p:cNvSpPr>
            <a:spLocks noChangeArrowheads="1"/>
          </p:cNvSpPr>
          <p:nvPr/>
        </p:nvSpPr>
        <p:spPr bwMode="gray">
          <a:xfrm>
            <a:off x="6036320" y="2984311"/>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Fetch</a:t>
            </a:r>
          </a:p>
        </p:txBody>
      </p:sp>
      <p:sp>
        <p:nvSpPr>
          <p:cNvPr id="33826" name="Rectangle 40"/>
          <p:cNvSpPr>
            <a:spLocks noChangeArrowheads="1"/>
          </p:cNvSpPr>
          <p:nvPr/>
        </p:nvSpPr>
        <p:spPr bwMode="gray">
          <a:xfrm>
            <a:off x="6938020" y="2976373"/>
            <a:ext cx="823912" cy="292100"/>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27" name="Rectangle 41"/>
          <p:cNvSpPr>
            <a:spLocks noChangeArrowheads="1"/>
          </p:cNvSpPr>
          <p:nvPr/>
        </p:nvSpPr>
        <p:spPr bwMode="gray">
          <a:xfrm>
            <a:off x="6855470" y="2984311"/>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Decode</a:t>
            </a:r>
          </a:p>
        </p:txBody>
      </p:sp>
      <p:sp>
        <p:nvSpPr>
          <p:cNvPr id="33828" name="Rectangle 42"/>
          <p:cNvSpPr>
            <a:spLocks noChangeArrowheads="1"/>
          </p:cNvSpPr>
          <p:nvPr/>
        </p:nvSpPr>
        <p:spPr bwMode="gray">
          <a:xfrm>
            <a:off x="9411345" y="2976373"/>
            <a:ext cx="836612" cy="292100"/>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29" name="Rectangle 43"/>
          <p:cNvSpPr>
            <a:spLocks noChangeArrowheads="1"/>
          </p:cNvSpPr>
          <p:nvPr/>
        </p:nvSpPr>
        <p:spPr bwMode="gray">
          <a:xfrm>
            <a:off x="9351020" y="2984311"/>
            <a:ext cx="95885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Execute</a:t>
            </a:r>
          </a:p>
        </p:txBody>
      </p:sp>
      <p:sp>
        <p:nvSpPr>
          <p:cNvPr id="33830" name="Rectangle 44"/>
          <p:cNvSpPr>
            <a:spLocks noChangeArrowheads="1"/>
          </p:cNvSpPr>
          <p:nvPr/>
        </p:nvSpPr>
        <p:spPr bwMode="gray">
          <a:xfrm>
            <a:off x="7763520" y="2976373"/>
            <a:ext cx="823912" cy="292100"/>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31" name="Rectangle 45"/>
          <p:cNvSpPr>
            <a:spLocks noChangeArrowheads="1"/>
          </p:cNvSpPr>
          <p:nvPr/>
        </p:nvSpPr>
        <p:spPr bwMode="gray">
          <a:xfrm>
            <a:off x="8587432" y="2976373"/>
            <a:ext cx="825500" cy="292100"/>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32" name="Rectangle 46"/>
          <p:cNvSpPr>
            <a:spLocks noChangeArrowheads="1"/>
          </p:cNvSpPr>
          <p:nvPr/>
        </p:nvSpPr>
        <p:spPr bwMode="gray">
          <a:xfrm>
            <a:off x="6938020" y="3268474"/>
            <a:ext cx="823912" cy="290513"/>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33" name="Rectangle 47"/>
          <p:cNvSpPr>
            <a:spLocks noChangeArrowheads="1"/>
          </p:cNvSpPr>
          <p:nvPr/>
        </p:nvSpPr>
        <p:spPr bwMode="gray">
          <a:xfrm>
            <a:off x="6855470" y="3268473"/>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Fetch</a:t>
            </a:r>
          </a:p>
        </p:txBody>
      </p:sp>
      <p:sp>
        <p:nvSpPr>
          <p:cNvPr id="33834" name="Rectangle 48"/>
          <p:cNvSpPr>
            <a:spLocks noChangeArrowheads="1"/>
          </p:cNvSpPr>
          <p:nvPr/>
        </p:nvSpPr>
        <p:spPr bwMode="gray">
          <a:xfrm>
            <a:off x="9411345" y="3268474"/>
            <a:ext cx="836612" cy="290513"/>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35" name="Rectangle 49"/>
          <p:cNvSpPr>
            <a:spLocks noChangeArrowheads="1"/>
          </p:cNvSpPr>
          <p:nvPr/>
        </p:nvSpPr>
        <p:spPr bwMode="gray">
          <a:xfrm>
            <a:off x="9335145" y="3270061"/>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Decode</a:t>
            </a:r>
          </a:p>
        </p:txBody>
      </p:sp>
      <p:sp>
        <p:nvSpPr>
          <p:cNvPr id="33836" name="Rectangle 50"/>
          <p:cNvSpPr>
            <a:spLocks noChangeArrowheads="1"/>
          </p:cNvSpPr>
          <p:nvPr/>
        </p:nvSpPr>
        <p:spPr bwMode="gray">
          <a:xfrm>
            <a:off x="7763520" y="3268474"/>
            <a:ext cx="823912" cy="290513"/>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37" name="Rectangle 51"/>
          <p:cNvSpPr>
            <a:spLocks noChangeArrowheads="1"/>
          </p:cNvSpPr>
          <p:nvPr/>
        </p:nvSpPr>
        <p:spPr bwMode="gray">
          <a:xfrm>
            <a:off x="8587432" y="3268474"/>
            <a:ext cx="825500" cy="290513"/>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38" name="Rectangle 52"/>
          <p:cNvSpPr>
            <a:spLocks noChangeArrowheads="1"/>
          </p:cNvSpPr>
          <p:nvPr/>
        </p:nvSpPr>
        <p:spPr bwMode="gray">
          <a:xfrm>
            <a:off x="9411345" y="3558986"/>
            <a:ext cx="836612" cy="2921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3839" name="Rectangle 53"/>
          <p:cNvSpPr>
            <a:spLocks noChangeArrowheads="1"/>
          </p:cNvSpPr>
          <p:nvPr/>
        </p:nvSpPr>
        <p:spPr bwMode="gray">
          <a:xfrm>
            <a:off x="9335145" y="3558986"/>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Fetch</a:t>
            </a:r>
          </a:p>
        </p:txBody>
      </p:sp>
      <p:sp>
        <p:nvSpPr>
          <p:cNvPr id="33840" name="Line 54"/>
          <p:cNvSpPr>
            <a:spLocks noChangeShapeType="1"/>
          </p:cNvSpPr>
          <p:nvPr/>
        </p:nvSpPr>
        <p:spPr bwMode="gray">
          <a:xfrm>
            <a:off x="3775721" y="269062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41" name="Line 55"/>
          <p:cNvSpPr>
            <a:spLocks noChangeShapeType="1"/>
          </p:cNvSpPr>
          <p:nvPr/>
        </p:nvSpPr>
        <p:spPr bwMode="gray">
          <a:xfrm>
            <a:off x="3775721" y="299542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42" name="Line 56"/>
          <p:cNvSpPr>
            <a:spLocks noChangeShapeType="1"/>
          </p:cNvSpPr>
          <p:nvPr/>
        </p:nvSpPr>
        <p:spPr bwMode="gray">
          <a:xfrm>
            <a:off x="3775721" y="330022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43" name="Line 57"/>
          <p:cNvSpPr>
            <a:spLocks noChangeShapeType="1"/>
          </p:cNvSpPr>
          <p:nvPr/>
        </p:nvSpPr>
        <p:spPr bwMode="gray">
          <a:xfrm>
            <a:off x="3775721" y="3603436"/>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44" name="Line 58"/>
          <p:cNvSpPr>
            <a:spLocks noChangeShapeType="1"/>
          </p:cNvSpPr>
          <p:nvPr/>
        </p:nvSpPr>
        <p:spPr bwMode="gray">
          <a:xfrm>
            <a:off x="3775721" y="3908236"/>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45" name="Line 59"/>
          <p:cNvSpPr>
            <a:spLocks noChangeShapeType="1"/>
          </p:cNvSpPr>
          <p:nvPr/>
        </p:nvSpPr>
        <p:spPr bwMode="gray">
          <a:xfrm>
            <a:off x="4612333" y="2995423"/>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46" name="Line 60"/>
          <p:cNvSpPr>
            <a:spLocks noChangeShapeType="1"/>
          </p:cNvSpPr>
          <p:nvPr/>
        </p:nvSpPr>
        <p:spPr bwMode="gray">
          <a:xfrm>
            <a:off x="4612333" y="3300223"/>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47" name="Line 61"/>
          <p:cNvSpPr>
            <a:spLocks noChangeShapeType="1"/>
          </p:cNvSpPr>
          <p:nvPr/>
        </p:nvSpPr>
        <p:spPr bwMode="gray">
          <a:xfrm>
            <a:off x="4612333" y="3603436"/>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48" name="Line 62"/>
          <p:cNvSpPr>
            <a:spLocks noChangeShapeType="1"/>
          </p:cNvSpPr>
          <p:nvPr/>
        </p:nvSpPr>
        <p:spPr bwMode="gray">
          <a:xfrm>
            <a:off x="4612333" y="3908236"/>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49" name="Line 63"/>
          <p:cNvSpPr>
            <a:spLocks noChangeShapeType="1"/>
          </p:cNvSpPr>
          <p:nvPr/>
        </p:nvSpPr>
        <p:spPr bwMode="gray">
          <a:xfrm>
            <a:off x="5477520" y="3300223"/>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50" name="Line 64"/>
          <p:cNvSpPr>
            <a:spLocks noChangeShapeType="1"/>
          </p:cNvSpPr>
          <p:nvPr/>
        </p:nvSpPr>
        <p:spPr bwMode="gray">
          <a:xfrm>
            <a:off x="5448945" y="3603436"/>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51" name="Line 65"/>
          <p:cNvSpPr>
            <a:spLocks noChangeShapeType="1"/>
          </p:cNvSpPr>
          <p:nvPr/>
        </p:nvSpPr>
        <p:spPr bwMode="gray">
          <a:xfrm>
            <a:off x="5448945" y="3908236"/>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52" name="Line 66"/>
          <p:cNvSpPr>
            <a:spLocks noChangeShapeType="1"/>
          </p:cNvSpPr>
          <p:nvPr/>
        </p:nvSpPr>
        <p:spPr bwMode="gray">
          <a:xfrm>
            <a:off x="6287146" y="3603436"/>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53" name="Line 67"/>
          <p:cNvSpPr>
            <a:spLocks noChangeShapeType="1"/>
          </p:cNvSpPr>
          <p:nvPr/>
        </p:nvSpPr>
        <p:spPr bwMode="gray">
          <a:xfrm>
            <a:off x="6287146" y="3908236"/>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54" name="Line 68"/>
          <p:cNvSpPr>
            <a:spLocks noChangeShapeType="1"/>
          </p:cNvSpPr>
          <p:nvPr/>
        </p:nvSpPr>
        <p:spPr bwMode="gray">
          <a:xfrm>
            <a:off x="7123758" y="3908236"/>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55" name="Line 69"/>
          <p:cNvSpPr>
            <a:spLocks noChangeShapeType="1"/>
          </p:cNvSpPr>
          <p:nvPr/>
        </p:nvSpPr>
        <p:spPr bwMode="gray">
          <a:xfrm>
            <a:off x="7960370" y="3908236"/>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3856" name="Line 70"/>
          <p:cNvSpPr>
            <a:spLocks noChangeShapeType="1"/>
          </p:cNvSpPr>
          <p:nvPr/>
        </p:nvSpPr>
        <p:spPr bwMode="gray">
          <a:xfrm>
            <a:off x="8796983" y="3908236"/>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Tree>
    <p:extLst>
      <p:ext uri="{BB962C8B-B14F-4D97-AF65-F5344CB8AC3E}">
        <p14:creationId xmlns:p14="http://schemas.microsoft.com/office/powerpoint/2010/main" val="16063247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gray">
          <a:xfrm>
            <a:off x="9000357" y="4014729"/>
            <a:ext cx="825500" cy="2921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19" name="Rectangle 3"/>
          <p:cNvSpPr>
            <a:spLocks noChangeArrowheads="1"/>
          </p:cNvSpPr>
          <p:nvPr/>
        </p:nvSpPr>
        <p:spPr bwMode="gray">
          <a:xfrm>
            <a:off x="9000357" y="3724217"/>
            <a:ext cx="825500" cy="292100"/>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20" name="Rectangle 4"/>
          <p:cNvSpPr>
            <a:spLocks noChangeArrowheads="1"/>
          </p:cNvSpPr>
          <p:nvPr/>
        </p:nvSpPr>
        <p:spPr bwMode="gray">
          <a:xfrm>
            <a:off x="9000357" y="3433705"/>
            <a:ext cx="825500" cy="290513"/>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22" name="Rectangle 6"/>
          <p:cNvSpPr>
            <a:spLocks noGrp="1" noChangeArrowheads="1"/>
          </p:cNvSpPr>
          <p:nvPr>
            <p:ph type="body" idx="4294967295"/>
          </p:nvPr>
        </p:nvSpPr>
        <p:spPr>
          <a:xfrm>
            <a:off x="2652739" y="5143441"/>
            <a:ext cx="5759450" cy="482600"/>
          </a:xfrm>
          <a:noFill/>
        </p:spPr>
        <p:txBody>
          <a:bodyPr vert="horz" wrap="square" lIns="65088" tIns="25400" rIns="65088" bIns="25400" numCol="1" anchor="ctr" anchorCtr="1" compatLnSpc="1">
            <a:prstTxWarp prst="textNoShape">
              <a:avLst/>
            </a:prstTxWarp>
            <a:spAutoFit/>
          </a:bodyPr>
          <a:lstStyle/>
          <a:p>
            <a:pPr marL="352425" indent="-352425" algn="r" defTabSz="938213" eaLnBrk="1" hangingPunct="1"/>
            <a:r>
              <a:rPr lang="zh-CN" altLang="en-US" sz="2800" dirty="0">
                <a:solidFill>
                  <a:srgbClr val="FF0000"/>
                </a:solidFill>
                <a:latin typeface="楷体_GB2312" pitchFamily="49" charset="-122"/>
                <a:ea typeface="楷体_GB2312" pitchFamily="49" charset="-122"/>
              </a:rPr>
              <a:t>流水线被阻断</a:t>
            </a:r>
          </a:p>
        </p:txBody>
      </p:sp>
      <p:sp>
        <p:nvSpPr>
          <p:cNvPr id="2" name="标题 1"/>
          <p:cNvSpPr>
            <a:spLocks noGrp="1"/>
          </p:cNvSpPr>
          <p:nvPr>
            <p:ph type="title" idx="4294967295"/>
          </p:nvPr>
        </p:nvSpPr>
        <p:spPr>
          <a:xfrm>
            <a:off x="612000" y="252000"/>
            <a:ext cx="7010400" cy="373062"/>
          </a:xfrm>
        </p:spPr>
        <p:txBody>
          <a:bodyPr/>
          <a:lstStyle/>
          <a:p>
            <a:r>
              <a:rPr lang="en-US" altLang="zh-CN" dirty="0"/>
              <a:t>2.3</a:t>
            </a:r>
            <a:r>
              <a:rPr lang="zh-CN" altLang="en-US" dirty="0"/>
              <a:t>跳转指令流水线</a:t>
            </a:r>
          </a:p>
        </p:txBody>
      </p:sp>
      <p:sp>
        <p:nvSpPr>
          <p:cNvPr id="34823" name="Rectangle 7"/>
          <p:cNvSpPr>
            <a:spLocks noChangeArrowheads="1"/>
          </p:cNvSpPr>
          <p:nvPr/>
        </p:nvSpPr>
        <p:spPr bwMode="auto">
          <a:xfrm>
            <a:off x="1915344" y="1408055"/>
            <a:ext cx="621966" cy="30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zh-CN" altLang="en-US" sz="1900">
                <a:latin typeface="Arial" charset="0"/>
              </a:rPr>
              <a:t>周期</a:t>
            </a:r>
          </a:p>
        </p:txBody>
      </p:sp>
      <p:sp>
        <p:nvSpPr>
          <p:cNvPr id="34824" name="Rectangle 8"/>
          <p:cNvSpPr>
            <a:spLocks noChangeArrowheads="1"/>
          </p:cNvSpPr>
          <p:nvPr/>
        </p:nvSpPr>
        <p:spPr bwMode="auto">
          <a:xfrm>
            <a:off x="5884094" y="1408055"/>
            <a:ext cx="3850414" cy="295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a:latin typeface="Arial" charset="0"/>
              </a:rPr>
              <a:t>   </a:t>
            </a:r>
            <a:r>
              <a:rPr lang="en-US" altLang="zh-CN" b="1">
                <a:latin typeface="Arial" charset="0"/>
              </a:rPr>
              <a:t>1          2           3           4          5</a:t>
            </a:r>
            <a:r>
              <a:rPr lang="en-US" altLang="zh-CN">
                <a:latin typeface="Arial" charset="0"/>
              </a:rPr>
              <a:t>   </a:t>
            </a:r>
          </a:p>
        </p:txBody>
      </p:sp>
      <p:grpSp>
        <p:nvGrpSpPr>
          <p:cNvPr id="34825" name="Group 9"/>
          <p:cNvGrpSpPr>
            <a:grpSpLocks/>
          </p:cNvGrpSpPr>
          <p:nvPr/>
        </p:nvGrpSpPr>
        <p:grpSpPr bwMode="auto">
          <a:xfrm>
            <a:off x="1915345" y="2246255"/>
            <a:ext cx="1503363" cy="1897347"/>
            <a:chOff x="384" y="1536"/>
            <a:chExt cx="947" cy="1097"/>
          </a:xfrm>
        </p:grpSpPr>
        <p:sp>
          <p:nvSpPr>
            <p:cNvPr id="34878" name="Rectangle 10"/>
            <p:cNvSpPr>
              <a:spLocks noChangeArrowheads="1"/>
            </p:cNvSpPr>
            <p:nvPr/>
          </p:nvSpPr>
          <p:spPr bwMode="auto">
            <a:xfrm>
              <a:off x="384" y="1536"/>
              <a:ext cx="80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dirty="0">
                  <a:latin typeface="Arial" charset="0"/>
                </a:rPr>
                <a:t>0x8000        J </a:t>
              </a:r>
            </a:p>
          </p:txBody>
        </p:sp>
        <p:sp>
          <p:nvSpPr>
            <p:cNvPr id="34879" name="Rectangle 11"/>
            <p:cNvSpPr>
              <a:spLocks noChangeArrowheads="1"/>
            </p:cNvSpPr>
            <p:nvPr/>
          </p:nvSpPr>
          <p:spPr bwMode="auto">
            <a:xfrm>
              <a:off x="384" y="1728"/>
              <a:ext cx="78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0x8004        X</a:t>
              </a:r>
            </a:p>
          </p:txBody>
        </p:sp>
        <p:sp>
          <p:nvSpPr>
            <p:cNvPr id="34880" name="Rectangle 12"/>
            <p:cNvSpPr>
              <a:spLocks noChangeArrowheads="1"/>
            </p:cNvSpPr>
            <p:nvPr/>
          </p:nvSpPr>
          <p:spPr bwMode="auto">
            <a:xfrm>
              <a:off x="384" y="1919"/>
              <a:ext cx="86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0x8008        XX</a:t>
              </a:r>
            </a:p>
          </p:txBody>
        </p:sp>
        <p:sp>
          <p:nvSpPr>
            <p:cNvPr id="34881" name="Rectangle 13"/>
            <p:cNvSpPr>
              <a:spLocks noChangeArrowheads="1"/>
            </p:cNvSpPr>
            <p:nvPr/>
          </p:nvSpPr>
          <p:spPr bwMode="auto">
            <a:xfrm>
              <a:off x="384" y="2111"/>
              <a:ext cx="92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0x8FEC      ADD</a:t>
              </a:r>
            </a:p>
          </p:txBody>
        </p:sp>
        <p:sp>
          <p:nvSpPr>
            <p:cNvPr id="34882" name="Rectangle 14"/>
            <p:cNvSpPr>
              <a:spLocks noChangeArrowheads="1"/>
            </p:cNvSpPr>
            <p:nvPr/>
          </p:nvSpPr>
          <p:spPr bwMode="auto">
            <a:xfrm>
              <a:off x="384" y="2302"/>
              <a:ext cx="92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0x8FF0       SUB</a:t>
              </a:r>
            </a:p>
          </p:txBody>
        </p:sp>
        <p:sp>
          <p:nvSpPr>
            <p:cNvPr id="34883" name="Rectangle 15"/>
            <p:cNvSpPr>
              <a:spLocks noChangeArrowheads="1"/>
            </p:cNvSpPr>
            <p:nvPr/>
          </p:nvSpPr>
          <p:spPr bwMode="auto">
            <a:xfrm>
              <a:off x="384" y="2494"/>
              <a:ext cx="94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en-US" altLang="zh-CN" sz="1400">
                  <a:latin typeface="Arial" charset="0"/>
                </a:rPr>
                <a:t>0x8FF4       MOV</a:t>
              </a:r>
            </a:p>
          </p:txBody>
        </p:sp>
      </p:grpSp>
      <p:sp>
        <p:nvSpPr>
          <p:cNvPr id="34826" name="Rectangle 16"/>
          <p:cNvSpPr>
            <a:spLocks noChangeArrowheads="1"/>
          </p:cNvSpPr>
          <p:nvPr/>
        </p:nvSpPr>
        <p:spPr bwMode="auto">
          <a:xfrm>
            <a:off x="1915344" y="1789054"/>
            <a:ext cx="1420262" cy="26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088" tIns="25400" rIns="65088" bIns="25400">
            <a:spAutoFit/>
          </a:bodyPr>
          <a:lstStyle>
            <a:lvl1pPr defTabSz="938213" eaLnBrk="0" hangingPunct="0">
              <a:defRPr>
                <a:solidFill>
                  <a:schemeClr val="tx1"/>
                </a:solidFill>
                <a:latin typeface="Times New Roman" pitchFamily="18" charset="0"/>
                <a:ea typeface="宋体" charset="-122"/>
              </a:defRPr>
            </a:lvl1pPr>
            <a:lvl2pPr marL="742950" indent="-285750" defTabSz="938213" eaLnBrk="0" hangingPunct="0">
              <a:defRPr>
                <a:solidFill>
                  <a:schemeClr val="tx1"/>
                </a:solidFill>
                <a:latin typeface="Times New Roman" pitchFamily="18" charset="0"/>
                <a:ea typeface="宋体" charset="-122"/>
              </a:defRPr>
            </a:lvl2pPr>
            <a:lvl3pPr marL="1143000" indent="-228600" defTabSz="938213" eaLnBrk="0" hangingPunct="0">
              <a:defRPr>
                <a:solidFill>
                  <a:schemeClr val="tx1"/>
                </a:solidFill>
                <a:latin typeface="Times New Roman" pitchFamily="18" charset="0"/>
                <a:ea typeface="宋体" charset="-122"/>
              </a:defRPr>
            </a:lvl3pPr>
            <a:lvl4pPr marL="1600200" indent="-228600" defTabSz="938213" eaLnBrk="0" hangingPunct="0">
              <a:defRPr>
                <a:solidFill>
                  <a:schemeClr val="tx1"/>
                </a:solidFill>
                <a:latin typeface="Times New Roman" pitchFamily="18" charset="0"/>
                <a:ea typeface="宋体" charset="-122"/>
              </a:defRPr>
            </a:lvl4pPr>
            <a:lvl5pPr marL="2057400" indent="-228600" defTabSz="938213" eaLnBrk="0" hangingPunct="0">
              <a:defRPr>
                <a:solidFill>
                  <a:schemeClr val="tx1"/>
                </a:solidFill>
                <a:latin typeface="Times New Roman" pitchFamily="18" charset="0"/>
                <a:ea typeface="宋体" charset="-122"/>
              </a:defRPr>
            </a:lvl5pPr>
            <a:lvl6pPr marL="25146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defTabSz="938213" eaLnBrk="0" fontAlgn="base" hangingPunct="0">
              <a:spcBef>
                <a:spcPct val="50000"/>
              </a:spcBef>
              <a:spcAft>
                <a:spcPct val="0"/>
              </a:spcAft>
              <a:defRPr>
                <a:solidFill>
                  <a:schemeClr val="tx1"/>
                </a:solidFill>
                <a:latin typeface="Times New Roman" pitchFamily="18" charset="0"/>
                <a:ea typeface="宋体" charset="-122"/>
              </a:defRPr>
            </a:lvl9pPr>
          </a:lstStyle>
          <a:p>
            <a:pPr algn="l">
              <a:lnSpc>
                <a:spcPct val="88000"/>
              </a:lnSpc>
              <a:spcBef>
                <a:spcPct val="0"/>
              </a:spcBef>
              <a:buNone/>
            </a:pPr>
            <a:r>
              <a:rPr lang="zh-CN" altLang="en-US" sz="1600" u="sng">
                <a:latin typeface="Arial" charset="0"/>
              </a:rPr>
              <a:t>地址</a:t>
            </a:r>
            <a:r>
              <a:rPr lang="zh-CN" altLang="en-US" sz="1600">
                <a:latin typeface="Arial" charset="0"/>
              </a:rPr>
              <a:t>        </a:t>
            </a:r>
            <a:r>
              <a:rPr lang="zh-CN" altLang="en-US" sz="1600" u="sng">
                <a:latin typeface="Arial" charset="0"/>
              </a:rPr>
              <a:t>操作</a:t>
            </a:r>
            <a:endParaRPr lang="zh-CN" altLang="en-US" sz="1900">
              <a:latin typeface="Arial" charset="0"/>
            </a:endParaRPr>
          </a:p>
        </p:txBody>
      </p:sp>
      <p:sp>
        <p:nvSpPr>
          <p:cNvPr id="34827" name="Line 17"/>
          <p:cNvSpPr>
            <a:spLocks noChangeShapeType="1"/>
          </p:cNvSpPr>
          <p:nvPr/>
        </p:nvSpPr>
        <p:spPr bwMode="auto">
          <a:xfrm>
            <a:off x="1991544" y="1712854"/>
            <a:ext cx="7975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28" name="Rectangle 18"/>
          <p:cNvSpPr>
            <a:spLocks noChangeArrowheads="1"/>
          </p:cNvSpPr>
          <p:nvPr/>
        </p:nvSpPr>
        <p:spPr bwMode="gray">
          <a:xfrm>
            <a:off x="6528620" y="3138430"/>
            <a:ext cx="823913" cy="295275"/>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29" name="Rectangle 19"/>
          <p:cNvSpPr>
            <a:spLocks noChangeArrowheads="1"/>
          </p:cNvSpPr>
          <p:nvPr/>
        </p:nvSpPr>
        <p:spPr bwMode="gray">
          <a:xfrm>
            <a:off x="6446070" y="3128904"/>
            <a:ext cx="989013"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Fetch</a:t>
            </a:r>
          </a:p>
        </p:txBody>
      </p:sp>
      <p:sp>
        <p:nvSpPr>
          <p:cNvPr id="34830" name="Rectangle 20"/>
          <p:cNvSpPr>
            <a:spLocks noChangeArrowheads="1"/>
          </p:cNvSpPr>
          <p:nvPr/>
        </p:nvSpPr>
        <p:spPr bwMode="gray">
          <a:xfrm>
            <a:off x="7352532" y="3138430"/>
            <a:ext cx="823912" cy="295275"/>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31" name="Rectangle 21"/>
          <p:cNvSpPr>
            <a:spLocks noChangeArrowheads="1"/>
          </p:cNvSpPr>
          <p:nvPr/>
        </p:nvSpPr>
        <p:spPr bwMode="gray">
          <a:xfrm>
            <a:off x="7269982" y="3128904"/>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dirty="0">
                <a:solidFill>
                  <a:schemeClr val="accent1"/>
                </a:solidFill>
                <a:latin typeface="Arial" charset="0"/>
              </a:rPr>
              <a:t>Decode</a:t>
            </a:r>
          </a:p>
        </p:txBody>
      </p:sp>
      <p:sp>
        <p:nvSpPr>
          <p:cNvPr id="34832" name="Rectangle 22"/>
          <p:cNvSpPr>
            <a:spLocks noChangeArrowheads="1"/>
          </p:cNvSpPr>
          <p:nvPr/>
        </p:nvSpPr>
        <p:spPr bwMode="gray">
          <a:xfrm>
            <a:off x="8176445" y="3141604"/>
            <a:ext cx="823913" cy="292100"/>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33" name="Rectangle 23"/>
          <p:cNvSpPr>
            <a:spLocks noChangeArrowheads="1"/>
          </p:cNvSpPr>
          <p:nvPr/>
        </p:nvSpPr>
        <p:spPr bwMode="white">
          <a:xfrm>
            <a:off x="8109769" y="3128904"/>
            <a:ext cx="95885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Execute</a:t>
            </a:r>
          </a:p>
        </p:txBody>
      </p:sp>
      <p:sp>
        <p:nvSpPr>
          <p:cNvPr id="34834" name="Rectangle 24"/>
          <p:cNvSpPr>
            <a:spLocks noChangeArrowheads="1"/>
          </p:cNvSpPr>
          <p:nvPr/>
        </p:nvSpPr>
        <p:spPr bwMode="gray">
          <a:xfrm>
            <a:off x="7352532" y="3433705"/>
            <a:ext cx="823912" cy="290513"/>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35" name="Rectangle 25"/>
          <p:cNvSpPr>
            <a:spLocks noChangeArrowheads="1"/>
          </p:cNvSpPr>
          <p:nvPr/>
        </p:nvSpPr>
        <p:spPr bwMode="gray">
          <a:xfrm>
            <a:off x="7269982" y="3422592"/>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Fetch</a:t>
            </a:r>
          </a:p>
        </p:txBody>
      </p:sp>
      <p:sp>
        <p:nvSpPr>
          <p:cNvPr id="34836" name="Rectangle 26"/>
          <p:cNvSpPr>
            <a:spLocks noChangeArrowheads="1"/>
          </p:cNvSpPr>
          <p:nvPr/>
        </p:nvSpPr>
        <p:spPr bwMode="gray">
          <a:xfrm>
            <a:off x="8176445" y="3433705"/>
            <a:ext cx="823913" cy="290513"/>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37" name="Rectangle 27"/>
          <p:cNvSpPr>
            <a:spLocks noChangeArrowheads="1"/>
          </p:cNvSpPr>
          <p:nvPr/>
        </p:nvSpPr>
        <p:spPr bwMode="gray">
          <a:xfrm>
            <a:off x="8093895" y="3422592"/>
            <a:ext cx="989013"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dirty="0">
                <a:solidFill>
                  <a:schemeClr val="accent1"/>
                </a:solidFill>
                <a:latin typeface="Arial" charset="0"/>
              </a:rPr>
              <a:t>Decode</a:t>
            </a:r>
          </a:p>
        </p:txBody>
      </p:sp>
      <p:sp>
        <p:nvSpPr>
          <p:cNvPr id="34838" name="Rectangle 28"/>
          <p:cNvSpPr>
            <a:spLocks noChangeArrowheads="1"/>
          </p:cNvSpPr>
          <p:nvPr/>
        </p:nvSpPr>
        <p:spPr bwMode="white">
          <a:xfrm>
            <a:off x="8933683" y="3422592"/>
            <a:ext cx="960437"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Execute</a:t>
            </a:r>
          </a:p>
        </p:txBody>
      </p:sp>
      <p:sp>
        <p:nvSpPr>
          <p:cNvPr id="34839" name="Rectangle 29"/>
          <p:cNvSpPr>
            <a:spLocks noChangeArrowheads="1"/>
          </p:cNvSpPr>
          <p:nvPr/>
        </p:nvSpPr>
        <p:spPr bwMode="gray">
          <a:xfrm>
            <a:off x="8176445" y="3724217"/>
            <a:ext cx="823913" cy="2921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40" name="Rectangle 30"/>
          <p:cNvSpPr>
            <a:spLocks noChangeArrowheads="1"/>
          </p:cNvSpPr>
          <p:nvPr/>
        </p:nvSpPr>
        <p:spPr bwMode="gray">
          <a:xfrm>
            <a:off x="8093895" y="3728979"/>
            <a:ext cx="989013"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Fetch</a:t>
            </a:r>
          </a:p>
        </p:txBody>
      </p:sp>
      <p:sp>
        <p:nvSpPr>
          <p:cNvPr id="34841" name="Rectangle 31"/>
          <p:cNvSpPr>
            <a:spLocks noChangeArrowheads="1"/>
          </p:cNvSpPr>
          <p:nvPr/>
        </p:nvSpPr>
        <p:spPr bwMode="gray">
          <a:xfrm>
            <a:off x="8919395" y="3727392"/>
            <a:ext cx="989013"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dirty="0">
                <a:solidFill>
                  <a:schemeClr val="accent1"/>
                </a:solidFill>
                <a:latin typeface="Arial" charset="0"/>
              </a:rPr>
              <a:t>Decode</a:t>
            </a:r>
          </a:p>
        </p:txBody>
      </p:sp>
      <p:sp>
        <p:nvSpPr>
          <p:cNvPr id="34842" name="Rectangle 32"/>
          <p:cNvSpPr>
            <a:spLocks noChangeArrowheads="1"/>
          </p:cNvSpPr>
          <p:nvPr/>
        </p:nvSpPr>
        <p:spPr bwMode="gray">
          <a:xfrm>
            <a:off x="8919395" y="4014729"/>
            <a:ext cx="989013"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Fetch</a:t>
            </a:r>
          </a:p>
        </p:txBody>
      </p:sp>
      <p:sp>
        <p:nvSpPr>
          <p:cNvPr id="34843" name="Rectangle 33"/>
          <p:cNvSpPr>
            <a:spLocks noChangeArrowheads="1"/>
          </p:cNvSpPr>
          <p:nvPr/>
        </p:nvSpPr>
        <p:spPr bwMode="gray">
          <a:xfrm>
            <a:off x="4056882" y="2263717"/>
            <a:ext cx="823912" cy="2921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44" name="Rectangle 34"/>
          <p:cNvSpPr>
            <a:spLocks noChangeArrowheads="1"/>
          </p:cNvSpPr>
          <p:nvPr/>
        </p:nvSpPr>
        <p:spPr bwMode="gray">
          <a:xfrm>
            <a:off x="3974332" y="2262129"/>
            <a:ext cx="989012"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Fetch</a:t>
            </a:r>
          </a:p>
        </p:txBody>
      </p:sp>
      <p:sp>
        <p:nvSpPr>
          <p:cNvPr id="34845" name="Rectangle 35"/>
          <p:cNvSpPr>
            <a:spLocks noChangeArrowheads="1"/>
          </p:cNvSpPr>
          <p:nvPr/>
        </p:nvSpPr>
        <p:spPr bwMode="gray">
          <a:xfrm>
            <a:off x="4880795" y="2265304"/>
            <a:ext cx="823913" cy="292100"/>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solidFill>
                <a:schemeClr val="accent1"/>
              </a:solidFill>
            </a:endParaRPr>
          </a:p>
        </p:txBody>
      </p:sp>
      <p:sp>
        <p:nvSpPr>
          <p:cNvPr id="34846" name="Rectangle 36"/>
          <p:cNvSpPr>
            <a:spLocks noChangeArrowheads="1"/>
          </p:cNvSpPr>
          <p:nvPr/>
        </p:nvSpPr>
        <p:spPr bwMode="gray">
          <a:xfrm>
            <a:off x="4798245" y="2262129"/>
            <a:ext cx="989013"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dirty="0">
                <a:solidFill>
                  <a:schemeClr val="accent1"/>
                </a:solidFill>
                <a:latin typeface="Arial" charset="0"/>
              </a:rPr>
              <a:t>Decode</a:t>
            </a:r>
          </a:p>
        </p:txBody>
      </p:sp>
      <p:sp>
        <p:nvSpPr>
          <p:cNvPr id="34847" name="Rectangle 37"/>
          <p:cNvSpPr>
            <a:spLocks noChangeArrowheads="1"/>
          </p:cNvSpPr>
          <p:nvPr/>
        </p:nvSpPr>
        <p:spPr bwMode="gray">
          <a:xfrm>
            <a:off x="5704707" y="2263717"/>
            <a:ext cx="825500" cy="292100"/>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48" name="Rectangle 38"/>
          <p:cNvSpPr>
            <a:spLocks noChangeArrowheads="1"/>
          </p:cNvSpPr>
          <p:nvPr/>
        </p:nvSpPr>
        <p:spPr bwMode="white">
          <a:xfrm>
            <a:off x="5638033" y="2262129"/>
            <a:ext cx="960437"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Execute</a:t>
            </a:r>
          </a:p>
        </p:txBody>
      </p:sp>
      <p:sp>
        <p:nvSpPr>
          <p:cNvPr id="34849" name="Rectangle 39"/>
          <p:cNvSpPr>
            <a:spLocks noChangeArrowheads="1"/>
          </p:cNvSpPr>
          <p:nvPr/>
        </p:nvSpPr>
        <p:spPr bwMode="gray">
          <a:xfrm>
            <a:off x="6528620" y="2265304"/>
            <a:ext cx="823913" cy="292100"/>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50" name="Rectangle 40"/>
          <p:cNvSpPr>
            <a:spLocks noChangeArrowheads="1"/>
          </p:cNvSpPr>
          <p:nvPr/>
        </p:nvSpPr>
        <p:spPr bwMode="white">
          <a:xfrm>
            <a:off x="6461944" y="2263717"/>
            <a:ext cx="95885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Linkret</a:t>
            </a:r>
          </a:p>
        </p:txBody>
      </p:sp>
      <p:sp>
        <p:nvSpPr>
          <p:cNvPr id="34851" name="Rectangle 41"/>
          <p:cNvSpPr>
            <a:spLocks noChangeArrowheads="1"/>
          </p:cNvSpPr>
          <p:nvPr/>
        </p:nvSpPr>
        <p:spPr bwMode="gray">
          <a:xfrm>
            <a:off x="7352532" y="2265304"/>
            <a:ext cx="823912" cy="292100"/>
          </a:xfrm>
          <a:prstGeom prst="rect">
            <a:avLst/>
          </a:prstGeom>
          <a:solidFill>
            <a:schemeClr val="tx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52" name="Rectangle 42"/>
          <p:cNvSpPr>
            <a:spLocks noChangeArrowheads="1"/>
          </p:cNvSpPr>
          <p:nvPr/>
        </p:nvSpPr>
        <p:spPr bwMode="white">
          <a:xfrm>
            <a:off x="7285857" y="2263717"/>
            <a:ext cx="95885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Adjust</a:t>
            </a:r>
          </a:p>
        </p:txBody>
      </p:sp>
      <p:sp>
        <p:nvSpPr>
          <p:cNvPr id="34853" name="Rectangle 43"/>
          <p:cNvSpPr>
            <a:spLocks noChangeArrowheads="1"/>
          </p:cNvSpPr>
          <p:nvPr/>
        </p:nvSpPr>
        <p:spPr bwMode="gray">
          <a:xfrm>
            <a:off x="4880795" y="2557405"/>
            <a:ext cx="823913" cy="290513"/>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54" name="Rectangle 44"/>
          <p:cNvSpPr>
            <a:spLocks noChangeArrowheads="1"/>
          </p:cNvSpPr>
          <p:nvPr/>
        </p:nvSpPr>
        <p:spPr bwMode="gray">
          <a:xfrm>
            <a:off x="4798245" y="2538354"/>
            <a:ext cx="989013"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Fetch</a:t>
            </a:r>
          </a:p>
        </p:txBody>
      </p:sp>
      <p:sp>
        <p:nvSpPr>
          <p:cNvPr id="34855" name="Rectangle 45"/>
          <p:cNvSpPr>
            <a:spLocks noChangeArrowheads="1"/>
          </p:cNvSpPr>
          <p:nvPr/>
        </p:nvSpPr>
        <p:spPr bwMode="gray">
          <a:xfrm>
            <a:off x="5704707" y="2555817"/>
            <a:ext cx="823912" cy="290512"/>
          </a:xfrm>
          <a:prstGeom prst="rect">
            <a:avLst/>
          </a:prstGeom>
          <a:solidFill>
            <a:schemeClr val="folHlink"/>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56" name="Rectangle 46"/>
          <p:cNvSpPr>
            <a:spLocks noChangeArrowheads="1"/>
          </p:cNvSpPr>
          <p:nvPr/>
        </p:nvSpPr>
        <p:spPr bwMode="gray">
          <a:xfrm>
            <a:off x="5622157" y="2536767"/>
            <a:ext cx="99060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dirty="0">
                <a:solidFill>
                  <a:schemeClr val="accent1"/>
                </a:solidFill>
                <a:latin typeface="Arial" charset="0"/>
              </a:rPr>
              <a:t>Decode</a:t>
            </a:r>
          </a:p>
        </p:txBody>
      </p:sp>
      <p:sp>
        <p:nvSpPr>
          <p:cNvPr id="34857" name="Rectangle 47"/>
          <p:cNvSpPr>
            <a:spLocks noChangeArrowheads="1"/>
          </p:cNvSpPr>
          <p:nvPr/>
        </p:nvSpPr>
        <p:spPr bwMode="gray">
          <a:xfrm>
            <a:off x="6528620" y="2557405"/>
            <a:ext cx="823913" cy="288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58" name="Rectangle 48"/>
          <p:cNvSpPr>
            <a:spLocks noChangeArrowheads="1"/>
          </p:cNvSpPr>
          <p:nvPr/>
        </p:nvSpPr>
        <p:spPr bwMode="gray">
          <a:xfrm>
            <a:off x="7352532" y="2557405"/>
            <a:ext cx="823912" cy="288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59" name="Rectangle 49"/>
          <p:cNvSpPr>
            <a:spLocks noChangeArrowheads="1"/>
          </p:cNvSpPr>
          <p:nvPr/>
        </p:nvSpPr>
        <p:spPr bwMode="gray">
          <a:xfrm>
            <a:off x="6528620" y="2846329"/>
            <a:ext cx="823913"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60" name="Rectangle 50"/>
          <p:cNvSpPr>
            <a:spLocks noChangeArrowheads="1"/>
          </p:cNvSpPr>
          <p:nvPr/>
        </p:nvSpPr>
        <p:spPr bwMode="gray">
          <a:xfrm>
            <a:off x="7352532" y="2846329"/>
            <a:ext cx="823912"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61" name="Rectangle 51"/>
          <p:cNvSpPr>
            <a:spLocks noChangeArrowheads="1"/>
          </p:cNvSpPr>
          <p:nvPr/>
        </p:nvSpPr>
        <p:spPr bwMode="gray">
          <a:xfrm>
            <a:off x="5704707" y="2846329"/>
            <a:ext cx="823912" cy="2921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eaLnBrk="1" hangingPunct="1">
              <a:buNone/>
            </a:pPr>
            <a:endParaRPr lang="zh-CN" altLang="en-US"/>
          </a:p>
        </p:txBody>
      </p:sp>
      <p:sp>
        <p:nvSpPr>
          <p:cNvPr id="34862" name="Rectangle 52"/>
          <p:cNvSpPr>
            <a:spLocks noChangeArrowheads="1"/>
          </p:cNvSpPr>
          <p:nvPr/>
        </p:nvSpPr>
        <p:spPr bwMode="gray">
          <a:xfrm>
            <a:off x="5622157" y="2843154"/>
            <a:ext cx="990600" cy="27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a:solidFill>
                  <a:schemeClr val="tx1"/>
                </a:solidFill>
                <a:latin typeface="Times New Roman" pitchFamily="18" charset="0"/>
                <a:ea typeface="宋体" charset="-122"/>
              </a:defRPr>
            </a:lvl9pPr>
          </a:lstStyle>
          <a:p>
            <a:pPr>
              <a:spcBef>
                <a:spcPct val="0"/>
              </a:spcBef>
              <a:buNone/>
            </a:pPr>
            <a:r>
              <a:rPr lang="en-US" altLang="zh-CN" sz="1400">
                <a:solidFill>
                  <a:schemeClr val="bg1"/>
                </a:solidFill>
                <a:latin typeface="Arial" charset="0"/>
              </a:rPr>
              <a:t>Fetch</a:t>
            </a:r>
          </a:p>
        </p:txBody>
      </p:sp>
      <p:sp>
        <p:nvSpPr>
          <p:cNvPr id="34863" name="Line 53"/>
          <p:cNvSpPr>
            <a:spLocks noChangeShapeType="1"/>
          </p:cNvSpPr>
          <p:nvPr/>
        </p:nvSpPr>
        <p:spPr bwMode="gray">
          <a:xfrm>
            <a:off x="4190233" y="2852679"/>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64" name="Line 54"/>
          <p:cNvSpPr>
            <a:spLocks noChangeShapeType="1"/>
          </p:cNvSpPr>
          <p:nvPr/>
        </p:nvSpPr>
        <p:spPr bwMode="gray">
          <a:xfrm>
            <a:off x="4190233" y="3157479"/>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65" name="Line 55"/>
          <p:cNvSpPr>
            <a:spLocks noChangeShapeType="1"/>
          </p:cNvSpPr>
          <p:nvPr/>
        </p:nvSpPr>
        <p:spPr bwMode="gray">
          <a:xfrm>
            <a:off x="4190233" y="3462279"/>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66" name="Line 56"/>
          <p:cNvSpPr>
            <a:spLocks noChangeShapeType="1"/>
          </p:cNvSpPr>
          <p:nvPr/>
        </p:nvSpPr>
        <p:spPr bwMode="gray">
          <a:xfrm>
            <a:off x="4190233" y="3765492"/>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67" name="Line 57"/>
          <p:cNvSpPr>
            <a:spLocks noChangeShapeType="1"/>
          </p:cNvSpPr>
          <p:nvPr/>
        </p:nvSpPr>
        <p:spPr bwMode="gray">
          <a:xfrm>
            <a:off x="4190233" y="4070292"/>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68" name="Line 58"/>
          <p:cNvSpPr>
            <a:spLocks noChangeShapeType="1"/>
          </p:cNvSpPr>
          <p:nvPr/>
        </p:nvSpPr>
        <p:spPr bwMode="gray">
          <a:xfrm>
            <a:off x="5064945" y="3165417"/>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69" name="Line 59"/>
          <p:cNvSpPr>
            <a:spLocks noChangeShapeType="1"/>
          </p:cNvSpPr>
          <p:nvPr/>
        </p:nvSpPr>
        <p:spPr bwMode="gray">
          <a:xfrm>
            <a:off x="5026845" y="3470217"/>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70" name="Line 60"/>
          <p:cNvSpPr>
            <a:spLocks noChangeShapeType="1"/>
          </p:cNvSpPr>
          <p:nvPr/>
        </p:nvSpPr>
        <p:spPr bwMode="gray">
          <a:xfrm>
            <a:off x="5026845" y="3773429"/>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71" name="Line 61"/>
          <p:cNvSpPr>
            <a:spLocks noChangeShapeType="1"/>
          </p:cNvSpPr>
          <p:nvPr/>
        </p:nvSpPr>
        <p:spPr bwMode="gray">
          <a:xfrm>
            <a:off x="5026845" y="4078229"/>
            <a:ext cx="4556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72" name="Line 62"/>
          <p:cNvSpPr>
            <a:spLocks noChangeShapeType="1"/>
          </p:cNvSpPr>
          <p:nvPr/>
        </p:nvSpPr>
        <p:spPr bwMode="gray">
          <a:xfrm>
            <a:off x="5872982" y="3473392"/>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73" name="Line 63"/>
          <p:cNvSpPr>
            <a:spLocks noChangeShapeType="1"/>
          </p:cNvSpPr>
          <p:nvPr/>
        </p:nvSpPr>
        <p:spPr bwMode="gray">
          <a:xfrm>
            <a:off x="5872982" y="3776604"/>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74" name="Line 64"/>
          <p:cNvSpPr>
            <a:spLocks noChangeShapeType="1"/>
          </p:cNvSpPr>
          <p:nvPr/>
        </p:nvSpPr>
        <p:spPr bwMode="gray">
          <a:xfrm>
            <a:off x="5872982" y="4081404"/>
            <a:ext cx="4556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75" name="Line 65"/>
          <p:cNvSpPr>
            <a:spLocks noChangeShapeType="1"/>
          </p:cNvSpPr>
          <p:nvPr/>
        </p:nvSpPr>
        <p:spPr bwMode="gray">
          <a:xfrm>
            <a:off x="6695308" y="3767079"/>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76" name="Line 66"/>
          <p:cNvSpPr>
            <a:spLocks noChangeShapeType="1"/>
          </p:cNvSpPr>
          <p:nvPr/>
        </p:nvSpPr>
        <p:spPr bwMode="gray">
          <a:xfrm>
            <a:off x="6695308" y="4071879"/>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34877" name="Line 67"/>
          <p:cNvSpPr>
            <a:spLocks noChangeShapeType="1"/>
          </p:cNvSpPr>
          <p:nvPr/>
        </p:nvSpPr>
        <p:spPr bwMode="gray">
          <a:xfrm>
            <a:off x="7608120" y="4071879"/>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buNone/>
            </a:pPr>
            <a:endParaRPr lang="zh-CN" altLang="en-US"/>
          </a:p>
        </p:txBody>
      </p:sp>
    </p:spTree>
    <p:extLst>
      <p:ext uri="{BB962C8B-B14F-4D97-AF65-F5344CB8AC3E}">
        <p14:creationId xmlns:p14="http://schemas.microsoft.com/office/powerpoint/2010/main" val="21347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idx="4294967295"/>
          </p:nvPr>
        </p:nvSpPr>
        <p:spPr>
          <a:xfrm>
            <a:off x="612000" y="252000"/>
            <a:ext cx="7010400" cy="373062"/>
          </a:xfrm>
        </p:spPr>
        <p:txBody>
          <a:bodyPr/>
          <a:lstStyle/>
          <a:p>
            <a:r>
              <a:rPr lang="en-US" altLang="zh-CN" dirty="0"/>
              <a:t>1.1 </a:t>
            </a:r>
            <a:r>
              <a:rPr lang="zh-CN" altLang="en-US" dirty="0"/>
              <a:t>指令系统概述</a:t>
            </a:r>
          </a:p>
        </p:txBody>
      </p:sp>
      <p:grpSp>
        <p:nvGrpSpPr>
          <p:cNvPr id="15" name="组合 14"/>
          <p:cNvGrpSpPr/>
          <p:nvPr/>
        </p:nvGrpSpPr>
        <p:grpSpPr>
          <a:xfrm>
            <a:off x="2805094" y="2204864"/>
            <a:ext cx="6891306" cy="4401136"/>
            <a:chOff x="1281094" y="1539886"/>
            <a:chExt cx="6985000" cy="4903788"/>
          </a:xfrm>
        </p:grpSpPr>
        <p:sp>
          <p:nvSpPr>
            <p:cNvPr id="236547" name="Rectangle 3"/>
            <p:cNvSpPr>
              <a:spLocks noChangeArrowheads="1"/>
            </p:cNvSpPr>
            <p:nvPr/>
          </p:nvSpPr>
          <p:spPr bwMode="auto">
            <a:xfrm>
              <a:off x="1954194" y="1539886"/>
              <a:ext cx="3200400" cy="1543050"/>
            </a:xfrm>
            <a:prstGeom prst="rect">
              <a:avLst/>
            </a:prstGeom>
            <a:solidFill>
              <a:srgbClr val="FFFFBD"/>
            </a:solidFill>
            <a:ln w="9525">
              <a:solidFill>
                <a:schemeClr val="tx1"/>
              </a:solidFill>
              <a:miter lim="800000"/>
              <a:headEnd/>
              <a:tailEnd/>
            </a:ln>
            <a:effectLst/>
          </p:spPr>
          <p:txBody>
            <a:bodyPr wrap="none" anchor="ctr"/>
            <a:lstStyle/>
            <a:p>
              <a:pPr algn="ctr">
                <a:buNone/>
              </a:pPr>
              <a:r>
                <a:rPr lang="en-US" altLang="zh-CN" dirty="0">
                  <a:solidFill>
                    <a:schemeClr val="tx1"/>
                  </a:solidFill>
                  <a:latin typeface="Times New Roman" pitchFamily="18" charset="0"/>
                  <a:ea typeface="宋体" pitchFamily="2" charset="-122"/>
                </a:rPr>
                <a:t>Applications</a:t>
              </a:r>
            </a:p>
            <a:p>
              <a:pPr algn="ctr">
                <a:buNone/>
              </a:pPr>
              <a:endParaRPr lang="en-US" altLang="zh-CN" dirty="0">
                <a:solidFill>
                  <a:schemeClr val="tx1"/>
                </a:solidFill>
                <a:latin typeface="Times New Roman" pitchFamily="18" charset="0"/>
                <a:ea typeface="宋体" pitchFamily="2" charset="-122"/>
              </a:endParaRPr>
            </a:p>
            <a:p>
              <a:pPr algn="ctr">
                <a:buNone/>
              </a:pPr>
              <a:endParaRPr lang="en-US" altLang="zh-CN" dirty="0">
                <a:solidFill>
                  <a:schemeClr val="tx1"/>
                </a:solidFill>
                <a:latin typeface="Times New Roman" pitchFamily="18" charset="0"/>
                <a:ea typeface="宋体" pitchFamily="2" charset="-122"/>
              </a:endParaRPr>
            </a:p>
            <a:p>
              <a:pPr algn="ctr">
                <a:buNone/>
              </a:pPr>
              <a:endParaRPr lang="zh-CN" altLang="en-US" dirty="0">
                <a:solidFill>
                  <a:schemeClr val="tx1"/>
                </a:solidFill>
                <a:latin typeface="Times New Roman" pitchFamily="18" charset="0"/>
                <a:ea typeface="宋体" pitchFamily="2" charset="-122"/>
              </a:endParaRPr>
            </a:p>
          </p:txBody>
        </p:sp>
        <p:sp>
          <p:nvSpPr>
            <p:cNvPr id="236548" name="Rectangle 4"/>
            <p:cNvSpPr>
              <a:spLocks noChangeArrowheads="1"/>
            </p:cNvSpPr>
            <p:nvPr/>
          </p:nvSpPr>
          <p:spPr bwMode="auto">
            <a:xfrm>
              <a:off x="3401994" y="2168536"/>
              <a:ext cx="1752600" cy="914400"/>
            </a:xfrm>
            <a:prstGeom prst="rect">
              <a:avLst/>
            </a:prstGeom>
            <a:solidFill>
              <a:srgbClr val="FFFFBD"/>
            </a:solidFill>
            <a:ln w="9525">
              <a:solidFill>
                <a:schemeClr val="tx1"/>
              </a:solidFill>
              <a:miter lim="800000"/>
              <a:headEnd/>
              <a:tailEnd/>
            </a:ln>
            <a:effectLst/>
          </p:spPr>
          <p:txBody>
            <a:bodyPr wrap="none" anchor="ctr"/>
            <a:lstStyle/>
            <a:p>
              <a:pPr algn="ctr">
                <a:buNone/>
              </a:pPr>
              <a:r>
                <a:rPr lang="en-US" altLang="zh-CN">
                  <a:solidFill>
                    <a:schemeClr val="tx1"/>
                  </a:solidFill>
                  <a:latin typeface="Times New Roman" pitchFamily="18" charset="0"/>
                  <a:ea typeface="宋体" pitchFamily="2" charset="-122"/>
                </a:rPr>
                <a:t>OS</a:t>
              </a:r>
            </a:p>
          </p:txBody>
        </p:sp>
        <p:sp>
          <p:nvSpPr>
            <p:cNvPr id="236549" name="Rectangle 5"/>
            <p:cNvSpPr>
              <a:spLocks noChangeArrowheads="1"/>
            </p:cNvSpPr>
            <p:nvPr/>
          </p:nvSpPr>
          <p:spPr bwMode="auto">
            <a:xfrm>
              <a:off x="2182794" y="2625736"/>
              <a:ext cx="1828800" cy="457200"/>
            </a:xfrm>
            <a:prstGeom prst="rect">
              <a:avLst/>
            </a:prstGeom>
            <a:solidFill>
              <a:srgbClr val="FFFFBD"/>
            </a:solidFill>
            <a:ln w="9525">
              <a:solidFill>
                <a:schemeClr val="tx1"/>
              </a:solidFill>
              <a:miter lim="800000"/>
              <a:headEnd/>
              <a:tailEnd/>
            </a:ln>
            <a:effectLst/>
          </p:spPr>
          <p:txBody>
            <a:bodyPr wrap="none" anchor="ctr"/>
            <a:lstStyle/>
            <a:p>
              <a:pPr algn="ctr">
                <a:buNone/>
              </a:pPr>
              <a:r>
                <a:rPr lang="en-US" altLang="zh-CN">
                  <a:solidFill>
                    <a:schemeClr val="tx1"/>
                  </a:solidFill>
                  <a:latin typeface="Times New Roman" pitchFamily="18" charset="0"/>
                  <a:ea typeface="宋体" pitchFamily="2" charset="-122"/>
                </a:rPr>
                <a:t>Compiler</a:t>
              </a:r>
            </a:p>
          </p:txBody>
        </p:sp>
        <p:sp>
          <p:nvSpPr>
            <p:cNvPr id="236550" name="Rectangle 6"/>
            <p:cNvSpPr>
              <a:spLocks noChangeArrowheads="1"/>
            </p:cNvSpPr>
            <p:nvPr/>
          </p:nvSpPr>
          <p:spPr bwMode="auto">
            <a:xfrm>
              <a:off x="1281094" y="3124211"/>
              <a:ext cx="5399087" cy="546100"/>
            </a:xfrm>
            <a:prstGeom prst="rect">
              <a:avLst/>
            </a:prstGeom>
            <a:solidFill>
              <a:srgbClr val="92D050"/>
            </a:solidFill>
            <a:ln w="9525">
              <a:solidFill>
                <a:schemeClr val="tx1"/>
              </a:solidFill>
              <a:miter lim="800000"/>
              <a:headEnd/>
              <a:tailEnd/>
            </a:ln>
            <a:effectLst/>
          </p:spPr>
          <p:txBody>
            <a:bodyPr wrap="none" anchor="ctr"/>
            <a:lstStyle/>
            <a:p>
              <a:pPr algn="ctr">
                <a:buNone/>
              </a:pPr>
              <a:r>
                <a:rPr lang="en-US" altLang="zh-CN" dirty="0">
                  <a:solidFill>
                    <a:schemeClr val="tx1"/>
                  </a:solidFill>
                  <a:latin typeface="Times New Roman" pitchFamily="18" charset="0"/>
                  <a:ea typeface="宋体" pitchFamily="2" charset="-122"/>
                </a:rPr>
                <a:t>Instruction Set Architecture </a:t>
              </a:r>
              <a:r>
                <a:rPr lang="zh-CN" altLang="en-US" dirty="0">
                  <a:solidFill>
                    <a:schemeClr val="tx1"/>
                  </a:solidFill>
                  <a:latin typeface="Times New Roman" pitchFamily="18" charset="0"/>
                  <a:ea typeface="宋体" pitchFamily="2" charset="-122"/>
                </a:rPr>
                <a:t>（</a:t>
              </a:r>
              <a:r>
                <a:rPr lang="en-US" altLang="zh-CN" dirty="0">
                  <a:solidFill>
                    <a:srgbClr val="FF0000"/>
                  </a:solidFill>
                  <a:latin typeface="Times New Roman" pitchFamily="18" charset="0"/>
                  <a:ea typeface="宋体" pitchFamily="2" charset="-122"/>
                </a:rPr>
                <a:t>ISA</a:t>
              </a:r>
              <a:r>
                <a:rPr lang="zh-CN" altLang="en-US" dirty="0">
                  <a:solidFill>
                    <a:schemeClr val="tx1"/>
                  </a:solidFill>
                  <a:latin typeface="Times New Roman" pitchFamily="18" charset="0"/>
                  <a:ea typeface="宋体" pitchFamily="2" charset="-122"/>
                </a:rPr>
                <a:t>）</a:t>
              </a:r>
            </a:p>
          </p:txBody>
        </p:sp>
        <p:sp>
          <p:nvSpPr>
            <p:cNvPr id="236551" name="Rectangle 7"/>
            <p:cNvSpPr>
              <a:spLocks noChangeArrowheads="1"/>
            </p:cNvSpPr>
            <p:nvPr/>
          </p:nvSpPr>
          <p:spPr bwMode="auto">
            <a:xfrm>
              <a:off x="1928794" y="3700474"/>
              <a:ext cx="1600200" cy="685800"/>
            </a:xfrm>
            <a:prstGeom prst="rect">
              <a:avLst/>
            </a:prstGeom>
            <a:solidFill>
              <a:schemeClr val="bg1">
                <a:lumMod val="85000"/>
              </a:schemeClr>
            </a:solidFill>
            <a:ln w="9525">
              <a:solidFill>
                <a:schemeClr val="tx1"/>
              </a:solidFill>
              <a:miter lim="800000"/>
              <a:headEnd/>
              <a:tailEnd/>
            </a:ln>
            <a:effectLst/>
          </p:spPr>
          <p:txBody>
            <a:bodyPr wrap="none" anchor="ctr"/>
            <a:lstStyle/>
            <a:p>
              <a:pPr algn="ctr">
                <a:buNone/>
              </a:pPr>
              <a:r>
                <a:rPr lang="en-US" altLang="zh-CN" dirty="0">
                  <a:solidFill>
                    <a:schemeClr val="tx1"/>
                  </a:solidFill>
                  <a:latin typeface="Times New Roman" pitchFamily="18" charset="0"/>
                  <a:ea typeface="宋体" pitchFamily="2" charset="-122"/>
                </a:rPr>
                <a:t>Instruction</a:t>
              </a:r>
            </a:p>
            <a:p>
              <a:pPr algn="ctr">
                <a:buNone/>
              </a:pPr>
              <a:r>
                <a:rPr lang="en-US" altLang="zh-CN" dirty="0">
                  <a:solidFill>
                    <a:schemeClr val="tx1"/>
                  </a:solidFill>
                  <a:latin typeface="Times New Roman" pitchFamily="18" charset="0"/>
                  <a:ea typeface="宋体" pitchFamily="2" charset="-122"/>
                </a:rPr>
                <a:t>Processing</a:t>
              </a:r>
            </a:p>
          </p:txBody>
        </p:sp>
        <p:sp>
          <p:nvSpPr>
            <p:cNvPr id="236552" name="Rectangle 8"/>
            <p:cNvSpPr>
              <a:spLocks noChangeArrowheads="1"/>
            </p:cNvSpPr>
            <p:nvPr/>
          </p:nvSpPr>
          <p:spPr bwMode="auto">
            <a:xfrm>
              <a:off x="3528994" y="3700474"/>
              <a:ext cx="1639887" cy="685800"/>
            </a:xfrm>
            <a:prstGeom prst="rect">
              <a:avLst/>
            </a:prstGeom>
            <a:solidFill>
              <a:schemeClr val="bg1">
                <a:lumMod val="85000"/>
              </a:schemeClr>
            </a:solidFill>
            <a:ln w="9525">
              <a:solidFill>
                <a:schemeClr val="tx1"/>
              </a:solidFill>
              <a:miter lim="800000"/>
              <a:headEnd/>
              <a:tailEnd/>
            </a:ln>
            <a:effectLst/>
          </p:spPr>
          <p:txBody>
            <a:bodyPr wrap="none" anchor="ctr"/>
            <a:lstStyle/>
            <a:p>
              <a:pPr algn="ctr">
                <a:buNone/>
              </a:pPr>
              <a:r>
                <a:rPr lang="en-US" altLang="zh-CN">
                  <a:solidFill>
                    <a:schemeClr val="tx1"/>
                  </a:solidFill>
                  <a:latin typeface="Times New Roman" pitchFamily="18" charset="0"/>
                  <a:ea typeface="宋体" pitchFamily="2" charset="-122"/>
                </a:rPr>
                <a:t>Input/</a:t>
              </a:r>
            </a:p>
            <a:p>
              <a:pPr algn="ctr">
                <a:buNone/>
              </a:pPr>
              <a:r>
                <a:rPr lang="en-US" altLang="zh-CN">
                  <a:solidFill>
                    <a:schemeClr val="tx1"/>
                  </a:solidFill>
                  <a:latin typeface="Times New Roman" pitchFamily="18" charset="0"/>
                  <a:ea typeface="宋体" pitchFamily="2" charset="-122"/>
                </a:rPr>
                <a:t>Output</a:t>
              </a:r>
            </a:p>
          </p:txBody>
        </p:sp>
        <p:sp>
          <p:nvSpPr>
            <p:cNvPr id="236553" name="Text Box 9"/>
            <p:cNvSpPr txBox="1">
              <a:spLocks noChangeArrowheads="1"/>
            </p:cNvSpPr>
            <p:nvPr/>
          </p:nvSpPr>
          <p:spPr bwMode="auto">
            <a:xfrm>
              <a:off x="5380023" y="4413267"/>
              <a:ext cx="2376487" cy="923976"/>
            </a:xfrm>
            <a:prstGeom prst="rect">
              <a:avLst/>
            </a:prstGeom>
            <a:noFill/>
            <a:ln w="9525">
              <a:noFill/>
              <a:miter lim="800000"/>
              <a:headEnd/>
              <a:tailEnd/>
            </a:ln>
            <a:effectLst/>
          </p:spPr>
          <p:txBody>
            <a:bodyPr>
              <a:spAutoFit/>
            </a:bodyPr>
            <a:lstStyle/>
            <a:p>
              <a:pPr algn="l">
                <a:buNone/>
              </a:pPr>
              <a:r>
                <a:rPr lang="en-US" altLang="zh-CN" dirty="0">
                  <a:solidFill>
                    <a:schemeClr val="tx1"/>
                  </a:solidFill>
                  <a:latin typeface="Times New Roman" pitchFamily="18" charset="0"/>
                  <a:ea typeface="宋体" pitchFamily="2" charset="-122"/>
                </a:rPr>
                <a:t>Hardware  layers for design abstraction</a:t>
              </a:r>
            </a:p>
          </p:txBody>
        </p:sp>
        <p:sp>
          <p:nvSpPr>
            <p:cNvPr id="236554" name="Rectangle 10"/>
            <p:cNvSpPr>
              <a:spLocks noChangeArrowheads="1"/>
            </p:cNvSpPr>
            <p:nvPr/>
          </p:nvSpPr>
          <p:spPr bwMode="auto">
            <a:xfrm>
              <a:off x="1928794" y="4386274"/>
              <a:ext cx="3240087" cy="685800"/>
            </a:xfrm>
            <a:prstGeom prst="rect">
              <a:avLst/>
            </a:prstGeom>
            <a:solidFill>
              <a:schemeClr val="bg1">
                <a:lumMod val="85000"/>
              </a:schemeClr>
            </a:solidFill>
            <a:ln w="9525">
              <a:solidFill>
                <a:schemeClr val="tx1"/>
              </a:solidFill>
              <a:miter lim="800000"/>
              <a:headEnd/>
              <a:tailEnd/>
            </a:ln>
            <a:effectLst/>
          </p:spPr>
          <p:txBody>
            <a:bodyPr wrap="none" anchor="ctr"/>
            <a:lstStyle/>
            <a:p>
              <a:pPr algn="ctr">
                <a:buNone/>
              </a:pPr>
              <a:r>
                <a:rPr lang="en-US" altLang="zh-CN" dirty="0" err="1">
                  <a:solidFill>
                    <a:schemeClr val="tx1"/>
                  </a:solidFill>
                  <a:latin typeface="Times New Roman" pitchFamily="18" charset="0"/>
                  <a:ea typeface="宋体" pitchFamily="2" charset="-122"/>
                </a:rPr>
                <a:t>Datapath</a:t>
              </a:r>
              <a:r>
                <a:rPr lang="en-US" altLang="zh-CN" dirty="0">
                  <a:solidFill>
                    <a:schemeClr val="tx1"/>
                  </a:solidFill>
                  <a:latin typeface="Times New Roman" pitchFamily="18" charset="0"/>
                  <a:ea typeface="宋体" pitchFamily="2" charset="-122"/>
                </a:rPr>
                <a:t> &amp; Control</a:t>
              </a:r>
            </a:p>
          </p:txBody>
        </p:sp>
        <p:sp>
          <p:nvSpPr>
            <p:cNvPr id="236555" name="Rectangle 11"/>
            <p:cNvSpPr>
              <a:spLocks noChangeArrowheads="1"/>
            </p:cNvSpPr>
            <p:nvPr/>
          </p:nvSpPr>
          <p:spPr bwMode="auto">
            <a:xfrm>
              <a:off x="1928794" y="5072074"/>
              <a:ext cx="3240087" cy="685800"/>
            </a:xfrm>
            <a:prstGeom prst="rect">
              <a:avLst/>
            </a:prstGeom>
            <a:solidFill>
              <a:schemeClr val="bg1">
                <a:lumMod val="85000"/>
              </a:schemeClr>
            </a:solidFill>
            <a:ln w="9525">
              <a:solidFill>
                <a:schemeClr val="tx1"/>
              </a:solidFill>
              <a:miter lim="800000"/>
              <a:headEnd/>
              <a:tailEnd/>
            </a:ln>
            <a:effectLst/>
          </p:spPr>
          <p:txBody>
            <a:bodyPr wrap="none" anchor="ctr"/>
            <a:lstStyle/>
            <a:p>
              <a:pPr algn="ctr">
                <a:buNone/>
              </a:pPr>
              <a:r>
                <a:rPr lang="en-US" altLang="zh-CN">
                  <a:solidFill>
                    <a:schemeClr val="tx1"/>
                  </a:solidFill>
                  <a:latin typeface="Times New Roman" pitchFamily="18" charset="0"/>
                  <a:ea typeface="宋体" pitchFamily="2" charset="-122"/>
                </a:rPr>
                <a:t>Digital Design</a:t>
              </a:r>
            </a:p>
          </p:txBody>
        </p:sp>
        <p:sp>
          <p:nvSpPr>
            <p:cNvPr id="236556" name="Rectangle 12"/>
            <p:cNvSpPr>
              <a:spLocks noChangeArrowheads="1"/>
            </p:cNvSpPr>
            <p:nvPr/>
          </p:nvSpPr>
          <p:spPr bwMode="auto">
            <a:xfrm>
              <a:off x="1928794" y="5757874"/>
              <a:ext cx="3240087" cy="685800"/>
            </a:xfrm>
            <a:prstGeom prst="rect">
              <a:avLst/>
            </a:prstGeom>
            <a:solidFill>
              <a:schemeClr val="bg1">
                <a:lumMod val="85000"/>
              </a:schemeClr>
            </a:solidFill>
            <a:ln w="9525">
              <a:solidFill>
                <a:schemeClr val="tx1"/>
              </a:solidFill>
              <a:miter lim="800000"/>
              <a:headEnd/>
              <a:tailEnd/>
            </a:ln>
            <a:effectLst/>
          </p:spPr>
          <p:txBody>
            <a:bodyPr wrap="none" anchor="ctr"/>
            <a:lstStyle/>
            <a:p>
              <a:pPr algn="ctr">
                <a:buNone/>
              </a:pPr>
              <a:r>
                <a:rPr lang="en-US" altLang="zh-CN" dirty="0">
                  <a:latin typeface="Times New Roman" pitchFamily="18" charset="0"/>
                  <a:ea typeface="宋体" pitchFamily="2" charset="-122"/>
                </a:rPr>
                <a:t>Circuit Design</a:t>
              </a:r>
            </a:p>
          </p:txBody>
        </p:sp>
        <p:sp>
          <p:nvSpPr>
            <p:cNvPr id="236557" name="Text Box 13"/>
            <p:cNvSpPr txBox="1">
              <a:spLocks noChangeArrowheads="1"/>
            </p:cNvSpPr>
            <p:nvPr/>
          </p:nvSpPr>
          <p:spPr bwMode="auto">
            <a:xfrm>
              <a:off x="5313343" y="1971686"/>
              <a:ext cx="2952751" cy="779772"/>
            </a:xfrm>
            <a:prstGeom prst="rect">
              <a:avLst/>
            </a:prstGeom>
            <a:noFill/>
            <a:ln w="9525">
              <a:noFill/>
              <a:miter lim="800000"/>
              <a:headEnd/>
              <a:tailEnd/>
            </a:ln>
            <a:effectLst/>
          </p:spPr>
          <p:txBody>
            <a:bodyPr>
              <a:spAutoFit/>
            </a:bodyPr>
            <a:lstStyle/>
            <a:p>
              <a:pPr algn="l">
                <a:buNone/>
              </a:pPr>
              <a:r>
                <a:rPr lang="en-US" altLang="zh-CN" dirty="0">
                  <a:solidFill>
                    <a:schemeClr val="tx1"/>
                  </a:solidFill>
                  <a:latin typeface="Times New Roman" pitchFamily="18" charset="0"/>
                  <a:ea typeface="宋体" pitchFamily="2" charset="-122"/>
                </a:rPr>
                <a:t>Software  layers of</a:t>
              </a:r>
            </a:p>
            <a:p>
              <a:pPr algn="l">
                <a:buNone/>
              </a:pPr>
              <a:r>
                <a:rPr lang="en-US" altLang="zh-CN" dirty="0">
                  <a:solidFill>
                    <a:schemeClr val="tx1"/>
                  </a:solidFill>
                  <a:latin typeface="Times New Roman" pitchFamily="18" charset="0"/>
                  <a:ea typeface="宋体" pitchFamily="2" charset="-122"/>
                </a:rPr>
                <a:t>abstraction</a:t>
              </a:r>
            </a:p>
          </p:txBody>
        </p:sp>
      </p:grpSp>
      <p:sp>
        <p:nvSpPr>
          <p:cNvPr id="236558" name="Text Box 14"/>
          <p:cNvSpPr txBox="1">
            <a:spLocks noChangeArrowheads="1"/>
          </p:cNvSpPr>
          <p:nvPr/>
        </p:nvSpPr>
        <p:spPr bwMode="auto">
          <a:xfrm>
            <a:off x="612000" y="900000"/>
            <a:ext cx="10308536" cy="1090235"/>
          </a:xfrm>
          <a:prstGeom prst="rect">
            <a:avLst/>
          </a:prstGeom>
          <a:noFill/>
          <a:ln w="12700">
            <a:noFill/>
            <a:miter lim="800000"/>
            <a:headEnd/>
            <a:tailEnd/>
          </a:ln>
          <a:effectLst/>
        </p:spPr>
        <p:txBody>
          <a:bodyPr wrap="square">
            <a:spAutoFit/>
          </a:bodyPr>
          <a:lstStyle/>
          <a:p>
            <a:pPr marL="284163" indent="-284163">
              <a:lnSpc>
                <a:spcPct val="120000"/>
              </a:lnSpc>
              <a:spcBef>
                <a:spcPct val="10000"/>
              </a:spcBef>
              <a:spcAft>
                <a:spcPct val="10000"/>
              </a:spcAft>
              <a:buClr>
                <a:srgbClr val="FF0000"/>
              </a:buClr>
              <a:buFont typeface="Wingdings" pitchFamily="2" charset="2"/>
              <a:buChar char="v"/>
            </a:pPr>
            <a:r>
              <a:rPr lang="zh-CN" altLang="en-US" sz="2400" dirty="0"/>
              <a:t>  </a:t>
            </a:r>
            <a:r>
              <a:rPr lang="zh-CN" altLang="en-US" sz="2800" dirty="0">
                <a:latin typeface="Times New Roman" pitchFamily="18" charset="0"/>
                <a:ea typeface="+mn-ea"/>
                <a:cs typeface="Times New Roman" pitchFamily="18" charset="0"/>
              </a:rPr>
              <a:t>指令集系统结构</a:t>
            </a:r>
            <a:r>
              <a:rPr lang="en-US" altLang="zh-CN" sz="2800" dirty="0">
                <a:latin typeface="Times New Roman" pitchFamily="18" charset="0"/>
                <a:ea typeface="+mn-ea"/>
                <a:cs typeface="Times New Roman" pitchFamily="18" charset="0"/>
              </a:rPr>
              <a:t>(ISA)</a:t>
            </a:r>
          </a:p>
          <a:p>
            <a:pPr marL="741363" lvl="1" indent="-284163">
              <a:lnSpc>
                <a:spcPct val="120000"/>
              </a:lnSpc>
              <a:spcBef>
                <a:spcPct val="10000"/>
              </a:spcBef>
              <a:spcAft>
                <a:spcPct val="10000"/>
              </a:spcAft>
              <a:buClr>
                <a:srgbClr val="FF0000"/>
              </a:buClr>
            </a:pPr>
            <a:r>
              <a:rPr lang="zh-CN" altLang="en-US" sz="2400" dirty="0">
                <a:latin typeface="Times New Roman" pitchFamily="18" charset="0"/>
                <a:ea typeface="+mn-ea"/>
                <a:cs typeface="Times New Roman" pitchFamily="18" charset="0"/>
              </a:rPr>
              <a:t>机器语言编程者的视角，机器内部结构和行为能力的指令级抽象</a:t>
            </a:r>
            <a:endParaRPr lang="en-US" altLang="zh-CN" sz="3200" dirty="0">
              <a:latin typeface="Times New Roman" pitchFamily="18" charset="0"/>
              <a:ea typeface="+mn-ea"/>
              <a:cs typeface="Times New Roman" pitchFamily="18" charset="0"/>
            </a:endParaRPr>
          </a:p>
        </p:txBody>
      </p:sp>
      <p:sp>
        <p:nvSpPr>
          <p:cNvPr id="2" name="TextBox 1"/>
          <p:cNvSpPr txBox="1"/>
          <p:nvPr/>
        </p:nvSpPr>
        <p:spPr>
          <a:xfrm>
            <a:off x="2927649" y="2479076"/>
            <a:ext cx="476395" cy="1034129"/>
          </a:xfrm>
          <a:prstGeom prst="rect">
            <a:avLst/>
          </a:prstGeom>
          <a:solidFill>
            <a:srgbClr val="FFFFBD"/>
          </a:solidFill>
          <a:ln>
            <a:solidFill>
              <a:schemeClr val="tx1"/>
            </a:solidFill>
          </a:ln>
        </p:spPr>
        <p:txBody>
          <a:bodyPr wrap="square" rtlCol="0">
            <a:spAutoFit/>
          </a:bodyPr>
          <a:lstStyle/>
          <a:p>
            <a:pPr>
              <a:buNone/>
            </a:pPr>
            <a:r>
              <a:rPr lang="zh-CN" altLang="en-US" dirty="0"/>
              <a:t>汇编程序</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idx="4294967295"/>
          </p:nvPr>
        </p:nvSpPr>
        <p:spPr>
          <a:xfrm>
            <a:off x="612000" y="252000"/>
            <a:ext cx="7010400" cy="373062"/>
          </a:xfrm>
        </p:spPr>
        <p:txBody>
          <a:bodyPr/>
          <a:lstStyle/>
          <a:p>
            <a:r>
              <a:rPr lang="en-US" altLang="zh-CN" dirty="0"/>
              <a:t>2.3 CISC</a:t>
            </a:r>
            <a:r>
              <a:rPr lang="zh-CN" altLang="en-US" dirty="0"/>
              <a:t>与</a:t>
            </a:r>
            <a:r>
              <a:rPr lang="en-US" altLang="zh-CN" dirty="0"/>
              <a:t>RISC</a:t>
            </a:r>
          </a:p>
        </p:txBody>
      </p:sp>
      <p:sp>
        <p:nvSpPr>
          <p:cNvPr id="262147" name="Rectangle 3"/>
          <p:cNvSpPr>
            <a:spLocks noGrp="1" noChangeArrowheads="1"/>
          </p:cNvSpPr>
          <p:nvPr>
            <p:ph type="body" idx="4294967295"/>
          </p:nvPr>
        </p:nvSpPr>
        <p:spPr>
          <a:xfrm>
            <a:off x="612000" y="900000"/>
            <a:ext cx="10380544" cy="5697714"/>
          </a:xfrm>
        </p:spPr>
        <p:txBody>
          <a:bodyPr/>
          <a:lstStyle/>
          <a:p>
            <a:pPr>
              <a:lnSpc>
                <a:spcPct val="110000"/>
              </a:lnSpc>
            </a:pPr>
            <a:r>
              <a:rPr lang="en-US" altLang="zh-CN" dirty="0">
                <a:ea typeface="宋体" pitchFamily="2" charset="-122"/>
              </a:rPr>
              <a:t>RISC</a:t>
            </a:r>
            <a:r>
              <a:rPr lang="zh-CN" altLang="en-US" dirty="0">
                <a:ea typeface="宋体" pitchFamily="2" charset="-122"/>
              </a:rPr>
              <a:t>与</a:t>
            </a:r>
            <a:r>
              <a:rPr lang="en-US" altLang="zh-CN" dirty="0">
                <a:ea typeface="宋体" pitchFamily="2" charset="-122"/>
              </a:rPr>
              <a:t>CISC</a:t>
            </a:r>
            <a:r>
              <a:rPr lang="zh-CN" altLang="en-US" dirty="0">
                <a:ea typeface="宋体" pitchFamily="2" charset="-122"/>
              </a:rPr>
              <a:t>性能对比</a:t>
            </a:r>
            <a:endParaRPr lang="en-US" altLang="zh-CN" dirty="0">
              <a:ea typeface="宋体" pitchFamily="2" charset="-122"/>
            </a:endParaRPr>
          </a:p>
          <a:p>
            <a:pPr lvl="1">
              <a:lnSpc>
                <a:spcPct val="150000"/>
              </a:lnSpc>
            </a:pPr>
            <a:r>
              <a:rPr lang="en-US" altLang="zh-CN" sz="2200" dirty="0">
                <a:ea typeface="宋体" pitchFamily="2" charset="-122"/>
              </a:rPr>
              <a:t>RISC</a:t>
            </a:r>
            <a:r>
              <a:rPr lang="zh-CN" altLang="en-US" sz="2200" dirty="0">
                <a:ea typeface="宋体" pitchFamily="2" charset="-122"/>
              </a:rPr>
              <a:t>比</a:t>
            </a:r>
            <a:r>
              <a:rPr lang="en-US" altLang="zh-CN" sz="2200" dirty="0">
                <a:ea typeface="宋体" pitchFamily="2" charset="-122"/>
              </a:rPr>
              <a:t>CISC</a:t>
            </a:r>
            <a:r>
              <a:rPr lang="zh-CN" altLang="en-US" sz="2200" dirty="0">
                <a:ea typeface="宋体" pitchFamily="2" charset="-122"/>
              </a:rPr>
              <a:t>机器的</a:t>
            </a:r>
            <a:r>
              <a:rPr lang="en-US" altLang="zh-CN" sz="2200" dirty="0">
                <a:ea typeface="宋体" pitchFamily="2" charset="-122"/>
              </a:rPr>
              <a:t>CPI</a:t>
            </a:r>
            <a:r>
              <a:rPr lang="zh-CN" altLang="en-US" sz="2200" dirty="0">
                <a:ea typeface="宋体" pitchFamily="2" charset="-122"/>
              </a:rPr>
              <a:t>（</a:t>
            </a:r>
            <a:r>
              <a:rPr lang="en-US" altLang="zh-CN" sz="2200" dirty="0">
                <a:ea typeface="宋体" pitchFamily="2" charset="-122"/>
              </a:rPr>
              <a:t>Cycles per Instruction</a:t>
            </a:r>
            <a:r>
              <a:rPr lang="zh-CN" altLang="en-US" sz="2200" dirty="0">
                <a:ea typeface="宋体" pitchFamily="2" charset="-122"/>
              </a:rPr>
              <a:t>，平均周期数）要小；</a:t>
            </a:r>
          </a:p>
          <a:p>
            <a:pPr lvl="1">
              <a:lnSpc>
                <a:spcPct val="150000"/>
              </a:lnSpc>
            </a:pPr>
            <a:r>
              <a:rPr lang="en-US" altLang="zh-CN" sz="2200" dirty="0">
                <a:ea typeface="宋体" pitchFamily="2" charset="-122"/>
              </a:rPr>
              <a:t>CISC</a:t>
            </a:r>
            <a:r>
              <a:rPr lang="zh-CN" altLang="en-US" sz="2200" dirty="0">
                <a:ea typeface="宋体" pitchFamily="2" charset="-122"/>
              </a:rPr>
              <a:t>一般用微码技术，一条指令往往要用好几个周期才能实现，复杂指令所需的周期数则更多，</a:t>
            </a:r>
            <a:r>
              <a:rPr lang="en-US" altLang="zh-CN" sz="2200" dirty="0">
                <a:ea typeface="宋体" pitchFamily="2" charset="-122"/>
              </a:rPr>
              <a:t>CISC</a:t>
            </a:r>
            <a:r>
              <a:rPr lang="zh-CN" altLang="en-US" sz="2200" dirty="0">
                <a:ea typeface="宋体" pitchFamily="2" charset="-122"/>
              </a:rPr>
              <a:t>机器</a:t>
            </a:r>
            <a:r>
              <a:rPr lang="en-US" altLang="zh-CN" sz="2200" dirty="0">
                <a:ea typeface="宋体" pitchFamily="2" charset="-122"/>
              </a:rPr>
              <a:t>CPI</a:t>
            </a:r>
            <a:r>
              <a:rPr lang="zh-CN" altLang="en-US" sz="2200" dirty="0">
                <a:ea typeface="宋体" pitchFamily="2" charset="-122"/>
              </a:rPr>
              <a:t>一般为</a:t>
            </a:r>
            <a:r>
              <a:rPr lang="en-US" altLang="zh-CN" sz="2200" dirty="0">
                <a:ea typeface="宋体" pitchFamily="2" charset="-122"/>
              </a:rPr>
              <a:t>4-6</a:t>
            </a:r>
            <a:r>
              <a:rPr lang="zh-CN" altLang="en-US" sz="2200" dirty="0">
                <a:ea typeface="宋体" pitchFamily="2" charset="-122"/>
              </a:rPr>
              <a:t>；</a:t>
            </a:r>
          </a:p>
          <a:p>
            <a:pPr lvl="1">
              <a:lnSpc>
                <a:spcPct val="150000"/>
              </a:lnSpc>
            </a:pPr>
            <a:r>
              <a:rPr lang="en-US" altLang="zh-CN" sz="2200" dirty="0">
                <a:ea typeface="宋体" pitchFamily="2" charset="-122"/>
              </a:rPr>
              <a:t>RISC</a:t>
            </a:r>
            <a:r>
              <a:rPr lang="zh-CN" altLang="en-US" sz="2200" dirty="0">
                <a:ea typeface="宋体" pitchFamily="2" charset="-122"/>
              </a:rPr>
              <a:t>一般指令一个周期完成，所以</a:t>
            </a:r>
            <a:r>
              <a:rPr lang="en-US" altLang="zh-CN" sz="2200" dirty="0">
                <a:ea typeface="宋体" pitchFamily="2" charset="-122"/>
              </a:rPr>
              <a:t>CPI=1</a:t>
            </a:r>
            <a:r>
              <a:rPr lang="zh-CN" altLang="en-US" sz="2200" dirty="0">
                <a:ea typeface="宋体" pitchFamily="2" charset="-122"/>
              </a:rPr>
              <a:t>，但</a:t>
            </a:r>
            <a:r>
              <a:rPr lang="en-US" altLang="zh-CN" sz="2200" dirty="0">
                <a:ea typeface="宋体" pitchFamily="2" charset="-122"/>
              </a:rPr>
              <a:t>LOAD</a:t>
            </a:r>
            <a:r>
              <a:rPr lang="zh-CN" altLang="en-US" sz="2200" dirty="0">
                <a:ea typeface="宋体" pitchFamily="2" charset="-122"/>
              </a:rPr>
              <a:t>、</a:t>
            </a:r>
            <a:r>
              <a:rPr lang="en-US" altLang="zh-CN" sz="2200" dirty="0">
                <a:ea typeface="宋体" pitchFamily="2" charset="-122"/>
              </a:rPr>
              <a:t>STORE</a:t>
            </a:r>
            <a:r>
              <a:rPr lang="zh-CN" altLang="en-US" sz="2200" dirty="0">
                <a:ea typeface="宋体" pitchFamily="2" charset="-122"/>
              </a:rPr>
              <a:t>等指令要长些，所以</a:t>
            </a:r>
            <a:r>
              <a:rPr lang="en-US" altLang="zh-CN" sz="2200" dirty="0">
                <a:ea typeface="宋体" pitchFamily="2" charset="-122"/>
              </a:rPr>
              <a:t>RISC</a:t>
            </a:r>
            <a:r>
              <a:rPr lang="zh-CN" altLang="en-US" sz="2200" dirty="0">
                <a:ea typeface="宋体" pitchFamily="2" charset="-122"/>
              </a:rPr>
              <a:t>机器的</a:t>
            </a:r>
            <a:r>
              <a:rPr lang="en-US" altLang="zh-CN" sz="2200" dirty="0">
                <a:ea typeface="宋体" pitchFamily="2" charset="-122"/>
              </a:rPr>
              <a:t>CPI</a:t>
            </a:r>
            <a:r>
              <a:rPr lang="zh-CN" altLang="en-US" sz="2200" dirty="0">
                <a:ea typeface="宋体" pitchFamily="2" charset="-122"/>
              </a:rPr>
              <a:t>约大于</a:t>
            </a:r>
            <a:r>
              <a:rPr lang="en-US" altLang="zh-CN" sz="2200" dirty="0">
                <a:ea typeface="宋体" pitchFamily="2" charset="-122"/>
              </a:rPr>
              <a:t>1</a:t>
            </a:r>
            <a:r>
              <a:rPr lang="zh-CN" altLang="en-US" sz="2200" dirty="0">
                <a:ea typeface="宋体" pitchFamily="2" charset="-122"/>
              </a:rPr>
              <a:t>。</a:t>
            </a:r>
            <a:endParaRPr lang="en-US" altLang="zh-CN" sz="2200" dirty="0">
              <a:ea typeface="宋体" pitchFamily="2" charset="-122"/>
            </a:endParaRPr>
          </a:p>
          <a:p>
            <a:pPr lvl="1">
              <a:lnSpc>
                <a:spcPct val="110000"/>
              </a:lnSpc>
            </a:pPr>
            <a:endParaRPr lang="en-US" altLang="zh-CN" sz="2000" dirty="0">
              <a:ea typeface="宋体" pitchFamily="2" charset="-122"/>
            </a:endParaRPr>
          </a:p>
          <a:p>
            <a:pPr>
              <a:lnSpc>
                <a:spcPct val="110000"/>
              </a:lnSpc>
            </a:pPr>
            <a:r>
              <a:rPr lang="en-US" altLang="zh-CN" dirty="0">
                <a:ea typeface="宋体" pitchFamily="2" charset="-122"/>
              </a:rPr>
              <a:t>RISC</a:t>
            </a:r>
            <a:r>
              <a:rPr lang="zh-CN" altLang="en-US" dirty="0">
                <a:ea typeface="宋体" pitchFamily="2" charset="-122"/>
              </a:rPr>
              <a:t>与</a:t>
            </a:r>
            <a:r>
              <a:rPr lang="en-US" altLang="zh-CN" dirty="0">
                <a:ea typeface="宋体" pitchFamily="2" charset="-122"/>
              </a:rPr>
              <a:t>CISC</a:t>
            </a:r>
            <a:r>
              <a:rPr lang="zh-CN" altLang="en-US" dirty="0">
                <a:ea typeface="宋体" pitchFamily="2" charset="-122"/>
              </a:rPr>
              <a:t>技术的融合</a:t>
            </a:r>
          </a:p>
          <a:p>
            <a:pPr lvl="1">
              <a:lnSpc>
                <a:spcPct val="150000"/>
              </a:lnSpc>
            </a:pPr>
            <a:r>
              <a:rPr lang="zh-CN" altLang="en-US" sz="2200" dirty="0">
                <a:ea typeface="宋体" pitchFamily="2" charset="-122"/>
              </a:rPr>
              <a:t>随着芯片集成度和硬件速度的增大，</a:t>
            </a:r>
            <a:r>
              <a:rPr lang="en-US" altLang="zh-CN" sz="2200" dirty="0">
                <a:ea typeface="宋体" pitchFamily="2" charset="-122"/>
              </a:rPr>
              <a:t>RISC</a:t>
            </a:r>
            <a:r>
              <a:rPr lang="zh-CN" altLang="en-US" sz="2200" dirty="0">
                <a:ea typeface="宋体" pitchFamily="2" charset="-122"/>
              </a:rPr>
              <a:t>系统也越来越复杂</a:t>
            </a:r>
          </a:p>
          <a:p>
            <a:pPr lvl="1">
              <a:lnSpc>
                <a:spcPct val="150000"/>
              </a:lnSpc>
            </a:pPr>
            <a:r>
              <a:rPr lang="en-US" altLang="zh-CN" sz="2200" dirty="0">
                <a:ea typeface="宋体" pitchFamily="2" charset="-122"/>
              </a:rPr>
              <a:t>CISC</a:t>
            </a:r>
            <a:r>
              <a:rPr lang="zh-CN" altLang="en-US" sz="2200" dirty="0">
                <a:ea typeface="宋体" pitchFamily="2" charset="-122"/>
              </a:rPr>
              <a:t>也吸收了很多</a:t>
            </a:r>
            <a:r>
              <a:rPr lang="en-US" altLang="zh-CN" sz="2200" dirty="0">
                <a:ea typeface="宋体" pitchFamily="2" charset="-122"/>
              </a:rPr>
              <a:t>RISC</a:t>
            </a:r>
            <a:r>
              <a:rPr lang="zh-CN" altLang="en-US" sz="2200" dirty="0">
                <a:ea typeface="宋体" pitchFamily="2" charset="-122"/>
              </a:rPr>
              <a:t>的设计思想</a:t>
            </a:r>
          </a:p>
          <a:p>
            <a:pPr lvl="2">
              <a:lnSpc>
                <a:spcPct val="150000"/>
              </a:lnSpc>
            </a:pPr>
            <a:r>
              <a:rPr lang="zh-CN" altLang="en-US" sz="2200" dirty="0">
                <a:ea typeface="宋体" pitchFamily="2" charset="-122"/>
              </a:rPr>
              <a:t>例如：</a:t>
            </a:r>
            <a:r>
              <a:rPr lang="en-US" altLang="zh-CN" sz="2200" dirty="0">
                <a:ea typeface="宋体" pitchFamily="2" charset="-122"/>
              </a:rPr>
              <a:t>Inter 80486</a:t>
            </a:r>
            <a:r>
              <a:rPr lang="zh-CN" altLang="en-US" sz="2200" dirty="0">
                <a:ea typeface="宋体" pitchFamily="2" charset="-122"/>
              </a:rPr>
              <a:t>比</a:t>
            </a:r>
            <a:r>
              <a:rPr lang="en-US" altLang="zh-CN" sz="2200" dirty="0">
                <a:ea typeface="宋体" pitchFamily="2" charset="-122"/>
              </a:rPr>
              <a:t>80286</a:t>
            </a:r>
            <a:r>
              <a:rPr lang="zh-CN" altLang="en-US" sz="2200" dirty="0">
                <a:ea typeface="宋体" pitchFamily="2" charset="-122"/>
              </a:rPr>
              <a:t>更加注重常用指令的执行效率，减少常用指令执行所需的周期数</a:t>
            </a:r>
            <a:r>
              <a:rPr lang="zh-CN" altLang="en-US" dirty="0">
                <a:ea typeface="宋体" pitchFamily="2" charset="-122"/>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47528" y="1268760"/>
            <a:ext cx="8820472" cy="2001616"/>
          </a:xfrm>
          <a:prstGeom prst="rect">
            <a:avLst/>
          </a:prstGeom>
        </p:spPr>
      </p:pic>
      <p:pic>
        <p:nvPicPr>
          <p:cNvPr id="5" name="图片 4"/>
          <p:cNvPicPr>
            <a:picLocks noChangeAspect="1"/>
          </p:cNvPicPr>
          <p:nvPr/>
        </p:nvPicPr>
        <p:blipFill>
          <a:blip r:embed="rId3"/>
          <a:stretch>
            <a:fillRect/>
          </a:stretch>
        </p:blipFill>
        <p:spPr>
          <a:xfrm>
            <a:off x="1847529" y="3761720"/>
            <a:ext cx="8335341" cy="1358054"/>
          </a:xfrm>
          <a:prstGeom prst="rect">
            <a:avLst/>
          </a:prstGeom>
        </p:spPr>
      </p:pic>
    </p:spTree>
    <p:extLst>
      <p:ext uri="{BB962C8B-B14F-4D97-AF65-F5344CB8AC3E}">
        <p14:creationId xmlns:p14="http://schemas.microsoft.com/office/powerpoint/2010/main" val="15041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991545" y="1124744"/>
            <a:ext cx="8342185" cy="1872208"/>
          </a:xfrm>
          <a:prstGeom prst="rect">
            <a:avLst/>
          </a:prstGeom>
        </p:spPr>
      </p:pic>
      <p:pic>
        <p:nvPicPr>
          <p:cNvPr id="5" name="图片 4"/>
          <p:cNvPicPr>
            <a:picLocks noChangeAspect="1"/>
          </p:cNvPicPr>
          <p:nvPr/>
        </p:nvPicPr>
        <p:blipFill>
          <a:blip r:embed="rId3"/>
          <a:stretch>
            <a:fillRect/>
          </a:stretch>
        </p:blipFill>
        <p:spPr>
          <a:xfrm>
            <a:off x="1962573" y="3645024"/>
            <a:ext cx="8242693" cy="1224136"/>
          </a:xfrm>
          <a:prstGeom prst="rect">
            <a:avLst/>
          </a:prstGeom>
        </p:spPr>
      </p:pic>
    </p:spTree>
    <p:extLst>
      <p:ext uri="{BB962C8B-B14F-4D97-AF65-F5344CB8AC3E}">
        <p14:creationId xmlns:p14="http://schemas.microsoft.com/office/powerpoint/2010/main" val="2054422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919536" y="4221088"/>
            <a:ext cx="9283818" cy="1584176"/>
          </a:xfrm>
          <a:prstGeom prst="rect">
            <a:avLst/>
          </a:prstGeom>
        </p:spPr>
      </p:pic>
      <p:pic>
        <p:nvPicPr>
          <p:cNvPr id="5" name="图片 4"/>
          <p:cNvPicPr>
            <a:picLocks noChangeAspect="1"/>
          </p:cNvPicPr>
          <p:nvPr/>
        </p:nvPicPr>
        <p:blipFill>
          <a:blip r:embed="rId3"/>
          <a:stretch>
            <a:fillRect/>
          </a:stretch>
        </p:blipFill>
        <p:spPr>
          <a:xfrm>
            <a:off x="2063552" y="980728"/>
            <a:ext cx="6639638" cy="2740500"/>
          </a:xfrm>
          <a:prstGeom prst="rect">
            <a:avLst/>
          </a:prstGeom>
        </p:spPr>
      </p:pic>
    </p:spTree>
    <p:extLst>
      <p:ext uri="{BB962C8B-B14F-4D97-AF65-F5344CB8AC3E}">
        <p14:creationId xmlns:p14="http://schemas.microsoft.com/office/powerpoint/2010/main" val="34639905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08214" y="1124745"/>
            <a:ext cx="4319835" cy="406265"/>
          </a:xfrm>
          <a:prstGeom prst="rect">
            <a:avLst/>
          </a:prstGeom>
          <a:noFill/>
        </p:spPr>
        <p:txBody>
          <a:bodyPr wrap="square" rtlCol="0">
            <a:spAutoFit/>
          </a:bodyPr>
          <a:lstStyle/>
          <a:p>
            <a:pPr>
              <a:buNone/>
            </a:pPr>
            <a:r>
              <a:rPr lang="en-US" altLang="zh-CN" sz="2400" dirty="0"/>
              <a:t>BNE </a:t>
            </a:r>
            <a:r>
              <a:rPr lang="en-US" altLang="zh-CN" sz="2400" dirty="0" err="1"/>
              <a:t>rs</a:t>
            </a:r>
            <a:r>
              <a:rPr lang="en-US" altLang="zh-CN" sz="2400" dirty="0"/>
              <a:t>, </a:t>
            </a:r>
            <a:r>
              <a:rPr lang="en-US" altLang="zh-CN" sz="2400" dirty="0" err="1"/>
              <a:t>rt</a:t>
            </a:r>
            <a:r>
              <a:rPr lang="en-US" altLang="zh-CN" sz="2400" dirty="0"/>
              <a:t>, offset</a:t>
            </a:r>
            <a:endParaRPr lang="zh-CN" altLang="en-US" sz="2400" dirty="0"/>
          </a:p>
        </p:txBody>
      </p:sp>
      <p:pic>
        <p:nvPicPr>
          <p:cNvPr id="6" name="图片 5"/>
          <p:cNvPicPr>
            <a:picLocks noChangeAspect="1"/>
          </p:cNvPicPr>
          <p:nvPr/>
        </p:nvPicPr>
        <p:blipFill>
          <a:blip r:embed="rId3"/>
          <a:stretch>
            <a:fillRect/>
          </a:stretch>
        </p:blipFill>
        <p:spPr>
          <a:xfrm>
            <a:off x="2578039" y="1531009"/>
            <a:ext cx="6604876" cy="2288100"/>
          </a:xfrm>
          <a:prstGeom prst="rect">
            <a:avLst/>
          </a:prstGeom>
        </p:spPr>
      </p:pic>
      <p:pic>
        <p:nvPicPr>
          <p:cNvPr id="7" name="图片 6"/>
          <p:cNvPicPr>
            <a:picLocks noChangeAspect="1"/>
          </p:cNvPicPr>
          <p:nvPr/>
        </p:nvPicPr>
        <p:blipFill>
          <a:blip r:embed="rId4"/>
          <a:stretch>
            <a:fillRect/>
          </a:stretch>
        </p:blipFill>
        <p:spPr>
          <a:xfrm>
            <a:off x="1847528" y="4225375"/>
            <a:ext cx="8208912" cy="1196543"/>
          </a:xfrm>
          <a:prstGeom prst="rect">
            <a:avLst/>
          </a:prstGeom>
        </p:spPr>
      </p:pic>
      <p:sp>
        <p:nvSpPr>
          <p:cNvPr id="8" name="文本框 7"/>
          <p:cNvSpPr txBox="1"/>
          <p:nvPr/>
        </p:nvSpPr>
        <p:spPr>
          <a:xfrm>
            <a:off x="3863752" y="5661248"/>
            <a:ext cx="6974702" cy="1329595"/>
          </a:xfrm>
          <a:prstGeom prst="rect">
            <a:avLst/>
          </a:prstGeom>
          <a:noFill/>
        </p:spPr>
        <p:txBody>
          <a:bodyPr wrap="square" rtlCol="0">
            <a:spAutoFit/>
          </a:bodyPr>
          <a:lstStyle/>
          <a:p>
            <a:pPr>
              <a:buNone/>
            </a:pPr>
            <a:r>
              <a:rPr lang="en-US" altLang="zh-CN" sz="2400" dirty="0"/>
              <a:t>I+1: if </a:t>
            </a:r>
            <a:r>
              <a:rPr lang="en-US" altLang="zh-CN" sz="2400" dirty="0" err="1"/>
              <a:t>condtion</a:t>
            </a:r>
            <a:r>
              <a:rPr lang="en-US" altLang="zh-CN" sz="2400" dirty="0"/>
              <a:t> then</a:t>
            </a:r>
          </a:p>
          <a:p>
            <a:pPr>
              <a:buNone/>
            </a:pPr>
            <a:r>
              <a:rPr lang="en-US" altLang="zh-CN" sz="2400" dirty="0"/>
              <a:t>PC = PC+4+tgt_offset</a:t>
            </a:r>
          </a:p>
          <a:p>
            <a:pPr>
              <a:buNone/>
            </a:pPr>
            <a:endParaRPr lang="zh-CN" altLang="en-US" sz="2400" dirty="0"/>
          </a:p>
        </p:txBody>
      </p:sp>
    </p:spTree>
    <p:extLst>
      <p:ext uri="{BB962C8B-B14F-4D97-AF65-F5344CB8AC3E}">
        <p14:creationId xmlns:p14="http://schemas.microsoft.com/office/powerpoint/2010/main" val="24728097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24001" y="980728"/>
            <a:ext cx="9144000" cy="1260492"/>
          </a:xfrm>
          <a:prstGeom prst="rect">
            <a:avLst/>
          </a:prstGeom>
        </p:spPr>
      </p:pic>
      <p:sp>
        <p:nvSpPr>
          <p:cNvPr id="5" name="文本框 4"/>
          <p:cNvSpPr txBox="1"/>
          <p:nvPr/>
        </p:nvSpPr>
        <p:spPr>
          <a:xfrm>
            <a:off x="2063552" y="3212977"/>
            <a:ext cx="7272808" cy="674031"/>
          </a:xfrm>
          <a:prstGeom prst="rect">
            <a:avLst/>
          </a:prstGeom>
          <a:noFill/>
        </p:spPr>
        <p:txBody>
          <a:bodyPr wrap="square" rtlCol="0">
            <a:spAutoFit/>
          </a:bodyPr>
          <a:lstStyle/>
          <a:p>
            <a:pPr>
              <a:buNone/>
            </a:pPr>
            <a:r>
              <a:rPr lang="en-US" altLang="zh-CN" dirty="0"/>
              <a:t>J, Jal</a:t>
            </a:r>
          </a:p>
          <a:p>
            <a:pPr>
              <a:buNone/>
            </a:pPr>
            <a:r>
              <a:rPr lang="en-US" altLang="zh-CN" dirty="0"/>
              <a:t>JR, </a:t>
            </a:r>
            <a:r>
              <a:rPr lang="en-US" altLang="zh-CN" dirty="0" err="1"/>
              <a:t>jalr</a:t>
            </a:r>
            <a:endParaRPr lang="zh-CN" altLang="en-US" dirty="0"/>
          </a:p>
        </p:txBody>
      </p:sp>
      <p:pic>
        <p:nvPicPr>
          <p:cNvPr id="6" name="图片 5"/>
          <p:cNvPicPr>
            <a:picLocks noChangeAspect="1"/>
          </p:cNvPicPr>
          <p:nvPr/>
        </p:nvPicPr>
        <p:blipFill>
          <a:blip r:embed="rId3"/>
          <a:stretch>
            <a:fillRect/>
          </a:stretch>
        </p:blipFill>
        <p:spPr>
          <a:xfrm>
            <a:off x="1919537" y="4323713"/>
            <a:ext cx="8608409" cy="1409543"/>
          </a:xfrm>
          <a:prstGeom prst="rect">
            <a:avLst/>
          </a:prstGeom>
        </p:spPr>
      </p:pic>
    </p:spTree>
    <p:extLst>
      <p:ext uri="{BB962C8B-B14F-4D97-AF65-F5344CB8AC3E}">
        <p14:creationId xmlns:p14="http://schemas.microsoft.com/office/powerpoint/2010/main" val="393347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252000"/>
            <a:ext cx="7010400" cy="373062"/>
          </a:xfrm>
        </p:spPr>
        <p:txBody>
          <a:bodyPr/>
          <a:lstStyle/>
          <a:p>
            <a:r>
              <a:rPr lang="en-US" altLang="zh-CN" dirty="0"/>
              <a:t>1.1 </a:t>
            </a:r>
            <a:r>
              <a:rPr lang="zh-CN" altLang="en-US" dirty="0"/>
              <a:t>指令系统概述</a:t>
            </a:r>
          </a:p>
        </p:txBody>
      </p:sp>
      <p:sp>
        <p:nvSpPr>
          <p:cNvPr id="3" name="内容占位符 2"/>
          <p:cNvSpPr>
            <a:spLocks noGrp="1"/>
          </p:cNvSpPr>
          <p:nvPr>
            <p:ph idx="4294967295"/>
          </p:nvPr>
        </p:nvSpPr>
        <p:spPr>
          <a:xfrm>
            <a:off x="612000" y="900000"/>
            <a:ext cx="7848600" cy="2369880"/>
          </a:xfrm>
        </p:spPr>
        <p:txBody>
          <a:bodyPr/>
          <a:lstStyle/>
          <a:p>
            <a:pPr algn="just">
              <a:lnSpc>
                <a:spcPct val="120000"/>
              </a:lnSpc>
            </a:pPr>
            <a:r>
              <a:rPr lang="zh-CN" altLang="en-US" sz="2800" dirty="0">
                <a:latin typeface="Times New Roman" pitchFamily="18" charset="0"/>
                <a:cs typeface="Times New Roman" pitchFamily="18" charset="0"/>
              </a:rPr>
              <a:t>指令集系统架构（</a:t>
            </a:r>
            <a:r>
              <a:rPr lang="en-US" altLang="zh-CN" sz="2800" dirty="0">
                <a:latin typeface="Times New Roman" pitchFamily="18" charset="0"/>
                <a:cs typeface="Times New Roman" pitchFamily="18" charset="0"/>
              </a:rPr>
              <a:t>ISA</a:t>
            </a:r>
            <a:r>
              <a:rPr lang="zh-CN" altLang="en-US" sz="2800" dirty="0">
                <a:latin typeface="Times New Roman" pitchFamily="18" charset="0"/>
                <a:cs typeface="Times New Roman" pitchFamily="18" charset="0"/>
              </a:rPr>
              <a:t>）种类</a:t>
            </a:r>
          </a:p>
          <a:p>
            <a:pPr lvl="1">
              <a:lnSpc>
                <a:spcPct val="120000"/>
              </a:lnSpc>
            </a:pPr>
            <a:r>
              <a:rPr lang="zh-CN" altLang="en-US" sz="2400" dirty="0">
                <a:latin typeface="Times New Roman" pitchFamily="18" charset="0"/>
                <a:cs typeface="Times New Roman" pitchFamily="18" charset="0"/>
              </a:rPr>
              <a:t>指令集分类</a:t>
            </a:r>
            <a:endParaRPr lang="en-US" altLang="zh-CN" sz="2400" dirty="0">
              <a:latin typeface="Times New Roman" pitchFamily="18" charset="0"/>
              <a:cs typeface="Times New Roman" pitchFamily="18" charset="0"/>
            </a:endParaRPr>
          </a:p>
          <a:p>
            <a:pPr lvl="2">
              <a:lnSpc>
                <a:spcPct val="120000"/>
              </a:lnSpc>
            </a:pPr>
            <a:r>
              <a:rPr lang="zh-CN" altLang="en-US" sz="2400" dirty="0">
                <a:latin typeface="Times New Roman" pitchFamily="18" charset="0"/>
                <a:cs typeface="Times New Roman" pitchFamily="18" charset="0"/>
              </a:rPr>
              <a:t>堆栈型、累加器型和通用寄存器型</a:t>
            </a:r>
          </a:p>
          <a:p>
            <a:pPr lvl="1">
              <a:lnSpc>
                <a:spcPct val="120000"/>
              </a:lnSpc>
            </a:pPr>
            <a:r>
              <a:rPr lang="zh-CN" altLang="en-US" sz="2400" dirty="0">
                <a:latin typeface="Times New Roman" pitchFamily="18" charset="0"/>
                <a:cs typeface="Times New Roman" pitchFamily="18" charset="0"/>
              </a:rPr>
              <a:t>大部分</a:t>
            </a:r>
            <a:r>
              <a:rPr lang="en-US" altLang="zh-CN" sz="2400" dirty="0">
                <a:latin typeface="Times New Roman" pitchFamily="18" charset="0"/>
                <a:cs typeface="Times New Roman" pitchFamily="18" charset="0"/>
              </a:rPr>
              <a:t>ISA</a:t>
            </a:r>
            <a:r>
              <a:rPr lang="zh-CN" altLang="en-US" sz="2400" dirty="0">
                <a:latin typeface="Times New Roman" pitchFamily="18" charset="0"/>
                <a:cs typeface="Times New Roman" pitchFamily="18" charset="0"/>
              </a:rPr>
              <a:t>都可归类为通用寄存器系统结构</a:t>
            </a:r>
            <a:endParaRPr lang="en-US" altLang="zh-CN" sz="2400" dirty="0">
              <a:latin typeface="Times New Roman" pitchFamily="18" charset="0"/>
              <a:cs typeface="Times New Roman" pitchFamily="18" charset="0"/>
            </a:endParaRPr>
          </a:p>
          <a:p>
            <a:pPr>
              <a:lnSpc>
                <a:spcPct val="120000"/>
              </a:lnSpc>
            </a:pPr>
            <a:endParaRPr lang="zh-CN" altLang="en-US" sz="2800" dirty="0">
              <a:latin typeface="Times New Roman" pitchFamily="18" charset="0"/>
              <a:cs typeface="Times New Roman" pitchFamily="18" charset="0"/>
            </a:endParaRPr>
          </a:p>
        </p:txBody>
      </p:sp>
      <p:pic>
        <p:nvPicPr>
          <p:cNvPr id="11266" name="Picture 2" descr="http://www.zikao365.com/upload/yxj554320061228151739643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3068960"/>
            <a:ext cx="8362587" cy="30243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252000"/>
            <a:ext cx="7010400" cy="373062"/>
          </a:xfrm>
        </p:spPr>
        <p:txBody>
          <a:bodyPr/>
          <a:lstStyle/>
          <a:p>
            <a:r>
              <a:rPr lang="en-US" altLang="zh-CN" dirty="0"/>
              <a:t>1.1 </a:t>
            </a:r>
            <a:r>
              <a:rPr lang="zh-CN" altLang="en-US" dirty="0"/>
              <a:t>指令系统概述</a:t>
            </a:r>
          </a:p>
        </p:txBody>
      </p:sp>
      <p:sp>
        <p:nvSpPr>
          <p:cNvPr id="3" name="内容占位符 2"/>
          <p:cNvSpPr>
            <a:spLocks noGrp="1"/>
          </p:cNvSpPr>
          <p:nvPr>
            <p:ph idx="4294967295"/>
          </p:nvPr>
        </p:nvSpPr>
        <p:spPr>
          <a:xfrm>
            <a:off x="612000" y="900001"/>
            <a:ext cx="9804480" cy="5705999"/>
          </a:xfrm>
        </p:spPr>
        <p:txBody>
          <a:bodyPr/>
          <a:lstStyle/>
          <a:p>
            <a:pPr algn="just">
              <a:lnSpc>
                <a:spcPct val="120000"/>
              </a:lnSpc>
            </a:pPr>
            <a:r>
              <a:rPr lang="zh-CN" altLang="en-US" sz="2800" dirty="0">
                <a:latin typeface="Times New Roman" pitchFamily="18" charset="0"/>
                <a:cs typeface="Times New Roman" pitchFamily="18" charset="0"/>
              </a:rPr>
              <a:t>指令集系统架构（</a:t>
            </a:r>
            <a:r>
              <a:rPr lang="en-US" altLang="zh-CN" sz="2800" dirty="0">
                <a:latin typeface="Times New Roman" pitchFamily="18" charset="0"/>
                <a:cs typeface="Times New Roman" pitchFamily="18" charset="0"/>
              </a:rPr>
              <a:t>ISA</a:t>
            </a:r>
            <a:r>
              <a:rPr lang="zh-CN" altLang="en-US" sz="2800" dirty="0">
                <a:latin typeface="Times New Roman" pitchFamily="18" charset="0"/>
                <a:cs typeface="Times New Roman" pitchFamily="18" charset="0"/>
              </a:rPr>
              <a:t>）种类</a:t>
            </a:r>
          </a:p>
          <a:p>
            <a:pPr lvl="1">
              <a:lnSpc>
                <a:spcPct val="120000"/>
              </a:lnSpc>
            </a:pPr>
            <a:r>
              <a:rPr lang="zh-CN" altLang="en-US" sz="2200" dirty="0">
                <a:latin typeface="Times New Roman" pitchFamily="18" charset="0"/>
                <a:cs typeface="Times New Roman" pitchFamily="18" charset="0"/>
              </a:rPr>
              <a:t>通用寄存器指令系统</a:t>
            </a:r>
            <a:endParaRPr lang="en-US" altLang="zh-CN" sz="2200" dirty="0">
              <a:latin typeface="Times New Roman" pitchFamily="18" charset="0"/>
              <a:cs typeface="Times New Roman" pitchFamily="18" charset="0"/>
            </a:endParaRPr>
          </a:p>
          <a:p>
            <a:pPr lvl="2">
              <a:lnSpc>
                <a:spcPct val="120000"/>
              </a:lnSpc>
            </a:pPr>
            <a:r>
              <a:rPr lang="zh-CN" altLang="en-US" sz="2200" dirty="0"/>
              <a:t>寄存器</a:t>
            </a:r>
            <a:r>
              <a:rPr lang="en-US" altLang="zh-CN" sz="2200" dirty="0"/>
              <a:t>-</a:t>
            </a:r>
            <a:r>
              <a:rPr lang="zh-CN" altLang="en-US" sz="2200" dirty="0"/>
              <a:t>寄存器（</a:t>
            </a:r>
            <a:r>
              <a:rPr lang="en-US" altLang="zh-CN" sz="2200" dirty="0">
                <a:latin typeface="Times New Roman" pitchFamily="18" charset="0"/>
                <a:cs typeface="Times New Roman" pitchFamily="18" charset="0"/>
              </a:rPr>
              <a:t>Register-Register</a:t>
            </a:r>
            <a:r>
              <a:rPr lang="zh-CN" altLang="en-US" sz="2200" dirty="0">
                <a:latin typeface="Times New Roman" pitchFamily="18" charset="0"/>
                <a:cs typeface="Times New Roman" pitchFamily="18" charset="0"/>
              </a:rPr>
              <a:t>）</a:t>
            </a:r>
            <a:endParaRPr lang="en-US" altLang="zh-CN" sz="2200" dirty="0"/>
          </a:p>
          <a:p>
            <a:pPr lvl="2">
              <a:lnSpc>
                <a:spcPct val="120000"/>
              </a:lnSpc>
            </a:pPr>
            <a:r>
              <a:rPr lang="zh-CN" altLang="en-US" sz="2200" dirty="0"/>
              <a:t>寄存器</a:t>
            </a:r>
            <a:r>
              <a:rPr lang="en-US" altLang="zh-CN" sz="2200" dirty="0"/>
              <a:t>-</a:t>
            </a:r>
            <a:r>
              <a:rPr lang="zh-CN" altLang="en-US" sz="2200" dirty="0"/>
              <a:t>存储器（</a:t>
            </a:r>
            <a:r>
              <a:rPr lang="en-US" altLang="zh-CN" sz="2200" dirty="0">
                <a:latin typeface="Times New Roman" pitchFamily="18" charset="0"/>
                <a:cs typeface="Times New Roman" pitchFamily="18" charset="0"/>
              </a:rPr>
              <a:t> Register-Memory </a:t>
            </a:r>
            <a:r>
              <a:rPr lang="zh-CN" altLang="en-US" sz="2200" dirty="0"/>
              <a:t>）</a:t>
            </a:r>
            <a:endParaRPr lang="en-US" altLang="zh-CN" sz="2200" dirty="0"/>
          </a:p>
          <a:p>
            <a:pPr lvl="2">
              <a:lnSpc>
                <a:spcPct val="120000"/>
              </a:lnSpc>
            </a:pPr>
            <a:r>
              <a:rPr lang="zh-CN" altLang="en-US" sz="2200" dirty="0"/>
              <a:t>存储器</a:t>
            </a:r>
            <a:r>
              <a:rPr lang="en-US" altLang="zh-CN" sz="2200" dirty="0"/>
              <a:t>-</a:t>
            </a:r>
            <a:r>
              <a:rPr lang="zh-CN" altLang="en-US" sz="2200" dirty="0"/>
              <a:t>存储器（</a:t>
            </a:r>
            <a:r>
              <a:rPr lang="en-US" altLang="zh-CN" sz="2200" dirty="0">
                <a:latin typeface="Times New Roman" pitchFamily="18" charset="0"/>
                <a:cs typeface="Times New Roman" pitchFamily="18" charset="0"/>
              </a:rPr>
              <a:t> Memory-Memory </a:t>
            </a:r>
            <a:r>
              <a:rPr lang="zh-CN" altLang="en-US" sz="2200" dirty="0"/>
              <a:t>）</a:t>
            </a:r>
            <a:endParaRPr lang="en-US" altLang="zh-CN" sz="2200" dirty="0"/>
          </a:p>
          <a:p>
            <a:pPr lvl="1">
              <a:lnSpc>
                <a:spcPct val="120000"/>
              </a:lnSpc>
            </a:pPr>
            <a:r>
              <a:rPr lang="en-US" altLang="zh-CN" sz="2200" dirty="0">
                <a:latin typeface="Times New Roman" pitchFamily="18" charset="0"/>
                <a:cs typeface="Times New Roman" pitchFamily="18" charset="0"/>
              </a:rPr>
              <a:t>Register-Memory</a:t>
            </a:r>
            <a:r>
              <a:rPr lang="zh-CN" altLang="en-US" sz="2200" dirty="0">
                <a:latin typeface="Times New Roman" pitchFamily="18" charset="0"/>
                <a:cs typeface="Times New Roman" pitchFamily="18" charset="0"/>
              </a:rPr>
              <a:t>式</a:t>
            </a:r>
            <a:r>
              <a:rPr lang="en-US" altLang="zh-CN" sz="2200" dirty="0">
                <a:latin typeface="Times New Roman" pitchFamily="18" charset="0"/>
                <a:cs typeface="Times New Roman" pitchFamily="18" charset="0"/>
              </a:rPr>
              <a:t>ISA</a:t>
            </a:r>
            <a:r>
              <a:rPr lang="zh-CN" altLang="en-US" sz="2200" dirty="0">
                <a:latin typeface="Times New Roman" pitchFamily="18" charset="0"/>
                <a:cs typeface="Times New Roman" pitchFamily="18" charset="0"/>
              </a:rPr>
              <a:t>（如</a:t>
            </a:r>
            <a:r>
              <a:rPr lang="en-US" altLang="zh-CN" sz="2200" dirty="0">
                <a:latin typeface="Times New Roman" pitchFamily="18" charset="0"/>
                <a:cs typeface="Times New Roman" pitchFamily="18" charset="0"/>
              </a:rPr>
              <a:t>80X86</a:t>
            </a:r>
            <a:r>
              <a:rPr lang="zh-CN" altLang="en-US" sz="2200" dirty="0">
                <a:latin typeface="Times New Roman" pitchFamily="18" charset="0"/>
                <a:cs typeface="Times New Roman" pitchFamily="18" charset="0"/>
              </a:rPr>
              <a:t>）</a:t>
            </a:r>
          </a:p>
          <a:p>
            <a:pPr lvl="2">
              <a:lnSpc>
                <a:spcPct val="120000"/>
              </a:lnSpc>
            </a:pPr>
            <a:r>
              <a:rPr lang="zh-CN" altLang="en-US" sz="2200" dirty="0">
                <a:latin typeface="Times New Roman" pitchFamily="18" charset="0"/>
                <a:cs typeface="Times New Roman" pitchFamily="18" charset="0"/>
              </a:rPr>
              <a:t>多种指令可以访问内存；</a:t>
            </a:r>
          </a:p>
          <a:p>
            <a:pPr lvl="2">
              <a:lnSpc>
                <a:spcPct val="120000"/>
              </a:lnSpc>
            </a:pPr>
            <a:r>
              <a:rPr lang="zh-CN" altLang="en-US" sz="2200" dirty="0">
                <a:latin typeface="Times New Roman" pitchFamily="18" charset="0"/>
                <a:cs typeface="Times New Roman" pitchFamily="18" charset="0"/>
              </a:rPr>
              <a:t>存在寄存器操作数和内存操作数直接运行的指令；</a:t>
            </a:r>
          </a:p>
          <a:p>
            <a:pPr lvl="1">
              <a:lnSpc>
                <a:spcPct val="120000"/>
              </a:lnSpc>
            </a:pPr>
            <a:r>
              <a:rPr lang="en-US" altLang="zh-CN" sz="2200" dirty="0">
                <a:latin typeface="Times New Roman" pitchFamily="18" charset="0"/>
                <a:cs typeface="Times New Roman" pitchFamily="18" charset="0"/>
              </a:rPr>
              <a:t>Load-Store</a:t>
            </a:r>
            <a:r>
              <a:rPr lang="zh-CN" altLang="en-US" sz="2200" dirty="0">
                <a:latin typeface="Times New Roman" pitchFamily="18" charset="0"/>
                <a:cs typeface="Times New Roman" pitchFamily="18" charset="0"/>
              </a:rPr>
              <a:t>式（</a:t>
            </a:r>
            <a:r>
              <a:rPr lang="en-US" altLang="zh-CN" sz="2200" dirty="0">
                <a:latin typeface="Times New Roman" pitchFamily="18" charset="0"/>
                <a:cs typeface="Times New Roman" pitchFamily="18" charset="0"/>
              </a:rPr>
              <a:t>Register-Register</a:t>
            </a:r>
            <a:r>
              <a:rPr lang="zh-CN" altLang="en-US" sz="2200" dirty="0">
                <a:latin typeface="Times New Roman" pitchFamily="18" charset="0"/>
                <a:cs typeface="Times New Roman" pitchFamily="18" charset="0"/>
              </a:rPr>
              <a:t>）（如</a:t>
            </a:r>
            <a:r>
              <a:rPr lang="en-US" altLang="zh-CN" sz="2200" dirty="0">
                <a:latin typeface="Times New Roman" pitchFamily="18" charset="0"/>
                <a:cs typeface="Times New Roman" pitchFamily="18" charset="0"/>
              </a:rPr>
              <a:t>MIPS</a:t>
            </a:r>
            <a:r>
              <a:rPr lang="zh-CN" altLang="en-US" sz="2200" dirty="0">
                <a:latin typeface="Times New Roman" pitchFamily="18" charset="0"/>
                <a:cs typeface="Times New Roman" pitchFamily="18" charset="0"/>
              </a:rPr>
              <a:t>）</a:t>
            </a:r>
          </a:p>
          <a:p>
            <a:pPr lvl="2">
              <a:lnSpc>
                <a:spcPct val="120000"/>
              </a:lnSpc>
            </a:pPr>
            <a:r>
              <a:rPr lang="zh-CN" altLang="en-US" sz="2200" dirty="0">
                <a:latin typeface="Times New Roman" pitchFamily="18" charset="0"/>
                <a:cs typeface="Times New Roman" pitchFamily="18" charset="0"/>
              </a:rPr>
              <a:t>只有装载（</a:t>
            </a:r>
            <a:r>
              <a:rPr lang="en-US" altLang="zh-CN" sz="2200" dirty="0">
                <a:latin typeface="Times New Roman" pitchFamily="18" charset="0"/>
                <a:cs typeface="Times New Roman" pitchFamily="18" charset="0"/>
              </a:rPr>
              <a:t>LOAD</a:t>
            </a:r>
            <a:r>
              <a:rPr lang="zh-CN" altLang="en-US" sz="2200" dirty="0">
                <a:latin typeface="Times New Roman" pitchFamily="18" charset="0"/>
                <a:cs typeface="Times New Roman" pitchFamily="18" charset="0"/>
              </a:rPr>
              <a:t>）和存储（</a:t>
            </a:r>
            <a:r>
              <a:rPr lang="en-US" altLang="zh-CN" sz="2200" dirty="0">
                <a:latin typeface="Times New Roman" pitchFamily="18" charset="0"/>
                <a:cs typeface="Times New Roman" pitchFamily="18" charset="0"/>
              </a:rPr>
              <a:t>STORE</a:t>
            </a:r>
            <a:r>
              <a:rPr lang="zh-CN" altLang="en-US" sz="2200" dirty="0">
                <a:latin typeface="Times New Roman" pitchFamily="18" charset="0"/>
                <a:cs typeface="Times New Roman" pitchFamily="18" charset="0"/>
              </a:rPr>
              <a:t>）指令可以访问内存</a:t>
            </a:r>
          </a:p>
          <a:p>
            <a:pPr lvl="2">
              <a:lnSpc>
                <a:spcPct val="120000"/>
              </a:lnSpc>
            </a:pPr>
            <a:r>
              <a:rPr lang="zh-CN" altLang="en-US" sz="2200" dirty="0">
                <a:latin typeface="Times New Roman" pitchFamily="18" charset="0"/>
                <a:cs typeface="Times New Roman" pitchFamily="18" charset="0"/>
              </a:rPr>
              <a:t>运算指令操作数全部为寄存器操作数；</a:t>
            </a:r>
          </a:p>
          <a:p>
            <a:pPr>
              <a:lnSpc>
                <a:spcPct val="120000"/>
              </a:lnSpc>
            </a:pPr>
            <a:r>
              <a:rPr lang="en-US" altLang="zh-CN" sz="2800" dirty="0">
                <a:latin typeface="Times New Roman" pitchFamily="18" charset="0"/>
                <a:cs typeface="Times New Roman" pitchFamily="18" charset="0"/>
              </a:rPr>
              <a:t>Load-Store</a:t>
            </a:r>
            <a:r>
              <a:rPr lang="zh-CN" altLang="en-US" sz="2800" dirty="0">
                <a:latin typeface="Times New Roman" pitchFamily="18" charset="0"/>
                <a:cs typeface="Times New Roman" pitchFamily="18" charset="0"/>
              </a:rPr>
              <a:t>是</a:t>
            </a:r>
            <a:r>
              <a:rPr lang="en-US" altLang="zh-CN" sz="2800" dirty="0">
                <a:latin typeface="Times New Roman" pitchFamily="18" charset="0"/>
                <a:cs typeface="Times New Roman" pitchFamily="18" charset="0"/>
              </a:rPr>
              <a:t>ISA</a:t>
            </a:r>
            <a:r>
              <a:rPr lang="zh-CN" altLang="en-US" sz="2800" dirty="0">
                <a:latin typeface="Times New Roman" pitchFamily="18" charset="0"/>
                <a:cs typeface="Times New Roman" pitchFamily="18" charset="0"/>
              </a:rPr>
              <a:t>的发展趋势</a:t>
            </a:r>
          </a:p>
          <a:p>
            <a:pPr>
              <a:lnSpc>
                <a:spcPct val="120000"/>
              </a:lnSpc>
            </a:pP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23044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12000" y="252000"/>
            <a:ext cx="7010400" cy="373062"/>
          </a:xfrm>
        </p:spPr>
        <p:txBody>
          <a:bodyPr/>
          <a:lstStyle/>
          <a:p>
            <a:r>
              <a:rPr lang="en-US" altLang="zh-CN" dirty="0"/>
              <a:t>1.1 </a:t>
            </a:r>
            <a:r>
              <a:rPr lang="zh-CN" altLang="en-US" dirty="0"/>
              <a:t>指令系统概述</a:t>
            </a:r>
          </a:p>
        </p:txBody>
      </p:sp>
      <p:sp>
        <p:nvSpPr>
          <p:cNvPr id="3" name="内容占位符 2"/>
          <p:cNvSpPr>
            <a:spLocks noGrp="1"/>
          </p:cNvSpPr>
          <p:nvPr>
            <p:ph idx="4294967295"/>
          </p:nvPr>
        </p:nvSpPr>
        <p:spPr>
          <a:xfrm>
            <a:off x="612000" y="900000"/>
            <a:ext cx="11172632" cy="5087675"/>
          </a:xfrm>
        </p:spPr>
        <p:txBody>
          <a:bodyPr/>
          <a:lstStyle/>
          <a:p>
            <a:pPr>
              <a:lnSpc>
                <a:spcPct val="120000"/>
              </a:lnSpc>
              <a:spcBef>
                <a:spcPts val="0"/>
              </a:spcBef>
              <a:spcAft>
                <a:spcPts val="0"/>
              </a:spcAft>
            </a:pPr>
            <a:r>
              <a:rPr lang="zh-CN" altLang="en-US" sz="2800" dirty="0"/>
              <a:t>指令类型</a:t>
            </a:r>
          </a:p>
          <a:p>
            <a:pPr lvl="1">
              <a:lnSpc>
                <a:spcPct val="150000"/>
              </a:lnSpc>
              <a:spcBef>
                <a:spcPts val="0"/>
              </a:spcBef>
              <a:spcAft>
                <a:spcPts val="0"/>
              </a:spcAft>
            </a:pPr>
            <a:r>
              <a:rPr lang="zh-CN" altLang="en-US" sz="2200" dirty="0"/>
              <a:t>数据传输指令：寄存器与存储器之间，寄存器之间传递数据；</a:t>
            </a:r>
          </a:p>
          <a:p>
            <a:pPr lvl="1">
              <a:lnSpc>
                <a:spcPct val="150000"/>
              </a:lnSpc>
              <a:spcBef>
                <a:spcPts val="0"/>
              </a:spcBef>
              <a:spcAft>
                <a:spcPts val="0"/>
              </a:spcAft>
            </a:pPr>
            <a:r>
              <a:rPr lang="zh-CN" altLang="en-US" sz="2200" dirty="0"/>
              <a:t>算术</a:t>
            </a:r>
            <a:r>
              <a:rPr lang="en-US" altLang="zh-CN" sz="2200" dirty="0"/>
              <a:t>/</a:t>
            </a:r>
            <a:r>
              <a:rPr lang="zh-CN" altLang="en-US" sz="2200" dirty="0"/>
              <a:t>逻辑运算指令：寄存器（或存储器）中整型数或逻辑型数据的运算操作。</a:t>
            </a:r>
          </a:p>
          <a:p>
            <a:pPr lvl="1">
              <a:lnSpc>
                <a:spcPct val="150000"/>
              </a:lnSpc>
              <a:spcBef>
                <a:spcPts val="0"/>
              </a:spcBef>
              <a:spcAft>
                <a:spcPts val="0"/>
              </a:spcAft>
            </a:pPr>
            <a:r>
              <a:rPr lang="zh-CN" altLang="en-US" sz="2200" dirty="0"/>
              <a:t>程序控制指令：控制程序执行顺序，条件转移或跳转，子程序调用和返回等；</a:t>
            </a:r>
          </a:p>
          <a:p>
            <a:pPr lvl="1">
              <a:lnSpc>
                <a:spcPct val="150000"/>
              </a:lnSpc>
              <a:spcBef>
                <a:spcPts val="0"/>
              </a:spcBef>
              <a:spcAft>
                <a:spcPts val="0"/>
              </a:spcAft>
            </a:pPr>
            <a:r>
              <a:rPr lang="zh-CN" altLang="en-US" sz="2200" dirty="0"/>
              <a:t>浮点运算指令：处理浮点数的运算。</a:t>
            </a:r>
            <a:endParaRPr lang="en-US" altLang="zh-CN" sz="2200" dirty="0"/>
          </a:p>
          <a:p>
            <a:pPr>
              <a:lnSpc>
                <a:spcPct val="120000"/>
              </a:lnSpc>
              <a:spcBef>
                <a:spcPts val="0"/>
              </a:spcBef>
              <a:spcAft>
                <a:spcPts val="0"/>
              </a:spcAft>
            </a:pPr>
            <a:r>
              <a:rPr lang="zh-CN" altLang="en-US" sz="2800" dirty="0"/>
              <a:t>通用寄存器的优势</a:t>
            </a:r>
          </a:p>
          <a:p>
            <a:pPr lvl="1">
              <a:lnSpc>
                <a:spcPct val="150000"/>
              </a:lnSpc>
              <a:spcBef>
                <a:spcPts val="0"/>
              </a:spcBef>
              <a:spcAft>
                <a:spcPts val="0"/>
              </a:spcAft>
            </a:pPr>
            <a:r>
              <a:rPr lang="zh-CN" altLang="en-US" sz="2200" dirty="0"/>
              <a:t>寄存器比存储器快</a:t>
            </a:r>
          </a:p>
          <a:p>
            <a:pPr lvl="1">
              <a:lnSpc>
                <a:spcPct val="150000"/>
              </a:lnSpc>
              <a:spcBef>
                <a:spcPts val="0"/>
              </a:spcBef>
              <a:spcAft>
                <a:spcPts val="0"/>
              </a:spcAft>
            </a:pPr>
            <a:r>
              <a:rPr lang="zh-CN" altLang="en-US" sz="2200" dirty="0"/>
              <a:t>寄存器便于编译器使用</a:t>
            </a:r>
          </a:p>
          <a:p>
            <a:pPr lvl="1">
              <a:lnSpc>
                <a:spcPct val="150000"/>
              </a:lnSpc>
              <a:spcBef>
                <a:spcPts val="0"/>
              </a:spcBef>
              <a:spcAft>
                <a:spcPts val="0"/>
              </a:spcAft>
            </a:pPr>
            <a:r>
              <a:rPr lang="zh-CN" altLang="en-US" sz="2200" dirty="0"/>
              <a:t>减少存储器访问，提高速度</a:t>
            </a:r>
          </a:p>
          <a:p>
            <a:pPr lvl="1">
              <a:lnSpc>
                <a:spcPct val="150000"/>
              </a:lnSpc>
              <a:spcBef>
                <a:spcPts val="0"/>
              </a:spcBef>
              <a:spcAft>
                <a:spcPts val="0"/>
              </a:spcAft>
            </a:pPr>
            <a:r>
              <a:rPr lang="zh-CN" altLang="en-US" sz="2200" dirty="0"/>
              <a:t>提高代码密度，寄存器地址比存储器地址短</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11.5|9.6|5.7"/>
</p:tagLst>
</file>

<file path=ppt/tags/tag2.xml><?xml version="1.0" encoding="utf-8"?>
<p:tagLst xmlns:a="http://schemas.openxmlformats.org/drawingml/2006/main" xmlns:r="http://schemas.openxmlformats.org/officeDocument/2006/relationships" xmlns:p="http://schemas.openxmlformats.org/presentationml/2006/main">
  <p:tag name="TIMING" val="|1|1.4|11.5|9.6|5.7"/>
</p:tagLst>
</file>

<file path=ppt/tags/tag3.xml><?xml version="1.0" encoding="utf-8"?>
<p:tagLst xmlns:a="http://schemas.openxmlformats.org/drawingml/2006/main" xmlns:r="http://schemas.openxmlformats.org/officeDocument/2006/relationships" xmlns:p="http://schemas.openxmlformats.org/presentationml/2006/main">
  <p:tag name="TIMING" val="|0.2|0.2|0.4|0.2|0.4|0.2|0.4"/>
</p:tagLst>
</file>

<file path=ppt/tags/tag4.xml><?xml version="1.0" encoding="utf-8"?>
<p:tagLst xmlns:a="http://schemas.openxmlformats.org/drawingml/2006/main" xmlns:r="http://schemas.openxmlformats.org/officeDocument/2006/relationships" xmlns:p="http://schemas.openxmlformats.org/presentationml/2006/main">
  <p:tag name="TIMING" val="|0|0.2|0.2|0.4|0.3|0.4"/>
</p:tagLst>
</file>

<file path=ppt/tags/tag5.xml><?xml version="1.0" encoding="utf-8"?>
<p:tagLst xmlns:a="http://schemas.openxmlformats.org/drawingml/2006/main" xmlns:r="http://schemas.openxmlformats.org/officeDocument/2006/relationships" xmlns:p="http://schemas.openxmlformats.org/presentationml/2006/main">
  <p:tag name="TIMING" val="|0.2|0.3|0.2|0.4|0.2|0.4|0.2|0.4|0.2"/>
</p:tagLst>
</file>

<file path=ppt/tags/tag6.xml><?xml version="1.0" encoding="utf-8"?>
<p:tagLst xmlns:a="http://schemas.openxmlformats.org/drawingml/2006/main" xmlns:r="http://schemas.openxmlformats.org/officeDocument/2006/relationships" xmlns:p="http://schemas.openxmlformats.org/presentationml/2006/main">
  <p:tag name="TIMING" val="|0.1|0.8|0.2|0.4|0.2|0.4|0.2|0.7|0.3|0.7"/>
</p:tagLst>
</file>

<file path=ppt/tags/tag7.xml><?xml version="1.0" encoding="utf-8"?>
<p:tagLst xmlns:a="http://schemas.openxmlformats.org/drawingml/2006/main" xmlns:r="http://schemas.openxmlformats.org/officeDocument/2006/relationships" xmlns:p="http://schemas.openxmlformats.org/presentationml/2006/main">
  <p:tag name="TIMING" val="|0.3|3.3|21.3|21.6|43|34.6|4.7|4|1|6.4|6.6|12.5"/>
</p:tagLst>
</file>

<file path=ppt/tags/tag8.xml><?xml version="1.0" encoding="utf-8"?>
<p:tagLst xmlns:a="http://schemas.openxmlformats.org/drawingml/2006/main" xmlns:r="http://schemas.openxmlformats.org/officeDocument/2006/relationships" xmlns:p="http://schemas.openxmlformats.org/presentationml/2006/main">
  <p:tag name="TIMING" val="|2.3|2.1"/>
</p:tagLst>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63500" tIns="25400" rIns="63500" bIns="25400" numCol="1" anchor="t" anchorCtr="0" compatLnSpc="1">
        <a:prstTxWarp prst="textNoShape">
          <a:avLst/>
        </a:prstTxWarp>
        <a:spAutoFit/>
      </a:bodyPr>
      <a:lstStyle>
        <a:def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defRPr kumimoji="0" 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63500" tIns="25400" rIns="63500" bIns="25400" numCol="1" anchor="t" anchorCtr="0" compatLnSpc="1">
        <a:prstTxWarp prst="textNoShape">
          <a:avLst/>
        </a:prstTxWarp>
        <a:spAutoFit/>
      </a:bodyPr>
      <a:lstStyle>
        <a:def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defRPr kumimoji="0" 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60000"/>
            <a:lumOff val="40000"/>
          </a:schemeClr>
        </a:solidFill>
        <a:ln w="12700" cap="flat" cmpd="sng" algn="ctr">
          <a:solidFill>
            <a:srgbClr val="00B05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30984</TotalTime>
  <Pages>47</Pages>
  <Words>5634</Words>
  <Application>Microsoft Office PowerPoint</Application>
  <PresentationFormat>宽屏</PresentationFormat>
  <Paragraphs>989</Paragraphs>
  <Slides>65</Slides>
  <Notes>30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65</vt:i4>
      </vt:variant>
    </vt:vector>
  </HeadingPairs>
  <TitlesOfParts>
    <vt:vector size="79" baseType="lpstr">
      <vt:lpstr>Arial Unicode MS</vt:lpstr>
      <vt:lpstr>Yu Gothic</vt:lpstr>
      <vt:lpstr>华文楷体</vt:lpstr>
      <vt:lpstr>楷体_GB2312</vt:lpstr>
      <vt:lpstr>宋体</vt:lpstr>
      <vt:lpstr>微软雅黑</vt:lpstr>
      <vt:lpstr>Arial</vt:lpstr>
      <vt:lpstr>Times New Roman</vt:lpstr>
      <vt:lpstr>Wingdings</vt:lpstr>
      <vt:lpstr>CS152-SP98</vt:lpstr>
      <vt:lpstr>1_CS152-SP98</vt:lpstr>
      <vt:lpstr>VISIO</vt:lpstr>
      <vt:lpstr>位图图像</vt:lpstr>
      <vt:lpstr>Visio</vt:lpstr>
      <vt:lpstr>计算机组成 （2018级）</vt:lpstr>
      <vt:lpstr>PowerPoint 演示文稿</vt:lpstr>
      <vt:lpstr>1.1 指令系统概述</vt:lpstr>
      <vt:lpstr>1.1 指令系统概述</vt:lpstr>
      <vt:lpstr>1.1  指令系统概述</vt:lpstr>
      <vt:lpstr>1.1 指令系统概述</vt:lpstr>
      <vt:lpstr>1.1 指令系统概述</vt:lpstr>
      <vt:lpstr>1.1 指令系统概述</vt:lpstr>
      <vt:lpstr>1.1 指令系统概述</vt:lpstr>
      <vt:lpstr>1.2 指令格式</vt:lpstr>
      <vt:lpstr>1.2 指令格式</vt:lpstr>
      <vt:lpstr>1.3  寻址方式</vt:lpstr>
      <vt:lpstr>1.3  寻址方式</vt:lpstr>
      <vt:lpstr>1.3  寻址方式</vt:lpstr>
      <vt:lpstr>1.3 寻址方式</vt:lpstr>
      <vt:lpstr>1.3 寻址方式</vt:lpstr>
      <vt:lpstr>1.3 寻址方式</vt:lpstr>
      <vt:lpstr>1.3 寻址方式</vt:lpstr>
      <vt:lpstr>1.3 寻址方式</vt:lpstr>
      <vt:lpstr>1.3 寻址方式</vt:lpstr>
      <vt:lpstr>1.3 寻址方式</vt:lpstr>
      <vt:lpstr>1.3 寻址方式</vt:lpstr>
      <vt:lpstr>1.3 寻址方式</vt:lpstr>
      <vt:lpstr>PowerPoint 演示文稿</vt:lpstr>
      <vt:lpstr>2.1 8086/8088指令系统(自学)</vt:lpstr>
      <vt:lpstr>2.1 8086/8088指令系统</vt:lpstr>
      <vt:lpstr>2.1 8086/8088指令系统</vt:lpstr>
      <vt:lpstr>2.1 8086/8088指令系统</vt:lpstr>
      <vt:lpstr>2.1 8086/8088指令系统</vt:lpstr>
      <vt:lpstr>2.1 8086/8088指令系统</vt:lpstr>
      <vt:lpstr>2.1 8086/8088指令系统</vt:lpstr>
      <vt:lpstr>2.1 8086/8088指令系统</vt:lpstr>
      <vt:lpstr>2.1 8086/8088指令系统</vt:lpstr>
      <vt:lpstr>2.1 8086/8088指令系统</vt:lpstr>
      <vt:lpstr>2.1 8086/8088指令系统</vt:lpstr>
      <vt:lpstr>2.1 8086/8088指令系统</vt:lpstr>
      <vt:lpstr>2.1 8086/8088指令系统</vt:lpstr>
      <vt:lpstr>2.1 8086/8088指令系统</vt:lpstr>
      <vt:lpstr>2.1 8086/8088指令系统</vt:lpstr>
      <vt:lpstr>2.2 MIPS 指令格式简介</vt:lpstr>
      <vt:lpstr>2.2 MIPS 指令格式简介</vt:lpstr>
      <vt:lpstr>2.2 MIPS 指令格式简介</vt:lpstr>
      <vt:lpstr>2.2 MIPS 指令格式简介</vt:lpstr>
      <vt:lpstr>2.2 MIPS指令格式简介</vt:lpstr>
      <vt:lpstr>2.2 MIPS指令格式简介</vt:lpstr>
      <vt:lpstr>2.2 MIPS指令格式简介</vt:lpstr>
      <vt:lpstr>2.2 MIPS指令格式简介--指令类型</vt:lpstr>
      <vt:lpstr>2.2 MIPS指令格式简介--指令类型</vt:lpstr>
      <vt:lpstr>2.2 MIPS指令格式简介—指令示例</vt:lpstr>
      <vt:lpstr>SWAP：MIPS过程示例</vt:lpstr>
      <vt:lpstr>2.3 CISC与RISC</vt:lpstr>
      <vt:lpstr>2.3 CISC与RISC</vt:lpstr>
      <vt:lpstr>2.3 CISC与RISC</vt:lpstr>
      <vt:lpstr>2.3 CISC与RISC</vt:lpstr>
      <vt:lpstr>2.3 CISC与RISC</vt:lpstr>
      <vt:lpstr>2.3 CISC与RISC</vt:lpstr>
      <vt:lpstr>PowerPoint 演示文稿</vt:lpstr>
      <vt:lpstr>2.3 LW流水线</vt:lpstr>
      <vt:lpstr>2.3跳转指令流水线</vt:lpstr>
      <vt:lpstr>2.3 CISC与RISC</vt:lpstr>
      <vt:lpstr>PowerPoint 演示文稿</vt:lpstr>
      <vt:lpstr>PowerPoint 演示文稿</vt:lpstr>
      <vt:lpstr>PowerPoint 演示文稿</vt:lpstr>
      <vt:lpstr>PowerPoint 演示文稿</vt:lpstr>
      <vt:lpstr>PowerPoint 演示文稿</vt:lpstr>
    </vt:vector>
  </TitlesOfParts>
  <Company>BUAA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lxd</dc:creator>
  <dc:description>lecture 1</dc:description>
  <cp:lastModifiedBy>JWN</cp:lastModifiedBy>
  <cp:revision>314</cp:revision>
  <cp:lastPrinted>2015-10-29T05:44:25Z</cp:lastPrinted>
  <dcterms:created xsi:type="dcterms:W3CDTF">1997-08-19T16:58:46Z</dcterms:created>
  <dcterms:modified xsi:type="dcterms:W3CDTF">2020-10-21T15:36:30Z</dcterms:modified>
</cp:coreProperties>
</file>