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8" r:id="rId2"/>
  </p:sldMasterIdLst>
  <p:notesMasterIdLst>
    <p:notesMasterId r:id="rId51"/>
  </p:notesMasterIdLst>
  <p:handoutMasterIdLst>
    <p:handoutMasterId r:id="rId52"/>
  </p:handoutMasterIdLst>
  <p:sldIdLst>
    <p:sldId id="944" r:id="rId3"/>
    <p:sldId id="945" r:id="rId4"/>
    <p:sldId id="517" r:id="rId5"/>
    <p:sldId id="758" r:id="rId6"/>
    <p:sldId id="740" r:id="rId7"/>
    <p:sldId id="745" r:id="rId8"/>
    <p:sldId id="755" r:id="rId9"/>
    <p:sldId id="742" r:id="rId10"/>
    <p:sldId id="754" r:id="rId11"/>
    <p:sldId id="743" r:id="rId12"/>
    <p:sldId id="747" r:id="rId13"/>
    <p:sldId id="759" r:id="rId14"/>
    <p:sldId id="530" r:id="rId15"/>
    <p:sldId id="946" r:id="rId16"/>
    <p:sldId id="559" r:id="rId17"/>
    <p:sldId id="608" r:id="rId18"/>
    <p:sldId id="537" r:id="rId19"/>
    <p:sldId id="543" r:id="rId20"/>
    <p:sldId id="548" r:id="rId21"/>
    <p:sldId id="553" r:id="rId22"/>
    <p:sldId id="562" r:id="rId23"/>
    <p:sldId id="574" r:id="rId24"/>
    <p:sldId id="578" r:id="rId25"/>
    <p:sldId id="583" r:id="rId26"/>
    <p:sldId id="586" r:id="rId27"/>
    <p:sldId id="589" r:id="rId28"/>
    <p:sldId id="591" r:id="rId29"/>
    <p:sldId id="599" r:id="rId30"/>
    <p:sldId id="624" r:id="rId31"/>
    <p:sldId id="627" r:id="rId32"/>
    <p:sldId id="630" r:id="rId33"/>
    <p:sldId id="635" r:id="rId34"/>
    <p:sldId id="640" r:id="rId35"/>
    <p:sldId id="644" r:id="rId36"/>
    <p:sldId id="647" r:id="rId37"/>
    <p:sldId id="652" r:id="rId38"/>
    <p:sldId id="657" r:id="rId39"/>
    <p:sldId id="662" r:id="rId40"/>
    <p:sldId id="688" r:id="rId41"/>
    <p:sldId id="692" r:id="rId42"/>
    <p:sldId id="696" r:id="rId43"/>
    <p:sldId id="700" r:id="rId44"/>
    <p:sldId id="702" r:id="rId45"/>
    <p:sldId id="706" r:id="rId46"/>
    <p:sldId id="715" r:id="rId47"/>
    <p:sldId id="718" r:id="rId48"/>
    <p:sldId id="720" r:id="rId49"/>
    <p:sldId id="760" r:id="rId50"/>
  </p:sldIdLst>
  <p:sldSz cx="12192000" cy="6858000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  <p15:guide id="3" orient="horz" pos="3223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9FDC7"/>
    <a:srgbClr val="000099"/>
    <a:srgbClr val="FFFFBD"/>
    <a:srgbClr val="535CA1"/>
    <a:srgbClr val="DDDDDD"/>
    <a:srgbClr val="EAEAEA"/>
    <a:srgbClr val="FFDA3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86492" autoAdjust="0"/>
  </p:normalViewPr>
  <p:slideViewPr>
    <p:cSldViewPr>
      <p:cViewPr>
        <p:scale>
          <a:sx n="100" d="100"/>
          <a:sy n="100" d="100"/>
        </p:scale>
        <p:origin x="396" y="-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923"/>
        <p:guide pos="2202"/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563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338" y="658813"/>
            <a:ext cx="6792912" cy="382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576" y="4860873"/>
            <a:ext cx="6119197" cy="460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07" tIns="48144" rIns="98007" bIns="48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150836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596900"/>
            <a:ext cx="6162675" cy="346710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2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9" y="972185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87" indent="-28572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03" indent="-22858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66" indent="-22858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227" indent="-22858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88" indent="-2285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550" indent="-2285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711" indent="-2285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874" indent="-2285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A69870-872F-4067-9F6E-272AB0A9EA5A}" type="slidenum">
              <a:rPr lang="ar-SA"/>
              <a:pPr eaLnBrk="1" hangingPunct="1"/>
              <a:t>43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6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endParaRPr lang="zh-CN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32835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9" y="972185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887" indent="-28572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03" indent="-22858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066" indent="-22858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227" indent="-22858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388" indent="-2285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550" indent="-2285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711" indent="-2285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874" indent="-2285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20B638D-8F15-4992-9ED2-BE6076704FE2}" type="slidenum">
              <a:rPr lang="ar-SA"/>
              <a:pPr eaLnBrk="1" hangingPunct="1"/>
              <a:t>45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6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defTabSz="973927" eaLnBrk="1" hangingPunct="1"/>
            <a:r>
              <a:rPr lang="en-US" altLang="zh-CN" sz="1200" dirty="0">
                <a:latin typeface="Courier New" pitchFamily="49" charset="0"/>
              </a:rPr>
              <a:t>.DATA</a:t>
            </a:r>
          </a:p>
          <a:p>
            <a:pPr eaLnBrk="1" hangingPunct="1"/>
            <a:r>
              <a:rPr lang="en-US" altLang="zh-CN" sz="1200" dirty="0">
                <a:solidFill>
                  <a:srgbClr val="FF0000"/>
                </a:solidFill>
                <a:ea typeface="宋体" pitchFamily="2" charset="-122"/>
              </a:rPr>
              <a:t>a: .WORD</a:t>
            </a: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ea typeface="宋体" pitchFamily="2" charset="-122"/>
              </a:rPr>
              <a:t>w:n  # 10:20 20 words with value 10</a:t>
            </a:r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9126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0338" y="658813"/>
            <a:ext cx="6792912" cy="38227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Ori </a:t>
            </a:r>
            <a:r>
              <a:rPr lang="en-US" altLang="zh-CN" dirty="0" err="1"/>
              <a:t>rt,rs</a:t>
            </a:r>
            <a:r>
              <a:rPr lang="en-US" altLang="zh-CN" dirty="0"/>
              <a:t>,</a:t>
            </a:r>
            <a:r>
              <a:rPr lang="en-US" altLang="zh-CN" baseline="0" dirty="0"/>
              <a:t> imm16</a:t>
            </a:r>
            <a:endParaRPr lang="en-US" altLang="zh-CN" dirty="0"/>
          </a:p>
          <a:p>
            <a:r>
              <a:rPr lang="en-US" altLang="zh-CN" dirty="0" err="1"/>
              <a:t>Lui</a:t>
            </a:r>
            <a:r>
              <a:rPr lang="en-US" altLang="zh-CN" dirty="0"/>
              <a:t> </a:t>
            </a:r>
            <a:r>
              <a:rPr lang="en-US" altLang="zh-CN" sz="11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rt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 imm16</a:t>
            </a:r>
            <a:endParaRPr lang="en-US" altLang="zh-CN" dirty="0"/>
          </a:p>
          <a:p>
            <a:r>
              <a:rPr lang="en-US" altLang="zh-CN" dirty="0" err="1"/>
              <a:t>Addi</a:t>
            </a:r>
            <a:r>
              <a:rPr lang="en-US" altLang="zh-CN" dirty="0"/>
              <a:t> </a:t>
            </a:r>
            <a:r>
              <a:rPr lang="en-US" altLang="zh-CN" sz="11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rt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1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rs</a:t>
            </a:r>
            <a:r>
              <a:rPr lang="en-US" altLang="zh-CN" sz="11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 imm16</a:t>
            </a:r>
            <a:r>
              <a:rPr lang="zh-CN" altLang="en-US" dirty="0"/>
              <a:t>，</a:t>
            </a:r>
            <a:r>
              <a:rPr lang="en-US" altLang="zh-CN" dirty="0" err="1"/>
              <a:t>addiu</a:t>
            </a:r>
            <a:endParaRPr lang="en-US" altLang="zh-CN" dirty="0"/>
          </a:p>
          <a:p>
            <a:r>
              <a:rPr lang="en-US" altLang="zh-CN" dirty="0" err="1"/>
              <a:t>Slt</a:t>
            </a:r>
            <a:r>
              <a:rPr lang="en-US" altLang="zh-CN" dirty="0"/>
              <a:t> </a:t>
            </a:r>
            <a:r>
              <a:rPr lang="en-US" altLang="zh-CN" dirty="0" err="1"/>
              <a:t>rd,rs,rt</a:t>
            </a:r>
            <a:endParaRPr lang="en-US" altLang="zh-CN" dirty="0"/>
          </a:p>
          <a:p>
            <a:r>
              <a:rPr lang="en-US" altLang="zh-CN" dirty="0" err="1"/>
              <a:t>Beq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rt</a:t>
            </a:r>
            <a:r>
              <a:rPr lang="en-US" altLang="zh-CN" dirty="0"/>
              <a:t>,</a:t>
            </a:r>
            <a:r>
              <a:rPr lang="en-US" altLang="zh-CN" baseline="0" dirty="0"/>
              <a:t> imm16</a:t>
            </a:r>
          </a:p>
          <a:p>
            <a:r>
              <a:rPr lang="en-US" altLang="zh-CN" baseline="0" dirty="0" err="1"/>
              <a:t>Bgez</a:t>
            </a:r>
            <a:r>
              <a:rPr lang="en-US" altLang="zh-CN" baseline="0" dirty="0"/>
              <a:t> rs,imm16 ; if (</a:t>
            </a:r>
            <a:r>
              <a:rPr lang="en-US" altLang="zh-CN" baseline="0" dirty="0" err="1"/>
              <a:t>rs</a:t>
            </a:r>
            <a:r>
              <a:rPr lang="en-US" altLang="zh-CN" baseline="0" dirty="0"/>
              <a:t> ≥ 0) then branch</a:t>
            </a:r>
            <a:endParaRPr lang="en-US" altLang="zh-CN" dirty="0"/>
          </a:p>
          <a:p>
            <a:r>
              <a:rPr lang="zh-CN" altLang="en-US" dirty="0"/>
              <a:t>装载寄存器</a:t>
            </a:r>
            <a:r>
              <a:rPr lang="en-US" altLang="zh-CN" dirty="0"/>
              <a:t>16</a:t>
            </a:r>
            <a:r>
              <a:rPr lang="zh-CN" altLang="en-US" dirty="0"/>
              <a:t>位立即数，</a:t>
            </a:r>
            <a:r>
              <a:rPr lang="en-US" altLang="zh-CN" dirty="0"/>
              <a:t>32</a:t>
            </a:r>
            <a:r>
              <a:rPr lang="zh-CN" altLang="en-US" dirty="0"/>
              <a:t>为立即数，从内存中给定地址装载一个</a:t>
            </a:r>
            <a:r>
              <a:rPr lang="en-US" altLang="zh-CN" dirty="0"/>
              <a:t>32</a:t>
            </a:r>
            <a:r>
              <a:rPr lang="zh-CN" altLang="en-US" dirty="0"/>
              <a:t>位数到寄存器</a:t>
            </a:r>
          </a:p>
        </p:txBody>
      </p:sp>
    </p:spTree>
    <p:extLst>
      <p:ext uri="{BB962C8B-B14F-4D97-AF65-F5344CB8AC3E}">
        <p14:creationId xmlns:p14="http://schemas.microsoft.com/office/powerpoint/2010/main" val="159178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0338" y="658813"/>
            <a:ext cx="6792912" cy="38227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81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605" y="4860090"/>
            <a:ext cx="6117907" cy="4606253"/>
          </a:xfrm>
          <a:noFill/>
          <a:ln w="9525"/>
        </p:spPr>
        <p:txBody>
          <a:bodyPr lIns="97985" tIns="48133" rIns="97985" bIns="48133"/>
          <a:lstStyle/>
          <a:p>
            <a:r>
              <a:rPr lang="en-US" altLang="zh-CN" b="1" dirty="0"/>
              <a:t>ISA: Instruction Set Architecture</a:t>
            </a:r>
            <a:endParaRPr lang="en-US" dirty="0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60338" y="658813"/>
            <a:ext cx="6794500" cy="3822700"/>
          </a:xfrm>
        </p:spPr>
      </p:sp>
    </p:spTree>
    <p:extLst>
      <p:ext uri="{BB962C8B-B14F-4D97-AF65-F5344CB8AC3E}">
        <p14:creationId xmlns:p14="http://schemas.microsoft.com/office/powerpoint/2010/main" val="21415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64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3124079" cy="5636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93" tIns="48696" rIns="97393" bIns="48696"/>
          <a:lstStyle>
            <a:lvl1pPr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91316" indent="-30435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217409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704373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191337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678300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3165264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652228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4139192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84838" y="1"/>
            <a:ext cx="3124079" cy="5636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93" tIns="48696" rIns="97393" bIns="48696"/>
          <a:lstStyle>
            <a:lvl1pPr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91316" indent="-30435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217409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704373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191337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678300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3165264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652228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4139192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8FCB4AE-8532-4449-93FB-F51A964540F3}" type="datetime3">
              <a:rPr lang="en-US" altLang="zh-CN">
                <a:latin typeface="Times New Roman" panose="02020603050405020304" pitchFamily="18" charset="0"/>
              </a:rPr>
              <a:pPr/>
              <a:t>23 October 2019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10721226"/>
            <a:ext cx="3124079" cy="5636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93" tIns="48696" rIns="97393" bIns="48696"/>
          <a:lstStyle>
            <a:lvl1pPr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91316" indent="-30435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217409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704373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191337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678300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3165264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652228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4139192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84838" y="10721226"/>
            <a:ext cx="3124079" cy="5636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93" tIns="48696" rIns="97393" bIns="48696"/>
          <a:lstStyle>
            <a:lvl1pPr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91316" indent="-30435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217409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704373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191337" indent="-243482" defTabSz="1029726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678300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3165264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652228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4139192" indent="-243482" defTabSz="1029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CAACEE9-5E67-493C-A564-A5F05BD9214A}" type="slidenum">
              <a:rPr lang="en-US" altLang="zh-CN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338" y="658813"/>
            <a:ext cx="6792912" cy="3822700"/>
          </a:xfrm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7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0338" y="658813"/>
            <a:ext cx="6792912" cy="38227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：算术运算和逻辑运算</a:t>
            </a:r>
            <a:r>
              <a:rPr lang="en-US" altLang="zh-CN" dirty="0"/>
              <a:t>;JR, JALR</a:t>
            </a:r>
            <a:r>
              <a:rPr lang="zh-CN" altLang="en-US" dirty="0"/>
              <a:t>；</a:t>
            </a:r>
            <a:r>
              <a:rPr lang="en-US" altLang="zh-CN" dirty="0"/>
              <a:t>SLL</a:t>
            </a:r>
            <a:r>
              <a:rPr lang="zh-CN" altLang="en-US" dirty="0"/>
              <a:t>，</a:t>
            </a:r>
            <a:r>
              <a:rPr lang="en-US" altLang="zh-CN" dirty="0"/>
              <a:t>SRL</a:t>
            </a:r>
            <a:r>
              <a:rPr lang="zh-CN" altLang="en-US" dirty="0"/>
              <a:t>，</a:t>
            </a:r>
            <a:r>
              <a:rPr lang="en-US" altLang="zh-CN" dirty="0"/>
              <a:t>SRA</a:t>
            </a:r>
          </a:p>
          <a:p>
            <a:r>
              <a:rPr lang="en-US" altLang="zh-CN" dirty="0"/>
              <a:t>I:</a:t>
            </a:r>
            <a:r>
              <a:rPr lang="en-US" altLang="zh-CN" baseline="0" dirty="0"/>
              <a:t> LW/SW; ANDI/ADDI; BEQ;BNE</a:t>
            </a:r>
          </a:p>
          <a:p>
            <a:r>
              <a:rPr lang="en-US" altLang="zh-CN" baseline="0" dirty="0"/>
              <a:t>J: J label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80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0338" y="658813"/>
            <a:ext cx="6792912" cy="38227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Sll</a:t>
            </a:r>
            <a:r>
              <a:rPr lang="zh-CN" altLang="en-US" dirty="0"/>
              <a:t>：逻辑左移</a:t>
            </a:r>
            <a:r>
              <a:rPr lang="en-US" altLang="zh-CN" dirty="0"/>
              <a:t> </a:t>
            </a:r>
            <a:r>
              <a:rPr lang="en-US" altLang="zh-CN" dirty="0" err="1"/>
              <a:t>srl</a:t>
            </a:r>
            <a:r>
              <a:rPr lang="zh-CN" altLang="en-US" dirty="0"/>
              <a:t>：逻辑右移</a:t>
            </a:r>
            <a:r>
              <a:rPr lang="en-US" altLang="zh-CN" dirty="0"/>
              <a:t> </a:t>
            </a:r>
            <a:r>
              <a:rPr lang="en-US" altLang="zh-CN" dirty="0" err="1"/>
              <a:t>sra</a:t>
            </a:r>
            <a:r>
              <a:rPr lang="en-US" altLang="zh-CN" dirty="0"/>
              <a:t>:</a:t>
            </a:r>
            <a:r>
              <a:rPr lang="zh-CN" altLang="en-US" dirty="0"/>
              <a:t>算术右移</a:t>
            </a:r>
            <a:endParaRPr lang="en-US" altLang="zh-CN" dirty="0"/>
          </a:p>
          <a:p>
            <a:r>
              <a:rPr lang="en-US" altLang="zh-CN" dirty="0" err="1"/>
              <a:t>Sll</a:t>
            </a:r>
            <a:r>
              <a:rPr lang="en-US" altLang="zh-CN" dirty="0"/>
              <a:t> $1(</a:t>
            </a:r>
            <a:r>
              <a:rPr lang="en-US" altLang="zh-CN" dirty="0" err="1"/>
              <a:t>rd</a:t>
            </a:r>
            <a:r>
              <a:rPr lang="en-US" altLang="zh-CN" dirty="0"/>
              <a:t>),$2(</a:t>
            </a:r>
            <a:r>
              <a:rPr lang="en-US" altLang="zh-CN" dirty="0" err="1"/>
              <a:t>rt</a:t>
            </a:r>
            <a:r>
              <a:rPr lang="en-US" altLang="zh-CN" dirty="0"/>
              <a:t>),10</a:t>
            </a:r>
            <a:r>
              <a:rPr lang="en-US" altLang="zh-CN" baseline="0" dirty="0"/>
              <a:t> $1=$2&lt;&lt;10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41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0338" y="658813"/>
            <a:ext cx="6792912" cy="38227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34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1" name="Rectangle 11"/>
          <p:cNvSpPr>
            <a:spLocks noChangeArrowheads="1"/>
          </p:cNvSpPr>
          <p:nvPr userDrawn="1"/>
        </p:nvSpPr>
        <p:spPr bwMode="auto">
          <a:xfrm>
            <a:off x="1" y="1"/>
            <a:ext cx="9935633" cy="549275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solidFill>
                <a:schemeClr val="tx2"/>
              </a:solidFill>
            </a:endParaRPr>
          </a:p>
        </p:txBody>
      </p:sp>
      <p:grpSp>
        <p:nvGrpSpPr>
          <p:cNvPr id="87054" name="Group 14"/>
          <p:cNvGrpSpPr>
            <a:grpSpLocks/>
          </p:cNvGrpSpPr>
          <p:nvPr userDrawn="1"/>
        </p:nvGrpSpPr>
        <p:grpSpPr bwMode="auto">
          <a:xfrm>
            <a:off x="10128251" y="188913"/>
            <a:ext cx="1784349" cy="2189162"/>
            <a:chOff x="4704" y="1885"/>
            <a:chExt cx="843" cy="1379"/>
          </a:xfrm>
        </p:grpSpPr>
        <p:sp>
          <p:nvSpPr>
            <p:cNvPr id="87055" name="Oval 15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6" name="Oval 16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8" name="Oval 18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9" name="Oval 19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5" name="Oval 25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Oval 26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3" name="Oval 33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9" name="Oval 39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0" name="Oval 40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86" name="Rectangle 46"/>
          <p:cNvSpPr>
            <a:spLocks noChangeArrowheads="1"/>
          </p:cNvSpPr>
          <p:nvPr userDrawn="1"/>
        </p:nvSpPr>
        <p:spPr bwMode="auto">
          <a:xfrm>
            <a:off x="6351" y="6742114"/>
            <a:ext cx="11465983" cy="71437"/>
          </a:xfrm>
          <a:prstGeom prst="rect">
            <a:avLst/>
          </a:prstGeom>
          <a:solidFill>
            <a:srgbClr val="E8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7" name="Rectangle 47"/>
          <p:cNvSpPr>
            <a:spLocks noChangeArrowheads="1"/>
          </p:cNvSpPr>
          <p:nvPr userDrawn="1"/>
        </p:nvSpPr>
        <p:spPr bwMode="auto">
          <a:xfrm>
            <a:off x="14818" y="6811964"/>
            <a:ext cx="12187767" cy="73025"/>
          </a:xfrm>
          <a:prstGeom prst="rect">
            <a:avLst/>
          </a:prstGeom>
          <a:solidFill>
            <a:srgbClr val="C9561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8" name="Rectangle 48"/>
          <p:cNvSpPr>
            <a:spLocks noChangeArrowheads="1"/>
          </p:cNvSpPr>
          <p:nvPr userDrawn="1"/>
        </p:nvSpPr>
        <p:spPr bwMode="auto">
          <a:xfrm>
            <a:off x="2117" y="6577013"/>
            <a:ext cx="11463867" cy="165100"/>
          </a:xfrm>
          <a:prstGeom prst="rect">
            <a:avLst/>
          </a:prstGeom>
          <a:solidFill>
            <a:srgbClr val="FCC24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7089" name="Picture 49" descr="buaa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97650"/>
            <a:ext cx="177588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90" name="Line 50"/>
          <p:cNvSpPr>
            <a:spLocks noChangeShapeType="1"/>
          </p:cNvSpPr>
          <p:nvPr userDrawn="1"/>
        </p:nvSpPr>
        <p:spPr bwMode="auto">
          <a:xfrm flipV="1">
            <a:off x="624417" y="2852738"/>
            <a:ext cx="1075266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91" name="Line 51"/>
          <p:cNvSpPr>
            <a:spLocks noChangeShapeType="1"/>
          </p:cNvSpPr>
          <p:nvPr userDrawn="1"/>
        </p:nvSpPr>
        <p:spPr bwMode="auto">
          <a:xfrm>
            <a:off x="9935633" y="0"/>
            <a:ext cx="0" cy="59499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40795" y="1125538"/>
            <a:ext cx="3538405" cy="220265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439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8348" y="404814"/>
            <a:ext cx="770852" cy="289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6950" y="404814"/>
            <a:ext cx="2922851" cy="289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956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404814"/>
            <a:ext cx="7010400" cy="372603"/>
          </a:xfrm>
        </p:spPr>
        <p:txBody>
          <a:bodyPr/>
          <a:lstStyle>
            <a:lvl1pPr>
              <a:defRPr i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25539"/>
            <a:ext cx="5130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8400" y="2290764"/>
            <a:ext cx="5130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059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404813"/>
            <a:ext cx="7010400" cy="372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050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0" y="3627545"/>
            <a:ext cx="12192000" cy="122564"/>
          </a:xfrm>
          <a:prstGeom prst="rect">
            <a:avLst/>
          </a:prstGeom>
          <a:solidFill>
            <a:srgbClr val="19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3" name="矩形 42"/>
          <p:cNvSpPr/>
          <p:nvPr userDrawn="1"/>
        </p:nvSpPr>
        <p:spPr>
          <a:xfrm>
            <a:off x="0" y="1963271"/>
            <a:ext cx="12192000" cy="1532812"/>
          </a:xfrm>
          <a:prstGeom prst="rect">
            <a:avLst/>
          </a:prstGeom>
          <a:gradFill>
            <a:gsLst>
              <a:gs pos="0">
                <a:srgbClr val="2085E1"/>
              </a:gs>
              <a:gs pos="100000">
                <a:srgbClr val="1967A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4" name="Subtitle 2"/>
          <p:cNvSpPr>
            <a:spLocks noGrp="1"/>
          </p:cNvSpPr>
          <p:nvPr>
            <p:ph type="subTitle" idx="1"/>
          </p:nvPr>
        </p:nvSpPr>
        <p:spPr>
          <a:xfrm>
            <a:off x="1524000" y="3750112"/>
            <a:ext cx="9144000" cy="10044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US" sz="27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79" y="564341"/>
            <a:ext cx="8254245" cy="663787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914400" y="1963271"/>
            <a:ext cx="10363200" cy="15019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1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0" y="3627545"/>
            <a:ext cx="12192000" cy="122564"/>
          </a:xfrm>
          <a:prstGeom prst="rect">
            <a:avLst/>
          </a:prstGeom>
          <a:solidFill>
            <a:srgbClr val="19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矩形 42"/>
          <p:cNvSpPr/>
          <p:nvPr userDrawn="1"/>
        </p:nvSpPr>
        <p:spPr>
          <a:xfrm>
            <a:off x="0" y="1963271"/>
            <a:ext cx="12192000" cy="1532812"/>
          </a:xfrm>
          <a:prstGeom prst="rect">
            <a:avLst/>
          </a:prstGeom>
          <a:gradFill>
            <a:gsLst>
              <a:gs pos="0">
                <a:srgbClr val="2085E1"/>
              </a:gs>
              <a:gs pos="100000">
                <a:srgbClr val="1967A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Subtitle 2"/>
          <p:cNvSpPr>
            <a:spLocks noGrp="1"/>
          </p:cNvSpPr>
          <p:nvPr>
            <p:ph type="subTitle" idx="1"/>
          </p:nvPr>
        </p:nvSpPr>
        <p:spPr>
          <a:xfrm>
            <a:off x="1524000" y="3750110"/>
            <a:ext cx="9144000" cy="10044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US" sz="36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78" y="564339"/>
            <a:ext cx="8254245" cy="663787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914400" y="1963271"/>
            <a:ext cx="10363200" cy="15019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641"/>
            <a:ext cx="7010400" cy="372603"/>
          </a:xfrm>
        </p:spPr>
        <p:txBody>
          <a:bodyPr/>
          <a:lstStyle>
            <a:lvl1pPr>
              <a:defRPr i="0" baseline="0">
                <a:latin typeface="Arial Unicode MS" panose="020B0604020202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4705"/>
            <a:ext cx="10464800" cy="1897955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spcBef>
                <a:spcPts val="0"/>
              </a:spcBef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spcBef>
                <a:spcPts val="0"/>
              </a:spcBef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spcBef>
                <a:spcPts val="0"/>
              </a:spcBef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666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25538"/>
            <a:ext cx="51308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2171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726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04746"/>
            <a:ext cx="5386917" cy="4701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34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04746"/>
            <a:ext cx="5389033" cy="4701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34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19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0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404814"/>
            <a:ext cx="7010400" cy="372603"/>
          </a:xfrm>
        </p:spPr>
        <p:txBody>
          <a:bodyPr/>
          <a:lstStyle>
            <a:lvl1pPr>
              <a:defRPr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25538"/>
            <a:ext cx="10464800" cy="1861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188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584" y="260648"/>
            <a:ext cx="7010400" cy="372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0321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010400" cy="372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25539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8400" y="2290764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1116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413" y="116633"/>
            <a:ext cx="9144000" cy="37260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498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8682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47827"/>
            <a:ext cx="10363200" cy="3590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280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25538"/>
            <a:ext cx="5130800" cy="200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200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546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726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54247"/>
            <a:ext cx="53869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502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54247"/>
            <a:ext cx="5389033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502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074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851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9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16038"/>
            <a:ext cx="4011084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919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524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48276"/>
            <a:ext cx="7315200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404814"/>
            <a:ext cx="7010400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25538"/>
            <a:ext cx="10464800" cy="2202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This is our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  <a:p>
            <a:pPr lvl="0"/>
            <a:r>
              <a:rPr lang="en-US" altLang="zh-CN"/>
              <a:t>This is our next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840384" cy="260350"/>
          </a:xfrm>
          <a:prstGeom prst="rect">
            <a:avLst/>
          </a:prstGeom>
          <a:solidFill>
            <a:srgbClr val="C302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814917" y="836613"/>
            <a:ext cx="1075266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351" y="6742114"/>
            <a:ext cx="11465983" cy="71437"/>
          </a:xfrm>
          <a:prstGeom prst="rect">
            <a:avLst/>
          </a:prstGeom>
          <a:solidFill>
            <a:srgbClr val="E8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4818" y="6811964"/>
            <a:ext cx="12187767" cy="73025"/>
          </a:xfrm>
          <a:prstGeom prst="rect">
            <a:avLst/>
          </a:prstGeom>
          <a:solidFill>
            <a:srgbClr val="C9561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117" y="6577013"/>
            <a:ext cx="11463867" cy="165100"/>
          </a:xfrm>
          <a:prstGeom prst="rect">
            <a:avLst/>
          </a:prstGeom>
          <a:solidFill>
            <a:srgbClr val="FCC24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1377084" y="6524625"/>
            <a:ext cx="768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8E6141A4-B4DF-417A-BE19-BD33A1D78EA3}" type="slidenum">
              <a:rPr lang="zh-CN" altLang="en-US" sz="1400" b="0">
                <a:solidFill>
                  <a:srgbClr val="000099"/>
                </a:solidFill>
              </a:rPr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altLang="zh-CN" sz="1400" b="0">
              <a:solidFill>
                <a:srgbClr val="000099"/>
              </a:solidFill>
            </a:endParaRPr>
          </a:p>
        </p:txBody>
      </p:sp>
      <p:pic>
        <p:nvPicPr>
          <p:cNvPr id="1044" name="Picture 20" descr="buaa_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6597650"/>
            <a:ext cx="177588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79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spcBef>
          <a:spcPct val="10000"/>
        </a:spcBef>
        <a:spcAft>
          <a:spcPct val="10000"/>
        </a:spcAft>
        <a:buClr>
          <a:srgbClr val="FF0000"/>
        </a:buClr>
        <a:buSzPct val="10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spcBef>
          <a:spcPct val="10000"/>
        </a:spcBef>
        <a:spcAft>
          <a:spcPct val="1000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088" algn="l" rtl="0" eaLnBrk="0" fontAlgn="base" hangingPunct="0">
        <a:spcBef>
          <a:spcPct val="10000"/>
        </a:spcBef>
        <a:spcAft>
          <a:spcPct val="1000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/>
          <a:stretch/>
        </p:blipFill>
        <p:spPr>
          <a:xfrm>
            <a:off x="0" y="0"/>
            <a:ext cx="12192000" cy="692696"/>
          </a:xfrm>
          <a:prstGeom prst="rect">
            <a:avLst/>
          </a:prstGeom>
        </p:spPr>
      </p:pic>
      <p:sp>
        <p:nvSpPr>
          <p:cNvPr id="3686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641"/>
            <a:ext cx="7010400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3686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08720"/>
            <a:ext cx="10464800" cy="2359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This is our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  <a:p>
            <a:pPr lvl="0"/>
            <a:r>
              <a:rPr lang="en-US" altLang="zh-CN" dirty="0"/>
              <a:t>This is our next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</p:txBody>
      </p:sp>
      <p:sp>
        <p:nvSpPr>
          <p:cNvPr id="12" name="Text Box 17"/>
          <p:cNvSpPr txBox="1">
            <a:spLocks noChangeArrowheads="1"/>
          </p:cNvSpPr>
          <p:nvPr userDrawn="1"/>
        </p:nvSpPr>
        <p:spPr bwMode="auto">
          <a:xfrm>
            <a:off x="11280577" y="6553201"/>
            <a:ext cx="8640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8E6141A4-B4DF-417A-BE19-BD33A1D78EA3}" type="slidenum">
              <a:rPr lang="zh-CN" altLang="en-US" sz="1200" b="0">
                <a:solidFill>
                  <a:srgbClr val="000099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altLang="zh-CN" sz="1200" b="0" dirty="0">
              <a:solidFill>
                <a:srgbClr val="000099"/>
              </a:solidFill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0">
          <a:solidFill>
            <a:srgbClr val="FF0000"/>
          </a:solidFill>
          <a:latin typeface="+mj-lt"/>
          <a:ea typeface="+mj-ea"/>
          <a:cs typeface="楷体_GB2312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FF0000"/>
        </a:buClr>
        <a:buSzPct val="10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2pPr>
      <a:lvl3pPr marL="1050925" indent="-192088" algn="l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计算机组成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2019</a:t>
            </a:r>
            <a:r>
              <a:rPr lang="zh-CN" altLang="en-US" dirty="0"/>
              <a:t>级）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719737" y="3699031"/>
            <a:ext cx="4782167" cy="159114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47625" tIns="72900" rIns="47625" bIns="7290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7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计算机组成课程组</a:t>
            </a:r>
            <a:endParaRPr lang="en-US" altLang="zh-CN" sz="2700" dirty="0">
              <a:solidFill>
                <a:srgbClr val="000066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baseline="300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（刘旭东、肖利民、牛建伟、高小鹏、栾钟治）</a:t>
            </a:r>
            <a:endParaRPr lang="en-US" altLang="zh-CN" baseline="30000" dirty="0">
              <a:solidFill>
                <a:srgbClr val="000066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350" b="0" dirty="0">
                <a:solidFill>
                  <a:srgbClr val="000066"/>
                </a:solidFill>
                <a:ea typeface="华文楷体" pitchFamily="2" charset="-122"/>
                <a:cs typeface="Times New Roman" panose="02020603050405020304" pitchFamily="18" charset="0"/>
              </a:rPr>
              <a:t>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494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772400" cy="373063"/>
          </a:xfrm>
        </p:spPr>
        <p:txBody>
          <a:bodyPr/>
          <a:lstStyle/>
          <a:p>
            <a:r>
              <a:rPr lang="en-US" altLang="zh-CN" i="0" dirty="0"/>
              <a:t>MIPS</a:t>
            </a:r>
            <a:r>
              <a:rPr lang="zh-CN" altLang="en-US" i="0" dirty="0"/>
              <a:t>指令字格式</a:t>
            </a:r>
            <a:endParaRPr lang="en-US" altLang="en-US" i="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7848600" cy="4410075"/>
          </a:xfrm>
        </p:spPr>
        <p:txBody>
          <a:bodyPr/>
          <a:lstStyle/>
          <a:p>
            <a:r>
              <a:rPr lang="en-US" altLang="en-US" dirty="0"/>
              <a:t>R</a:t>
            </a:r>
            <a:r>
              <a:rPr lang="en-US" altLang="zh-CN" dirty="0"/>
              <a:t>- </a:t>
            </a:r>
            <a:r>
              <a:rPr lang="en-US" altLang="en-US" dirty="0"/>
              <a:t>Format</a:t>
            </a:r>
            <a:r>
              <a:rPr lang="zh-CN" altLang="en-US" dirty="0"/>
              <a:t>（</a:t>
            </a:r>
            <a:r>
              <a:rPr lang="en-US" altLang="en-US" dirty="0"/>
              <a:t> Register </a:t>
            </a:r>
            <a:r>
              <a:rPr lang="zh-CN" altLang="en-US" dirty="0"/>
              <a:t>）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I</a:t>
            </a:r>
            <a:r>
              <a:rPr lang="en-US" altLang="zh-CN" dirty="0"/>
              <a:t>-</a:t>
            </a:r>
            <a:r>
              <a:rPr lang="en-US" altLang="en-US" dirty="0"/>
              <a:t> Format</a:t>
            </a:r>
            <a:r>
              <a:rPr lang="zh-CN" altLang="en-US" dirty="0"/>
              <a:t>（</a:t>
            </a:r>
            <a:r>
              <a:rPr lang="en-US" altLang="en-US" dirty="0"/>
              <a:t> Immediate </a:t>
            </a:r>
            <a:r>
              <a:rPr lang="zh-CN" altLang="en-US" dirty="0"/>
              <a:t>）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J</a:t>
            </a:r>
            <a:r>
              <a:rPr lang="en-US" altLang="zh-CN" dirty="0"/>
              <a:t>-</a:t>
            </a:r>
            <a:r>
              <a:rPr lang="en-US" altLang="en-US" dirty="0"/>
              <a:t> Format</a:t>
            </a:r>
            <a:r>
              <a:rPr lang="zh-CN" altLang="en-US" dirty="0"/>
              <a:t>（</a:t>
            </a:r>
            <a:r>
              <a:rPr lang="en-US" altLang="zh-CN" dirty="0"/>
              <a:t>Jump</a:t>
            </a:r>
            <a:r>
              <a:rPr lang="zh-CN" altLang="en-US" dirty="0"/>
              <a:t>）</a:t>
            </a:r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438400" y="3581400"/>
            <a:ext cx="6705600" cy="937382"/>
            <a:chOff x="914400" y="3581400"/>
            <a:chExt cx="6705600" cy="937382"/>
          </a:xfrm>
        </p:grpSpPr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990600" y="3581400"/>
              <a:ext cx="6629400" cy="533400"/>
            </a:xfrm>
            <a:prstGeom prst="rect">
              <a:avLst/>
            </a:prstGeom>
            <a:solidFill>
              <a:srgbClr val="80008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buNone/>
              </a:pPr>
              <a:r>
                <a:rPr lang="en-US" altLang="en-US" dirty="0"/>
                <a:t>Op-Code          </a:t>
              </a:r>
              <a:r>
                <a:rPr lang="en-US" altLang="en-US" dirty="0" err="1"/>
                <a:t>Rs</a:t>
              </a:r>
              <a:r>
                <a:rPr lang="en-US" altLang="en-US" dirty="0"/>
                <a:t>           </a:t>
              </a:r>
              <a:r>
                <a:rPr lang="en-US" altLang="en-US" dirty="0" err="1"/>
                <a:t>Rt</a:t>
              </a:r>
              <a:r>
                <a:rPr lang="en-US" altLang="en-US" dirty="0"/>
                <a:t>           16 - Bit  Immediate Value</a:t>
              </a:r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4267200" y="35814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276600" y="35814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286000" y="35814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914400" y="4191000"/>
              <a:ext cx="5121915" cy="327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en-US" dirty="0"/>
                <a:t>         6	              5	5		 16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90800" y="5410200"/>
            <a:ext cx="6629400" cy="861182"/>
            <a:chOff x="1066800" y="5410200"/>
            <a:chExt cx="6629400" cy="861182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066800" y="5410200"/>
              <a:ext cx="6629400" cy="533400"/>
            </a:xfrm>
            <a:prstGeom prst="rect">
              <a:avLst/>
            </a:prstGeom>
            <a:solidFill>
              <a:srgbClr val="80008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buNone/>
              </a:pPr>
              <a:r>
                <a:rPr lang="en-US" altLang="en-US" dirty="0"/>
                <a:t>Op-Code                      26 Bit Current Segment Address</a:t>
              </a: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2286000" y="54102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1143000" y="5943600"/>
              <a:ext cx="4134465" cy="327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en-US" dirty="0"/>
                <a:t>         6	            			26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14600" y="1828800"/>
            <a:ext cx="6629400" cy="1013582"/>
            <a:chOff x="990600" y="1828800"/>
            <a:chExt cx="6629400" cy="1013582"/>
          </a:xfrm>
        </p:grpSpPr>
        <p:grpSp>
          <p:nvGrpSpPr>
            <p:cNvPr id="2" name="组合 1"/>
            <p:cNvGrpSpPr/>
            <p:nvPr/>
          </p:nvGrpSpPr>
          <p:grpSpPr>
            <a:xfrm>
              <a:off x="990600" y="1828800"/>
              <a:ext cx="6629400" cy="1013582"/>
              <a:chOff x="990600" y="1828800"/>
              <a:chExt cx="6629400" cy="1013582"/>
            </a:xfrm>
          </p:grpSpPr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990600" y="1828800"/>
                <a:ext cx="6629400" cy="533400"/>
              </a:xfrm>
              <a:prstGeom prst="rect">
                <a:avLst/>
              </a:prstGeom>
              <a:solidFill>
                <a:srgbClr val="80008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en-US" dirty="0"/>
                  <a:t>Op-Code          </a:t>
                </a:r>
                <a:r>
                  <a:rPr lang="en-US" altLang="en-US" dirty="0" err="1"/>
                  <a:t>Rs</a:t>
                </a:r>
                <a:r>
                  <a:rPr lang="en-US" altLang="en-US" dirty="0"/>
                  <a:t>           </a:t>
                </a:r>
                <a:r>
                  <a:rPr lang="en-US" altLang="en-US" dirty="0" err="1"/>
                  <a:t>Rt</a:t>
                </a:r>
                <a:r>
                  <a:rPr lang="en-US" altLang="en-US" dirty="0"/>
                  <a:t>           Rd      </a:t>
                </a:r>
                <a:r>
                  <a:rPr lang="zh-CN" altLang="zh-CN" dirty="0">
                    <a:latin typeface="Courier New" panose="02070309020205020404" pitchFamily="49" charset="0"/>
                  </a:rPr>
                  <a:t>shamt</a:t>
                </a:r>
                <a:r>
                  <a:rPr lang="en-US" altLang="en-US" dirty="0"/>
                  <a:t>          </a:t>
                </a:r>
                <a:r>
                  <a:rPr lang="en-US" altLang="zh-CN" dirty="0" err="1"/>
                  <a:t>func</a:t>
                </a:r>
                <a:endParaRPr lang="en-US" altLang="en-US" dirty="0"/>
              </a:p>
            </p:txBody>
          </p:sp>
          <p:sp>
            <p:nvSpPr>
              <p:cNvPr id="12293" name="Line 5"/>
              <p:cNvSpPr>
                <a:spLocks noChangeShapeType="1"/>
              </p:cNvSpPr>
              <p:nvPr/>
            </p:nvSpPr>
            <p:spPr bwMode="auto">
              <a:xfrm>
                <a:off x="4267200" y="1828800"/>
                <a:ext cx="0" cy="533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4" name="Line 6"/>
              <p:cNvSpPr>
                <a:spLocks noChangeShapeType="1"/>
              </p:cNvSpPr>
              <p:nvPr/>
            </p:nvSpPr>
            <p:spPr bwMode="auto">
              <a:xfrm>
                <a:off x="3276600" y="1828800"/>
                <a:ext cx="0" cy="533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5" name="Line 7"/>
              <p:cNvSpPr>
                <a:spLocks noChangeShapeType="1"/>
              </p:cNvSpPr>
              <p:nvPr/>
            </p:nvSpPr>
            <p:spPr bwMode="auto">
              <a:xfrm>
                <a:off x="2286000" y="1828800"/>
                <a:ext cx="0" cy="533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6" name="Line 8"/>
              <p:cNvSpPr>
                <a:spLocks noChangeShapeType="1"/>
              </p:cNvSpPr>
              <p:nvPr/>
            </p:nvSpPr>
            <p:spPr bwMode="auto">
              <a:xfrm>
                <a:off x="5181600" y="1828800"/>
                <a:ext cx="0" cy="533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Text Box 16"/>
              <p:cNvSpPr txBox="1">
                <a:spLocks noChangeArrowheads="1"/>
              </p:cNvSpPr>
              <p:nvPr/>
            </p:nvSpPr>
            <p:spPr bwMode="auto">
              <a:xfrm>
                <a:off x="990600" y="2514600"/>
                <a:ext cx="5993949" cy="3277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en-US" dirty="0"/>
                  <a:t>         6	            5	             5	5            5               6</a:t>
                </a:r>
              </a:p>
            </p:txBody>
          </p:sp>
        </p:grp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6084168" y="18288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1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5257800" cy="373062"/>
          </a:xfrm>
        </p:spPr>
        <p:txBody>
          <a:bodyPr/>
          <a:lstStyle/>
          <a:p>
            <a:r>
              <a:rPr lang="zh-CN" altLang="en-US" dirty="0"/>
              <a:t>伪指令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9516448" cy="4689240"/>
          </a:xfrm>
        </p:spPr>
        <p:txBody>
          <a:bodyPr/>
          <a:lstStyle/>
          <a:p>
            <a:r>
              <a:rPr lang="zh-CN" altLang="en-US" sz="2800" dirty="0"/>
              <a:t>取地址</a:t>
            </a:r>
            <a:r>
              <a:rPr lang="en-US" altLang="en-US" sz="2800" dirty="0"/>
              <a:t>     	la 	$s0, table</a:t>
            </a:r>
          </a:p>
          <a:p>
            <a:r>
              <a:rPr lang="zh-CN" altLang="en-US" sz="2800" dirty="0"/>
              <a:t>取立即数</a:t>
            </a:r>
            <a:r>
              <a:rPr lang="en-US" altLang="en-US" sz="2800" dirty="0"/>
              <a:t>		li  	$v0, 10</a:t>
            </a:r>
          </a:p>
          <a:p>
            <a:r>
              <a:rPr lang="zh-CN" altLang="en-US" sz="2800" dirty="0"/>
              <a:t>移动</a:t>
            </a:r>
            <a:r>
              <a:rPr lang="en-US" altLang="en-US" sz="2800" dirty="0"/>
              <a:t>                 	move $t8, $</a:t>
            </a:r>
            <a:r>
              <a:rPr lang="en-US" altLang="en-US" sz="2800" dirty="0" err="1"/>
              <a:t>sp</a:t>
            </a:r>
            <a:endParaRPr lang="en-US" altLang="en-US" sz="2800" dirty="0"/>
          </a:p>
          <a:p>
            <a:r>
              <a:rPr lang="zh-CN" altLang="en-US" sz="2800" dirty="0"/>
              <a:t>乘</a:t>
            </a:r>
            <a:r>
              <a:rPr lang="en-US" altLang="en-US" sz="2800" dirty="0"/>
              <a:t>			</a:t>
            </a:r>
            <a:r>
              <a:rPr lang="en-US" altLang="en-US" sz="2800" dirty="0" err="1"/>
              <a:t>mul</a:t>
            </a:r>
            <a:r>
              <a:rPr lang="en-US" altLang="en-US" sz="2800" dirty="0"/>
              <a:t> 	$t2, $a0, $a1</a:t>
            </a:r>
          </a:p>
          <a:p>
            <a:r>
              <a:rPr lang="zh-CN" altLang="en-US" sz="2800" dirty="0"/>
              <a:t>除</a:t>
            </a:r>
            <a:r>
              <a:rPr lang="en-US" altLang="en-US" sz="2800" dirty="0"/>
              <a:t>			div  	$s1, $v1, $t7</a:t>
            </a:r>
          </a:p>
          <a:p>
            <a:r>
              <a:rPr lang="zh-CN" altLang="en-US" sz="2800" dirty="0"/>
              <a:t>求余</a:t>
            </a:r>
            <a:r>
              <a:rPr lang="en-US" altLang="en-US" sz="2800" dirty="0"/>
              <a:t>		rem 	$s2, $v1, $t7 </a:t>
            </a:r>
          </a:p>
          <a:p>
            <a:r>
              <a:rPr lang="zh-CN" altLang="en-US" sz="2800" dirty="0"/>
              <a:t>取反</a:t>
            </a:r>
            <a:r>
              <a:rPr lang="en-US" altLang="en-US" sz="2800" dirty="0"/>
              <a:t>		</a:t>
            </a:r>
            <a:r>
              <a:rPr lang="en-US" altLang="en-US" sz="2800" dirty="0" err="1"/>
              <a:t>neg</a:t>
            </a:r>
            <a:r>
              <a:rPr lang="en-US" altLang="en-US" sz="2800" dirty="0"/>
              <a:t> 	$s0, $s0</a:t>
            </a:r>
          </a:p>
        </p:txBody>
      </p:sp>
    </p:spTree>
    <p:extLst>
      <p:ext uri="{BB962C8B-B14F-4D97-AF65-F5344CB8AC3E}">
        <p14:creationId xmlns:p14="http://schemas.microsoft.com/office/powerpoint/2010/main" val="362304470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86600" cy="373063"/>
          </a:xfrm>
        </p:spPr>
        <p:txBody>
          <a:bodyPr/>
          <a:lstStyle/>
          <a:p>
            <a:r>
              <a:rPr lang="en-US" altLang="zh-CN" dirty="0"/>
              <a:t>2.2 MIPS </a:t>
            </a:r>
            <a:r>
              <a:rPr lang="zh-CN" altLang="en-US" dirty="0"/>
              <a:t>指令格式简介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7343775" cy="86360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MIPS   </a:t>
            </a:r>
            <a:r>
              <a:rPr lang="zh-CN" altLang="en-US" sz="2800" dirty="0">
                <a:ea typeface="宋体" pitchFamily="2" charset="-122"/>
              </a:rPr>
              <a:t>寄存器使用的约定</a:t>
            </a:r>
            <a:endParaRPr lang="en-US" altLang="zh-CN" sz="2800" dirty="0">
              <a:ea typeface="宋体" pitchFamily="2" charset="-122"/>
            </a:endParaRPr>
          </a:p>
          <a:p>
            <a:pPr lvl="1"/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54603"/>
              </p:ext>
            </p:extLst>
          </p:nvPr>
        </p:nvGraphicFramePr>
        <p:xfrm>
          <a:off x="2423592" y="1484784"/>
          <a:ext cx="7632848" cy="4754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2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Reg. 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</a:rPr>
                        <a:t>Num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Usage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zero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 value =0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恒为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reserved for assembler(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为汇编程序保留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v0</a:t>
                      </a:r>
                      <a:r>
                        <a:rPr lang="en-US" altLang="zh-CN" baseline="0" dirty="0"/>
                        <a:t> – v1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– 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 for results(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过程调用返回值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</a:t>
                      </a:r>
                      <a:r>
                        <a:rPr lang="en-US" altLang="zh-CN" baseline="0" dirty="0"/>
                        <a:t> – a3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– 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Arguments(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过程调用参数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t0</a:t>
                      </a:r>
                      <a:r>
                        <a:rPr lang="en-US" altLang="zh-CN" baseline="0" dirty="0"/>
                        <a:t> – t7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 – 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Temporaries(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临时变量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s0</a:t>
                      </a:r>
                      <a:r>
                        <a:rPr lang="en-US" altLang="zh-CN" baseline="0" dirty="0"/>
                        <a:t> – s7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 – 23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Saved(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保存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t8</a:t>
                      </a:r>
                      <a:r>
                        <a:rPr lang="en-US" altLang="zh-CN" baseline="0" dirty="0"/>
                        <a:t> – t9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 – 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 temporaries(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其他临时变量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k0</a:t>
                      </a:r>
                      <a:r>
                        <a:rPr lang="en-US" altLang="zh-CN" baseline="0" dirty="0"/>
                        <a:t> – k1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 –</a:t>
                      </a:r>
                      <a:r>
                        <a:rPr lang="en-US" altLang="zh-CN" baseline="0" dirty="0"/>
                        <a:t> 27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reserved for kernel(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保留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gp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pointer(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全局指针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 pointer 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栈指针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fp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 pointer 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帧指针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address (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过程调用返回地址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063552" y="6367739"/>
            <a:ext cx="8136904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Registers are referenced either by number—$0…$31, or by name —$t0,$s1…$</a:t>
            </a:r>
            <a:r>
              <a:rPr lang="en-US" altLang="zh-CN" sz="1600" dirty="0" err="1">
                <a:solidFill>
                  <a:srgbClr val="FF0000"/>
                </a:solidFill>
              </a:rPr>
              <a:t>ra.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4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559675" cy="6937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MIPS</a:t>
            </a:r>
            <a:r>
              <a:rPr lang="zh-CN" altLang="en-US" dirty="0">
                <a:solidFill>
                  <a:schemeClr val="accent1"/>
                </a:solidFill>
                <a:ea typeface="宋体" pitchFamily="2" charset="-122"/>
              </a:rPr>
              <a:t>汇编中的算术、逻辑和移位运算</a:t>
            </a:r>
            <a:b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</a:br>
            <a:endParaRPr lang="zh-CN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0968000" cy="587750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MIPS </a:t>
            </a:r>
            <a:r>
              <a:rPr lang="zh-CN" altLang="en-US" dirty="0"/>
              <a:t>整数加</a:t>
            </a:r>
            <a:r>
              <a:rPr lang="en-US" altLang="zh-CN" dirty="0"/>
              <a:t>/</a:t>
            </a:r>
            <a:r>
              <a:rPr lang="zh-CN" altLang="en-US" dirty="0"/>
              <a:t>减法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加法</a:t>
            </a:r>
            <a:r>
              <a:rPr lang="zh-CN" altLang="zh-CN" sz="2400" dirty="0"/>
              <a:t>:</a:t>
            </a:r>
            <a:r>
              <a:rPr lang="en-US" altLang="zh-CN" sz="2000" dirty="0"/>
              <a:t> </a:t>
            </a:r>
            <a:r>
              <a:rPr lang="zh-CN" altLang="zh-CN" sz="2400" dirty="0">
                <a:solidFill>
                  <a:srgbClr val="800080"/>
                </a:solidFill>
                <a:latin typeface="Courier New" panose="02070309020205020404" pitchFamily="49" charset="0"/>
              </a:rPr>
              <a:t>add	$s0,$s1,$s2</a:t>
            </a:r>
            <a:r>
              <a:rPr lang="zh-CN" altLang="zh-CN" sz="2400" dirty="0">
                <a:solidFill>
                  <a:srgbClr val="003B78"/>
                </a:solidFill>
              </a:rPr>
              <a:t> (in MIPS)</a:t>
            </a:r>
            <a:r>
              <a:rPr lang="zh-CN" altLang="en-US" sz="2400" dirty="0">
                <a:solidFill>
                  <a:srgbClr val="003B78"/>
                </a:solidFill>
              </a:rPr>
              <a:t>，</a:t>
            </a:r>
            <a:r>
              <a:rPr lang="zh-CN" altLang="en-US" sz="2400" dirty="0"/>
              <a:t>相当于</a:t>
            </a:r>
            <a:r>
              <a:rPr lang="zh-CN" altLang="zh-CN" sz="2400" dirty="0"/>
              <a:t>:</a:t>
            </a:r>
            <a:r>
              <a:rPr lang="en-US" altLang="zh-CN" sz="2400" dirty="0"/>
              <a:t>   </a:t>
            </a:r>
            <a:r>
              <a:rPr lang="zh-CN" altLang="zh-CN" sz="2400" dirty="0">
                <a:latin typeface="Courier New" panose="02070309020205020404" pitchFamily="49" charset="0"/>
              </a:rPr>
              <a:t>a = b + c</a:t>
            </a:r>
            <a:r>
              <a:rPr lang="zh-CN" altLang="zh-CN" sz="2400" dirty="0"/>
              <a:t> </a:t>
            </a:r>
            <a:r>
              <a:rPr lang="zh-CN" altLang="zh-CN" sz="2400" dirty="0">
                <a:solidFill>
                  <a:srgbClr val="003B78"/>
                </a:solidFill>
              </a:rPr>
              <a:t>(in C)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减法</a:t>
            </a:r>
            <a:r>
              <a:rPr lang="en-US" altLang="zh-CN" sz="2400" dirty="0"/>
              <a:t>:</a:t>
            </a:r>
            <a:r>
              <a:rPr lang="en-US" altLang="zh-CN" sz="2000" dirty="0"/>
              <a:t> </a:t>
            </a:r>
            <a:r>
              <a:rPr lang="zh-CN" altLang="zh-CN" sz="2400" dirty="0">
                <a:solidFill>
                  <a:srgbClr val="800080"/>
                </a:solidFill>
                <a:latin typeface="Courier New" panose="02070309020205020404" pitchFamily="49" charset="0"/>
              </a:rPr>
              <a:t>sub	$s3,$s4,$s5</a:t>
            </a:r>
            <a:r>
              <a:rPr lang="zh-CN" altLang="zh-CN" sz="2400" dirty="0">
                <a:solidFill>
                  <a:srgbClr val="003B78"/>
                </a:solidFill>
              </a:rPr>
              <a:t> (in MIPS)</a:t>
            </a:r>
            <a:r>
              <a:rPr lang="zh-CN" altLang="en-US" sz="2400" dirty="0">
                <a:solidFill>
                  <a:srgbClr val="003B78"/>
                </a:solidFill>
              </a:rPr>
              <a:t>，</a:t>
            </a:r>
            <a:r>
              <a:rPr lang="zh-CN" altLang="en-US" sz="2400" dirty="0"/>
              <a:t>相当于：</a:t>
            </a:r>
            <a:r>
              <a:rPr lang="zh-CN" altLang="zh-CN" sz="2400" dirty="0">
                <a:latin typeface="Courier New" panose="02070309020205020404" pitchFamily="49" charset="0"/>
              </a:rPr>
              <a:t>d = e - f</a:t>
            </a:r>
            <a:r>
              <a:rPr lang="zh-CN" altLang="zh-CN" sz="2400" dirty="0"/>
              <a:t> </a:t>
            </a:r>
            <a:r>
              <a:rPr lang="zh-CN" altLang="zh-CN" sz="2400" dirty="0">
                <a:solidFill>
                  <a:srgbClr val="003B78"/>
                </a:solidFill>
              </a:rPr>
              <a:t>(in C)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2400" dirty="0"/>
              <a:t>C </a:t>
            </a:r>
            <a:r>
              <a:rPr lang="zh-CN" altLang="en-US" sz="2400" dirty="0"/>
              <a:t>语言中一条语句 </a:t>
            </a:r>
            <a:r>
              <a:rPr lang="zh-CN" altLang="zh-CN" sz="2400" dirty="0">
                <a:solidFill>
                  <a:srgbClr val="1F59FF"/>
                </a:solidFill>
                <a:latin typeface="Courier New" panose="02070309020205020404" pitchFamily="49" charset="0"/>
              </a:rPr>
              <a:t>a=b+c+d</a:t>
            </a:r>
            <a:r>
              <a:rPr lang="en-US" altLang="zh-CN" sz="2400" dirty="0">
                <a:solidFill>
                  <a:srgbClr val="1F59FF"/>
                </a:solidFill>
                <a:latin typeface="Courier New" panose="02070309020205020404" pitchFamily="49" charset="0"/>
              </a:rPr>
              <a:t>–</a:t>
            </a:r>
            <a:r>
              <a:rPr lang="zh-CN" altLang="zh-CN" sz="2400" dirty="0">
                <a:solidFill>
                  <a:srgbClr val="1F59FF"/>
                </a:solidFill>
                <a:latin typeface="Courier New" panose="02070309020205020404" pitchFamily="49" charset="0"/>
              </a:rPr>
              <a:t>e</a:t>
            </a:r>
            <a:r>
              <a:rPr lang="en-US" altLang="zh-CN" sz="2400" dirty="0"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1F59FF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400" dirty="0">
                <a:latin typeface="Courier New" panose="02070309020205020404" pitchFamily="49" charset="0"/>
              </a:rPr>
              <a:t>需</a:t>
            </a:r>
            <a:r>
              <a:rPr lang="zh-CN" altLang="en-US" sz="2400" dirty="0"/>
              <a:t>拆成多条汇编指令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zh-CN" altLang="zh-CN" sz="2400" dirty="0">
                <a:solidFill>
                  <a:srgbClr val="003B78"/>
                </a:solidFill>
                <a:latin typeface="Courier New" panose="02070309020205020404" pitchFamily="49" charset="0"/>
              </a:rPr>
              <a:t>add $t0, $s1, $s2</a:t>
            </a:r>
            <a:r>
              <a:rPr lang="zh-CN" altLang="zh-CN" sz="2400" dirty="0">
                <a:latin typeface="Courier New" panose="02070309020205020404" pitchFamily="49" charset="0"/>
              </a:rPr>
              <a:t> </a:t>
            </a:r>
            <a:r>
              <a:rPr lang="zh-CN" altLang="zh-CN" sz="2400" i="1" dirty="0">
                <a:solidFill>
                  <a:schemeClr val="bg2"/>
                </a:solidFill>
                <a:latin typeface="Courier New" panose="02070309020205020404" pitchFamily="49" charset="0"/>
              </a:rPr>
              <a:t># temp = b + c</a:t>
            </a:r>
            <a:endParaRPr lang="zh-CN" altLang="zh-CN" sz="2400" i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zh-CN" altLang="zh-CN" sz="2400" dirty="0">
                <a:solidFill>
                  <a:srgbClr val="003B78"/>
                </a:solidFill>
                <a:latin typeface="Courier New" panose="02070309020205020404" pitchFamily="49" charset="0"/>
              </a:rPr>
              <a:t>add $t0, $t0, $s3</a:t>
            </a:r>
            <a:r>
              <a:rPr lang="zh-CN" altLang="zh-CN" sz="2400" dirty="0">
                <a:latin typeface="Courier New" panose="02070309020205020404" pitchFamily="49" charset="0"/>
              </a:rPr>
              <a:t> </a:t>
            </a:r>
            <a:r>
              <a:rPr lang="zh-CN" altLang="zh-CN" sz="2400" i="1" dirty="0">
                <a:solidFill>
                  <a:schemeClr val="bg2"/>
                </a:solidFill>
                <a:latin typeface="Courier New" panose="02070309020205020404" pitchFamily="49" charset="0"/>
              </a:rPr>
              <a:t># temp = temp + d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zh-CN" altLang="zh-CN" sz="2400" dirty="0">
                <a:solidFill>
                  <a:srgbClr val="003B78"/>
                </a:solidFill>
                <a:latin typeface="Courier New" panose="02070309020205020404" pitchFamily="49" charset="0"/>
              </a:rPr>
              <a:t>sub $s0, $t0, $s4</a:t>
            </a:r>
            <a:r>
              <a:rPr lang="zh-CN" altLang="zh-CN" sz="2400" dirty="0">
                <a:latin typeface="Courier New" panose="02070309020205020404" pitchFamily="49" charset="0"/>
              </a:rPr>
              <a:t> </a:t>
            </a:r>
            <a:r>
              <a:rPr lang="zh-CN" altLang="zh-CN" sz="2400" i="1" dirty="0">
                <a:solidFill>
                  <a:schemeClr val="bg2"/>
                </a:solidFill>
                <a:latin typeface="Courier New" panose="02070309020205020404" pitchFamily="49" charset="0"/>
              </a:rPr>
              <a:t># a = temp - e</a:t>
            </a:r>
            <a:endParaRPr lang="zh-CN" altLang="zh-CN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另一条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语言的语句 </a:t>
            </a:r>
            <a:r>
              <a:rPr lang="zh-CN" altLang="zh-CN" sz="2400" dirty="0">
                <a:solidFill>
                  <a:srgbClr val="1F59FF"/>
                </a:solidFill>
                <a:latin typeface="Courier New" panose="02070309020205020404" pitchFamily="49" charset="0"/>
              </a:rPr>
              <a:t>f=(g+h)-(i+j)</a:t>
            </a:r>
            <a:r>
              <a:rPr lang="en-US" altLang="zh-CN" sz="2400" dirty="0">
                <a:latin typeface="Courier New" panose="02070309020205020404" pitchFamily="49" charset="0"/>
              </a:rPr>
              <a:t>,</a:t>
            </a:r>
            <a:r>
              <a:rPr lang="zh-CN" altLang="en-US" sz="2400" dirty="0"/>
              <a:t>使用临时变量寄存器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zh-CN" altLang="zh-CN" sz="2400" dirty="0">
                <a:solidFill>
                  <a:srgbClr val="003B78"/>
                </a:solidFill>
                <a:latin typeface="Courier New" panose="02070309020205020404" pitchFamily="49" charset="0"/>
              </a:rPr>
              <a:t>add $t0,$s1,$s2	</a:t>
            </a:r>
            <a:r>
              <a:rPr lang="zh-CN" altLang="zh-CN" sz="2400" i="1" dirty="0">
                <a:solidFill>
                  <a:schemeClr val="bg2"/>
                </a:solidFill>
                <a:latin typeface="Courier New" panose="02070309020205020404" pitchFamily="49" charset="0"/>
              </a:rPr>
              <a:t># temp = g + h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zh-CN" altLang="zh-CN" sz="2400" dirty="0">
                <a:solidFill>
                  <a:srgbClr val="003B78"/>
                </a:solidFill>
                <a:latin typeface="Courier New" panose="02070309020205020404" pitchFamily="49" charset="0"/>
              </a:rPr>
              <a:t>add $t1,$s3,$s4	</a:t>
            </a:r>
            <a:r>
              <a:rPr lang="zh-CN" altLang="zh-CN" sz="2400" i="1" dirty="0">
                <a:solidFill>
                  <a:schemeClr val="bg2"/>
                </a:solidFill>
                <a:latin typeface="Courier New" panose="02070309020205020404" pitchFamily="49" charset="0"/>
              </a:rPr>
              <a:t># temp = i + j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zh-CN" altLang="zh-CN" sz="2400" dirty="0">
                <a:solidFill>
                  <a:srgbClr val="003B78"/>
                </a:solidFill>
                <a:latin typeface="Courier New" panose="02070309020205020404" pitchFamily="49" charset="0"/>
              </a:rPr>
              <a:t>sub $s0,$t0,$t1</a:t>
            </a:r>
            <a:r>
              <a:rPr lang="zh-CN" altLang="zh-CN" sz="2400" dirty="0">
                <a:latin typeface="Courier New" panose="02070309020205020404" pitchFamily="49" charset="0"/>
              </a:rPr>
              <a:t>	</a:t>
            </a:r>
            <a:r>
              <a:rPr lang="zh-CN" altLang="zh-CN" sz="2400" i="1" dirty="0">
                <a:solidFill>
                  <a:schemeClr val="bg2"/>
                </a:solidFill>
                <a:latin typeface="Courier New" panose="02070309020205020404" pitchFamily="49" charset="0"/>
              </a:rPr>
              <a:t># f=(g+h)-(i+j)</a:t>
            </a:r>
          </a:p>
        </p:txBody>
      </p:sp>
    </p:spTree>
    <p:extLst>
      <p:ext uri="{BB962C8B-B14F-4D97-AF65-F5344CB8AC3E}">
        <p14:creationId xmlns:p14="http://schemas.microsoft.com/office/powerpoint/2010/main" val="96526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559675" cy="6937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MIPS</a:t>
            </a:r>
            <a:r>
              <a:rPr lang="zh-CN" altLang="en-US" dirty="0">
                <a:solidFill>
                  <a:schemeClr val="accent1"/>
                </a:solidFill>
                <a:ea typeface="宋体" pitchFamily="2" charset="-122"/>
              </a:rPr>
              <a:t>汇编中的算术、逻辑和移位运算</a:t>
            </a:r>
            <a:b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</a:br>
            <a:endParaRPr lang="zh-CN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0452552" cy="64038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寄存器</a:t>
            </a:r>
            <a:r>
              <a:rPr lang="zh-CN" altLang="zh-CN" dirty="0"/>
              <a:t> Zero</a:t>
            </a:r>
            <a:r>
              <a:rPr lang="zh-CN" altLang="en-US" dirty="0"/>
              <a:t>和立即数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/>
              <a:t>定义寄存器</a:t>
            </a:r>
            <a:r>
              <a:rPr lang="zh-CN" altLang="zh-CN" sz="2400" dirty="0"/>
              <a:t> zero </a:t>
            </a:r>
            <a:r>
              <a:rPr lang="zh-CN" altLang="zh-CN" sz="2400" dirty="0">
                <a:latin typeface="Courier New" panose="02070309020205020404" pitchFamily="49" charset="0"/>
              </a:rPr>
              <a:t>($0</a:t>
            </a:r>
            <a:r>
              <a:rPr lang="zh-CN" altLang="zh-CN" sz="2400" dirty="0"/>
              <a:t> or </a:t>
            </a:r>
            <a:r>
              <a:rPr lang="zh-CN" altLang="zh-CN" sz="2400" dirty="0">
                <a:solidFill>
                  <a:srgbClr val="800080"/>
                </a:solidFill>
                <a:latin typeface="Courier New" panose="02070309020205020404" pitchFamily="49" charset="0"/>
              </a:rPr>
              <a:t>$zero</a:t>
            </a:r>
            <a:r>
              <a:rPr lang="zh-CN" altLang="zh-CN" sz="2400" dirty="0"/>
              <a:t>)</a:t>
            </a:r>
            <a:r>
              <a:rPr lang="en-US" altLang="zh-CN" sz="2400" dirty="0"/>
              <a:t>,</a:t>
            </a:r>
            <a:r>
              <a:rPr lang="zh-CN" altLang="en-US" sz="2400" dirty="0"/>
              <a:t>表示数字</a:t>
            </a:r>
            <a:r>
              <a:rPr lang="zh-CN" altLang="zh-CN" sz="2400" dirty="0"/>
              <a:t>0</a:t>
            </a:r>
          </a:p>
          <a:p>
            <a:pPr lvl="2" eaLnBrk="1" hangingPunct="1">
              <a:lnSpc>
                <a:spcPct val="200000"/>
              </a:lnSpc>
              <a:buFontTx/>
              <a:buNone/>
            </a:pPr>
            <a:r>
              <a:rPr lang="zh-CN" altLang="zh-CN" sz="2400" dirty="0">
                <a:solidFill>
                  <a:srgbClr val="003B78"/>
                </a:solidFill>
                <a:latin typeface="Courier New" panose="02070309020205020404" pitchFamily="49" charset="0"/>
              </a:rPr>
              <a:t>add $s0,$s1,</a:t>
            </a:r>
            <a:r>
              <a:rPr lang="zh-CN" altLang="zh-CN" sz="2400" dirty="0">
                <a:solidFill>
                  <a:srgbClr val="800080"/>
                </a:solidFill>
                <a:latin typeface="Courier New" panose="02070309020205020404" pitchFamily="49" charset="0"/>
              </a:rPr>
              <a:t>$zero</a:t>
            </a:r>
            <a:r>
              <a:rPr lang="zh-CN" altLang="zh-CN" sz="2400" dirty="0">
                <a:latin typeface="Courier New" panose="02070309020205020404" pitchFamily="49" charset="0"/>
              </a:rPr>
              <a:t> </a:t>
            </a:r>
            <a:r>
              <a:rPr lang="zh-CN" altLang="zh-CN" sz="2400" dirty="0">
                <a:solidFill>
                  <a:srgbClr val="003B78"/>
                </a:solidFill>
              </a:rPr>
              <a:t>(in MIPS)</a:t>
            </a:r>
            <a:r>
              <a:rPr lang="zh-CN" altLang="en-US" sz="2400" dirty="0">
                <a:solidFill>
                  <a:srgbClr val="003B78"/>
                </a:solidFill>
              </a:rPr>
              <a:t>；</a:t>
            </a:r>
            <a:r>
              <a:rPr lang="zh-CN" altLang="zh-CN" sz="2400" dirty="0">
                <a:solidFill>
                  <a:srgbClr val="003B78"/>
                </a:solidFill>
                <a:latin typeface="Courier New" panose="02070309020205020404" pitchFamily="49" charset="0"/>
              </a:rPr>
              <a:t>f = g </a:t>
            </a:r>
            <a:r>
              <a:rPr lang="zh-CN" altLang="zh-CN" sz="2400" dirty="0">
                <a:solidFill>
                  <a:srgbClr val="003B78"/>
                </a:solidFill>
              </a:rPr>
              <a:t>(in C)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/>
              <a:t>立即数是数值常量，针对立即数设置专门指令</a:t>
            </a:r>
            <a:endParaRPr lang="zh-CN" altLang="zh-CN" sz="2400" dirty="0"/>
          </a:p>
          <a:p>
            <a:pPr marL="766762" lvl="2" indent="0" eaLnBrk="1" hangingPunct="1">
              <a:lnSpc>
                <a:spcPct val="200000"/>
              </a:lnSpc>
              <a:buNone/>
            </a:pPr>
            <a:r>
              <a:rPr lang="zh-CN" altLang="en-US" sz="2400" dirty="0"/>
              <a:t>例如，立即数加：</a:t>
            </a:r>
            <a:r>
              <a:rPr lang="zh-CN" altLang="zh-CN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addi</a:t>
            </a:r>
            <a:r>
              <a:rPr lang="zh-CN" altLang="zh-CN" sz="2400" dirty="0">
                <a:latin typeface="Courier New" panose="02070309020205020404" pitchFamily="49" charset="0"/>
              </a:rPr>
              <a:t> $s0,$s1,10 </a:t>
            </a:r>
            <a:r>
              <a:rPr lang="zh-CN" altLang="zh-CN" sz="2400" dirty="0">
                <a:solidFill>
                  <a:srgbClr val="003B78"/>
                </a:solidFill>
              </a:rPr>
              <a:t>(in MIPS)</a:t>
            </a:r>
            <a:r>
              <a:rPr lang="zh-CN" altLang="en-US" sz="2400" dirty="0">
                <a:solidFill>
                  <a:srgbClr val="003B78"/>
                </a:solidFill>
              </a:rPr>
              <a:t>；</a:t>
            </a:r>
            <a:r>
              <a:rPr lang="zh-CN" altLang="zh-CN" sz="2400" dirty="0">
                <a:latin typeface="Courier New" panose="02070309020205020404" pitchFamily="49" charset="0"/>
              </a:rPr>
              <a:t>f=g+10 </a:t>
            </a:r>
            <a:r>
              <a:rPr lang="zh-CN" altLang="zh-CN" sz="2400" dirty="0">
                <a:solidFill>
                  <a:srgbClr val="003B78"/>
                </a:solidFill>
              </a:rPr>
              <a:t>(in C)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/>
              <a:t>语法与</a:t>
            </a:r>
            <a:r>
              <a:rPr lang="en-US" altLang="zh-CN" sz="2400" dirty="0"/>
              <a:t>add</a:t>
            </a:r>
            <a:r>
              <a:rPr lang="zh-CN" altLang="en-US" sz="2400" dirty="0"/>
              <a:t>指令类似，除了最后一个参数用数值代替了寄存器</a:t>
            </a:r>
            <a:endParaRPr lang="en-US" altLang="zh-CN" sz="2400" dirty="0"/>
          </a:p>
          <a:p>
            <a:pPr lvl="1" eaLnBrk="1" hangingPunct="1">
              <a:lnSpc>
                <a:spcPct val="200000"/>
              </a:lnSpc>
            </a:pPr>
            <a:r>
              <a:rPr lang="zh-CN" altLang="zh-CN" sz="2400" dirty="0"/>
              <a:t>MIPS</a:t>
            </a:r>
            <a:r>
              <a:rPr lang="zh-CN" altLang="en-US" sz="2400" dirty="0"/>
              <a:t>中没有立即数的减法，用立即数加实现</a:t>
            </a:r>
            <a:endParaRPr lang="zh-CN" altLang="zh-CN" sz="2400" dirty="0"/>
          </a:p>
          <a:p>
            <a:pPr lvl="2" eaLnBrk="1" hangingPunct="1">
              <a:lnSpc>
                <a:spcPct val="200000"/>
              </a:lnSpc>
              <a:buNone/>
            </a:pPr>
            <a:r>
              <a:rPr lang="zh-CN" altLang="zh-CN" sz="2400" dirty="0">
                <a:latin typeface="Courier New" panose="02070309020205020404" pitchFamily="49" charset="0"/>
              </a:rPr>
              <a:t>addi $s0,$s1,-10 (in MIPS)</a:t>
            </a:r>
            <a:r>
              <a:rPr lang="zh-CN" altLang="en-US" sz="2400" dirty="0">
                <a:latin typeface="Courier New" panose="02070309020205020404" pitchFamily="49" charset="0"/>
              </a:rPr>
              <a:t>；</a:t>
            </a:r>
            <a:r>
              <a:rPr lang="zh-CN" altLang="zh-CN" sz="2400" dirty="0">
                <a:latin typeface="Courier New" panose="02070309020205020404" pitchFamily="49" charset="0"/>
              </a:rPr>
              <a:t>f=g-10 (in C)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77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632700" cy="37306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MIPS</a:t>
            </a:r>
            <a:r>
              <a:rPr lang="zh-CN" altLang="en-US" dirty="0">
                <a:solidFill>
                  <a:schemeClr val="accent1"/>
                </a:solidFill>
                <a:ea typeface="宋体" pitchFamily="2" charset="-122"/>
              </a:rPr>
              <a:t>汇编中的算术、逻辑和移位运算</a:t>
            </a:r>
            <a:endParaRPr lang="zh-CN" altLang="zh-CN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9372432" cy="5992153"/>
          </a:xfrm>
        </p:spPr>
        <p:txBody>
          <a:bodyPr/>
          <a:lstStyle/>
          <a:p>
            <a:pPr eaLnBrk="1" hangingPunct="1"/>
            <a:r>
              <a:rPr lang="zh-CN" altLang="en-US" dirty="0"/>
              <a:t>算术运算中的溢出</a:t>
            </a:r>
            <a:endParaRPr lang="en-US" altLang="zh-CN" dirty="0"/>
          </a:p>
          <a:p>
            <a:pPr lvl="1" eaLnBrk="1" hangingPunct="1"/>
            <a:r>
              <a:rPr lang="zh-CN" altLang="en-US" sz="2000" dirty="0"/>
              <a:t>发生溢出是由于计算机有限的数值表示引起的</a:t>
            </a:r>
          </a:p>
          <a:p>
            <a:pPr lvl="1" eaLnBrk="1" hangingPunct="1"/>
            <a:r>
              <a:rPr lang="zh-CN" altLang="en-US" sz="2000" dirty="0"/>
              <a:t>有些语言会自动检测出异常</a:t>
            </a:r>
            <a:r>
              <a:rPr lang="zh-CN" altLang="zh-CN" sz="2000" dirty="0"/>
              <a:t>(Ada), </a:t>
            </a:r>
            <a:r>
              <a:rPr lang="zh-CN" altLang="en-US" sz="2000" dirty="0"/>
              <a:t>有些不会</a:t>
            </a:r>
            <a:r>
              <a:rPr lang="zh-CN" altLang="zh-CN" sz="2000" dirty="0"/>
              <a:t>(C)</a:t>
            </a:r>
          </a:p>
          <a:p>
            <a:pPr eaLnBrk="1" hangingPunct="1"/>
            <a:r>
              <a:rPr lang="zh-CN" altLang="zh-CN" dirty="0"/>
              <a:t>MIPS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种加减运算指令，每一种指令又有两种数值方式</a:t>
            </a:r>
            <a:endParaRPr lang="zh-CN" altLang="zh-CN" dirty="0"/>
          </a:p>
          <a:p>
            <a:pPr lvl="1" eaLnBrk="1" hangingPunct="1">
              <a:lnSpc>
                <a:spcPct val="75000"/>
              </a:lnSpc>
            </a:pPr>
            <a:r>
              <a:rPr lang="zh-CN" altLang="en-US" sz="2000" dirty="0"/>
              <a:t>下面的</a:t>
            </a:r>
            <a:r>
              <a:rPr lang="zh-CN" altLang="zh-CN" sz="2000" dirty="0"/>
              <a:t> </a:t>
            </a:r>
            <a:r>
              <a:rPr lang="zh-CN" altLang="en-US" sz="2000" u="sng" dirty="0">
                <a:solidFill>
                  <a:srgbClr val="FF0000"/>
                </a:solidFill>
              </a:rPr>
              <a:t>可以检测出溢出异常</a:t>
            </a:r>
            <a:endParaRPr lang="zh-CN" altLang="zh-CN" sz="2000" u="sng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zh-CN" sz="2000" dirty="0"/>
              <a:t>add (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add</a:t>
            </a:r>
            <a:r>
              <a:rPr lang="zh-CN" altLang="zh-CN" sz="2000" dirty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zh-CN" sz="2000" dirty="0"/>
              <a:t>add immediate (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addi</a:t>
            </a:r>
            <a:r>
              <a:rPr lang="zh-CN" altLang="zh-CN" sz="2000" dirty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zh-CN" sz="2000" dirty="0"/>
              <a:t>subtract (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sub</a:t>
            </a:r>
            <a:r>
              <a:rPr lang="zh-CN" altLang="zh-CN" sz="2000" dirty="0"/>
              <a:t>)</a:t>
            </a:r>
          </a:p>
          <a:p>
            <a:pPr lvl="1" eaLnBrk="1" hangingPunct="1">
              <a:lnSpc>
                <a:spcPct val="75000"/>
              </a:lnSpc>
            </a:pPr>
            <a:r>
              <a:rPr lang="zh-CN" altLang="en-US" sz="2000" dirty="0"/>
              <a:t>下面的</a:t>
            </a:r>
            <a:r>
              <a:rPr lang="zh-CN" altLang="zh-CN" sz="2000" dirty="0"/>
              <a:t> </a:t>
            </a:r>
            <a:r>
              <a:rPr lang="zh-CN" altLang="en-US" sz="2000" u="sng" dirty="0">
                <a:solidFill>
                  <a:srgbClr val="FF0000"/>
                </a:solidFill>
              </a:rPr>
              <a:t>不会检测出溢出异常</a:t>
            </a:r>
            <a:endParaRPr lang="zh-CN" altLang="zh-CN" sz="2000" u="sng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zh-CN" sz="2000" dirty="0"/>
              <a:t>add unsigned (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addu</a:t>
            </a:r>
            <a:r>
              <a:rPr lang="zh-CN" altLang="zh-CN" sz="2000" dirty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zh-CN" sz="2000" dirty="0"/>
              <a:t>add immediate unsigned (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addiu</a:t>
            </a:r>
            <a:r>
              <a:rPr lang="zh-CN" altLang="zh-CN" sz="2000" dirty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zh-CN" sz="2000" dirty="0"/>
              <a:t>subtract unsigned (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subu</a:t>
            </a:r>
            <a:r>
              <a:rPr lang="zh-CN" altLang="zh-CN" sz="2000" dirty="0"/>
              <a:t>)</a:t>
            </a:r>
          </a:p>
          <a:p>
            <a:pPr lvl="1" eaLnBrk="1" hangingPunct="1"/>
            <a:r>
              <a:rPr lang="zh-CN" altLang="en-US" sz="2000" dirty="0"/>
              <a:t>编译器会自动挑选合适的运算指令类型</a:t>
            </a:r>
            <a:endParaRPr lang="zh-CN" altLang="zh-CN" sz="2000" dirty="0"/>
          </a:p>
          <a:p>
            <a:pPr lvl="2" eaLnBrk="1" hangingPunct="1"/>
            <a:r>
              <a:rPr lang="zh-CN" altLang="zh-CN" sz="2000" dirty="0"/>
              <a:t>MIPS</a:t>
            </a:r>
            <a:r>
              <a:rPr lang="zh-CN" altLang="en-US" sz="2000" dirty="0"/>
              <a:t>中的</a:t>
            </a:r>
            <a:r>
              <a:rPr lang="en-US" altLang="zh-CN" sz="2000" dirty="0"/>
              <a:t>C</a:t>
            </a:r>
            <a:r>
              <a:rPr lang="zh-CN" altLang="en-US" sz="2000" dirty="0"/>
              <a:t>编译器会使用</a:t>
            </a:r>
            <a:br>
              <a:rPr lang="zh-CN" altLang="zh-CN" sz="2000" dirty="0"/>
            </a:b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addu, addiu, subu</a:t>
            </a:r>
          </a:p>
          <a:p>
            <a:pPr eaLnBrk="1" hangingPunct="1"/>
            <a:endParaRPr lang="zh-CN" altLang="zh-CN" dirty="0"/>
          </a:p>
        </p:txBody>
      </p:sp>
      <p:sp>
        <p:nvSpPr>
          <p:cNvPr id="5" name="圆角矩形标注 4"/>
          <p:cNvSpPr/>
          <p:nvPr/>
        </p:nvSpPr>
        <p:spPr>
          <a:xfrm>
            <a:off x="6456040" y="5383879"/>
            <a:ext cx="2000250" cy="571500"/>
          </a:xfrm>
          <a:prstGeom prst="wedgeRoundRectCallout">
            <a:avLst>
              <a:gd name="adj1" fmla="val -129147"/>
              <a:gd name="adj2" fmla="val 7217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不检查溢出异常</a:t>
            </a:r>
          </a:p>
        </p:txBody>
      </p:sp>
    </p:spTree>
    <p:extLst>
      <p:ext uri="{BB962C8B-B14F-4D97-AF65-F5344CB8AC3E}">
        <p14:creationId xmlns:p14="http://schemas.microsoft.com/office/powerpoint/2010/main" val="315606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6911975" cy="373062"/>
          </a:xfrm>
        </p:spPr>
        <p:txBody>
          <a:bodyPr/>
          <a:lstStyle/>
          <a:p>
            <a:pPr eaLnBrk="1" hangingPunct="1"/>
            <a:r>
              <a:rPr lang="en-US" altLang="zh-CN" i="0" dirty="0">
                <a:solidFill>
                  <a:schemeClr val="accent1"/>
                </a:solidFill>
                <a:ea typeface="宋体" pitchFamily="2" charset="-122"/>
              </a:rPr>
              <a:t>MIPS</a:t>
            </a:r>
            <a:r>
              <a:rPr lang="zh-CN" altLang="en-US" i="0" dirty="0">
                <a:solidFill>
                  <a:schemeClr val="accent1"/>
                </a:solidFill>
                <a:ea typeface="宋体" pitchFamily="2" charset="-122"/>
              </a:rPr>
              <a:t>汇编中的算术、逻辑和移位运算</a:t>
            </a:r>
            <a:endParaRPr lang="zh-CN" altLang="en-US" i="0" dirty="0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1100624" cy="600061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位操作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把寄存器中的值拆开来，看成是</a:t>
            </a:r>
            <a:r>
              <a:rPr lang="zh-CN" altLang="zh-CN" dirty="0"/>
              <a:t>32</a:t>
            </a:r>
            <a:r>
              <a:rPr lang="zh-CN" altLang="en-US" dirty="0"/>
              <a:t>个单独的</a:t>
            </a:r>
            <a:r>
              <a:rPr lang="en-US" altLang="zh-CN" dirty="0"/>
              <a:t>1</a:t>
            </a:r>
            <a:r>
              <a:rPr lang="zh-CN" altLang="en-US" dirty="0"/>
              <a:t>位二进制数值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逻辑和移位操作</a:t>
            </a:r>
            <a:endParaRPr lang="en-US" altLang="zh-CN" dirty="0"/>
          </a:p>
          <a:p>
            <a:pPr eaLnBrk="1" hangingPunct="1"/>
            <a:r>
              <a:rPr lang="zh-CN" altLang="en-US" sz="2000" dirty="0"/>
              <a:t>逻辑操作</a:t>
            </a:r>
            <a:endParaRPr lang="en-US" altLang="zh-CN" sz="2000" dirty="0"/>
          </a:p>
          <a:p>
            <a:pPr lvl="1" eaLnBrk="1" hangingPunct="1"/>
            <a:r>
              <a:rPr lang="zh-CN" altLang="en-US" dirty="0"/>
              <a:t>两种基本的逻辑操作符</a:t>
            </a:r>
            <a:endParaRPr lang="zh-CN" altLang="zh-CN" dirty="0"/>
          </a:p>
          <a:p>
            <a:pPr marL="474663" lvl="1" indent="0" eaLnBrk="1" hangingPunct="1">
              <a:buNone/>
            </a:pPr>
            <a:r>
              <a:rPr lang="zh-CN" altLang="zh-CN" dirty="0"/>
              <a:t>AND: </a:t>
            </a:r>
            <a:r>
              <a:rPr lang="zh-CN" altLang="en-US" dirty="0"/>
              <a:t>当两个数</a:t>
            </a:r>
            <a:r>
              <a:rPr lang="zh-CN" altLang="en-US" dirty="0">
                <a:solidFill>
                  <a:schemeClr val="accent2"/>
                </a:solidFill>
              </a:rPr>
              <a:t>都</a:t>
            </a:r>
            <a:r>
              <a:rPr lang="zh-CN" altLang="en-US" dirty="0"/>
              <a:t>为</a:t>
            </a:r>
            <a:r>
              <a:rPr lang="zh-CN" altLang="zh-CN" dirty="0"/>
              <a:t>1</a:t>
            </a:r>
            <a:r>
              <a:rPr lang="zh-CN" altLang="en-US" dirty="0"/>
              <a:t>时输出</a:t>
            </a:r>
            <a:r>
              <a:rPr lang="zh-CN" altLang="zh-CN" dirty="0"/>
              <a:t>1</a:t>
            </a:r>
            <a:r>
              <a:rPr lang="zh-CN" altLang="en-US" dirty="0"/>
              <a:t>；</a:t>
            </a:r>
            <a:r>
              <a:rPr lang="zh-CN" altLang="zh-CN" dirty="0"/>
              <a:t>OR: </a:t>
            </a:r>
            <a:r>
              <a:rPr lang="zh-CN" altLang="en-US" dirty="0">
                <a:solidFill>
                  <a:schemeClr val="accent2"/>
                </a:solidFill>
              </a:rPr>
              <a:t>至少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chemeClr val="accent2"/>
                </a:solidFill>
              </a:rPr>
              <a:t>一个</a:t>
            </a:r>
            <a:r>
              <a:rPr lang="zh-CN" altLang="en-US" dirty="0"/>
              <a:t>为</a:t>
            </a:r>
            <a:r>
              <a:rPr lang="zh-CN" altLang="zh-CN" dirty="0"/>
              <a:t>1</a:t>
            </a:r>
            <a:r>
              <a:rPr lang="zh-CN" altLang="en-US" dirty="0"/>
              <a:t>时输出</a:t>
            </a:r>
            <a:r>
              <a:rPr lang="zh-CN" altLang="zh-CN" dirty="0"/>
              <a:t>1</a:t>
            </a:r>
            <a:r>
              <a:rPr lang="zh-CN" altLang="en-US" dirty="0"/>
              <a:t>；按位与、按位或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逻辑指令的语法</a:t>
            </a:r>
            <a:endParaRPr lang="zh-CN" altLang="zh-CN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/>
              <a:t>	</a:t>
            </a:r>
            <a:r>
              <a:rPr lang="en-US" altLang="zh-CN" dirty="0"/>
              <a:t>  </a:t>
            </a:r>
            <a:r>
              <a:rPr lang="zh-CN" altLang="en-US" sz="1800" dirty="0"/>
              <a:t>操作符（指令名）  结果寄存器</a:t>
            </a:r>
            <a:r>
              <a:rPr lang="zh-CN" altLang="zh-CN" sz="1800" dirty="0"/>
              <a:t>,</a:t>
            </a:r>
            <a:r>
              <a:rPr lang="en-US" altLang="zh-CN" sz="1800" dirty="0"/>
              <a:t>  </a:t>
            </a:r>
            <a:r>
              <a:rPr lang="zh-CN" altLang="en-US" sz="1800" dirty="0"/>
              <a:t>操作数</a:t>
            </a:r>
            <a:r>
              <a:rPr lang="en-US" altLang="zh-CN" sz="1800" dirty="0"/>
              <a:t>1</a:t>
            </a:r>
            <a:r>
              <a:rPr lang="zh-CN" altLang="en-US" sz="1800" dirty="0"/>
              <a:t>（寄存器）</a:t>
            </a:r>
            <a:r>
              <a:rPr lang="zh-CN" altLang="zh-CN" sz="1800" dirty="0"/>
              <a:t>,</a:t>
            </a:r>
            <a:r>
              <a:rPr lang="en-US" altLang="zh-CN" sz="1800" dirty="0"/>
              <a:t>  </a:t>
            </a:r>
            <a:r>
              <a:rPr lang="zh-CN" altLang="en-US" sz="1800" dirty="0"/>
              <a:t>操作数</a:t>
            </a:r>
            <a:r>
              <a:rPr lang="en-US" altLang="zh-CN" sz="1800" dirty="0"/>
              <a:t>2</a:t>
            </a:r>
            <a:r>
              <a:rPr lang="zh-CN" altLang="en-US" sz="1800" dirty="0"/>
              <a:t>（寄存器</a:t>
            </a:r>
            <a:r>
              <a:rPr lang="en-US" altLang="zh-CN" sz="1800" dirty="0"/>
              <a:t>/</a:t>
            </a:r>
            <a:r>
              <a:rPr lang="zh-CN" altLang="en-US" sz="1800" dirty="0"/>
              <a:t>立即数）</a:t>
            </a:r>
            <a:endParaRPr lang="en-US" altLang="zh-CN" sz="1800" dirty="0"/>
          </a:p>
          <a:p>
            <a:pPr marL="90488" indent="0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</a:t>
            </a:r>
            <a:r>
              <a:rPr lang="zh-CN" altLang="zh-CN" sz="1800" dirty="0">
                <a:latin typeface="Courier New" panose="02070309020205020404" pitchFamily="49" charset="0"/>
              </a:rPr>
              <a:t>and</a:t>
            </a:r>
            <a:r>
              <a:rPr lang="zh-CN" altLang="zh-CN" sz="1800" dirty="0"/>
              <a:t>, </a:t>
            </a:r>
            <a:r>
              <a:rPr lang="zh-CN" altLang="zh-CN" sz="1800" dirty="0">
                <a:latin typeface="Courier New" panose="02070309020205020404" pitchFamily="49" charset="0"/>
              </a:rPr>
              <a:t>or</a:t>
            </a:r>
            <a:r>
              <a:rPr lang="zh-CN" altLang="zh-CN" sz="1800" dirty="0"/>
              <a:t>: </a:t>
            </a:r>
            <a:r>
              <a:rPr lang="zh-CN" altLang="en-US" sz="1800" dirty="0"/>
              <a:t>操作数</a:t>
            </a:r>
            <a:r>
              <a:rPr lang="en-US" altLang="zh-CN" sz="1800" dirty="0"/>
              <a:t>2</a:t>
            </a:r>
            <a:r>
              <a:rPr lang="zh-CN" altLang="en-US" sz="1800" dirty="0"/>
              <a:t>是寄存器；</a:t>
            </a:r>
            <a:r>
              <a:rPr lang="zh-CN" altLang="zh-CN" sz="1800" dirty="0">
                <a:latin typeface="Courier New" panose="02070309020205020404" pitchFamily="49" charset="0"/>
              </a:rPr>
              <a:t>andi</a:t>
            </a:r>
            <a:r>
              <a:rPr lang="zh-CN" altLang="zh-CN" sz="1800" dirty="0"/>
              <a:t>, </a:t>
            </a:r>
            <a:r>
              <a:rPr lang="zh-CN" altLang="zh-CN" sz="1800" dirty="0">
                <a:latin typeface="Courier New" panose="02070309020205020404" pitchFamily="49" charset="0"/>
              </a:rPr>
              <a:t>ori</a:t>
            </a:r>
            <a:r>
              <a:rPr lang="zh-CN" altLang="zh-CN" sz="1800" dirty="0"/>
              <a:t>: </a:t>
            </a:r>
            <a:r>
              <a:rPr lang="zh-CN" altLang="en-US" sz="1800" dirty="0"/>
              <a:t>操作数</a:t>
            </a:r>
            <a:r>
              <a:rPr lang="en-US" altLang="zh-CN" sz="1800" dirty="0"/>
              <a:t>2</a:t>
            </a:r>
            <a:r>
              <a:rPr lang="zh-CN" altLang="en-US" sz="1800" dirty="0"/>
              <a:t>是立即数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移位操作</a:t>
            </a:r>
            <a:r>
              <a:rPr lang="zh-CN" altLang="zh-CN" sz="2800" dirty="0"/>
              <a:t> </a:t>
            </a:r>
            <a:endParaRPr lang="en-US" altLang="zh-CN" sz="28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将一个字的所有位向左或向右移动一定的位数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移位指令语法</a:t>
            </a:r>
            <a:endParaRPr lang="en-US" altLang="zh-CN" dirty="0"/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     操作符（指令名）</a:t>
            </a:r>
            <a:r>
              <a:rPr lang="zh-CN" altLang="zh-CN" sz="1800" dirty="0"/>
              <a:t>   </a:t>
            </a:r>
            <a:r>
              <a:rPr lang="zh-CN" altLang="en-US" sz="1800" dirty="0"/>
              <a:t>结果寄存器</a:t>
            </a:r>
            <a:r>
              <a:rPr lang="zh-CN" altLang="zh-CN" sz="1800" dirty="0"/>
              <a:t>,</a:t>
            </a:r>
            <a:r>
              <a:rPr lang="en-US" altLang="zh-CN" sz="1800" dirty="0"/>
              <a:t> </a:t>
            </a:r>
            <a:r>
              <a:rPr lang="zh-CN" altLang="en-US" sz="1800" dirty="0"/>
              <a:t>操作数</a:t>
            </a:r>
            <a:r>
              <a:rPr lang="en-US" altLang="zh-CN" sz="1800" dirty="0"/>
              <a:t>1</a:t>
            </a:r>
            <a:r>
              <a:rPr lang="zh-CN" altLang="en-US" sz="1800" dirty="0"/>
              <a:t>（寄存器）</a:t>
            </a:r>
            <a:r>
              <a:rPr lang="zh-CN" altLang="zh-CN" sz="1800" dirty="0"/>
              <a:t>,</a:t>
            </a:r>
            <a:r>
              <a:rPr lang="en-US" altLang="zh-CN" sz="1800" dirty="0"/>
              <a:t> </a:t>
            </a:r>
            <a:r>
              <a:rPr lang="zh-CN" altLang="en-US" sz="1800" dirty="0"/>
              <a:t>移位量（</a:t>
            </a:r>
            <a:r>
              <a:rPr lang="en-US" altLang="zh-CN" sz="1800" dirty="0"/>
              <a:t>&lt;32</a:t>
            </a:r>
            <a:r>
              <a:rPr lang="zh-CN" altLang="en-US" sz="1800" dirty="0"/>
              <a:t>的常量</a:t>
            </a:r>
            <a:r>
              <a:rPr lang="en-US" altLang="zh-CN" sz="1800" dirty="0"/>
              <a:t>/</a:t>
            </a:r>
            <a:r>
              <a:rPr lang="zh-CN" altLang="en-US" sz="1800" dirty="0"/>
              <a:t>寄存器）</a:t>
            </a:r>
            <a:endParaRPr lang="zh-CN" altLang="zh-CN" sz="18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MIPS</a:t>
            </a:r>
            <a:r>
              <a:rPr lang="zh-CN" altLang="en-US" dirty="0"/>
              <a:t>移位指令</a:t>
            </a:r>
            <a:endParaRPr lang="zh-CN" altLang="zh-CN" dirty="0"/>
          </a:p>
          <a:p>
            <a:pPr marL="474663" lvl="1" indent="0" eaLnBrk="1" hangingPunct="1">
              <a:lnSpc>
                <a:spcPct val="85000"/>
              </a:lnSpc>
              <a:buNone/>
            </a:pP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sll</a:t>
            </a:r>
            <a:r>
              <a:rPr lang="zh-CN" altLang="zh-CN" dirty="0"/>
              <a:t> (</a:t>
            </a:r>
            <a:r>
              <a:rPr lang="zh-CN" altLang="en-US" dirty="0"/>
              <a:t>逻辑左移</a:t>
            </a:r>
            <a:r>
              <a:rPr lang="zh-CN" altLang="zh-CN" dirty="0"/>
              <a:t>):</a:t>
            </a:r>
            <a:r>
              <a:rPr lang="zh-CN" altLang="en-US" dirty="0"/>
              <a:t>左移并且</a:t>
            </a:r>
            <a:r>
              <a:rPr lang="zh-CN" altLang="en-US" u="sng" dirty="0"/>
              <a:t>补</a:t>
            </a:r>
            <a:r>
              <a:rPr lang="en-US" altLang="zh-CN" u="sng" dirty="0"/>
              <a:t>0</a:t>
            </a:r>
            <a:r>
              <a:rPr lang="zh-CN" altLang="en-US" dirty="0"/>
              <a:t>，位移量为立即数；</a:t>
            </a:r>
            <a:endParaRPr lang="en-US" altLang="zh-CN" dirty="0"/>
          </a:p>
          <a:p>
            <a:pPr marL="474663" lvl="1" indent="0" eaLnBrk="1" hangingPunct="1">
              <a:lnSpc>
                <a:spcPct val="85000"/>
              </a:lnSpc>
              <a:buNone/>
            </a:pP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srl</a:t>
            </a:r>
            <a:r>
              <a:rPr lang="zh-CN" altLang="zh-CN" dirty="0"/>
              <a:t> (</a:t>
            </a:r>
            <a:r>
              <a:rPr lang="zh-CN" altLang="en-US" dirty="0"/>
              <a:t>逻辑右移</a:t>
            </a:r>
            <a:r>
              <a:rPr lang="zh-CN" altLang="zh-CN" dirty="0"/>
              <a:t>):</a:t>
            </a:r>
            <a:r>
              <a:rPr lang="zh-CN" altLang="en-US" dirty="0"/>
              <a:t>右移并且</a:t>
            </a:r>
            <a:r>
              <a:rPr lang="zh-CN" altLang="en-US" u="sng" dirty="0"/>
              <a:t>补</a:t>
            </a:r>
            <a:r>
              <a:rPr lang="en-US" altLang="zh-CN" u="sng" dirty="0"/>
              <a:t>0</a:t>
            </a:r>
            <a:r>
              <a:rPr lang="zh-CN" altLang="zh-CN" dirty="0"/>
              <a:t> </a:t>
            </a:r>
            <a:r>
              <a:rPr lang="zh-CN" altLang="en-US" dirty="0"/>
              <a:t>，位移量为立即数；</a:t>
            </a:r>
            <a:endParaRPr lang="en-US" altLang="zh-CN" dirty="0"/>
          </a:p>
          <a:p>
            <a:pPr marL="474663" lvl="1" indent="0" eaLnBrk="1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sra</a:t>
            </a:r>
            <a:r>
              <a:rPr lang="zh-CN" altLang="zh-CN" dirty="0"/>
              <a:t> (</a:t>
            </a:r>
            <a:r>
              <a:rPr lang="zh-CN" altLang="en-US" dirty="0"/>
              <a:t>算术右移</a:t>
            </a:r>
            <a:r>
              <a:rPr lang="zh-CN" altLang="zh-CN" dirty="0"/>
              <a:t>): </a:t>
            </a:r>
            <a:r>
              <a:rPr lang="zh-CN" altLang="en-US" dirty="0"/>
              <a:t>右移并且在空位做</a:t>
            </a:r>
            <a:r>
              <a:rPr lang="zh-CN" altLang="en-US" u="sng" dirty="0">
                <a:solidFill>
                  <a:schemeClr val="accent1"/>
                </a:solidFill>
              </a:rPr>
              <a:t>符号扩展填充</a:t>
            </a:r>
            <a:r>
              <a:rPr lang="zh-CN" altLang="en-US" dirty="0"/>
              <a:t>，位移量为立即数；</a:t>
            </a:r>
            <a:endParaRPr lang="en-US" altLang="zh-CN" dirty="0"/>
          </a:p>
          <a:p>
            <a:pPr marL="474663" lvl="1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sllv,srlv,srav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dirty="0"/>
              <a:t> 移位量存储在寄存器中，处理方式与立即数位移量类似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071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5616575" cy="69373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MIPS</a:t>
            </a:r>
            <a:r>
              <a:rPr lang="zh-CN" altLang="en-US" dirty="0">
                <a:ea typeface="宋体" pitchFamily="2" charset="-122"/>
              </a:rPr>
              <a:t>汇编中的数据存取</a:t>
            </a:r>
            <a:br>
              <a:rPr lang="en-US" altLang="zh-CN" dirty="0">
                <a:ea typeface="宋体" pitchFamily="2" charset="-122"/>
              </a:rPr>
            </a:br>
            <a:endParaRPr lang="zh-CN" altLang="zh-CN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0524560" cy="693010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2800" dirty="0"/>
              <a:t>MIPS </a:t>
            </a:r>
            <a:r>
              <a:rPr lang="zh-CN" altLang="en-US" sz="2800" dirty="0"/>
              <a:t>算术指令只能操作寄存器</a:t>
            </a:r>
            <a:r>
              <a:rPr lang="zh-CN" altLang="zh-CN" sz="2800" dirty="0"/>
              <a:t>, </a:t>
            </a:r>
            <a:r>
              <a:rPr lang="zh-CN" altLang="en-US" sz="2800" dirty="0"/>
              <a:t>不能直接操作内存</a:t>
            </a:r>
            <a:endParaRPr lang="zh-CN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数据存取指令</a:t>
            </a:r>
            <a:r>
              <a:rPr lang="zh-CN" altLang="en-US" sz="2800" dirty="0"/>
              <a:t>在内存与寄存器之间传输数据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内存到寄存器</a:t>
            </a:r>
            <a:r>
              <a:rPr lang="en-US" altLang="zh-CN" sz="2800" dirty="0"/>
              <a:t>: Load</a:t>
            </a:r>
          </a:p>
          <a:p>
            <a:pPr lvl="1" eaLnBrk="1" hangingPunct="1"/>
            <a:r>
              <a:rPr lang="zh-CN" altLang="en-US" sz="2400" dirty="0"/>
              <a:t>要指定访问内存的具体地址</a:t>
            </a:r>
            <a:r>
              <a:rPr lang="zh-CN" altLang="zh-CN" sz="2400" dirty="0"/>
              <a:t>, </a:t>
            </a:r>
            <a:r>
              <a:rPr lang="zh-CN" altLang="en-US" sz="2400" dirty="0"/>
              <a:t>需要两个数据值</a:t>
            </a:r>
            <a:endParaRPr lang="zh-CN" altLang="zh-CN" sz="2400" dirty="0"/>
          </a:p>
          <a:p>
            <a:pPr marL="474663" lvl="1" indent="0" eaLnBrk="1" hangingPunct="1">
              <a:buNone/>
            </a:pPr>
            <a:r>
              <a:rPr lang="zh-CN" altLang="en-US" sz="2400" dirty="0"/>
              <a:t>指向内存某地址的指针和数字偏移量，内存地址通常由这两个值相加得到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zh-CN" sz="2400" dirty="0"/>
              <a:t>Load </a:t>
            </a:r>
            <a:r>
              <a:rPr lang="zh-CN" altLang="en-US" sz="2400" dirty="0"/>
              <a:t>指令语法</a:t>
            </a:r>
            <a:endParaRPr lang="zh-CN" altLang="zh-CN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zh-CN" sz="2400" dirty="0"/>
              <a:t>	</a:t>
            </a:r>
            <a:r>
              <a:rPr lang="zh-CN" altLang="en-US" sz="2400" dirty="0"/>
              <a:t>操作码，寄存器，数值偏移量</a:t>
            </a:r>
            <a:r>
              <a:rPr lang="en-US" altLang="zh-CN" sz="2400" dirty="0"/>
              <a:t>(</a:t>
            </a:r>
            <a:r>
              <a:rPr lang="zh-CN" altLang="en-US" sz="2400" dirty="0"/>
              <a:t>寄存器</a:t>
            </a:r>
            <a:r>
              <a:rPr lang="en-US" altLang="zh-CN" sz="2400" dirty="0"/>
              <a:t>)</a:t>
            </a:r>
            <a:r>
              <a:rPr lang="zh-CN" altLang="zh-CN" sz="2400" dirty="0"/>
              <a:t>		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Load</a:t>
            </a:r>
            <a:r>
              <a:rPr lang="zh-CN" altLang="en-US" sz="2400" dirty="0"/>
              <a:t>指令操作码：</a:t>
            </a:r>
            <a:r>
              <a:rPr lang="zh-CN" altLang="zh-CN" sz="2400" dirty="0">
                <a:latin typeface="Courier New" panose="02070309020205020404" pitchFamily="49" charset="0"/>
              </a:rPr>
              <a:t>lw</a:t>
            </a:r>
            <a:endParaRPr lang="zh-CN" altLang="zh-CN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例子</a:t>
            </a:r>
            <a:r>
              <a:rPr lang="zh-CN" altLang="zh-CN" sz="2400" dirty="0"/>
              <a:t>:</a:t>
            </a:r>
            <a:r>
              <a:rPr lang="zh-CN" altLang="zh-CN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lw $t0,12($s0)</a:t>
            </a:r>
            <a:r>
              <a:rPr lang="zh-CN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；</a:t>
            </a:r>
            <a:r>
              <a:rPr lang="zh-CN" altLang="zh-CN" sz="2400" dirty="0">
                <a:latin typeface="Courier New" panose="02070309020205020404" pitchFamily="49" charset="0"/>
              </a:rPr>
              <a:t>$s0</a:t>
            </a:r>
            <a:r>
              <a:rPr lang="zh-CN" altLang="zh-CN" sz="2400" dirty="0"/>
              <a:t> </a:t>
            </a:r>
            <a:r>
              <a:rPr lang="zh-CN" altLang="en-US" sz="2400" dirty="0"/>
              <a:t>称为基址寄存器，</a:t>
            </a:r>
            <a:r>
              <a:rPr lang="zh-CN" altLang="zh-CN" sz="2400" dirty="0"/>
              <a:t>12 </a:t>
            </a:r>
            <a:r>
              <a:rPr lang="zh-CN" altLang="en-US" sz="2400" dirty="0"/>
              <a:t>称为偏移量</a:t>
            </a:r>
            <a:endParaRPr lang="zh-CN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寄存器到内存</a:t>
            </a:r>
            <a:r>
              <a:rPr lang="en-US" altLang="zh-CN" sz="2800" dirty="0"/>
              <a:t>:Store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将寄存器中的数值写回内存中去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400" dirty="0"/>
              <a:t>Store</a:t>
            </a:r>
            <a:r>
              <a:rPr lang="zh-CN" altLang="en-US" sz="2400" dirty="0"/>
              <a:t>与</a:t>
            </a:r>
            <a:r>
              <a:rPr lang="zh-CN" altLang="zh-CN" sz="2400" dirty="0"/>
              <a:t>Load</a:t>
            </a:r>
            <a:r>
              <a:rPr lang="zh-CN" altLang="en-US" sz="2400" dirty="0">
                <a:latin typeface="Arial" panose="020B0604020202020204" pitchFamily="34" charset="0"/>
              </a:rPr>
              <a:t>指令的语法格式是完全一样的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474663" lvl="1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操作码，寄存器，数值偏移量</a:t>
            </a:r>
            <a:r>
              <a:rPr lang="en-US" altLang="zh-CN" sz="2400" dirty="0"/>
              <a:t>(</a:t>
            </a:r>
            <a:r>
              <a:rPr lang="zh-CN" altLang="en-US" sz="2400" dirty="0"/>
              <a:t>寄存器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Store</a:t>
            </a:r>
            <a:r>
              <a:rPr lang="zh-CN" altLang="en-US" sz="2400" dirty="0"/>
              <a:t>指令操作码：</a:t>
            </a:r>
            <a:r>
              <a:rPr lang="zh-CN" altLang="zh-CN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sw</a:t>
            </a:r>
            <a:endParaRPr lang="zh-CN" altLang="zh-CN" sz="2400" dirty="0"/>
          </a:p>
          <a:p>
            <a:pPr marL="384175" lvl="1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 例子</a:t>
            </a:r>
            <a:r>
              <a:rPr lang="zh-CN" altLang="zh-CN" sz="2400" dirty="0"/>
              <a:t>:</a:t>
            </a:r>
            <a:r>
              <a:rPr lang="zh-CN" altLang="zh-CN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sw $t0,12($s0)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zh-CN" sz="2400" dirty="0">
                <a:latin typeface="Arial" panose="020B0604020202020204" pitchFamily="34" charset="0"/>
              </a:rPr>
              <a:t>“</a:t>
            </a:r>
            <a:r>
              <a:rPr lang="zh-CN" altLang="zh-CN" sz="2400" dirty="0">
                <a:solidFill>
                  <a:srgbClr val="E62855"/>
                </a:solidFill>
              </a:rPr>
              <a:t>Store </a:t>
            </a:r>
            <a:r>
              <a:rPr lang="zh-CN" altLang="en-US" sz="2400" dirty="0">
                <a:solidFill>
                  <a:srgbClr val="E62855"/>
                </a:solidFill>
              </a:rPr>
              <a:t>进内存</a:t>
            </a:r>
            <a:r>
              <a:rPr lang="zh-CN" altLang="zh-CN" sz="2400" dirty="0">
                <a:latin typeface="Arial" panose="020B0604020202020204" pitchFamily="34" charset="0"/>
              </a:rPr>
              <a:t>”</a:t>
            </a:r>
            <a:endParaRPr lang="zh-CN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9867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5257800" cy="3730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MIPS</a:t>
            </a:r>
            <a:r>
              <a:rPr lang="zh-CN" altLang="en-US" dirty="0">
                <a:ea typeface="宋体" pitchFamily="2" charset="-122"/>
              </a:rPr>
              <a:t>汇编中的数据存取</a:t>
            </a:r>
            <a:endParaRPr lang="zh-CN" altLang="zh-CN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0740584" cy="51834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指针 </a:t>
            </a:r>
            <a:r>
              <a:rPr lang="en-US" altLang="zh-CN" dirty="0"/>
              <a:t>vs. 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一个寄存器中可以存储</a:t>
            </a:r>
            <a:r>
              <a:rPr lang="en-US" altLang="zh-CN" sz="2000" dirty="0"/>
              <a:t>32-bit</a:t>
            </a:r>
            <a:r>
              <a:rPr lang="zh-CN" altLang="en-US" sz="2000" dirty="0"/>
              <a:t>的数值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直接寻址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间接寻址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寻址</a:t>
            </a:r>
            <a:r>
              <a:rPr lang="en-US" altLang="zh-CN" dirty="0"/>
              <a:t>: </a:t>
            </a:r>
            <a:r>
              <a:rPr lang="zh-CN" altLang="en-US" dirty="0"/>
              <a:t>字节 </a:t>
            </a:r>
            <a:r>
              <a:rPr lang="en-US" altLang="zh-CN" dirty="0"/>
              <a:t>vs. </a:t>
            </a:r>
            <a:r>
              <a:rPr lang="zh-CN" altLang="en-US" dirty="0"/>
              <a:t>字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内存中的每一个字都有一个地址</a:t>
            </a:r>
            <a:r>
              <a:rPr lang="zh-CN" altLang="zh-CN" sz="2000" dirty="0"/>
              <a:t>, </a:t>
            </a:r>
            <a:r>
              <a:rPr lang="zh-CN" altLang="en-US" sz="2000" dirty="0"/>
              <a:t>类似于一个数组的索引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现代计算机按字节编址，</a:t>
            </a:r>
            <a:r>
              <a:rPr lang="zh-CN" altLang="zh-CN" sz="2000" dirty="0"/>
              <a:t>32-bit (4 </a:t>
            </a:r>
            <a:r>
              <a:rPr lang="en-US" altLang="zh-CN" sz="2000" dirty="0"/>
              <a:t>b</a:t>
            </a:r>
            <a:r>
              <a:rPr lang="zh-CN" altLang="zh-CN" sz="2000" dirty="0"/>
              <a:t>yte</a:t>
            </a:r>
            <a:r>
              <a:rPr lang="en-US" altLang="zh-CN" sz="2000" dirty="0"/>
              <a:t>s</a:t>
            </a:r>
            <a:r>
              <a:rPr lang="zh-CN" altLang="zh-CN" sz="2000" dirty="0"/>
              <a:t>) </a:t>
            </a:r>
            <a:r>
              <a:rPr lang="zh-CN" altLang="en-US" sz="2000" dirty="0"/>
              <a:t>字地址按 </a:t>
            </a:r>
            <a:r>
              <a:rPr lang="zh-CN" altLang="zh-CN" sz="2000" dirty="0"/>
              <a:t>4</a:t>
            </a:r>
            <a:r>
              <a:rPr lang="zh-CN" altLang="en-US" sz="2000" dirty="0"/>
              <a:t>递增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sz="2000" dirty="0">
                <a:latin typeface="Courier New" panose="02070309020205020404" pitchFamily="49" charset="0"/>
              </a:rPr>
              <a:t>Memory[0]</a:t>
            </a:r>
            <a:r>
              <a:rPr lang="zh-CN" altLang="zh-CN" sz="2000" dirty="0"/>
              <a:t>, </a:t>
            </a:r>
            <a:r>
              <a:rPr lang="zh-CN" altLang="zh-CN" sz="2000" dirty="0">
                <a:latin typeface="Courier New" panose="02070309020205020404" pitchFamily="49" charset="0"/>
              </a:rPr>
              <a:t>Memory[</a:t>
            </a:r>
            <a:r>
              <a:rPr lang="zh-CN" altLang="zh-CN" sz="2000" u="sng" dirty="0">
                <a:solidFill>
                  <a:srgbClr val="E62855"/>
                </a:solidFill>
                <a:latin typeface="Courier New" panose="02070309020205020404" pitchFamily="49" charset="0"/>
              </a:rPr>
              <a:t>4</a:t>
            </a:r>
            <a:r>
              <a:rPr lang="zh-CN" altLang="zh-CN" sz="2000" dirty="0">
                <a:latin typeface="Courier New" panose="02070309020205020404" pitchFamily="49" charset="0"/>
              </a:rPr>
              <a:t>]</a:t>
            </a:r>
            <a:r>
              <a:rPr lang="zh-CN" altLang="zh-CN" sz="2000" dirty="0"/>
              <a:t>, </a:t>
            </a:r>
            <a:r>
              <a:rPr lang="zh-CN" altLang="zh-CN" sz="2000" dirty="0">
                <a:latin typeface="Courier New" panose="02070309020205020404" pitchFamily="49" charset="0"/>
              </a:rPr>
              <a:t>Memory[</a:t>
            </a:r>
            <a:r>
              <a:rPr lang="zh-CN" altLang="zh-CN" sz="2000" u="sng" dirty="0">
                <a:solidFill>
                  <a:srgbClr val="E62855"/>
                </a:solidFill>
                <a:latin typeface="Courier New" panose="02070309020205020404" pitchFamily="49" charset="0"/>
              </a:rPr>
              <a:t>8</a:t>
            </a:r>
            <a:r>
              <a:rPr lang="zh-CN" altLang="zh-CN" sz="2000" dirty="0">
                <a:latin typeface="Courier New" panose="02070309020205020404" pitchFamily="49" charset="0"/>
              </a:rPr>
              <a:t>],</a:t>
            </a:r>
            <a:r>
              <a:rPr lang="zh-CN" altLang="zh-CN" sz="2000" dirty="0"/>
              <a:t> </a:t>
            </a:r>
            <a:r>
              <a:rPr lang="zh-CN" altLang="zh-CN" sz="2000" dirty="0">
                <a:latin typeface="Arial" panose="020B0604020202020204" pitchFamily="34" charset="0"/>
              </a:rPr>
              <a:t>…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 </a:t>
            </a:r>
            <a:r>
              <a:rPr lang="zh-CN" altLang="en-US" sz="2000" dirty="0">
                <a:latin typeface="Courier New" panose="02070309020205020404" pitchFamily="49" charset="0"/>
              </a:rPr>
              <a:t>例子：</a:t>
            </a:r>
            <a:r>
              <a:rPr lang="zh-CN" altLang="zh-CN" sz="2000" dirty="0">
                <a:latin typeface="Courier New" panose="02070309020205020404" pitchFamily="49" charset="0"/>
              </a:rPr>
              <a:t>g=h+A[5];</a:t>
            </a:r>
            <a:r>
              <a:rPr lang="zh-CN" altLang="zh-CN" sz="2000" dirty="0"/>
              <a:t> </a:t>
            </a:r>
            <a:r>
              <a:rPr lang="zh-CN" altLang="zh-CN" sz="2000" dirty="0">
                <a:latin typeface="Courier New" panose="02070309020205020404" pitchFamily="49" charset="0"/>
              </a:rPr>
              <a:t>g</a:t>
            </a:r>
            <a:r>
              <a:rPr lang="zh-CN" altLang="zh-CN" sz="2000" dirty="0"/>
              <a:t>: </a:t>
            </a:r>
            <a:r>
              <a:rPr lang="zh-CN" altLang="zh-CN" sz="2000" dirty="0">
                <a:latin typeface="Courier New" panose="02070309020205020404" pitchFamily="49" charset="0"/>
              </a:rPr>
              <a:t>$s1</a:t>
            </a:r>
            <a:r>
              <a:rPr lang="zh-CN" altLang="zh-CN" sz="2000" dirty="0"/>
              <a:t>, </a:t>
            </a:r>
            <a:r>
              <a:rPr lang="zh-CN" altLang="zh-CN" sz="2000" dirty="0">
                <a:latin typeface="Courier New" panose="02070309020205020404" pitchFamily="49" charset="0"/>
              </a:rPr>
              <a:t>h</a:t>
            </a:r>
            <a:r>
              <a:rPr lang="zh-CN" altLang="zh-CN" sz="2000" dirty="0"/>
              <a:t>: </a:t>
            </a:r>
            <a:r>
              <a:rPr lang="zh-CN" altLang="zh-CN" sz="2000" dirty="0">
                <a:latin typeface="Courier New" panose="02070309020205020404" pitchFamily="49" charset="0"/>
              </a:rPr>
              <a:t>$s2</a:t>
            </a:r>
            <a:r>
              <a:rPr lang="zh-CN" altLang="zh-CN" sz="2000" dirty="0"/>
              <a:t>, </a:t>
            </a:r>
            <a:r>
              <a:rPr lang="zh-CN" altLang="zh-CN" sz="2000" dirty="0">
                <a:latin typeface="Courier New" panose="02070309020205020404" pitchFamily="49" charset="0"/>
              </a:rPr>
              <a:t>$s3</a:t>
            </a:r>
            <a:r>
              <a:rPr lang="zh-CN" altLang="zh-CN" sz="2000" dirty="0"/>
              <a:t>:</a:t>
            </a:r>
            <a:r>
              <a:rPr lang="en-US" altLang="zh-CN" sz="2000" dirty="0"/>
              <a:t> </a:t>
            </a:r>
            <a:r>
              <a:rPr lang="zh-CN" altLang="zh-CN" sz="2000" dirty="0">
                <a:latin typeface="Courier" pitchFamily="7" charset="0"/>
              </a:rPr>
              <a:t>A</a:t>
            </a:r>
            <a:r>
              <a:rPr lang="zh-CN" altLang="en-US" sz="2000" dirty="0">
                <a:latin typeface="Courier" pitchFamily="7" charset="0"/>
              </a:rPr>
              <a:t>的基地址</a:t>
            </a:r>
            <a:r>
              <a:rPr lang="zh-CN" altLang="zh-CN" sz="20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latin typeface="Courier" pitchFamily="7" charset="0"/>
              </a:rPr>
              <a:t>	</a:t>
            </a:r>
            <a:r>
              <a:rPr lang="en-US" altLang="zh-CN" sz="2000" dirty="0">
                <a:latin typeface="Courier" pitchFamily="7" charset="0"/>
              </a:rPr>
              <a:t>    </a:t>
            </a:r>
            <a:r>
              <a:rPr lang="zh-CN" altLang="zh-CN" sz="2000" dirty="0">
                <a:latin typeface="Courier New" panose="02070309020205020404" pitchFamily="49" charset="0"/>
              </a:rPr>
              <a:t>lw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</a:rPr>
              <a:t>$t0,</a:t>
            </a:r>
            <a:r>
              <a:rPr lang="zh-CN" altLang="zh-CN" sz="2000" u="sng" dirty="0">
                <a:solidFill>
                  <a:srgbClr val="E62855"/>
                </a:solidFill>
                <a:latin typeface="Courier New" panose="02070309020205020404" pitchFamily="49" charset="0"/>
              </a:rPr>
              <a:t>20</a:t>
            </a:r>
            <a:r>
              <a:rPr lang="zh-CN" altLang="zh-CN" sz="2000" dirty="0">
                <a:latin typeface="Courier New" panose="02070309020205020404" pitchFamily="49" charset="0"/>
              </a:rPr>
              <a:t>($s3)</a:t>
            </a: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zh-CN" altLang="zh-CN" sz="2000" i="1" dirty="0">
                <a:solidFill>
                  <a:schemeClr val="bg2"/>
                </a:solidFill>
                <a:latin typeface="Courier New" panose="02070309020205020404" pitchFamily="49" charset="0"/>
              </a:rPr>
              <a:t># $t0 gets A[5]</a:t>
            </a:r>
            <a:endParaRPr lang="zh-CN" altLang="zh-CN" sz="2000" dirty="0">
              <a:solidFill>
                <a:schemeClr val="bg2"/>
              </a:solidFill>
            </a:endParaRPr>
          </a:p>
          <a:p>
            <a:pPr marL="857250" lvl="2" indent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latin typeface="Courier New" panose="02070309020205020404" pitchFamily="49" charset="0"/>
              </a:rPr>
              <a:t>add $s1,$s2,$t0  </a:t>
            </a:r>
            <a:r>
              <a:rPr lang="zh-CN" altLang="zh-CN" sz="2000" i="1" dirty="0">
                <a:solidFill>
                  <a:schemeClr val="bg2"/>
                </a:solidFill>
                <a:latin typeface="Courier New" panose="02070309020205020404" pitchFamily="49" charset="0"/>
              </a:rPr>
              <a:t># $s1 = h+A[5]</a:t>
            </a:r>
            <a:endParaRPr lang="zh-CN" altLang="zh-CN" sz="2000" i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字对齐</a:t>
            </a:r>
            <a:endParaRPr lang="en-US" altLang="zh-CN" dirty="0"/>
          </a:p>
          <a:p>
            <a:pPr lvl="1" eaLnBrk="1" hangingPunct="1"/>
            <a:r>
              <a:rPr lang="zh-CN" altLang="en-US" sz="2000" dirty="0">
                <a:solidFill>
                  <a:schemeClr val="accent2"/>
                </a:solidFill>
              </a:rPr>
              <a:t>无论是 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lw</a:t>
            </a:r>
            <a:r>
              <a:rPr lang="zh-CN" altLang="zh-CN" sz="2000" dirty="0">
                <a:solidFill>
                  <a:schemeClr val="accent2"/>
                </a:solidFill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</a:rPr>
              <a:t>还是 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sw</a:t>
            </a:r>
            <a:r>
              <a:rPr lang="zh-CN" altLang="zh-CN" sz="2000" dirty="0">
                <a:solidFill>
                  <a:schemeClr val="accent2"/>
                </a:solidFill>
              </a:rPr>
              <a:t>, </a:t>
            </a:r>
            <a:r>
              <a:rPr lang="zh-CN" altLang="en-US" sz="2000" dirty="0">
                <a:solidFill>
                  <a:schemeClr val="accent2"/>
                </a:solidFill>
              </a:rPr>
              <a:t>基址寄存器的值与偏移量的和始终应该是</a:t>
            </a:r>
            <a:r>
              <a:rPr lang="zh-CN" altLang="zh-CN" sz="2000" u="sng" dirty="0">
                <a:solidFill>
                  <a:schemeClr val="accent2"/>
                </a:solidFill>
              </a:rPr>
              <a:t>4</a:t>
            </a:r>
            <a:r>
              <a:rPr lang="zh-CN" altLang="en-US" sz="2000" u="sng" dirty="0">
                <a:solidFill>
                  <a:schemeClr val="accent2"/>
                </a:solidFill>
              </a:rPr>
              <a:t>的倍数</a:t>
            </a:r>
            <a:endParaRPr lang="en-US" altLang="zh-CN" sz="2000" u="sng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sz="2000" u="sng" dirty="0">
                <a:solidFill>
                  <a:srgbClr val="FF0000"/>
                </a:solidFill>
                <a:latin typeface="Arial" panose="020B0604020202020204" pitchFamily="34" charset="0"/>
                <a:ea typeface="华康少女文字W5(P)" pitchFamily="82" charset="-122"/>
                <a:cs typeface="Arial" panose="020B0604020202020204" pitchFamily="34" charset="0"/>
              </a:rPr>
              <a:t>Alignment</a:t>
            </a:r>
            <a:r>
              <a:rPr lang="en-US" altLang="zh-CN" sz="2000" u="sng" dirty="0">
                <a:solidFill>
                  <a:srgbClr val="FF0000"/>
                </a:solidFill>
                <a:latin typeface="Comic Sans MS" panose="030F0702030302020204" pitchFamily="66" charset="0"/>
                <a:ea typeface="华康少女文字W5(P)" pitchFamily="82" charset="-122"/>
              </a:rPr>
              <a:t>(</a:t>
            </a:r>
            <a:r>
              <a:rPr lang="zh-CN" altLang="en-US" sz="2000" u="sng" dirty="0">
                <a:solidFill>
                  <a:srgbClr val="FF0000"/>
                </a:solidFill>
                <a:latin typeface="Comic Sans MS" panose="030F0702030302020204" pitchFamily="66" charset="0"/>
                <a:ea typeface="华康少女文字W5(P)" pitchFamily="82" charset="-122"/>
              </a:rPr>
              <a:t>字对齐</a:t>
            </a:r>
            <a:r>
              <a:rPr lang="en-US" altLang="zh-CN" sz="2000" u="sng" dirty="0">
                <a:solidFill>
                  <a:srgbClr val="FF0000"/>
                </a:solidFill>
                <a:latin typeface="Comic Sans MS" panose="030F0702030302020204" pitchFamily="66" charset="0"/>
                <a:ea typeface="华康少女文字W5(P)" pitchFamily="82" charset="-122"/>
              </a:rPr>
              <a:t>)</a:t>
            </a:r>
            <a:r>
              <a:rPr lang="zh-CN" altLang="zh-CN" sz="2000" dirty="0">
                <a:latin typeface="Comic Sans MS" panose="030F0702030302020204" pitchFamily="66" charset="0"/>
                <a:ea typeface="华康少女文字W5(P)" pitchFamily="82" charset="-122"/>
              </a:rPr>
              <a:t>: </a:t>
            </a:r>
            <a:r>
              <a:rPr lang="zh-CN" altLang="en-US" sz="2000" dirty="0">
                <a:latin typeface="Comic Sans MS" panose="030F0702030302020204" pitchFamily="66" charset="0"/>
                <a:ea typeface="华康少女文字W5(P)" pitchFamily="82" charset="-122"/>
              </a:rPr>
              <a:t>对象的起始地址一定要是字长的整数倍</a:t>
            </a:r>
            <a:endParaRPr lang="zh-CN" altLang="zh-CN" sz="2000" dirty="0">
              <a:latin typeface="Comic Sans MS" panose="030F0702030302020204" pitchFamily="66" charset="0"/>
              <a:ea typeface="华康少女文字W5(P)" pitchFamily="8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400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647729" y="5157192"/>
            <a:ext cx="5201549" cy="1696616"/>
            <a:chOff x="558602" y="2924944"/>
            <a:chExt cx="8178218" cy="335280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558602" y="2924944"/>
              <a:ext cx="3865563" cy="3240088"/>
              <a:chOff x="252" y="-96"/>
              <a:chExt cx="2435" cy="2041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1055" y="-96"/>
                <a:ext cx="163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None/>
                </a:pPr>
                <a:r>
                  <a:rPr lang="en-US" altLang="zh-CN" sz="2800" dirty="0">
                    <a:latin typeface="Helvetica" panose="020B0604020202020204" pitchFamily="34" charset="0"/>
                  </a:rPr>
                  <a:t> </a:t>
                </a:r>
                <a:r>
                  <a:rPr lang="zh-CN" altLang="zh-CN" sz="1600" dirty="0">
                    <a:latin typeface="Helvetica" panose="020B0604020202020204" pitchFamily="34" charset="0"/>
                  </a:rPr>
                  <a:t>0      1     2     3</a:t>
                </a:r>
              </a:p>
            </p:txBody>
          </p:sp>
          <p:grpSp>
            <p:nvGrpSpPr>
              <p:cNvPr id="15" name="Group 5"/>
              <p:cNvGrpSpPr>
                <a:grpSpLocks/>
              </p:cNvGrpSpPr>
              <p:nvPr/>
            </p:nvGrpSpPr>
            <p:grpSpPr bwMode="auto">
              <a:xfrm>
                <a:off x="1055" y="336"/>
                <a:ext cx="1632" cy="1450"/>
                <a:chOff x="0" y="0"/>
                <a:chExt cx="1288" cy="1144"/>
              </a:xfrm>
            </p:grpSpPr>
            <p:sp>
              <p:nvSpPr>
                <p:cNvPr id="1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88" cy="1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96"/>
                  <a:ext cx="1288" cy="136"/>
                </a:xfrm>
                <a:prstGeom prst="rect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" name="Rectangle 8"/>
                <p:cNvSpPr>
                  <a:spLocks noChangeArrowheads="1"/>
                </p:cNvSpPr>
                <p:nvPr/>
              </p:nvSpPr>
              <p:spPr bwMode="auto">
                <a:xfrm>
                  <a:off x="672" y="624"/>
                  <a:ext cx="616" cy="13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664" cy="13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864"/>
                  <a:ext cx="280" cy="13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1008"/>
                  <a:ext cx="1000" cy="13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" name="Rectangle 12"/>
                <p:cNvSpPr>
                  <a:spLocks noChangeArrowheads="1"/>
                </p:cNvSpPr>
                <p:nvPr/>
              </p:nvSpPr>
              <p:spPr bwMode="auto">
                <a:xfrm>
                  <a:off x="288" y="336"/>
                  <a:ext cx="1000" cy="13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280" cy="13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252" y="324"/>
                <a:ext cx="714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buNone/>
                </a:pPr>
                <a:r>
                  <a:rPr lang="zh-CN" altLang="en-US" sz="1400" i="1" dirty="0">
                    <a:solidFill>
                      <a:srgbClr val="51DC00"/>
                    </a:solidFill>
                    <a:latin typeface="Helvetica" panose="020B0604020202020204" pitchFamily="34" charset="0"/>
                  </a:rPr>
                  <a:t>对齐的</a:t>
                </a:r>
                <a:endParaRPr lang="zh-CN" altLang="zh-CN" sz="1400" i="1" dirty="0">
                  <a:solidFill>
                    <a:srgbClr val="51DC00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420" y="600"/>
                <a:ext cx="359" cy="1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buNone/>
                </a:pPr>
                <a:r>
                  <a:rPr lang="zh-CN" altLang="en-US" sz="1400" i="1" dirty="0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未</a:t>
                </a:r>
                <a:endParaRPr lang="en-US" altLang="zh-CN" sz="1400" i="1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  <a:p>
                <a:pPr algn="r" eaLnBrk="1" hangingPunct="1">
                  <a:buNone/>
                </a:pPr>
                <a:r>
                  <a:rPr lang="zh-CN" altLang="en-US" sz="1400" i="1" dirty="0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对</a:t>
                </a:r>
                <a:endParaRPr lang="en-US" altLang="zh-CN" sz="1400" i="1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  <a:p>
                <a:pPr algn="r" eaLnBrk="1" hangingPunct="1">
                  <a:buNone/>
                </a:pPr>
                <a:r>
                  <a:rPr lang="zh-CN" altLang="en-US" sz="1400" i="1" dirty="0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齐</a:t>
                </a:r>
                <a:endParaRPr lang="en-US" altLang="zh-CN" sz="1400" i="1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  <a:p>
                <a:pPr algn="r" eaLnBrk="1" hangingPunct="1">
                  <a:buNone/>
                </a:pPr>
                <a:r>
                  <a:rPr lang="zh-CN" altLang="en-US" sz="1400" i="1" dirty="0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的</a:t>
                </a:r>
                <a:endParaRPr lang="zh-CN" altLang="zh-CN" sz="1400" i="1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4728963" y="3686945"/>
              <a:ext cx="2120116" cy="5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lang="zh-CN" altLang="zh-CN" sz="1400" i="1" dirty="0">
                  <a:solidFill>
                    <a:srgbClr val="66FF33"/>
                  </a:solidFill>
                  <a:latin typeface="Helvetica" panose="020B0604020202020204" pitchFamily="34" charset="0"/>
                </a:rPr>
                <a:t>0, 4, 8, or C</a:t>
              </a:r>
              <a:r>
                <a:rPr lang="zh-CN" altLang="zh-CN" sz="1400" i="1" baseline="-25000" dirty="0">
                  <a:solidFill>
                    <a:srgbClr val="66FF33"/>
                  </a:solidFill>
                  <a:latin typeface="Helvetica" panose="020B0604020202020204" pitchFamily="34" charset="0"/>
                </a:rPr>
                <a:t>hex</a:t>
              </a: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4728963" y="3184893"/>
              <a:ext cx="4007857" cy="59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lang="zh-CN" altLang="en-US" sz="1600" dirty="0">
                  <a:solidFill>
                    <a:schemeClr val="accent2"/>
                  </a:solidFill>
                  <a:latin typeface="Helvetica" panose="020B0604020202020204" pitchFamily="34" charset="0"/>
                </a:rPr>
                <a:t>地址的最后一个</a:t>
              </a:r>
              <a:r>
                <a:rPr lang="en-US" altLang="zh-CN" sz="1600" dirty="0">
                  <a:solidFill>
                    <a:schemeClr val="accent2"/>
                  </a:solidFill>
                  <a:latin typeface="Helvetica" panose="020B0604020202020204" pitchFamily="34" charset="0"/>
                </a:rPr>
                <a:t>16</a:t>
              </a:r>
              <a:r>
                <a:rPr lang="zh-CN" altLang="en-US" sz="1600" dirty="0">
                  <a:solidFill>
                    <a:schemeClr val="accent2"/>
                  </a:solidFill>
                  <a:latin typeface="Helvetica" panose="020B0604020202020204" pitchFamily="34" charset="0"/>
                </a:rPr>
                <a:t>进制数</a:t>
              </a:r>
              <a:r>
                <a:rPr lang="zh-CN" altLang="zh-CN" sz="1600" dirty="0">
                  <a:solidFill>
                    <a:schemeClr val="accent2"/>
                  </a:solidFill>
                  <a:latin typeface="Helvetica" panose="020B0604020202020204" pitchFamily="34" charset="0"/>
                </a:rPr>
                <a:t>:</a:t>
              </a: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4728963" y="4220345"/>
              <a:ext cx="2120116" cy="5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lang="zh-CN" altLang="zh-CN" sz="14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1, 5, 9, or D</a:t>
              </a:r>
              <a:r>
                <a:rPr lang="zh-CN" altLang="zh-CN" sz="1400" i="1" baseline="-250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hex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4728963" y="4834297"/>
              <a:ext cx="2142396" cy="5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lang="zh-CN" altLang="zh-CN" sz="14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2, 6, A, or E</a:t>
              </a:r>
              <a:r>
                <a:rPr lang="zh-CN" altLang="zh-CN" sz="1400" i="1" baseline="-250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hex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731911" y="5454031"/>
              <a:ext cx="2135238" cy="54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lang="zh-CN" altLang="zh-CN" sz="14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3, 7, B, or F</a:t>
              </a:r>
              <a:r>
                <a:rPr lang="zh-CN" altLang="zh-CN" sz="1400" i="1" baseline="-250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hex</a:t>
              </a:r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2409626" y="2924944"/>
              <a:ext cx="0" cy="3352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3171626" y="2924944"/>
              <a:ext cx="0" cy="3352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3857426" y="2924944"/>
              <a:ext cx="0" cy="3352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1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0596568" cy="56836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寄存器</a:t>
            </a:r>
            <a:r>
              <a:rPr lang="zh-CN" altLang="zh-CN" dirty="0"/>
              <a:t>vs. </a:t>
            </a:r>
            <a:r>
              <a:rPr lang="zh-CN" altLang="en-US" dirty="0"/>
              <a:t>内存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变量数比寄存器数多怎么办</a:t>
            </a:r>
            <a:r>
              <a:rPr lang="zh-CN" altLang="zh-CN" sz="2000" dirty="0"/>
              <a:t>?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编译器会将最经常使用的变量保留在寄存器中，不常使用的放在内存中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字节的存</a:t>
            </a:r>
            <a:r>
              <a:rPr lang="en-US" altLang="zh-CN" dirty="0"/>
              <a:t>/</a:t>
            </a:r>
            <a:r>
              <a:rPr lang="zh-CN" altLang="en-US" dirty="0"/>
              <a:t>取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除了需要在内存与寄存器之间按字传送 </a:t>
            </a:r>
            <a:r>
              <a:rPr lang="zh-CN" altLang="zh-CN" sz="2000" dirty="0"/>
              <a:t>(</a:t>
            </a:r>
            <a:r>
              <a:rPr lang="zh-CN" altLang="zh-CN" sz="2000" dirty="0">
                <a:latin typeface="Courier New" panose="02070309020205020404" pitchFamily="49" charset="0"/>
              </a:rPr>
              <a:t>lw</a:t>
            </a:r>
            <a:r>
              <a:rPr lang="zh-CN" altLang="zh-CN" sz="2000" dirty="0"/>
              <a:t>, </a:t>
            </a:r>
            <a:r>
              <a:rPr lang="zh-CN" altLang="zh-CN" sz="2000" dirty="0">
                <a:latin typeface="Courier New" panose="02070309020205020404" pitchFamily="49" charset="0"/>
              </a:rPr>
              <a:t>sw</a:t>
            </a:r>
            <a:r>
              <a:rPr lang="zh-CN" altLang="zh-CN" sz="2000" dirty="0"/>
              <a:t>)</a:t>
            </a:r>
            <a:r>
              <a:rPr lang="zh-CN" altLang="en-US" sz="2000" dirty="0"/>
              <a:t>外</a:t>
            </a:r>
            <a:r>
              <a:rPr lang="zh-CN" altLang="zh-CN" sz="2000" dirty="0"/>
              <a:t>, MIPS </a:t>
            </a:r>
            <a:r>
              <a:rPr lang="zh-CN" altLang="en-US" sz="2000" dirty="0"/>
              <a:t>还有按字节传送的指令。读字节</a:t>
            </a:r>
            <a:r>
              <a:rPr lang="zh-CN" altLang="zh-CN" sz="2000" dirty="0"/>
              <a:t>: </a:t>
            </a:r>
            <a:r>
              <a:rPr lang="zh-CN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lb</a:t>
            </a:r>
            <a:r>
              <a:rPr lang="zh-CN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；</a:t>
            </a:r>
            <a:r>
              <a:rPr lang="zh-CN" altLang="en-US" sz="2000" dirty="0"/>
              <a:t>写字节</a:t>
            </a:r>
            <a:r>
              <a:rPr lang="zh-CN" altLang="zh-CN" sz="2000" dirty="0"/>
              <a:t>: </a:t>
            </a:r>
            <a:r>
              <a:rPr lang="zh-CN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sb</a:t>
            </a:r>
            <a:endParaRPr lang="zh-CN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Courier New" panose="02070309020205020404" pitchFamily="49" charset="0"/>
              </a:rPr>
              <a:t>与</a:t>
            </a:r>
            <a:r>
              <a:rPr lang="zh-CN" altLang="zh-CN" sz="2000" dirty="0">
                <a:latin typeface="Courier New" panose="02070309020205020404" pitchFamily="49" charset="0"/>
              </a:rPr>
              <a:t>lw</a:t>
            </a:r>
            <a:r>
              <a:rPr lang="zh-CN" altLang="zh-CN" sz="2000" dirty="0"/>
              <a:t>, </a:t>
            </a:r>
            <a:r>
              <a:rPr lang="zh-CN" altLang="zh-CN" sz="2000" dirty="0">
                <a:latin typeface="Courier New" panose="02070309020205020404" pitchFamily="49" charset="0"/>
              </a:rPr>
              <a:t>sw</a:t>
            </a:r>
            <a:r>
              <a:rPr lang="zh-CN" altLang="en-US" sz="2000" dirty="0">
                <a:latin typeface="Courier New" panose="02070309020205020404" pitchFamily="49" charset="0"/>
              </a:rPr>
              <a:t>格式相同</a:t>
            </a:r>
          </a:p>
          <a:p>
            <a:pPr marL="474663" lvl="1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例如：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lb $s0, 3($s1)</a:t>
            </a:r>
            <a:endParaRPr lang="zh-CN" altLang="zh-CN" sz="2000" dirty="0">
              <a:latin typeface="Courier New" panose="02070309020205020404" pitchFamily="49" charset="0"/>
            </a:endParaRPr>
          </a:p>
          <a:p>
            <a:pPr marL="474663" lvl="1" indent="0" eaLnBrk="1" hangingPunct="1">
              <a:lnSpc>
                <a:spcPct val="150000"/>
              </a:lnSpc>
              <a:buNone/>
            </a:pPr>
            <a:r>
              <a:rPr lang="zh-CN" altLang="en-US" sz="2000" i="1" dirty="0"/>
              <a:t>把内存中的某个地址</a:t>
            </a:r>
            <a:r>
              <a:rPr lang="en-US" altLang="zh-CN" sz="2000" i="1" dirty="0"/>
              <a:t>(“</a:t>
            </a:r>
            <a:r>
              <a:rPr lang="zh-CN" altLang="zh-CN" sz="2000" i="1" dirty="0"/>
              <a:t>3</a:t>
            </a:r>
            <a:r>
              <a:rPr lang="en-US" altLang="zh-CN" sz="2000" i="1" dirty="0">
                <a:latin typeface="Arial" panose="020B0604020202020204" pitchFamily="34" charset="0"/>
              </a:rPr>
              <a:t>”</a:t>
            </a:r>
            <a:r>
              <a:rPr lang="zh-CN" altLang="zh-CN" sz="2000" i="1" dirty="0"/>
              <a:t> + </a:t>
            </a:r>
            <a:r>
              <a:rPr lang="zh-CN" altLang="zh-CN" sz="2000" i="1" dirty="0">
                <a:latin typeface="Courier New" panose="02070309020205020404" pitchFamily="49" charset="0"/>
              </a:rPr>
              <a:t>s1</a:t>
            </a:r>
            <a:r>
              <a:rPr lang="zh-CN" altLang="en-US" sz="2000" i="1" dirty="0">
                <a:latin typeface="Courier New" panose="02070309020205020404" pitchFamily="49" charset="0"/>
              </a:rPr>
              <a:t>中的地址值</a:t>
            </a:r>
            <a:r>
              <a:rPr lang="en-US" altLang="zh-CN" sz="2000" i="1" dirty="0">
                <a:latin typeface="Courier New" panose="02070309020205020404" pitchFamily="49" charset="0"/>
              </a:rPr>
              <a:t>)</a:t>
            </a:r>
            <a:r>
              <a:rPr lang="zh-CN" altLang="en-US" sz="2000" i="1" dirty="0">
                <a:latin typeface="Courier New" panose="02070309020205020404" pitchFamily="49" charset="0"/>
              </a:rPr>
              <a:t>所存储的一个字节</a:t>
            </a:r>
            <a:r>
              <a:rPr lang="zh-CN" altLang="en-US" sz="2000" i="1" dirty="0"/>
              <a:t>拷贝到</a:t>
            </a:r>
            <a:r>
              <a:rPr lang="zh-CN" altLang="zh-CN" sz="2000" i="1" dirty="0">
                <a:latin typeface="Courier New" panose="02070309020205020404" pitchFamily="49" charset="0"/>
              </a:rPr>
              <a:t>s0</a:t>
            </a:r>
            <a:r>
              <a:rPr lang="zh-CN" altLang="en-US" sz="2000" i="1" dirty="0">
                <a:latin typeface="Courier New" panose="02070309020205020404" pitchFamily="49" charset="0"/>
              </a:rPr>
              <a:t>的</a:t>
            </a:r>
            <a:r>
              <a:rPr lang="zh-CN" altLang="en-US" sz="2000" i="1" dirty="0">
                <a:solidFill>
                  <a:schemeClr val="accent1"/>
                </a:solidFill>
                <a:latin typeface="Courier New" panose="02070309020205020404" pitchFamily="49" charset="0"/>
              </a:rPr>
              <a:t>低地址字节</a:t>
            </a:r>
            <a:r>
              <a:rPr lang="zh-CN" altLang="en-US" sz="2000" i="1" dirty="0">
                <a:latin typeface="Courier New" panose="02070309020205020404" pitchFamily="49" charset="0"/>
              </a:rPr>
              <a:t>上</a:t>
            </a:r>
            <a:r>
              <a:rPr lang="zh-CN" altLang="zh-CN" sz="2000" i="1" dirty="0"/>
              <a:t>.</a:t>
            </a:r>
            <a:endParaRPr lang="en-US" altLang="zh-CN" sz="2000" i="1" dirty="0"/>
          </a:p>
          <a:p>
            <a:pPr marL="474663" lvl="1" indent="0" eaLnBrk="1" hangingPunct="1">
              <a:lnSpc>
                <a:spcPct val="150000"/>
              </a:lnSpc>
              <a:buNone/>
            </a:pPr>
            <a:r>
              <a:rPr lang="zh-CN" altLang="en-US" sz="2000" dirty="0"/>
              <a:t>那么</a:t>
            </a:r>
            <a:r>
              <a:rPr lang="en-US" altLang="zh-CN" sz="2000" dirty="0"/>
              <a:t>32</a:t>
            </a:r>
            <a:r>
              <a:rPr lang="zh-CN" altLang="en-US" sz="2000" dirty="0"/>
              <a:t>位中的其余</a:t>
            </a:r>
            <a:r>
              <a:rPr lang="en-US" altLang="zh-CN" sz="2000" dirty="0"/>
              <a:t>24</a:t>
            </a:r>
            <a:r>
              <a:rPr lang="zh-CN" altLang="en-US" sz="2000" dirty="0"/>
              <a:t>位填充什么呢</a:t>
            </a:r>
            <a:r>
              <a:rPr lang="zh-CN" altLang="zh-CN" sz="2000" dirty="0"/>
              <a:t>?</a:t>
            </a:r>
          </a:p>
          <a:p>
            <a:pPr marL="474663" lvl="1" indent="0" eaLnBrk="1" hangingPunct="1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lb</a:t>
            </a:r>
            <a:r>
              <a:rPr lang="zh-CN" altLang="zh-CN" sz="2000" dirty="0"/>
              <a:t>: </a:t>
            </a:r>
            <a:r>
              <a:rPr lang="zh-CN" altLang="en-US" sz="2000" dirty="0"/>
              <a:t>使用位扩展</a:t>
            </a:r>
            <a:r>
              <a:rPr lang="en-US" altLang="zh-CN" sz="2000" dirty="0"/>
              <a:t>(</a:t>
            </a:r>
            <a:r>
              <a:rPr lang="zh-CN" altLang="en-US" sz="2000" dirty="0"/>
              <a:t>或称为符号扩展</a:t>
            </a:r>
            <a:r>
              <a:rPr lang="en-US" altLang="zh-CN" sz="2000" dirty="0"/>
              <a:t>)</a:t>
            </a:r>
            <a:r>
              <a:rPr lang="zh-CN" altLang="en-US" sz="2000" dirty="0"/>
              <a:t>填充剩余</a:t>
            </a:r>
            <a:r>
              <a:rPr lang="en-US" altLang="zh-CN" sz="2000" dirty="0"/>
              <a:t>24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marL="474663" lvl="1" indent="0" eaLnBrk="1" hangingPunct="1">
              <a:lnSpc>
                <a:spcPct val="150000"/>
              </a:lnSpc>
              <a:buNone/>
            </a:pPr>
            <a:r>
              <a:rPr lang="zh-CN" altLang="en-US" sz="2000" dirty="0"/>
              <a:t>有些情况下我们不想使用位扩展</a:t>
            </a:r>
            <a:r>
              <a:rPr lang="en-US" altLang="zh-CN" sz="2000" dirty="0"/>
              <a:t>(</a:t>
            </a:r>
            <a:r>
              <a:rPr lang="zh-CN" altLang="en-US" sz="2000" dirty="0"/>
              <a:t>如</a:t>
            </a:r>
            <a:r>
              <a:rPr lang="en-US" altLang="zh-CN" sz="2000" dirty="0"/>
              <a:t>char</a:t>
            </a:r>
            <a:r>
              <a:rPr lang="zh-CN" altLang="en-US" sz="2000" dirty="0"/>
              <a:t>类型</a:t>
            </a:r>
            <a:r>
              <a:rPr lang="en-US" altLang="zh-CN" sz="2000" dirty="0"/>
              <a:t>)</a:t>
            </a:r>
          </a:p>
          <a:p>
            <a:pPr marL="474663" lvl="1" indent="0" eaLnBrk="1" hangingPunct="1">
              <a:lnSpc>
                <a:spcPct val="150000"/>
              </a:lnSpc>
              <a:buNone/>
            </a:pPr>
            <a:r>
              <a:rPr lang="en-US" altLang="zh-CN" sz="2000" dirty="0"/>
              <a:t> MIPS </a:t>
            </a:r>
            <a:r>
              <a:rPr lang="zh-CN" altLang="en-US" sz="2000" dirty="0"/>
              <a:t>不使用位扩展的指令</a:t>
            </a:r>
            <a:r>
              <a:rPr lang="en-US" altLang="zh-CN" sz="2000" dirty="0"/>
              <a:t>: </a:t>
            </a:r>
            <a:r>
              <a:rPr lang="en-US" altLang="zh-CN" sz="2000" dirty="0" err="1">
                <a:solidFill>
                  <a:schemeClr val="accent2"/>
                </a:solidFill>
              </a:rPr>
              <a:t>lbu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2000" y="252000"/>
            <a:ext cx="5257800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FF00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kern="0" dirty="0">
                <a:ea typeface="宋体" pitchFamily="2" charset="-122"/>
              </a:rPr>
              <a:t>MIPS</a:t>
            </a:r>
            <a:r>
              <a:rPr lang="zh-CN" altLang="en-US" kern="0" dirty="0">
                <a:ea typeface="宋体" pitchFamily="2" charset="-122"/>
              </a:rPr>
              <a:t>汇编中的数据存取</a:t>
            </a:r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22712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215680" y="1141686"/>
            <a:ext cx="5039990" cy="53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第五讲：指令系统与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MIPS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汇编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863752" y="1853044"/>
            <a:ext cx="4608511" cy="43122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63500" tIns="133200" rIns="63500" bIns="133200">
            <a:noAutofit/>
          </a:bodyPr>
          <a:lstStyle/>
          <a:p>
            <a:pPr marL="609600" marR="0" lvl="0" indent="-60960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rgbClr val="FF0000"/>
              </a:buClr>
              <a:buSzPct val="100000"/>
              <a:buFont typeface="Wingdings" pitchFamily="2" charset="2"/>
              <a:buAutoNum type="ea1JpnChsDb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指令格式</a:t>
            </a:r>
          </a:p>
          <a:p>
            <a:pPr marL="901700" marR="0" lvl="1" indent="-45720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rgbClr val="001ADC"/>
              </a:buClr>
              <a:buSzPct val="100000"/>
              <a:buFont typeface="Wingdings" pitchFamily="2" charset="2"/>
              <a:buAutoNum type="arabicPeriod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指令系统概述</a:t>
            </a:r>
          </a:p>
          <a:p>
            <a:pPr marL="901700" marR="0" lvl="1" indent="-45720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rgbClr val="001ADC"/>
              </a:buClr>
              <a:buSzPct val="100000"/>
              <a:buFont typeface="Wingdings" pitchFamily="2" charset="2"/>
              <a:buAutoNum type="arabicPeriod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指令格式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901700" marR="0" lvl="1" indent="-45720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rgbClr val="001ADC"/>
              </a:buClr>
              <a:buSzPct val="100000"/>
              <a:buFont typeface="Wingdings" pitchFamily="2" charset="2"/>
              <a:buAutoNum type="arabicPeriod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寻址方式</a:t>
            </a:r>
          </a:p>
          <a:p>
            <a:pPr marL="609600" marR="0" lvl="0" indent="-60960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rgbClr val="FF0000"/>
              </a:buClr>
              <a:buSzPct val="100000"/>
              <a:buFont typeface="Wingdings" pitchFamily="2" charset="2"/>
              <a:buAutoNum type="ea1JpnChsDb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典型指令系统介绍</a:t>
            </a:r>
          </a:p>
          <a:p>
            <a:pPr marL="901700" marR="0" lvl="1" indent="-45720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rgbClr val="001ADC"/>
              </a:buClr>
              <a:buSzPct val="100000"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8086/8088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指令系统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901700" marR="0" lvl="1" indent="-45720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rgbClr val="001ADC"/>
              </a:buClr>
              <a:buSzPct val="100000"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MIPS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指令系统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901700" marR="0" lvl="1" indent="-45720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rgbClr val="001ADC"/>
              </a:buClr>
              <a:buSzPct val="100000"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CISC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RISC</a:t>
            </a:r>
          </a:p>
          <a:p>
            <a:pPr marL="4445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rgbClr val="FF0000"/>
              </a:buClr>
              <a:buSzPct val="100000"/>
              <a:buFont typeface="Wingdings" pitchFamily="2" charset="2"/>
              <a:buAutoNum type="ea1JpnChsDb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MIPS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汇编语言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rgbClr val="FF0000"/>
              </a:buClr>
              <a:buSzPct val="10000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575720" y="1734692"/>
            <a:ext cx="4248471" cy="457462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07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1172632" cy="5887959"/>
          </a:xfrm>
        </p:spPr>
        <p:txBody>
          <a:bodyPr/>
          <a:lstStyle/>
          <a:p>
            <a:pPr eaLnBrk="1" hangingPunct="1"/>
            <a:r>
              <a:rPr lang="zh-CN" altLang="en-US" dirty="0"/>
              <a:t>要实现一个真正的计算机</a:t>
            </a:r>
            <a:r>
              <a:rPr lang="en-US" altLang="zh-CN" dirty="0"/>
              <a:t>,</a:t>
            </a:r>
            <a:r>
              <a:rPr lang="zh-CN" altLang="en-US" dirty="0"/>
              <a:t>除了操作数据还需要代码能够做判断、决定和转跳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endParaRPr lang="zh-CN" altLang="zh-CN" dirty="0"/>
          </a:p>
          <a:p>
            <a:pPr lvl="1" eaLnBrk="1" hangingPunct="1"/>
            <a:r>
              <a:rPr lang="zh-CN" altLang="zh-CN" sz="2000" dirty="0"/>
              <a:t>C </a:t>
            </a:r>
            <a:r>
              <a:rPr lang="zh-CN" altLang="en-US" sz="2000" dirty="0"/>
              <a:t>和</a:t>
            </a:r>
            <a:r>
              <a:rPr lang="zh-CN" altLang="zh-CN" sz="2000" dirty="0"/>
              <a:t> MIPS</a:t>
            </a:r>
            <a:r>
              <a:rPr lang="zh-CN" altLang="en-US" sz="2000" dirty="0"/>
              <a:t>都提供 </a:t>
            </a:r>
            <a:r>
              <a:rPr lang="zh-CN" altLang="zh-CN" sz="2000" u="sng" dirty="0">
                <a:solidFill>
                  <a:srgbClr val="E62855"/>
                </a:solidFill>
              </a:rPr>
              <a:t>labels</a:t>
            </a:r>
            <a:r>
              <a:rPr lang="zh-CN" altLang="en-US" sz="2000" u="sng" dirty="0">
                <a:solidFill>
                  <a:srgbClr val="E62855"/>
                </a:solidFill>
              </a:rPr>
              <a:t>标签</a:t>
            </a:r>
            <a:r>
              <a:rPr lang="zh-CN" altLang="en-US" sz="2000" dirty="0"/>
              <a:t> 用来支持</a:t>
            </a:r>
            <a:r>
              <a:rPr lang="zh-CN" altLang="en-US" sz="2000" dirty="0">
                <a:latin typeface="Arial" panose="020B0604020202020204" pitchFamily="34" charset="0"/>
              </a:rPr>
              <a:t>“</a:t>
            </a:r>
            <a:r>
              <a:rPr lang="zh-CN" altLang="zh-CN" sz="2000" dirty="0">
                <a:latin typeface="Courier New" panose="02070309020205020404" pitchFamily="49" charset="0"/>
              </a:rPr>
              <a:t>goto</a:t>
            </a:r>
            <a:r>
              <a:rPr lang="zh-CN" altLang="zh-CN" sz="2000" dirty="0">
                <a:latin typeface="Arial" panose="020B0604020202020204" pitchFamily="34" charset="0"/>
              </a:rPr>
              <a:t>”</a:t>
            </a:r>
            <a:r>
              <a:rPr lang="zh-CN" altLang="zh-CN" sz="2000" dirty="0"/>
              <a:t> </a:t>
            </a:r>
            <a:endParaRPr lang="en-US" altLang="zh-CN" sz="2000" dirty="0"/>
          </a:p>
          <a:p>
            <a:pPr marL="433388" indent="-342900" eaLnBrk="1" hangingPunct="1"/>
            <a:r>
              <a:rPr lang="zh-CN" altLang="zh-CN" dirty="0"/>
              <a:t>MIPS </a:t>
            </a:r>
            <a:r>
              <a:rPr lang="zh-CN" altLang="en-US" dirty="0"/>
              <a:t>判断指令（分支）</a:t>
            </a:r>
            <a:endParaRPr lang="en-US" altLang="zh-CN" dirty="0"/>
          </a:p>
          <a:p>
            <a:pPr lvl="1" eaLnBrk="1" hangingPunct="1"/>
            <a:r>
              <a:rPr lang="zh-CN" altLang="en-US" sz="2000" u="sng" dirty="0">
                <a:solidFill>
                  <a:srgbClr val="E62855"/>
                </a:solidFill>
              </a:rPr>
              <a:t>条件分支</a:t>
            </a:r>
          </a:p>
          <a:p>
            <a:pPr lvl="2" eaLnBrk="1" hangingPunct="1"/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beq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register1, register2, L1</a:t>
            </a: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；</a:t>
            </a:r>
            <a:endParaRPr lang="en-US" altLang="zh-CN" sz="20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857250" lvl="2" indent="0" eaLnBrk="1" hangingPunct="1">
              <a:buNone/>
            </a:pPr>
            <a:r>
              <a:rPr lang="zh-CN" altLang="en-US" sz="2000" dirty="0"/>
              <a:t>相当于</a:t>
            </a:r>
            <a:r>
              <a:rPr lang="en-US" altLang="zh-CN" sz="2000" dirty="0"/>
              <a:t>C</a:t>
            </a:r>
            <a:r>
              <a:rPr lang="zh-CN" altLang="en-US" sz="2000" dirty="0"/>
              <a:t>当中</a:t>
            </a:r>
            <a:r>
              <a:rPr lang="zh-CN" altLang="zh-CN" sz="2000" dirty="0"/>
              <a:t>:  </a:t>
            </a:r>
            <a:r>
              <a:rPr lang="zh-CN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if  (register1==register2) goto L1</a:t>
            </a:r>
            <a:endParaRPr lang="zh-CN" altLang="zh-CN" sz="20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bne   register1, register2, L1</a:t>
            </a:r>
            <a:endParaRPr lang="zh-CN" altLang="zh-CN" sz="2000" dirty="0">
              <a:latin typeface="Courier New" panose="02070309020205020404" pitchFamily="49" charset="0"/>
            </a:endParaRPr>
          </a:p>
          <a:p>
            <a:pPr marL="857250" lvl="2" indent="0" eaLnBrk="1" hangingPunct="1">
              <a:buNone/>
            </a:pPr>
            <a:r>
              <a:rPr lang="zh-CN" altLang="en-US" sz="2000" dirty="0"/>
              <a:t>相当于</a:t>
            </a:r>
            <a:r>
              <a:rPr lang="en-US" altLang="zh-CN" sz="2000" dirty="0"/>
              <a:t>C</a:t>
            </a:r>
            <a:r>
              <a:rPr lang="zh-CN" altLang="en-US" sz="2000" dirty="0"/>
              <a:t>当中</a:t>
            </a:r>
            <a:r>
              <a:rPr lang="zh-CN" altLang="zh-CN" sz="2000" dirty="0"/>
              <a:t>:  </a:t>
            </a:r>
            <a:r>
              <a:rPr lang="zh-CN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if  (register1!=register2) goto L1</a:t>
            </a:r>
            <a:endParaRPr lang="en-US" altLang="zh-CN" sz="2000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857250" lvl="2" indent="0" eaLnBrk="1" hangingPunct="1">
              <a:buNone/>
            </a:pPr>
            <a:endParaRPr lang="en-US" altLang="zh-CN" sz="2000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u="sng" dirty="0">
                <a:solidFill>
                  <a:srgbClr val="E62855"/>
                </a:solidFill>
              </a:rPr>
              <a:t>无条件分支</a:t>
            </a:r>
            <a:endParaRPr lang="zh-CN" altLang="zh-CN" sz="2000" dirty="0"/>
          </a:p>
          <a:p>
            <a:pPr lvl="2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J  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label</a:t>
            </a: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；</a:t>
            </a:r>
            <a:r>
              <a:rPr lang="zh-CN" altLang="en-US" sz="2000" dirty="0"/>
              <a:t>跳转到标签</a:t>
            </a:r>
            <a:r>
              <a:rPr lang="zh-CN" altLang="zh-CN" sz="2000" dirty="0"/>
              <a:t>label</a:t>
            </a:r>
            <a:r>
              <a:rPr lang="zh-CN" altLang="en-US" sz="2000" dirty="0"/>
              <a:t>所在的代码，不需要满足任何条件</a:t>
            </a:r>
          </a:p>
          <a:p>
            <a:pPr marL="857250" lvl="2" indent="0" eaLnBrk="1" hangingPunct="1">
              <a:lnSpc>
                <a:spcPct val="150000"/>
              </a:lnSpc>
              <a:buNone/>
            </a:pPr>
            <a:r>
              <a:rPr lang="zh-CN" altLang="en-US" sz="2000" dirty="0"/>
              <a:t>相当于</a:t>
            </a:r>
            <a:r>
              <a:rPr lang="en-US" altLang="zh-CN" sz="2000" dirty="0"/>
              <a:t>C</a:t>
            </a:r>
            <a:r>
              <a:rPr lang="zh-CN" altLang="en-US" sz="2000" dirty="0"/>
              <a:t>当中：</a:t>
            </a:r>
            <a:r>
              <a:rPr lang="zh-CN" altLang="zh-CN" sz="2000" dirty="0"/>
              <a:t> </a:t>
            </a:r>
            <a:r>
              <a:rPr lang="zh-CN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goto</a:t>
            </a:r>
            <a:r>
              <a:rPr lang="en-US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 label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/>
              <a:t>从技术的角度来说</a:t>
            </a:r>
            <a:r>
              <a:rPr lang="zh-CN" altLang="zh-CN" sz="2000" dirty="0"/>
              <a:t>, </a:t>
            </a:r>
            <a:r>
              <a:rPr lang="zh-CN" altLang="en-US" sz="2000" dirty="0"/>
              <a:t>等同于   </a:t>
            </a:r>
            <a:r>
              <a:rPr lang="zh-CN" altLang="zh-CN" sz="2000" dirty="0">
                <a:latin typeface="Courier New" panose="02070309020205020404" pitchFamily="49" charset="0"/>
              </a:rPr>
              <a:t>beq	$0,$0,label</a:t>
            </a:r>
          </a:p>
          <a:p>
            <a:pPr marL="474663" lvl="1" indent="0" eaLnBrk="1" hangingPunct="1">
              <a:buNone/>
            </a:pPr>
            <a:endParaRPr lang="zh-CN" altLang="zh-CN" dirty="0"/>
          </a:p>
          <a:p>
            <a:pPr marL="817563" lvl="1" indent="-342900" eaLnBrk="1" hangingPunct="1"/>
            <a:endParaRPr lang="zh-CN" altLang="zh-CN" sz="1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5257800" cy="4206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70000"/>
              </a:spcBef>
            </a:pPr>
            <a:r>
              <a:rPr lang="en-US" altLang="zh-CN" dirty="0">
                <a:ea typeface="宋体" pitchFamily="2" charset="-122"/>
              </a:rPr>
              <a:t>MIPS</a:t>
            </a:r>
            <a:r>
              <a:rPr lang="zh-CN" altLang="en-US" dirty="0">
                <a:ea typeface="宋体" pitchFamily="2" charset="-122"/>
              </a:rPr>
              <a:t>汇编中的分支和循环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89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7860264" cy="59071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考察</a:t>
            </a:r>
            <a:r>
              <a:rPr lang="zh-CN" altLang="zh-CN" dirty="0"/>
              <a:t>C</a:t>
            </a:r>
            <a:r>
              <a:rPr lang="zh-CN" altLang="en-US" dirty="0"/>
              <a:t>中循环的例子</a:t>
            </a:r>
            <a:r>
              <a:rPr lang="zh-CN" altLang="zh-CN" dirty="0"/>
              <a:t>; </a:t>
            </a:r>
            <a:r>
              <a:rPr lang="zh-CN" altLang="en-US" dirty="0"/>
              <a:t>假定</a:t>
            </a:r>
            <a:r>
              <a:rPr lang="zh-CN" altLang="zh-CN" dirty="0">
                <a:latin typeface="Courier New" panose="02070309020205020404" pitchFamily="49" charset="0"/>
              </a:rPr>
              <a:t>A[]</a:t>
            </a:r>
            <a:r>
              <a:rPr lang="zh-CN" altLang="zh-CN" dirty="0"/>
              <a:t> </a:t>
            </a:r>
            <a:r>
              <a:rPr lang="zh-CN" altLang="en-US" dirty="0"/>
              <a:t>是整型数组</a:t>
            </a:r>
            <a:endParaRPr lang="zh-CN" altLang="zh-CN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</a:rPr>
              <a:t>	</a:t>
            </a:r>
            <a:r>
              <a:rPr lang="zh-CN" altLang="zh-CN" dirty="0">
                <a:latin typeface="Courier New" panose="02070309020205020404" pitchFamily="49" charset="0"/>
              </a:rPr>
              <a:t>do {								</a:t>
            </a:r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zh-CN" altLang="zh-CN" dirty="0">
                <a:solidFill>
                  <a:srgbClr val="E62855"/>
                </a:solidFill>
                <a:latin typeface="Courier New" panose="02070309020205020404" pitchFamily="49" charset="0"/>
              </a:rPr>
              <a:t>g</a:t>
            </a:r>
            <a:r>
              <a:rPr lang="zh-CN" altLang="zh-CN" dirty="0">
                <a:latin typeface="Courier New" panose="02070309020205020404" pitchFamily="49" charset="0"/>
              </a:rPr>
              <a:t> = </a:t>
            </a:r>
            <a:r>
              <a:rPr lang="zh-CN" altLang="zh-CN" dirty="0">
                <a:solidFill>
                  <a:srgbClr val="E62855"/>
                </a:solidFill>
                <a:latin typeface="Courier New" panose="02070309020205020404" pitchFamily="49" charset="0"/>
              </a:rPr>
              <a:t>g</a:t>
            </a:r>
            <a:r>
              <a:rPr lang="zh-CN" altLang="zh-CN" dirty="0">
                <a:latin typeface="Courier New" panose="02070309020205020404" pitchFamily="49" charset="0"/>
              </a:rPr>
              <a:t> +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</a:rPr>
              <a:t>A</a:t>
            </a:r>
            <a:r>
              <a:rPr lang="zh-CN" altLang="zh-CN" dirty="0">
                <a:latin typeface="Courier New" panose="02070309020205020404" pitchFamily="49" charset="0"/>
              </a:rPr>
              <a:t>[</a:t>
            </a: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zh-CN" altLang="zh-CN" dirty="0">
                <a:latin typeface="Courier New" panose="02070309020205020404" pitchFamily="49" charset="0"/>
              </a:rPr>
              <a:t>];						</a:t>
            </a:r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zh-CN" altLang="zh-CN" dirty="0">
                <a:latin typeface="Courier New" panose="02070309020205020404" pitchFamily="49" charset="0"/>
              </a:rPr>
              <a:t> = </a:t>
            </a: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zh-CN" altLang="zh-CN" dirty="0">
                <a:latin typeface="Courier New" panose="02070309020205020404" pitchFamily="49" charset="0"/>
              </a:rPr>
              <a:t> + </a:t>
            </a:r>
            <a:r>
              <a:rPr lang="zh-CN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j</a:t>
            </a:r>
            <a:r>
              <a:rPr lang="zh-CN" altLang="zh-CN" dirty="0">
                <a:latin typeface="Courier New" panose="02070309020205020404" pitchFamily="49" charset="0"/>
              </a:rPr>
              <a:t>;						} while (</a:t>
            </a: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zh-CN" altLang="zh-CN" dirty="0">
                <a:latin typeface="Courier New" panose="02070309020205020404" pitchFamily="49" charset="0"/>
              </a:rPr>
              <a:t> != </a:t>
            </a:r>
            <a:r>
              <a:rPr lang="zh-CN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h</a:t>
            </a:r>
            <a:r>
              <a:rPr lang="zh-CN" altLang="zh-CN" dirty="0">
                <a:latin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zh-CN" dirty="0">
              <a:latin typeface="Courier New" panose="02070309020205020404" pitchFamily="49" charset="0"/>
            </a:endParaRPr>
          </a:p>
          <a:p>
            <a:pPr marL="766762" lvl="2" indent="0" eaLnBrk="1" hangingPunct="1">
              <a:lnSpc>
                <a:spcPct val="90000"/>
              </a:lnSpc>
              <a:buNone/>
            </a:pPr>
            <a:r>
              <a:rPr lang="zh-CN" altLang="en-US" sz="2000" dirty="0"/>
              <a:t>假定</a:t>
            </a:r>
            <a:r>
              <a:rPr lang="zh-CN" altLang="zh-CN" sz="2000" kern="1200" dirty="0">
                <a:solidFill>
                  <a:srgbClr val="E62855"/>
                </a:solidFill>
                <a:latin typeface="Courier New" panose="02070309020205020404" pitchFamily="49" charset="0"/>
                <a:ea typeface="宋体" pitchFamily="2" charset="-122"/>
                <a:cs typeface="+mn-cs"/>
              </a:rPr>
              <a:t>g</a:t>
            </a:r>
            <a:r>
              <a:rPr lang="zh-CN" altLang="zh-CN" sz="2000" dirty="0"/>
              <a:t>, </a:t>
            </a:r>
            <a:r>
              <a:rPr lang="zh-CN" altLang="zh-CN" sz="2000" dirty="0">
                <a:solidFill>
                  <a:srgbClr val="008000"/>
                </a:solidFill>
                <a:latin typeface="Courier New" panose="02070309020205020404" pitchFamily="49" charset="0"/>
              </a:rPr>
              <a:t>h</a:t>
            </a:r>
            <a:r>
              <a:rPr lang="zh-CN" altLang="zh-CN" sz="2000" dirty="0"/>
              <a:t>, 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zh-CN" altLang="zh-CN" sz="2000" dirty="0"/>
              <a:t>, </a:t>
            </a:r>
            <a:r>
              <a:rPr lang="zh-CN" altLang="zh-CN" sz="2000" dirty="0">
                <a:solidFill>
                  <a:srgbClr val="FF00FF"/>
                </a:solidFill>
                <a:latin typeface="Courier New" panose="02070309020205020404" pitchFamily="49" charset="0"/>
              </a:rPr>
              <a:t>j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80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dirty="0">
                <a:latin typeface="Courier New" panose="02070309020205020404" pitchFamily="49" charset="0"/>
              </a:rPr>
              <a:t>[]</a:t>
            </a:r>
            <a:r>
              <a:rPr lang="zh-CN" altLang="en-US" sz="2000" dirty="0">
                <a:latin typeface="Courier New" panose="02070309020205020404" pitchFamily="49" charset="0"/>
              </a:rPr>
              <a:t>的基址分别对应</a:t>
            </a:r>
            <a:r>
              <a:rPr lang="zh-CN" altLang="zh-CN" sz="2000" dirty="0">
                <a:solidFill>
                  <a:srgbClr val="E62855"/>
                </a:solidFill>
                <a:latin typeface="Courier New" panose="02070309020205020404" pitchFamily="49" charset="0"/>
              </a:rPr>
              <a:t>$s1</a:t>
            </a:r>
            <a:r>
              <a:rPr lang="zh-CN" altLang="zh-CN" sz="2000" dirty="0">
                <a:latin typeface="Courier New" panose="02070309020205020404" pitchFamily="49" charset="0"/>
              </a:rPr>
              <a:t>,</a:t>
            </a:r>
            <a:r>
              <a:rPr lang="zh-CN" altLang="zh-CN" sz="2000" dirty="0">
                <a:solidFill>
                  <a:srgbClr val="008000"/>
                </a:solidFill>
                <a:latin typeface="Courier New" panose="02070309020205020404" pitchFamily="49" charset="0"/>
              </a:rPr>
              <a:t>$s2</a:t>
            </a:r>
            <a:r>
              <a:rPr lang="zh-CN" altLang="zh-CN" sz="2000" dirty="0">
                <a:latin typeface="Courier New" panose="02070309020205020404" pitchFamily="49" charset="0"/>
              </a:rPr>
              <a:t>,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$s3</a:t>
            </a:r>
            <a:r>
              <a:rPr lang="zh-CN" altLang="zh-CN" sz="2000" dirty="0">
                <a:latin typeface="Courier New" panose="02070309020205020404" pitchFamily="49" charset="0"/>
              </a:rPr>
              <a:t>,</a:t>
            </a:r>
            <a:r>
              <a:rPr lang="zh-CN" altLang="zh-CN" sz="2000" dirty="0">
                <a:solidFill>
                  <a:srgbClr val="FF00FF"/>
                </a:solidFill>
                <a:latin typeface="Courier New" panose="02070309020205020404" pitchFamily="49" charset="0"/>
              </a:rPr>
              <a:t>$s4</a:t>
            </a:r>
            <a:r>
              <a:rPr lang="zh-CN" altLang="zh-CN" sz="2000" dirty="0">
                <a:latin typeface="Courier New" panose="02070309020205020404" pitchFamily="49" charset="0"/>
              </a:rPr>
              <a:t>,</a:t>
            </a:r>
            <a:r>
              <a:rPr lang="zh-CN" altLang="zh-CN" sz="2000" dirty="0">
                <a:solidFill>
                  <a:srgbClr val="800000"/>
                </a:solidFill>
                <a:latin typeface="Courier New" panose="02070309020205020404" pitchFamily="49" charset="0"/>
              </a:rPr>
              <a:t>$s5</a:t>
            </a:r>
            <a:endParaRPr lang="en-US" altLang="zh-CN" sz="20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384175" lvl="1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marL="384175" lvl="1" indent="0" eaLnBrk="1" hangingPunct="1">
              <a:lnSpc>
                <a:spcPct val="90000"/>
              </a:lnSpc>
              <a:buNone/>
            </a:pPr>
            <a:r>
              <a:rPr lang="zh-CN" altLang="en-US" sz="2000" dirty="0"/>
              <a:t>对应的</a:t>
            </a:r>
            <a:r>
              <a:rPr lang="zh-CN" altLang="zh-CN" sz="2000" dirty="0"/>
              <a:t>MIPS </a:t>
            </a:r>
            <a:r>
              <a:rPr lang="zh-CN" altLang="en-US" sz="2000" dirty="0"/>
              <a:t>代码：</a:t>
            </a:r>
            <a:endParaRPr lang="zh-CN" altLang="zh-CN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Loop:</a:t>
            </a:r>
            <a:r>
              <a:rPr lang="zh-CN" altLang="zh-CN" sz="2000" dirty="0">
                <a:latin typeface="Courier New" panose="02070309020205020404" pitchFamily="49" charset="0"/>
              </a:rPr>
              <a:t> sll $t1,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$s3</a:t>
            </a:r>
            <a:r>
              <a:rPr lang="zh-CN" altLang="zh-CN" sz="2000" dirty="0">
                <a:latin typeface="Courier New" panose="02070309020205020404" pitchFamily="49" charset="0"/>
              </a:rPr>
              <a:t>,2   </a:t>
            </a:r>
            <a:r>
              <a:rPr lang="zh-CN" altLang="zh-CN" sz="2000" i="1" dirty="0">
                <a:solidFill>
                  <a:schemeClr val="bg2"/>
                </a:solidFill>
                <a:latin typeface="Courier New" panose="02070309020205020404" pitchFamily="49" charset="0"/>
              </a:rPr>
              <a:t>#$t1= 4*i</a:t>
            </a:r>
            <a:br>
              <a:rPr lang="zh-CN" altLang="zh-CN" sz="2000" dirty="0">
                <a:latin typeface="Courier New" panose="02070309020205020404" pitchFamily="49" charset="0"/>
              </a:rPr>
            </a:br>
            <a:r>
              <a:rPr lang="zh-CN" altLang="zh-CN" sz="2000" dirty="0">
                <a:latin typeface="Courier New" panose="02070309020205020404" pitchFamily="49" charset="0"/>
              </a:rPr>
              <a:t>     add $t1,$t1,</a:t>
            </a:r>
            <a:r>
              <a:rPr lang="zh-CN" altLang="zh-CN" sz="2000" dirty="0">
                <a:solidFill>
                  <a:srgbClr val="800000"/>
                </a:solidFill>
                <a:latin typeface="Courier New" panose="02070309020205020404" pitchFamily="49" charset="0"/>
              </a:rPr>
              <a:t>$s5</a:t>
            </a:r>
            <a:r>
              <a:rPr lang="zh-CN" altLang="zh-CN" sz="2000" dirty="0">
                <a:latin typeface="Courier New" panose="02070309020205020404" pitchFamily="49" charset="0"/>
              </a:rPr>
              <a:t> </a:t>
            </a:r>
            <a:r>
              <a:rPr lang="zh-CN" altLang="zh-CN" sz="2000" i="1" dirty="0">
                <a:solidFill>
                  <a:schemeClr val="bg2"/>
                </a:solidFill>
                <a:latin typeface="Courier New" panose="02070309020205020404" pitchFamily="49" charset="0"/>
              </a:rPr>
              <a:t>#$t1=addr A</a:t>
            </a:r>
            <a:br>
              <a:rPr lang="zh-CN" altLang="zh-CN" sz="2000" dirty="0">
                <a:solidFill>
                  <a:schemeClr val="bg2"/>
                </a:solidFill>
                <a:latin typeface="Courier New" panose="02070309020205020404" pitchFamily="49" charset="0"/>
              </a:rPr>
            </a:br>
            <a:r>
              <a:rPr lang="zh-CN" altLang="zh-CN" sz="2000" dirty="0">
                <a:solidFill>
                  <a:schemeClr val="bg2"/>
                </a:solidFill>
                <a:latin typeface="Courier New" panose="02070309020205020404" pitchFamily="49" charset="0"/>
              </a:rPr>
              <a:t>     </a:t>
            </a:r>
            <a:r>
              <a:rPr lang="zh-CN" altLang="zh-CN" sz="2000" dirty="0">
                <a:latin typeface="Courier New" panose="02070309020205020404" pitchFamily="49" charset="0"/>
              </a:rPr>
              <a:t>lw  $t1,0($t1)  </a:t>
            </a:r>
            <a:r>
              <a:rPr lang="zh-CN" altLang="zh-CN" sz="2000" i="1" dirty="0">
                <a:solidFill>
                  <a:schemeClr val="bg2"/>
                </a:solidFill>
                <a:latin typeface="Courier New" panose="02070309020205020404" pitchFamily="49" charset="0"/>
              </a:rPr>
              <a:t>#$t1=A[i]</a:t>
            </a:r>
            <a:br>
              <a:rPr lang="zh-CN" altLang="zh-CN" sz="2000" i="1" dirty="0">
                <a:latin typeface="Courier New" panose="02070309020205020404" pitchFamily="49" charset="0"/>
              </a:rPr>
            </a:br>
            <a:r>
              <a:rPr lang="zh-CN" altLang="zh-CN" sz="2000" i="1" dirty="0">
                <a:latin typeface="Courier New" panose="02070309020205020404" pitchFamily="49" charset="0"/>
              </a:rPr>
              <a:t>     </a:t>
            </a:r>
            <a:r>
              <a:rPr lang="zh-CN" altLang="zh-CN" sz="2000" dirty="0">
                <a:latin typeface="Courier New" panose="02070309020205020404" pitchFamily="49" charset="0"/>
              </a:rPr>
              <a:t>add </a:t>
            </a:r>
            <a:r>
              <a:rPr lang="zh-CN" altLang="zh-CN" sz="2000" dirty="0">
                <a:solidFill>
                  <a:srgbClr val="E62855"/>
                </a:solidFill>
                <a:latin typeface="Courier New" panose="02070309020205020404" pitchFamily="49" charset="0"/>
              </a:rPr>
              <a:t>$s1,$s1</a:t>
            </a:r>
            <a:r>
              <a:rPr lang="zh-CN" altLang="zh-CN" sz="2000" dirty="0">
                <a:latin typeface="Courier New" panose="02070309020205020404" pitchFamily="49" charset="0"/>
              </a:rPr>
              <a:t>,$t1 </a:t>
            </a:r>
            <a:r>
              <a:rPr lang="zh-CN" altLang="zh-CN" sz="2000" i="1" dirty="0">
                <a:solidFill>
                  <a:schemeClr val="bg2"/>
                </a:solidFill>
                <a:latin typeface="Courier New" panose="02070309020205020404" pitchFamily="49" charset="0"/>
              </a:rPr>
              <a:t>#g=g+A[i]</a:t>
            </a:r>
            <a:br>
              <a:rPr lang="zh-CN" altLang="zh-CN" sz="2000" dirty="0">
                <a:solidFill>
                  <a:schemeClr val="bg2"/>
                </a:solidFill>
                <a:latin typeface="Courier New" panose="02070309020205020404" pitchFamily="49" charset="0"/>
              </a:rPr>
            </a:br>
            <a:r>
              <a:rPr lang="zh-CN" altLang="zh-CN" sz="2000" dirty="0">
                <a:solidFill>
                  <a:schemeClr val="bg2"/>
                </a:solidFill>
                <a:latin typeface="Courier New" panose="02070309020205020404" pitchFamily="49" charset="0"/>
              </a:rPr>
              <a:t>     </a:t>
            </a:r>
            <a:r>
              <a:rPr lang="zh-CN" altLang="zh-CN" sz="2000" dirty="0">
                <a:latin typeface="Courier New" panose="02070309020205020404" pitchFamily="49" charset="0"/>
              </a:rPr>
              <a:t>add 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$s3</a:t>
            </a:r>
            <a:r>
              <a:rPr lang="zh-CN" altLang="zh-CN" sz="2000" dirty="0">
                <a:latin typeface="Courier New" panose="02070309020205020404" pitchFamily="49" charset="0"/>
              </a:rPr>
              <a:t>,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$s3</a:t>
            </a:r>
            <a:r>
              <a:rPr lang="zh-CN" altLang="zh-CN" sz="2000" dirty="0">
                <a:latin typeface="Courier New" panose="02070309020205020404" pitchFamily="49" charset="0"/>
              </a:rPr>
              <a:t>,</a:t>
            </a:r>
            <a:r>
              <a:rPr lang="zh-CN" altLang="zh-CN" sz="2000" dirty="0">
                <a:solidFill>
                  <a:srgbClr val="FF00FF"/>
                </a:solidFill>
                <a:latin typeface="Courier New" panose="02070309020205020404" pitchFamily="49" charset="0"/>
              </a:rPr>
              <a:t>$s4</a:t>
            </a:r>
            <a:r>
              <a:rPr lang="zh-CN" altLang="zh-CN" sz="2000" dirty="0">
                <a:latin typeface="Courier New" panose="02070309020205020404" pitchFamily="49" charset="0"/>
              </a:rPr>
              <a:t> </a:t>
            </a:r>
            <a:r>
              <a:rPr lang="zh-CN" altLang="zh-CN" sz="2000" i="1" dirty="0">
                <a:solidFill>
                  <a:schemeClr val="bg2"/>
                </a:solidFill>
                <a:latin typeface="Courier New" panose="02070309020205020404" pitchFamily="49" charset="0"/>
              </a:rPr>
              <a:t>#i=i+j</a:t>
            </a:r>
            <a:br>
              <a:rPr lang="zh-CN" altLang="zh-CN" sz="2000" dirty="0">
                <a:latin typeface="Courier New" panose="02070309020205020404" pitchFamily="49" charset="0"/>
              </a:rPr>
            </a:br>
            <a:r>
              <a:rPr lang="zh-CN" altLang="zh-CN" sz="2000" dirty="0">
                <a:latin typeface="Courier New" panose="02070309020205020404" pitchFamily="49" charset="0"/>
              </a:rPr>
              <a:t>     bne </a:t>
            </a:r>
            <a:r>
              <a:rPr lang="zh-CN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$s3</a:t>
            </a:r>
            <a:r>
              <a:rPr lang="zh-CN" altLang="zh-CN" sz="2000" dirty="0">
                <a:latin typeface="Courier New" panose="02070309020205020404" pitchFamily="49" charset="0"/>
              </a:rPr>
              <a:t>,</a:t>
            </a:r>
            <a:r>
              <a:rPr lang="zh-CN" altLang="zh-CN" sz="2000" dirty="0">
                <a:solidFill>
                  <a:srgbClr val="008000"/>
                </a:solidFill>
                <a:latin typeface="Courier New" panose="02070309020205020404" pitchFamily="49" charset="0"/>
              </a:rPr>
              <a:t>$s2</a:t>
            </a:r>
            <a:r>
              <a:rPr lang="zh-CN" altLang="zh-CN" sz="2000" dirty="0">
                <a:latin typeface="Courier New" panose="02070309020205020404" pitchFamily="49" charset="0"/>
              </a:rPr>
              <a:t>,</a:t>
            </a:r>
            <a:r>
              <a:rPr lang="zh-CN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Loop</a:t>
            </a:r>
            <a:r>
              <a:rPr lang="zh-CN" altLang="zh-CN" sz="2000" i="1" dirty="0">
                <a:solidFill>
                  <a:schemeClr val="bg2"/>
                </a:solidFill>
                <a:latin typeface="Courier New" panose="02070309020205020404" pitchFamily="49" charset="0"/>
              </a:rPr>
              <a:t># goto Loop</a:t>
            </a:r>
            <a:r>
              <a:rPr lang="en-US" altLang="zh-CN" sz="2000" i="1" dirty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i="1" dirty="0">
                <a:solidFill>
                  <a:schemeClr val="bg2"/>
                </a:solidFill>
                <a:latin typeface="Courier New" panose="02070309020205020404" pitchFamily="49" charset="0"/>
              </a:rPr>
              <a:t>if i!=h</a:t>
            </a:r>
            <a:endParaRPr lang="en-US" altLang="zh-CN" sz="2000" i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i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C</a:t>
            </a:r>
            <a:r>
              <a:rPr lang="zh-CN" altLang="en-US" dirty="0"/>
              <a:t>中有</a:t>
            </a:r>
            <a:r>
              <a:rPr lang="zh-CN" altLang="zh-CN" dirty="0"/>
              <a:t>3</a:t>
            </a:r>
            <a:r>
              <a:rPr lang="zh-CN" altLang="en-US" dirty="0"/>
              <a:t>种循环结构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latin typeface="Courier New" panose="02070309020205020404" pitchFamily="49" charset="0"/>
              </a:rPr>
              <a:t>W</a:t>
            </a:r>
            <a:r>
              <a:rPr lang="zh-CN" altLang="zh-CN" sz="2000" dirty="0">
                <a:latin typeface="Courier New" panose="02070309020205020404" pitchFamily="49" charset="0"/>
              </a:rPr>
              <a:t>hile</a:t>
            </a:r>
            <a:r>
              <a:rPr lang="zh-CN" altLang="en-US" sz="2000" dirty="0">
                <a:latin typeface="Courier New" panose="02070309020205020404" pitchFamily="49" charset="0"/>
              </a:rPr>
              <a:t>；</a:t>
            </a:r>
            <a:r>
              <a:rPr lang="zh-CN" altLang="zh-CN" sz="2000" dirty="0">
                <a:latin typeface="Courier New" panose="02070309020205020404" pitchFamily="49" charset="0"/>
              </a:rPr>
              <a:t>do</a:t>
            </a:r>
            <a:r>
              <a:rPr lang="zh-CN" altLang="zh-CN" sz="2000" dirty="0">
                <a:latin typeface="Arial" panose="020B0604020202020204" pitchFamily="34" charset="0"/>
              </a:rPr>
              <a:t>…</a:t>
            </a:r>
            <a:r>
              <a:rPr lang="zh-CN" altLang="zh-CN" sz="2000" dirty="0"/>
              <a:t> </a:t>
            </a:r>
            <a:r>
              <a:rPr lang="zh-CN" altLang="zh-CN" sz="2000" dirty="0">
                <a:latin typeface="Courier New" panose="02070309020205020404" pitchFamily="49" charset="0"/>
              </a:rPr>
              <a:t>while</a:t>
            </a:r>
            <a:r>
              <a:rPr lang="zh-CN" altLang="en-US" sz="2000" dirty="0">
                <a:latin typeface="Courier New" panose="02070309020205020404" pitchFamily="49" charset="0"/>
              </a:rPr>
              <a:t>；</a:t>
            </a:r>
            <a:r>
              <a:rPr lang="zh-CN" altLang="zh-CN" sz="2000" dirty="0">
                <a:latin typeface="Courier New" panose="02070309020205020404" pitchFamily="49" charset="0"/>
              </a:rPr>
              <a:t>for</a:t>
            </a:r>
            <a:endParaRPr lang="zh-CN" altLang="zh-CN" sz="20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每一种都可以用另外两种中的任一种等价表达</a:t>
            </a:r>
            <a:r>
              <a:rPr lang="zh-CN" altLang="zh-CN" sz="2000" dirty="0"/>
              <a:t>, </a:t>
            </a:r>
            <a:r>
              <a:rPr lang="zh-CN" altLang="en-US" sz="2000" dirty="0"/>
              <a:t>上面的例子同样适用于</a:t>
            </a:r>
            <a:r>
              <a:rPr lang="zh-CN" altLang="zh-CN" sz="2000" dirty="0">
                <a:latin typeface="Courier New" panose="02070309020205020404" pitchFamily="49" charset="0"/>
              </a:rPr>
              <a:t>while</a:t>
            </a:r>
            <a:r>
              <a:rPr lang="zh-CN" altLang="zh-CN" sz="2000" dirty="0"/>
              <a:t> </a:t>
            </a:r>
            <a:r>
              <a:rPr lang="zh-CN" altLang="en-US" sz="2000" dirty="0"/>
              <a:t>和</a:t>
            </a:r>
            <a:r>
              <a:rPr lang="zh-CN" altLang="zh-CN" sz="2000" dirty="0"/>
              <a:t> </a:t>
            </a:r>
            <a:r>
              <a:rPr lang="zh-CN" altLang="zh-CN" sz="2000" dirty="0">
                <a:latin typeface="Courier New" panose="02070309020205020404" pitchFamily="49" charset="0"/>
              </a:rPr>
              <a:t>for</a:t>
            </a:r>
            <a:r>
              <a:rPr lang="zh-CN" altLang="zh-CN" sz="2000" dirty="0"/>
              <a:t> </a:t>
            </a:r>
            <a:r>
              <a:rPr lang="zh-CN" altLang="en-US" sz="2000" dirty="0"/>
              <a:t>循环</a:t>
            </a:r>
            <a:endParaRPr lang="zh-CN" altLang="zh-CN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5257800" cy="4206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70000"/>
              </a:spcBef>
            </a:pPr>
            <a:r>
              <a:rPr lang="en-US" altLang="zh-CN" dirty="0">
                <a:ea typeface="宋体" pitchFamily="2" charset="-122"/>
              </a:rPr>
              <a:t>MIPS</a:t>
            </a:r>
            <a:r>
              <a:rPr lang="zh-CN" altLang="en-US" dirty="0">
                <a:ea typeface="宋体" pitchFamily="2" charset="-122"/>
              </a:rPr>
              <a:t>汇编中的分支和循环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1904" y="1412776"/>
            <a:ext cx="4895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重写成</a:t>
            </a:r>
            <a:endParaRPr lang="zh-CN" altLang="zh-CN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dirty="0">
                <a:latin typeface="Courier New" panose="02070309020205020404" pitchFamily="49" charset="0"/>
              </a:rPr>
              <a:t>Loop:</a:t>
            </a:r>
            <a:r>
              <a:rPr lang="en-US" altLang="zh-CN" dirty="0">
                <a:latin typeface="Courier New" panose="02070309020205020404" pitchFamily="49" charset="0"/>
              </a:rPr>
              <a:t>   </a:t>
            </a:r>
            <a:r>
              <a:rPr lang="zh-CN" altLang="zh-CN" dirty="0">
                <a:solidFill>
                  <a:srgbClr val="E62855"/>
                </a:solidFill>
                <a:latin typeface="Courier New" panose="02070309020205020404" pitchFamily="49" charset="0"/>
              </a:rPr>
              <a:t>g</a:t>
            </a:r>
            <a:r>
              <a:rPr lang="zh-CN" altLang="zh-CN" dirty="0">
                <a:latin typeface="Courier New" panose="02070309020205020404" pitchFamily="49" charset="0"/>
              </a:rPr>
              <a:t> = </a:t>
            </a:r>
            <a:r>
              <a:rPr lang="zh-CN" altLang="zh-CN" dirty="0">
                <a:solidFill>
                  <a:srgbClr val="E62855"/>
                </a:solidFill>
                <a:latin typeface="Courier New" panose="02070309020205020404" pitchFamily="49" charset="0"/>
              </a:rPr>
              <a:t>g</a:t>
            </a:r>
            <a:r>
              <a:rPr lang="zh-CN" altLang="zh-CN" dirty="0">
                <a:latin typeface="Courier New" panose="02070309020205020404" pitchFamily="49" charset="0"/>
              </a:rPr>
              <a:t> +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</a:rPr>
              <a:t>A</a:t>
            </a:r>
            <a:r>
              <a:rPr lang="zh-CN" altLang="zh-CN" dirty="0">
                <a:latin typeface="Courier New" panose="02070309020205020404" pitchFamily="49" charset="0"/>
              </a:rPr>
              <a:t>[</a:t>
            </a: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zh-CN" altLang="zh-CN" dirty="0">
                <a:latin typeface="Courier New" panose="02070309020205020404" pitchFamily="49" charset="0"/>
              </a:rPr>
              <a:t>];</a:t>
            </a:r>
            <a:br>
              <a:rPr lang="zh-CN" altLang="zh-CN" dirty="0">
                <a:latin typeface="Courier New" panose="02070309020205020404" pitchFamily="49" charset="0"/>
              </a:rPr>
            </a:br>
            <a:r>
              <a:rPr lang="zh-CN" altLang="zh-CN" dirty="0">
                <a:latin typeface="Courier New" panose="02070309020205020404" pitchFamily="49" charset="0"/>
              </a:rPr>
              <a:t>	</a:t>
            </a:r>
            <a:r>
              <a:rPr lang="en-US" altLang="zh-CN" dirty="0">
                <a:latin typeface="Courier New" panose="02070309020205020404" pitchFamily="49" charset="0"/>
              </a:rPr>
              <a:t>     </a:t>
            </a: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zh-CN" altLang="zh-CN" dirty="0">
                <a:latin typeface="Courier New" panose="02070309020205020404" pitchFamily="49" charset="0"/>
              </a:rPr>
              <a:t> = </a:t>
            </a: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zh-CN" altLang="zh-CN" dirty="0">
                <a:latin typeface="Courier New" panose="02070309020205020404" pitchFamily="49" charset="0"/>
              </a:rPr>
              <a:t> + </a:t>
            </a:r>
            <a:r>
              <a:rPr lang="zh-CN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j</a:t>
            </a:r>
            <a:r>
              <a:rPr lang="zh-CN" altLang="zh-CN" dirty="0">
                <a:latin typeface="Courier New" panose="02070309020205020404" pitchFamily="49" charset="0"/>
              </a:rPr>
              <a:t>;</a:t>
            </a:r>
            <a:br>
              <a:rPr lang="zh-CN" altLang="zh-CN" dirty="0">
                <a:latin typeface="Courier New" panose="02070309020205020404" pitchFamily="49" charset="0"/>
              </a:rPr>
            </a:br>
            <a:r>
              <a:rPr lang="zh-CN" altLang="zh-CN" dirty="0">
                <a:latin typeface="Courier New" panose="02070309020205020404" pitchFamily="49" charset="0"/>
              </a:rPr>
              <a:t>	</a:t>
            </a:r>
            <a:r>
              <a:rPr lang="en-US" altLang="zh-CN" dirty="0">
                <a:latin typeface="Courier New" panose="02070309020205020404" pitchFamily="49" charset="0"/>
              </a:rPr>
              <a:t>     </a:t>
            </a:r>
            <a:r>
              <a:rPr lang="zh-CN" altLang="zh-CN" dirty="0">
                <a:latin typeface="Courier New" panose="02070309020205020404" pitchFamily="49" charset="0"/>
              </a:rPr>
              <a:t>if (</a:t>
            </a:r>
            <a:r>
              <a:rPr lang="zh-CN" altLang="zh-CN" dirty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zh-CN" altLang="zh-CN" dirty="0">
                <a:latin typeface="Courier New" panose="02070309020205020404" pitchFamily="49" charset="0"/>
              </a:rPr>
              <a:t> != </a:t>
            </a:r>
            <a:r>
              <a:rPr lang="zh-CN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h</a:t>
            </a:r>
            <a:r>
              <a:rPr lang="zh-CN" altLang="zh-CN" dirty="0">
                <a:latin typeface="Courier New" panose="02070309020205020404" pitchFamily="49" charset="0"/>
              </a:rPr>
              <a:t>) goto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zh-CN" altLang="zh-CN" dirty="0">
                <a:latin typeface="Courier New" panose="02070309020205020404" pitchFamily="49" charset="0"/>
              </a:rPr>
              <a:t>Loop;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17075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8228012" cy="371475"/>
          </a:xfrm>
        </p:spPr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: C</a:t>
            </a:r>
            <a:r>
              <a:rPr lang="zh-CN" altLang="en-US" dirty="0"/>
              <a:t>语言</a:t>
            </a:r>
            <a:r>
              <a:rPr lang="en-US" altLang="zh-CN" dirty="0"/>
              <a:t> Switch 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5411993" cy="5553336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dirty="0"/>
              <a:t>根据</a:t>
            </a:r>
            <a:r>
              <a:rPr lang="en-US" altLang="zh-CN" dirty="0"/>
              <a:t>k</a:t>
            </a:r>
            <a:r>
              <a:rPr lang="zh-CN" altLang="en-US" dirty="0"/>
              <a:t>的取值从</a:t>
            </a:r>
            <a:r>
              <a:rPr lang="en-US" altLang="zh-CN" dirty="0"/>
              <a:t>4</a:t>
            </a:r>
            <a:r>
              <a:rPr lang="zh-CN" altLang="en-US" dirty="0"/>
              <a:t>个选项中选择</a:t>
            </a:r>
            <a:r>
              <a:rPr lang="en-US" altLang="zh-CN" dirty="0"/>
              <a:t>1</a:t>
            </a:r>
            <a:r>
              <a:rPr lang="zh-CN" altLang="en-US" dirty="0"/>
              <a:t>个，</a:t>
            </a:r>
            <a:r>
              <a:rPr lang="en-US" altLang="zh-CN" dirty="0"/>
              <a:t>C</a:t>
            </a:r>
            <a:r>
              <a:rPr lang="zh-CN" altLang="en-US" dirty="0"/>
              <a:t>代码如下</a:t>
            </a:r>
            <a:r>
              <a:rPr lang="zh-CN" altLang="en-US" sz="2000" dirty="0"/>
              <a:t>： </a:t>
            </a:r>
            <a:br>
              <a:rPr lang="en-US" altLang="zh-CN" dirty="0"/>
            </a:br>
            <a:r>
              <a:rPr lang="en-US" altLang="zh-CN" sz="1800" dirty="0">
                <a:latin typeface="Courier New" panose="02070309020205020404" pitchFamily="49" charset="0"/>
              </a:rPr>
              <a:t>switch (k) {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 case 0: f=</a:t>
            </a:r>
            <a:r>
              <a:rPr lang="en-US" altLang="zh-CN" sz="1800" dirty="0" err="1">
                <a:latin typeface="Courier New" panose="02070309020205020404" pitchFamily="49" charset="0"/>
              </a:rPr>
              <a:t>i+j</a:t>
            </a:r>
            <a:r>
              <a:rPr lang="en-US" altLang="zh-CN" sz="1800" dirty="0">
                <a:latin typeface="Courier New" panose="02070309020205020404" pitchFamily="49" charset="0"/>
              </a:rPr>
              <a:t>; break; </a:t>
            </a:r>
            <a:r>
              <a:rPr lang="en-US" altLang="zh-CN" sz="1800" dirty="0">
                <a:solidFill>
                  <a:schemeClr val="bg2"/>
                </a:solidFill>
                <a:latin typeface="Courier New" panose="02070309020205020404" pitchFamily="49" charset="0"/>
              </a:rPr>
              <a:t>/* k=0 */</a:t>
            </a:r>
            <a:br>
              <a:rPr lang="en-US" altLang="zh-CN" sz="1800" dirty="0">
                <a:solidFill>
                  <a:schemeClr val="bg2"/>
                </a:solidFill>
                <a:latin typeface="Courier New" panose="02070309020205020404" pitchFamily="49" charset="0"/>
              </a:rPr>
            </a:br>
            <a:r>
              <a:rPr lang="en-US" altLang="zh-CN" sz="1800" dirty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</a:rPr>
              <a:t>case 1: f=</a:t>
            </a:r>
            <a:r>
              <a:rPr lang="en-US" altLang="zh-CN" sz="1800" dirty="0" err="1">
                <a:latin typeface="Courier New" panose="02070309020205020404" pitchFamily="49" charset="0"/>
              </a:rPr>
              <a:t>g+h</a:t>
            </a:r>
            <a:r>
              <a:rPr lang="en-US" altLang="zh-CN" sz="1800" dirty="0">
                <a:latin typeface="Courier New" panose="02070309020205020404" pitchFamily="49" charset="0"/>
              </a:rPr>
              <a:t>; break; </a:t>
            </a:r>
            <a:r>
              <a:rPr lang="en-US" altLang="zh-CN" sz="1800" dirty="0">
                <a:solidFill>
                  <a:schemeClr val="bg2"/>
                </a:solidFill>
                <a:latin typeface="Courier New" panose="02070309020205020404" pitchFamily="49" charset="0"/>
              </a:rPr>
              <a:t>/* k=1 */</a:t>
            </a:r>
            <a:br>
              <a:rPr lang="en-US" altLang="zh-CN" sz="1800" dirty="0">
                <a:solidFill>
                  <a:schemeClr val="bg2"/>
                </a:solidFill>
                <a:latin typeface="Courier New" panose="02070309020205020404" pitchFamily="49" charset="0"/>
              </a:rPr>
            </a:br>
            <a:r>
              <a:rPr lang="en-US" altLang="zh-CN" sz="1800" dirty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</a:rPr>
              <a:t>case 2: f=g</a:t>
            </a:r>
            <a:r>
              <a:rPr lang="en-US" altLang="zh-CN" sz="1800" dirty="0"/>
              <a:t>–</a:t>
            </a:r>
            <a:r>
              <a:rPr lang="en-US" altLang="zh-CN" sz="1800" dirty="0">
                <a:latin typeface="Courier New" panose="02070309020205020404" pitchFamily="49" charset="0"/>
              </a:rPr>
              <a:t>h; break; </a:t>
            </a:r>
            <a:r>
              <a:rPr lang="en-US" altLang="zh-CN" sz="1800" dirty="0">
                <a:solidFill>
                  <a:schemeClr val="bg2"/>
                </a:solidFill>
                <a:latin typeface="Courier New" panose="02070309020205020404" pitchFamily="49" charset="0"/>
              </a:rPr>
              <a:t>/* k=2 */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 case 3: f=</a:t>
            </a:r>
            <a:r>
              <a:rPr lang="en-US" altLang="zh-CN" sz="1800" dirty="0" err="1">
                <a:latin typeface="Courier New" panose="02070309020205020404" pitchFamily="49" charset="0"/>
              </a:rPr>
              <a:t>i</a:t>
            </a:r>
            <a:r>
              <a:rPr lang="en-US" altLang="zh-CN" sz="1800" dirty="0"/>
              <a:t>–</a:t>
            </a:r>
            <a:r>
              <a:rPr lang="en-US" altLang="zh-CN" sz="1800" dirty="0">
                <a:latin typeface="Courier New" panose="02070309020205020404" pitchFamily="49" charset="0"/>
              </a:rPr>
              <a:t>j; break; </a:t>
            </a:r>
            <a:r>
              <a:rPr lang="en-US" altLang="zh-CN" sz="1800" dirty="0">
                <a:solidFill>
                  <a:schemeClr val="bg2"/>
                </a:solidFill>
                <a:latin typeface="Courier New" panose="02070309020205020404" pitchFamily="49" charset="0"/>
              </a:rPr>
              <a:t>/* k=3 */</a:t>
            </a:r>
            <a:br>
              <a:rPr lang="en-US" altLang="zh-CN" sz="1800" dirty="0">
                <a:solidFill>
                  <a:schemeClr val="bg2"/>
                </a:solidFill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endParaRPr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zh-CN" altLang="en-US" dirty="0"/>
              <a:t>先简化成</a:t>
            </a:r>
            <a:r>
              <a:rPr lang="en-US" altLang="zh-CN" dirty="0"/>
              <a:t>if-else</a:t>
            </a:r>
            <a:r>
              <a:rPr lang="zh-CN" altLang="en-US" dirty="0"/>
              <a:t>语句链</a:t>
            </a:r>
            <a:endParaRPr lang="en-US" altLang="zh-CN" dirty="0"/>
          </a:p>
          <a:p>
            <a:pPr marL="0" indent="0">
              <a:lnSpc>
                <a:spcPct val="65000"/>
              </a:lnSpc>
              <a:buNone/>
            </a:pPr>
            <a:endParaRPr lang="en-US" altLang="zh-CN" dirty="0"/>
          </a:p>
          <a:p>
            <a:pPr marL="384175" lvl="1" indent="0">
              <a:lnSpc>
                <a:spcPct val="65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if(k==0) f=</a:t>
            </a:r>
            <a:r>
              <a:rPr lang="en-US" altLang="zh-CN" sz="2000" dirty="0" err="1">
                <a:latin typeface="Courier New" panose="02070309020205020404" pitchFamily="49" charset="0"/>
              </a:rPr>
              <a:t>i+j</a:t>
            </a:r>
            <a:r>
              <a:rPr lang="en-US" altLang="zh-CN" sz="2000" dirty="0">
                <a:latin typeface="Courier New" panose="02070309020205020404" pitchFamily="49" charset="0"/>
              </a:rPr>
              <a:t>; </a:t>
            </a:r>
            <a:br>
              <a:rPr lang="en-US" altLang="zh-CN" sz="2000" dirty="0">
                <a:latin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</a:rPr>
              <a:t> else if(k==1) f=</a:t>
            </a:r>
            <a:r>
              <a:rPr lang="en-US" altLang="zh-CN" sz="2000" dirty="0" err="1">
                <a:latin typeface="Courier New" panose="02070309020205020404" pitchFamily="49" charset="0"/>
              </a:rPr>
              <a:t>g+h</a:t>
            </a:r>
            <a:r>
              <a:rPr lang="en-US" altLang="zh-CN" sz="2000" dirty="0">
                <a:latin typeface="Courier New" panose="02070309020205020404" pitchFamily="49" charset="0"/>
              </a:rPr>
              <a:t>; </a:t>
            </a:r>
            <a:br>
              <a:rPr lang="en-US" altLang="zh-CN" sz="2000" dirty="0">
                <a:latin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</a:rPr>
              <a:t>   else if(k==2) f=g</a:t>
            </a:r>
            <a:r>
              <a:rPr lang="en-US" altLang="zh-CN" sz="2000" dirty="0"/>
              <a:t>–</a:t>
            </a:r>
            <a:r>
              <a:rPr lang="en-US" altLang="zh-CN" sz="2000" dirty="0">
                <a:latin typeface="Courier New" panose="02070309020205020404" pitchFamily="49" charset="0"/>
              </a:rPr>
              <a:t>h;</a:t>
            </a:r>
            <a:br>
              <a:rPr lang="en-US" altLang="zh-CN" sz="2000" dirty="0">
                <a:latin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</a:rPr>
              <a:t>     else if(k==3) f=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/>
              <a:t>–</a:t>
            </a:r>
            <a:r>
              <a:rPr lang="en-US" altLang="zh-CN" sz="2000" dirty="0">
                <a:latin typeface="Courier New" panose="02070309020205020404" pitchFamily="49" charset="0"/>
              </a:rPr>
              <a:t>j;</a:t>
            </a:r>
          </a:p>
          <a:p>
            <a:pPr marL="384175" lvl="1" indent="0">
              <a:lnSpc>
                <a:spcPct val="65000"/>
              </a:lnSpc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 marL="384175" lvl="1" indent="0">
              <a:lnSpc>
                <a:spcPct val="65000"/>
              </a:lnSpc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变量映射：</a:t>
            </a:r>
            <a:r>
              <a:rPr lang="en-US" altLang="zh-CN" sz="2000" dirty="0">
                <a:latin typeface="Courier New" panose="02070309020205020404" pitchFamily="49" charset="0"/>
              </a:rPr>
              <a:t>f:$s0, g:$s1, h:$s2, i:$s3, j:$s4, k:$s5</a:t>
            </a:r>
            <a:endParaRPr lang="en-US" altLang="zh-CN" dirty="0"/>
          </a:p>
          <a:p>
            <a:pPr marL="384175" lvl="1" indent="0">
              <a:lnSpc>
                <a:spcPct val="105000"/>
              </a:lnSpc>
              <a:buNone/>
            </a:pPr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623CA-CF91-42D5-9601-6A4C1CABD441}"/>
              </a:ext>
            </a:extLst>
          </p:cNvPr>
          <p:cNvSpPr txBox="1"/>
          <p:nvPr/>
        </p:nvSpPr>
        <p:spPr>
          <a:xfrm>
            <a:off x="5735960" y="2324505"/>
            <a:ext cx="6023992" cy="363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bne</a:t>
            </a:r>
            <a:r>
              <a:rPr lang="en-US" altLang="zh-CN" dirty="0">
                <a:latin typeface="Courier New" panose="02070309020205020404" pitchFamily="49" charset="0"/>
              </a:rPr>
              <a:t> $s5,$0,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L1</a:t>
            </a:r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branch k!=0</a:t>
            </a:r>
            <a:br>
              <a:rPr lang="en-US" altLang="zh-CN" i="1" dirty="0">
                <a:latin typeface="Courier New" panose="02070309020205020404" pitchFamily="49" charset="0"/>
              </a:rPr>
            </a:br>
            <a:r>
              <a:rPr lang="en-US" altLang="zh-CN" i="1" dirty="0"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</a:rPr>
              <a:t>add  $s0,$s3,$s4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#k==0 so f=</a:t>
            </a:r>
            <a:r>
              <a:rPr lang="en-US" altLang="zh-CN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i+j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    j   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Exit       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end of case so Exit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L1: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addi</a:t>
            </a:r>
            <a:r>
              <a:rPr lang="en-US" altLang="zh-CN" dirty="0">
                <a:latin typeface="Courier New" panose="02070309020205020404" pitchFamily="49" charset="0"/>
              </a:rPr>
              <a:t> $t0,$s5,-1 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$t0=k-1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</a:rPr>
              <a:t>bne</a:t>
            </a:r>
            <a:r>
              <a:rPr lang="en-US" altLang="zh-CN" dirty="0">
                <a:latin typeface="Courier New" panose="02070309020205020404" pitchFamily="49" charset="0"/>
              </a:rPr>
              <a:t>  $t0,$0,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L2</a:t>
            </a:r>
            <a:r>
              <a:rPr lang="en-US" altLang="zh-CN" dirty="0">
                <a:latin typeface="Courier New" panose="02070309020205020404" pitchFamily="49" charset="0"/>
              </a:rPr>
              <a:t>  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branch k!=1</a:t>
            </a:r>
            <a:br>
              <a:rPr lang="en-US" altLang="zh-CN" i="1" dirty="0">
                <a:latin typeface="Courier New" panose="02070309020205020404" pitchFamily="49" charset="0"/>
              </a:rPr>
            </a:br>
            <a:r>
              <a:rPr lang="en-US" altLang="zh-CN" i="1" dirty="0"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</a:rPr>
              <a:t>add  $s0,$s1,$s2</a:t>
            </a:r>
            <a:r>
              <a:rPr lang="en-US" altLang="zh-CN" i="1" dirty="0">
                <a:latin typeface="Courier New" panose="02070309020205020404" pitchFamily="49" charset="0"/>
              </a:rPr>
              <a:t>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#k==1 so f=</a:t>
            </a:r>
            <a:r>
              <a:rPr lang="en-US" altLang="zh-CN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g+h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    j   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Exit       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end of case so Exit</a:t>
            </a:r>
            <a:br>
              <a:rPr lang="en-US" altLang="zh-CN" i="1" dirty="0">
                <a:latin typeface="Courier New" panose="02070309020205020404" pitchFamily="49" charset="0"/>
              </a:rPr>
            </a:b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L2: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addi</a:t>
            </a:r>
            <a:r>
              <a:rPr lang="en-US" altLang="zh-CN" dirty="0">
                <a:latin typeface="Courier New" panose="02070309020205020404" pitchFamily="49" charset="0"/>
              </a:rPr>
              <a:t> $t0,$s5,-2 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$t0=k-2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</a:rPr>
              <a:t>bne</a:t>
            </a:r>
            <a:r>
              <a:rPr lang="en-US" altLang="zh-CN" dirty="0">
                <a:latin typeface="Courier New" panose="02070309020205020404" pitchFamily="49" charset="0"/>
              </a:rPr>
              <a:t>  $t0,$0,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L3</a:t>
            </a:r>
            <a:r>
              <a:rPr lang="en-US" altLang="zh-CN" dirty="0">
                <a:latin typeface="Courier New" panose="02070309020205020404" pitchFamily="49" charset="0"/>
              </a:rPr>
              <a:t>  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branch k!=2</a:t>
            </a:r>
            <a:br>
              <a:rPr lang="en-US" altLang="zh-CN" i="1" dirty="0">
                <a:latin typeface="Courier New" panose="02070309020205020404" pitchFamily="49" charset="0"/>
              </a:rPr>
            </a:br>
            <a:r>
              <a:rPr lang="en-US" altLang="zh-CN" i="1" dirty="0"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</a:rPr>
              <a:t>sub  $s0,$s1,$s2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#k==2 so f=g-h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    j   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Exit</a:t>
            </a:r>
            <a:r>
              <a:rPr lang="en-US" altLang="zh-CN" dirty="0">
                <a:latin typeface="Courier New" panose="02070309020205020404" pitchFamily="49" charset="0"/>
              </a:rPr>
              <a:t>       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end of case so Exit</a:t>
            </a:r>
            <a:br>
              <a:rPr lang="en-US" altLang="zh-CN" i="1" dirty="0">
                <a:latin typeface="Courier New" panose="02070309020205020404" pitchFamily="49" charset="0"/>
              </a:rPr>
            </a:b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L3: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addi</a:t>
            </a:r>
            <a:r>
              <a:rPr lang="en-US" altLang="zh-CN" dirty="0">
                <a:latin typeface="Courier New" panose="02070309020205020404" pitchFamily="49" charset="0"/>
              </a:rPr>
              <a:t> $t0,$s5,-3 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$t0=k-3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</a:rPr>
              <a:t>bne</a:t>
            </a:r>
            <a:r>
              <a:rPr lang="en-US" altLang="zh-CN" dirty="0">
                <a:latin typeface="Courier New" panose="02070309020205020404" pitchFamily="49" charset="0"/>
              </a:rPr>
              <a:t>  $t0,$0,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Exit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branch k!=3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    sub  $s0,$s3,$s4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#k==3 so f=</a:t>
            </a:r>
            <a:r>
              <a:rPr lang="en-US" altLang="zh-CN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-j 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Exit: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C415EC-8701-4BCD-98D8-13C6C04FB84B}"/>
              </a:ext>
            </a:extLst>
          </p:cNvPr>
          <p:cNvSpPr txBox="1"/>
          <p:nvPr/>
        </p:nvSpPr>
        <p:spPr>
          <a:xfrm>
            <a:off x="7464152" y="1724544"/>
            <a:ext cx="32403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MIPS</a:t>
            </a:r>
            <a:r>
              <a:rPr lang="zh-CN" altLang="en-US" sz="2400" dirty="0"/>
              <a:t>代码如下</a:t>
            </a:r>
          </a:p>
        </p:txBody>
      </p:sp>
    </p:spTree>
    <p:extLst>
      <p:ext uri="{BB962C8B-B14F-4D97-AF65-F5344CB8AC3E}">
        <p14:creationId xmlns:p14="http://schemas.microsoft.com/office/powerpoint/2010/main" val="170974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8228012" cy="373062"/>
          </a:xfrm>
        </p:spPr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663952" y="1124745"/>
            <a:ext cx="336760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Helvetica" panose="020B0604020202020204" pitchFamily="34" charset="0"/>
              </a:rPr>
              <a:t>哪些信息是编译器和程序员需要追踪和记录的？</a:t>
            </a:r>
            <a:endParaRPr lang="en-US" altLang="zh-CN" sz="2000" dirty="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5809168" y="3501008"/>
            <a:ext cx="379783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Helvetica" panose="020B0604020202020204" pitchFamily="34" charset="0"/>
              </a:rPr>
              <a:t>什么指令可以实现这样的功能？</a:t>
            </a:r>
            <a:endParaRPr lang="en-US" altLang="zh-CN" sz="2000" dirty="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839347"/>
            <a:ext cx="3889632" cy="381760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71664" y="4542701"/>
            <a:ext cx="7848600" cy="19782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lnSpc>
                <a:spcPct val="65000"/>
              </a:lnSpc>
            </a:pPr>
            <a:r>
              <a:rPr lang="zh-CN" altLang="en-US" kern="0" dirty="0"/>
              <a:t>用寄存器来记录函数调用信息</a:t>
            </a:r>
            <a:endParaRPr lang="en-US" altLang="zh-CN" kern="0" dirty="0"/>
          </a:p>
          <a:p>
            <a:pPr>
              <a:lnSpc>
                <a:spcPct val="65000"/>
              </a:lnSpc>
            </a:pPr>
            <a:r>
              <a:rPr lang="zh-CN" altLang="en-US" i="1" kern="0" dirty="0">
                <a:solidFill>
                  <a:schemeClr val="accent1"/>
                </a:solidFill>
              </a:rPr>
              <a:t>寄存器规范</a:t>
            </a:r>
            <a:endParaRPr lang="en-US" altLang="zh-CN" kern="0" dirty="0"/>
          </a:p>
          <a:p>
            <a:pPr lvl="1">
              <a:lnSpc>
                <a:spcPct val="65000"/>
              </a:lnSpc>
            </a:pPr>
            <a:r>
              <a:rPr lang="zh-CN" altLang="en-US" sz="2000" kern="0" dirty="0"/>
              <a:t>返回地址    </a:t>
            </a:r>
            <a:r>
              <a:rPr lang="en-US" altLang="zh-CN" sz="2000" kern="0" dirty="0"/>
              <a:t>	</a:t>
            </a:r>
            <a:r>
              <a:rPr lang="en-US" altLang="zh-CN" sz="2000" kern="0" dirty="0">
                <a:latin typeface="Courier New" panose="02070309020205020404" pitchFamily="49" charset="0"/>
              </a:rPr>
              <a:t>$</a:t>
            </a:r>
            <a:r>
              <a:rPr lang="en-US" altLang="zh-CN" sz="2000" kern="0" dirty="0" err="1">
                <a:latin typeface="Courier New" panose="02070309020205020404" pitchFamily="49" charset="0"/>
              </a:rPr>
              <a:t>ra</a:t>
            </a:r>
            <a:endParaRPr lang="en-US" altLang="zh-CN" sz="2000" kern="0" dirty="0"/>
          </a:p>
          <a:p>
            <a:pPr lvl="1">
              <a:lnSpc>
                <a:spcPct val="65000"/>
              </a:lnSpc>
            </a:pPr>
            <a:r>
              <a:rPr lang="zh-CN" altLang="en-US" sz="2000" kern="0" dirty="0"/>
              <a:t>参数</a:t>
            </a:r>
            <a:r>
              <a:rPr lang="en-US" altLang="zh-CN" sz="2000" kern="0" dirty="0"/>
              <a:t>		</a:t>
            </a:r>
            <a:r>
              <a:rPr lang="en-US" altLang="zh-CN" sz="2000" kern="0" dirty="0">
                <a:latin typeface="Courier New" panose="02070309020205020404" pitchFamily="49" charset="0"/>
              </a:rPr>
              <a:t>$a0, $a1, $a2, $a3</a:t>
            </a:r>
            <a:endParaRPr lang="en-US" altLang="zh-CN" sz="2000" kern="0" dirty="0"/>
          </a:p>
          <a:p>
            <a:pPr lvl="1">
              <a:lnSpc>
                <a:spcPct val="65000"/>
              </a:lnSpc>
            </a:pPr>
            <a:r>
              <a:rPr lang="zh-CN" altLang="en-US" sz="2000" kern="0" dirty="0"/>
              <a:t>返回值        </a:t>
            </a:r>
            <a:r>
              <a:rPr lang="en-US" altLang="zh-CN" sz="2000" kern="0" dirty="0"/>
              <a:t>	</a:t>
            </a:r>
            <a:r>
              <a:rPr lang="en-US" altLang="zh-CN" sz="2000" kern="0" dirty="0">
                <a:latin typeface="Courier New" panose="02070309020205020404" pitchFamily="49" charset="0"/>
              </a:rPr>
              <a:t>$v0, $v1</a:t>
            </a:r>
            <a:endParaRPr lang="en-US" altLang="zh-CN" sz="2000" kern="0" dirty="0"/>
          </a:p>
          <a:p>
            <a:pPr lvl="1">
              <a:lnSpc>
                <a:spcPct val="65000"/>
              </a:lnSpc>
            </a:pPr>
            <a:r>
              <a:rPr lang="zh-CN" altLang="en-US" sz="2000" kern="0" dirty="0"/>
              <a:t>局部变量    </a:t>
            </a:r>
            <a:r>
              <a:rPr lang="en-US" altLang="zh-CN" sz="2000" kern="0" dirty="0"/>
              <a:t>	</a:t>
            </a:r>
            <a:r>
              <a:rPr lang="en-US" altLang="zh-CN" sz="2000" kern="0" dirty="0">
                <a:latin typeface="Courier New" panose="02070309020205020404" pitchFamily="49" charset="0"/>
              </a:rPr>
              <a:t>$s0, $s1, </a:t>
            </a:r>
            <a:r>
              <a:rPr lang="en-US" altLang="zh-CN" sz="2000" kern="0" dirty="0"/>
              <a:t>…</a:t>
            </a:r>
            <a:r>
              <a:rPr lang="en-US" altLang="zh-CN" sz="2000" kern="0" dirty="0">
                <a:latin typeface="Courier New" panose="02070309020205020404" pitchFamily="49" charset="0"/>
              </a:rPr>
              <a:t> , $s7</a:t>
            </a:r>
            <a:endParaRPr lang="en-US" altLang="zh-CN" sz="2000" kern="0" dirty="0"/>
          </a:p>
          <a:p>
            <a:pPr>
              <a:lnSpc>
                <a:spcPct val="65000"/>
              </a:lnSpc>
            </a:pPr>
            <a:r>
              <a:rPr lang="zh-CN" altLang="en-US" kern="0" dirty="0"/>
              <a:t>还会用到栈！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567320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5257800" cy="373062"/>
          </a:xfrm>
        </p:spPr>
        <p:txBody>
          <a:bodyPr/>
          <a:lstStyle/>
          <a:p>
            <a:r>
              <a:rPr lang="zh-CN" altLang="en-US" dirty="0"/>
              <a:t>支持函数功能的指令</a:t>
            </a:r>
            <a:endParaRPr lang="en-US" altLang="zh-CN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9300424" cy="607756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可同时执行转跳和存储返回地址的指令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j 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lable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latin typeface="Courier New" panose="02070309020205020404" pitchFamily="49" charset="0"/>
              </a:rPr>
              <a:t>jal</a:t>
            </a:r>
            <a:r>
              <a:rPr lang="zh-CN" altLang="en-US" sz="2000" dirty="0">
                <a:latin typeface="Courier New" panose="02070309020205020404" pitchFamily="49" charset="0"/>
              </a:rPr>
              <a:t>，</a:t>
            </a:r>
            <a:r>
              <a:rPr lang="en-US" altLang="zh-CN" sz="2000" dirty="0"/>
              <a:t> (jump and link 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Courier New" panose="02070309020205020404" pitchFamily="49" charset="0"/>
              </a:rPr>
              <a:t>用</a:t>
            </a:r>
            <a:r>
              <a:rPr lang="en-US" altLang="zh-CN" sz="2000" dirty="0" err="1">
                <a:latin typeface="Courier New" panose="02070309020205020404" pitchFamily="49" charset="0"/>
              </a:rPr>
              <a:t>jal</a:t>
            </a:r>
            <a:r>
              <a:rPr lang="zh-CN" altLang="en-US" sz="2000" dirty="0">
                <a:latin typeface="Courier New" panose="02070309020205020404" pitchFamily="49" charset="0"/>
              </a:rPr>
              <a:t>使得函数调用更快，同时不需要了解代码读入内存的地址细节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Courier New" panose="02070309020205020404" pitchFamily="49" charset="0"/>
              </a:rPr>
              <a:t>jal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j</a:t>
            </a:r>
            <a:r>
              <a:rPr lang="en-US" altLang="zh-CN" dirty="0"/>
              <a:t> </a:t>
            </a:r>
            <a:r>
              <a:rPr lang="zh-CN" altLang="en-US" dirty="0"/>
              <a:t>的语法相同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jal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	label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Courier New" panose="02070309020205020404" pitchFamily="49" charset="0"/>
              </a:rPr>
              <a:t>jal</a:t>
            </a:r>
            <a:r>
              <a:rPr lang="en-US" altLang="zh-CN" dirty="0"/>
              <a:t> </a:t>
            </a:r>
            <a:r>
              <a:rPr lang="zh-CN" altLang="en-US" dirty="0"/>
              <a:t>执行步骤其实应该是‘</a:t>
            </a:r>
            <a:r>
              <a:rPr lang="en-US" altLang="zh-CN" dirty="0" err="1">
                <a:latin typeface="Courier New" panose="02070309020205020404" pitchFamily="49" charset="0"/>
              </a:rPr>
              <a:t>laj</a:t>
            </a:r>
            <a:r>
              <a:rPr lang="zh-CN" altLang="en-US" dirty="0">
                <a:latin typeface="Courier New" panose="02070309020205020404" pitchFamily="49" charset="0"/>
              </a:rPr>
              <a:t>’</a:t>
            </a:r>
            <a:r>
              <a:rPr lang="en-US" altLang="zh-CN" dirty="0">
                <a:latin typeface="Courier New" panose="02070309020205020404" pitchFamily="49" charset="0"/>
              </a:rPr>
              <a:t>(</a:t>
            </a:r>
            <a:r>
              <a:rPr lang="en-US" altLang="zh-CN" dirty="0"/>
              <a:t>link and jump)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第一步</a:t>
            </a:r>
            <a:r>
              <a:rPr lang="en-US" altLang="zh-CN" sz="2000" dirty="0"/>
              <a:t> (link): </a:t>
            </a:r>
            <a:r>
              <a:rPr lang="zh-CN" altLang="en-US" sz="2000" dirty="0"/>
              <a:t>将</a:t>
            </a:r>
            <a:r>
              <a:rPr lang="zh-CN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下一条</a:t>
            </a:r>
            <a:r>
              <a:rPr lang="zh-CN" altLang="en-US" sz="2000" dirty="0"/>
              <a:t>指令地址存入</a:t>
            </a:r>
            <a:r>
              <a:rPr lang="en-US" altLang="zh-CN" sz="2000" dirty="0">
                <a:latin typeface="Courier" pitchFamily="7" charset="0"/>
              </a:rPr>
              <a:t>$</a:t>
            </a:r>
            <a:r>
              <a:rPr lang="en-US" altLang="zh-CN" sz="2000" dirty="0" err="1">
                <a:latin typeface="Courier" pitchFamily="7" charset="0"/>
              </a:rPr>
              <a:t>ra</a:t>
            </a:r>
            <a:r>
              <a:rPr lang="en-US" altLang="zh-CN" sz="2000" dirty="0"/>
              <a:t> (</a:t>
            </a:r>
            <a:r>
              <a:rPr lang="zh-CN" altLang="en-US" sz="2000" dirty="0"/>
              <a:t>为什么下一条</a:t>
            </a:r>
            <a:r>
              <a:rPr lang="en-US" altLang="zh-CN" sz="2000" dirty="0"/>
              <a:t>?)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第二步</a:t>
            </a:r>
            <a:r>
              <a:rPr lang="en-US" altLang="zh-CN" sz="2000" dirty="0"/>
              <a:t> (jump): </a:t>
            </a:r>
            <a:r>
              <a:rPr lang="zh-CN" altLang="en-US" sz="2000" dirty="0"/>
              <a:t>向给定的</a:t>
            </a:r>
            <a:r>
              <a:rPr lang="en-US" altLang="zh-CN" sz="2000" dirty="0"/>
              <a:t>label</a:t>
            </a:r>
            <a:r>
              <a:rPr lang="zh-CN" altLang="en-US" sz="2000" dirty="0"/>
              <a:t>转跳</a:t>
            </a:r>
            <a:endParaRPr lang="en-US" altLang="zh-CN" sz="2000" dirty="0"/>
          </a:p>
          <a:p>
            <a:r>
              <a:rPr lang="zh-CN" altLang="en-US" dirty="0">
                <a:latin typeface="Courier New" panose="02070309020205020404" pitchFamily="49" charset="0"/>
              </a:rPr>
              <a:t>寄存器转跳指令</a:t>
            </a:r>
            <a:r>
              <a:rPr lang="en-US" altLang="zh-CN" dirty="0" err="1">
                <a:latin typeface="Courier New" panose="02070309020205020404" pitchFamily="49" charset="0"/>
              </a:rPr>
              <a:t>jr</a:t>
            </a:r>
            <a:r>
              <a:rPr lang="zh-CN" altLang="en-US" dirty="0">
                <a:latin typeface="Courier New" panose="02070309020205020404" pitchFamily="49" charset="0"/>
              </a:rPr>
              <a:t>，可转跳至寄存器中存储的地址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jr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jalr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register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Courier New" panose="02070309020205020404" pitchFamily="49" charset="0"/>
              </a:rPr>
              <a:t>在函数调用中非常有用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marL="474663" lvl="1" indent="0"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jal</a:t>
            </a:r>
            <a:r>
              <a:rPr lang="en-US" altLang="zh-CN" sz="2000" dirty="0"/>
              <a:t> </a:t>
            </a:r>
            <a:r>
              <a:rPr lang="zh-CN" altLang="en-US" sz="2000" dirty="0"/>
              <a:t>指令将返回地址存储在寄存器</a:t>
            </a:r>
            <a:r>
              <a:rPr lang="en-US" altLang="zh-CN" sz="2000" dirty="0">
                <a:latin typeface="Courier" pitchFamily="7" charset="0"/>
              </a:rPr>
              <a:t>($</a:t>
            </a:r>
            <a:r>
              <a:rPr lang="en-US" altLang="zh-CN" sz="2000" dirty="0" err="1">
                <a:latin typeface="Courier" pitchFamily="7" charset="0"/>
              </a:rPr>
              <a:t>ra</a:t>
            </a:r>
            <a:r>
              <a:rPr lang="en-US" altLang="zh-CN" sz="2000" dirty="0"/>
              <a:t>)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474663" lvl="1" indent="0"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jr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$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</a:t>
            </a:r>
            <a:r>
              <a:rPr lang="en-US" altLang="zh-CN" sz="2000" dirty="0"/>
              <a:t> </a:t>
            </a:r>
            <a:r>
              <a:rPr lang="zh-CN" altLang="en-US" sz="2000" dirty="0"/>
              <a:t>跳回该地址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79322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5257800" cy="373062"/>
          </a:xfrm>
        </p:spPr>
        <p:txBody>
          <a:bodyPr/>
          <a:lstStyle/>
          <a:p>
            <a:r>
              <a:rPr lang="zh-CN" altLang="en-US" dirty="0"/>
              <a:t>嵌套调用</a:t>
            </a:r>
            <a:endParaRPr lang="en-US" altLang="zh-CN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0524560" cy="3933641"/>
          </a:xfrm>
        </p:spPr>
        <p:txBody>
          <a:bodyPr/>
          <a:lstStyle/>
          <a:p>
            <a:pPr lvl="2">
              <a:lnSpc>
                <a:spcPct val="65000"/>
              </a:lnSpc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sumSquare</a:t>
            </a:r>
            <a:r>
              <a:rPr lang="en-US" altLang="zh-CN" sz="2000" dirty="0"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</a:rPr>
              <a:t> x, </a:t>
            </a:r>
            <a:r>
              <a:rPr lang="en-US" altLang="zh-CN" sz="2000" dirty="0" err="1"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</a:rPr>
              <a:t> y) {</a:t>
            </a:r>
            <a:br>
              <a:rPr lang="en-US" altLang="zh-CN" sz="2000" dirty="0">
                <a:latin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</a:rPr>
              <a:t>	return </a:t>
            </a:r>
            <a:r>
              <a:rPr lang="en-US" altLang="zh-CN" sz="2000" dirty="0" err="1">
                <a:latin typeface="Courier New" panose="02070309020205020404" pitchFamily="49" charset="0"/>
              </a:rPr>
              <a:t>mult</a:t>
            </a:r>
            <a:r>
              <a:rPr lang="en-US" altLang="zh-CN" sz="2000" dirty="0"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</a:rPr>
              <a:t>x,x</a:t>
            </a:r>
            <a:r>
              <a:rPr lang="en-US" altLang="zh-CN" sz="2000" dirty="0">
                <a:latin typeface="Courier New" panose="02070309020205020404" pitchFamily="49" charset="0"/>
              </a:rPr>
              <a:t>)+ y;</a:t>
            </a:r>
            <a:br>
              <a:rPr lang="en-US" altLang="zh-CN" sz="2000" dirty="0">
                <a:latin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65000"/>
              </a:lnSpc>
            </a:pPr>
            <a:r>
              <a:rPr lang="en-US" altLang="zh-CN" dirty="0" err="1">
                <a:latin typeface="Courier New" panose="02070309020205020404" pitchFamily="49" charset="0"/>
              </a:rPr>
              <a:t>sumSquare</a:t>
            </a:r>
            <a:r>
              <a:rPr lang="zh-CN" altLang="en-US" dirty="0">
                <a:latin typeface="Courier New" panose="02070309020205020404" pitchFamily="49" charset="0"/>
              </a:rPr>
              <a:t>被调用，而</a:t>
            </a:r>
            <a:r>
              <a:rPr lang="en-US" altLang="zh-CN" dirty="0" err="1">
                <a:latin typeface="Courier New" panose="02070309020205020404" pitchFamily="49" charset="0"/>
              </a:rPr>
              <a:t>sumSquare</a:t>
            </a:r>
            <a:r>
              <a:rPr lang="zh-CN" altLang="en-US" dirty="0">
                <a:latin typeface="Courier New" panose="02070309020205020404" pitchFamily="49" charset="0"/>
              </a:rPr>
              <a:t>又调用</a:t>
            </a:r>
            <a:r>
              <a:rPr lang="en-US" altLang="zh-CN" dirty="0" err="1">
                <a:latin typeface="Courier New" panose="02070309020205020404" pitchFamily="49" charset="0"/>
              </a:rPr>
              <a:t>mult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Courier" pitchFamily="7" charset="0"/>
              </a:rPr>
              <a:t>$</a:t>
            </a:r>
            <a:r>
              <a:rPr lang="en-US" altLang="zh-CN" sz="2000" dirty="0" err="1">
                <a:latin typeface="Courier" pitchFamily="7" charset="0"/>
              </a:rPr>
              <a:t>ra</a:t>
            </a:r>
            <a:r>
              <a:rPr lang="zh-CN" altLang="en-US" sz="2000" dirty="0">
                <a:latin typeface="Courier" pitchFamily="7" charset="0"/>
              </a:rPr>
              <a:t>中存储着</a:t>
            </a:r>
            <a:r>
              <a:rPr lang="en-US" altLang="zh-CN" sz="2000" dirty="0"/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sumSquare</a:t>
            </a:r>
            <a:r>
              <a:rPr lang="en-US" altLang="zh-CN" sz="2000" dirty="0"/>
              <a:t> </a:t>
            </a:r>
            <a:r>
              <a:rPr lang="zh-CN" altLang="en-US" sz="2000" dirty="0"/>
              <a:t>的返回地址，但是会在调用</a:t>
            </a:r>
            <a:r>
              <a:rPr lang="en-US" altLang="zh-CN" sz="2000" dirty="0"/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mult</a:t>
            </a:r>
            <a:r>
              <a:rPr lang="zh-CN" altLang="en-US" sz="2000" dirty="0"/>
              <a:t>时重写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需要在调用</a:t>
            </a:r>
            <a:r>
              <a:rPr lang="en-US" altLang="zh-CN" sz="2000" dirty="0" err="1"/>
              <a:t>mult</a:t>
            </a:r>
            <a:r>
              <a:rPr lang="en-US" altLang="zh-CN" sz="2000" dirty="0"/>
              <a:t> </a:t>
            </a:r>
            <a:r>
              <a:rPr lang="zh-CN" altLang="en-US" sz="2000" dirty="0"/>
              <a:t>之前存储 </a:t>
            </a:r>
            <a:r>
              <a:rPr lang="en-US" altLang="zh-CN" sz="2000" dirty="0" err="1">
                <a:latin typeface="Courier New" panose="02070309020205020404" pitchFamily="49" charset="0"/>
              </a:rPr>
              <a:t>sumSquare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zh-CN" altLang="en-US" sz="2000" dirty="0">
                <a:latin typeface="Courier New" panose="02070309020205020404" pitchFamily="49" charset="0"/>
              </a:rPr>
              <a:t>返回地址</a:t>
            </a:r>
            <a:endParaRPr lang="en-US" altLang="zh-CN" sz="2000" dirty="0"/>
          </a:p>
          <a:p>
            <a:r>
              <a:rPr lang="zh-CN" altLang="en-US" dirty="0">
                <a:latin typeface="Courier" pitchFamily="7" charset="0"/>
              </a:rPr>
              <a:t>需要在</a:t>
            </a:r>
            <a:r>
              <a:rPr lang="en-US" altLang="zh-CN" dirty="0">
                <a:latin typeface="Courier" pitchFamily="7" charset="0"/>
              </a:rPr>
              <a:t>$</a:t>
            </a:r>
            <a:r>
              <a:rPr lang="en-US" altLang="zh-CN" dirty="0" err="1">
                <a:latin typeface="Courier" pitchFamily="7" charset="0"/>
              </a:rPr>
              <a:t>ra</a:t>
            </a:r>
            <a:r>
              <a:rPr lang="zh-CN" altLang="en-US" dirty="0"/>
              <a:t>之外存储相关信息！</a:t>
            </a:r>
            <a:endParaRPr lang="en-US" altLang="zh-CN" dirty="0"/>
          </a:p>
          <a:p>
            <a:r>
              <a:rPr lang="zh-CN" altLang="en-US" dirty="0"/>
              <a:t>当一个</a:t>
            </a:r>
            <a:r>
              <a:rPr lang="en-US" altLang="zh-CN" dirty="0"/>
              <a:t> C </a:t>
            </a:r>
            <a:r>
              <a:rPr lang="zh-CN" altLang="en-US" dirty="0"/>
              <a:t>程序运行时，有</a:t>
            </a:r>
            <a:r>
              <a:rPr lang="en-US" altLang="zh-CN" dirty="0"/>
              <a:t>3</a:t>
            </a:r>
            <a:r>
              <a:rPr lang="zh-CN" altLang="en-US" dirty="0"/>
              <a:t>块重要的内存区域被分配</a:t>
            </a:r>
            <a:endParaRPr lang="en-US" altLang="zh-CN" dirty="0"/>
          </a:p>
          <a:p>
            <a:pPr lvl="1"/>
            <a:r>
              <a:rPr lang="zh-CN" altLang="en-US" sz="2000" dirty="0"/>
              <a:t>静态区（</a:t>
            </a:r>
            <a:r>
              <a:rPr lang="en-US" altLang="zh-CN" sz="2000" dirty="0"/>
              <a:t>static</a:t>
            </a:r>
            <a:r>
              <a:rPr lang="zh-CN" altLang="en-US" sz="2000" dirty="0"/>
              <a:t>）</a:t>
            </a:r>
            <a:r>
              <a:rPr lang="en-US" altLang="zh-CN" sz="2000" dirty="0"/>
              <a:t>: </a:t>
            </a:r>
            <a:r>
              <a:rPr lang="zh-CN" altLang="en-US" sz="2000" dirty="0"/>
              <a:t>存储静态变量，一旦程序声明，直到程序执行结束才会清除，比如</a:t>
            </a:r>
            <a:r>
              <a:rPr lang="en-US" altLang="zh-CN" sz="2000" dirty="0"/>
              <a:t>C</a:t>
            </a:r>
            <a:r>
              <a:rPr lang="zh-CN" altLang="en-US" sz="2000" dirty="0"/>
              <a:t>程序的全局变量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020054"/>
                </a:solidFill>
              </a:rPr>
              <a:t>堆（</a:t>
            </a:r>
            <a:r>
              <a:rPr lang="en-US" altLang="zh-CN" sz="2000" dirty="0">
                <a:solidFill>
                  <a:srgbClr val="020054"/>
                </a:solidFill>
              </a:rPr>
              <a:t>heap</a:t>
            </a:r>
            <a:r>
              <a:rPr lang="zh-CN" altLang="en-US" sz="2000" dirty="0">
                <a:solidFill>
                  <a:srgbClr val="020054"/>
                </a:solidFill>
              </a:rPr>
              <a:t>）</a:t>
            </a:r>
            <a:r>
              <a:rPr lang="en-US" altLang="zh-CN" sz="2000" dirty="0"/>
              <a:t>: </a:t>
            </a:r>
            <a:r>
              <a:rPr lang="zh-CN" altLang="en-US" sz="2000" dirty="0"/>
              <a:t>动态声明的变量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chemeClr val="accent1"/>
                </a:solidFill>
              </a:rPr>
              <a:t>栈（</a:t>
            </a:r>
            <a:r>
              <a:rPr lang="en-US" altLang="zh-CN" sz="2000" dirty="0">
                <a:solidFill>
                  <a:schemeClr val="accent1"/>
                </a:solidFill>
              </a:rPr>
              <a:t>stack</a:t>
            </a:r>
            <a:r>
              <a:rPr lang="zh-CN" altLang="en-US" sz="2000" dirty="0">
                <a:solidFill>
                  <a:schemeClr val="accent1"/>
                </a:solidFill>
              </a:rPr>
              <a:t>）</a:t>
            </a:r>
            <a:r>
              <a:rPr lang="en-US" altLang="zh-CN" sz="2000" dirty="0"/>
              <a:t>: </a:t>
            </a:r>
            <a:r>
              <a:rPr lang="zh-CN" altLang="en-US" sz="2000" dirty="0"/>
              <a:t>程序执行过程中使用的空间，可用来存储寄存器值</a:t>
            </a:r>
            <a:endParaRPr lang="en-US" altLang="zh-CN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414320" y="4941168"/>
            <a:ext cx="4910960" cy="1772019"/>
            <a:chOff x="646113" y="1116013"/>
            <a:chExt cx="7275288" cy="5456238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044700" y="5257800"/>
              <a:ext cx="2792027" cy="1314451"/>
              <a:chOff x="0" y="0"/>
              <a:chExt cx="1758" cy="828"/>
            </a:xfrm>
          </p:grpSpPr>
          <p:grpSp>
            <p:nvGrpSpPr>
              <p:cNvPr id="28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008" cy="803"/>
                <a:chOff x="0" y="0"/>
                <a:chExt cx="1008" cy="803"/>
              </a:xfrm>
            </p:grpSpPr>
            <p:sp>
              <p:nvSpPr>
                <p:cNvPr id="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4" y="167"/>
                  <a:ext cx="711" cy="6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b="1" dirty="0">
                      <a:latin typeface="Helvetica" panose="020B0604020202020204" pitchFamily="34" charset="0"/>
                    </a:rPr>
                    <a:t>Code</a:t>
                  </a:r>
                </a:p>
              </p:txBody>
            </p:sp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0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1152" y="192"/>
                <a:ext cx="606" cy="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程序</a:t>
                </a:r>
                <a:endParaRPr lang="en-US" altLang="zh-CN" b="1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044700" y="4191000"/>
              <a:ext cx="4781336" cy="1274763"/>
              <a:chOff x="0" y="0"/>
              <a:chExt cx="3011" cy="803"/>
            </a:xfrm>
          </p:grpSpPr>
          <p:grpSp>
            <p:nvGrpSpPr>
              <p:cNvPr id="24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1008" cy="803"/>
                <a:chOff x="0" y="0"/>
                <a:chExt cx="1008" cy="803"/>
              </a:xfrm>
            </p:grpSpPr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4" y="167"/>
                  <a:ext cx="759" cy="6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b="1" dirty="0">
                      <a:latin typeface="Helvetica" panose="020B0604020202020204" pitchFamily="34" charset="0"/>
                    </a:rPr>
                    <a:t>Static</a:t>
                  </a:r>
                </a:p>
              </p:txBody>
            </p:sp>
            <p:sp>
              <p:nvSpPr>
                <p:cNvPr id="27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0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1104" y="167"/>
                <a:ext cx="1907" cy="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程序声明的全局量</a:t>
                </a:r>
                <a:endParaRPr lang="en-US" altLang="zh-CN" b="1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044700" y="2743200"/>
              <a:ext cx="5876701" cy="1655763"/>
              <a:chOff x="0" y="0"/>
              <a:chExt cx="3701" cy="1043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1008" cy="1043"/>
                <a:chOff x="0" y="0"/>
                <a:chExt cx="1008" cy="1043"/>
              </a:xfrm>
            </p:grpSpPr>
            <p:grpSp>
              <p:nvGrpSpPr>
                <p:cNvPr id="20" name="Group 18"/>
                <p:cNvGrpSpPr>
                  <a:grpSpLocks/>
                </p:cNvGrpSpPr>
                <p:nvPr/>
              </p:nvGrpSpPr>
              <p:grpSpPr bwMode="auto">
                <a:xfrm>
                  <a:off x="0" y="240"/>
                  <a:ext cx="1008" cy="803"/>
                  <a:chOff x="0" y="0"/>
                  <a:chExt cx="1008" cy="803"/>
                </a:xfrm>
              </p:grpSpPr>
              <p:sp>
                <p:nvSpPr>
                  <p:cNvPr id="2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" y="167"/>
                    <a:ext cx="699" cy="6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b="1" dirty="0">
                        <a:latin typeface="Helvetica" panose="020B0604020202020204" pitchFamily="34" charset="0"/>
                      </a:rPr>
                      <a:t>Heap</a:t>
                    </a:r>
                  </a:p>
                </p:txBody>
              </p:sp>
              <p:sp>
                <p:nvSpPr>
                  <p:cNvPr id="2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08" cy="6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80" y="0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87"/>
                <a:ext cx="2549" cy="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b="1" dirty="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比如</a:t>
                </a:r>
                <a:r>
                  <a:rPr lang="en-US" altLang="zh-CN" b="1" dirty="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, </a:t>
                </a:r>
                <a:r>
                  <a:rPr lang="en-US" altLang="zh-CN" b="1" dirty="0" err="1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malloc</a:t>
                </a:r>
                <a:r>
                  <a:rPr lang="en-US" altLang="zh-CN" b="1" dirty="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(); C </a:t>
                </a:r>
                <a:r>
                  <a:rPr lang="zh-CN" altLang="en-US" b="1" dirty="0">
                    <a:solidFill>
                      <a:schemeClr val="tx2"/>
                    </a:solidFill>
                    <a:latin typeface="Helvetica" panose="020B0604020202020204" pitchFamily="34" charset="0"/>
                  </a:rPr>
                  <a:t>指针等</a:t>
                </a:r>
                <a:endParaRPr lang="en-US" altLang="zh-CN" b="1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044700" y="1116013"/>
              <a:ext cx="5278153" cy="1447800"/>
              <a:chOff x="0" y="0"/>
              <a:chExt cx="3324" cy="912"/>
            </a:xfrm>
          </p:grpSpPr>
          <p:grpSp>
            <p:nvGrpSpPr>
              <p:cNvPr id="12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008" cy="912"/>
                <a:chOff x="0" y="0"/>
                <a:chExt cx="1008" cy="912"/>
              </a:xfrm>
            </p:grpSpPr>
            <p:grpSp>
              <p:nvGrpSpPr>
                <p:cNvPr id="14" name="Group 2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08" cy="803"/>
                  <a:chOff x="0" y="0"/>
                  <a:chExt cx="1008" cy="803"/>
                </a:xfrm>
              </p:grpSpPr>
              <p:sp>
                <p:nvSpPr>
                  <p:cNvPr id="16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" y="167"/>
                    <a:ext cx="747" cy="6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b="1" dirty="0">
                        <a:latin typeface="Helvetica" panose="020B0604020202020204" pitchFamily="34" charset="0"/>
                      </a:rPr>
                      <a:t>Stack</a:t>
                    </a:r>
                  </a:p>
                </p:txBody>
              </p:sp>
              <p:sp>
                <p:nvSpPr>
                  <p:cNvPr id="1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08" cy="6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80" y="6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" name="Text Box 29"/>
              <p:cNvSpPr txBox="1">
                <a:spLocks noChangeArrowheads="1"/>
              </p:cNvSpPr>
              <p:nvPr/>
            </p:nvSpPr>
            <p:spPr bwMode="auto">
              <a:xfrm>
                <a:off x="1200" y="178"/>
                <a:ext cx="2124" cy="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存储过程信息的空间</a:t>
                </a:r>
                <a:endParaRPr lang="en-US" altLang="zh-CN" b="1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646113" y="1844675"/>
              <a:ext cx="1404938" cy="2155825"/>
              <a:chOff x="27" y="0"/>
              <a:chExt cx="885" cy="1358"/>
            </a:xfrm>
          </p:grpSpPr>
          <p:sp>
            <p:nvSpPr>
              <p:cNvPr id="10" name="Text Box 31"/>
              <p:cNvSpPr txBox="1">
                <a:spLocks noChangeArrowheads="1"/>
              </p:cNvSpPr>
              <p:nvPr/>
            </p:nvSpPr>
            <p:spPr bwMode="auto">
              <a:xfrm>
                <a:off x="27" y="0"/>
                <a:ext cx="823" cy="1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altLang="zh-CN" sz="2000" dirty="0">
                    <a:solidFill>
                      <a:schemeClr val="accent1"/>
                    </a:solidFill>
                    <a:latin typeface="Courier New" panose="02070309020205020404" pitchFamily="49" charset="0"/>
                  </a:rPr>
                  <a:t>$</a:t>
                </a:r>
                <a:r>
                  <a:rPr lang="en-US" altLang="zh-CN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</a:rPr>
                  <a:t>sp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 </a:t>
                </a:r>
              </a:p>
              <a:p>
                <a:pPr algn="ctr"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栈指针</a:t>
                </a:r>
              </a:p>
            </p:txBody>
          </p:sp>
          <p:sp>
            <p:nvSpPr>
              <p:cNvPr id="11" name="Line 32"/>
              <p:cNvSpPr>
                <a:spLocks noChangeShapeType="1"/>
              </p:cNvSpPr>
              <p:nvPr/>
            </p:nvSpPr>
            <p:spPr bwMode="auto">
              <a:xfrm>
                <a:off x="672" y="1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52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r>
              <a:rPr lang="zh-CN" altLang="en-US" dirty="0"/>
              <a:t>使用栈</a:t>
            </a:r>
            <a:endParaRPr lang="en-US" altLang="zh-CN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384" y="625062"/>
            <a:ext cx="10596568" cy="6165304"/>
          </a:xfrm>
        </p:spPr>
        <p:txBody>
          <a:bodyPr/>
          <a:lstStyle/>
          <a:p>
            <a:r>
              <a:rPr lang="zh-CN" altLang="en-US" sz="2000" dirty="0">
                <a:solidFill>
                  <a:schemeClr val="accent2"/>
                </a:solidFill>
                <a:latin typeface="Courier" pitchFamily="7" charset="0"/>
              </a:rPr>
              <a:t>寄存器</a:t>
            </a:r>
            <a:r>
              <a:rPr lang="en-US" altLang="zh-CN" sz="2000" dirty="0">
                <a:solidFill>
                  <a:schemeClr val="accent2"/>
                </a:solidFill>
                <a:latin typeface="Courier" pitchFamily="7" charset="0"/>
              </a:rPr>
              <a:t>$</a:t>
            </a:r>
            <a:r>
              <a:rPr lang="en-US" altLang="zh-CN" sz="2000" dirty="0" err="1">
                <a:solidFill>
                  <a:schemeClr val="accent2"/>
                </a:solidFill>
                <a:latin typeface="Courier" pitchFamily="7" charset="0"/>
              </a:rPr>
              <a:t>sp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7" charset="0"/>
              </a:rPr>
              <a:t>始终指向栈空间最后被使用的位置</a:t>
            </a:r>
            <a:r>
              <a:rPr lang="en-US" altLang="zh-CN" sz="2000" dirty="0">
                <a:solidFill>
                  <a:schemeClr val="accent2"/>
                </a:solidFill>
                <a:latin typeface="Courier" pitchFamily="7" charset="0"/>
              </a:rPr>
              <a:t>——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7" charset="0"/>
              </a:rPr>
              <a:t>栈指针</a:t>
            </a:r>
            <a:endParaRPr lang="en-US" altLang="zh-CN" sz="2000" dirty="0"/>
          </a:p>
          <a:p>
            <a:r>
              <a:rPr lang="zh-CN" altLang="en-US" sz="2000" dirty="0"/>
              <a:t>使用栈的时候，对该指针减去需要的空间量，并向该空间填写信息</a:t>
            </a:r>
            <a:endParaRPr lang="en-US" altLang="zh-CN" sz="2000" dirty="0"/>
          </a:p>
          <a:p>
            <a:r>
              <a:rPr lang="zh-CN" altLang="en-US" sz="2000" dirty="0"/>
              <a:t>刚才的</a:t>
            </a:r>
            <a:r>
              <a:rPr lang="en-US" altLang="zh-CN" sz="2000" dirty="0"/>
              <a:t>C</a:t>
            </a:r>
            <a:r>
              <a:rPr lang="zh-CN" altLang="en-US" sz="2000" dirty="0"/>
              <a:t>例子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zh-CN" dirty="0" err="1">
                <a:latin typeface="Courier New" panose="02070309020205020404" pitchFamily="49" charset="0"/>
              </a:rPr>
              <a:t>sumSquare</a:t>
            </a:r>
            <a:r>
              <a:rPr lang="en-US" altLang="zh-CN" dirty="0">
                <a:latin typeface="Courier New" panose="02070309020205020404" pitchFamily="49" charset="0"/>
              </a:rPr>
              <a:t>:   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 	       </a:t>
            </a:r>
            <a:r>
              <a:rPr lang="en-US" altLang="zh-CN" dirty="0" err="1">
                <a:latin typeface="Courier New" panose="02070309020205020404" pitchFamily="49" charset="0"/>
              </a:rPr>
              <a:t>addi</a:t>
            </a:r>
            <a:r>
              <a:rPr lang="en-US" altLang="zh-CN" dirty="0">
                <a:latin typeface="Courier New" panose="02070309020205020404" pitchFamily="49" charset="0"/>
              </a:rPr>
              <a:t> $sp,$sp,-8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space on stack</a:t>
            </a:r>
            <a:br>
              <a:rPr lang="en-US" altLang="zh-CN" dirty="0">
                <a:solidFill>
                  <a:schemeClr val="bg2"/>
                </a:solidFill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 	       </a:t>
            </a:r>
            <a:r>
              <a:rPr lang="en-US" altLang="zh-CN" dirty="0" err="1">
                <a:latin typeface="Courier New" panose="02070309020205020404" pitchFamily="49" charset="0"/>
              </a:rPr>
              <a:t>sw</a:t>
            </a:r>
            <a:r>
              <a:rPr lang="en-US" altLang="zh-CN" dirty="0">
                <a:latin typeface="Courier New" panose="02070309020205020404" pitchFamily="49" charset="0"/>
              </a:rPr>
              <a:t> $</a:t>
            </a:r>
            <a:r>
              <a:rPr lang="en-US" altLang="zh-CN" dirty="0" err="1">
                <a:latin typeface="Courier New" panose="02070309020205020404" pitchFamily="49" charset="0"/>
              </a:rPr>
              <a:t>ra</a:t>
            </a:r>
            <a:r>
              <a:rPr lang="en-US" altLang="zh-CN" dirty="0">
                <a:latin typeface="Courier New" panose="02070309020205020404" pitchFamily="49" charset="0"/>
              </a:rPr>
              <a:t>, 4($</a:t>
            </a:r>
            <a:r>
              <a:rPr lang="en-US" altLang="zh-CN" dirty="0" err="1">
                <a:latin typeface="Courier New" panose="02070309020205020404" pitchFamily="49" charset="0"/>
              </a:rPr>
              <a:t>sp</a:t>
            </a:r>
            <a:r>
              <a:rPr lang="en-US" altLang="zh-CN" dirty="0">
                <a:latin typeface="Courier New" panose="02070309020205020404" pitchFamily="49" charset="0"/>
              </a:rPr>
              <a:t>)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save ret </a:t>
            </a:r>
            <a:r>
              <a:rPr lang="en-US" altLang="zh-CN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addr</a:t>
            </a:r>
            <a:br>
              <a:rPr lang="en-US" altLang="zh-CN" i="1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 	       </a:t>
            </a:r>
            <a:r>
              <a:rPr lang="en-US" altLang="zh-CN" dirty="0" err="1">
                <a:latin typeface="Courier New" panose="02070309020205020404" pitchFamily="49" charset="0"/>
              </a:rPr>
              <a:t>sw</a:t>
            </a:r>
            <a:r>
              <a:rPr lang="en-US" altLang="zh-CN" dirty="0">
                <a:latin typeface="Courier New" panose="02070309020205020404" pitchFamily="49" charset="0"/>
              </a:rPr>
              <a:t> $a1, 0($</a:t>
            </a:r>
            <a:r>
              <a:rPr lang="en-US" altLang="zh-CN" dirty="0" err="1">
                <a:latin typeface="Courier New" panose="02070309020205020404" pitchFamily="49" charset="0"/>
              </a:rPr>
              <a:t>sp</a:t>
            </a:r>
            <a:r>
              <a:rPr lang="en-US" altLang="zh-CN" dirty="0">
                <a:latin typeface="Courier New" panose="02070309020205020404" pitchFamily="49" charset="0"/>
              </a:rPr>
              <a:t>) </a:t>
            </a:r>
            <a:r>
              <a:rPr lang="en-US" altLang="zh-CN" i="1" dirty="0">
                <a:solidFill>
                  <a:schemeClr val="bg2"/>
                </a:solidFill>
                <a:latin typeface="Courier New" panose="02070309020205020404" pitchFamily="49" charset="0"/>
              </a:rPr>
              <a:t># save y</a:t>
            </a:r>
          </a:p>
          <a:p>
            <a:pPr lvl="1">
              <a:buFontTx/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        add</a:t>
            </a:r>
            <a:r>
              <a:rPr lang="en-US" altLang="zh-CN" sz="1800" i="1" dirty="0"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</a:rPr>
              <a:t>$a1,$a0,$zero</a:t>
            </a:r>
            <a:r>
              <a:rPr lang="en-US" altLang="zh-CN" sz="1800" i="1" dirty="0">
                <a:latin typeface="Courier New" panose="02070309020205020404" pitchFamily="49" charset="0"/>
              </a:rPr>
              <a:t> </a:t>
            </a:r>
            <a:r>
              <a:rPr lang="en-US" altLang="zh-CN" sz="1800" i="1" dirty="0">
                <a:solidFill>
                  <a:schemeClr val="bg2"/>
                </a:solidFill>
                <a:latin typeface="Courier New" panose="02070309020205020404" pitchFamily="49" charset="0"/>
              </a:rPr>
              <a:t># prep </a:t>
            </a:r>
            <a:r>
              <a:rPr lang="en-US" altLang="zh-CN" sz="1800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args</a:t>
            </a:r>
            <a:r>
              <a:rPr lang="zh-CN" altLang="en-US" sz="1800" i="1" dirty="0">
                <a:solidFill>
                  <a:schemeClr val="bg2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sz="1800" i="1" dirty="0">
                <a:solidFill>
                  <a:schemeClr val="bg2"/>
                </a:solidFill>
                <a:latin typeface="Courier New" panose="02070309020205020404" pitchFamily="49" charset="0"/>
              </a:rPr>
              <a:t>$a0=x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	       </a:t>
            </a:r>
            <a:r>
              <a:rPr lang="en-US" altLang="zh-CN" sz="1800" dirty="0" err="1">
                <a:latin typeface="Courier New" panose="02070309020205020404" pitchFamily="49" charset="0"/>
              </a:rPr>
              <a:t>jal</a:t>
            </a:r>
            <a:r>
              <a:rPr lang="en-US" altLang="zh-CN" sz="1800" dirty="0"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</a:rPr>
              <a:t>mult</a:t>
            </a:r>
            <a:r>
              <a:rPr lang="en-US" altLang="zh-CN" sz="1800" dirty="0">
                <a:latin typeface="Courier New" panose="02070309020205020404" pitchFamily="49" charset="0"/>
              </a:rPr>
              <a:t> 	</a:t>
            </a:r>
            <a:r>
              <a:rPr lang="en-US" altLang="zh-CN" sz="1800" i="1" dirty="0">
                <a:solidFill>
                  <a:schemeClr val="bg2"/>
                </a:solidFill>
                <a:latin typeface="Courier New" panose="02070309020205020404" pitchFamily="49" charset="0"/>
              </a:rPr>
              <a:t># call </a:t>
            </a:r>
            <a:r>
              <a:rPr lang="en-US" altLang="zh-CN" sz="1800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mult</a:t>
            </a:r>
            <a:endParaRPr lang="en-US" altLang="zh-CN" sz="1800" i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zh-CN" sz="18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        </a:t>
            </a:r>
            <a:r>
              <a:rPr lang="en-US" altLang="zh-CN" sz="1800" dirty="0" err="1">
                <a:latin typeface="Courier New" panose="02070309020205020404" pitchFamily="49" charset="0"/>
              </a:rPr>
              <a:t>lw</a:t>
            </a:r>
            <a:r>
              <a:rPr lang="en-US" altLang="zh-CN" sz="1800" dirty="0">
                <a:latin typeface="Courier New" panose="02070309020205020404" pitchFamily="49" charset="0"/>
              </a:rPr>
              <a:t> $a1, 0($</a:t>
            </a:r>
            <a:r>
              <a:rPr lang="en-US" altLang="zh-CN" sz="1800" dirty="0" err="1">
                <a:latin typeface="Courier New" panose="02070309020205020404" pitchFamily="49" charset="0"/>
              </a:rPr>
              <a:t>sp</a:t>
            </a:r>
            <a:r>
              <a:rPr lang="en-US" altLang="zh-CN" sz="1800" dirty="0">
                <a:latin typeface="Courier New" panose="02070309020205020404" pitchFamily="49" charset="0"/>
              </a:rPr>
              <a:t>) </a:t>
            </a:r>
            <a:r>
              <a:rPr lang="en-US" altLang="zh-CN" sz="1800" i="1" dirty="0">
                <a:solidFill>
                  <a:schemeClr val="bg2"/>
                </a:solidFill>
                <a:latin typeface="Courier New" panose="02070309020205020404" pitchFamily="49" charset="0"/>
              </a:rPr>
              <a:t># restore y</a:t>
            </a:r>
          </a:p>
          <a:p>
            <a:pPr>
              <a:buNone/>
            </a:pPr>
            <a:r>
              <a:rPr lang="en-US" altLang="zh-CN" sz="1800" i="1" dirty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</a:rPr>
              <a:t>             add $v0,$v0,$a1</a:t>
            </a:r>
            <a:r>
              <a:rPr lang="en-US" altLang="zh-CN" sz="1800" i="1" dirty="0">
                <a:latin typeface="Courier New" panose="02070309020205020404" pitchFamily="49" charset="0"/>
              </a:rPr>
              <a:t> </a:t>
            </a:r>
            <a:r>
              <a:rPr lang="en-US" altLang="zh-CN" sz="1800" i="1" dirty="0">
                <a:solidFill>
                  <a:schemeClr val="bg2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1800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1800" i="1" dirty="0">
                <a:solidFill>
                  <a:schemeClr val="bg2"/>
                </a:solidFill>
                <a:latin typeface="Courier New" panose="02070309020205020404" pitchFamily="49" charset="0"/>
              </a:rPr>
              <a:t>()+y</a:t>
            </a:r>
            <a:r>
              <a:rPr lang="en-US" altLang="zh-CN" sz="1800" i="1" dirty="0">
                <a:latin typeface="Courier New" panose="02070309020205020404" pitchFamily="49" charset="0"/>
              </a:rPr>
              <a:t>	  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	       </a:t>
            </a:r>
            <a:r>
              <a:rPr lang="en-US" altLang="zh-CN" sz="1800" dirty="0" err="1">
                <a:latin typeface="Courier New" panose="02070309020205020404" pitchFamily="49" charset="0"/>
              </a:rPr>
              <a:t>lw</a:t>
            </a:r>
            <a:r>
              <a:rPr lang="en-US" altLang="zh-CN" sz="1800" dirty="0">
                <a:latin typeface="Courier New" panose="02070309020205020404" pitchFamily="49" charset="0"/>
              </a:rPr>
              <a:t> $</a:t>
            </a:r>
            <a:r>
              <a:rPr lang="en-US" altLang="zh-CN" sz="1800" dirty="0" err="1">
                <a:latin typeface="Courier New" panose="02070309020205020404" pitchFamily="49" charset="0"/>
              </a:rPr>
              <a:t>ra</a:t>
            </a:r>
            <a:r>
              <a:rPr lang="en-US" altLang="zh-CN" sz="1800" dirty="0">
                <a:latin typeface="Courier New" panose="02070309020205020404" pitchFamily="49" charset="0"/>
              </a:rPr>
              <a:t>, 4($</a:t>
            </a:r>
            <a:r>
              <a:rPr lang="en-US" altLang="zh-CN" sz="1800" dirty="0" err="1">
                <a:latin typeface="Courier New" panose="02070309020205020404" pitchFamily="49" charset="0"/>
              </a:rPr>
              <a:t>sp</a:t>
            </a:r>
            <a:r>
              <a:rPr lang="en-US" altLang="zh-CN" sz="1800" dirty="0">
                <a:latin typeface="Courier New" panose="02070309020205020404" pitchFamily="49" charset="0"/>
              </a:rPr>
              <a:t>)  </a:t>
            </a:r>
            <a:r>
              <a:rPr lang="en-US" altLang="zh-CN" sz="1800" i="1" dirty="0">
                <a:solidFill>
                  <a:schemeClr val="bg2"/>
                </a:solidFill>
                <a:latin typeface="Courier New" panose="02070309020205020404" pitchFamily="49" charset="0"/>
              </a:rPr>
              <a:t># get ret </a:t>
            </a:r>
            <a:r>
              <a:rPr lang="en-US" altLang="zh-CN" sz="1800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addr</a:t>
            </a:r>
            <a:br>
              <a:rPr lang="en-US" altLang="zh-CN" sz="1800" i="1" dirty="0">
                <a:latin typeface="Courier New" panose="02070309020205020404" pitchFamily="49" charset="0"/>
              </a:rPr>
            </a:br>
            <a:r>
              <a:rPr lang="en-US" altLang="zh-CN" sz="1800" i="1" dirty="0">
                <a:latin typeface="Courier New" panose="02070309020205020404" pitchFamily="49" charset="0"/>
              </a:rPr>
              <a:t>	       </a:t>
            </a:r>
            <a:r>
              <a:rPr lang="en-US" altLang="zh-CN" sz="1800" dirty="0" err="1">
                <a:latin typeface="Courier New" panose="02070309020205020404" pitchFamily="49" charset="0"/>
              </a:rPr>
              <a:t>addi</a:t>
            </a:r>
            <a:r>
              <a:rPr lang="en-US" altLang="zh-CN" sz="1800" dirty="0">
                <a:latin typeface="Courier New" panose="02070309020205020404" pitchFamily="49" charset="0"/>
              </a:rPr>
              <a:t> $sp,$sp,8  </a:t>
            </a:r>
            <a:r>
              <a:rPr lang="en-US" altLang="zh-CN" sz="1800" i="1" dirty="0">
                <a:solidFill>
                  <a:schemeClr val="bg2"/>
                </a:solidFill>
                <a:latin typeface="Courier New" panose="02070309020205020404" pitchFamily="49" charset="0"/>
              </a:rPr>
              <a:t># restore stack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	            </a:t>
            </a:r>
            <a:r>
              <a:rPr lang="en-US" altLang="zh-CN" sz="1800" dirty="0" err="1">
                <a:latin typeface="Courier New" panose="02070309020205020404" pitchFamily="49" charset="0"/>
              </a:rPr>
              <a:t>jr</a:t>
            </a:r>
            <a:r>
              <a:rPr lang="en-US" altLang="zh-CN" sz="1800" dirty="0">
                <a:latin typeface="Courier New" panose="02070309020205020404" pitchFamily="49" charset="0"/>
              </a:rPr>
              <a:t> $</a:t>
            </a:r>
            <a:r>
              <a:rPr lang="en-US" altLang="zh-CN" sz="1800" dirty="0" err="1">
                <a:latin typeface="Courier New" panose="02070309020205020404" pitchFamily="49" charset="0"/>
              </a:rPr>
              <a:t>ra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   </a:t>
            </a:r>
            <a:r>
              <a:rPr lang="en-US" altLang="zh-CN" sz="1800" dirty="0" err="1">
                <a:latin typeface="Courier New" panose="02070309020205020404" pitchFamily="49" charset="0"/>
              </a:rPr>
              <a:t>mult</a:t>
            </a:r>
            <a:r>
              <a:rPr lang="en-US" altLang="zh-CN" sz="1800" dirty="0">
                <a:latin typeface="Courier New" panose="02070309020205020404" pitchFamily="49" charset="0"/>
              </a:rPr>
              <a:t>:   ...</a:t>
            </a:r>
          </a:p>
          <a:p>
            <a:pPr>
              <a:buFontTx/>
              <a:buNone/>
            </a:pP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1824" y="1772817"/>
            <a:ext cx="4572000" cy="57361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Tx/>
              <a:buNone/>
            </a:pPr>
            <a:r>
              <a:rPr lang="en-US" altLang="zh-CN" dirty="0" err="1"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sumSquare</a:t>
            </a:r>
            <a:r>
              <a:rPr lang="en-US" altLang="zh-CN" dirty="0"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</a:rPr>
              <a:t> x, </a:t>
            </a:r>
            <a:r>
              <a:rPr lang="en-US" altLang="zh-CN" dirty="0" err="1"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</a:rPr>
              <a:t> y){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</a:rPr>
              <a:t>	return </a:t>
            </a:r>
            <a:r>
              <a:rPr lang="en-US" altLang="zh-CN" dirty="0" err="1">
                <a:latin typeface="Courier New" panose="02070309020205020404" pitchFamily="49" charset="0"/>
              </a:rPr>
              <a:t>mult</a:t>
            </a:r>
            <a:r>
              <a:rPr lang="en-US" altLang="zh-CN" dirty="0"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</a:rPr>
              <a:t>x,x</a:t>
            </a:r>
            <a:r>
              <a:rPr lang="en-US" altLang="zh-CN" dirty="0">
                <a:latin typeface="Courier New" panose="02070309020205020404" pitchFamily="49" charset="0"/>
              </a:rPr>
              <a:t>)+ y;}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7408" y="2999694"/>
            <a:ext cx="1382110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“</a:t>
            </a:r>
            <a:r>
              <a:rPr lang="en-US" altLang="zh-CN" sz="2400" dirty="0">
                <a:solidFill>
                  <a:schemeClr val="accent1"/>
                </a:solidFill>
                <a:latin typeface="Helvetica" panose="020B0604020202020204" pitchFamily="34" charset="0"/>
              </a:rPr>
              <a:t>push</a:t>
            </a:r>
            <a:r>
              <a:rPr lang="en-US" altLang="zh-CN" sz="2400" dirty="0">
                <a:solidFill>
                  <a:schemeClr val="accent1"/>
                </a:solidFill>
              </a:rPr>
              <a:t>”</a:t>
            </a:r>
            <a:endParaRPr lang="en-US" altLang="zh-CN" sz="2400" dirty="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77726" y="4812970"/>
            <a:ext cx="1210588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“</a:t>
            </a:r>
            <a:r>
              <a:rPr lang="en-US" altLang="zh-CN" sz="2400" dirty="0">
                <a:solidFill>
                  <a:schemeClr val="accent1"/>
                </a:solidFill>
                <a:latin typeface="Helvetica" panose="020B0604020202020204" pitchFamily="34" charset="0"/>
              </a:rPr>
              <a:t>pop</a:t>
            </a:r>
            <a:r>
              <a:rPr lang="en-US" altLang="zh-CN" sz="2400" dirty="0">
                <a:solidFill>
                  <a:schemeClr val="accent1"/>
                </a:solidFill>
              </a:rPr>
              <a:t>”</a:t>
            </a:r>
            <a:endParaRPr lang="en-US" altLang="zh-CN" sz="2400" dirty="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0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r>
              <a:rPr lang="zh-CN" altLang="en-US" dirty="0"/>
              <a:t>调用规则</a:t>
            </a:r>
            <a:endParaRPr lang="en-US" altLang="zh-CN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6348096" cy="5167056"/>
          </a:xfrm>
        </p:spPr>
        <p:txBody>
          <a:bodyPr/>
          <a:lstStyle/>
          <a:p>
            <a:r>
              <a:rPr lang="zh-CN" altLang="en-US" dirty="0"/>
              <a:t>调用的步骤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将需要保存的值压入栈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如果需要的话，指定参数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Courier New" panose="02070309020205020404" pitchFamily="49" charset="0"/>
              </a:rPr>
              <a:t>jal</a:t>
            </a:r>
            <a:r>
              <a:rPr lang="en-US" altLang="zh-CN" sz="2000" dirty="0"/>
              <a:t> </a:t>
            </a:r>
            <a:r>
              <a:rPr lang="zh-CN" altLang="en-US" sz="2000" dirty="0"/>
              <a:t>调用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从栈中恢复相关的值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调用过程中的规则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/>
              <a:t>通过 </a:t>
            </a:r>
            <a:r>
              <a:rPr lang="zh-CN" altLang="zh-CN" sz="2000" dirty="0">
                <a:latin typeface="Courier New" panose="02070309020205020404" pitchFamily="49" charset="0"/>
              </a:rPr>
              <a:t>jal</a:t>
            </a:r>
            <a:r>
              <a:rPr lang="zh-CN" altLang="zh-CN" sz="2000" dirty="0"/>
              <a:t> 指令调用, 使用一个  </a:t>
            </a:r>
            <a:r>
              <a:rPr lang="zh-CN" altLang="zh-CN" sz="2000" dirty="0">
                <a:latin typeface="Courier New" panose="02070309020205020404" pitchFamily="49" charset="0"/>
              </a:rPr>
              <a:t>jr $ra 指令返回</a:t>
            </a:r>
            <a:endParaRPr lang="zh-CN" altLang="zh-CN" sz="20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/>
              <a:t>最多可接受4个入口参数 </a:t>
            </a:r>
            <a:r>
              <a:rPr lang="zh-CN" altLang="en-US" sz="2000" dirty="0"/>
              <a:t>，</a:t>
            </a:r>
            <a:r>
              <a:rPr lang="zh-CN" altLang="zh-CN" sz="2000" dirty="0"/>
              <a:t> </a:t>
            </a:r>
            <a:r>
              <a:rPr lang="zh-CN" altLang="zh-CN" sz="2000" dirty="0">
                <a:latin typeface="Courier New" panose="02070309020205020404" pitchFamily="49" charset="0"/>
              </a:rPr>
              <a:t>$a0</a:t>
            </a:r>
            <a:r>
              <a:rPr lang="zh-CN" altLang="zh-CN" sz="2000" dirty="0"/>
              <a:t>, </a:t>
            </a:r>
            <a:r>
              <a:rPr lang="zh-CN" altLang="zh-CN" sz="2000" dirty="0">
                <a:latin typeface="Courier New" panose="02070309020205020404" pitchFamily="49" charset="0"/>
              </a:rPr>
              <a:t>$a1</a:t>
            </a:r>
            <a:r>
              <a:rPr lang="zh-CN" altLang="zh-CN" sz="2000" dirty="0"/>
              <a:t>, </a:t>
            </a:r>
            <a:r>
              <a:rPr lang="zh-CN" altLang="zh-CN" sz="2000" dirty="0">
                <a:latin typeface="Courier New" panose="02070309020205020404" pitchFamily="49" charset="0"/>
              </a:rPr>
              <a:t>$a2</a:t>
            </a:r>
            <a:r>
              <a:rPr lang="en-US" altLang="zh-CN" sz="2000" dirty="0"/>
              <a:t>, </a:t>
            </a:r>
            <a:r>
              <a:rPr lang="zh-CN" altLang="zh-CN" sz="2000" dirty="0">
                <a:latin typeface="Courier New" panose="02070309020205020404" pitchFamily="49" charset="0"/>
              </a:rPr>
              <a:t>$a3</a:t>
            </a:r>
            <a:endParaRPr lang="zh-CN" altLang="zh-CN" sz="20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/>
              <a:t>返回值通常在 </a:t>
            </a:r>
            <a:r>
              <a:rPr lang="zh-CN" altLang="zh-CN" sz="2000" dirty="0">
                <a:latin typeface="Courier New" panose="02070309020205020404" pitchFamily="49" charset="0"/>
              </a:rPr>
              <a:t>$v0</a:t>
            </a:r>
            <a:r>
              <a:rPr lang="zh-CN" altLang="zh-CN" sz="2000" dirty="0"/>
              <a:t> 中(</a:t>
            </a:r>
            <a:r>
              <a:rPr lang="zh-CN" altLang="en-US" sz="2000" dirty="0"/>
              <a:t>如果需要，可以使用</a:t>
            </a:r>
            <a:r>
              <a:rPr lang="zh-CN" altLang="zh-CN" sz="2000" dirty="0">
                <a:latin typeface="Courier New" panose="02070309020205020404" pitchFamily="49" charset="0"/>
              </a:rPr>
              <a:t>$v1</a:t>
            </a:r>
            <a:r>
              <a:rPr lang="zh-CN" altLang="zh-CN" sz="20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/>
              <a:t>必须遵守</a:t>
            </a:r>
            <a:r>
              <a:rPr lang="zh-CN" altLang="zh-CN" sz="2000" dirty="0">
                <a:solidFill>
                  <a:schemeClr val="accent2"/>
                </a:solidFill>
              </a:rPr>
              <a:t>寄存器使用规范</a:t>
            </a:r>
            <a:r>
              <a:rPr lang="zh-CN" altLang="zh-CN" sz="2000" dirty="0"/>
              <a:t> (即使是在</a:t>
            </a:r>
            <a:r>
              <a:rPr lang="zh-CN" altLang="en-US" sz="2000" dirty="0"/>
              <a:t>那</a:t>
            </a:r>
            <a:r>
              <a:rPr lang="zh-CN" altLang="zh-CN" sz="2000" dirty="0"/>
              <a:t>些只有你自己调用的函数中)!   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240" y="1412776"/>
            <a:ext cx="4867076" cy="242003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112224" y="980728"/>
            <a:ext cx="2752998" cy="319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FF00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2000" kern="0" dirty="0"/>
              <a:t>一个函数的基本结构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413562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5257800" cy="373062"/>
          </a:xfrm>
        </p:spPr>
        <p:txBody>
          <a:bodyPr/>
          <a:lstStyle/>
          <a:p>
            <a:pPr eaLnBrk="1" hangingPunct="1"/>
            <a:r>
              <a:rPr lang="zh-CN" altLang="en-US" i="0" dirty="0"/>
              <a:t>寄存器规范 </a:t>
            </a:r>
            <a:endParaRPr lang="zh-CN" altLang="zh-CN" i="0" dirty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0596568" cy="7037388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chemeClr val="accent2"/>
                </a:solidFill>
              </a:rPr>
              <a:t>寄存器规范</a:t>
            </a:r>
            <a:r>
              <a:rPr lang="zh-CN" altLang="zh-CN" sz="2000" dirty="0"/>
              <a:t>: </a:t>
            </a:r>
            <a:r>
              <a:rPr lang="zh-CN" altLang="en-US" sz="2000" dirty="0"/>
              <a:t>一套规则</a:t>
            </a:r>
            <a:r>
              <a:rPr lang="zh-CN" altLang="zh-CN" sz="2000" dirty="0">
                <a:latin typeface="Arial" panose="020B0604020202020204" pitchFamily="34" charset="0"/>
              </a:rPr>
              <a:t>——</a:t>
            </a:r>
            <a:r>
              <a:rPr lang="zh-CN" altLang="en-US" sz="2000" dirty="0"/>
              <a:t>在执行了一个函数调用</a:t>
            </a:r>
            <a:r>
              <a:rPr lang="zh-CN" altLang="zh-CN" sz="2000" dirty="0"/>
              <a:t>(</a:t>
            </a:r>
            <a:r>
              <a:rPr lang="zh-CN" altLang="zh-CN" sz="2000" dirty="0">
                <a:latin typeface="Courier New" panose="02070309020205020404" pitchFamily="49" charset="0"/>
              </a:rPr>
              <a:t>jal</a:t>
            </a:r>
            <a:r>
              <a:rPr lang="zh-CN" altLang="zh-CN" sz="2000" dirty="0"/>
              <a:t>) </a:t>
            </a:r>
            <a:r>
              <a:rPr lang="zh-CN" altLang="en-US" sz="2000" dirty="0"/>
              <a:t>后，哪些寄存器的值要保证不变，哪些可能已经变了</a:t>
            </a:r>
            <a:endParaRPr lang="en-US" altLang="zh-CN" sz="2000" dirty="0"/>
          </a:p>
          <a:p>
            <a:pPr eaLnBrk="1" hangingPunct="1"/>
            <a:r>
              <a:rPr lang="zh-CN" altLang="en-US" sz="2000" dirty="0">
                <a:solidFill>
                  <a:schemeClr val="accent1"/>
                </a:solidFill>
              </a:rPr>
              <a:t>保存寄存器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 eaLnBrk="1" hangingPunct="1"/>
            <a:r>
              <a:rPr lang="zh-CN" altLang="zh-CN" dirty="0">
                <a:latin typeface="Courier New" panose="02070309020205020404" pitchFamily="49" charset="0"/>
              </a:rPr>
              <a:t>$0</a:t>
            </a:r>
            <a:r>
              <a:rPr lang="zh-CN" altLang="zh-CN" dirty="0"/>
              <a:t>: </a:t>
            </a:r>
            <a:r>
              <a:rPr lang="zh-CN" altLang="en-US" dirty="0">
                <a:solidFill>
                  <a:schemeClr val="accent1"/>
                </a:solidFill>
              </a:rPr>
              <a:t>不能改变，</a:t>
            </a:r>
            <a:r>
              <a:rPr lang="zh-CN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永远是</a:t>
            </a:r>
            <a:r>
              <a:rPr lang="en-US" altLang="zh-CN" dirty="0"/>
              <a:t>0</a:t>
            </a:r>
            <a:endParaRPr lang="zh-CN" altLang="zh-CN" dirty="0"/>
          </a:p>
          <a:p>
            <a:pPr lvl="1" eaLnBrk="1" hangingPunct="1">
              <a:lnSpc>
                <a:spcPct val="85000"/>
              </a:lnSpc>
            </a:pPr>
            <a:r>
              <a:rPr lang="zh-CN" altLang="zh-CN" dirty="0">
                <a:latin typeface="Courier New" panose="02070309020205020404" pitchFamily="49" charset="0"/>
              </a:rPr>
              <a:t>$s0</a:t>
            </a:r>
            <a:r>
              <a:rPr lang="zh-CN" altLang="zh-CN" dirty="0"/>
              <a:t>-</a:t>
            </a:r>
            <a:r>
              <a:rPr lang="zh-CN" altLang="zh-CN" dirty="0">
                <a:latin typeface="Courier New" panose="02070309020205020404" pitchFamily="49" charset="0"/>
              </a:rPr>
              <a:t>$s7</a:t>
            </a:r>
            <a:r>
              <a:rPr lang="zh-CN" altLang="zh-CN" dirty="0"/>
              <a:t>: </a:t>
            </a:r>
            <a:r>
              <a:rPr lang="zh-CN" altLang="en-US" dirty="0">
                <a:solidFill>
                  <a:schemeClr val="accent1"/>
                </a:solidFill>
              </a:rPr>
              <a:t>如果被修改了需要恢复。</a:t>
            </a:r>
            <a:r>
              <a:rPr lang="zh-CN" altLang="en-US" dirty="0"/>
              <a:t>如果被调用函数由于各种原因改变了这些值</a:t>
            </a:r>
            <a:r>
              <a:rPr lang="zh-CN" altLang="zh-CN" dirty="0"/>
              <a:t>, </a:t>
            </a:r>
            <a:r>
              <a:rPr lang="zh-CN" altLang="en-US" dirty="0"/>
              <a:t>它必须在返回之前将这些寄存器的原始值恢复</a:t>
            </a:r>
            <a:endParaRPr lang="zh-CN" altLang="zh-CN" dirty="0"/>
          </a:p>
          <a:p>
            <a:pPr lvl="1" eaLnBrk="1" hangingPunct="1"/>
            <a:r>
              <a:rPr lang="zh-CN" altLang="zh-CN" dirty="0">
                <a:latin typeface="Courier New" panose="02070309020205020404" pitchFamily="49" charset="0"/>
              </a:rPr>
              <a:t>$sp</a:t>
            </a:r>
            <a:r>
              <a:rPr lang="zh-CN" altLang="zh-CN" dirty="0"/>
              <a:t>:</a:t>
            </a:r>
            <a:r>
              <a:rPr lang="zh-CN" altLang="en-US" dirty="0">
                <a:solidFill>
                  <a:schemeClr val="accent1"/>
                </a:solidFill>
              </a:rPr>
              <a:t>如果被修改了需要恢复。</a:t>
            </a:r>
            <a:r>
              <a:rPr lang="zh-CN" altLang="en-US" dirty="0"/>
              <a:t>栈指针在</a:t>
            </a:r>
            <a:r>
              <a:rPr lang="zh-CN" altLang="zh-CN" dirty="0">
                <a:latin typeface="Courier New" panose="02070309020205020404" pitchFamily="49" charset="0"/>
              </a:rPr>
              <a:t>jal</a:t>
            </a:r>
            <a:r>
              <a:rPr lang="zh-CN" altLang="zh-CN" dirty="0"/>
              <a:t> </a:t>
            </a:r>
            <a:r>
              <a:rPr lang="zh-CN" altLang="en-US" dirty="0"/>
              <a:t>执行之前和之后必须是指向的同一个地址</a:t>
            </a:r>
            <a:r>
              <a:rPr lang="zh-CN" altLang="zh-CN" dirty="0"/>
              <a:t>, </a:t>
            </a:r>
            <a:r>
              <a:rPr lang="zh-CN" altLang="en-US" dirty="0"/>
              <a:t>不然调用函数就无法从栈上正常恢复数据了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HINT </a:t>
            </a:r>
            <a:r>
              <a:rPr lang="en-US" altLang="zh-CN" dirty="0"/>
              <a:t>–</a:t>
            </a:r>
            <a:r>
              <a:rPr lang="zh-CN" altLang="zh-CN" dirty="0"/>
              <a:t> </a:t>
            </a:r>
            <a:r>
              <a:rPr lang="zh-CN" altLang="en-US" dirty="0"/>
              <a:t>所有保存寄存器都以</a:t>
            </a:r>
            <a:r>
              <a:rPr lang="zh-CN" altLang="zh-CN" dirty="0"/>
              <a:t> </a:t>
            </a:r>
            <a:r>
              <a:rPr lang="zh-CN" altLang="zh-CN" dirty="0">
                <a:solidFill>
                  <a:schemeClr val="accent1"/>
                </a:solidFill>
              </a:rPr>
              <a:t>S</a:t>
            </a:r>
            <a:r>
              <a:rPr lang="zh-CN" altLang="en-US" dirty="0"/>
              <a:t>开头！</a:t>
            </a:r>
            <a:endParaRPr lang="zh-CN" altLang="zh-CN" dirty="0"/>
          </a:p>
          <a:p>
            <a:pPr eaLnBrk="1" hangingPunct="1">
              <a:lnSpc>
                <a:spcPct val="85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易变寄存器</a:t>
            </a:r>
            <a:endParaRPr lang="en-US" altLang="zh-CN" sz="2000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5000"/>
              </a:lnSpc>
            </a:pPr>
            <a:r>
              <a:rPr lang="zh-CN" altLang="zh-CN" dirty="0">
                <a:latin typeface="Courier New" panose="02070309020205020404" pitchFamily="49" charset="0"/>
              </a:rPr>
              <a:t>$ra</a:t>
            </a:r>
            <a:r>
              <a:rPr lang="zh-CN" altLang="zh-CN" dirty="0"/>
              <a:t>: </a:t>
            </a:r>
            <a:r>
              <a:rPr lang="zh-CN" altLang="en-US" dirty="0">
                <a:solidFill>
                  <a:srgbClr val="00B050"/>
                </a:solidFill>
              </a:rPr>
              <a:t>会改变。</a:t>
            </a:r>
            <a:r>
              <a:rPr lang="zh-CN" altLang="zh-CN" dirty="0">
                <a:latin typeface="Courier New" panose="02070309020205020404" pitchFamily="49" charset="0"/>
              </a:rPr>
              <a:t>jal</a:t>
            </a:r>
            <a:r>
              <a:rPr lang="zh-CN" altLang="zh-CN" dirty="0"/>
              <a:t> </a:t>
            </a:r>
            <a:r>
              <a:rPr lang="zh-CN" altLang="en-US" dirty="0"/>
              <a:t>会自动更改这个寄存器值，调用函数需要将其值保存在栈上</a:t>
            </a:r>
            <a:endParaRPr lang="zh-CN" altLang="zh-CN" dirty="0"/>
          </a:p>
          <a:p>
            <a:pPr lvl="1" eaLnBrk="1" hangingPunct="1"/>
            <a:r>
              <a:rPr lang="zh-CN" altLang="zh-CN" dirty="0">
                <a:latin typeface="Courier New" panose="02070309020205020404" pitchFamily="49" charset="0"/>
              </a:rPr>
              <a:t>$v0</a:t>
            </a:r>
            <a:r>
              <a:rPr lang="zh-CN" altLang="zh-CN" dirty="0"/>
              <a:t>-</a:t>
            </a:r>
            <a:r>
              <a:rPr lang="zh-CN" altLang="zh-CN" dirty="0">
                <a:latin typeface="Courier New" panose="02070309020205020404" pitchFamily="49" charset="0"/>
              </a:rPr>
              <a:t>$v1</a:t>
            </a:r>
            <a:r>
              <a:rPr lang="zh-CN" altLang="zh-CN" dirty="0"/>
              <a:t>:</a:t>
            </a:r>
            <a:r>
              <a:rPr lang="zh-CN" altLang="en-US" dirty="0">
                <a:solidFill>
                  <a:srgbClr val="00B050"/>
                </a:solidFill>
              </a:rPr>
              <a:t>会改变。</a:t>
            </a:r>
            <a:r>
              <a:rPr lang="zh-CN" altLang="en-US" dirty="0"/>
              <a:t>始终保存最新的返回值</a:t>
            </a:r>
            <a:endParaRPr lang="zh-CN" altLang="zh-CN" dirty="0"/>
          </a:p>
          <a:p>
            <a:pPr lvl="1" eaLnBrk="1" hangingPunct="1"/>
            <a:r>
              <a:rPr lang="zh-CN" altLang="zh-CN" dirty="0">
                <a:latin typeface="Courier New" panose="02070309020205020404" pitchFamily="49" charset="0"/>
              </a:rPr>
              <a:t>$a0</a:t>
            </a:r>
            <a:r>
              <a:rPr lang="zh-CN" altLang="zh-CN" dirty="0"/>
              <a:t>-</a:t>
            </a:r>
            <a:r>
              <a:rPr lang="zh-CN" altLang="zh-CN" dirty="0">
                <a:latin typeface="Courier New" panose="02070309020205020404" pitchFamily="49" charset="0"/>
              </a:rPr>
              <a:t>$a3</a:t>
            </a:r>
            <a:r>
              <a:rPr lang="zh-CN" altLang="zh-CN" dirty="0"/>
              <a:t>:</a:t>
            </a:r>
            <a:r>
              <a:rPr lang="zh-CN" altLang="en-US" dirty="0">
                <a:solidFill>
                  <a:srgbClr val="00B050"/>
                </a:solidFill>
              </a:rPr>
              <a:t>会改变。</a:t>
            </a:r>
            <a:r>
              <a:rPr lang="zh-CN" altLang="en-US" dirty="0"/>
              <a:t>调用函数如果在调用完成后还要用到这些寄存器中的值，就要在调用前将这些值保存在自己的栈空间内</a:t>
            </a:r>
            <a:endParaRPr lang="zh-CN" altLang="zh-CN" dirty="0"/>
          </a:p>
          <a:p>
            <a:pPr lvl="1" eaLnBrk="1" hangingPunct="1"/>
            <a:r>
              <a:rPr lang="zh-CN" altLang="zh-CN" dirty="0">
                <a:latin typeface="Courier New" panose="02070309020205020404" pitchFamily="49" charset="0"/>
              </a:rPr>
              <a:t>$t0</a:t>
            </a:r>
            <a:r>
              <a:rPr lang="zh-CN" altLang="zh-CN" dirty="0"/>
              <a:t>-</a:t>
            </a:r>
            <a:r>
              <a:rPr lang="zh-CN" altLang="zh-CN" dirty="0">
                <a:latin typeface="Courier New" panose="02070309020205020404" pitchFamily="49" charset="0"/>
              </a:rPr>
              <a:t>$t9</a:t>
            </a:r>
            <a:r>
              <a:rPr lang="zh-CN" altLang="zh-CN" dirty="0"/>
              <a:t>:</a:t>
            </a:r>
            <a:r>
              <a:rPr lang="zh-CN" altLang="en-US" dirty="0">
                <a:solidFill>
                  <a:srgbClr val="00B050"/>
                </a:solidFill>
              </a:rPr>
              <a:t>会改变。 </a:t>
            </a:r>
            <a:r>
              <a:rPr lang="zh-CN" altLang="en-US" dirty="0"/>
              <a:t>任何函数在任何时候都可以更新这些寄存器中的值，调用函数如果在调用完成后还要用到这些寄存器中的值，就要在调用前将这些值保存在自己的栈空间内</a:t>
            </a:r>
            <a:endParaRPr lang="en-US" altLang="zh-CN" dirty="0"/>
          </a:p>
          <a:p>
            <a:pPr eaLnBrk="1" hangingPunct="1"/>
            <a:r>
              <a:rPr lang="zh-CN" altLang="en-US" sz="2000" dirty="0"/>
              <a:t>调用和被调用都只需要保存他们使用的临时和保存寄存器值，并非所有的寄存器都要保存</a:t>
            </a:r>
            <a:endParaRPr lang="zh-CN" altLang="zh-CN" sz="20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57289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5257800" cy="373062"/>
          </a:xfrm>
        </p:spPr>
        <p:txBody>
          <a:bodyPr/>
          <a:lstStyle/>
          <a:p>
            <a:pPr eaLnBrk="1" hangingPunct="1"/>
            <a:r>
              <a:rPr lang="zh-CN" altLang="en-US" i="0" dirty="0"/>
              <a:t>存储程序概念</a:t>
            </a:r>
            <a:endParaRPr lang="zh-CN" altLang="zh-CN" i="0" dirty="0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0668576" cy="554023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冯诺依曼计算机建立在 </a:t>
            </a:r>
            <a:r>
              <a:rPr lang="zh-CN" altLang="zh-CN" sz="2000" dirty="0"/>
              <a:t>2 </a:t>
            </a:r>
            <a:r>
              <a:rPr lang="zh-CN" altLang="en-US" sz="2000" dirty="0"/>
              <a:t>个大原则之上</a:t>
            </a:r>
            <a:endParaRPr lang="zh-CN" altLang="zh-CN" sz="2000" dirty="0"/>
          </a:p>
          <a:p>
            <a:pPr lvl="1" eaLnBrk="1" hangingPunct="1"/>
            <a:r>
              <a:rPr lang="zh-CN" altLang="en-US" sz="2000" dirty="0"/>
              <a:t>指令与数值的表示形式一模一样</a:t>
            </a:r>
            <a:endParaRPr lang="zh-CN" altLang="zh-CN" sz="2000" dirty="0"/>
          </a:p>
          <a:p>
            <a:pPr lvl="1" eaLnBrk="1" hangingPunct="1"/>
            <a:r>
              <a:rPr lang="zh-CN" altLang="en-US" sz="2000" dirty="0"/>
              <a:t>全部程序可以被存储在内存中，像数据一样被读写</a:t>
            </a:r>
            <a:endParaRPr lang="zh-CN" altLang="zh-CN" sz="2000" dirty="0"/>
          </a:p>
          <a:p>
            <a:pPr eaLnBrk="1" hangingPunct="1"/>
            <a:r>
              <a:rPr lang="zh-CN" altLang="en-US" sz="2000" dirty="0"/>
              <a:t>简化计算机系统的软</a:t>
            </a:r>
            <a:r>
              <a:rPr lang="zh-CN" altLang="zh-CN" sz="2000" dirty="0"/>
              <a:t>/</a:t>
            </a:r>
            <a:r>
              <a:rPr lang="zh-CN" altLang="en-US" sz="2000" dirty="0"/>
              <a:t>硬件</a:t>
            </a:r>
            <a:r>
              <a:rPr lang="zh-CN" altLang="zh-CN" sz="2000" dirty="0"/>
              <a:t> </a:t>
            </a:r>
          </a:p>
          <a:p>
            <a:pPr lvl="1" eaLnBrk="1" hangingPunct="1"/>
            <a:r>
              <a:rPr lang="zh-CN" altLang="en-US" sz="2000" dirty="0"/>
              <a:t>用于数据操作的内存技术完全适用于指令操作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导致的结果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编址</a:t>
            </a:r>
            <a:endParaRPr lang="en-US" altLang="zh-CN" sz="2000" dirty="0"/>
          </a:p>
          <a:p>
            <a:pPr lvl="2" eaLnBrk="1" hangingPunct="1">
              <a:lnSpc>
                <a:spcPct val="85000"/>
              </a:lnSpc>
            </a:pPr>
            <a:r>
              <a:rPr lang="zh-CN" altLang="en-US" sz="2000" dirty="0"/>
              <a:t>所有存储在内存中的东西都有一个地址，分支与跳转语句的执行正是基于此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对地址的随意使用会导致很难查找的</a:t>
            </a:r>
            <a:r>
              <a:rPr lang="zh-CN" altLang="zh-CN" sz="2000" dirty="0"/>
              <a:t>bug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有一个寄存器始终保存正在执行的指令地址</a:t>
            </a:r>
            <a:r>
              <a:rPr lang="zh-CN" altLang="zh-CN" sz="2000" dirty="0"/>
              <a:t>: </a:t>
            </a:r>
            <a:r>
              <a:rPr lang="zh-CN" altLang="zh-CN" sz="2000" dirty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r>
              <a:rPr lang="zh-CN" altLang="zh-CN" sz="2000" u="sng" dirty="0">
                <a:solidFill>
                  <a:schemeClr val="accent1"/>
                </a:solidFill>
              </a:rPr>
              <a:t>Program Counter</a:t>
            </a:r>
            <a:r>
              <a:rPr lang="zh-CN" altLang="zh-CN" sz="2000" u="sng" dirty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r>
              <a:rPr lang="zh-CN" altLang="zh-CN" sz="2000" dirty="0"/>
              <a:t> (</a:t>
            </a:r>
            <a:r>
              <a:rPr lang="zh-CN" altLang="zh-CN" sz="2000" u="sng" dirty="0">
                <a:solidFill>
                  <a:schemeClr val="accent1"/>
                </a:solidFill>
              </a:rPr>
              <a:t>PC</a:t>
            </a:r>
            <a:r>
              <a:rPr lang="zh-CN" altLang="zh-CN" sz="2000" dirty="0"/>
              <a:t>)</a:t>
            </a:r>
            <a:r>
              <a:rPr lang="zh-CN" altLang="en-US" sz="2000" dirty="0"/>
              <a:t>，从根本上说就是一个指向内存的指针</a:t>
            </a:r>
            <a:endParaRPr lang="zh-CN" altLang="zh-CN" sz="2000" dirty="0"/>
          </a:p>
          <a:p>
            <a:pPr lvl="1" eaLnBrk="1" hangingPunct="1"/>
            <a:r>
              <a:rPr lang="zh-CN" altLang="en-US" sz="2000" dirty="0"/>
              <a:t>二进制代码兼容性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程序以二进制的形式给出，程序与特定的指令集绑定</a:t>
            </a:r>
          </a:p>
          <a:p>
            <a:pPr lvl="2" eaLnBrk="1" hangingPunct="1">
              <a:lnSpc>
                <a:spcPct val="85000"/>
              </a:lnSpc>
            </a:pPr>
            <a:r>
              <a:rPr lang="zh-CN" altLang="en-US" sz="2000" dirty="0"/>
              <a:t>新机器想要运行旧程序 </a:t>
            </a:r>
            <a:r>
              <a:rPr lang="zh-CN" altLang="zh-CN" sz="2000" dirty="0"/>
              <a:t>(</a:t>
            </a:r>
            <a:r>
              <a:rPr lang="zh-CN" altLang="zh-CN" sz="2000" dirty="0">
                <a:latin typeface="Arial" panose="020B0604020202020204" pitchFamily="34" charset="0"/>
              </a:rPr>
              <a:t>“</a:t>
            </a:r>
            <a:r>
              <a:rPr lang="zh-CN" altLang="en-US" sz="2000" dirty="0">
                <a:latin typeface="Arial" panose="020B0604020202020204" pitchFamily="34" charset="0"/>
              </a:rPr>
              <a:t>二进制代码</a:t>
            </a:r>
            <a:r>
              <a:rPr lang="zh-CN" altLang="zh-CN" sz="2000" dirty="0">
                <a:latin typeface="Arial" panose="020B0604020202020204" pitchFamily="34" charset="0"/>
              </a:rPr>
              <a:t>”</a:t>
            </a:r>
            <a:r>
              <a:rPr lang="zh-CN" altLang="zh-CN" sz="2000" dirty="0"/>
              <a:t>) </a:t>
            </a:r>
            <a:r>
              <a:rPr lang="zh-CN" altLang="en-US" sz="2000" dirty="0"/>
              <a:t>时，必须将程序按照新的指令集进行编译</a:t>
            </a:r>
          </a:p>
          <a:p>
            <a:pPr lvl="2" eaLnBrk="1" hangingPunct="1"/>
            <a:r>
              <a:rPr lang="zh-CN" altLang="en-US" sz="2000" dirty="0"/>
              <a:t>导致 </a:t>
            </a:r>
            <a:r>
              <a:rPr lang="zh-CN" altLang="en-US" sz="2000" dirty="0">
                <a:latin typeface="Arial" panose="020B0604020202020204" pitchFamily="34" charset="0"/>
              </a:rPr>
              <a:t>“</a:t>
            </a:r>
            <a:r>
              <a:rPr lang="zh-CN" altLang="en-US" sz="2000" dirty="0"/>
              <a:t>向后兼容</a:t>
            </a:r>
            <a:r>
              <a:rPr lang="zh-CN" altLang="en-US" sz="2000" dirty="0">
                <a:latin typeface="Arial" panose="020B0604020202020204" pitchFamily="34" charset="0"/>
              </a:rPr>
              <a:t>”</a:t>
            </a:r>
            <a:r>
              <a:rPr lang="zh-CN" altLang="en-US" sz="2000" dirty="0"/>
              <a:t> 的指令集不断进化</a:t>
            </a:r>
          </a:p>
        </p:txBody>
      </p:sp>
    </p:spTree>
    <p:extLst>
      <p:ext uri="{BB962C8B-B14F-4D97-AF65-F5344CB8AC3E}">
        <p14:creationId xmlns:p14="http://schemas.microsoft.com/office/powerpoint/2010/main" val="206494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和指令集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0464800" cy="3401187"/>
          </a:xfrm>
        </p:spPr>
        <p:txBody>
          <a:bodyPr/>
          <a:lstStyle/>
          <a:p>
            <a:r>
              <a:rPr lang="zh-CN" altLang="en-US" dirty="0"/>
              <a:t>执行指令是</a:t>
            </a:r>
            <a:r>
              <a:rPr lang="en-US" altLang="zh-CN" dirty="0"/>
              <a:t>CPU</a:t>
            </a:r>
            <a:r>
              <a:rPr lang="zh-CN" altLang="en-US" dirty="0"/>
              <a:t>的主要工作</a:t>
            </a:r>
            <a:endParaRPr lang="zh-CN" altLang="zh-CN" dirty="0"/>
          </a:p>
          <a:p>
            <a:r>
              <a:rPr lang="zh-CN" altLang="en-US" dirty="0"/>
              <a:t>不同的</a:t>
            </a:r>
            <a:r>
              <a:rPr lang="en-US" altLang="zh-CN" dirty="0"/>
              <a:t>CPU</a:t>
            </a:r>
            <a:r>
              <a:rPr lang="zh-CN" altLang="en-US" dirty="0"/>
              <a:t>有不同的指令集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zh-CN" altLang="en-US" sz="2000" dirty="0"/>
              <a:t>指令集架构</a:t>
            </a:r>
            <a:r>
              <a:rPr lang="zh-CN" altLang="zh-CN" sz="2000" dirty="0"/>
              <a:t>Instruction Set Architecture (ISA).</a:t>
            </a:r>
          </a:p>
          <a:p>
            <a:pPr lvl="1"/>
            <a:r>
              <a:rPr lang="en-US" altLang="zh-CN" dirty="0"/>
              <a:t> </a:t>
            </a:r>
            <a:r>
              <a:rPr lang="zh-CN" altLang="zh-CN" sz="2000" dirty="0"/>
              <a:t>Intel 80x86 (Pentium 4), IBM/Motorola PowerPC (Macintosh), MIPS, </a:t>
            </a:r>
            <a:r>
              <a:rPr lang="en-US" altLang="zh-CN" sz="2000" dirty="0"/>
              <a:t>ARM V7</a:t>
            </a:r>
            <a:r>
              <a:rPr lang="zh-CN" altLang="zh-CN" sz="2000" dirty="0"/>
              <a:t>, ...</a:t>
            </a:r>
            <a:endParaRPr lang="en-US" altLang="zh-CN" sz="2000" dirty="0"/>
          </a:p>
          <a:p>
            <a:r>
              <a:rPr lang="zh-CN" altLang="en-US" dirty="0"/>
              <a:t>精简指令集</a:t>
            </a:r>
            <a:r>
              <a:rPr lang="en-US" altLang="zh-CN" dirty="0"/>
              <a:t>(</a:t>
            </a:r>
            <a:r>
              <a:rPr lang="zh-CN" altLang="zh-CN" dirty="0"/>
              <a:t>RISC</a:t>
            </a:r>
            <a:r>
              <a:rPr lang="en-US" altLang="zh-CN" dirty="0"/>
              <a:t>)</a:t>
            </a:r>
            <a:r>
              <a:rPr lang="zh-CN" altLang="en-US" dirty="0"/>
              <a:t>的哲学</a:t>
            </a:r>
            <a:endParaRPr lang="en-US" altLang="zh-CN" dirty="0"/>
          </a:p>
          <a:p>
            <a:r>
              <a:rPr lang="zh-CN" altLang="zh-CN" dirty="0"/>
              <a:t>MIPS – </a:t>
            </a:r>
            <a:r>
              <a:rPr lang="zh-CN" altLang="en-US" dirty="0"/>
              <a:t>最早一家生产出商用 </a:t>
            </a:r>
            <a:r>
              <a:rPr lang="zh-CN" altLang="zh-CN" dirty="0"/>
              <a:t>RISC </a:t>
            </a:r>
            <a:r>
              <a:rPr lang="zh-CN" altLang="en-US" dirty="0"/>
              <a:t>架构的半导体公司</a:t>
            </a:r>
          </a:p>
          <a:p>
            <a:pPr lvl="1"/>
            <a:r>
              <a:rPr lang="zh-CN" altLang="zh-CN" sz="2000" dirty="0"/>
              <a:t>MIPS </a:t>
            </a:r>
            <a:r>
              <a:rPr lang="zh-CN" altLang="en-US" sz="2000" dirty="0"/>
              <a:t>简单、优雅，不被细节所累</a:t>
            </a:r>
            <a:endParaRPr lang="zh-CN" altLang="zh-CN" sz="2000" dirty="0"/>
          </a:p>
          <a:p>
            <a:pPr lvl="1"/>
            <a:r>
              <a:rPr lang="zh-CN" altLang="zh-CN" sz="2000" dirty="0"/>
              <a:t>MIPS </a:t>
            </a:r>
            <a:r>
              <a:rPr lang="zh-CN" altLang="en-US" sz="2000" dirty="0"/>
              <a:t>在嵌入式中得到一定应用，目前被</a:t>
            </a:r>
            <a:r>
              <a:rPr lang="en-US" altLang="zh-CN" sz="2000" dirty="0"/>
              <a:t>Imagination</a:t>
            </a:r>
            <a:r>
              <a:rPr lang="zh-CN" altLang="en-US" sz="2000" dirty="0"/>
              <a:t>收购</a:t>
            </a:r>
            <a:endParaRPr lang="zh-CN" altLang="zh-CN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4072689"/>
            <a:ext cx="167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29" y="4866439"/>
            <a:ext cx="157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4365104"/>
            <a:ext cx="22002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128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pPr eaLnBrk="1" hangingPunct="1"/>
            <a:r>
              <a:rPr lang="zh-CN" altLang="en-US" i="0" dirty="0"/>
              <a:t>作为指令的数字</a:t>
            </a:r>
            <a:endParaRPr lang="zh-CN" altLang="zh-CN" dirty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10596568" cy="4752975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可以定义不同的分配“字段”的方法</a:t>
            </a:r>
            <a:r>
              <a:rPr lang="zh-CN" altLang="zh-CN" sz="2800" dirty="0"/>
              <a:t>, MIPS </a:t>
            </a:r>
            <a:r>
              <a:rPr lang="zh-CN" altLang="en-US" sz="2800" dirty="0"/>
              <a:t>基于简单原则</a:t>
            </a:r>
            <a:r>
              <a:rPr lang="zh-CN" altLang="zh-CN" sz="2800" dirty="0"/>
              <a:t>, </a:t>
            </a:r>
            <a:r>
              <a:rPr lang="zh-CN" altLang="en-US" sz="2800" dirty="0"/>
              <a:t>定义了以下</a:t>
            </a:r>
            <a:r>
              <a:rPr lang="en-US" altLang="zh-CN" sz="2800" dirty="0"/>
              <a:t>3</a:t>
            </a:r>
            <a:r>
              <a:rPr lang="zh-CN" altLang="en-US" sz="2800" dirty="0"/>
              <a:t>种指令格式的基本类型</a:t>
            </a:r>
            <a:endParaRPr lang="zh-CN" altLang="zh-CN" sz="28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I-format</a:t>
            </a:r>
            <a:r>
              <a:rPr lang="en-US" altLang="zh-CN" sz="2400" dirty="0"/>
              <a:t>(</a:t>
            </a:r>
            <a:r>
              <a:rPr lang="zh-CN" altLang="en-US" sz="2400" dirty="0"/>
              <a:t>立即数格式</a:t>
            </a:r>
            <a:r>
              <a:rPr lang="en-US" altLang="zh-CN" sz="2400" dirty="0"/>
              <a:t>)</a:t>
            </a:r>
          </a:p>
          <a:p>
            <a:pPr marL="474663" lvl="1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当指令中有立即数的时候使用，包括</a:t>
            </a:r>
            <a:r>
              <a:rPr lang="en-US" altLang="zh-CN" sz="2400" dirty="0" err="1"/>
              <a:t>lw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 (</a:t>
            </a:r>
            <a:r>
              <a:rPr lang="zh-CN" altLang="en-US" sz="2400" dirty="0"/>
              <a:t>偏移量是立即数</a:t>
            </a:r>
            <a:r>
              <a:rPr lang="en-US" altLang="zh-CN" sz="2400" dirty="0"/>
              <a:t>) </a:t>
            </a:r>
            <a:r>
              <a:rPr lang="zh-CN" altLang="en-US" sz="2400" dirty="0"/>
              <a:t>以及分支语句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bne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但是这种格式</a:t>
            </a:r>
            <a:r>
              <a:rPr lang="zh-CN" altLang="en-US" sz="2400" dirty="0">
                <a:solidFill>
                  <a:srgbClr val="FF0000"/>
                </a:solidFill>
              </a:rPr>
              <a:t>不包含“移位”指令</a:t>
            </a:r>
            <a:r>
              <a:rPr lang="en-US" altLang="zh-CN" sz="2400" dirty="0"/>
              <a:t>)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J-format</a:t>
            </a:r>
            <a:r>
              <a:rPr lang="en-US" altLang="zh-CN" sz="2400" dirty="0"/>
              <a:t>(</a:t>
            </a:r>
            <a:r>
              <a:rPr lang="zh-CN" altLang="en-US" sz="2400" dirty="0"/>
              <a:t>跳转指令格式</a:t>
            </a:r>
            <a:r>
              <a:rPr lang="en-US" altLang="zh-CN" sz="2400" dirty="0"/>
              <a:t>)</a:t>
            </a:r>
          </a:p>
          <a:p>
            <a:pPr marL="474663" lvl="1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dirty="0">
                <a:latin typeface="Courier New" panose="02070309020205020404" pitchFamily="49" charset="0"/>
              </a:rPr>
              <a:t>j</a:t>
            </a:r>
            <a:r>
              <a:rPr lang="zh-CN" altLang="zh-CN" sz="2400" dirty="0"/>
              <a:t> </a:t>
            </a:r>
            <a:r>
              <a:rPr lang="zh-CN" altLang="en-US" sz="2400" dirty="0"/>
              <a:t>，</a:t>
            </a:r>
            <a:r>
              <a:rPr lang="zh-CN" altLang="zh-CN" sz="2400" dirty="0">
                <a:latin typeface="Courier New" panose="02070309020205020404" pitchFamily="49" charset="0"/>
              </a:rPr>
              <a:t>jal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R-format</a:t>
            </a:r>
            <a:r>
              <a:rPr lang="en-US" altLang="zh-CN" sz="2400" dirty="0"/>
              <a:t>(</a:t>
            </a:r>
            <a:r>
              <a:rPr lang="zh-CN" altLang="en-US" sz="2400" dirty="0"/>
              <a:t>寄存器格式</a:t>
            </a:r>
            <a:r>
              <a:rPr lang="en-US" altLang="zh-CN" sz="2400" dirty="0"/>
              <a:t>)</a:t>
            </a:r>
          </a:p>
          <a:p>
            <a:pPr marL="474663" lvl="1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适用于其他的指令</a:t>
            </a:r>
            <a:endParaRPr lang="en-US" altLang="zh-CN" sz="2400" dirty="0"/>
          </a:p>
          <a:p>
            <a:pPr marL="474663" lvl="1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2400" dirty="0"/>
          </a:p>
          <a:p>
            <a:pPr eaLnBrk="1" hangingPunct="1">
              <a:lnSpc>
                <a:spcPct val="95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778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2200275" cy="37306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zh-CN" i="0" dirty="0"/>
              <a:t>R-Format </a:t>
            </a:r>
            <a:r>
              <a:rPr lang="zh-CN" altLang="en-US" i="0" dirty="0"/>
              <a:t>指令</a:t>
            </a:r>
            <a:endParaRPr lang="zh-CN" altLang="zh-CN" dirty="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8153400" cy="728662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000" dirty="0">
                <a:latin typeface="Helvetica" panose="020B0604020202020204" pitchFamily="34" charset="0"/>
              </a:rPr>
              <a:t>以位为单位定义各个</a:t>
            </a:r>
            <a:r>
              <a:rPr lang="zh-CN" altLang="zh-CN" sz="2000" dirty="0">
                <a:latin typeface="Helvetica" panose="020B0604020202020204" pitchFamily="34" charset="0"/>
              </a:rPr>
              <a:t>“</a:t>
            </a:r>
            <a:r>
              <a:rPr lang="zh-CN" altLang="en-US" sz="2000" dirty="0"/>
              <a:t>字段</a:t>
            </a:r>
            <a:r>
              <a:rPr lang="zh-CN" altLang="zh-CN" sz="2000" dirty="0">
                <a:latin typeface="Helvetica" panose="020B0604020202020204" pitchFamily="34" charset="0"/>
              </a:rPr>
              <a:t>”</a:t>
            </a:r>
            <a:r>
              <a:rPr lang="zh-CN" altLang="en-US" sz="2000" dirty="0">
                <a:latin typeface="Helvetica" panose="020B0604020202020204" pitchFamily="34" charset="0"/>
              </a:rPr>
              <a:t>的</a:t>
            </a:r>
            <a:r>
              <a:rPr lang="zh-CN" altLang="zh-CN" sz="2000" dirty="0">
                <a:latin typeface="Helvetica" panose="020B0604020202020204" pitchFamily="34" charset="0"/>
              </a:rPr>
              <a:t> </a:t>
            </a:r>
            <a:r>
              <a:rPr lang="zh-CN" altLang="en-US" sz="2000" dirty="0">
                <a:latin typeface="Helvetica" panose="020B0604020202020204" pitchFamily="34" charset="0"/>
              </a:rPr>
              <a:t>大小</a:t>
            </a:r>
            <a:br>
              <a:rPr lang="en-US" altLang="zh-CN" sz="2000" dirty="0">
                <a:latin typeface="Helvetica" panose="020B0604020202020204" pitchFamily="34" charset="0"/>
              </a:rPr>
            </a:br>
            <a:r>
              <a:rPr lang="zh-CN" altLang="zh-CN" dirty="0">
                <a:latin typeface="Helvetica" panose="020B0604020202020204" pitchFamily="34" charset="0"/>
              </a:rPr>
              <a:t> </a:t>
            </a:r>
          </a:p>
        </p:txBody>
      </p:sp>
      <p:grpSp>
        <p:nvGrpSpPr>
          <p:cNvPr id="135187" name="Group 18"/>
          <p:cNvGrpSpPr>
            <a:grpSpLocks/>
          </p:cNvGrpSpPr>
          <p:nvPr/>
        </p:nvGrpSpPr>
        <p:grpSpPr bwMode="auto">
          <a:xfrm>
            <a:off x="2185847" y="1410155"/>
            <a:ext cx="7870373" cy="448041"/>
            <a:chOff x="-111" y="0"/>
            <a:chExt cx="4986" cy="375"/>
          </a:xfrm>
        </p:grpSpPr>
        <p:grpSp>
          <p:nvGrpSpPr>
            <p:cNvPr id="135188" name="Group 19"/>
            <p:cNvGrpSpPr>
              <a:grpSpLocks/>
            </p:cNvGrpSpPr>
            <p:nvPr/>
          </p:nvGrpSpPr>
          <p:grpSpPr bwMode="auto">
            <a:xfrm>
              <a:off x="-111" y="8"/>
              <a:ext cx="4986" cy="367"/>
              <a:chOff x="-158" y="8"/>
              <a:chExt cx="4986" cy="367"/>
            </a:xfrm>
          </p:grpSpPr>
          <p:sp>
            <p:nvSpPr>
              <p:cNvPr id="135189" name="Text Box 20"/>
              <p:cNvSpPr txBox="1">
                <a:spLocks noChangeArrowheads="1"/>
              </p:cNvSpPr>
              <p:nvPr/>
            </p:nvSpPr>
            <p:spPr bwMode="auto">
              <a:xfrm>
                <a:off x="-158" y="17"/>
                <a:ext cx="1267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400" dirty="0">
                    <a:latin typeface="Courier New" panose="02070309020205020404" pitchFamily="49" charset="0"/>
                  </a:rPr>
                  <a:t>O</a:t>
                </a:r>
                <a:r>
                  <a:rPr lang="zh-CN" altLang="zh-CN" sz="2400" dirty="0">
                    <a:latin typeface="Courier New" panose="02070309020205020404" pitchFamily="49" charset="0"/>
                  </a:rPr>
                  <a:t>pcode</a:t>
                </a:r>
                <a:r>
                  <a:rPr lang="en-US" altLang="zh-CN" sz="2400" dirty="0">
                    <a:latin typeface="Courier New" panose="02070309020205020404" pitchFamily="49" charset="0"/>
                  </a:rPr>
                  <a:t>(6)</a:t>
                </a:r>
                <a:endParaRPr lang="zh-CN" altLang="zh-CN" sz="24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35190" name="Text Box 21"/>
              <p:cNvSpPr txBox="1">
                <a:spLocks noChangeArrowheads="1"/>
              </p:cNvSpPr>
              <p:nvPr/>
            </p:nvSpPr>
            <p:spPr bwMode="auto">
              <a:xfrm>
                <a:off x="782" y="16"/>
                <a:ext cx="1120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400" dirty="0">
                    <a:latin typeface="Courier New" panose="02070309020205020404" pitchFamily="49" charset="0"/>
                  </a:rPr>
                  <a:t>rs</a:t>
                </a:r>
                <a:r>
                  <a:rPr lang="en-US" altLang="zh-CN" sz="2400" dirty="0">
                    <a:latin typeface="Courier New" panose="02070309020205020404" pitchFamily="49" charset="0"/>
                  </a:rPr>
                  <a:t>(5)</a:t>
                </a:r>
                <a:endParaRPr lang="zh-CN" altLang="zh-CN" sz="24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35191" name="Text Box 22"/>
              <p:cNvSpPr txBox="1">
                <a:spLocks noChangeArrowheads="1"/>
              </p:cNvSpPr>
              <p:nvPr/>
            </p:nvSpPr>
            <p:spPr bwMode="auto">
              <a:xfrm>
                <a:off x="1648" y="15"/>
                <a:ext cx="666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400" dirty="0">
                    <a:latin typeface="Courier New" panose="02070309020205020404" pitchFamily="49" charset="0"/>
                  </a:rPr>
                  <a:t>rt</a:t>
                </a:r>
                <a:r>
                  <a:rPr lang="en-US" altLang="zh-CN" sz="2400" dirty="0">
                    <a:latin typeface="Courier New" panose="02070309020205020404" pitchFamily="49" charset="0"/>
                  </a:rPr>
                  <a:t>(5)</a:t>
                </a:r>
                <a:endParaRPr lang="zh-CN" altLang="zh-CN" sz="24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35192" name="Text Box 23"/>
              <p:cNvSpPr txBox="1">
                <a:spLocks noChangeArrowheads="1"/>
              </p:cNvSpPr>
              <p:nvPr/>
            </p:nvSpPr>
            <p:spPr bwMode="auto">
              <a:xfrm>
                <a:off x="2268" y="8"/>
                <a:ext cx="667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400" dirty="0">
                    <a:latin typeface="Courier New" panose="02070309020205020404" pitchFamily="49" charset="0"/>
                  </a:rPr>
                  <a:t>rd</a:t>
                </a:r>
                <a:r>
                  <a:rPr lang="en-US" altLang="zh-CN" sz="2400" dirty="0">
                    <a:latin typeface="Courier New" panose="02070309020205020404" pitchFamily="49" charset="0"/>
                  </a:rPr>
                  <a:t>(5)</a:t>
                </a:r>
                <a:endParaRPr lang="zh-CN" altLang="zh-CN" sz="24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35193" name="Text Box 24"/>
              <p:cNvSpPr txBox="1">
                <a:spLocks noChangeArrowheads="1"/>
              </p:cNvSpPr>
              <p:nvPr/>
            </p:nvSpPr>
            <p:spPr bwMode="auto">
              <a:xfrm>
                <a:off x="3777" y="24"/>
                <a:ext cx="1051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400" dirty="0">
                    <a:latin typeface="Courier New" panose="02070309020205020404" pitchFamily="49" charset="0"/>
                  </a:rPr>
                  <a:t>funct</a:t>
                </a:r>
                <a:r>
                  <a:rPr lang="en-US" altLang="zh-CN" sz="2400" dirty="0">
                    <a:latin typeface="Courier New" panose="02070309020205020404" pitchFamily="49" charset="0"/>
                  </a:rPr>
                  <a:t>(6)</a:t>
                </a:r>
                <a:endParaRPr lang="zh-CN" altLang="zh-CN" sz="24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35194" name="Text Box 25"/>
              <p:cNvSpPr txBox="1">
                <a:spLocks noChangeArrowheads="1"/>
              </p:cNvSpPr>
              <p:nvPr/>
            </p:nvSpPr>
            <p:spPr bwMode="auto">
              <a:xfrm>
                <a:off x="2909" y="16"/>
                <a:ext cx="926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400" dirty="0">
                    <a:latin typeface="Courier New" panose="02070309020205020404" pitchFamily="49" charset="0"/>
                  </a:rPr>
                  <a:t>shamt</a:t>
                </a:r>
                <a:r>
                  <a:rPr lang="en-US" altLang="zh-CN" sz="2400" dirty="0">
                    <a:latin typeface="Courier New" panose="02070309020205020404" pitchFamily="49" charset="0"/>
                  </a:rPr>
                  <a:t>(5)</a:t>
                </a:r>
                <a:endParaRPr lang="zh-CN" altLang="zh-CN" sz="24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135195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4770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5196" name="Line 27"/>
            <p:cNvSpPr>
              <a:spLocks noChangeShapeType="1"/>
            </p:cNvSpPr>
            <p:nvPr/>
          </p:nvSpPr>
          <p:spPr bwMode="auto">
            <a:xfrm>
              <a:off x="1027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7" name="Line 28"/>
            <p:cNvSpPr>
              <a:spLocks noChangeShapeType="1"/>
            </p:cNvSpPr>
            <p:nvPr/>
          </p:nvSpPr>
          <p:spPr bwMode="auto">
            <a:xfrm>
              <a:off x="1698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8" name="Line 29"/>
            <p:cNvSpPr>
              <a:spLocks noChangeShapeType="1"/>
            </p:cNvSpPr>
            <p:nvPr/>
          </p:nvSpPr>
          <p:spPr bwMode="auto">
            <a:xfrm>
              <a:off x="2327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9" name="Line 30"/>
            <p:cNvSpPr>
              <a:spLocks noChangeShapeType="1"/>
            </p:cNvSpPr>
            <p:nvPr/>
          </p:nvSpPr>
          <p:spPr bwMode="auto">
            <a:xfrm>
              <a:off x="2956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0" name="Line 31"/>
            <p:cNvSpPr>
              <a:spLocks noChangeShapeType="1"/>
            </p:cNvSpPr>
            <p:nvPr/>
          </p:nvSpPr>
          <p:spPr bwMode="auto">
            <a:xfrm>
              <a:off x="3878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202" name="Rectangle 33"/>
          <p:cNvSpPr>
            <a:spLocks noChangeArrowheads="1"/>
          </p:cNvSpPr>
          <p:nvPr/>
        </p:nvSpPr>
        <p:spPr bwMode="auto">
          <a:xfrm>
            <a:off x="2141322" y="1878632"/>
            <a:ext cx="7848600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每个字段都被看成是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5-bit</a:t>
            </a:r>
            <a:r>
              <a:rPr lang="zh-CN" altLang="en-US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（</a:t>
            </a:r>
            <a:r>
              <a:rPr lang="zh-CN" altLang="zh-CN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0-31</a:t>
            </a:r>
            <a:r>
              <a:rPr lang="zh-CN" altLang="en-US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）</a:t>
            </a:r>
            <a:r>
              <a:rPr lang="zh-CN" altLang="en-US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或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6-bit</a:t>
            </a:r>
            <a:r>
              <a:rPr lang="zh-CN" altLang="en-US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（</a:t>
            </a:r>
            <a:r>
              <a:rPr lang="zh-CN" altLang="zh-CN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0-</a:t>
            </a:r>
            <a:r>
              <a:rPr lang="en-US" altLang="zh-CN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63</a:t>
            </a:r>
            <a:r>
              <a:rPr lang="zh-CN" altLang="en-US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）</a:t>
            </a:r>
            <a:r>
              <a:rPr lang="zh-CN" altLang="en-US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的无符号整数</a:t>
            </a:r>
            <a:r>
              <a:rPr lang="zh-CN" altLang="zh-CN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, </a:t>
            </a:r>
            <a:r>
              <a:rPr lang="zh-CN" altLang="en-US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而不是一个</a:t>
            </a:r>
            <a:r>
              <a:rPr lang="en-US" altLang="zh-CN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32-bit</a:t>
            </a:r>
            <a:r>
              <a:rPr lang="zh-CN" altLang="en-US" b="1" dirty="0">
                <a:solidFill>
                  <a:schemeClr val="accent1"/>
                </a:solidFill>
                <a:latin typeface="Comic Sans MS" panose="030F0702030302020204" pitchFamily="66" charset="0"/>
                <a:ea typeface="华康少女文字W5(P)" pitchFamily="82" charset="-122"/>
              </a:rPr>
              <a:t>整数的一部分</a:t>
            </a:r>
            <a:endParaRPr lang="zh-CN" altLang="zh-CN" b="1" dirty="0">
              <a:solidFill>
                <a:schemeClr val="accent1"/>
              </a:solidFill>
              <a:latin typeface="Comic Sans MS" panose="030F0702030302020204" pitchFamily="66" charset="0"/>
              <a:ea typeface="华康少女文字W5(P)" pitchFamily="8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5816" y="2641467"/>
            <a:ext cx="8879905" cy="471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zh-CN" sz="2000" u="sng" dirty="0">
                <a:solidFill>
                  <a:schemeClr val="accent2"/>
                </a:solidFill>
                <a:latin typeface="Courier New" panose="02070309020205020404" pitchFamily="49" charset="0"/>
              </a:rPr>
              <a:t>opcode</a:t>
            </a:r>
            <a:r>
              <a:rPr lang="zh-CN" altLang="zh-CN" sz="2000" dirty="0"/>
              <a:t>: </a:t>
            </a:r>
            <a:r>
              <a:rPr lang="zh-CN" altLang="en-US" sz="2000" dirty="0"/>
              <a:t>与其他字段结合决定指令</a:t>
            </a:r>
            <a:r>
              <a:rPr lang="en-US" altLang="zh-CN" sz="2000" dirty="0"/>
              <a:t>(</a:t>
            </a:r>
            <a:r>
              <a:rPr lang="zh-CN" altLang="en-US" sz="2000" dirty="0"/>
              <a:t>等于</a:t>
            </a:r>
            <a:r>
              <a:rPr lang="zh-CN" altLang="zh-CN" sz="2000" dirty="0"/>
              <a:t>0</a:t>
            </a:r>
            <a:r>
              <a:rPr lang="zh-CN" altLang="en-US" sz="2000" dirty="0"/>
              <a:t>时代表所有</a:t>
            </a:r>
            <a:r>
              <a:rPr lang="zh-CN" altLang="zh-CN" sz="2000" dirty="0"/>
              <a:t>R-Format</a:t>
            </a:r>
            <a:r>
              <a:rPr lang="zh-CN" altLang="en-US" sz="2000" dirty="0"/>
              <a:t>指令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zh-CN" altLang="zh-CN" sz="2000" u="sng" dirty="0">
                <a:solidFill>
                  <a:schemeClr val="accent2"/>
                </a:solidFill>
                <a:latin typeface="Courier New" panose="02070309020205020404" pitchFamily="49" charset="0"/>
              </a:rPr>
              <a:t>funct</a:t>
            </a:r>
            <a:r>
              <a:rPr lang="zh-CN" altLang="zh-CN" sz="2000" dirty="0"/>
              <a:t>: </a:t>
            </a:r>
            <a:r>
              <a:rPr lang="zh-CN" altLang="en-US" sz="2000" dirty="0"/>
              <a:t>与</a:t>
            </a:r>
            <a:r>
              <a:rPr lang="zh-CN" altLang="zh-CN" sz="2000" dirty="0">
                <a:latin typeface="Courier New" panose="02070309020205020404" pitchFamily="49" charset="0"/>
              </a:rPr>
              <a:t>opcode</a:t>
            </a:r>
            <a:r>
              <a:rPr lang="zh-CN" altLang="en-US" sz="2000" dirty="0">
                <a:latin typeface="Courier New" panose="02070309020205020404" pitchFamily="49" charset="0"/>
              </a:rPr>
              <a:t>组合起来</a:t>
            </a:r>
            <a:r>
              <a:rPr lang="zh-CN" altLang="zh-CN" sz="2000" dirty="0"/>
              <a:t>, </a:t>
            </a:r>
            <a:r>
              <a:rPr lang="zh-CN" altLang="en-US" sz="2000" dirty="0"/>
              <a:t>决定该条指令名</a:t>
            </a:r>
            <a:r>
              <a:rPr lang="en-US" altLang="zh-CN" sz="2000" dirty="0"/>
              <a:t>(</a:t>
            </a:r>
            <a:r>
              <a:rPr lang="zh-CN" altLang="en-US" sz="2000" dirty="0"/>
              <a:t>操作符</a:t>
            </a:r>
            <a:r>
              <a:rPr lang="en-US" altLang="zh-CN" sz="2000" dirty="0"/>
              <a:t>)</a:t>
            </a:r>
          </a:p>
          <a:p>
            <a:pPr lvl="1" eaLnBrk="1" hangingPunct="1">
              <a:spcBef>
                <a:spcPts val="864"/>
              </a:spcBef>
            </a:pPr>
            <a:r>
              <a:rPr lang="zh-CN" altLang="zh-CN" sz="2000" u="sng" dirty="0">
                <a:solidFill>
                  <a:schemeClr val="accent2"/>
                </a:solidFill>
                <a:latin typeface="Courier New" panose="02070309020205020404" pitchFamily="49" charset="0"/>
              </a:rPr>
              <a:t>rs</a:t>
            </a:r>
            <a:r>
              <a:rPr lang="zh-CN" altLang="zh-CN" sz="2000" dirty="0"/>
              <a:t> (</a:t>
            </a:r>
            <a:r>
              <a:rPr lang="zh-CN" altLang="zh-CN" sz="2000" dirty="0">
                <a:solidFill>
                  <a:schemeClr val="accent2"/>
                </a:solidFill>
              </a:rPr>
              <a:t>S</a:t>
            </a:r>
            <a:r>
              <a:rPr lang="zh-CN" altLang="zh-CN" sz="2000" dirty="0"/>
              <a:t>ource </a:t>
            </a:r>
            <a:r>
              <a:rPr lang="zh-CN" altLang="zh-CN" sz="2000" dirty="0">
                <a:solidFill>
                  <a:schemeClr val="accent2"/>
                </a:solidFill>
              </a:rPr>
              <a:t>R</a:t>
            </a:r>
            <a:r>
              <a:rPr lang="zh-CN" altLang="zh-CN" sz="2000" dirty="0"/>
              <a:t>egister):</a:t>
            </a:r>
            <a:r>
              <a:rPr lang="en-US" altLang="zh-CN" sz="2000" dirty="0"/>
              <a:t> </a:t>
            </a:r>
            <a:r>
              <a:rPr lang="zh-CN" altLang="en-US" sz="2000" i="1" dirty="0"/>
              <a:t>通常</a:t>
            </a:r>
            <a:r>
              <a:rPr lang="zh-CN" altLang="en-US" sz="2000" dirty="0"/>
              <a:t>指定存放第一个操作数的寄存器</a:t>
            </a:r>
            <a:endParaRPr lang="zh-CN" altLang="zh-CN" sz="2000" dirty="0"/>
          </a:p>
          <a:p>
            <a:pPr lvl="1" eaLnBrk="1" hangingPunct="1"/>
            <a:r>
              <a:rPr lang="zh-CN" altLang="zh-CN" sz="2000" u="sng" dirty="0">
                <a:solidFill>
                  <a:schemeClr val="accent2"/>
                </a:solidFill>
                <a:latin typeface="Courier New" panose="02070309020205020404" pitchFamily="49" charset="0"/>
              </a:rPr>
              <a:t>rt</a:t>
            </a:r>
            <a:r>
              <a:rPr lang="zh-CN" altLang="zh-CN" sz="2000" dirty="0"/>
              <a:t> (</a:t>
            </a:r>
            <a:r>
              <a:rPr lang="zh-CN" altLang="zh-CN" sz="2000" dirty="0">
                <a:solidFill>
                  <a:schemeClr val="accent2"/>
                </a:solidFill>
              </a:rPr>
              <a:t>T</a:t>
            </a:r>
            <a:r>
              <a:rPr lang="zh-CN" altLang="zh-CN" sz="2000" dirty="0"/>
              <a:t>arget </a:t>
            </a:r>
            <a:r>
              <a:rPr lang="zh-CN" altLang="zh-CN" sz="2000" dirty="0">
                <a:solidFill>
                  <a:schemeClr val="accent2"/>
                </a:solidFill>
              </a:rPr>
              <a:t>R</a:t>
            </a:r>
            <a:r>
              <a:rPr lang="zh-CN" altLang="zh-CN" sz="2000" dirty="0"/>
              <a:t>egister):</a:t>
            </a:r>
            <a:r>
              <a:rPr lang="en-US" altLang="zh-CN" sz="2000" dirty="0"/>
              <a:t> </a:t>
            </a:r>
            <a:r>
              <a:rPr lang="zh-CN" altLang="en-US" sz="2000" i="1" dirty="0"/>
              <a:t>通常</a:t>
            </a:r>
            <a:r>
              <a:rPr lang="zh-CN" altLang="en-US" sz="2000" dirty="0"/>
              <a:t>指定存放第二个操作数的寄存器</a:t>
            </a:r>
            <a:endParaRPr lang="zh-CN" altLang="zh-CN" sz="2000" dirty="0"/>
          </a:p>
          <a:p>
            <a:pPr lvl="1" eaLnBrk="1" hangingPunct="1"/>
            <a:r>
              <a:rPr lang="zh-CN" altLang="zh-CN" sz="2000" u="sng" dirty="0">
                <a:solidFill>
                  <a:schemeClr val="accent2"/>
                </a:solidFill>
                <a:latin typeface="Courier New" panose="02070309020205020404" pitchFamily="49" charset="0"/>
              </a:rPr>
              <a:t>rd</a:t>
            </a:r>
            <a:r>
              <a:rPr lang="zh-CN" altLang="zh-CN" sz="2000" dirty="0"/>
              <a:t> (</a:t>
            </a:r>
            <a:r>
              <a:rPr lang="zh-CN" altLang="zh-CN" sz="2000" dirty="0">
                <a:solidFill>
                  <a:schemeClr val="accent2"/>
                </a:solidFill>
              </a:rPr>
              <a:t>D</a:t>
            </a:r>
            <a:r>
              <a:rPr lang="zh-CN" altLang="zh-CN" sz="2000" dirty="0"/>
              <a:t>estination </a:t>
            </a:r>
            <a:r>
              <a:rPr lang="zh-CN" altLang="zh-CN" sz="2000" dirty="0">
                <a:solidFill>
                  <a:schemeClr val="accent2"/>
                </a:solidFill>
              </a:rPr>
              <a:t>R</a:t>
            </a:r>
            <a:r>
              <a:rPr lang="zh-CN" altLang="zh-CN" sz="2000" dirty="0"/>
              <a:t>egister):</a:t>
            </a:r>
            <a:r>
              <a:rPr lang="en-US" altLang="zh-CN" sz="2000" dirty="0"/>
              <a:t> </a:t>
            </a:r>
            <a:r>
              <a:rPr lang="zh-CN" altLang="en-US" sz="2000" i="1" dirty="0"/>
              <a:t>通常</a:t>
            </a:r>
            <a:r>
              <a:rPr lang="zh-CN" altLang="en-US" sz="2000" dirty="0"/>
              <a:t>指定存放计算结果的寄存器</a:t>
            </a:r>
            <a:endParaRPr lang="en-US" altLang="zh-CN" sz="2000" dirty="0"/>
          </a:p>
          <a:p>
            <a:pPr lvl="1" eaLnBrk="1" hangingPunct="1">
              <a:lnSpc>
                <a:spcPct val="95000"/>
              </a:lnSpc>
            </a:pPr>
            <a:r>
              <a:rPr lang="zh-CN" altLang="zh-CN" sz="2000" u="sng" dirty="0">
                <a:solidFill>
                  <a:schemeClr val="accent2"/>
                </a:solidFill>
                <a:latin typeface="Courier New" panose="02070309020205020404" pitchFamily="49" charset="0"/>
              </a:rPr>
              <a:t>shamt</a:t>
            </a:r>
            <a:r>
              <a:rPr lang="zh-CN" altLang="zh-CN" sz="2000" dirty="0"/>
              <a:t>: </a:t>
            </a:r>
            <a:r>
              <a:rPr lang="zh-CN" altLang="en-US" sz="2000" dirty="0"/>
              <a:t>这个字段中存储执行移位运算时要移的位数</a:t>
            </a:r>
            <a:r>
              <a:rPr lang="en-US" altLang="zh-CN" sz="2000" dirty="0"/>
              <a:t>(</a:t>
            </a:r>
            <a:r>
              <a:rPr lang="zh-CN" altLang="en-US" sz="2000" dirty="0"/>
              <a:t>该字段在不进行移位操作的指令中通常会置</a:t>
            </a:r>
            <a:r>
              <a:rPr lang="zh-CN" altLang="zh-CN" sz="2000" dirty="0"/>
              <a:t>0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65000"/>
              </a:lnSpc>
              <a:buNone/>
            </a:pPr>
            <a:r>
              <a:rPr lang="zh-CN" altLang="en-US" sz="2000" dirty="0"/>
              <a:t>注意</a:t>
            </a:r>
            <a:r>
              <a:rPr lang="en-US" altLang="zh-CN" sz="2000" dirty="0"/>
              <a:t>3</a:t>
            </a:r>
            <a:r>
              <a:rPr lang="zh-CN" altLang="en-US" sz="2000" dirty="0"/>
              <a:t>个寄存器字段</a:t>
            </a:r>
            <a:r>
              <a:rPr lang="zh-CN" altLang="zh-CN" sz="2000" dirty="0"/>
              <a:t>: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z="2000" dirty="0"/>
              <a:t>每个寄存器字段是</a:t>
            </a:r>
            <a:r>
              <a:rPr lang="en-US" altLang="zh-CN" sz="2000" dirty="0"/>
              <a:t>5-bit</a:t>
            </a:r>
            <a:r>
              <a:rPr lang="zh-CN" altLang="zh-CN" sz="2000" dirty="0"/>
              <a:t>, </a:t>
            </a:r>
            <a:r>
              <a:rPr lang="zh-CN" altLang="en-US" sz="2000" dirty="0"/>
              <a:t>可以用它来完整的表示出</a:t>
            </a:r>
            <a:r>
              <a:rPr lang="zh-CN" altLang="zh-CN" sz="2000" dirty="0"/>
              <a:t>0-31</a:t>
            </a:r>
            <a:r>
              <a:rPr lang="zh-CN" altLang="en-US" sz="2000" dirty="0"/>
              <a:t>之间的所有无符号整数，这样每一个寄存器字段中的数值就是对应的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个寄存器中的一个</a:t>
            </a:r>
            <a:endParaRPr lang="zh-CN" altLang="zh-CN" sz="2000" dirty="0"/>
          </a:p>
          <a:p>
            <a:pPr lvl="1" eaLnBrk="1" hangingPunct="1">
              <a:lnSpc>
                <a:spcPct val="65000"/>
              </a:lnSpc>
            </a:pPr>
            <a:r>
              <a:rPr lang="zh-CN" altLang="en-US" sz="2000" dirty="0"/>
              <a:t>有些特殊情况</a:t>
            </a:r>
            <a:endParaRPr lang="zh-CN" altLang="zh-CN" sz="2000" dirty="0"/>
          </a:p>
          <a:p>
            <a:pPr lvl="1" eaLnBrk="1" hangingPunct="1"/>
            <a:endParaRPr lang="zh-CN" altLang="zh-CN" sz="2000" dirty="0"/>
          </a:p>
          <a:p>
            <a:pPr lvl="2" eaLnBrk="1" hangingPunct="1"/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9161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pPr eaLnBrk="1" hangingPunct="1"/>
            <a:r>
              <a:rPr lang="zh-CN" altLang="zh-CN" i="0" dirty="0"/>
              <a:t>R-Format </a:t>
            </a:r>
            <a:r>
              <a:rPr lang="zh-CN" altLang="en-US" i="0" dirty="0"/>
              <a:t>指令的例子</a:t>
            </a:r>
            <a:endParaRPr lang="zh-CN" altLang="zh-CN" i="0" dirty="0"/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7848600" cy="1243012"/>
          </a:xfrm>
        </p:spPr>
        <p:txBody>
          <a:bodyPr/>
          <a:lstStyle/>
          <a:p>
            <a:pPr eaLnBrk="1" hangingPunct="1">
              <a:lnSpc>
                <a:spcPct val="65000"/>
              </a:lnSpc>
            </a:pPr>
            <a:r>
              <a:rPr lang="zh-CN" altLang="zh-CN" dirty="0"/>
              <a:t>MIPS </a:t>
            </a:r>
            <a:r>
              <a:rPr lang="zh-CN" altLang="en-US" dirty="0"/>
              <a:t>指令</a:t>
            </a:r>
            <a:r>
              <a:rPr lang="en-US" altLang="zh-CN" dirty="0"/>
              <a:t>  </a:t>
            </a:r>
            <a:endParaRPr lang="zh-CN" altLang="zh-CN" dirty="0"/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zh-CN" altLang="zh-CN" dirty="0">
                <a:latin typeface="Courier New" panose="02070309020205020404" pitchFamily="49" charset="0"/>
              </a:rPr>
              <a:t>add   $8,$9,$10</a:t>
            </a:r>
            <a:endParaRPr lang="zh-CN" altLang="zh-CN" dirty="0"/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zh-CN" altLang="zh-CN" dirty="0"/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zh-CN" altLang="zh-CN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647729" y="2816821"/>
            <a:ext cx="6049531" cy="473006"/>
            <a:chOff x="0" y="0"/>
            <a:chExt cx="5136" cy="38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38" y="0"/>
              <a:ext cx="4560" cy="384"/>
              <a:chOff x="-45" y="0"/>
              <a:chExt cx="4560" cy="384"/>
            </a:xfrm>
          </p:grpSpPr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-45" y="0"/>
                <a:ext cx="33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0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820" y="0"/>
                <a:ext cx="33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9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1529" y="0"/>
                <a:ext cx="52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10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2418" y="0"/>
                <a:ext cx="33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8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3993" y="0"/>
                <a:ext cx="52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32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3217" y="0"/>
                <a:ext cx="33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0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960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776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44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3360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4176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130561" y="902324"/>
            <a:ext cx="4572000" cy="174688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zh-CN" altLang="zh-CN" dirty="0">
                <a:latin typeface="Courier New" panose="02070309020205020404" pitchFamily="49" charset="0"/>
              </a:rPr>
              <a:t>opcode</a:t>
            </a:r>
            <a:r>
              <a:rPr lang="zh-CN" altLang="zh-CN" dirty="0"/>
              <a:t> = 0 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zh-CN" altLang="zh-CN" dirty="0">
                <a:latin typeface="Courier New" panose="02070309020205020404" pitchFamily="49" charset="0"/>
              </a:rPr>
              <a:t>funct</a:t>
            </a:r>
            <a:r>
              <a:rPr lang="zh-CN" altLang="zh-CN" dirty="0"/>
              <a:t> = 32 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zh-CN" altLang="zh-CN" dirty="0">
                <a:latin typeface="Courier New" panose="02070309020205020404" pitchFamily="49" charset="0"/>
              </a:rPr>
              <a:t>rd</a:t>
            </a:r>
            <a:r>
              <a:rPr lang="zh-CN" altLang="zh-CN" dirty="0"/>
              <a:t> = 8 (</a:t>
            </a:r>
            <a:r>
              <a:rPr lang="zh-CN" altLang="en-US" dirty="0"/>
              <a:t>目标结果</a:t>
            </a:r>
            <a:r>
              <a:rPr lang="zh-CN" altLang="zh-CN" dirty="0"/>
              <a:t>)</a:t>
            </a:r>
            <a:r>
              <a:rPr lang="zh-CN" altLang="zh-CN" dirty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zh-CN" altLang="zh-CN" dirty="0">
                <a:latin typeface="Courier New" panose="02070309020205020404" pitchFamily="49" charset="0"/>
              </a:rPr>
              <a:t>rs</a:t>
            </a:r>
            <a:r>
              <a:rPr lang="zh-CN" altLang="zh-CN" dirty="0"/>
              <a:t> = 9 (</a:t>
            </a:r>
            <a:r>
              <a:rPr lang="zh-CN" altLang="en-US" dirty="0"/>
              <a:t>第一</a:t>
            </a:r>
            <a:r>
              <a:rPr lang="zh-CN" altLang="zh-CN" dirty="0"/>
              <a:t> </a:t>
            </a:r>
            <a:r>
              <a:rPr lang="zh-CN" altLang="en-US" i="1" dirty="0">
                <a:solidFill>
                  <a:schemeClr val="accent2"/>
                </a:solidFill>
              </a:rPr>
              <a:t>操作数</a:t>
            </a:r>
            <a:r>
              <a:rPr lang="zh-CN" altLang="zh-CN" dirty="0"/>
              <a:t>)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zh-CN" altLang="zh-CN" dirty="0">
                <a:latin typeface="Courier New" panose="02070309020205020404" pitchFamily="49" charset="0"/>
              </a:rPr>
              <a:t>rt</a:t>
            </a:r>
            <a:r>
              <a:rPr lang="zh-CN" altLang="zh-CN" dirty="0"/>
              <a:t> = 10 (</a:t>
            </a:r>
            <a:r>
              <a:rPr lang="zh-CN" altLang="en-US" dirty="0"/>
              <a:t>第二</a:t>
            </a:r>
            <a:r>
              <a:rPr lang="zh-CN" altLang="zh-CN" dirty="0"/>
              <a:t> </a:t>
            </a:r>
            <a:r>
              <a:rPr lang="zh-CN" altLang="en-US" i="1" dirty="0">
                <a:solidFill>
                  <a:schemeClr val="accent2"/>
                </a:solidFill>
              </a:rPr>
              <a:t>操作数</a:t>
            </a:r>
            <a:r>
              <a:rPr lang="zh-CN" altLang="zh-CN" dirty="0"/>
              <a:t>)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zh-CN" altLang="zh-CN" dirty="0">
                <a:latin typeface="Courier New" panose="02070309020205020404" pitchFamily="49" charset="0"/>
              </a:rPr>
              <a:t>shamt</a:t>
            </a:r>
            <a:r>
              <a:rPr lang="zh-CN" altLang="zh-CN" dirty="0"/>
              <a:t> = 0 (</a:t>
            </a:r>
            <a:r>
              <a:rPr lang="zh-CN" altLang="en-US" dirty="0"/>
              <a:t>非移位指令</a:t>
            </a:r>
            <a:r>
              <a:rPr lang="zh-CN" altLang="zh-CN" dirty="0"/>
              <a:t>)</a:t>
            </a:r>
            <a:endParaRPr lang="en-US" altLang="zh-CN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387256" y="2774633"/>
            <a:ext cx="2109193" cy="51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lnSpc>
                <a:spcPct val="75000"/>
              </a:lnSpc>
              <a:spcBef>
                <a:spcPct val="65000"/>
              </a:spcBef>
              <a:buNone/>
            </a:pPr>
            <a:r>
              <a:rPr lang="zh-CN" altLang="en-US" sz="2000" dirty="0">
                <a:latin typeface="Comic Sans MS" panose="030F0702030302020204" pitchFamily="66" charset="0"/>
                <a:ea typeface="华康少女文字W5(P)" pitchFamily="82" charset="-122"/>
              </a:rPr>
              <a:t>每个字段的十进制表示</a:t>
            </a:r>
            <a:endParaRPr lang="zh-CN" altLang="zh-CN" sz="2000" dirty="0">
              <a:latin typeface="Comic Sans MS" panose="030F0702030302020204" pitchFamily="66" charset="0"/>
              <a:ea typeface="华康少女文字W5(P)" pitchFamily="8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87255" y="3565620"/>
            <a:ext cx="3299865" cy="28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lnSpc>
                <a:spcPct val="75000"/>
              </a:lnSpc>
              <a:spcBef>
                <a:spcPct val="65000"/>
              </a:spcBef>
              <a:buNone/>
            </a:pPr>
            <a:r>
              <a:rPr lang="zh-CN" altLang="en-US" sz="2000" dirty="0">
                <a:latin typeface="Comic Sans MS" panose="030F0702030302020204" pitchFamily="66" charset="0"/>
                <a:ea typeface="华康少女文字W5(P)" pitchFamily="82" charset="-122"/>
              </a:rPr>
              <a:t>每个字段的二进制表示</a:t>
            </a:r>
            <a:endParaRPr lang="zh-CN" altLang="zh-CN" sz="2000" dirty="0">
              <a:latin typeface="Comic Sans MS" panose="030F0702030302020204" pitchFamily="66" charset="0"/>
              <a:ea typeface="华康少女文字W5(P)" pitchFamily="82" charset="-122"/>
            </a:endParaRP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1867719" y="4031482"/>
            <a:ext cx="8153400" cy="473075"/>
            <a:chOff x="0" y="0"/>
            <a:chExt cx="5136" cy="298"/>
          </a:xfrm>
        </p:grpSpPr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44" y="0"/>
              <a:ext cx="5056" cy="298"/>
              <a:chOff x="-3" y="0"/>
              <a:chExt cx="5056" cy="298"/>
            </a:xfrm>
          </p:grpSpPr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-3" y="0"/>
                <a:ext cx="928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000000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930" y="0"/>
                <a:ext cx="79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01001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1729" y="0"/>
                <a:ext cx="79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01010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33" name="Text Box 28"/>
              <p:cNvSpPr txBox="1">
                <a:spLocks noChangeArrowheads="1"/>
              </p:cNvSpPr>
              <p:nvPr/>
            </p:nvSpPr>
            <p:spPr bwMode="auto">
              <a:xfrm>
                <a:off x="2528" y="0"/>
                <a:ext cx="79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01000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34" name="Text Box 29"/>
              <p:cNvSpPr txBox="1">
                <a:spLocks noChangeArrowheads="1"/>
              </p:cNvSpPr>
              <p:nvPr/>
            </p:nvSpPr>
            <p:spPr bwMode="auto">
              <a:xfrm>
                <a:off x="4125" y="0"/>
                <a:ext cx="928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100000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35" name="Text Box 30"/>
              <p:cNvSpPr txBox="1">
                <a:spLocks noChangeArrowheads="1"/>
              </p:cNvSpPr>
              <p:nvPr/>
            </p:nvSpPr>
            <p:spPr bwMode="auto">
              <a:xfrm>
                <a:off x="3327" y="0"/>
                <a:ext cx="79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zh-CN" altLang="zh-CN" sz="2800" dirty="0">
                    <a:latin typeface="Courier New" panose="02070309020205020404" pitchFamily="49" charset="0"/>
                  </a:rPr>
                  <a:t>00000</a:t>
                </a:r>
                <a:endParaRPr lang="zh-CN" altLang="zh-CN" sz="2000" dirty="0">
                  <a:solidFill>
                    <a:schemeClr val="accent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960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1776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544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3360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4176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1991545" y="3933056"/>
            <a:ext cx="8378809" cy="706438"/>
            <a:chOff x="94" y="0"/>
            <a:chExt cx="5277" cy="445"/>
          </a:xfrm>
        </p:grpSpPr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94" y="0"/>
              <a:ext cx="530" cy="43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663" y="0"/>
              <a:ext cx="624" cy="43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1309" y="0"/>
              <a:ext cx="675" cy="43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1968" y="0"/>
              <a:ext cx="576" cy="43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2606" y="0"/>
              <a:ext cx="576" cy="43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3216" y="0"/>
              <a:ext cx="624" cy="43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866" y="0"/>
              <a:ext cx="630" cy="43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512" y="0"/>
              <a:ext cx="531" cy="43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5088" y="288"/>
              <a:ext cx="28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lang="zh-CN" altLang="zh-CN" b="1" baseline="-25000" dirty="0">
                  <a:solidFill>
                    <a:schemeClr val="hlink"/>
                  </a:solidFill>
                  <a:latin typeface="Helvetica" panose="020B0604020202020204" pitchFamily="34" charset="0"/>
                </a:rPr>
                <a:t>hex</a:t>
              </a:r>
              <a:endParaRPr lang="zh-CN" altLang="zh-CN" baseline="-25000" dirty="0"/>
            </a:p>
          </p:txBody>
        </p:sp>
      </p:grpSp>
      <p:sp>
        <p:nvSpPr>
          <p:cNvPr id="46" name="Rectangle 21"/>
          <p:cNvSpPr>
            <a:spLocks noChangeArrowheads="1"/>
          </p:cNvSpPr>
          <p:nvPr/>
        </p:nvSpPr>
        <p:spPr bwMode="auto">
          <a:xfrm>
            <a:off x="1937569" y="4809604"/>
            <a:ext cx="8153400" cy="28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lnSpc>
                <a:spcPct val="75000"/>
              </a:lnSpc>
              <a:spcBef>
                <a:spcPct val="65000"/>
              </a:spcBef>
              <a:buNone/>
            </a:pPr>
            <a:r>
              <a:rPr lang="zh-CN" altLang="en-US" sz="2000" dirty="0">
                <a:latin typeface="Comic Sans MS" panose="030F0702030302020204" pitchFamily="66" charset="0"/>
                <a:ea typeface="华康少女文字W5(P)" pitchFamily="82" charset="-122"/>
              </a:rPr>
              <a:t>十六进制表示</a:t>
            </a:r>
            <a:r>
              <a:rPr lang="zh-CN" altLang="zh-CN" sz="2000" dirty="0">
                <a:latin typeface="Comic Sans MS" panose="030F0702030302020204" pitchFamily="66" charset="0"/>
                <a:ea typeface="华康少女文字W5(P)" pitchFamily="82" charset="-122"/>
              </a:rPr>
              <a:t>: 	       </a:t>
            </a:r>
            <a:r>
              <a:rPr lang="zh-CN" altLang="zh-CN" sz="2000" dirty="0">
                <a:latin typeface="+mn-lt"/>
                <a:ea typeface="华康少女文字W5(P)" pitchFamily="82" charset="-122"/>
              </a:rPr>
              <a:t>012A 4020</a:t>
            </a:r>
            <a:r>
              <a:rPr lang="en-US" altLang="zh-CN" sz="2000" baseline="-25000" dirty="0">
                <a:latin typeface="+mn-lt"/>
                <a:ea typeface="华康少女文字W5(P)" pitchFamily="82" charset="-122"/>
              </a:rPr>
              <a:t>16</a:t>
            </a:r>
            <a:endParaRPr lang="zh-CN" altLang="zh-CN" sz="2000" baseline="-25000" dirty="0">
              <a:latin typeface="+mn-lt"/>
              <a:ea typeface="华康少女文字W5(P)" pitchFamily="82" charset="-122"/>
            </a:endParaRP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1905000" y="5243785"/>
            <a:ext cx="8153400" cy="28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lnSpc>
                <a:spcPct val="75000"/>
              </a:lnSpc>
              <a:spcBef>
                <a:spcPct val="65000"/>
              </a:spcBef>
              <a:buNone/>
            </a:pPr>
            <a:r>
              <a:rPr lang="zh-CN" altLang="en-US" sz="2000" dirty="0">
                <a:latin typeface="Comic Sans MS" panose="030F0702030302020204" pitchFamily="66" charset="0"/>
                <a:ea typeface="华康少女文字W5(P)" pitchFamily="82" charset="-122"/>
              </a:rPr>
              <a:t>十进制表示</a:t>
            </a:r>
            <a:r>
              <a:rPr lang="zh-CN" altLang="zh-CN" sz="2000" dirty="0">
                <a:latin typeface="Comic Sans MS" panose="030F0702030302020204" pitchFamily="66" charset="0"/>
                <a:ea typeface="华康少女文字W5(P)" pitchFamily="82" charset="-122"/>
              </a:rPr>
              <a:t>:       </a:t>
            </a:r>
            <a:r>
              <a:rPr lang="en-US" altLang="zh-CN" sz="2000" dirty="0">
                <a:latin typeface="Comic Sans MS" panose="030F0702030302020204" pitchFamily="66" charset="0"/>
                <a:ea typeface="华康少女文字W5(P)" pitchFamily="82" charset="-122"/>
              </a:rPr>
              <a:t>       </a:t>
            </a:r>
            <a:r>
              <a:rPr lang="zh-CN" altLang="zh-CN" sz="2000" dirty="0">
                <a:latin typeface="Comic Sans MS" panose="030F0702030302020204" pitchFamily="66" charset="0"/>
                <a:ea typeface="华康少女文字W5(P)" pitchFamily="82" charset="-122"/>
              </a:rPr>
              <a:t> </a:t>
            </a:r>
            <a:r>
              <a:rPr lang="zh-CN" altLang="zh-CN" sz="2000" dirty="0">
                <a:latin typeface="+mn-lt"/>
                <a:ea typeface="华康少女文字W5(P)" pitchFamily="82" charset="-122"/>
              </a:rPr>
              <a:t>19,546,144</a:t>
            </a:r>
            <a:r>
              <a:rPr lang="en-US" altLang="zh-CN" sz="2000" baseline="-25000" dirty="0">
                <a:latin typeface="+mn-lt"/>
                <a:ea typeface="华康少女文字W5(P)" pitchFamily="82" charset="-122"/>
              </a:rPr>
              <a:t>10</a:t>
            </a:r>
            <a:endParaRPr lang="zh-CN" altLang="zh-CN" sz="2000" baseline="-25000" dirty="0">
              <a:latin typeface="+mn-lt"/>
              <a:ea typeface="华康少女文字W5(P)" pitchFamily="82" charset="-122"/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1878832" y="5784926"/>
            <a:ext cx="8153400" cy="28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1" hangingPunct="1">
              <a:lnSpc>
                <a:spcPct val="75000"/>
              </a:lnSpc>
              <a:spcBef>
                <a:spcPct val="65000"/>
              </a:spcBef>
              <a:buNone/>
            </a:pPr>
            <a:r>
              <a:rPr lang="zh-CN" altLang="en-US" sz="2000" dirty="0">
                <a:latin typeface="Comic Sans MS" panose="030F0702030302020204" pitchFamily="66" charset="0"/>
                <a:ea typeface="华康少女文字W5(P)" pitchFamily="82" charset="-122"/>
              </a:rPr>
              <a:t>称为</a:t>
            </a:r>
            <a:r>
              <a:rPr lang="zh-CN" altLang="zh-CN" sz="2000" dirty="0">
                <a:latin typeface="Comic Sans MS" panose="030F0702030302020204" pitchFamily="66" charset="0"/>
                <a:ea typeface="华康少女文字W5(P)" pitchFamily="82" charset="-122"/>
              </a:rPr>
              <a:t> </a:t>
            </a:r>
            <a:r>
              <a:rPr lang="zh-CN" altLang="en-US" sz="2000" u="sng" dirty="0">
                <a:solidFill>
                  <a:schemeClr val="accent2"/>
                </a:solidFill>
                <a:latin typeface="Comic Sans MS" panose="030F0702030302020204" pitchFamily="66" charset="0"/>
                <a:ea typeface="华康少女文字W5(P)" pitchFamily="82" charset="-122"/>
              </a:rPr>
              <a:t>机器语言指令</a:t>
            </a:r>
            <a:endParaRPr lang="zh-CN" altLang="zh-CN" sz="2000" u="sng" dirty="0">
              <a:solidFill>
                <a:schemeClr val="accent2"/>
              </a:solidFill>
              <a:latin typeface="Comic Sans MS" panose="030F0702030302020204" pitchFamily="66" charset="0"/>
              <a:ea typeface="华康少女文字W5(P)" pitchFamily="8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44043" y="5525913"/>
            <a:ext cx="2701637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err="1"/>
              <a:t>Sll</a:t>
            </a:r>
            <a:r>
              <a:rPr lang="zh-CN" altLang="en-US" dirty="0"/>
              <a:t>：逻辑左移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 err="1"/>
              <a:t>srl</a:t>
            </a:r>
            <a:r>
              <a:rPr lang="zh-CN" altLang="en-US" dirty="0"/>
              <a:t>：逻辑右移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 err="1"/>
              <a:t>sra</a:t>
            </a:r>
            <a:r>
              <a:rPr lang="en-US" altLang="zh-CN" dirty="0"/>
              <a:t>:</a:t>
            </a:r>
            <a:r>
              <a:rPr lang="zh-CN" altLang="en-US" dirty="0"/>
              <a:t>算术右移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953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r>
              <a:rPr lang="en-US" altLang="zh-CN" i="0" dirty="0">
                <a:ea typeface="宋体" panose="02010600030101010101" pitchFamily="2" charset="-122"/>
              </a:rPr>
              <a:t>I-Format </a:t>
            </a:r>
            <a:r>
              <a:rPr lang="zh-CN" altLang="en-US" i="0" dirty="0">
                <a:ea typeface="宋体" panose="02010600030101010101" pitchFamily="2" charset="-122"/>
              </a:rPr>
              <a:t>指令</a:t>
            </a:r>
            <a:endParaRPr lang="zh-CN" altLang="en-US" dirty="0"/>
          </a:p>
        </p:txBody>
      </p:sp>
      <p:sp>
        <p:nvSpPr>
          <p:cNvPr id="145411" name="内容占位符 2"/>
          <p:cNvSpPr>
            <a:spLocks noGrp="1"/>
          </p:cNvSpPr>
          <p:nvPr>
            <p:ph idx="4294967295"/>
          </p:nvPr>
        </p:nvSpPr>
        <p:spPr>
          <a:xfrm>
            <a:off x="612000" y="900000"/>
            <a:ext cx="7848600" cy="1066959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带立即数的指令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5-bit </a:t>
            </a:r>
            <a:r>
              <a:rPr lang="zh-CN" altLang="en-US" sz="2000" dirty="0">
                <a:ea typeface="宋体" panose="02010600030101010101" pitchFamily="2" charset="-122"/>
              </a:rPr>
              <a:t>的字段只能表示最大</a:t>
            </a:r>
            <a:r>
              <a:rPr lang="en-US" altLang="zh-CN" sz="2000" dirty="0">
                <a:ea typeface="宋体" panose="02010600030101010101" pitchFamily="2" charset="-122"/>
              </a:rPr>
              <a:t>31</a:t>
            </a:r>
            <a:r>
              <a:rPr lang="zh-CN" altLang="en-US" sz="2000" dirty="0">
                <a:ea typeface="宋体" panose="02010600030101010101" pitchFamily="2" charset="-122"/>
              </a:rPr>
              <a:t>的整数值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ea typeface="宋体" panose="02010600030101010101" pitchFamily="2" charset="-122"/>
              </a:rPr>
              <a:t>立即数有可能大得多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如果指令中需要立即数的话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ea typeface="宋体" panose="02010600030101010101" pitchFamily="2" charset="-122"/>
              </a:rPr>
              <a:t>执行这条至少需要</a:t>
            </a: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</a:rPr>
              <a:t>个寄存器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47728" y="2105854"/>
            <a:ext cx="5901794" cy="424003"/>
            <a:chOff x="387351" y="3571875"/>
            <a:chExt cx="6308352" cy="464814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43948" y="3585592"/>
              <a:ext cx="6179860" cy="451097"/>
              <a:chOff x="117" y="2505"/>
              <a:chExt cx="4040" cy="296"/>
            </a:xfrm>
          </p:grpSpPr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117" y="2513"/>
                <a:ext cx="1097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000" dirty="0" err="1">
                    <a:latin typeface="Courier New" panose="02070309020205020404" pitchFamily="49" charset="0"/>
                  </a:rPr>
                  <a:t>opcode</a:t>
                </a:r>
                <a:r>
                  <a:rPr lang="en-US" altLang="zh-CN" sz="2000" dirty="0">
                    <a:latin typeface="Courier New" panose="02070309020205020404" pitchFamily="49" charset="0"/>
                  </a:rPr>
                  <a:t>(6)</a:t>
                </a:r>
                <a:endParaRPr lang="en-US" altLang="zh-CN" sz="2000" dirty="0"/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1234" y="2513"/>
                <a:ext cx="667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000" dirty="0" err="1">
                    <a:latin typeface="Courier New" panose="02070309020205020404" pitchFamily="49" charset="0"/>
                  </a:rPr>
                  <a:t>rs</a:t>
                </a:r>
                <a:r>
                  <a:rPr lang="en-US" altLang="zh-CN" sz="2000" dirty="0">
                    <a:latin typeface="Courier New" panose="02070309020205020404" pitchFamily="49" charset="0"/>
                  </a:rPr>
                  <a:t>(5)</a:t>
                </a:r>
                <a:endParaRPr lang="en-US" altLang="zh-CN" sz="2000" dirty="0"/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1915" y="2513"/>
                <a:ext cx="667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000" dirty="0" err="1">
                    <a:latin typeface="Courier New" panose="02070309020205020404" pitchFamily="49" charset="0"/>
                  </a:rPr>
                  <a:t>rt</a:t>
                </a:r>
                <a:r>
                  <a:rPr lang="en-US" altLang="zh-CN" sz="2000" dirty="0">
                    <a:latin typeface="Courier New" panose="02070309020205020404" pitchFamily="49" charset="0"/>
                  </a:rPr>
                  <a:t>(5)</a:t>
                </a:r>
                <a:endParaRPr lang="en-US" altLang="zh-CN" sz="2000" dirty="0"/>
              </a:p>
            </p:txBody>
          </p:sp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3075" y="2546"/>
                <a:ext cx="27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2630" y="2505"/>
                <a:ext cx="1527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000" dirty="0">
                    <a:latin typeface="Courier New" panose="02070309020205020404" pitchFamily="49" charset="0"/>
                  </a:rPr>
                  <a:t>immediate(16)</a:t>
                </a:r>
                <a:endParaRPr lang="en-US" altLang="zh-CN" sz="2000" dirty="0"/>
              </a:p>
            </p:txBody>
          </p:sp>
        </p:grpSp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387351" y="3571875"/>
              <a:ext cx="6308352" cy="438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2129643" y="3571875"/>
              <a:ext cx="0" cy="438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3171347" y="3571875"/>
              <a:ext cx="0" cy="438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4211522" y="3571875"/>
              <a:ext cx="0" cy="438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646305" y="2695907"/>
            <a:ext cx="8321771" cy="34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203200" indent="-203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95000"/>
              </a:lnSpc>
              <a:spcBef>
                <a:spcPct val="65000"/>
              </a:spcBef>
              <a:buNone/>
            </a:pPr>
            <a:r>
              <a:rPr lang="zh-CN" altLang="en-US" sz="2000" dirty="0">
                <a:solidFill>
                  <a:schemeClr val="accent1"/>
                </a:solidFill>
              </a:rPr>
              <a:t>只有一个字段与</a:t>
            </a:r>
            <a:r>
              <a:rPr lang="en-US" altLang="zh-CN" sz="2000" dirty="0">
                <a:solidFill>
                  <a:schemeClr val="accent1"/>
                </a:solidFill>
              </a:rPr>
              <a:t>R-format</a:t>
            </a:r>
            <a:r>
              <a:rPr lang="zh-CN" altLang="en-US" sz="2000" dirty="0">
                <a:solidFill>
                  <a:schemeClr val="accent1"/>
                </a:solidFill>
              </a:rPr>
              <a:t>不同</a:t>
            </a:r>
            <a:r>
              <a:rPr lang="en-US" altLang="zh-CN" sz="2000" dirty="0">
                <a:solidFill>
                  <a:schemeClr val="accent1"/>
                </a:solidFill>
              </a:rPr>
              <a:t>, </a:t>
            </a:r>
            <a:r>
              <a:rPr lang="en-US" altLang="zh-CN" sz="20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opcode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</a:rPr>
              <a:t>还在原来的位置不变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000" y="3059757"/>
            <a:ext cx="96604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</a:pPr>
            <a:r>
              <a:rPr lang="en-US" altLang="zh-CN" sz="2000" dirty="0" err="1">
                <a:latin typeface="Courier New" panose="02070309020205020404" pitchFamily="49" charset="0"/>
              </a:rPr>
              <a:t>opcode</a:t>
            </a:r>
            <a:r>
              <a:rPr lang="en-US" altLang="zh-CN" sz="2000" dirty="0"/>
              <a:t>: </a:t>
            </a:r>
            <a:r>
              <a:rPr lang="zh-CN" altLang="en-US" sz="2000" dirty="0"/>
              <a:t>因为没有了</a:t>
            </a:r>
            <a:r>
              <a:rPr lang="en-US" altLang="zh-CN" sz="2000" dirty="0" err="1">
                <a:latin typeface="Courier New" panose="02070309020205020404" pitchFamily="49" charset="0"/>
              </a:rPr>
              <a:t>funct</a:t>
            </a:r>
            <a:r>
              <a:rPr lang="zh-CN" altLang="en-US" sz="2000" dirty="0"/>
              <a:t>字段</a:t>
            </a:r>
            <a:r>
              <a:rPr lang="en-US" altLang="zh-CN" sz="2000" dirty="0"/>
              <a:t>, </a:t>
            </a:r>
            <a:r>
              <a:rPr lang="en-US" altLang="zh-CN" sz="2000" dirty="0" err="1">
                <a:latin typeface="Courier New" panose="02070309020205020404" pitchFamily="49" charset="0"/>
              </a:rPr>
              <a:t>opcode</a:t>
            </a:r>
            <a:r>
              <a:rPr lang="en-US" altLang="zh-CN" sz="2000" dirty="0"/>
              <a:t> </a:t>
            </a:r>
            <a:r>
              <a:rPr lang="zh-CN" altLang="en-US" sz="2000" dirty="0"/>
              <a:t>在</a:t>
            </a:r>
            <a:r>
              <a:rPr lang="en-US" altLang="zh-CN" sz="2000" dirty="0"/>
              <a:t>I-format</a:t>
            </a:r>
            <a:r>
              <a:rPr lang="zh-CN" altLang="en-US" sz="2000" dirty="0"/>
              <a:t>指令中可以唯一确定一条指令 </a:t>
            </a:r>
            <a:r>
              <a:rPr lang="en-US" altLang="zh-CN" sz="2000" dirty="0"/>
              <a:t>(R-format </a:t>
            </a:r>
            <a:r>
              <a:rPr lang="zh-CN" altLang="en-US" sz="2000" dirty="0"/>
              <a:t>用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6-bit</a:t>
            </a:r>
            <a:r>
              <a:rPr lang="zh-CN" altLang="en-US" sz="2000" dirty="0"/>
              <a:t>的字段而非一个</a:t>
            </a:r>
            <a:r>
              <a:rPr lang="en-US" altLang="zh-CN" sz="2000" dirty="0"/>
              <a:t>12-bit</a:t>
            </a:r>
            <a:r>
              <a:rPr lang="zh-CN" altLang="en-US" sz="2000" dirty="0"/>
              <a:t>字段来确定一条指令的原因</a:t>
            </a:r>
            <a:r>
              <a:rPr lang="en-US" altLang="zh-CN" sz="2000" dirty="0"/>
              <a:t>: </a:t>
            </a:r>
            <a:r>
              <a:rPr lang="zh-CN" altLang="en-US" sz="2000" dirty="0"/>
              <a:t>为了与其他指令格式保持一致</a:t>
            </a:r>
            <a:r>
              <a:rPr lang="en-US" altLang="zh-CN" sz="2000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altLang="zh-CN" sz="2000" u="sng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rs</a:t>
            </a:r>
            <a:r>
              <a:rPr lang="en-US" altLang="zh-CN" sz="2000" dirty="0"/>
              <a:t>: </a:t>
            </a:r>
            <a:r>
              <a:rPr lang="zh-CN" altLang="en-US" sz="2000" dirty="0"/>
              <a:t>表示</a:t>
            </a:r>
            <a:r>
              <a:rPr lang="zh-CN" altLang="en-US" sz="2000" i="1" dirty="0">
                <a:solidFill>
                  <a:schemeClr val="accent2"/>
                </a:solidFill>
              </a:rPr>
              <a:t>唯一</a:t>
            </a:r>
            <a:r>
              <a:rPr lang="zh-CN" altLang="en-US" sz="2000" dirty="0"/>
              <a:t>的操作数寄存器</a:t>
            </a:r>
            <a:r>
              <a:rPr lang="en-US" altLang="zh-CN" sz="2000" dirty="0"/>
              <a:t>(</a:t>
            </a:r>
            <a:r>
              <a:rPr lang="zh-CN" altLang="en-US" sz="2000" dirty="0"/>
              <a:t>如果有的话</a:t>
            </a:r>
            <a:r>
              <a:rPr lang="en-US" altLang="zh-CN" sz="2000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altLang="zh-CN" sz="2000" u="sng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rt</a:t>
            </a:r>
            <a:r>
              <a:rPr lang="en-US" altLang="zh-CN" sz="2000" dirty="0"/>
              <a:t>: </a:t>
            </a:r>
            <a:r>
              <a:rPr lang="zh-CN" altLang="en-US" sz="2000" dirty="0"/>
              <a:t>存储计算结果的寄存器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chemeClr val="accent2"/>
                </a:solidFill>
              </a:rPr>
              <a:t>target</a:t>
            </a:r>
            <a:r>
              <a:rPr lang="en-US" altLang="zh-CN" sz="2000" dirty="0"/>
              <a:t> register)</a:t>
            </a:r>
          </a:p>
          <a:p>
            <a:pPr lvl="1"/>
            <a:r>
              <a:rPr lang="zh-CN" altLang="en-US" sz="2000" dirty="0"/>
              <a:t>立即数字段</a:t>
            </a:r>
            <a:endParaRPr lang="en-US" altLang="zh-CN" sz="2000" dirty="0"/>
          </a:p>
          <a:p>
            <a:pPr marL="1200150" lvl="2" indent="-285750">
              <a:lnSpc>
                <a:spcPct val="95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Courier New" panose="02070309020205020404" pitchFamily="49" charset="0"/>
              </a:rPr>
              <a:t>addi</a:t>
            </a:r>
            <a:r>
              <a:rPr lang="en-US" altLang="zh-CN" sz="2000" dirty="0"/>
              <a:t>, </a:t>
            </a:r>
            <a:r>
              <a:rPr lang="en-US" altLang="zh-CN" sz="2000" dirty="0" err="1">
                <a:latin typeface="Courier New" panose="02070309020205020404" pitchFamily="49" charset="0"/>
              </a:rPr>
              <a:t>slti</a:t>
            </a:r>
            <a:r>
              <a:rPr lang="en-US" altLang="zh-CN" sz="2000" dirty="0"/>
              <a:t>, </a:t>
            </a:r>
            <a:r>
              <a:rPr lang="en-US" altLang="zh-CN" sz="2000" dirty="0" err="1">
                <a:latin typeface="Courier New" panose="02070309020205020404" pitchFamily="49" charset="0"/>
              </a:rPr>
              <a:t>sltiu</a:t>
            </a:r>
            <a:r>
              <a:rPr lang="en-US" altLang="zh-CN" sz="2000" dirty="0"/>
              <a:t>, </a:t>
            </a:r>
            <a:r>
              <a:rPr lang="zh-CN" altLang="en-US" sz="2000" dirty="0"/>
              <a:t>立即数通过</a:t>
            </a:r>
            <a:r>
              <a:rPr lang="zh-CN" altLang="en-US" sz="2000" dirty="0">
                <a:solidFill>
                  <a:schemeClr val="accent2"/>
                </a:solidFill>
              </a:rPr>
              <a:t>位扩展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</a:rPr>
              <a:t>符号扩展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r>
              <a:rPr lang="zh-CN" altLang="en-US" sz="2000" dirty="0"/>
              <a:t>的方式扩成</a:t>
            </a:r>
            <a:r>
              <a:rPr lang="en-US" altLang="zh-CN" sz="2000" dirty="0"/>
              <a:t>32 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marL="1200150" lvl="2" indent="-285750">
              <a:lnSpc>
                <a:spcPct val="95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16 bits </a:t>
            </a:r>
            <a:r>
              <a:rPr lang="en-US" altLang="zh-CN" sz="2000" dirty="0">
                <a:sym typeface="Wingdings" panose="05000000000000000000" pitchFamily="2" charset="2"/>
              </a:rPr>
              <a:t> </a:t>
            </a:r>
            <a:r>
              <a:rPr lang="zh-CN" altLang="en-US" sz="2000" dirty="0">
                <a:sym typeface="Wingdings" panose="05000000000000000000" pitchFamily="2" charset="2"/>
              </a:rPr>
              <a:t>可以表示出</a:t>
            </a:r>
            <a:r>
              <a:rPr lang="en-US" altLang="zh-CN" sz="2000" dirty="0">
                <a:sym typeface="Wingdings" panose="05000000000000000000" pitchFamily="2" charset="2"/>
              </a:rPr>
              <a:t>2</a:t>
            </a:r>
            <a:r>
              <a:rPr lang="en-US" altLang="zh-CN" sz="2000" baseline="30000" dirty="0">
                <a:sym typeface="Wingdings" panose="05000000000000000000" pitchFamily="2" charset="2"/>
              </a:rPr>
              <a:t>16</a:t>
            </a:r>
            <a:r>
              <a:rPr lang="zh-CN" altLang="en-US" sz="2000" dirty="0">
                <a:sym typeface="Wingdings" panose="05000000000000000000" pitchFamily="2" charset="2"/>
              </a:rPr>
              <a:t>个不同的整数值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95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ym typeface="Wingdings" panose="05000000000000000000" pitchFamily="2" charset="2"/>
              </a:rPr>
              <a:t>这么大的立即数在处理一些特别的指令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ym typeface="Wingdings" panose="05000000000000000000" pitchFamily="2" charset="2"/>
              </a:rPr>
              <a:t>如</a:t>
            </a:r>
            <a:r>
              <a:rPr lang="en-US" altLang="zh-CN" sz="2000" dirty="0" err="1">
                <a:latin typeface="Courier New" panose="02070309020205020404" pitchFamily="49" charset="0"/>
                <a:sym typeface="Wingdings" panose="05000000000000000000" pitchFamily="2" charset="2"/>
              </a:rPr>
              <a:t>lw</a:t>
            </a:r>
            <a:r>
              <a:rPr lang="en-US" altLang="zh-CN" sz="2000" dirty="0"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ym typeface="Wingdings" panose="05000000000000000000" pitchFamily="2" charset="2"/>
              </a:rPr>
              <a:t>或</a:t>
            </a:r>
            <a:r>
              <a:rPr lang="en-US" altLang="zh-CN" sz="2000" dirty="0"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sym typeface="Wingdings" panose="05000000000000000000" pitchFamily="2" charset="2"/>
              </a:rPr>
              <a:t>sw</a:t>
            </a:r>
            <a:r>
              <a:rPr lang="en-US" altLang="zh-CN" sz="2000" dirty="0">
                <a:latin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zh-CN" altLang="en-US" sz="2000" dirty="0">
                <a:latin typeface="Courier New" panose="02070309020205020404" pitchFamily="49" charset="0"/>
                <a:sym typeface="Wingdings" panose="05000000000000000000" pitchFamily="2" charset="2"/>
              </a:rPr>
              <a:t>时已经足够了</a:t>
            </a:r>
            <a:r>
              <a:rPr lang="en-US" altLang="zh-CN" sz="2000" dirty="0">
                <a:sym typeface="Wingdings" panose="05000000000000000000" pitchFamily="2" charset="2"/>
              </a:rPr>
              <a:t>, </a:t>
            </a:r>
            <a:r>
              <a:rPr lang="zh-CN" altLang="en-US" sz="2000" dirty="0">
                <a:sym typeface="Wingdings" panose="05000000000000000000" pitchFamily="2" charset="2"/>
              </a:rPr>
              <a:t>即使用</a:t>
            </a:r>
            <a:r>
              <a:rPr lang="en-US" altLang="zh-CN" sz="2000" dirty="0" err="1">
                <a:latin typeface="Courier New" panose="02070309020205020404" pitchFamily="49" charset="0"/>
              </a:rPr>
              <a:t>slti</a:t>
            </a:r>
            <a:r>
              <a:rPr lang="zh-CN" altLang="en-US" sz="2000" dirty="0">
                <a:latin typeface="Courier New" panose="02070309020205020404" pitchFamily="49" charset="0"/>
              </a:rPr>
              <a:t>指令，在大多数情况下也是没有问题的</a:t>
            </a:r>
            <a:endParaRPr lang="en-US" altLang="zh-CN" sz="2000" dirty="0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701248" y="2148948"/>
            <a:ext cx="2160240" cy="319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000" i="0" kern="0" dirty="0">
                <a:ea typeface="宋体" panose="02010600030101010101" pitchFamily="2" charset="-122"/>
              </a:rPr>
              <a:t>I-Format </a:t>
            </a:r>
            <a:r>
              <a:rPr lang="zh-CN" altLang="en-US" sz="2000" i="0" kern="0" dirty="0">
                <a:ea typeface="宋体" panose="02010600030101010101" pitchFamily="2" charset="-122"/>
              </a:rPr>
              <a:t>指令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260415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r>
              <a:rPr lang="en-US" altLang="zh-CN" i="0" dirty="0">
                <a:ea typeface="宋体" panose="02010600030101010101" pitchFamily="2" charset="-122"/>
              </a:rPr>
              <a:t>I-Format </a:t>
            </a:r>
            <a:r>
              <a:rPr lang="zh-CN" altLang="en-US" i="0" dirty="0">
                <a:ea typeface="宋体" panose="02010600030101010101" pitchFamily="2" charset="-122"/>
              </a:rPr>
              <a:t>指令的例子</a:t>
            </a:r>
            <a:endParaRPr lang="zh-CN" altLang="en-US" i="0" dirty="0"/>
          </a:p>
        </p:txBody>
      </p:sp>
      <p:sp>
        <p:nvSpPr>
          <p:cNvPr id="149507" name="内容占位符 2"/>
          <p:cNvSpPr>
            <a:spLocks noGrp="1"/>
          </p:cNvSpPr>
          <p:nvPr>
            <p:ph idx="4294967295"/>
          </p:nvPr>
        </p:nvSpPr>
        <p:spPr>
          <a:xfrm>
            <a:off x="612000" y="900000"/>
            <a:ext cx="7848600" cy="155619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MIPS 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addi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 $21,$22,-50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3488" y="884025"/>
            <a:ext cx="4572000" cy="177683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</a:rPr>
              <a:t>opcode</a:t>
            </a:r>
            <a:r>
              <a:rPr lang="en-US" altLang="zh-CN" sz="2000" dirty="0"/>
              <a:t> = 8 </a:t>
            </a:r>
          </a:p>
          <a:p>
            <a:pPr lvl="1"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</a:rPr>
              <a:t>rs</a:t>
            </a:r>
            <a:r>
              <a:rPr lang="en-US" altLang="zh-CN" sz="2000" dirty="0"/>
              <a:t> = 22 (</a:t>
            </a:r>
            <a:r>
              <a:rPr lang="zh-CN" altLang="en-US" sz="2000" dirty="0"/>
              <a:t>保存操作数的寄存器</a:t>
            </a:r>
            <a:r>
              <a:rPr lang="en-US" altLang="zh-CN" sz="2000" dirty="0"/>
              <a:t>)</a:t>
            </a:r>
          </a:p>
          <a:p>
            <a:pPr lvl="1"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</a:rPr>
              <a:t>rt</a:t>
            </a:r>
            <a:r>
              <a:rPr lang="en-US" altLang="zh-CN" sz="2000" dirty="0"/>
              <a:t> = 21 (</a:t>
            </a:r>
            <a:r>
              <a:rPr lang="zh-CN" altLang="en-US" sz="2000" dirty="0"/>
              <a:t>目标寄存器，存储结果值用</a:t>
            </a:r>
            <a:r>
              <a:rPr lang="en-US" altLang="zh-CN" sz="2000" dirty="0"/>
              <a:t>)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immediate</a:t>
            </a:r>
            <a:r>
              <a:rPr lang="en-US" altLang="zh-CN" sz="2000" dirty="0"/>
              <a:t> = -50 (</a:t>
            </a:r>
            <a:r>
              <a:rPr lang="zh-CN" altLang="en-US" sz="2000" dirty="0"/>
              <a:t>默认为十进制</a:t>
            </a:r>
            <a:r>
              <a:rPr lang="en-US" altLang="zh-CN" sz="2000" dirty="0"/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41280" y="2728911"/>
            <a:ext cx="7152655" cy="481017"/>
            <a:chOff x="1043608" y="3276600"/>
            <a:chExt cx="7152655" cy="481017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292225" y="3276604"/>
              <a:ext cx="6904038" cy="481013"/>
              <a:chOff x="650" y="2496"/>
              <a:chExt cx="4349" cy="303"/>
            </a:xfrm>
          </p:grpSpPr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650" y="2496"/>
                <a:ext cx="25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8</a:t>
                </a:r>
                <a:endParaRPr lang="en-US" altLang="zh-CN" sz="2000" dirty="0"/>
              </a:p>
            </p:txBody>
          </p:sp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1182" y="2496"/>
                <a:ext cx="387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22</a:t>
                </a:r>
                <a:endParaRPr lang="en-US" altLang="zh-CN" sz="2000" dirty="0"/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1809" y="2501"/>
                <a:ext cx="408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21</a:t>
                </a:r>
                <a:endParaRPr lang="en-US" altLang="zh-CN" sz="2000" dirty="0"/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3089" y="2546"/>
                <a:ext cx="24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754" y="2546"/>
                <a:ext cx="24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2489" y="2501"/>
                <a:ext cx="52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-50</a:t>
                </a:r>
                <a:endParaRPr lang="en-US" altLang="zh-CN" sz="2000" dirty="0"/>
              </a:p>
            </p:txBody>
          </p:sp>
        </p:grp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043608" y="3276600"/>
              <a:ext cx="422213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907704" y="32766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915816" y="32924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3923928" y="32766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223869" y="2728275"/>
            <a:ext cx="147508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/>
              <a:t>十进制表示</a:t>
            </a:r>
          </a:p>
        </p:txBody>
      </p:sp>
      <p:sp>
        <p:nvSpPr>
          <p:cNvPr id="24" name="矩形 23"/>
          <p:cNvSpPr/>
          <p:nvPr/>
        </p:nvSpPr>
        <p:spPr>
          <a:xfrm>
            <a:off x="2232002" y="3573016"/>
            <a:ext cx="147508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/>
              <a:t>二进制表示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232002" y="3983164"/>
            <a:ext cx="8153400" cy="473075"/>
            <a:chOff x="609600" y="4343400"/>
            <a:chExt cx="8153400" cy="473075"/>
          </a:xfrm>
        </p:grpSpPr>
        <p:grpSp>
          <p:nvGrpSpPr>
            <p:cNvPr id="26" name="Group 21"/>
            <p:cNvGrpSpPr>
              <a:grpSpLocks/>
            </p:cNvGrpSpPr>
            <p:nvPr/>
          </p:nvGrpSpPr>
          <p:grpSpPr bwMode="auto">
            <a:xfrm>
              <a:off x="711200" y="4343400"/>
              <a:ext cx="7726363" cy="473075"/>
              <a:chOff x="284" y="2496"/>
              <a:chExt cx="4867" cy="298"/>
            </a:xfrm>
          </p:grpSpPr>
          <p:sp>
            <p:nvSpPr>
              <p:cNvPr id="35" name="Text Box 22"/>
              <p:cNvSpPr txBox="1">
                <a:spLocks noChangeArrowheads="1"/>
              </p:cNvSpPr>
              <p:nvPr/>
            </p:nvSpPr>
            <p:spPr bwMode="auto">
              <a:xfrm>
                <a:off x="284" y="2496"/>
                <a:ext cx="928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001000</a:t>
                </a:r>
                <a:endParaRPr lang="en-US" altLang="zh-CN" sz="2000" dirty="0"/>
              </a:p>
            </p:txBody>
          </p:sp>
          <p:sp>
            <p:nvSpPr>
              <p:cNvPr id="36" name="Text Box 23"/>
              <p:cNvSpPr txBox="1">
                <a:spLocks noChangeArrowheads="1"/>
              </p:cNvSpPr>
              <p:nvPr/>
            </p:nvSpPr>
            <p:spPr bwMode="auto">
              <a:xfrm>
                <a:off x="1217" y="2496"/>
                <a:ext cx="79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10110</a:t>
                </a:r>
                <a:endParaRPr lang="en-US" altLang="zh-CN" sz="2000" dirty="0"/>
              </a:p>
            </p:txBody>
          </p:sp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2016" y="2496"/>
                <a:ext cx="79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10101</a:t>
                </a:r>
                <a:endParaRPr lang="en-US" altLang="zh-CN" sz="2000" dirty="0"/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3089" y="2546"/>
                <a:ext cx="24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39" name="Text Box 26"/>
              <p:cNvSpPr txBox="1">
                <a:spLocks noChangeArrowheads="1"/>
              </p:cNvSpPr>
              <p:nvPr/>
            </p:nvSpPr>
            <p:spPr bwMode="auto">
              <a:xfrm>
                <a:off x="4754" y="2546"/>
                <a:ext cx="24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2870" y="2496"/>
                <a:ext cx="228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1111111111001110</a:t>
                </a:r>
                <a:endParaRPr lang="en-US" altLang="zh-CN" sz="2000" dirty="0"/>
              </a:p>
            </p:txBody>
          </p:sp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09600" y="4343400"/>
              <a:ext cx="815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133600" y="43434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429000" y="43434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4648200" y="43434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2536802" y="5021299"/>
            <a:ext cx="7848600" cy="3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95300" lvl="1" indent="0" eaLnBrk="1" hangingPunct="1">
              <a:buNone/>
            </a:pPr>
            <a:r>
              <a:rPr lang="zh-CN" altLang="en-US" sz="2000" dirty="0"/>
              <a:t>十六进制表示</a:t>
            </a:r>
            <a:r>
              <a:rPr lang="en-US" altLang="zh-CN" sz="2000" dirty="0"/>
              <a:t>:        0x22D5 FFCE</a:t>
            </a:r>
            <a:r>
              <a:rPr lang="en-US" altLang="zh-CN" sz="2000" baseline="-25000" dirty="0"/>
              <a:t>16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2209800" y="5410200"/>
            <a:ext cx="8458200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95300" lvl="1" indent="0" eaLnBrk="1" hangingPunct="1">
              <a:buNone/>
            </a:pPr>
            <a:r>
              <a:rPr lang="zh-CN" altLang="en-US" sz="2400" dirty="0"/>
              <a:t>    </a:t>
            </a:r>
            <a:r>
              <a:rPr lang="zh-CN" altLang="en-US" sz="2000" dirty="0"/>
              <a:t>十进制表示</a:t>
            </a:r>
            <a:r>
              <a:rPr lang="en-US" altLang="zh-CN" sz="2000" dirty="0"/>
              <a:t>: 	    584,449,998</a:t>
            </a:r>
            <a:r>
              <a:rPr lang="en-US" altLang="zh-CN" sz="2000" baseline="-25000" dirty="0"/>
              <a:t>10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167" y="-268312"/>
            <a:ext cx="6081727" cy="53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54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 idx="4294967295"/>
          </p:nvPr>
        </p:nvSpPr>
        <p:spPr>
          <a:xfrm>
            <a:off x="612000" y="252000"/>
            <a:ext cx="5257800" cy="373062"/>
          </a:xfrm>
        </p:spPr>
        <p:txBody>
          <a:bodyPr/>
          <a:lstStyle/>
          <a:p>
            <a:r>
              <a:rPr lang="en-US" altLang="zh-CN" i="0" dirty="0">
                <a:ea typeface="宋体" panose="02010600030101010101" pitchFamily="2" charset="-122"/>
              </a:rPr>
              <a:t>I-Format </a:t>
            </a:r>
            <a:r>
              <a:rPr lang="zh-CN" altLang="en-US" i="0" dirty="0">
                <a:ea typeface="宋体" panose="02010600030101010101" pitchFamily="2" charset="-122"/>
              </a:rPr>
              <a:t>指令的问题</a:t>
            </a:r>
            <a:endParaRPr lang="zh-CN" altLang="en-US" dirty="0"/>
          </a:p>
        </p:txBody>
      </p:sp>
      <p:sp>
        <p:nvSpPr>
          <p:cNvPr id="152579" name="内容占位符 2"/>
          <p:cNvSpPr>
            <a:spLocks noGrp="1"/>
          </p:cNvSpPr>
          <p:nvPr>
            <p:ph idx="4294967295"/>
          </p:nvPr>
        </p:nvSpPr>
        <p:spPr>
          <a:xfrm>
            <a:off x="612000" y="900000"/>
            <a:ext cx="10308536" cy="5095626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立即数太大怎么办？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当需要的立即数在其字段内可以表示的时候，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lw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sw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指令执行时都没有问题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但是如果太大，字段无法表示怎么办</a:t>
            </a:r>
            <a:r>
              <a:rPr lang="en-US" altLang="zh-CN" sz="2000" dirty="0">
                <a:ea typeface="宋体" panose="02010600030101010101" pitchFamily="2" charset="-122"/>
              </a:rPr>
              <a:t>?</a:t>
            </a:r>
            <a:r>
              <a:rPr lang="zh-CN" altLang="en-US" sz="2000" dirty="0">
                <a:ea typeface="宋体" panose="02010600030101010101" pitchFamily="2" charset="-122"/>
              </a:rPr>
              <a:t>在使用任何一个</a:t>
            </a:r>
            <a:r>
              <a:rPr lang="en-US" altLang="zh-CN" sz="2000" dirty="0">
                <a:ea typeface="宋体" panose="02010600030101010101" pitchFamily="2" charset="-122"/>
              </a:rPr>
              <a:t>I-Format</a:t>
            </a:r>
            <a:r>
              <a:rPr lang="zh-CN" altLang="en-US" sz="2000" dirty="0">
                <a:ea typeface="宋体" panose="02010600030101010101" pitchFamily="2" charset="-122"/>
              </a:rPr>
              <a:t>指令时，我们都必须考虑：如果立即数是一个</a:t>
            </a:r>
            <a:r>
              <a:rPr lang="en-US" altLang="zh-CN" sz="2000" dirty="0">
                <a:ea typeface="宋体" panose="02010600030101010101" pitchFamily="2" charset="-122"/>
              </a:rPr>
              <a:t>32-bit</a:t>
            </a:r>
            <a:r>
              <a:rPr lang="zh-CN" altLang="en-US" sz="2000" dirty="0">
                <a:ea typeface="宋体" panose="02010600030101010101" pitchFamily="2" charset="-122"/>
              </a:rPr>
              <a:t>的数值该怎么办？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解决方案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使用软件技巧 </a:t>
            </a:r>
            <a:r>
              <a:rPr lang="en-US" altLang="zh-CN" sz="2000" dirty="0">
                <a:ea typeface="宋体" panose="02010600030101010101" pitchFamily="2" charset="-122"/>
              </a:rPr>
              <a:t>+ </a:t>
            </a:r>
            <a:r>
              <a:rPr lang="zh-CN" altLang="en-US" sz="2000" dirty="0">
                <a:ea typeface="宋体" panose="02010600030101010101" pitchFamily="2" charset="-122"/>
              </a:rPr>
              <a:t>新的指令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不改变现有指令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ea typeface="宋体" panose="02010600030101010101" pitchFamily="2" charset="-122"/>
              </a:rPr>
              <a:t>只要加入一条新指令来帮忙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新指令：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lui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register, immediate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ea typeface="宋体" panose="02010600030101010101" pitchFamily="2" charset="-122"/>
              </a:rPr>
              <a:t>oad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ea typeface="宋体" panose="02010600030101010101" pitchFamily="2" charset="-122"/>
              </a:rPr>
              <a:t>pper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mmediate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anose="02010600030101010101" pitchFamily="2" charset="-122"/>
              </a:rPr>
              <a:t>将一个</a:t>
            </a:r>
            <a:r>
              <a:rPr lang="en-US" altLang="zh-CN" sz="2000" dirty="0">
                <a:ea typeface="宋体" panose="02010600030101010101" pitchFamily="2" charset="-122"/>
              </a:rPr>
              <a:t>16-bit</a:t>
            </a:r>
            <a:r>
              <a:rPr lang="zh-CN" altLang="en-US" sz="2000" dirty="0">
                <a:ea typeface="宋体" panose="02010600030101010101" pitchFamily="2" charset="-122"/>
              </a:rPr>
              <a:t>的立即数存入寄存器的高</a:t>
            </a:r>
            <a:r>
              <a:rPr lang="en-US" altLang="zh-CN" sz="2000" dirty="0"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ea typeface="宋体" panose="02010600030101010101" pitchFamily="2" charset="-122"/>
              </a:rPr>
              <a:t>位，</a:t>
            </a:r>
            <a:r>
              <a:rPr lang="zh-CN" altLang="en-US" sz="2000" dirty="0">
                <a:solidFill>
                  <a:schemeClr val="accent1"/>
                </a:solidFill>
                <a:ea typeface="宋体" panose="02010600030101010101" pitchFamily="2" charset="-122"/>
              </a:rPr>
              <a:t>将寄存器的低</a:t>
            </a:r>
            <a:r>
              <a:rPr lang="en-US" altLang="zh-CN" sz="2000" dirty="0">
                <a:solidFill>
                  <a:schemeClr val="accent1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solidFill>
                  <a:schemeClr val="accent1"/>
                </a:solidFill>
                <a:ea typeface="宋体" panose="02010600030101010101" pitchFamily="2" charset="-122"/>
              </a:rPr>
              <a:t>位全部置</a:t>
            </a:r>
            <a:r>
              <a:rPr lang="en-US" altLang="zh-CN" sz="2000" dirty="0">
                <a:solidFill>
                  <a:schemeClr val="accent1"/>
                </a:solidFill>
                <a:ea typeface="宋体" panose="02010600030101010101" pitchFamily="2" charset="-122"/>
              </a:rPr>
              <a:t>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8040216" y="4992277"/>
            <a:ext cx="2352049" cy="785812"/>
          </a:xfrm>
          <a:prstGeom prst="wedgeEllipseCallout">
            <a:avLst>
              <a:gd name="adj1" fmla="val -58713"/>
              <a:gd name="adj2" fmla="val 4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zh-CN" altLang="en-US" dirty="0"/>
              <a:t>立即数太大，这条指令根本放不进去</a:t>
            </a:r>
          </a:p>
        </p:txBody>
      </p:sp>
      <p:sp>
        <p:nvSpPr>
          <p:cNvPr id="6" name="椭圆形标注 5"/>
          <p:cNvSpPr/>
          <p:nvPr/>
        </p:nvSpPr>
        <p:spPr>
          <a:xfrm>
            <a:off x="808236" y="5213981"/>
            <a:ext cx="1709856" cy="785812"/>
          </a:xfrm>
          <a:prstGeom prst="wedgeEllipseCallout">
            <a:avLst>
              <a:gd name="adj1" fmla="val 64818"/>
              <a:gd name="adj2" fmla="val 222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zh-CN" altLang="en-US" dirty="0"/>
              <a:t>这样就没问题啦</a:t>
            </a:r>
          </a:p>
        </p:txBody>
      </p:sp>
      <p:sp>
        <p:nvSpPr>
          <p:cNvPr id="2" name="矩形 1"/>
          <p:cNvSpPr/>
          <p:nvPr/>
        </p:nvSpPr>
        <p:spPr>
          <a:xfrm>
            <a:off x="2279576" y="4978776"/>
            <a:ext cx="5857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663" lvl="1">
              <a:spcBef>
                <a:spcPts val="0"/>
              </a:spcBef>
              <a:buNone/>
            </a:pPr>
            <a:r>
              <a:rPr lang="zh-CN" altLang="en-US" sz="2000" dirty="0"/>
              <a:t>例子</a:t>
            </a:r>
            <a:r>
              <a:rPr lang="en-US" altLang="zh-CN" sz="2000" dirty="0"/>
              <a:t>:  </a:t>
            </a:r>
            <a:r>
              <a:rPr lang="en-US" altLang="zh-CN" sz="2000" dirty="0" err="1">
                <a:latin typeface="Courier New" panose="02070309020205020404" pitchFamily="49" charset="0"/>
              </a:rPr>
              <a:t>addi</a:t>
            </a:r>
            <a:r>
              <a:rPr lang="en-US" altLang="zh-CN" sz="2000" dirty="0">
                <a:latin typeface="Courier New" panose="02070309020205020404" pitchFamily="49" charset="0"/>
              </a:rPr>
              <a:t>   $t0,$t0, 0xABABCDCD</a:t>
            </a:r>
            <a:endParaRPr lang="en-US" altLang="zh-CN" sz="2000" dirty="0"/>
          </a:p>
          <a:p>
            <a:pPr marL="474663" lvl="1">
              <a:spcBef>
                <a:spcPts val="0"/>
              </a:spcBef>
              <a:buNone/>
            </a:pPr>
            <a:r>
              <a:rPr lang="zh-CN" altLang="en-US" sz="2000" dirty="0"/>
              <a:t>改为</a:t>
            </a:r>
            <a:r>
              <a:rPr lang="en-US" altLang="zh-CN" sz="2000" dirty="0"/>
              <a:t>:   </a:t>
            </a:r>
            <a:r>
              <a:rPr lang="en-US" altLang="zh-CN" sz="2000" dirty="0" err="1">
                <a:latin typeface="Courier New" panose="02070309020205020404" pitchFamily="49" charset="0"/>
              </a:rPr>
              <a:t>lui</a:t>
            </a:r>
            <a:r>
              <a:rPr lang="en-US" altLang="zh-CN" sz="2000" dirty="0">
                <a:latin typeface="Courier New" panose="02070309020205020404" pitchFamily="49" charset="0"/>
              </a:rPr>
              <a:t>    $at, 0xABAB</a:t>
            </a:r>
          </a:p>
          <a:p>
            <a:pPr marL="474663" lvl="1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 </a:t>
            </a:r>
            <a:r>
              <a:rPr lang="en-US" altLang="zh-CN" sz="2000" dirty="0" err="1">
                <a:latin typeface="Courier New" panose="02070309020205020404" pitchFamily="49" charset="0"/>
              </a:rPr>
              <a:t>ori</a:t>
            </a:r>
            <a:r>
              <a:rPr lang="en-US" altLang="zh-CN" sz="2000" dirty="0">
                <a:latin typeface="Courier New" panose="02070309020205020404" pitchFamily="49" charset="0"/>
              </a:rPr>
              <a:t>    $at, $at, 0xCDCD</a:t>
            </a:r>
          </a:p>
          <a:p>
            <a:pPr marL="474663" lvl="1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 add    $t0,$t0,$at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每条</a:t>
            </a:r>
            <a:r>
              <a:rPr lang="en-US" altLang="zh-CN" sz="2000" dirty="0"/>
              <a:t>I-format</a:t>
            </a:r>
            <a:r>
              <a:rPr lang="zh-CN" altLang="en-US" sz="2000" dirty="0"/>
              <a:t>指令只有</a:t>
            </a:r>
            <a:r>
              <a:rPr lang="en-US" altLang="zh-CN" sz="2000" dirty="0"/>
              <a:t>16-bit</a:t>
            </a:r>
            <a:r>
              <a:rPr lang="zh-CN" altLang="en-US" sz="2000" dirty="0"/>
              <a:t>用来存放立即数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835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 noGrp="1"/>
          </p:cNvSpPr>
          <p:nvPr>
            <p:ph type="title" idx="4294967295"/>
          </p:nvPr>
        </p:nvSpPr>
        <p:spPr>
          <a:xfrm>
            <a:off x="612000" y="252000"/>
            <a:ext cx="8291513" cy="373063"/>
          </a:xfrm>
        </p:spPr>
        <p:txBody>
          <a:bodyPr/>
          <a:lstStyle/>
          <a:p>
            <a:r>
              <a:rPr lang="zh-CN" altLang="en-US" i="0" dirty="0">
                <a:ea typeface="宋体" panose="02010600030101010101" pitchFamily="2" charset="-122"/>
              </a:rPr>
              <a:t>使用</a:t>
            </a:r>
            <a:r>
              <a:rPr lang="en-US" altLang="zh-CN" i="0" dirty="0">
                <a:ea typeface="宋体" panose="02010600030101010101" pitchFamily="2" charset="-122"/>
              </a:rPr>
              <a:t>I-Format</a:t>
            </a:r>
            <a:r>
              <a:rPr lang="zh-CN" altLang="en-US" i="0" dirty="0">
                <a:ea typeface="宋体" panose="02010600030101010101" pitchFamily="2" charset="-122"/>
              </a:rPr>
              <a:t>的分支语句</a:t>
            </a:r>
            <a:r>
              <a:rPr lang="en-US" altLang="zh-CN" i="0" dirty="0">
                <a:ea typeface="宋体" panose="02010600030101010101" pitchFamily="2" charset="-122"/>
              </a:rPr>
              <a:t>: </a:t>
            </a:r>
            <a:r>
              <a:rPr lang="zh-CN" altLang="en-US" i="0" dirty="0">
                <a:ea typeface="宋体" panose="02010600030101010101" pitchFamily="2" charset="-122"/>
              </a:rPr>
              <a:t>程序计数器相对寻址</a:t>
            </a:r>
            <a:endParaRPr lang="zh-CN" altLang="en-US" i="0" dirty="0"/>
          </a:p>
        </p:txBody>
      </p:sp>
      <p:grpSp>
        <p:nvGrpSpPr>
          <p:cNvPr id="157701" name="Group 4"/>
          <p:cNvGrpSpPr>
            <a:grpSpLocks/>
          </p:cNvGrpSpPr>
          <p:nvPr/>
        </p:nvGrpSpPr>
        <p:grpSpPr bwMode="auto">
          <a:xfrm>
            <a:off x="2019300" y="910330"/>
            <a:ext cx="8153400" cy="915988"/>
            <a:chOff x="432" y="3120"/>
            <a:chExt cx="5136" cy="577"/>
          </a:xfrm>
        </p:grpSpPr>
        <p:grpSp>
          <p:nvGrpSpPr>
            <p:cNvPr id="157702" name="Group 5"/>
            <p:cNvGrpSpPr>
              <a:grpSpLocks/>
            </p:cNvGrpSpPr>
            <p:nvPr/>
          </p:nvGrpSpPr>
          <p:grpSpPr bwMode="auto">
            <a:xfrm>
              <a:off x="553" y="3120"/>
              <a:ext cx="4658" cy="273"/>
              <a:chOff x="341" y="2496"/>
              <a:chExt cx="4658" cy="273"/>
            </a:xfrm>
          </p:grpSpPr>
          <p:sp>
            <p:nvSpPr>
              <p:cNvPr id="157703" name="Text Box 6"/>
              <p:cNvSpPr txBox="1">
                <a:spLocks noChangeArrowheads="1"/>
              </p:cNvSpPr>
              <p:nvPr/>
            </p:nvSpPr>
            <p:spPr bwMode="auto">
              <a:xfrm>
                <a:off x="341" y="2496"/>
                <a:ext cx="813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400" dirty="0" err="1">
                    <a:latin typeface="Courier New" panose="02070309020205020404" pitchFamily="49" charset="0"/>
                  </a:rPr>
                  <a:t>opcode</a:t>
                </a:r>
                <a:endParaRPr lang="en-US" altLang="zh-CN" sz="2400" dirty="0"/>
              </a:p>
            </p:txBody>
          </p:sp>
          <p:sp>
            <p:nvSpPr>
              <p:cNvPr id="157704" name="Text Box 7"/>
              <p:cNvSpPr txBox="1">
                <a:spLocks noChangeArrowheads="1"/>
              </p:cNvSpPr>
              <p:nvPr/>
            </p:nvSpPr>
            <p:spPr bwMode="auto">
              <a:xfrm>
                <a:off x="1439" y="2496"/>
                <a:ext cx="349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400" dirty="0" err="1">
                    <a:latin typeface="Courier New" panose="02070309020205020404" pitchFamily="49" charset="0"/>
                  </a:rPr>
                  <a:t>rs</a:t>
                </a:r>
                <a:endParaRPr lang="en-US" altLang="zh-CN" sz="2400" dirty="0"/>
              </a:p>
            </p:txBody>
          </p:sp>
          <p:sp>
            <p:nvSpPr>
              <p:cNvPr id="157705" name="Text Box 8"/>
              <p:cNvSpPr txBox="1">
                <a:spLocks noChangeArrowheads="1"/>
              </p:cNvSpPr>
              <p:nvPr/>
            </p:nvSpPr>
            <p:spPr bwMode="auto">
              <a:xfrm>
                <a:off x="2238" y="2496"/>
                <a:ext cx="349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400" dirty="0" err="1">
                    <a:latin typeface="Courier New" panose="02070309020205020404" pitchFamily="49" charset="0"/>
                  </a:rPr>
                  <a:t>rt</a:t>
                </a:r>
                <a:endParaRPr lang="en-US" altLang="zh-CN" sz="2400" dirty="0"/>
              </a:p>
            </p:txBody>
          </p:sp>
          <p:sp>
            <p:nvSpPr>
              <p:cNvPr id="157706" name="Text Box 9"/>
              <p:cNvSpPr txBox="1">
                <a:spLocks noChangeArrowheads="1"/>
              </p:cNvSpPr>
              <p:nvPr/>
            </p:nvSpPr>
            <p:spPr bwMode="auto">
              <a:xfrm>
                <a:off x="3089" y="2546"/>
                <a:ext cx="24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157707" name="Text Box 10"/>
              <p:cNvSpPr txBox="1">
                <a:spLocks noChangeArrowheads="1"/>
              </p:cNvSpPr>
              <p:nvPr/>
            </p:nvSpPr>
            <p:spPr bwMode="auto">
              <a:xfrm>
                <a:off x="4754" y="2546"/>
                <a:ext cx="24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157708" name="Text Box 11"/>
              <p:cNvSpPr txBox="1">
                <a:spLocks noChangeArrowheads="1"/>
              </p:cNvSpPr>
              <p:nvPr/>
            </p:nvSpPr>
            <p:spPr bwMode="auto">
              <a:xfrm>
                <a:off x="3429" y="2496"/>
                <a:ext cx="1161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400" dirty="0">
                    <a:latin typeface="Courier New" panose="02070309020205020404" pitchFamily="49" charset="0"/>
                  </a:rPr>
                  <a:t>immediate</a:t>
                </a:r>
                <a:endParaRPr lang="en-US" altLang="zh-CN" sz="2400" dirty="0"/>
              </a:p>
            </p:txBody>
          </p:sp>
        </p:grpSp>
        <p:sp>
          <p:nvSpPr>
            <p:cNvPr id="157709" name="Rectangle 1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7710" name="Line 1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1" name="Line 1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2" name="Line 1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3" name="Text Box 16"/>
            <p:cNvSpPr txBox="1">
              <a:spLocks noChangeArrowheads="1"/>
            </p:cNvSpPr>
            <p:nvPr/>
          </p:nvSpPr>
          <p:spPr bwMode="auto">
            <a:xfrm>
              <a:off x="528" y="3408"/>
              <a:ext cx="29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157714" name="Text Box 17"/>
            <p:cNvSpPr txBox="1">
              <a:spLocks noChangeArrowheads="1"/>
            </p:cNvSpPr>
            <p:nvPr/>
          </p:nvSpPr>
          <p:spPr bwMode="auto">
            <a:xfrm>
              <a:off x="1440" y="3408"/>
              <a:ext cx="29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157715" name="Text Box 18"/>
            <p:cNvSpPr txBox="1">
              <a:spLocks noChangeArrowheads="1"/>
            </p:cNvSpPr>
            <p:nvPr/>
          </p:nvSpPr>
          <p:spPr bwMode="auto">
            <a:xfrm>
              <a:off x="2208" y="3408"/>
              <a:ext cx="29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157716" name="Text Box 19"/>
            <p:cNvSpPr txBox="1">
              <a:spLocks noChangeArrowheads="1"/>
            </p:cNvSpPr>
            <p:nvPr/>
          </p:nvSpPr>
          <p:spPr bwMode="auto">
            <a:xfrm>
              <a:off x="3840" y="3408"/>
              <a:ext cx="29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</p:grpSp>
      <p:sp>
        <p:nvSpPr>
          <p:cNvPr id="157717" name="Rectangle 20"/>
          <p:cNvSpPr>
            <a:spLocks noChangeArrowheads="1"/>
          </p:cNvSpPr>
          <p:nvPr/>
        </p:nvSpPr>
        <p:spPr bwMode="auto">
          <a:xfrm>
            <a:off x="1375647" y="1446905"/>
            <a:ext cx="9364505" cy="719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203200" indent="-203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>
                <a:latin typeface="Courier New" panose="02070309020205020404" pitchFamily="49" charset="0"/>
              </a:rPr>
              <a:t>opcode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指明指令是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beq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bne</a:t>
            </a:r>
            <a:endParaRPr lang="en-US" altLang="zh-CN" sz="20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err="1">
                <a:latin typeface="Courier New" panose="02070309020205020404" pitchFamily="49" charset="0"/>
              </a:rPr>
              <a:t>rs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指明要比较的两个寄存器</a:t>
            </a:r>
            <a:endParaRPr lang="en-US" altLang="zh-CN" sz="20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dirty="0"/>
              <a:t>立即数字段</a:t>
            </a:r>
            <a:r>
              <a:rPr lang="en-US" altLang="zh-CN" sz="2000" b="1" dirty="0"/>
              <a:t>?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dirty="0"/>
              <a:t>立即数只有</a:t>
            </a:r>
            <a:r>
              <a:rPr lang="en-US" altLang="zh-CN" sz="2000" b="1" dirty="0"/>
              <a:t>16 bits</a:t>
            </a:r>
            <a:r>
              <a:rPr lang="zh-CN" altLang="en-US" sz="2000" b="1" dirty="0"/>
              <a:t>，</a:t>
            </a:r>
            <a:r>
              <a:rPr lang="en-US" altLang="zh-CN" sz="2000" b="1" dirty="0">
                <a:solidFill>
                  <a:schemeClr val="accent2"/>
                </a:solidFill>
              </a:rPr>
              <a:t>PC</a:t>
            </a:r>
            <a:r>
              <a:rPr lang="en-US" altLang="zh-CN" sz="2000" b="1" dirty="0"/>
              <a:t> (</a:t>
            </a:r>
            <a:r>
              <a:rPr lang="zh-CN" altLang="en-US" sz="2000" b="1" dirty="0">
                <a:solidFill>
                  <a:schemeClr val="accent2"/>
                </a:solidFill>
              </a:rPr>
              <a:t>程序计数器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32-bit </a:t>
            </a:r>
            <a:r>
              <a:rPr lang="zh-CN" altLang="en-US" sz="2000" b="1" dirty="0"/>
              <a:t>的指向内存的指针；立即数无法表示出完整的内存地址</a:t>
            </a:r>
            <a:endParaRPr lang="en-US" altLang="zh-CN" sz="2000" b="1" dirty="0"/>
          </a:p>
          <a:p>
            <a:r>
              <a:rPr lang="zh-CN" altLang="en-US" sz="2000" dirty="0"/>
              <a:t>函数调用与无条件跳转指令都会用到跳转指令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Courier New" panose="02070309020205020404" pitchFamily="49" charset="0"/>
              </a:rPr>
              <a:t>j</a:t>
            </a:r>
            <a:r>
              <a:rPr lang="en-US" altLang="zh-CN" sz="2000" dirty="0"/>
              <a:t> and </a:t>
            </a:r>
            <a:r>
              <a:rPr lang="en-US" altLang="zh-CN" sz="2000" dirty="0" err="1">
                <a:latin typeface="Courier New" panose="02070309020205020404" pitchFamily="49" charset="0"/>
              </a:rPr>
              <a:t>jal</a:t>
            </a:r>
            <a:r>
              <a:rPr lang="en-US" altLang="zh-CN" sz="2000" dirty="0"/>
              <a:t>), </a:t>
            </a:r>
            <a:r>
              <a:rPr lang="zh-CN" altLang="en-US" sz="2000" dirty="0"/>
              <a:t>不是分支指令</a:t>
            </a:r>
            <a:endParaRPr lang="en-US" altLang="zh-CN" sz="2000" dirty="0"/>
          </a:p>
          <a:p>
            <a:r>
              <a:rPr lang="zh-CN" altLang="en-US" sz="2000" dirty="0"/>
              <a:t>结论</a:t>
            </a:r>
            <a:r>
              <a:rPr lang="en-US" altLang="zh-CN" sz="2000" dirty="0"/>
              <a:t>:</a:t>
            </a:r>
            <a:r>
              <a:rPr lang="zh-CN" altLang="en-US" sz="2000" dirty="0"/>
              <a:t>多数情况下，分支语句转跳时，</a:t>
            </a:r>
            <a:r>
              <a:rPr lang="en-US" altLang="zh-CN" sz="2000" dirty="0">
                <a:solidFill>
                  <a:schemeClr val="accent2"/>
                </a:solidFill>
              </a:rPr>
              <a:t>PC</a:t>
            </a:r>
            <a:r>
              <a:rPr lang="en-US" altLang="zh-CN" sz="2000" dirty="0"/>
              <a:t> </a:t>
            </a:r>
            <a:r>
              <a:rPr lang="zh-CN" altLang="en-US" sz="2000" dirty="0"/>
              <a:t>的变化值都相差不大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32-bit </a:t>
            </a:r>
            <a:r>
              <a:rPr lang="zh-CN" altLang="en-US" sz="2000" dirty="0"/>
              <a:t>指令格式中执行分支语句的解决方案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2"/>
                </a:solidFill>
              </a:rPr>
              <a:t>PC-</a:t>
            </a:r>
            <a:r>
              <a:rPr lang="zh-CN" altLang="en-US" sz="2000" dirty="0">
                <a:solidFill>
                  <a:schemeClr val="accent2"/>
                </a:solidFill>
              </a:rPr>
              <a:t>相对寻址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/>
              <a:t>将</a:t>
            </a:r>
            <a:r>
              <a:rPr lang="en-US" altLang="zh-CN" sz="2000" dirty="0"/>
              <a:t>16-bit</a:t>
            </a:r>
            <a:r>
              <a:rPr lang="zh-CN" altLang="en-US" sz="2000" dirty="0"/>
              <a:t>立即数使用补码表示，在需要分支的时候与</a:t>
            </a:r>
            <a:r>
              <a:rPr lang="en-US" altLang="zh-CN" sz="2000" dirty="0"/>
              <a:t>PC</a:t>
            </a:r>
            <a:r>
              <a:rPr lang="zh-CN" altLang="en-US" sz="2000" i="1" dirty="0">
                <a:solidFill>
                  <a:schemeClr val="accent2"/>
                </a:solidFill>
              </a:rPr>
              <a:t>相加</a:t>
            </a:r>
            <a:endParaRPr lang="en-US" altLang="zh-CN" sz="2000" dirty="0"/>
          </a:p>
          <a:p>
            <a:pPr lvl="1"/>
            <a:r>
              <a:rPr lang="zh-CN" altLang="en-US" sz="2000" dirty="0"/>
              <a:t>可以分支到</a:t>
            </a:r>
            <a:r>
              <a:rPr lang="en-US" altLang="zh-CN" sz="2000" dirty="0"/>
              <a:t>PC± 2</a:t>
            </a:r>
            <a:r>
              <a:rPr lang="en-US" altLang="zh-CN" sz="2000" baseline="30000" dirty="0"/>
              <a:t>15</a:t>
            </a:r>
            <a:r>
              <a:rPr lang="en-US" altLang="zh-CN" sz="2000" dirty="0"/>
              <a:t> </a:t>
            </a:r>
            <a:r>
              <a:rPr lang="zh-CN" altLang="en-US" sz="2000" dirty="0"/>
              <a:t>字节的地方</a:t>
            </a:r>
            <a:endParaRPr lang="en-US" altLang="zh-CN" sz="2000" dirty="0"/>
          </a:p>
          <a:p>
            <a:pPr lvl="1"/>
            <a:r>
              <a:rPr lang="zh-CN" altLang="en-US" sz="2000" dirty="0"/>
              <a:t>还能不能更好？</a:t>
            </a:r>
            <a:endParaRPr lang="en-US" altLang="zh-CN" sz="2000" dirty="0"/>
          </a:p>
          <a:p>
            <a:r>
              <a:rPr lang="zh-CN" altLang="en-US" sz="2000" dirty="0"/>
              <a:t>注意</a:t>
            </a:r>
            <a:r>
              <a:rPr lang="en-US" altLang="zh-CN" sz="2000" dirty="0"/>
              <a:t>: </a:t>
            </a:r>
            <a:r>
              <a:rPr lang="zh-CN" altLang="en-US" sz="2000" dirty="0"/>
              <a:t>指令的起始地址都一定要是</a:t>
            </a:r>
            <a:r>
              <a:rPr lang="en-US" altLang="zh-CN" sz="2000" dirty="0"/>
              <a:t>4</a:t>
            </a:r>
            <a:r>
              <a:rPr lang="zh-CN" altLang="en-US" sz="2000" dirty="0"/>
              <a:t>的倍数</a:t>
            </a:r>
            <a:r>
              <a:rPr lang="en-US" altLang="zh-CN" sz="2000" dirty="0"/>
              <a:t>(</a:t>
            </a:r>
            <a:r>
              <a:rPr lang="zh-CN" altLang="en-US" sz="2000" dirty="0"/>
              <a:t>字对齐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和</a:t>
            </a:r>
            <a:r>
              <a:rPr lang="en-US" altLang="zh-CN" sz="2000" dirty="0"/>
              <a:t>PC</a:t>
            </a:r>
            <a:r>
              <a:rPr lang="zh-CN" altLang="en-US" sz="2000" dirty="0"/>
              <a:t>相加的立即数也应该是</a:t>
            </a:r>
            <a:r>
              <a:rPr lang="en-US" altLang="zh-CN" sz="2000" dirty="0"/>
              <a:t>4</a:t>
            </a:r>
            <a:r>
              <a:rPr lang="zh-CN" altLang="en-US" sz="2000" dirty="0"/>
              <a:t>的倍数！其实可以分支到</a:t>
            </a:r>
            <a:r>
              <a:rPr lang="en-US" altLang="zh-CN" sz="2000" dirty="0"/>
              <a:t>PC± 2</a:t>
            </a:r>
            <a:r>
              <a:rPr lang="en-US" altLang="zh-CN" sz="2000" baseline="30000" dirty="0"/>
              <a:t>15</a:t>
            </a:r>
            <a:r>
              <a:rPr lang="en-US" altLang="zh-CN" sz="2000" dirty="0"/>
              <a:t> </a:t>
            </a:r>
            <a:r>
              <a:rPr lang="zh-CN" altLang="en-US" sz="2000" i="1" dirty="0">
                <a:solidFill>
                  <a:schemeClr val="accent2"/>
                </a:solidFill>
              </a:rPr>
              <a:t>指令字</a:t>
            </a:r>
            <a:r>
              <a:rPr lang="en-US" altLang="zh-CN" sz="2000" dirty="0"/>
              <a:t> </a:t>
            </a:r>
            <a:r>
              <a:rPr lang="zh-CN" altLang="en-US" sz="2000" dirty="0"/>
              <a:t>了</a:t>
            </a:r>
            <a:r>
              <a:rPr lang="en-US" altLang="zh-CN" sz="2000" dirty="0"/>
              <a:t> (</a:t>
            </a:r>
            <a:r>
              <a:rPr lang="zh-CN" altLang="en-US" sz="2000" dirty="0"/>
              <a:t>或者说</a:t>
            </a:r>
            <a:r>
              <a:rPr lang="en-US" altLang="zh-CN" sz="2000" dirty="0"/>
              <a:t> PC± 2</a:t>
            </a:r>
            <a:r>
              <a:rPr lang="en-US" altLang="zh-CN" sz="2000" baseline="30000" dirty="0"/>
              <a:t>17</a:t>
            </a:r>
            <a:r>
              <a:rPr lang="en-US" altLang="zh-CN" sz="2000" dirty="0"/>
              <a:t> </a:t>
            </a:r>
            <a:r>
              <a:rPr lang="zh-CN" altLang="en-US" sz="2000" dirty="0"/>
              <a:t>字节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PC = (PC + 4) + (</a:t>
            </a:r>
            <a:r>
              <a:rPr lang="en-US" altLang="zh-CN" sz="2000" dirty="0">
                <a:latin typeface="Courier New" panose="02070309020205020404" pitchFamily="49" charset="0"/>
              </a:rPr>
              <a:t>immediate</a:t>
            </a:r>
            <a:r>
              <a:rPr lang="en-US" altLang="zh-CN" sz="2000" dirty="0"/>
              <a:t> * 4)</a:t>
            </a:r>
          </a:p>
          <a:p>
            <a:pPr lvl="1"/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7488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 idx="4294967295"/>
          </p:nvPr>
        </p:nvSpPr>
        <p:spPr>
          <a:xfrm>
            <a:off x="612000" y="252000"/>
            <a:ext cx="5257800" cy="373062"/>
          </a:xfrm>
        </p:spPr>
        <p:txBody>
          <a:bodyPr/>
          <a:lstStyle/>
          <a:p>
            <a:r>
              <a:rPr lang="zh-CN" altLang="en-US" i="0" dirty="0">
                <a:ea typeface="宋体" panose="02010600030101010101" pitchFamily="2" charset="-122"/>
              </a:rPr>
              <a:t>分支的例子</a:t>
            </a:r>
            <a:endParaRPr lang="zh-CN" altLang="en-US" i="0" dirty="0"/>
          </a:p>
        </p:txBody>
      </p:sp>
      <p:sp>
        <p:nvSpPr>
          <p:cNvPr id="162819" name="内容占位符 2"/>
          <p:cNvSpPr>
            <a:spLocks noGrp="1"/>
          </p:cNvSpPr>
          <p:nvPr>
            <p:ph idx="4294967295"/>
          </p:nvPr>
        </p:nvSpPr>
        <p:spPr>
          <a:xfrm>
            <a:off x="612000" y="900000"/>
            <a:ext cx="7848600" cy="762000"/>
          </a:xfrm>
        </p:spPr>
        <p:txBody>
          <a:bodyPr/>
          <a:lstStyle/>
          <a:p>
            <a:pPr>
              <a:tabLst>
                <a:tab pos="1771650" algn="l"/>
                <a:tab pos="2571750" algn="l"/>
                <a:tab pos="325755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MIPS </a:t>
            </a:r>
            <a:r>
              <a:rPr lang="zh-CN" altLang="en-US" dirty="0">
                <a:ea typeface="宋体" panose="02010600030101010101" pitchFamily="2" charset="-122"/>
              </a:rPr>
              <a:t>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  <a:tabLst>
                <a:tab pos="1771650" algn="l"/>
                <a:tab pos="2571750" algn="l"/>
                <a:tab pos="3257550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15" y="1013372"/>
            <a:ext cx="3942692" cy="12241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2055" y="2306677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  <a:tabLst>
                <a:tab pos="1771650" algn="l"/>
                <a:tab pos="2571750" algn="l"/>
                <a:tab pos="3257550" algn="l"/>
              </a:tabLst>
            </a:pPr>
            <a:r>
              <a:rPr lang="en-US" altLang="zh-CN" sz="2400" dirty="0" err="1">
                <a:latin typeface="Courier New" panose="02070309020205020404" pitchFamily="49" charset="0"/>
              </a:rPr>
              <a:t>beq</a:t>
            </a:r>
            <a:r>
              <a:rPr lang="en-US" altLang="zh-CN" sz="2400" dirty="0"/>
              <a:t> </a:t>
            </a:r>
            <a:r>
              <a:rPr lang="zh-CN" altLang="en-US" sz="2400" dirty="0"/>
              <a:t>分支指令是</a:t>
            </a:r>
            <a:r>
              <a:rPr lang="en-US" altLang="zh-CN" sz="2400" dirty="0"/>
              <a:t>I-Format</a:t>
            </a:r>
            <a:r>
              <a:rPr lang="zh-CN" altLang="en-US" sz="2400" dirty="0"/>
              <a:t>格式的</a:t>
            </a:r>
            <a:endParaRPr lang="en-US" altLang="zh-CN" sz="2400" dirty="0"/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1771650" algn="l"/>
                <a:tab pos="2571750" algn="l"/>
                <a:tab pos="325755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</a:rPr>
              <a:t>opcode</a:t>
            </a:r>
            <a:r>
              <a:rPr lang="en-US" altLang="zh-CN" sz="2000" dirty="0"/>
              <a:t> = 4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1771650" algn="l"/>
                <a:tab pos="2571750" algn="l"/>
                <a:tab pos="325755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</a:rPr>
              <a:t>rs</a:t>
            </a:r>
            <a:r>
              <a:rPr lang="en-US" altLang="zh-CN" sz="2000" dirty="0"/>
              <a:t> = 9 (</a:t>
            </a:r>
            <a:r>
              <a:rPr lang="zh-CN" altLang="en-US" sz="2000" dirty="0"/>
              <a:t>第一操作数</a:t>
            </a:r>
            <a:r>
              <a:rPr lang="en-US" altLang="zh-CN" sz="20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1771650" algn="l"/>
                <a:tab pos="2571750" algn="l"/>
                <a:tab pos="325755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</a:rPr>
              <a:t>rt</a:t>
            </a:r>
            <a:r>
              <a:rPr lang="en-US" altLang="zh-CN" sz="2000" dirty="0"/>
              <a:t> = 0 (</a:t>
            </a:r>
            <a:r>
              <a:rPr lang="zh-CN" altLang="en-US" sz="2000" dirty="0"/>
              <a:t>第二操作数</a:t>
            </a:r>
            <a:r>
              <a:rPr lang="en-US" altLang="zh-CN" sz="20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1771650" algn="l"/>
                <a:tab pos="2571750" algn="l"/>
                <a:tab pos="325755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immediate</a:t>
            </a:r>
            <a:r>
              <a:rPr lang="en-US" altLang="zh-CN" sz="2000" dirty="0"/>
              <a:t> = ???</a:t>
            </a:r>
          </a:p>
        </p:txBody>
      </p:sp>
      <p:sp>
        <p:nvSpPr>
          <p:cNvPr id="5" name="矩形 4"/>
          <p:cNvSpPr/>
          <p:nvPr/>
        </p:nvSpPr>
        <p:spPr>
          <a:xfrm>
            <a:off x="5752210" y="2337603"/>
            <a:ext cx="5504653" cy="195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/>
              <a:t>立即数字段</a:t>
            </a:r>
            <a:r>
              <a:rPr lang="en-US" altLang="zh-CN" sz="2400" dirty="0"/>
              <a:t>:</a:t>
            </a:r>
          </a:p>
          <a:p>
            <a:pPr lvl="1">
              <a:buNone/>
            </a:pPr>
            <a:r>
              <a:rPr lang="zh-CN" altLang="en-US" sz="2400" dirty="0"/>
              <a:t>要和</a:t>
            </a:r>
            <a:r>
              <a:rPr lang="en-US" altLang="zh-CN" sz="2400" dirty="0">
                <a:solidFill>
                  <a:schemeClr val="accent2"/>
                </a:solidFill>
              </a:rPr>
              <a:t>PC</a:t>
            </a:r>
            <a:r>
              <a:rPr lang="zh-CN" altLang="en-US" sz="2400" dirty="0"/>
              <a:t>相加</a:t>
            </a:r>
            <a:r>
              <a:rPr lang="en-US" altLang="zh-CN" sz="2400" dirty="0"/>
              <a:t>(</a:t>
            </a:r>
            <a:r>
              <a:rPr lang="zh-CN" altLang="en-US" sz="2400" dirty="0"/>
              <a:t>或相减</a:t>
            </a:r>
            <a:r>
              <a:rPr lang="en-US" altLang="zh-CN" sz="2400" dirty="0"/>
              <a:t>)</a:t>
            </a:r>
            <a:r>
              <a:rPr lang="zh-CN" altLang="en-US" sz="2400" dirty="0"/>
              <a:t>的指令数</a:t>
            </a:r>
            <a:r>
              <a:rPr lang="en-US" altLang="zh-CN" sz="2400" dirty="0"/>
              <a:t>, </a:t>
            </a:r>
            <a:r>
              <a:rPr lang="zh-CN" altLang="en-US" sz="2400" dirty="0"/>
              <a:t>是从分支语句的</a:t>
            </a:r>
            <a:r>
              <a:rPr lang="zh-CN" altLang="en-US" sz="2400" dirty="0">
                <a:solidFill>
                  <a:schemeClr val="accent2"/>
                </a:solidFill>
              </a:rPr>
              <a:t>下一条</a:t>
            </a:r>
            <a:r>
              <a:rPr lang="zh-CN" altLang="en-US" sz="2400" dirty="0"/>
              <a:t>指令算起的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在这条</a:t>
            </a:r>
            <a:r>
              <a:rPr lang="en-US" altLang="zh-CN" sz="2400" dirty="0"/>
              <a:t> </a:t>
            </a:r>
            <a:r>
              <a:rPr lang="en-US" altLang="zh-CN" sz="2400" dirty="0" err="1">
                <a:latin typeface="Courier New" panose="02070309020205020404" pitchFamily="49" charset="0"/>
              </a:rPr>
              <a:t>beq</a:t>
            </a:r>
            <a:r>
              <a:rPr lang="en-US" altLang="zh-CN" sz="2400" dirty="0"/>
              <a:t> </a:t>
            </a:r>
            <a:r>
              <a:rPr lang="zh-CN" altLang="en-US" sz="2400" dirty="0"/>
              <a:t>的分支中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Courier New" panose="02070309020205020404" pitchFamily="49" charset="0"/>
              </a:rPr>
              <a:t>immediate</a:t>
            </a:r>
            <a:r>
              <a:rPr lang="en-US" altLang="zh-CN" sz="2400" dirty="0"/>
              <a:t> = </a:t>
            </a:r>
            <a:r>
              <a:rPr lang="en-US" altLang="zh-CN" sz="2000" dirty="0"/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93630" y="4684399"/>
            <a:ext cx="7586664" cy="511175"/>
            <a:chOff x="609600" y="4572000"/>
            <a:chExt cx="7586664" cy="511175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176338" y="4610100"/>
              <a:ext cx="7019926" cy="473075"/>
              <a:chOff x="577" y="2520"/>
              <a:chExt cx="4422" cy="298"/>
            </a:xfrm>
          </p:grpSpPr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577" y="2520"/>
                <a:ext cx="25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4</a:t>
                </a:r>
                <a:endParaRPr lang="en-US" altLang="zh-CN" sz="2000" dirty="0"/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1446" y="2520"/>
                <a:ext cx="246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9</a:t>
                </a:r>
                <a:endParaRPr lang="en-US" altLang="zh-CN" sz="2000" dirty="0"/>
              </a:p>
            </p:txBody>
          </p:sp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2255" y="2520"/>
                <a:ext cx="25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0</a:t>
                </a:r>
                <a:endParaRPr lang="en-US" altLang="zh-CN" sz="2000" dirty="0"/>
              </a:p>
            </p:txBody>
          </p:sp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3089" y="2546"/>
                <a:ext cx="24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4754" y="2546"/>
                <a:ext cx="24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auto">
              <a:xfrm>
                <a:off x="3481" y="2520"/>
                <a:ext cx="25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3</a:t>
                </a:r>
                <a:endParaRPr lang="en-US" altLang="zh-CN" sz="20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9600" y="4572000"/>
              <a:ext cx="6698704" cy="457200"/>
              <a:chOff x="609600" y="4572000"/>
              <a:chExt cx="6698704" cy="457200"/>
            </a:xfrm>
          </p:grpSpPr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609600" y="4572000"/>
                <a:ext cx="6698704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2133600" y="4572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3429000" y="4572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4648200" y="4572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2495600" y="4295062"/>
            <a:ext cx="276550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/>
              <a:t>分支指令的十进制表示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796338" y="5727568"/>
            <a:ext cx="8153400" cy="473075"/>
            <a:chOff x="533400" y="5638800"/>
            <a:chExt cx="8153400" cy="473075"/>
          </a:xfrm>
        </p:grpSpPr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635000" y="5638800"/>
              <a:ext cx="7726363" cy="473075"/>
              <a:chOff x="284" y="2496"/>
              <a:chExt cx="4867" cy="298"/>
            </a:xfrm>
          </p:grpSpPr>
          <p:sp>
            <p:nvSpPr>
              <p:cNvPr id="38" name="Text Box 24"/>
              <p:cNvSpPr txBox="1">
                <a:spLocks noChangeArrowheads="1"/>
              </p:cNvSpPr>
              <p:nvPr/>
            </p:nvSpPr>
            <p:spPr bwMode="auto">
              <a:xfrm>
                <a:off x="284" y="2496"/>
                <a:ext cx="928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000100</a:t>
                </a:r>
                <a:endParaRPr lang="en-US" altLang="zh-CN" sz="2000" dirty="0"/>
              </a:p>
            </p:txBody>
          </p:sp>
          <p:sp>
            <p:nvSpPr>
              <p:cNvPr id="39" name="Text Box 25"/>
              <p:cNvSpPr txBox="1">
                <a:spLocks noChangeArrowheads="1"/>
              </p:cNvSpPr>
              <p:nvPr/>
            </p:nvSpPr>
            <p:spPr bwMode="auto">
              <a:xfrm>
                <a:off x="1217" y="2496"/>
                <a:ext cx="79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01001</a:t>
                </a:r>
                <a:endParaRPr lang="en-US" altLang="zh-CN" sz="2000" dirty="0"/>
              </a:p>
            </p:txBody>
          </p:sp>
          <p:sp>
            <p:nvSpPr>
              <p:cNvPr id="40" name="Text Box 26"/>
              <p:cNvSpPr txBox="1">
                <a:spLocks noChangeArrowheads="1"/>
              </p:cNvSpPr>
              <p:nvPr/>
            </p:nvSpPr>
            <p:spPr bwMode="auto">
              <a:xfrm>
                <a:off x="2016" y="2496"/>
                <a:ext cx="79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00000</a:t>
                </a:r>
                <a:endParaRPr lang="en-US" altLang="zh-CN" sz="2000" dirty="0"/>
              </a:p>
            </p:txBody>
          </p:sp>
          <p:sp>
            <p:nvSpPr>
              <p:cNvPr id="41" name="Text Box 27"/>
              <p:cNvSpPr txBox="1">
                <a:spLocks noChangeArrowheads="1"/>
              </p:cNvSpPr>
              <p:nvPr/>
            </p:nvSpPr>
            <p:spPr bwMode="auto">
              <a:xfrm>
                <a:off x="3089" y="2546"/>
                <a:ext cx="24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42" name="Text Box 28"/>
              <p:cNvSpPr txBox="1">
                <a:spLocks noChangeArrowheads="1"/>
              </p:cNvSpPr>
              <p:nvPr/>
            </p:nvSpPr>
            <p:spPr bwMode="auto">
              <a:xfrm>
                <a:off x="4754" y="2546"/>
                <a:ext cx="24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/>
              </a:p>
            </p:txBody>
          </p:sp>
          <p:sp>
            <p:nvSpPr>
              <p:cNvPr id="43" name="Text Box 29"/>
              <p:cNvSpPr txBox="1">
                <a:spLocks noChangeArrowheads="1"/>
              </p:cNvSpPr>
              <p:nvPr/>
            </p:nvSpPr>
            <p:spPr bwMode="auto">
              <a:xfrm>
                <a:off x="2870" y="2496"/>
                <a:ext cx="228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None/>
                </a:pPr>
                <a:r>
                  <a:rPr lang="en-US" altLang="zh-CN" sz="2800" dirty="0">
                    <a:latin typeface="Courier New" panose="02070309020205020404" pitchFamily="49" charset="0"/>
                  </a:rPr>
                  <a:t>0000000000000011</a:t>
                </a:r>
                <a:endParaRPr lang="en-US" altLang="zh-CN" sz="2000" dirty="0"/>
              </a:p>
            </p:txBody>
          </p:sp>
        </p:grp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533400" y="5638800"/>
              <a:ext cx="815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057400" y="56388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352800" y="56388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572000" y="56388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2495600" y="5324777"/>
            <a:ext cx="276550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/>
              <a:t>分支指令的二进制表示</a:t>
            </a:r>
          </a:p>
        </p:txBody>
      </p:sp>
      <p:grpSp>
        <p:nvGrpSpPr>
          <p:cNvPr id="46" name="Group 15"/>
          <p:cNvGrpSpPr/>
          <p:nvPr/>
        </p:nvGrpSpPr>
        <p:grpSpPr>
          <a:xfrm>
            <a:off x="7671656" y="1364245"/>
            <a:ext cx="398937" cy="873297"/>
            <a:chOff x="5519057" y="2623457"/>
            <a:chExt cx="522511" cy="1179296"/>
          </a:xfrm>
        </p:grpSpPr>
        <p:sp>
          <p:nvSpPr>
            <p:cNvPr id="47" name="Freeform 13"/>
            <p:cNvSpPr/>
            <p:nvPr/>
          </p:nvSpPr>
          <p:spPr>
            <a:xfrm>
              <a:off x="5519057" y="2623457"/>
              <a:ext cx="273957" cy="1023257"/>
            </a:xfrm>
            <a:custGeom>
              <a:avLst/>
              <a:gdLst>
                <a:gd name="connsiteX0" fmla="*/ 0 w 273957"/>
                <a:gd name="connsiteY0" fmla="*/ 0 h 1023257"/>
                <a:gd name="connsiteX1" fmla="*/ 228600 w 273957"/>
                <a:gd name="connsiteY1" fmla="*/ 195943 h 1023257"/>
                <a:gd name="connsiteX2" fmla="*/ 32657 w 273957"/>
                <a:gd name="connsiteY2" fmla="*/ 391886 h 1023257"/>
                <a:gd name="connsiteX3" fmla="*/ 228600 w 273957"/>
                <a:gd name="connsiteY3" fmla="*/ 555172 h 1023257"/>
                <a:gd name="connsiteX4" fmla="*/ 32657 w 273957"/>
                <a:gd name="connsiteY4" fmla="*/ 740229 h 1023257"/>
                <a:gd name="connsiteX5" fmla="*/ 272143 w 273957"/>
                <a:gd name="connsiteY5" fmla="*/ 914400 h 1023257"/>
                <a:gd name="connsiteX6" fmla="*/ 21772 w 273957"/>
                <a:gd name="connsiteY6" fmla="*/ 1023257 h 102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957" h="1023257">
                  <a:moveTo>
                    <a:pt x="0" y="0"/>
                  </a:moveTo>
                  <a:cubicBezTo>
                    <a:pt x="111578" y="65314"/>
                    <a:pt x="223157" y="130629"/>
                    <a:pt x="228600" y="195943"/>
                  </a:cubicBezTo>
                  <a:cubicBezTo>
                    <a:pt x="234043" y="261257"/>
                    <a:pt x="32657" y="332015"/>
                    <a:pt x="32657" y="391886"/>
                  </a:cubicBezTo>
                  <a:cubicBezTo>
                    <a:pt x="32657" y="451757"/>
                    <a:pt x="228600" y="497115"/>
                    <a:pt x="228600" y="555172"/>
                  </a:cubicBezTo>
                  <a:cubicBezTo>
                    <a:pt x="228600" y="613229"/>
                    <a:pt x="25400" y="680358"/>
                    <a:pt x="32657" y="740229"/>
                  </a:cubicBezTo>
                  <a:cubicBezTo>
                    <a:pt x="39914" y="800100"/>
                    <a:pt x="273957" y="867229"/>
                    <a:pt x="272143" y="914400"/>
                  </a:cubicBezTo>
                  <a:cubicBezTo>
                    <a:pt x="270329" y="961571"/>
                    <a:pt x="101600" y="996043"/>
                    <a:pt x="21772" y="1023257"/>
                  </a:cubicBezTo>
                </a:path>
              </a:pathLst>
            </a:cu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TextBox 14"/>
            <p:cNvSpPr txBox="1"/>
            <p:nvPr/>
          </p:nvSpPr>
          <p:spPr>
            <a:xfrm>
              <a:off x="5714997" y="2728375"/>
              <a:ext cx="326571" cy="1074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spcBef>
                  <a:spcPts val="600"/>
                </a:spcBef>
                <a:buNone/>
              </a:pPr>
              <a:r>
                <a:rPr lang="en-US" sz="1400" dirty="0">
                  <a:solidFill>
                    <a:prstClr val="black"/>
                  </a:solidFill>
                </a:rPr>
                <a:t>1</a:t>
              </a:r>
            </a:p>
            <a:p>
              <a:pPr defTabSz="457200">
                <a:spcBef>
                  <a:spcPts val="600"/>
                </a:spcBef>
                <a:buNone/>
              </a:pPr>
              <a:r>
                <a:rPr lang="en-US" sz="1400" dirty="0">
                  <a:solidFill>
                    <a:prstClr val="black"/>
                  </a:solidFill>
                </a:rPr>
                <a:t>2</a:t>
              </a:r>
            </a:p>
            <a:p>
              <a:pPr defTabSz="457200">
                <a:spcBef>
                  <a:spcPts val="600"/>
                </a:spcBef>
                <a:buNone/>
              </a:pPr>
              <a:r>
                <a:rPr lang="en-US" sz="1400" dirty="0">
                  <a:solidFill>
                    <a:prstClr val="black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262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 idx="4294967295"/>
          </p:nvPr>
        </p:nvSpPr>
        <p:spPr>
          <a:xfrm>
            <a:off x="612000" y="252000"/>
            <a:ext cx="5257800" cy="373062"/>
          </a:xfrm>
        </p:spPr>
        <p:txBody>
          <a:bodyPr/>
          <a:lstStyle/>
          <a:p>
            <a:r>
              <a:rPr lang="en-US" altLang="zh-CN" i="0" dirty="0">
                <a:ea typeface="宋体" panose="02010600030101010101" pitchFamily="2" charset="-122"/>
              </a:rPr>
              <a:t>J-Format </a:t>
            </a:r>
            <a:r>
              <a:rPr lang="zh-CN" altLang="en-US" i="0" dirty="0">
                <a:ea typeface="宋体" panose="02010600030101010101" pitchFamily="2" charset="-122"/>
              </a:rPr>
              <a:t>指令</a:t>
            </a:r>
            <a:endParaRPr lang="zh-CN" altLang="en-US" i="0" dirty="0"/>
          </a:p>
        </p:txBody>
      </p:sp>
      <p:sp>
        <p:nvSpPr>
          <p:cNvPr id="167939" name="内容占位符 2"/>
          <p:cNvSpPr>
            <a:spLocks noGrp="1"/>
          </p:cNvSpPr>
          <p:nvPr>
            <p:ph idx="4294967295"/>
          </p:nvPr>
        </p:nvSpPr>
        <p:spPr>
          <a:xfrm>
            <a:off x="612000" y="900000"/>
            <a:ext cx="10380544" cy="166859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宋体" panose="02010600030101010101" pitchFamily="2" charset="-122"/>
              </a:rPr>
              <a:t>在分支语句中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zh-CN" altLang="en-US" sz="2200" dirty="0">
                <a:ea typeface="宋体" panose="02010600030101010101" pitchFamily="2" charset="-122"/>
              </a:rPr>
              <a:t>假定不会分支到太远的地方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zh-CN" altLang="en-US" sz="2200" dirty="0">
                <a:ea typeface="宋体" panose="02010600030101010101" pitchFamily="2" charset="-122"/>
              </a:rPr>
              <a:t>所以可以指明</a:t>
            </a:r>
            <a:r>
              <a:rPr lang="en-US" altLang="zh-CN" sz="2200" dirty="0">
                <a:ea typeface="宋体" panose="02010600030101010101" pitchFamily="2" charset="-122"/>
              </a:rPr>
              <a:t>PC</a:t>
            </a:r>
            <a:r>
              <a:rPr lang="zh-CN" altLang="en-US" sz="2200" dirty="0">
                <a:ea typeface="宋体" panose="02010600030101010101" pitchFamily="2" charset="-122"/>
              </a:rPr>
              <a:t>的</a:t>
            </a:r>
            <a:r>
              <a:rPr lang="zh-CN" altLang="en-US" sz="2200" i="1" dirty="0">
                <a:solidFill>
                  <a:schemeClr val="accent2"/>
                </a:solidFill>
                <a:ea typeface="宋体" panose="02010600030101010101" pitchFamily="2" charset="-122"/>
              </a:rPr>
              <a:t>变化值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宋体" panose="02010600030101010101" pitchFamily="2" charset="-122"/>
              </a:rPr>
              <a:t>对于一般的跳转指令 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和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</a:rPr>
              <a:t>jal</a:t>
            </a:r>
            <a:r>
              <a:rPr lang="en-US" altLang="zh-CN" sz="2200" dirty="0">
                <a:ea typeface="宋体" panose="02010600030101010101" pitchFamily="2" charset="-122"/>
              </a:rPr>
              <a:t>), </a:t>
            </a:r>
            <a:r>
              <a:rPr lang="zh-CN" altLang="en-US" sz="2200" dirty="0">
                <a:ea typeface="宋体" panose="02010600030101010101" pitchFamily="2" charset="-122"/>
              </a:rPr>
              <a:t>是有可能跳到内存中</a:t>
            </a:r>
            <a:r>
              <a:rPr lang="zh-CN" altLang="en-US" sz="2200" i="1" dirty="0">
                <a:solidFill>
                  <a:schemeClr val="accent2"/>
                </a:solidFill>
                <a:ea typeface="宋体" panose="02010600030101010101" pitchFamily="2" charset="-122"/>
              </a:rPr>
              <a:t>任意</a:t>
            </a:r>
            <a:r>
              <a:rPr lang="zh-CN" altLang="en-US" sz="2200" dirty="0">
                <a:ea typeface="宋体" panose="02010600030101010101" pitchFamily="2" charset="-122"/>
              </a:rPr>
              <a:t>一个地方的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理想情况下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zh-CN" altLang="en-US" sz="2200" dirty="0">
                <a:ea typeface="宋体" panose="02010600030101010101" pitchFamily="2" charset="-122"/>
              </a:rPr>
              <a:t>可以直接给出一个</a:t>
            </a:r>
            <a:r>
              <a:rPr lang="en-US" altLang="zh-CN" sz="2200" dirty="0">
                <a:ea typeface="宋体" panose="02010600030101010101" pitchFamily="2" charset="-122"/>
              </a:rPr>
              <a:t>32-bit</a:t>
            </a:r>
            <a:r>
              <a:rPr lang="zh-CN" altLang="en-US" sz="2200" dirty="0">
                <a:ea typeface="宋体" panose="02010600030101010101" pitchFamily="2" charset="-122"/>
              </a:rPr>
              <a:t>的内存地址，告诉要跳到哪里</a:t>
            </a:r>
            <a:endParaRPr lang="en-US" altLang="zh-CN" sz="2200" dirty="0">
              <a:ea typeface="宋体" panose="02010600030101010101" pitchFamily="2" charset="-122"/>
            </a:endParaRPr>
          </a:p>
          <a:p>
            <a:endParaRPr lang="en-US" altLang="zh-CN" sz="2200" dirty="0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703512" y="2202601"/>
            <a:ext cx="2178120" cy="345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200" i="0" kern="0" dirty="0">
                <a:ea typeface="宋体" panose="02010600030101010101" pitchFamily="2" charset="-122"/>
              </a:rPr>
              <a:t>J-Format </a:t>
            </a:r>
            <a:r>
              <a:rPr lang="zh-CN" altLang="en-US" sz="2200" i="0" kern="0" dirty="0">
                <a:ea typeface="宋体" panose="02010600030101010101" pitchFamily="2" charset="-122"/>
              </a:rPr>
              <a:t>指令</a:t>
            </a:r>
            <a:endParaRPr lang="zh-CN" altLang="en-US" sz="2200" i="0" kern="0" dirty="0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881633" y="2160306"/>
            <a:ext cx="6611005" cy="461963"/>
            <a:chOff x="336" y="1488"/>
            <a:chExt cx="4619" cy="291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38" y="1515"/>
              <a:ext cx="128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None/>
              </a:pPr>
              <a:r>
                <a:rPr lang="en-US" altLang="zh-CN" sz="2400" dirty="0" err="1">
                  <a:latin typeface="Courier New" panose="02070309020205020404" pitchFamily="49" charset="0"/>
                </a:rPr>
                <a:t>opcode</a:t>
              </a:r>
              <a:r>
                <a:rPr lang="en-US" altLang="zh-CN" sz="2400" dirty="0">
                  <a:latin typeface="Courier New" panose="02070309020205020404" pitchFamily="49" charset="0"/>
                </a:rPr>
                <a:t>(6)</a:t>
              </a:r>
              <a:endParaRPr lang="en-US" altLang="zh-CN" sz="2400" dirty="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167" y="1515"/>
              <a:ext cx="244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None/>
              </a:pPr>
              <a:r>
                <a:rPr lang="en-US" altLang="zh-CN" sz="2400" dirty="0">
                  <a:latin typeface="Courier New" panose="02070309020205020404" pitchFamily="49" charset="0"/>
                </a:rPr>
                <a:t>target address(26)</a:t>
              </a:r>
              <a:endParaRPr lang="en-US" altLang="zh-CN" sz="2400" dirty="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799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36" y="1488"/>
              <a:ext cx="4619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12000" y="2759516"/>
            <a:ext cx="9732472" cy="363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1" hangingPunct="1">
              <a:lnSpc>
                <a:spcPct val="120000"/>
              </a:lnSpc>
            </a:pPr>
            <a:r>
              <a:rPr lang="zh-CN" altLang="en-US" sz="2200" dirty="0"/>
              <a:t>保持</a:t>
            </a:r>
            <a:r>
              <a:rPr lang="en-US" altLang="zh-CN" sz="2200" dirty="0"/>
              <a:t> </a:t>
            </a:r>
            <a:r>
              <a:rPr lang="en-US" altLang="zh-CN" sz="2200" dirty="0" err="1">
                <a:latin typeface="Courier New" panose="02070309020205020404" pitchFamily="49" charset="0"/>
              </a:rPr>
              <a:t>opcode</a:t>
            </a:r>
            <a:r>
              <a:rPr lang="en-US" altLang="zh-CN" sz="2200" dirty="0"/>
              <a:t> </a:t>
            </a:r>
            <a:r>
              <a:rPr lang="zh-CN" altLang="en-US" sz="2200" dirty="0"/>
              <a:t>字段与</a:t>
            </a:r>
            <a:r>
              <a:rPr lang="en-US" altLang="zh-CN" sz="2200" dirty="0"/>
              <a:t> R-format </a:t>
            </a:r>
            <a:r>
              <a:rPr lang="zh-CN" altLang="en-US" sz="2200" dirty="0"/>
              <a:t>及</a:t>
            </a:r>
            <a:r>
              <a:rPr lang="en-US" altLang="zh-CN" sz="2200" dirty="0"/>
              <a:t> I-format </a:t>
            </a:r>
            <a:r>
              <a:rPr lang="zh-CN" altLang="en-US" sz="2200" dirty="0"/>
              <a:t>一样，维护一致性原则</a:t>
            </a:r>
            <a:endParaRPr lang="en-US" altLang="zh-CN" sz="2200" dirty="0"/>
          </a:p>
          <a:p>
            <a:pPr marL="800100" lvl="1" indent="-342900" eaLnBrk="1" hangingPunct="1">
              <a:lnSpc>
                <a:spcPct val="120000"/>
              </a:lnSpc>
            </a:pPr>
            <a:r>
              <a:rPr lang="zh-CN" altLang="en-US" sz="2200" dirty="0"/>
              <a:t>把其他所有字段都加到一起，使能表示的地址尽量大</a:t>
            </a:r>
            <a:endParaRPr lang="en-US" altLang="zh-CN" sz="2200" dirty="0"/>
          </a:p>
          <a:p>
            <a:pPr marL="800100" lvl="1" indent="-342900" eaLnBrk="1" hangingPunct="1">
              <a:lnSpc>
                <a:spcPct val="120000"/>
              </a:lnSpc>
            </a:pPr>
            <a:r>
              <a:rPr lang="zh-CN" altLang="en-US" sz="2200" dirty="0"/>
              <a:t>利用字对齐，可以表示出</a:t>
            </a:r>
            <a:r>
              <a:rPr lang="en-US" altLang="zh-CN" sz="2200" dirty="0"/>
              <a:t>32-bit</a:t>
            </a:r>
            <a:r>
              <a:rPr lang="zh-CN" altLang="en-US" sz="2200" dirty="0"/>
              <a:t>地址的</a:t>
            </a:r>
            <a:r>
              <a:rPr lang="en-US" altLang="zh-CN" sz="2200" dirty="0"/>
              <a:t>28 bits</a:t>
            </a:r>
            <a:endParaRPr lang="zh-CN" altLang="en-US" sz="2200" dirty="0"/>
          </a:p>
          <a:p>
            <a:pPr marL="800100" lvl="1" indent="-342900" eaLnBrk="1" hangingPunct="1">
              <a:lnSpc>
                <a:spcPct val="120000"/>
              </a:lnSpc>
            </a:pPr>
            <a:r>
              <a:rPr lang="zh-CN" altLang="en-US" sz="2200" dirty="0"/>
              <a:t>剩下的最高</a:t>
            </a:r>
            <a:r>
              <a:rPr lang="en-US" altLang="zh-CN" sz="2200" dirty="0"/>
              <a:t>4</a:t>
            </a:r>
            <a:r>
              <a:rPr lang="zh-CN" altLang="en-US" sz="2200" dirty="0"/>
              <a:t>位根据定义</a:t>
            </a:r>
            <a:r>
              <a:rPr lang="en-US" altLang="zh-CN" sz="2200" dirty="0"/>
              <a:t>, </a:t>
            </a:r>
            <a:r>
              <a:rPr lang="zh-CN" altLang="en-US" sz="2200" dirty="0"/>
              <a:t>直接从</a:t>
            </a:r>
            <a:r>
              <a:rPr lang="en-US" altLang="zh-CN" sz="2200" dirty="0"/>
              <a:t>PC</a:t>
            </a:r>
            <a:r>
              <a:rPr lang="zh-CN" altLang="en-US" sz="2200" dirty="0"/>
              <a:t>取</a:t>
            </a:r>
            <a:endParaRPr lang="en-US" altLang="zh-CN" sz="2200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zh-CN" sz="2200" dirty="0"/>
              <a:t>New PC = { PC[31..28], target address, 00 }</a:t>
            </a:r>
          </a:p>
          <a:p>
            <a:pPr marL="800100" lvl="1" indent="-342900" eaLnBrk="1" hangingPunct="1">
              <a:lnSpc>
                <a:spcPct val="120000"/>
              </a:lnSpc>
            </a:pPr>
            <a:r>
              <a:rPr lang="zh-CN" altLang="en-US" sz="2200" dirty="0"/>
              <a:t>如果确实需要一个</a:t>
            </a:r>
            <a:r>
              <a:rPr lang="en-US" altLang="zh-CN" sz="2200" dirty="0"/>
              <a:t>32-bit </a:t>
            </a:r>
            <a:r>
              <a:rPr lang="zh-CN" altLang="en-US" sz="2200" dirty="0"/>
              <a:t>地址</a:t>
            </a:r>
            <a:r>
              <a:rPr lang="en-US" altLang="zh-CN" sz="2200" dirty="0"/>
              <a:t>, </a:t>
            </a:r>
            <a:r>
              <a:rPr lang="zh-CN" altLang="en-US" sz="2200" dirty="0"/>
              <a:t>就把它放进寄存器，使用</a:t>
            </a:r>
            <a:r>
              <a:rPr lang="en-US" altLang="zh-CN" sz="2200" dirty="0" err="1"/>
              <a:t>jr</a:t>
            </a:r>
            <a:r>
              <a:rPr lang="zh-CN" altLang="en-US" sz="2200" dirty="0"/>
              <a:t>指令</a:t>
            </a:r>
            <a:endParaRPr lang="en-US" altLang="zh-CN" sz="2200" dirty="0"/>
          </a:p>
          <a:p>
            <a:pPr marL="800100" lvl="1" indent="-342900" eaLnBrk="1" hangingPunct="1"/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15807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汇编语言语句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9732472" cy="7365478"/>
          </a:xfrm>
          <a:noFill/>
        </p:spPr>
        <p:txBody>
          <a:bodyPr vert="horz" wrap="square" lIns="0" tIns="25400" rIns="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ea typeface="宋体" pitchFamily="2" charset="-122"/>
              </a:rPr>
              <a:t>MIPS</a:t>
            </a:r>
            <a:r>
              <a:rPr lang="zh-CN" altLang="en-US" sz="2000" dirty="0">
                <a:ea typeface="宋体" pitchFamily="2" charset="-122"/>
              </a:rPr>
              <a:t>汇编中的</a:t>
            </a:r>
            <a:r>
              <a:rPr lang="en-US" altLang="zh-CN" sz="2000" dirty="0">
                <a:ea typeface="宋体" pitchFamily="2" charset="-122"/>
              </a:rPr>
              <a:t>3</a:t>
            </a:r>
            <a:r>
              <a:rPr lang="zh-CN" altLang="en-US" sz="2000" dirty="0">
                <a:ea typeface="宋体" pitchFamily="2" charset="-122"/>
              </a:rPr>
              <a:t>类语句</a:t>
            </a:r>
            <a:endParaRPr lang="en-US" altLang="zh-CN" sz="2000" dirty="0">
              <a:ea typeface="宋体" pitchFamily="2" charset="-122"/>
            </a:endParaRPr>
          </a:p>
          <a:p>
            <a:pPr marL="842963" lvl="1" indent="-381000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通常一个语句一行</a:t>
            </a:r>
            <a:endParaRPr lang="en-US" altLang="zh-CN" dirty="0">
              <a:ea typeface="宋体" pitchFamily="2" charset="-122"/>
            </a:endParaRPr>
          </a:p>
          <a:p>
            <a:pPr marL="841375" lvl="1" indent="-457200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</a:pPr>
            <a:r>
              <a:rPr lang="zh-CN" altLang="en-US" dirty="0">
                <a:ea typeface="宋体" pitchFamily="2" charset="-122"/>
              </a:rPr>
              <a:t>可执行指令</a:t>
            </a:r>
            <a:endParaRPr lang="en-US" altLang="zh-CN" dirty="0">
              <a:ea typeface="宋体" pitchFamily="2" charset="-122"/>
            </a:endParaRPr>
          </a:p>
          <a:p>
            <a:pPr marL="1225550" lvl="2" indent="-381000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为处理器生成在运行时执行的机器码，告诉处理器该做什么</a:t>
            </a:r>
            <a:endParaRPr lang="en-US" altLang="zh-CN" dirty="0">
              <a:ea typeface="宋体" pitchFamily="2" charset="-122"/>
            </a:endParaRPr>
          </a:p>
          <a:p>
            <a:pPr marL="841375" lvl="1" indent="-457200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</a:pPr>
            <a:r>
              <a:rPr lang="zh-CN" altLang="en-US" dirty="0">
                <a:ea typeface="宋体" pitchFamily="2" charset="-122"/>
              </a:rPr>
              <a:t>伪指令和宏</a:t>
            </a:r>
            <a:endParaRPr lang="en-US" altLang="zh-CN" dirty="0">
              <a:ea typeface="宋体" pitchFamily="2" charset="-122"/>
            </a:endParaRPr>
          </a:p>
          <a:p>
            <a:pPr marL="1225550" lvl="2" indent="-381000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由汇编程序翻译成真正的指令，简化编程人员的工作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841375" lvl="1" indent="-457200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</a:pPr>
            <a:r>
              <a:rPr lang="zh-CN" altLang="en-US" dirty="0">
                <a:ea typeface="宋体" pitchFamily="2" charset="-122"/>
              </a:rPr>
              <a:t>汇编伪指令</a:t>
            </a:r>
            <a:endParaRPr lang="en-US" altLang="zh-CN" dirty="0">
              <a:ea typeface="宋体" pitchFamily="2" charset="-122"/>
            </a:endParaRPr>
          </a:p>
          <a:p>
            <a:pPr marL="1225550" lvl="2" indent="-381000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当翻译代码时为汇编程序提供信息，用来定义段、分配内存变量等</a:t>
            </a:r>
            <a:endParaRPr lang="en-US" altLang="zh-CN" dirty="0">
              <a:ea typeface="宋体" pitchFamily="2" charset="-122"/>
            </a:endParaRPr>
          </a:p>
          <a:p>
            <a:pPr marL="1225550" lvl="2" indent="-381000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不可执行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汇编伪指令不是指令集的一部分</a:t>
            </a:r>
            <a:endParaRPr lang="en-US" altLang="zh-CN" dirty="0">
              <a:ea typeface="宋体" pitchFamily="2" charset="-122"/>
            </a:endParaRPr>
          </a:p>
          <a:p>
            <a:pPr marL="457200" indent="-457200" eaLnBrk="1" hangingPunct="1">
              <a:spcBef>
                <a:spcPts val="0"/>
              </a:spcBef>
              <a:spcAft>
                <a:spcPts val="0"/>
              </a:spcAft>
              <a:tabLst>
                <a:tab pos="1257300" algn="l"/>
                <a:tab pos="5200650" algn="l"/>
              </a:tabLst>
            </a:pPr>
            <a:r>
              <a:rPr lang="zh-CN" altLang="en-US" sz="2000" dirty="0">
                <a:ea typeface="宋体" pitchFamily="2" charset="-122"/>
              </a:rPr>
              <a:t>汇编语言指令格式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None/>
              <a:tabLst>
                <a:tab pos="1257300" algn="l"/>
                <a:tab pos="5200650" algn="l"/>
              </a:tabLst>
            </a:pPr>
            <a:r>
              <a:rPr lang="en-US" altLang="zh-CN" sz="1400" dirty="0">
                <a:solidFill>
                  <a:srgbClr val="99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lang="zh-CN" altLang="en-US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标签</a:t>
            </a:r>
            <a:r>
              <a:rPr lang="en-US" altLang="zh-CN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:]   </a:t>
            </a:r>
            <a:r>
              <a:rPr lang="zh-CN" altLang="en-US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操作符</a:t>
            </a:r>
            <a:r>
              <a:rPr lang="en-US" altLang="zh-CN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[</a:t>
            </a:r>
            <a:r>
              <a:rPr lang="zh-CN" altLang="en-US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操作数</a:t>
            </a:r>
            <a:r>
              <a:rPr lang="en-US" altLang="zh-CN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]    [#</a:t>
            </a:r>
            <a:r>
              <a:rPr lang="zh-CN" altLang="en-US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注释</a:t>
            </a:r>
            <a:r>
              <a:rPr lang="en-US" altLang="zh-CN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tabLst>
                <a:tab pos="1257300" algn="l"/>
                <a:tab pos="5200650" algn="l"/>
              </a:tabLst>
            </a:pPr>
            <a:r>
              <a:rPr lang="zh-CN" altLang="en-US" dirty="0">
                <a:ea typeface="宋体" pitchFamily="2" charset="-122"/>
              </a:rPr>
              <a:t>标签</a:t>
            </a:r>
            <a:r>
              <a:rPr lang="en-US" altLang="zh-CN" dirty="0">
                <a:ea typeface="宋体" pitchFamily="2" charset="-122"/>
              </a:rPr>
              <a:t>: (</a:t>
            </a:r>
            <a:r>
              <a:rPr lang="zh-CN" altLang="en-US" dirty="0">
                <a:ea typeface="宋体" pitchFamily="2" charset="-122"/>
              </a:rPr>
              <a:t>可选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tabLst>
                <a:tab pos="1257300" algn="l"/>
                <a:tab pos="5200650" algn="l"/>
              </a:tabLst>
            </a:pPr>
            <a:r>
              <a:rPr lang="zh-CN" altLang="en-US" dirty="0">
                <a:ea typeface="宋体" pitchFamily="2" charset="-122"/>
              </a:rPr>
              <a:t>标记内存地址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必须跟冒号；通常在数据和代码段出现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tabLst>
                <a:tab pos="1257300" algn="l"/>
                <a:tab pos="5200650" algn="l"/>
              </a:tabLst>
            </a:pPr>
            <a:r>
              <a:rPr lang="zh-CN" altLang="en-US" dirty="0">
                <a:ea typeface="宋体" pitchFamily="2" charset="-122"/>
              </a:rPr>
              <a:t>操作符</a:t>
            </a:r>
            <a:endParaRPr lang="en-US" altLang="zh-CN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tabLst>
                <a:tab pos="1257300" algn="l"/>
                <a:tab pos="5200650" algn="l"/>
              </a:tabLst>
            </a:pPr>
            <a:r>
              <a:rPr lang="zh-CN" altLang="en-US" dirty="0">
                <a:ea typeface="宋体" pitchFamily="2" charset="-122"/>
              </a:rPr>
              <a:t>定义操作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比如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等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tabLst>
                <a:tab pos="1257300" algn="l"/>
                <a:tab pos="5200650" algn="l"/>
              </a:tabLst>
            </a:pPr>
            <a:r>
              <a:rPr lang="zh-CN" altLang="en-US" dirty="0">
                <a:ea typeface="宋体" pitchFamily="2" charset="-122"/>
              </a:rPr>
              <a:t>操作数</a:t>
            </a:r>
            <a:endParaRPr lang="en-US" altLang="zh-CN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tabLst>
                <a:tab pos="1257300" algn="l"/>
                <a:tab pos="5200650" algn="l"/>
              </a:tabLst>
            </a:pPr>
            <a:r>
              <a:rPr lang="zh-CN" altLang="en-US" dirty="0">
                <a:ea typeface="宋体" pitchFamily="2" charset="-122"/>
              </a:rPr>
              <a:t>指明操作需要的数据；可以是寄存器，内存变量或常数</a:t>
            </a:r>
            <a:endParaRPr lang="en-US" altLang="zh-CN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tabLst>
                <a:tab pos="1257300" algn="l"/>
                <a:tab pos="5200650" algn="l"/>
              </a:tabLst>
            </a:pPr>
            <a:r>
              <a:rPr lang="zh-CN" altLang="en-US" dirty="0">
                <a:ea typeface="宋体" pitchFamily="2" charset="-122"/>
              </a:rPr>
              <a:t>大多数指令有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个操作数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tabLst>
                <a:tab pos="1257300" algn="l"/>
                <a:tab pos="5200650" algn="l"/>
              </a:tabLst>
            </a:pP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zh-CN" altLang="en-US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注释</a:t>
            </a:r>
            <a:endParaRPr lang="en-US" altLang="zh-CN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tabLst>
                <a:tab pos="1257300" algn="l"/>
                <a:tab pos="5200650" algn="l"/>
              </a:tabLst>
            </a:pPr>
            <a:r>
              <a:rPr lang="zh-CN" altLang="en-US" dirty="0">
                <a:ea typeface="宋体" pitchFamily="2" charset="-122"/>
              </a:rPr>
              <a:t>由‘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99"/>
                </a:solidFill>
                <a:ea typeface="宋体" pitchFamily="2" charset="-122"/>
              </a:rPr>
              <a:t>#</a:t>
            </a:r>
            <a:r>
              <a:rPr lang="zh-CN" altLang="en-US" dirty="0">
                <a:ea typeface="宋体" pitchFamily="2" charset="-122"/>
              </a:rPr>
              <a:t>’开头在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行内结束；非常重要！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None/>
              <a:tabLst>
                <a:tab pos="1257300" algn="l"/>
                <a:tab pos="5200650" algn="l"/>
              </a:tabLst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29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53" y="4009001"/>
            <a:ext cx="1838715" cy="153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04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5229775"/>
            <a:ext cx="2080481" cy="11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56997" y="1640606"/>
            <a:ext cx="3848100" cy="896937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sz="1800" kern="1200" dirty="0" err="1">
                <a:solidFill>
                  <a:srgbClr val="4BACC6"/>
                </a:solidFill>
                <a:latin typeface="Arial" pitchFamily="34" charset="0"/>
                <a:ea typeface="宋体" pitchFamily="2" charset="-122"/>
              </a:rPr>
              <a:t>Lw</a:t>
            </a:r>
            <a:r>
              <a:rPr lang="en-US" sz="1800" kern="1200" dirty="0">
                <a:solidFill>
                  <a:srgbClr val="4BACC6"/>
                </a:solidFill>
                <a:latin typeface="Arial" pitchFamily="34" charset="0"/>
                <a:ea typeface="宋体" pitchFamily="2" charset="-122"/>
              </a:rPr>
              <a:t>    $t0, 0($2)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sz="1800" kern="1200" dirty="0" err="1">
                <a:solidFill>
                  <a:srgbClr val="4BACC6"/>
                </a:solidFill>
                <a:latin typeface="Arial" pitchFamily="34" charset="0"/>
                <a:ea typeface="宋体" pitchFamily="2" charset="-122"/>
              </a:rPr>
              <a:t>Lw</a:t>
            </a:r>
            <a:r>
              <a:rPr lang="en-US" sz="1800" kern="1200" dirty="0">
                <a:solidFill>
                  <a:srgbClr val="4BACC6"/>
                </a:solidFill>
                <a:latin typeface="Arial" pitchFamily="34" charset="0"/>
                <a:ea typeface="宋体" pitchFamily="2" charset="-122"/>
              </a:rPr>
              <a:t>    $t1, 4($2)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sz="1800" kern="1200" dirty="0" err="1">
                <a:solidFill>
                  <a:srgbClr val="4BACC6"/>
                </a:solidFill>
                <a:latin typeface="Arial" pitchFamily="34" charset="0"/>
                <a:ea typeface="宋体" pitchFamily="2" charset="-122"/>
              </a:rPr>
              <a:t>Sw</a:t>
            </a:r>
            <a:r>
              <a:rPr lang="en-US" sz="1800" kern="1200" dirty="0">
                <a:solidFill>
                  <a:srgbClr val="4BACC6"/>
                </a:solidFill>
                <a:latin typeface="Arial" pitchFamily="34" charset="0"/>
                <a:ea typeface="宋体" pitchFamily="2" charset="-122"/>
              </a:rPr>
              <a:t>   $t1, 0($2)</a:t>
            </a:r>
          </a:p>
          <a:p>
            <a:pPr marL="0" indent="0"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sz="1800" kern="1200" dirty="0" err="1">
                <a:solidFill>
                  <a:srgbClr val="4BACC6"/>
                </a:solidFill>
                <a:latin typeface="Arial" pitchFamily="34" charset="0"/>
                <a:ea typeface="宋体" pitchFamily="2" charset="-122"/>
              </a:rPr>
              <a:t>Sw</a:t>
            </a:r>
            <a:r>
              <a:rPr lang="en-US" sz="1800" kern="1200" dirty="0">
                <a:solidFill>
                  <a:srgbClr val="4BACC6"/>
                </a:solidFill>
                <a:latin typeface="Arial" pitchFamily="34" charset="0"/>
                <a:ea typeface="宋体" pitchFamily="2" charset="-122"/>
              </a:rPr>
              <a:t>   $t0, 4($2)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2000" y="252000"/>
            <a:ext cx="5257800" cy="373062"/>
          </a:xfrm>
        </p:spPr>
        <p:txBody>
          <a:bodyPr/>
          <a:lstStyle/>
          <a:p>
            <a:r>
              <a:rPr lang="zh-CN" altLang="en-US" i="0" dirty="0"/>
              <a:t>计算机系统层次结构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2552700" y="1215000"/>
            <a:ext cx="2590800" cy="4698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spcBef>
                <a:spcPct val="41000"/>
              </a:spcBef>
              <a:buNone/>
            </a:pPr>
            <a:r>
              <a:rPr lang="en-US" sz="1600" dirty="0">
                <a:solidFill>
                  <a:prstClr val="black"/>
                </a:solidFill>
              </a:rPr>
              <a:t>Higher-Level Language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Program (e.g.  C)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2552700" y="2239048"/>
            <a:ext cx="2590800" cy="4698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spcBef>
                <a:spcPct val="41000"/>
              </a:spcBef>
              <a:buNone/>
            </a:pPr>
            <a:r>
              <a:rPr lang="en-US" sz="1600" dirty="0">
                <a:solidFill>
                  <a:srgbClr val="4BACC6"/>
                </a:solidFill>
              </a:rPr>
              <a:t>Assembly Language Program (e.g.  MIPS)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2552700" y="3247160"/>
            <a:ext cx="2590800" cy="4698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noAutofit/>
          </a:bodyPr>
          <a:lstStyle/>
          <a:p>
            <a:pPr algn="ctr" defTabSz="457200">
              <a:spcBef>
                <a:spcPct val="41000"/>
              </a:spcBef>
              <a:buNone/>
            </a:pPr>
            <a:r>
              <a:rPr lang="en-US" sz="1600" dirty="0">
                <a:solidFill>
                  <a:srgbClr val="8064A2"/>
                </a:solidFill>
              </a:rPr>
              <a:t>Machine Language 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1828800" y="4528556"/>
            <a:ext cx="4038600" cy="484620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sz="1600" dirty="0">
                <a:solidFill>
                  <a:srgbClr val="F79646"/>
                </a:solidFill>
              </a:rPr>
              <a:t>Hardware Architecture Description</a:t>
            </a:r>
            <a:br>
              <a:rPr lang="en-US" sz="1600" dirty="0">
                <a:solidFill>
                  <a:srgbClr val="F79646"/>
                </a:solidFill>
              </a:rPr>
            </a:br>
            <a:r>
              <a:rPr lang="en-US" sz="1600" dirty="0">
                <a:solidFill>
                  <a:srgbClr val="F79646"/>
                </a:solidFill>
              </a:rPr>
              <a:t>(e.g.  block diagrams)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3848100" y="1684872"/>
            <a:ext cx="3048" cy="5541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3937000" y="1844824"/>
            <a:ext cx="1308100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defTabSz="457200">
              <a:buNone/>
            </a:pPr>
            <a:r>
              <a:rPr lang="en-US" sz="1600" i="1" dirty="0">
                <a:solidFill>
                  <a:prstClr val="black"/>
                </a:solidFill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3937000" y="2852936"/>
            <a:ext cx="1435100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defTabSz="457200">
              <a:buNone/>
            </a:pPr>
            <a:r>
              <a:rPr lang="en-US" sz="1600" i="1" dirty="0">
                <a:solidFill>
                  <a:prstClr val="black"/>
                </a:solidFill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3879723" y="3928740"/>
            <a:ext cx="0" cy="5803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2082800" y="4005064"/>
            <a:ext cx="1676400" cy="4698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 defTabSz="457200">
              <a:buNone/>
            </a:pPr>
            <a:r>
              <a:rPr lang="en-US" sz="1600" i="1" dirty="0">
                <a:solidFill>
                  <a:prstClr val="black"/>
                </a:solidFill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6438900" y="1524942"/>
            <a:ext cx="3086100" cy="1017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40" tIns="25400" rIns="91440" bIns="25400">
            <a:prstTxWarp prst="textNoShape">
              <a:avLst/>
            </a:prstTxWarp>
            <a:spAutoFit/>
          </a:bodyPr>
          <a:lstStyle/>
          <a:p>
            <a:pPr defTabSz="457200">
              <a:lnSpc>
                <a:spcPct val="78000"/>
              </a:lnSpc>
              <a:buNone/>
            </a:pPr>
            <a:r>
              <a:rPr lang="en-US" sz="2000" dirty="0">
                <a:solidFill>
                  <a:prstClr val="black"/>
                </a:solidFill>
              </a:rPr>
              <a:t>temp = </a:t>
            </a:r>
            <a:r>
              <a:rPr lang="en-US" sz="2000" dirty="0" err="1">
                <a:solidFill>
                  <a:prstClr val="black"/>
                </a:solidFill>
              </a:rPr>
              <a:t>v[k</a:t>
            </a:r>
            <a:r>
              <a:rPr lang="en-US" sz="2000" dirty="0">
                <a:solidFill>
                  <a:prstClr val="black"/>
                </a:solidFill>
              </a:rPr>
              <a:t>];</a:t>
            </a:r>
          </a:p>
          <a:p>
            <a:pPr defTabSz="457200">
              <a:lnSpc>
                <a:spcPct val="78000"/>
              </a:lnSpc>
              <a:buNone/>
            </a:pPr>
            <a:r>
              <a:rPr lang="en-US" sz="2000" dirty="0" err="1">
                <a:solidFill>
                  <a:prstClr val="black"/>
                </a:solidFill>
              </a:rPr>
              <a:t>v[k</a:t>
            </a:r>
            <a:r>
              <a:rPr lang="en-US" sz="2000" dirty="0">
                <a:solidFill>
                  <a:prstClr val="black"/>
                </a:solidFill>
              </a:rPr>
              <a:t>] = v[k+1];</a:t>
            </a:r>
          </a:p>
          <a:p>
            <a:pPr defTabSz="457200">
              <a:lnSpc>
                <a:spcPct val="78000"/>
              </a:lnSpc>
              <a:buNone/>
            </a:pPr>
            <a:r>
              <a:rPr lang="en-US" sz="2000" dirty="0">
                <a:solidFill>
                  <a:prstClr val="black"/>
                </a:solidFill>
              </a:rPr>
              <a:t>v[k+1] = temp;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6156388" y="2848999"/>
            <a:ext cx="4229683" cy="12223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defTabSz="457200">
              <a:buNone/>
            </a:pPr>
            <a:r>
              <a:rPr lang="en-US" sz="1600" dirty="0">
                <a:solidFill>
                  <a:srgbClr val="8064A2"/>
                </a:solidFill>
              </a:rPr>
              <a:t>0000 1001 1100 0110 1010 1111 0101 1000</a:t>
            </a:r>
          </a:p>
          <a:p>
            <a:pPr defTabSz="457200">
              <a:buNone/>
            </a:pPr>
            <a:r>
              <a:rPr lang="en-US" sz="1600" dirty="0">
                <a:solidFill>
                  <a:srgbClr val="8064A2"/>
                </a:solidFill>
              </a:rPr>
              <a:t>1010 1111 0101 1000 0000 1001 1100 0110 </a:t>
            </a:r>
          </a:p>
          <a:p>
            <a:pPr defTabSz="457200">
              <a:buNone/>
            </a:pPr>
            <a:r>
              <a:rPr lang="en-US" sz="1600" dirty="0">
                <a:solidFill>
                  <a:srgbClr val="8064A2"/>
                </a:solidFill>
              </a:rPr>
              <a:t>1100 0110 1010 1111 0101 1000 0000 1001 </a:t>
            </a:r>
          </a:p>
          <a:p>
            <a:pPr defTabSz="457200">
              <a:buNone/>
            </a:pPr>
            <a:r>
              <a:rPr lang="en-US" sz="1600" dirty="0">
                <a:solidFill>
                  <a:srgbClr val="8064A2"/>
                </a:solidFill>
              </a:rPr>
              <a:t>0101 1000 0000 1001 1100 0110 1010 1111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1828800" y="3789040"/>
            <a:ext cx="4038600" cy="2199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457200">
              <a:buNone/>
            </a:pPr>
            <a:r>
              <a:rPr lang="en-US" altLang="zh-CN" dirty="0">
                <a:solidFill>
                  <a:srgbClr val="FFFF00"/>
                </a:solidFill>
              </a:rPr>
              <a:t>ISA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>
            <a:off x="3851148" y="2708920"/>
            <a:ext cx="0" cy="5040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1993900" y="5752692"/>
            <a:ext cx="3708400" cy="484620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spcBef>
                <a:spcPct val="43000"/>
              </a:spcBef>
              <a:buNone/>
            </a:pPr>
            <a:r>
              <a:rPr lang="en-US" sz="1600" dirty="0">
                <a:solidFill>
                  <a:srgbClr val="00B050"/>
                </a:solidFill>
              </a:rPr>
              <a:t>Logic Circuit Description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(Circuit Schematic Diagrams)</a:t>
            </a:r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3879723" y="5007766"/>
            <a:ext cx="0" cy="7254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>
              <a:buNone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1778000" y="5191376"/>
            <a:ext cx="1981200" cy="4698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 defTabSz="457200">
              <a:buNone/>
            </a:pPr>
            <a:r>
              <a:rPr lang="en-US" sz="1600" i="1" dirty="0">
                <a:solidFill>
                  <a:prstClr val="black"/>
                </a:solidFill>
              </a:rPr>
              <a:t>Architecture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795344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程序模板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612000" y="900000"/>
            <a:ext cx="9012392" cy="3333413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.DATA, .TEXT, </a:t>
            </a:r>
            <a:r>
              <a:rPr lang="zh-CN" altLang="en-US" sz="2000" dirty="0">
                <a:ea typeface="宋体" pitchFamily="2" charset="-122"/>
              </a:rPr>
              <a:t>和</a:t>
            </a:r>
            <a:r>
              <a:rPr lang="en-US" altLang="zh-CN" sz="2000" dirty="0">
                <a:ea typeface="宋体" pitchFamily="2" charset="-122"/>
              </a:rPr>
              <a:t> .GLOBL </a:t>
            </a:r>
            <a:r>
              <a:rPr lang="zh-CN" altLang="en-US" sz="2000" dirty="0">
                <a:ea typeface="宋体" pitchFamily="2" charset="-122"/>
              </a:rPr>
              <a:t>伪指令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.DATA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伪指令，定义程序的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数据段，</a:t>
            </a:r>
            <a:r>
              <a:rPr lang="zh-CN" altLang="en-US" sz="2000" dirty="0">
                <a:ea typeface="宋体" pitchFamily="2" charset="-122"/>
              </a:rPr>
              <a:t>程序变量需要在该伪指令下定义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汇编程序会分配和初始化变量的存储空间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.TEXT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伪指令，定义程序的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代码段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lvl="1" algn="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.GLOBL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伪指令，声明一个符号为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全局的变量或标签，</a:t>
            </a:r>
            <a:r>
              <a:rPr lang="zh-CN" altLang="en-US" sz="2000" dirty="0">
                <a:ea typeface="宋体" pitchFamily="2" charset="-122"/>
              </a:rPr>
              <a:t>可被其它文件引用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用该伪指令声明一个程序的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main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过程</a:t>
            </a:r>
            <a:endParaRPr lang="en-US" altLang="zh-CN" dirty="0">
              <a:ea typeface="宋体" pitchFamily="2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463948"/>
            <a:ext cx="4796314" cy="27193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82" y="3463948"/>
            <a:ext cx="4197319" cy="2863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2690" y="4907894"/>
            <a:ext cx="1137487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sz="1200" dirty="0"/>
              <a:t>0x10008000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0659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数据定义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7089" y="764704"/>
            <a:ext cx="10812592" cy="634962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为变量的存储划分内存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可能会有选择的为数据分配名字（标签）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语法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ea typeface="宋体" pitchFamily="2" charset="-122"/>
              </a:rPr>
              <a:t>	</a:t>
            </a:r>
            <a:r>
              <a:rPr lang="en-US" altLang="zh-CN" sz="2000" dirty="0">
                <a:ea typeface="宋体" pitchFamily="2" charset="-122"/>
              </a:rPr>
              <a:t>[</a:t>
            </a:r>
            <a:r>
              <a:rPr lang="zh-CN" altLang="en-US" sz="2000" dirty="0">
                <a:ea typeface="宋体" pitchFamily="2" charset="-122"/>
              </a:rPr>
              <a:t>名字</a:t>
            </a:r>
            <a:r>
              <a:rPr lang="en-US" altLang="zh-CN" sz="2000" i="1" dirty="0">
                <a:ea typeface="宋体" pitchFamily="2" charset="-122"/>
              </a:rPr>
              <a:t>:</a:t>
            </a:r>
            <a:r>
              <a:rPr lang="en-US" altLang="zh-CN" sz="2000" dirty="0">
                <a:ea typeface="宋体" pitchFamily="2" charset="-122"/>
              </a:rPr>
              <a:t>]    </a:t>
            </a:r>
            <a:r>
              <a:rPr lang="zh-CN" altLang="en-US" sz="2000" dirty="0">
                <a:ea typeface="宋体" pitchFamily="2" charset="-122"/>
              </a:rPr>
              <a:t>伪指令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初始值</a:t>
            </a:r>
            <a:r>
              <a:rPr lang="en-US" altLang="zh-CN" sz="2000" dirty="0">
                <a:ea typeface="宋体" pitchFamily="2" charset="-122"/>
              </a:rPr>
              <a:t> [, </a:t>
            </a:r>
            <a:r>
              <a:rPr lang="zh-CN" altLang="en-US" sz="2000" dirty="0">
                <a:ea typeface="宋体" pitchFamily="2" charset="-122"/>
              </a:rPr>
              <a:t>初始值</a:t>
            </a:r>
            <a:r>
              <a:rPr lang="en-US" altLang="zh-CN" sz="2000" dirty="0">
                <a:ea typeface="宋体" pitchFamily="2" charset="-122"/>
              </a:rPr>
              <a:t>]  . . .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var1: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.WORD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000" b="1" dirty="0">
                <a:solidFill>
                  <a:srgbClr val="0033CC"/>
                </a:solidFill>
                <a:latin typeface="Courier New" pitchFamily="49" charset="0"/>
                <a:ea typeface="宋体" pitchFamily="2" charset="-122"/>
              </a:rPr>
              <a:t>10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所有的初始值在内存中以二进制数据存储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数据伪指令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.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BYTE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伪指令，</a:t>
            </a:r>
            <a:r>
              <a:rPr lang="zh-CN" altLang="en-US" sz="2000" dirty="0">
                <a:ea typeface="宋体" pitchFamily="2" charset="-122"/>
              </a:rPr>
              <a:t>以</a:t>
            </a:r>
            <a:r>
              <a:rPr lang="en-US" altLang="zh-CN" sz="2000" dirty="0">
                <a:ea typeface="宋体" pitchFamily="2" charset="-122"/>
              </a:rPr>
              <a:t>8</a:t>
            </a:r>
            <a:r>
              <a:rPr lang="zh-CN" altLang="en-US" sz="2000" dirty="0">
                <a:ea typeface="宋体" pitchFamily="2" charset="-122"/>
              </a:rPr>
              <a:t>位字节存储数值表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.HALF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伪指令，</a:t>
            </a:r>
            <a:r>
              <a:rPr lang="zh-CN" altLang="en-US" sz="2000" dirty="0">
                <a:ea typeface="宋体" pitchFamily="2" charset="-122"/>
              </a:rPr>
              <a:t>以</a:t>
            </a:r>
            <a:r>
              <a:rPr lang="en-US" altLang="zh-CN" sz="2000" dirty="0">
                <a:ea typeface="宋体" pitchFamily="2" charset="-122"/>
              </a:rPr>
              <a:t>16</a:t>
            </a:r>
            <a:r>
              <a:rPr lang="zh-CN" altLang="en-US" sz="2000" dirty="0">
                <a:ea typeface="宋体" pitchFamily="2" charset="-122"/>
              </a:rPr>
              <a:t>位（半字长）存储数值表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.WORD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伪指令，</a:t>
            </a:r>
            <a:r>
              <a:rPr lang="zh-CN" altLang="en-US" sz="2000" dirty="0">
                <a:ea typeface="宋体" pitchFamily="2" charset="-122"/>
              </a:rPr>
              <a:t>以</a:t>
            </a:r>
            <a:r>
              <a:rPr lang="en-US" altLang="zh-CN" sz="2000" dirty="0">
                <a:ea typeface="宋体" pitchFamily="2" charset="-122"/>
              </a:rPr>
              <a:t>32</a:t>
            </a:r>
            <a:r>
              <a:rPr lang="zh-CN" altLang="en-US" sz="2000" dirty="0">
                <a:ea typeface="宋体" pitchFamily="2" charset="-122"/>
              </a:rPr>
              <a:t>位（一个字长）存储数值表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.WORD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w:n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伪指令，</a:t>
            </a:r>
            <a:r>
              <a:rPr lang="zh-CN" altLang="en-US" sz="2000" dirty="0">
                <a:ea typeface="宋体" pitchFamily="2" charset="-122"/>
              </a:rPr>
              <a:t>将</a:t>
            </a:r>
            <a:r>
              <a:rPr lang="en-US" altLang="zh-CN" sz="2000" dirty="0">
                <a:ea typeface="宋体" pitchFamily="2" charset="-122"/>
              </a:rPr>
              <a:t>32</a:t>
            </a:r>
            <a:r>
              <a:rPr lang="zh-CN" altLang="en-US" sz="2000" dirty="0">
                <a:ea typeface="宋体" pitchFamily="2" charset="-122"/>
              </a:rPr>
              <a:t>位数值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w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存入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个边界对齐的连续的字中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.FLOAT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伪指令，</a:t>
            </a:r>
            <a:r>
              <a:rPr lang="zh-CN" altLang="en-US" sz="2000" dirty="0">
                <a:ea typeface="宋体" pitchFamily="2" charset="-122"/>
              </a:rPr>
              <a:t>以单精度浮点数存储数值表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.DOUBLE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伪指令，</a:t>
            </a:r>
            <a:r>
              <a:rPr lang="zh-CN" altLang="en-US" sz="2000" dirty="0">
                <a:ea typeface="宋体" pitchFamily="2" charset="-122"/>
              </a:rPr>
              <a:t>以双精度浮点数存储数值表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字符串伪指令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.ASCII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伪指令，为一个</a:t>
            </a:r>
            <a:r>
              <a:rPr lang="en-US" altLang="zh-CN" sz="2000" dirty="0">
                <a:ea typeface="宋体" pitchFamily="2" charset="-122"/>
              </a:rPr>
              <a:t>ASCII</a:t>
            </a:r>
            <a:r>
              <a:rPr lang="zh-CN" altLang="en-US" sz="2000" dirty="0">
                <a:ea typeface="宋体" pitchFamily="2" charset="-122"/>
              </a:rPr>
              <a:t>字符串分配字节序列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.ASCIIZ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伪指令，与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.ASCII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伪指令类似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zh-CN" altLang="en-US" sz="2000" dirty="0">
                <a:ea typeface="宋体" pitchFamily="2" charset="-122"/>
              </a:rPr>
              <a:t>但字符串以</a:t>
            </a:r>
            <a:r>
              <a:rPr lang="en-US" altLang="zh-CN" sz="2000" dirty="0">
                <a:ea typeface="宋体" pitchFamily="2" charset="-122"/>
              </a:rPr>
              <a:t>NULL</a:t>
            </a:r>
            <a:r>
              <a:rPr lang="zh-CN" altLang="en-US" sz="2000" dirty="0">
                <a:ea typeface="宋体" pitchFamily="2" charset="-122"/>
              </a:rPr>
              <a:t>结尾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.SPACE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伪指令，为数据段中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个未初始化的字节分配空间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字符串中的特殊字符（按照</a:t>
            </a:r>
            <a:r>
              <a:rPr lang="en-US" altLang="zh-CN" sz="2000" dirty="0">
                <a:ea typeface="宋体" pitchFamily="2" charset="-122"/>
              </a:rPr>
              <a:t> C </a:t>
            </a:r>
            <a:r>
              <a:rPr lang="zh-CN" altLang="en-US" sz="2000" dirty="0">
                <a:ea typeface="宋体" pitchFamily="2" charset="-122"/>
              </a:rPr>
              <a:t>语言的约定），“新行</a:t>
            </a:r>
            <a:r>
              <a:rPr lang="en-US" altLang="zh-CN" sz="2000" dirty="0">
                <a:ea typeface="宋体" pitchFamily="2" charset="-122"/>
              </a:rPr>
              <a:t>: \n 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>
                <a:ea typeface="宋体" pitchFamily="2" charset="-122"/>
              </a:rPr>
              <a:t>Tab:\t</a:t>
            </a:r>
            <a:r>
              <a:rPr lang="zh-CN" altLang="en-US" sz="2000" dirty="0">
                <a:ea typeface="宋体" pitchFamily="2" charset="-122"/>
              </a:rPr>
              <a:t>，引用</a:t>
            </a:r>
            <a:r>
              <a:rPr lang="en-US" altLang="zh-CN" sz="2000" dirty="0">
                <a:ea typeface="宋体" pitchFamily="2" charset="-122"/>
              </a:rPr>
              <a:t>: \”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210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数据定义的例子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894235" y="1177908"/>
            <a:ext cx="8178800" cy="1770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zh-CN" sz="2000" dirty="0">
                <a:latin typeface="Courier New" pitchFamily="49" charset="0"/>
              </a:rPr>
              <a:t>.DATA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000" dirty="0">
                <a:latin typeface="Courier New" pitchFamily="49" charset="0"/>
              </a:rPr>
              <a:t>var1:  .BYTE   1, 2,'Z'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000" dirty="0">
                <a:latin typeface="Courier New" pitchFamily="49" charset="0"/>
              </a:rPr>
              <a:t>str1:  .ASCIIZ "My String\n"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000" dirty="0">
                <a:latin typeface="Courier New" pitchFamily="49" charset="0"/>
              </a:rPr>
              <a:t>var2:  .WORD   0x12345678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6744625" y="1893321"/>
            <a:ext cx="3054350" cy="5632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99"/>
                </a:solidFill>
                <a:ea typeface="宋体" pitchFamily="2" charset="-122"/>
              </a:rPr>
              <a:t>如果初始值超过了值域上界，汇编程序会报错</a:t>
            </a:r>
            <a:endParaRPr lang="en-US" altLang="zh-CN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02570" y="3233898"/>
            <a:ext cx="8204200" cy="6976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25400" rIns="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0"/>
              </a:spcAft>
              <a:tabLst>
                <a:tab pos="6372225" algn="ctr"/>
              </a:tabLst>
            </a:pPr>
            <a:r>
              <a:rPr lang="zh-CN" altLang="en-US" sz="2000" kern="0" dirty="0">
                <a:ea typeface="宋体" pitchFamily="2" charset="-122"/>
              </a:rPr>
              <a:t>汇编程序为标签（变量）构建符号表</a:t>
            </a:r>
            <a:endParaRPr lang="en-US" altLang="zh-CN" sz="2000" kern="0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tabLst>
                <a:tab pos="6372225" algn="ctr"/>
              </a:tabLst>
            </a:pPr>
            <a:r>
              <a:rPr lang="zh-CN" altLang="en-US" sz="2000" kern="0" dirty="0">
                <a:ea typeface="宋体" pitchFamily="2" charset="-122"/>
              </a:rPr>
              <a:t>为数据段的每一个标签计算地址</a:t>
            </a:r>
            <a:endParaRPr lang="en-US" altLang="zh-CN" sz="2000" kern="0" dirty="0">
              <a:ea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059767" y="4869314"/>
            <a:ext cx="7834312" cy="1266825"/>
            <a:chOff x="769938" y="4984750"/>
            <a:chExt cx="7834312" cy="1266825"/>
          </a:xfrm>
        </p:grpSpPr>
        <p:grpSp>
          <p:nvGrpSpPr>
            <p:cNvPr id="6" name="Group 106"/>
            <p:cNvGrpSpPr>
              <a:grpSpLocks/>
            </p:cNvGrpSpPr>
            <p:nvPr/>
          </p:nvGrpSpPr>
          <p:grpSpPr bwMode="auto">
            <a:xfrm>
              <a:off x="5724525" y="5675313"/>
              <a:ext cx="2074863" cy="287337"/>
              <a:chOff x="3606" y="3575"/>
              <a:chExt cx="1307" cy="181"/>
            </a:xfrm>
          </p:grpSpPr>
          <p:sp>
            <p:nvSpPr>
              <p:cNvPr id="7" name="Text Box 44"/>
              <p:cNvSpPr txBox="1">
                <a:spLocks noChangeArrowheads="1"/>
              </p:cNvSpPr>
              <p:nvPr/>
            </p:nvSpPr>
            <p:spPr bwMode="auto">
              <a:xfrm>
                <a:off x="3606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8" name="Text Box 45"/>
              <p:cNvSpPr txBox="1">
                <a:spLocks noChangeArrowheads="1"/>
              </p:cNvSpPr>
              <p:nvPr/>
            </p:nvSpPr>
            <p:spPr bwMode="auto">
              <a:xfrm>
                <a:off x="3823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9" name="Text Box 46"/>
              <p:cNvSpPr txBox="1">
                <a:spLocks noChangeArrowheads="1"/>
              </p:cNvSpPr>
              <p:nvPr/>
            </p:nvSpPr>
            <p:spPr bwMode="auto">
              <a:xfrm>
                <a:off x="4041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0" name="Text Box 47"/>
              <p:cNvSpPr txBox="1">
                <a:spLocks noChangeArrowheads="1"/>
              </p:cNvSpPr>
              <p:nvPr/>
            </p:nvSpPr>
            <p:spPr bwMode="auto">
              <a:xfrm>
                <a:off x="4259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1" name="Text Box 48"/>
              <p:cNvSpPr txBox="1">
                <a:spLocks noChangeArrowheads="1"/>
              </p:cNvSpPr>
              <p:nvPr/>
            </p:nvSpPr>
            <p:spPr bwMode="auto">
              <a:xfrm>
                <a:off x="4477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2" name="Text Box 49"/>
              <p:cNvSpPr txBox="1">
                <a:spLocks noChangeArrowheads="1"/>
              </p:cNvSpPr>
              <p:nvPr/>
            </p:nvSpPr>
            <p:spPr bwMode="auto">
              <a:xfrm>
                <a:off x="4695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</p:grpSp>
        <p:grpSp>
          <p:nvGrpSpPr>
            <p:cNvPr id="13" name="Group 94"/>
            <p:cNvGrpSpPr>
              <a:grpSpLocks/>
            </p:cNvGrpSpPr>
            <p:nvPr/>
          </p:nvGrpSpPr>
          <p:grpSpPr bwMode="auto">
            <a:xfrm>
              <a:off x="769938" y="5099050"/>
              <a:ext cx="2535237" cy="576263"/>
              <a:chOff x="485" y="3212"/>
              <a:chExt cx="1597" cy="363"/>
            </a:xfrm>
          </p:grpSpPr>
          <p:grpSp>
            <p:nvGrpSpPr>
              <p:cNvPr id="14" name="Group 77"/>
              <p:cNvGrpSpPr>
                <a:grpSpLocks/>
              </p:cNvGrpSpPr>
              <p:nvPr/>
            </p:nvGrpSpPr>
            <p:grpSpPr bwMode="auto">
              <a:xfrm>
                <a:off x="1211" y="3212"/>
                <a:ext cx="326" cy="182"/>
                <a:chOff x="1211" y="3212"/>
                <a:chExt cx="326" cy="182"/>
              </a:xfrm>
            </p:grpSpPr>
            <p:sp>
              <p:nvSpPr>
                <p:cNvPr id="2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211" y="3212"/>
                  <a:ext cx="254" cy="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var1</a:t>
                  </a:r>
                </a:p>
              </p:txBody>
            </p:sp>
            <p:sp>
              <p:nvSpPr>
                <p:cNvPr id="21" name="Freeform 69"/>
                <p:cNvSpPr>
                  <a:spLocks/>
                </p:cNvSpPr>
                <p:nvPr/>
              </p:nvSpPr>
              <p:spPr bwMode="auto">
                <a:xfrm>
                  <a:off x="1465" y="3285"/>
                  <a:ext cx="72" cy="109"/>
                </a:xfrm>
                <a:custGeom>
                  <a:avLst/>
                  <a:gdLst>
                    <a:gd name="T0" fmla="*/ 0 w 72"/>
                    <a:gd name="T1" fmla="*/ 0 h 73"/>
                    <a:gd name="T2" fmla="*/ 72 w 72"/>
                    <a:gd name="T3" fmla="*/ 0 h 73"/>
                    <a:gd name="T4" fmla="*/ 72 w 72"/>
                    <a:gd name="T5" fmla="*/ 73 h 73"/>
                    <a:gd name="T6" fmla="*/ 0 60000 65536"/>
                    <a:gd name="T7" fmla="*/ 0 60000 65536"/>
                    <a:gd name="T8" fmla="*/ 0 60000 65536"/>
                    <a:gd name="T9" fmla="*/ 0 w 72"/>
                    <a:gd name="T10" fmla="*/ 0 h 73"/>
                    <a:gd name="T11" fmla="*/ 72 w 72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" h="73">
                      <a:moveTo>
                        <a:pt x="0" y="0"/>
                      </a:moveTo>
                      <a:lnTo>
                        <a:pt x="72" y="0"/>
                      </a:lnTo>
                      <a:lnTo>
                        <a:pt x="72" y="73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86"/>
              <p:cNvGrpSpPr>
                <a:grpSpLocks/>
              </p:cNvGrpSpPr>
              <p:nvPr/>
            </p:nvGrpSpPr>
            <p:grpSpPr bwMode="auto">
              <a:xfrm>
                <a:off x="485" y="3394"/>
                <a:ext cx="1597" cy="181"/>
                <a:chOff x="485" y="3394"/>
                <a:chExt cx="1597" cy="181"/>
              </a:xfrm>
            </p:grpSpPr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29" y="3394"/>
                  <a:ext cx="218" cy="18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46" y="3394"/>
                  <a:ext cx="218" cy="18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864" y="3394"/>
                  <a:ext cx="218" cy="18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'Z'</a:t>
                  </a:r>
                </a:p>
              </p:txBody>
            </p:sp>
            <p:sp>
              <p:nvSpPr>
                <p:cNvPr id="1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85" y="3394"/>
                  <a:ext cx="907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b="1" dirty="0">
                      <a:latin typeface="Courier New" pitchFamily="49" charset="0"/>
                      <a:ea typeface="宋体" pitchFamily="2" charset="-122"/>
                      <a:cs typeface="Courier New" pitchFamily="49" charset="0"/>
                    </a:rPr>
                    <a:t>0x10010000</a:t>
                  </a:r>
                </a:p>
              </p:txBody>
            </p:sp>
          </p:grpSp>
        </p:grpSp>
        <p:grpSp>
          <p:nvGrpSpPr>
            <p:cNvPr id="22" name="Group 95"/>
            <p:cNvGrpSpPr>
              <a:grpSpLocks/>
            </p:cNvGrpSpPr>
            <p:nvPr/>
          </p:nvGrpSpPr>
          <p:grpSpPr bwMode="auto">
            <a:xfrm>
              <a:off x="3303588" y="4984750"/>
              <a:ext cx="3803650" cy="690563"/>
              <a:chOff x="2081" y="3140"/>
              <a:chExt cx="2396" cy="435"/>
            </a:xfrm>
          </p:grpSpPr>
          <p:grpSp>
            <p:nvGrpSpPr>
              <p:cNvPr id="23" name="Group 67"/>
              <p:cNvGrpSpPr>
                <a:grpSpLocks/>
              </p:cNvGrpSpPr>
              <p:nvPr/>
            </p:nvGrpSpPr>
            <p:grpSpPr bwMode="auto">
              <a:xfrm>
                <a:off x="2081" y="3140"/>
                <a:ext cx="218" cy="254"/>
                <a:chOff x="2081" y="3285"/>
                <a:chExt cx="218" cy="254"/>
              </a:xfrm>
            </p:grpSpPr>
            <p:sp>
              <p:nvSpPr>
                <p:cNvPr id="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081" y="3285"/>
                  <a:ext cx="218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str1</a:t>
                  </a:r>
                </a:p>
              </p:txBody>
            </p:sp>
            <p:sp>
              <p:nvSpPr>
                <p:cNvPr id="37" name="Line 63"/>
                <p:cNvSpPr>
                  <a:spLocks noChangeShapeType="1"/>
                </p:cNvSpPr>
                <p:nvPr/>
              </p:nvSpPr>
              <p:spPr bwMode="auto">
                <a:xfrm>
                  <a:off x="2191" y="3431"/>
                  <a:ext cx="0" cy="10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89"/>
              <p:cNvGrpSpPr>
                <a:grpSpLocks/>
              </p:cNvGrpSpPr>
              <p:nvPr/>
            </p:nvGrpSpPr>
            <p:grpSpPr bwMode="auto">
              <a:xfrm>
                <a:off x="2082" y="3394"/>
                <a:ext cx="2395" cy="181"/>
                <a:chOff x="2082" y="3394"/>
                <a:chExt cx="2395" cy="181"/>
              </a:xfrm>
            </p:grpSpPr>
            <p:sp>
              <p:nvSpPr>
                <p:cNvPr id="2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082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'M'</a:t>
                  </a:r>
                </a:p>
              </p:txBody>
            </p:sp>
            <p:sp>
              <p:nvSpPr>
                <p:cNvPr id="2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99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'y'</a:t>
                  </a:r>
                </a:p>
              </p:txBody>
            </p:sp>
            <p:sp>
              <p:nvSpPr>
                <p:cNvPr id="2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516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  '</a:t>
                  </a:r>
                </a:p>
              </p:txBody>
            </p:sp>
            <p:sp>
              <p:nvSpPr>
                <p:cNvPr id="2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734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'S'</a:t>
                  </a:r>
                </a:p>
              </p:txBody>
            </p:sp>
            <p:sp>
              <p:nvSpPr>
                <p:cNvPr id="2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952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't'</a:t>
                  </a:r>
                </a:p>
              </p:txBody>
            </p:sp>
            <p:sp>
              <p:nvSpPr>
                <p:cNvPr id="3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170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'r'</a:t>
                  </a:r>
                </a:p>
              </p:txBody>
            </p:sp>
            <p:sp>
              <p:nvSpPr>
                <p:cNvPr id="3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388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</a:t>
                  </a:r>
                  <a:r>
                    <a:rPr lang="en-US" altLang="zh-CN" dirty="0" err="1">
                      <a:ea typeface="宋体" pitchFamily="2" charset="-122"/>
                    </a:rPr>
                    <a:t>i</a:t>
                  </a:r>
                  <a:r>
                    <a:rPr lang="en-US" altLang="zh-CN" dirty="0">
                      <a:ea typeface="宋体" pitchFamily="2" charset="-122"/>
                    </a:rPr>
                    <a:t>'</a:t>
                  </a:r>
                </a:p>
              </p:txBody>
            </p:sp>
            <p:sp>
              <p:nvSpPr>
                <p:cNvPr id="3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06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'n'</a:t>
                  </a:r>
                </a:p>
              </p:txBody>
            </p:sp>
            <p:sp>
              <p:nvSpPr>
                <p:cNvPr id="3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23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'g'</a:t>
                  </a:r>
                </a:p>
              </p:txBody>
            </p:sp>
            <p:sp>
              <p:nvSpPr>
                <p:cNvPr id="3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40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'\n'</a:t>
                  </a:r>
                </a:p>
              </p:txBody>
            </p:sp>
            <p:sp>
              <p:nvSpPr>
                <p:cNvPr id="3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259" y="3394"/>
                  <a:ext cx="218" cy="181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dirty="0">
                      <a:ea typeface="宋体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38" name="Group 93"/>
            <p:cNvGrpSpPr>
              <a:grpSpLocks/>
            </p:cNvGrpSpPr>
            <p:nvPr/>
          </p:nvGrpSpPr>
          <p:grpSpPr bwMode="auto">
            <a:xfrm>
              <a:off x="769938" y="5675313"/>
              <a:ext cx="2881312" cy="576262"/>
              <a:chOff x="485" y="3575"/>
              <a:chExt cx="1815" cy="363"/>
            </a:xfrm>
          </p:grpSpPr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1429" y="3575"/>
                <a:ext cx="871" cy="181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ea typeface="宋体" pitchFamily="2" charset="-122"/>
                  </a:rPr>
                  <a:t>0x12345678</a:t>
                </a:r>
              </a:p>
            </p:txBody>
          </p:sp>
          <p:sp>
            <p:nvSpPr>
              <p:cNvPr id="40" name="Text Box 41"/>
              <p:cNvSpPr txBox="1">
                <a:spLocks noChangeArrowheads="1"/>
              </p:cNvSpPr>
              <p:nvPr/>
            </p:nvSpPr>
            <p:spPr bwMode="auto">
              <a:xfrm>
                <a:off x="485" y="3576"/>
                <a:ext cx="90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 b="1" dirty="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0x10010010</a:t>
                </a:r>
              </a:p>
            </p:txBody>
          </p:sp>
          <p:grpSp>
            <p:nvGrpSpPr>
              <p:cNvPr id="41" name="Group 84"/>
              <p:cNvGrpSpPr>
                <a:grpSpLocks/>
              </p:cNvGrpSpPr>
              <p:nvPr/>
            </p:nvGrpSpPr>
            <p:grpSpPr bwMode="auto">
              <a:xfrm>
                <a:off x="703" y="3757"/>
                <a:ext cx="834" cy="181"/>
                <a:chOff x="703" y="3757"/>
                <a:chExt cx="834" cy="181"/>
              </a:xfrm>
            </p:grpSpPr>
            <p:sp>
              <p:nvSpPr>
                <p:cNvPr id="4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03" y="3793"/>
                  <a:ext cx="76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var2 (aligned)</a:t>
                  </a:r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auto">
                <a:xfrm flipV="1">
                  <a:off x="1465" y="3757"/>
                  <a:ext cx="72" cy="109"/>
                </a:xfrm>
                <a:custGeom>
                  <a:avLst/>
                  <a:gdLst>
                    <a:gd name="T0" fmla="*/ 0 w 72"/>
                    <a:gd name="T1" fmla="*/ 0 h 73"/>
                    <a:gd name="T2" fmla="*/ 72 w 72"/>
                    <a:gd name="T3" fmla="*/ 0 h 73"/>
                    <a:gd name="T4" fmla="*/ 72 w 72"/>
                    <a:gd name="T5" fmla="*/ 73 h 73"/>
                    <a:gd name="T6" fmla="*/ 0 60000 65536"/>
                    <a:gd name="T7" fmla="*/ 0 60000 65536"/>
                    <a:gd name="T8" fmla="*/ 0 60000 65536"/>
                    <a:gd name="T9" fmla="*/ 0 w 72"/>
                    <a:gd name="T10" fmla="*/ 0 h 73"/>
                    <a:gd name="T11" fmla="*/ 72 w 72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2" h="73">
                      <a:moveTo>
                        <a:pt x="0" y="0"/>
                      </a:moveTo>
                      <a:lnTo>
                        <a:pt x="72" y="0"/>
                      </a:lnTo>
                      <a:lnTo>
                        <a:pt x="72" y="73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" name="Group 90"/>
            <p:cNvGrpSpPr>
              <a:grpSpLocks/>
            </p:cNvGrpSpPr>
            <p:nvPr/>
          </p:nvGrpSpPr>
          <p:grpSpPr bwMode="auto">
            <a:xfrm>
              <a:off x="7107238" y="5387975"/>
              <a:ext cx="1497012" cy="287338"/>
              <a:chOff x="4477" y="3394"/>
              <a:chExt cx="943" cy="181"/>
            </a:xfrm>
          </p:grpSpPr>
          <p:sp>
            <p:nvSpPr>
              <p:cNvPr id="49" name="Text Box 70"/>
              <p:cNvSpPr txBox="1">
                <a:spLocks noChangeArrowheads="1"/>
              </p:cNvSpPr>
              <p:nvPr/>
            </p:nvSpPr>
            <p:spPr bwMode="auto">
              <a:xfrm>
                <a:off x="4477" y="3394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0" name="Text Box 71"/>
              <p:cNvSpPr txBox="1">
                <a:spLocks noChangeArrowheads="1"/>
              </p:cNvSpPr>
              <p:nvPr/>
            </p:nvSpPr>
            <p:spPr bwMode="auto">
              <a:xfrm>
                <a:off x="4695" y="3394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ea typeface="宋体" pitchFamily="2" charset="-122"/>
                  </a:rPr>
                  <a:t>0</a:t>
                </a:r>
              </a:p>
            </p:txBody>
          </p:sp>
          <p:grpSp>
            <p:nvGrpSpPr>
              <p:cNvPr id="51" name="Group 83"/>
              <p:cNvGrpSpPr>
                <a:grpSpLocks/>
              </p:cNvGrpSpPr>
              <p:nvPr/>
            </p:nvGrpSpPr>
            <p:grpSpPr bwMode="auto">
              <a:xfrm>
                <a:off x="4477" y="3394"/>
                <a:ext cx="943" cy="181"/>
                <a:chOff x="4477" y="3394"/>
                <a:chExt cx="943" cy="181"/>
              </a:xfrm>
            </p:grpSpPr>
            <p:sp>
              <p:nvSpPr>
                <p:cNvPr id="5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948" y="3394"/>
                  <a:ext cx="47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Unused</a:t>
                  </a:r>
                </a:p>
              </p:txBody>
            </p:sp>
            <p:sp>
              <p:nvSpPr>
                <p:cNvPr id="53" name="Rectangle 82"/>
                <p:cNvSpPr>
                  <a:spLocks noChangeArrowheads="1"/>
                </p:cNvSpPr>
                <p:nvPr/>
              </p:nvSpPr>
              <p:spPr bwMode="auto">
                <a:xfrm>
                  <a:off x="4477" y="3394"/>
                  <a:ext cx="435" cy="18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</p:grpSp>
        <p:grpSp>
          <p:nvGrpSpPr>
            <p:cNvPr id="62" name="Group 106"/>
            <p:cNvGrpSpPr>
              <a:grpSpLocks/>
            </p:cNvGrpSpPr>
            <p:nvPr/>
          </p:nvGrpSpPr>
          <p:grpSpPr bwMode="auto">
            <a:xfrm>
              <a:off x="3657168" y="5675313"/>
              <a:ext cx="2074863" cy="287337"/>
              <a:chOff x="3606" y="3575"/>
              <a:chExt cx="1307" cy="181"/>
            </a:xfrm>
          </p:grpSpPr>
          <p:sp>
            <p:nvSpPr>
              <p:cNvPr id="63" name="Text Box 44"/>
              <p:cNvSpPr txBox="1">
                <a:spLocks noChangeArrowheads="1"/>
              </p:cNvSpPr>
              <p:nvPr/>
            </p:nvSpPr>
            <p:spPr bwMode="auto">
              <a:xfrm>
                <a:off x="3606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64" name="Text Box 45"/>
              <p:cNvSpPr txBox="1">
                <a:spLocks noChangeArrowheads="1"/>
              </p:cNvSpPr>
              <p:nvPr/>
            </p:nvSpPr>
            <p:spPr bwMode="auto">
              <a:xfrm>
                <a:off x="3823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041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66" name="Text Box 47"/>
              <p:cNvSpPr txBox="1">
                <a:spLocks noChangeArrowheads="1"/>
              </p:cNvSpPr>
              <p:nvPr/>
            </p:nvSpPr>
            <p:spPr bwMode="auto">
              <a:xfrm>
                <a:off x="4259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67" name="Text Box 48"/>
              <p:cNvSpPr txBox="1">
                <a:spLocks noChangeArrowheads="1"/>
              </p:cNvSpPr>
              <p:nvPr/>
            </p:nvSpPr>
            <p:spPr bwMode="auto">
              <a:xfrm>
                <a:off x="4477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68" name="Text Box 49"/>
              <p:cNvSpPr txBox="1">
                <a:spLocks noChangeArrowheads="1"/>
              </p:cNvSpPr>
              <p:nvPr/>
            </p:nvSpPr>
            <p:spPr bwMode="auto">
              <a:xfrm>
                <a:off x="4695" y="3575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zh-CN">
                    <a:ea typeface="宋体" pitchFamily="2" charset="-122"/>
                  </a:rPr>
                  <a:t>0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181168" y="3310509"/>
            <a:ext cx="5717958" cy="1420347"/>
            <a:chOff x="3657600" y="3085893"/>
            <a:chExt cx="6062014" cy="1420347"/>
          </a:xfrm>
        </p:grpSpPr>
        <p:grpSp>
          <p:nvGrpSpPr>
            <p:cNvPr id="69" name="Group 21"/>
            <p:cNvGrpSpPr>
              <a:grpSpLocks/>
            </p:cNvGrpSpPr>
            <p:nvPr/>
          </p:nvGrpSpPr>
          <p:grpSpPr bwMode="auto">
            <a:xfrm>
              <a:off x="5407819" y="3085893"/>
              <a:ext cx="3052762" cy="1420347"/>
              <a:chOff x="3461" y="1942"/>
              <a:chExt cx="1923" cy="1254"/>
            </a:xfrm>
          </p:grpSpPr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3461" y="1942"/>
                <a:ext cx="1923" cy="12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4186" y="1942"/>
                <a:ext cx="0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3"/>
              <p:cNvSpPr>
                <a:spLocks noChangeShapeType="1"/>
              </p:cNvSpPr>
              <p:nvPr/>
            </p:nvSpPr>
            <p:spPr bwMode="auto">
              <a:xfrm>
                <a:off x="3461" y="2372"/>
                <a:ext cx="1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3657600" y="3240964"/>
              <a:ext cx="4572000" cy="12557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buNone/>
              </a:pPr>
              <a:r>
                <a:rPr lang="zh-CN" altLang="en-US" dirty="0">
                  <a:latin typeface="Courier New" pitchFamily="49" charset="0"/>
                  <a:cs typeface="Courier New" pitchFamily="49" charset="0"/>
                </a:rPr>
                <a:t>标签</a:t>
              </a:r>
              <a:endParaRPr lang="en-US" altLang="zh-CN" dirty="0">
                <a:latin typeface="Courier New" pitchFamily="49" charset="0"/>
                <a:cs typeface="Courier New" pitchFamily="49" charset="0"/>
              </a:endParaRPr>
            </a:p>
            <a:p>
              <a:pPr algn="ctr" eaLnBrk="1" hangingPunct="1">
                <a:buNone/>
              </a:pPr>
              <a:r>
                <a:rPr lang="en-US" altLang="zh-CN" dirty="0">
                  <a:latin typeface="Courier New" pitchFamily="49" charset="0"/>
                  <a:cs typeface="Courier New" pitchFamily="49" charset="0"/>
                </a:rPr>
                <a:t>var1</a:t>
              </a:r>
            </a:p>
            <a:p>
              <a:pPr algn="ctr" eaLnBrk="1" hangingPunct="1">
                <a:spcBef>
                  <a:spcPct val="20000"/>
                </a:spcBef>
                <a:buNone/>
              </a:pPr>
              <a:r>
                <a:rPr lang="en-US" altLang="zh-CN" dirty="0">
                  <a:latin typeface="Courier New" pitchFamily="49" charset="0"/>
                  <a:cs typeface="Courier New" pitchFamily="49" charset="0"/>
                </a:rPr>
                <a:t>str1</a:t>
              </a:r>
            </a:p>
            <a:p>
              <a:pPr algn="ctr" eaLnBrk="1" hangingPunct="1">
                <a:spcBef>
                  <a:spcPct val="20000"/>
                </a:spcBef>
                <a:buNone/>
              </a:pPr>
              <a:r>
                <a:rPr lang="en-US" altLang="zh-CN" dirty="0">
                  <a:latin typeface="Courier New" pitchFamily="49" charset="0"/>
                  <a:cs typeface="Courier New" pitchFamily="49" charset="0"/>
                </a:rPr>
                <a:t>var2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147614" y="3224351"/>
              <a:ext cx="4572000" cy="128188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地址</a:t>
              </a:r>
              <a:endPara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 eaLnBrk="1" hangingPunct="1">
                <a:buNone/>
              </a:pPr>
              <a:r>
                <a:rPr lang="en-US" altLang="zh-CN" dirty="0">
                  <a:latin typeface="Courier New" pitchFamily="49" charset="0"/>
                  <a:cs typeface="Courier New" pitchFamily="49" charset="0"/>
                </a:rPr>
                <a:t>0x10010000</a:t>
              </a:r>
            </a:p>
            <a:p>
              <a:pPr algn="ctr" eaLnBrk="1" hangingPunct="1">
                <a:spcBef>
                  <a:spcPct val="20000"/>
                </a:spcBef>
                <a:buNone/>
              </a:pPr>
              <a:r>
                <a:rPr lang="en-US" altLang="zh-CN" dirty="0">
                  <a:latin typeface="Courier New" pitchFamily="49" charset="0"/>
                  <a:cs typeface="Courier New" pitchFamily="49" charset="0"/>
                </a:rPr>
                <a:t>0x10010003</a:t>
              </a:r>
            </a:p>
            <a:p>
              <a:pPr algn="ctr" eaLnBrk="1" hangingPunct="1">
                <a:spcBef>
                  <a:spcPct val="20000"/>
                </a:spcBef>
                <a:buNone/>
              </a:pPr>
              <a:r>
                <a:rPr lang="en-US" altLang="zh-CN" dirty="0">
                  <a:latin typeface="Courier New" pitchFamily="49" charset="0"/>
                  <a:cs typeface="Courier New" pitchFamily="49" charset="0"/>
                </a:rPr>
                <a:t>0x10010010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374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692696"/>
            <a:ext cx="10020504" cy="6757427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对齐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地址是空间大小的整数倍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字的地址是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4</a:t>
            </a:r>
            <a:r>
              <a:rPr lang="zh-CN" altLang="en-US" sz="2000" dirty="0">
                <a:ea typeface="宋体" pitchFamily="2" charset="-122"/>
              </a:rPr>
              <a:t>的整数倍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地址的</a:t>
            </a:r>
            <a:r>
              <a:rPr lang="en-US" altLang="zh-CN" sz="2000" dirty="0">
                <a:ea typeface="宋体" pitchFamily="2" charset="-122"/>
              </a:rPr>
              <a:t>2</a:t>
            </a:r>
            <a:r>
              <a:rPr lang="zh-CN" altLang="en-US" sz="2000" dirty="0">
                <a:ea typeface="宋体" pitchFamily="2" charset="-122"/>
              </a:rPr>
              <a:t>位最低有效位必须是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00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半字的地址是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2 </a:t>
            </a:r>
            <a:r>
              <a:rPr lang="zh-CN" altLang="en-US" sz="2000" dirty="0">
                <a:ea typeface="宋体" pitchFamily="2" charset="-122"/>
              </a:rPr>
              <a:t>的整数倍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.ALIGN n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伪指令，对下一个定义的数据做</a:t>
            </a:r>
            <a:r>
              <a:rPr lang="en-US" altLang="zh-CN" sz="2000" dirty="0">
                <a:ea typeface="宋体" pitchFamily="2" charset="-122"/>
              </a:rPr>
              <a:t> 2</a:t>
            </a:r>
            <a:r>
              <a:rPr lang="en-US" altLang="zh-CN" sz="2000" i="1" baseline="30000" dirty="0">
                <a:ea typeface="宋体" pitchFamily="2" charset="-122"/>
              </a:rPr>
              <a:t>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字节对齐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字节序和端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处理器对一个字内的字节排序有两种方法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小端字节排序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内存地址</a:t>
            </a:r>
            <a:r>
              <a:rPr lang="en-US" altLang="zh-CN" sz="2000" dirty="0">
                <a:ea typeface="宋体" pitchFamily="2" charset="-122"/>
              </a:rPr>
              <a:t> = 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最低有效字节</a:t>
            </a:r>
            <a:r>
              <a:rPr lang="zh-CN" altLang="en-US" sz="2000" dirty="0">
                <a:ea typeface="宋体" pitchFamily="2" charset="-122"/>
              </a:rPr>
              <a:t>的地址，例子</a:t>
            </a:r>
            <a:r>
              <a:rPr lang="en-US" altLang="zh-CN" sz="2000" dirty="0">
                <a:ea typeface="宋体" pitchFamily="2" charset="-122"/>
              </a:rPr>
              <a:t>: Intel IA-32, Alpha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ea typeface="宋体" pitchFamily="2" charset="-122"/>
            </a:endParaRPr>
          </a:p>
          <a:p>
            <a:pPr marL="858837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大端字节排序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内存地址</a:t>
            </a:r>
            <a:r>
              <a:rPr lang="en-US" altLang="zh-CN" sz="2000" dirty="0">
                <a:ea typeface="宋体" pitchFamily="2" charset="-122"/>
              </a:rPr>
              <a:t> = 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最高有效字节</a:t>
            </a:r>
            <a:r>
              <a:rPr lang="zh-CN" altLang="en-US" sz="2000" dirty="0">
                <a:ea typeface="宋体" pitchFamily="2" charset="-122"/>
              </a:rPr>
              <a:t>的地址，例子</a:t>
            </a:r>
            <a:r>
              <a:rPr lang="en-US" altLang="zh-CN" sz="2000" dirty="0">
                <a:ea typeface="宋体" pitchFamily="2" charset="-122"/>
              </a:rPr>
              <a:t>: SPARC, PA-RISC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ea typeface="宋体" pitchFamily="2" charset="-122"/>
              </a:rPr>
              <a:t>MIPS </a:t>
            </a:r>
            <a:r>
              <a:rPr lang="zh-CN" altLang="en-US" sz="2000" dirty="0">
                <a:ea typeface="宋体" pitchFamily="2" charset="-122"/>
              </a:rPr>
              <a:t>可以操作以上两种字节序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内存对齐和字节序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0" name="Group 30"/>
          <p:cNvGrpSpPr>
            <a:grpSpLocks/>
          </p:cNvGrpSpPr>
          <p:nvPr/>
        </p:nvGrpSpPr>
        <p:grpSpPr bwMode="auto">
          <a:xfrm>
            <a:off x="2913831" y="4267235"/>
            <a:ext cx="6465962" cy="576064"/>
            <a:chOff x="630" y="1797"/>
            <a:chExt cx="4572" cy="528"/>
          </a:xfrm>
        </p:grpSpPr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4513" y="1962"/>
              <a:ext cx="426" cy="18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Byte 3</a:t>
              </a:r>
            </a:p>
          </p:txBody>
        </p: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630" y="1817"/>
              <a:ext cx="1706" cy="508"/>
              <a:chOff x="993" y="3249"/>
              <a:chExt cx="1706" cy="508"/>
            </a:xfrm>
          </p:grpSpPr>
          <p:grpSp>
            <p:nvGrpSpPr>
              <p:cNvPr id="37" name="Group 33"/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4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:r>
                    <a:rPr lang="en-US" altLang="zh-CN" sz="1400" dirty="0"/>
                    <a:t>Byte 0</a:t>
                  </a:r>
                </a:p>
              </p:txBody>
            </p:sp>
            <p:sp>
              <p:nvSpPr>
                <p:cNvPr id="4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:r>
                    <a:rPr lang="en-US" altLang="zh-CN" sz="1400" dirty="0"/>
                    <a:t>Byte 1</a:t>
                  </a:r>
                </a:p>
              </p:txBody>
            </p:sp>
            <p:sp>
              <p:nvSpPr>
                <p:cNvPr id="4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:r>
                    <a:rPr lang="en-US" altLang="zh-CN" sz="1400" dirty="0"/>
                    <a:t>Byte 2</a:t>
                  </a:r>
                </a:p>
              </p:txBody>
            </p:sp>
            <p:sp>
              <p:nvSpPr>
                <p:cNvPr id="4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:r>
                    <a:rPr lang="en-US" altLang="zh-CN" sz="1400" dirty="0"/>
                    <a:t>Byte 3</a:t>
                  </a:r>
                </a:p>
              </p:txBody>
            </p:sp>
          </p:grpSp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32-bit Register</a:t>
                </a:r>
              </a:p>
            </p:txBody>
          </p: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MSB</a:t>
                </a:r>
                <a:endParaRPr lang="en-US" altLang="zh-CN" sz="1400" i="1" dirty="0"/>
              </a:p>
            </p:txBody>
          </p:sp>
          <p:sp>
            <p:nvSpPr>
              <p:cNvPr id="40" name="Text Box 40"/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LSB</a:t>
                </a:r>
                <a:endParaRPr lang="en-US" altLang="zh-CN" sz="1400" i="1" dirty="0"/>
              </a:p>
            </p:txBody>
          </p:sp>
        </p:grp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2988" y="1962"/>
              <a:ext cx="2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. . .</a:t>
              </a:r>
              <a:endParaRPr lang="en-US" altLang="zh-CN" sz="1400" i="1" dirty="0"/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4948" y="1962"/>
              <a:ext cx="2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. . .</a:t>
              </a:r>
              <a:endParaRPr lang="en-US" altLang="zh-CN" sz="1400" i="1" dirty="0"/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3243" y="1962"/>
              <a:ext cx="425" cy="18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Byte 0</a:t>
              </a: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3665" y="1962"/>
              <a:ext cx="425" cy="18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Byte 1</a:t>
              </a:r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4088" y="1962"/>
              <a:ext cx="425" cy="181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Byte 2</a:t>
              </a:r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3247" y="1797"/>
              <a:ext cx="4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a</a:t>
              </a:r>
              <a:endParaRPr lang="en-US" altLang="zh-CN" sz="1400" i="1" dirty="0"/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4523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a+3</a:t>
              </a:r>
              <a:endParaRPr lang="en-US" altLang="zh-CN" sz="1400" i="1" dirty="0"/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4093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a+2</a:t>
              </a:r>
              <a:endParaRPr lang="en-US" altLang="zh-CN" sz="1400" i="1" dirty="0"/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3657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a+1</a:t>
              </a:r>
              <a:endParaRPr lang="en-US" altLang="zh-CN" sz="1400" i="1" dirty="0"/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2988" y="1962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>
              <a:off x="2988" y="2143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3714" y="2152"/>
              <a:ext cx="7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Memory</a:t>
              </a:r>
              <a:endParaRPr lang="en-US" altLang="zh-CN" sz="1400" i="1" dirty="0"/>
            </a:p>
          </p:txBody>
        </p: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2838" y="1817"/>
              <a:ext cx="50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en-US" altLang="zh-CN" sz="1400" dirty="0"/>
                <a:t>address</a:t>
              </a:r>
              <a:endParaRPr lang="en-US" altLang="zh-CN" sz="1400" i="1" dirty="0"/>
            </a:p>
          </p:txBody>
        </p:sp>
        <p:sp>
          <p:nvSpPr>
            <p:cNvPr id="36" name="AutoShape 54"/>
            <p:cNvSpPr>
              <a:spLocks noChangeArrowheads="1"/>
            </p:cNvSpPr>
            <p:nvPr/>
          </p:nvSpPr>
          <p:spPr bwMode="auto">
            <a:xfrm>
              <a:off x="2481" y="1962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5" name="Group 4"/>
          <p:cNvGrpSpPr>
            <a:grpSpLocks/>
          </p:cNvGrpSpPr>
          <p:nvPr/>
        </p:nvGrpSpPr>
        <p:grpSpPr bwMode="auto">
          <a:xfrm>
            <a:off x="2784228" y="5712251"/>
            <a:ext cx="6827195" cy="519581"/>
            <a:chOff x="884" y="3229"/>
            <a:chExt cx="4572" cy="528"/>
          </a:xfrm>
        </p:grpSpPr>
        <p:grpSp>
          <p:nvGrpSpPr>
            <p:cNvPr id="46" name="Group 5"/>
            <p:cNvGrpSpPr>
              <a:grpSpLocks/>
            </p:cNvGrpSpPr>
            <p:nvPr/>
          </p:nvGrpSpPr>
          <p:grpSpPr bwMode="auto">
            <a:xfrm>
              <a:off x="884" y="3249"/>
              <a:ext cx="1706" cy="508"/>
              <a:chOff x="993" y="3249"/>
              <a:chExt cx="1706" cy="508"/>
            </a:xfrm>
          </p:grpSpPr>
          <p:grpSp>
            <p:nvGrpSpPr>
              <p:cNvPr id="63" name="Group 6"/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:r>
                    <a:rPr lang="en-US" altLang="zh-CN" sz="1400" dirty="0"/>
                    <a:t>Byte 0</a:t>
                  </a:r>
                </a:p>
              </p:txBody>
            </p:sp>
            <p:sp>
              <p:nvSpPr>
                <p:cNvPr id="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:r>
                    <a:rPr lang="en-US" altLang="zh-CN" sz="1400" dirty="0"/>
                    <a:t>Byte 1</a:t>
                  </a:r>
                </a:p>
              </p:txBody>
            </p:sp>
            <p:sp>
              <p:nvSpPr>
                <p:cNvPr id="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:r>
                    <a:rPr lang="en-US" altLang="zh-CN" sz="1400" dirty="0"/>
                    <a:t>Byte 2</a:t>
                  </a:r>
                </a:p>
              </p:txBody>
            </p:sp>
            <p:sp>
              <p:nvSpPr>
                <p:cNvPr id="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:r>
                    <a:rPr lang="en-US" altLang="zh-CN" sz="1400" dirty="0"/>
                    <a:t>Byte 3</a:t>
                  </a:r>
                </a:p>
              </p:txBody>
            </p:sp>
          </p:grpSp>
          <p:sp>
            <p:nvSpPr>
              <p:cNvPr id="64" name="Text Box 11"/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32-bit Register</a:t>
                </a:r>
              </a:p>
            </p:txBody>
          </p: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MSB</a:t>
                </a:r>
                <a:endParaRPr lang="en-US" altLang="zh-CN" sz="1400" i="1" dirty="0"/>
              </a:p>
            </p:txBody>
          </p:sp>
          <p:sp>
            <p:nvSpPr>
              <p:cNvPr id="66" name="Text Box 13"/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LSB</a:t>
                </a:r>
                <a:endParaRPr lang="en-US" altLang="zh-CN" sz="1400" i="1" dirty="0"/>
              </a:p>
            </p:txBody>
          </p:sp>
        </p:grpSp>
        <p:grpSp>
          <p:nvGrpSpPr>
            <p:cNvPr id="47" name="Group 14"/>
            <p:cNvGrpSpPr>
              <a:grpSpLocks/>
            </p:cNvGrpSpPr>
            <p:nvPr/>
          </p:nvGrpSpPr>
          <p:grpSpPr bwMode="auto">
            <a:xfrm>
              <a:off x="3092" y="3229"/>
              <a:ext cx="2364" cy="528"/>
              <a:chOff x="3165" y="3229"/>
              <a:chExt cx="2364" cy="528"/>
            </a:xfrm>
          </p:grpSpPr>
          <p:sp>
            <p:nvSpPr>
              <p:cNvPr id="49" name="Text Box 15"/>
              <p:cNvSpPr txBox="1">
                <a:spLocks noChangeArrowheads="1"/>
              </p:cNvSpPr>
              <p:nvPr/>
            </p:nvSpPr>
            <p:spPr bwMode="auto">
              <a:xfrm>
                <a:off x="331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. . .</a:t>
                </a:r>
                <a:endParaRPr lang="en-US" altLang="zh-CN" sz="1400" i="1" dirty="0"/>
              </a:p>
            </p:txBody>
          </p:sp>
          <p:sp>
            <p:nvSpPr>
              <p:cNvPr id="50" name="Text Box 16"/>
              <p:cNvSpPr txBox="1">
                <a:spLocks noChangeArrowheads="1"/>
              </p:cNvSpPr>
              <p:nvPr/>
            </p:nvSpPr>
            <p:spPr bwMode="auto">
              <a:xfrm>
                <a:off x="527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. . .</a:t>
                </a:r>
                <a:endParaRPr lang="en-US" altLang="zh-CN" sz="1400" i="1" dirty="0"/>
              </a:p>
            </p:txBody>
          </p:sp>
          <p:sp>
            <p:nvSpPr>
              <p:cNvPr id="51" name="Text Box 17"/>
              <p:cNvSpPr txBox="1">
                <a:spLocks noChangeArrowheads="1"/>
              </p:cNvSpPr>
              <p:nvPr/>
            </p:nvSpPr>
            <p:spPr bwMode="auto">
              <a:xfrm>
                <a:off x="4850" y="3394"/>
                <a:ext cx="425" cy="181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Byte 0</a:t>
                </a:r>
              </a:p>
            </p:txBody>
          </p:sp>
          <p:sp>
            <p:nvSpPr>
              <p:cNvPr id="52" name="Text Box 18"/>
              <p:cNvSpPr txBox="1">
                <a:spLocks noChangeArrowheads="1"/>
              </p:cNvSpPr>
              <p:nvPr/>
            </p:nvSpPr>
            <p:spPr bwMode="auto">
              <a:xfrm>
                <a:off x="4425" y="3394"/>
                <a:ext cx="425" cy="18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Byte 1</a:t>
                </a:r>
              </a:p>
            </p:txBody>
          </p:sp>
          <p:sp>
            <p:nvSpPr>
              <p:cNvPr id="53" name="Text Box 19"/>
              <p:cNvSpPr txBox="1">
                <a:spLocks noChangeArrowheads="1"/>
              </p:cNvSpPr>
              <p:nvPr/>
            </p:nvSpPr>
            <p:spPr bwMode="auto">
              <a:xfrm>
                <a:off x="4000" y="3394"/>
                <a:ext cx="425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Byte 2</a:t>
                </a:r>
              </a:p>
            </p:txBody>
          </p:sp>
          <p:sp>
            <p:nvSpPr>
              <p:cNvPr id="54" name="Text Box 20"/>
              <p:cNvSpPr txBox="1">
                <a:spLocks noChangeArrowheads="1"/>
              </p:cNvSpPr>
              <p:nvPr/>
            </p:nvSpPr>
            <p:spPr bwMode="auto">
              <a:xfrm>
                <a:off x="3574" y="3394"/>
                <a:ext cx="426" cy="181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Byte 3</a:t>
                </a: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3574" y="3229"/>
                <a:ext cx="42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a</a:t>
                </a:r>
                <a:endParaRPr lang="en-US" altLang="zh-CN" sz="1400" i="1" dirty="0"/>
              </a:p>
            </p:txBody>
          </p:sp>
          <p:sp>
            <p:nvSpPr>
              <p:cNvPr id="56" name="Text Box 22"/>
              <p:cNvSpPr txBox="1">
                <a:spLocks noChangeArrowheads="1"/>
              </p:cNvSpPr>
              <p:nvPr/>
            </p:nvSpPr>
            <p:spPr bwMode="auto">
              <a:xfrm>
                <a:off x="485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a+3</a:t>
                </a:r>
                <a:endParaRPr lang="en-US" altLang="zh-CN" sz="1400" i="1" dirty="0"/>
              </a:p>
            </p:txBody>
          </p:sp>
          <p:sp>
            <p:nvSpPr>
              <p:cNvPr id="57" name="Text Box 23"/>
              <p:cNvSpPr txBox="1">
                <a:spLocks noChangeArrowheads="1"/>
              </p:cNvSpPr>
              <p:nvPr/>
            </p:nvSpPr>
            <p:spPr bwMode="auto">
              <a:xfrm>
                <a:off x="442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a+2</a:t>
                </a:r>
                <a:endParaRPr lang="en-US" altLang="zh-CN" sz="1400" i="1" dirty="0"/>
              </a:p>
            </p:txBody>
          </p:sp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3984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a+1</a:t>
                </a:r>
                <a:endParaRPr lang="en-US" altLang="zh-CN" sz="1400" i="1" dirty="0"/>
              </a:p>
            </p:txBody>
          </p:sp>
          <p:sp>
            <p:nvSpPr>
              <p:cNvPr id="59" name="Line 25"/>
              <p:cNvSpPr>
                <a:spLocks noChangeShapeType="1"/>
              </p:cNvSpPr>
              <p:nvPr/>
            </p:nvSpPr>
            <p:spPr bwMode="auto">
              <a:xfrm>
                <a:off x="3315" y="3394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26"/>
              <p:cNvSpPr>
                <a:spLocks noChangeShapeType="1"/>
              </p:cNvSpPr>
              <p:nvPr/>
            </p:nvSpPr>
            <p:spPr bwMode="auto">
              <a:xfrm>
                <a:off x="3315" y="3575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Text Box 27"/>
              <p:cNvSpPr txBox="1">
                <a:spLocks noChangeArrowheads="1"/>
              </p:cNvSpPr>
              <p:nvPr/>
            </p:nvSpPr>
            <p:spPr bwMode="auto">
              <a:xfrm>
                <a:off x="4041" y="3584"/>
                <a:ext cx="76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Memory</a:t>
                </a:r>
                <a:endParaRPr lang="en-US" altLang="zh-CN" sz="1400" i="1" dirty="0"/>
              </a:p>
            </p:txBody>
          </p:sp>
          <p:sp>
            <p:nvSpPr>
              <p:cNvPr id="62" name="Text Box 28"/>
              <p:cNvSpPr txBox="1">
                <a:spLocks noChangeArrowheads="1"/>
              </p:cNvSpPr>
              <p:nvPr/>
            </p:nvSpPr>
            <p:spPr bwMode="auto">
              <a:xfrm>
                <a:off x="3165" y="3249"/>
                <a:ext cx="50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1400" dirty="0"/>
                  <a:t>address</a:t>
                </a:r>
                <a:endParaRPr lang="en-US" altLang="zh-CN" sz="1400" i="1" dirty="0"/>
              </a:p>
            </p:txBody>
          </p:sp>
        </p:grpSp>
        <p:sp>
          <p:nvSpPr>
            <p:cNvPr id="48" name="AutoShape 29"/>
            <p:cNvSpPr>
              <a:spLocks noChangeArrowheads="1"/>
            </p:cNvSpPr>
            <p:nvPr/>
          </p:nvSpPr>
          <p:spPr bwMode="auto">
            <a:xfrm>
              <a:off x="2735" y="3394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1333020453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系统调用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7578" y="764704"/>
            <a:ext cx="9444440" cy="331937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程序通过系统调用实现输入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输出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宋体" pitchFamily="2" charset="-122"/>
              </a:rPr>
              <a:t>MIPS </a:t>
            </a:r>
            <a:r>
              <a:rPr lang="zh-CN" altLang="en-US" dirty="0">
                <a:ea typeface="宋体" pitchFamily="2" charset="-122"/>
              </a:rPr>
              <a:t>提供一条特殊的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syscall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指令，从操作系统获取服务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使用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syscall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系统服务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从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$v0</a:t>
            </a:r>
            <a:r>
              <a:rPr lang="zh-CN" altLang="en-US" sz="2000" dirty="0">
                <a:ea typeface="宋体" pitchFamily="2" charset="-122"/>
              </a:rPr>
              <a:t>寄存器中读取服务数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从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$a0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$a1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zh-CN" altLang="en-US" sz="2000" dirty="0">
                <a:ea typeface="宋体" pitchFamily="2" charset="-122"/>
              </a:rPr>
              <a:t>等寄存器中读取参数值（如果有）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发送</a:t>
            </a:r>
            <a:r>
              <a:rPr lang="zh-CN" altLang="en-US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syscall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指令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从结果寄存器中取回返回值（如果有）</a:t>
            </a: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68960"/>
            <a:ext cx="5832003" cy="33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1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5844040" cy="3283656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99"/>
                </a:solidFill>
                <a:ea typeface="宋体" pitchFamily="2" charset="-122"/>
              </a:rPr>
              <a:t>swap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过程</a:t>
            </a:r>
            <a:r>
              <a:rPr lang="en-US" altLang="zh-CN" dirty="0">
                <a:ea typeface="宋体" pitchFamily="2" charset="-122"/>
              </a:rPr>
              <a:t> (C</a:t>
            </a:r>
            <a:r>
              <a:rPr lang="zh-CN" altLang="en-US" dirty="0">
                <a:ea typeface="宋体" pitchFamily="2" charset="-122"/>
              </a:rPr>
              <a:t>程序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 eaLnBrk="1" hangingPunct="1"/>
            <a:r>
              <a:rPr lang="zh-CN" altLang="en-US" sz="2000" dirty="0">
                <a:ea typeface="宋体" pitchFamily="2" charset="-122"/>
              </a:rPr>
              <a:t>翻译成 </a:t>
            </a:r>
            <a:r>
              <a:rPr lang="en-US" altLang="zh-CN" sz="2000" dirty="0">
                <a:ea typeface="宋体" pitchFamily="2" charset="-122"/>
              </a:rPr>
              <a:t>MIPS </a:t>
            </a:r>
            <a:r>
              <a:rPr lang="zh-CN" altLang="en-US" sz="2000" dirty="0">
                <a:ea typeface="宋体" pitchFamily="2" charset="-122"/>
              </a:rPr>
              <a:t>汇编语言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调用</a:t>
            </a:r>
            <a:r>
              <a:rPr lang="en-US" altLang="zh-CN" dirty="0">
                <a:ea typeface="宋体" pitchFamily="2" charset="-122"/>
              </a:rPr>
              <a:t>swap</a:t>
            </a:r>
            <a:r>
              <a:rPr lang="zh-CN" altLang="en-US" dirty="0">
                <a:ea typeface="宋体" pitchFamily="2" charset="-122"/>
              </a:rPr>
              <a:t>过程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swap(a,10)</a:t>
            </a:r>
          </a:p>
          <a:p>
            <a:pPr lvl="1" eaLnBrk="1" hangingPunct="1"/>
            <a:r>
              <a:rPr lang="zh-CN" altLang="en-US" sz="2000" dirty="0">
                <a:ea typeface="宋体" pitchFamily="2" charset="-122"/>
              </a:rPr>
              <a:t>将数组</a:t>
            </a:r>
            <a:r>
              <a:rPr lang="en-US" altLang="zh-CN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的地址和</a:t>
            </a:r>
            <a:r>
              <a:rPr lang="en-US" altLang="zh-CN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10(</a:t>
            </a:r>
            <a:r>
              <a:rPr lang="zh-CN" altLang="en-US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第</a:t>
            </a:r>
            <a:r>
              <a:rPr lang="en-US" altLang="zh-CN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10</a:t>
            </a:r>
            <a:r>
              <a:rPr lang="zh-CN" altLang="en-US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个元素</a:t>
            </a:r>
            <a:r>
              <a:rPr lang="en-US" altLang="zh-CN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lang="zh-CN" altLang="en-US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作为参数传递</a:t>
            </a:r>
            <a:endParaRPr lang="en-US" altLang="zh-CN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 eaLnBrk="1" hangingPunct="1"/>
            <a:r>
              <a:rPr lang="zh-CN" altLang="en-US" sz="2000" dirty="0">
                <a:ea typeface="宋体" pitchFamily="2" charset="-122"/>
              </a:rPr>
              <a:t>调用</a:t>
            </a:r>
            <a:r>
              <a:rPr lang="en-US" altLang="zh-CN" sz="2000" dirty="0">
                <a:ea typeface="宋体" pitchFamily="2" charset="-122"/>
              </a:rPr>
              <a:t>swap</a:t>
            </a:r>
            <a:r>
              <a:rPr lang="zh-CN" altLang="en-US" sz="2000" dirty="0">
                <a:ea typeface="宋体" pitchFamily="2" charset="-122"/>
              </a:rPr>
              <a:t>过程，保存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返回地址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$31 = $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</a:rPr>
              <a:t>ra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lvl="1" eaLnBrk="1" hangingPunct="1"/>
            <a:r>
              <a:rPr lang="zh-CN" altLang="en-US" sz="2000" dirty="0">
                <a:ea typeface="宋体" pitchFamily="2" charset="-122"/>
              </a:rPr>
              <a:t>执行</a:t>
            </a:r>
            <a:r>
              <a:rPr lang="en-US" altLang="zh-CN" sz="2000" dirty="0">
                <a:ea typeface="宋体" pitchFamily="2" charset="-122"/>
              </a:rPr>
              <a:t>swap</a:t>
            </a:r>
            <a:r>
              <a:rPr lang="zh-CN" altLang="en-US" sz="2000" dirty="0">
                <a:ea typeface="宋体" pitchFamily="2" charset="-122"/>
              </a:rPr>
              <a:t>过程，返回对返回地址的控制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/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过程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059445"/>
            <a:ext cx="4538808" cy="23406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3685218"/>
            <a:ext cx="6562072" cy="2264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55841" y="5949281"/>
            <a:ext cx="5923665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.DATA</a:t>
            </a:r>
          </a:p>
          <a:p>
            <a:pPr>
              <a:buNone/>
            </a:pP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a: .WORD 10:100 # 100 words with values 10 </a:t>
            </a:r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0626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8229600" cy="373062"/>
          </a:xfrm>
        </p:spPr>
        <p:txBody>
          <a:bodyPr/>
          <a:lstStyle/>
          <a:p>
            <a:pPr eaLnBrk="1" hangingPunct="1"/>
            <a:r>
              <a:rPr lang="zh-CN" altLang="en-US" i="0" dirty="0">
                <a:ea typeface="宋体" pitchFamily="2" charset="-122"/>
              </a:rPr>
              <a:t>过程的指令</a:t>
            </a:r>
            <a:endParaRPr lang="en-US" altLang="zh-CN" i="0" dirty="0">
              <a:ea typeface="宋体" pitchFamily="2" charset="-122"/>
            </a:endParaRPr>
          </a:p>
        </p:txBody>
      </p:sp>
      <p:graphicFrame>
        <p:nvGraphicFramePr>
          <p:cNvPr id="526395" name="Group 5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40522484"/>
              </p:ext>
            </p:extLst>
          </p:nvPr>
        </p:nvGraphicFramePr>
        <p:xfrm>
          <a:off x="2087562" y="4368607"/>
          <a:ext cx="8016875" cy="1200912"/>
        </p:xfrm>
        <a:graphic>
          <a:graphicData uri="http://schemas.openxmlformats.org/drawingml/2006/table">
            <a:tbl>
              <a:tblPr/>
              <a:tblGrid>
                <a:gridCol w="152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Instruction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Meaning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Format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jal	label</a:t>
                      </a:r>
                      <a:endParaRPr kumimoji="0" lang="en-US" altLang="zh-CN" sz="1800" b="0" i="0" u="none" strike="noStrike" cap="none" normalizeH="0" baseline="3000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$31=PC+4, jump</a:t>
                      </a:r>
                      <a:endParaRPr kumimoji="0" lang="en-US" altLang="zh-CN" sz="1800" b="0" i="0" u="none" strike="noStrike" cap="none" normalizeH="0" baseline="3000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= 3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26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jr	Rs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PC = Rs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= 0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8</a:t>
                      </a:r>
                      <a:endParaRPr kumimoji="0" lang="en-US" altLang="zh-CN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jalr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	Rd,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Rd=PC+4, PC=Rs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= 0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rd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5</a:t>
                      </a: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9</a:t>
                      </a:r>
                      <a:endParaRPr kumimoji="0" lang="en-US" altLang="zh-CN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12000" y="900000"/>
            <a:ext cx="81788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4163" indent="-28416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sz="2400" dirty="0">
                <a:latin typeface="+mn-lt"/>
              </a:rPr>
              <a:t>JAL (Jump-and-Link) </a:t>
            </a:r>
            <a:r>
              <a:rPr lang="zh-CN" altLang="en-US" sz="2400" dirty="0">
                <a:latin typeface="+mn-lt"/>
              </a:rPr>
              <a:t>：调用指令</a:t>
            </a:r>
            <a:endParaRPr lang="en-US" altLang="zh-CN" sz="2400" dirty="0">
              <a:latin typeface="+mn-lt"/>
            </a:endParaRPr>
          </a:p>
          <a:p>
            <a:pPr marL="668338" lvl="1" indent="-193675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+mn-lt"/>
              </a:rPr>
              <a:t>寄存器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$</a:t>
            </a:r>
            <a:r>
              <a:rPr lang="en-US" altLang="zh-CN" sz="2000" dirty="0" err="1">
                <a:solidFill>
                  <a:schemeClr val="accent1"/>
                </a:solidFill>
                <a:latin typeface="+mn-lt"/>
              </a:rPr>
              <a:t>ra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 = $31 </a:t>
            </a:r>
            <a:r>
              <a:rPr lang="zh-CN" altLang="en-US" sz="2000" dirty="0">
                <a:latin typeface="+mn-lt"/>
              </a:rPr>
              <a:t>被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JAL</a:t>
            </a:r>
            <a:r>
              <a:rPr lang="en-US" altLang="zh-CN" sz="2000" dirty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用来保存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返回地址（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$</a:t>
            </a:r>
            <a:r>
              <a:rPr lang="en-US" altLang="zh-CN" sz="2000" dirty="0" err="1">
                <a:solidFill>
                  <a:schemeClr val="accent1"/>
                </a:solidFill>
                <a:latin typeface="+mn-lt"/>
              </a:rPr>
              <a:t>ra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 = PC+4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）</a:t>
            </a:r>
            <a:endParaRPr lang="en-US" altLang="zh-CN" sz="2000" dirty="0">
              <a:solidFill>
                <a:schemeClr val="accent1"/>
              </a:solidFill>
              <a:latin typeface="+mn-lt"/>
            </a:endParaRPr>
          </a:p>
          <a:p>
            <a:pPr marL="668338" lvl="1" indent="-193675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+mn-lt"/>
              </a:rPr>
              <a:t>通过伪直接寻址转跳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 marL="284163" indent="-28416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sz="2400" dirty="0">
                <a:latin typeface="+mn-lt"/>
              </a:rPr>
              <a:t>JR (Jump Register) </a:t>
            </a:r>
            <a:r>
              <a:rPr lang="zh-CN" altLang="en-US" sz="2400" dirty="0">
                <a:latin typeface="+mn-lt"/>
              </a:rPr>
              <a:t>：返回指令</a:t>
            </a:r>
            <a:endParaRPr lang="en-US" altLang="zh-CN" sz="2400" dirty="0">
              <a:latin typeface="+mn-lt"/>
            </a:endParaRPr>
          </a:p>
          <a:p>
            <a:pPr marL="668338" lvl="1" indent="-193675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+mn-lt"/>
              </a:rPr>
              <a:t>跳转到在寄存器</a:t>
            </a:r>
            <a:r>
              <a:rPr lang="en-US" altLang="zh-CN" sz="2000" dirty="0" err="1">
                <a:latin typeface="+mn-lt"/>
              </a:rPr>
              <a:t>Rs</a:t>
            </a:r>
            <a:r>
              <a:rPr lang="en-US" altLang="zh-CN" sz="2000" dirty="0">
                <a:latin typeface="+mn-lt"/>
              </a:rPr>
              <a:t> (PC = </a:t>
            </a:r>
            <a:r>
              <a:rPr lang="en-US" altLang="zh-CN" sz="2000" dirty="0" err="1">
                <a:latin typeface="+mn-lt"/>
              </a:rPr>
              <a:t>Rs</a:t>
            </a:r>
            <a:r>
              <a:rPr lang="en-US" altLang="zh-CN" sz="2000" dirty="0">
                <a:latin typeface="+mn-lt"/>
              </a:rPr>
              <a:t>)</a:t>
            </a:r>
            <a:r>
              <a:rPr lang="zh-CN" altLang="en-US" sz="2000" dirty="0">
                <a:latin typeface="+mn-lt"/>
              </a:rPr>
              <a:t>中存储的地址所在指令</a:t>
            </a:r>
            <a:endParaRPr lang="en-US" altLang="zh-CN" sz="2000" dirty="0">
              <a:latin typeface="+mn-lt"/>
            </a:endParaRPr>
          </a:p>
          <a:p>
            <a:pPr marL="284163" indent="-28416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sz="2400" dirty="0">
                <a:latin typeface="+mn-lt"/>
              </a:rPr>
              <a:t>JALR (Jump-and-Link Register)</a:t>
            </a:r>
          </a:p>
          <a:p>
            <a:pPr marL="668338" lvl="1" indent="-193675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+mn-lt"/>
              </a:rPr>
              <a:t>在</a:t>
            </a:r>
            <a:r>
              <a:rPr lang="en-US" altLang="zh-CN" sz="2000" dirty="0">
                <a:latin typeface="+mn-lt"/>
              </a:rPr>
              <a:t>Rd = PC+4</a:t>
            </a:r>
            <a:r>
              <a:rPr lang="zh-CN" altLang="en-US" sz="2000" dirty="0">
                <a:latin typeface="+mn-lt"/>
              </a:rPr>
              <a:t>中存储返回地址</a:t>
            </a:r>
            <a:r>
              <a:rPr lang="en-US" altLang="zh-CN" sz="2000" dirty="0">
                <a:latin typeface="+mn-lt"/>
              </a:rPr>
              <a:t>,</a:t>
            </a:r>
          </a:p>
          <a:p>
            <a:pPr marL="668338" lvl="1" indent="-193675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+mn-lt"/>
              </a:rPr>
              <a:t>跳转到在寄存器</a:t>
            </a:r>
            <a:r>
              <a:rPr lang="en-US" altLang="zh-CN" sz="2000" dirty="0" err="1">
                <a:latin typeface="+mn-lt"/>
              </a:rPr>
              <a:t>Rs</a:t>
            </a:r>
            <a:r>
              <a:rPr lang="en-US" altLang="zh-CN" sz="2000" dirty="0">
                <a:latin typeface="+mn-lt"/>
              </a:rPr>
              <a:t> (PC = </a:t>
            </a:r>
            <a:r>
              <a:rPr lang="en-US" altLang="zh-CN" sz="2000" dirty="0" err="1">
                <a:latin typeface="+mn-lt"/>
              </a:rPr>
              <a:t>Rs</a:t>
            </a:r>
            <a:r>
              <a:rPr lang="en-US" altLang="zh-CN" sz="2000" dirty="0">
                <a:latin typeface="+mn-lt"/>
              </a:rPr>
              <a:t>)</a:t>
            </a:r>
            <a:r>
              <a:rPr lang="zh-CN" altLang="en-US" sz="2000" dirty="0">
                <a:latin typeface="+mn-lt"/>
              </a:rPr>
              <a:t>中存储的地址所在过程</a:t>
            </a:r>
            <a:endParaRPr lang="en-US" altLang="zh-CN" sz="2000" dirty="0">
              <a:latin typeface="+mn-lt"/>
            </a:endParaRPr>
          </a:p>
          <a:p>
            <a:pPr marL="668338" lvl="1" indent="-193675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+mn-lt"/>
              </a:rPr>
              <a:t>用于调用方法</a:t>
            </a:r>
            <a:r>
              <a:rPr lang="en-US" altLang="zh-CN" sz="2000" dirty="0">
                <a:latin typeface="+mn-lt"/>
              </a:rPr>
              <a:t>(</a:t>
            </a:r>
            <a:r>
              <a:rPr lang="zh-CN" altLang="en-US" sz="2000" dirty="0">
                <a:latin typeface="+mn-lt"/>
              </a:rPr>
              <a:t>地址仅在运行时可知</a:t>
            </a:r>
            <a:r>
              <a:rPr lang="en-US" altLang="zh-CN" sz="20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4328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参数传递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831345"/>
            <a:ext cx="9372432" cy="638476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汇编语言中的参数传递比高级语言中复杂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将所有需要的参数放置在一个可访问的存储区域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然后调用过程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会用到两种类型的存储区域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寄存器</a:t>
            </a:r>
            <a:r>
              <a:rPr lang="en-US" altLang="zh-CN" sz="2000" dirty="0">
                <a:ea typeface="宋体" pitchFamily="2" charset="-122"/>
              </a:rPr>
              <a:t>: </a:t>
            </a:r>
            <a:r>
              <a:rPr lang="zh-CN" altLang="en-US" sz="2000" dirty="0">
                <a:ea typeface="宋体" pitchFamily="2" charset="-122"/>
              </a:rPr>
              <a:t>使用通用寄存器</a:t>
            </a:r>
            <a:r>
              <a:rPr lang="en-US" altLang="zh-CN" sz="2000" dirty="0">
                <a:ea typeface="宋体" pitchFamily="2" charset="-122"/>
              </a:rPr>
              <a:t> (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寄存器方法</a:t>
            </a:r>
            <a:r>
              <a:rPr lang="en-US" altLang="zh-CN" sz="2000" dirty="0">
                <a:ea typeface="宋体" pitchFamily="2" charset="-122"/>
              </a:rPr>
              <a:t>)</a:t>
            </a:r>
            <a:r>
              <a:rPr lang="zh-CN" altLang="en-US" sz="2000" dirty="0">
                <a:ea typeface="宋体" pitchFamily="2" charset="-122"/>
              </a:rPr>
              <a:t>；内存</a:t>
            </a:r>
            <a:r>
              <a:rPr lang="en-US" altLang="zh-CN" sz="2000" dirty="0">
                <a:ea typeface="宋体" pitchFamily="2" charset="-122"/>
              </a:rPr>
              <a:t>: </a:t>
            </a:r>
            <a:r>
              <a:rPr lang="zh-CN" altLang="en-US" sz="2000" dirty="0">
                <a:ea typeface="宋体" pitchFamily="2" charset="-122"/>
              </a:rPr>
              <a:t>使用栈 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栈方法</a:t>
            </a:r>
            <a:r>
              <a:rPr lang="en-US" altLang="zh-CN" sz="2000" dirty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参数传递的两种常用机制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宋体" pitchFamily="2" charset="-122"/>
              </a:rPr>
              <a:t>值传递</a:t>
            </a:r>
            <a:r>
              <a:rPr lang="en-US" altLang="zh-CN" sz="2000" dirty="0">
                <a:ea typeface="宋体" pitchFamily="2" charset="-122"/>
              </a:rPr>
              <a:t>: </a:t>
            </a:r>
            <a:r>
              <a:rPr lang="zh-CN" altLang="en-US" sz="2000" dirty="0">
                <a:ea typeface="宋体" pitchFamily="2" charset="-122"/>
              </a:rPr>
              <a:t>传递参数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值；</a:t>
            </a:r>
            <a:r>
              <a:rPr lang="zh-CN" altLang="en-US" sz="2000" dirty="0">
                <a:ea typeface="宋体" pitchFamily="2" charset="-122"/>
              </a:rPr>
              <a:t>引用传递</a:t>
            </a:r>
            <a:r>
              <a:rPr lang="en-US" altLang="zh-CN" sz="2000" dirty="0">
                <a:ea typeface="宋体" pitchFamily="2" charset="-122"/>
              </a:rPr>
              <a:t>: </a:t>
            </a:r>
            <a:r>
              <a:rPr lang="zh-CN" altLang="en-US" sz="2000" dirty="0">
                <a:ea typeface="宋体" pitchFamily="2" charset="-122"/>
              </a:rPr>
              <a:t>传递参数的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地址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>
                <a:ea typeface="宋体" pitchFamily="2" charset="-122"/>
              </a:rPr>
              <a:t>按照约定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zh-CN" altLang="en-US" sz="2000" dirty="0">
                <a:ea typeface="宋体" pitchFamily="2" charset="-122"/>
              </a:rPr>
              <a:t>参数传递通过寄存器实现</a:t>
            </a:r>
            <a:endParaRPr lang="en-US" altLang="zh-CN" sz="2000" dirty="0">
              <a:ea typeface="宋体" pitchFamily="2" charset="-122"/>
            </a:endParaRPr>
          </a:p>
          <a:p>
            <a:pPr marL="857250" lvl="2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$a0 = $4 .. $a3 = $7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用来做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参数传递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marL="857250" lvl="2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$v0 = $2 .. $v1 = $3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用来表示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结果数据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>
                <a:ea typeface="宋体" pitchFamily="2" charset="-122"/>
              </a:rPr>
              <a:t>其它的参数</a:t>
            </a:r>
            <a:r>
              <a:rPr lang="en-US" altLang="zh-CN" sz="2000" dirty="0">
                <a:ea typeface="宋体" pitchFamily="2" charset="-122"/>
              </a:rPr>
              <a:t>/</a:t>
            </a:r>
            <a:r>
              <a:rPr lang="zh-CN" altLang="en-US" sz="2000" dirty="0">
                <a:ea typeface="宋体" pitchFamily="2" charset="-122"/>
              </a:rPr>
              <a:t>结果可以放在栈中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运行时栈用于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>
                <a:ea typeface="宋体" pitchFamily="2" charset="-122"/>
              </a:rPr>
              <a:t>不适合使用寄存器时用来存储变量</a:t>
            </a:r>
            <a:r>
              <a:rPr lang="en-US" altLang="zh-CN" sz="2000" dirty="0">
                <a:ea typeface="宋体" pitchFamily="2" charset="-122"/>
              </a:rPr>
              <a:t>/</a:t>
            </a:r>
            <a:r>
              <a:rPr lang="zh-CN" altLang="en-US" sz="2000" dirty="0">
                <a:ea typeface="宋体" pitchFamily="2" charset="-122"/>
              </a:rPr>
              <a:t>数据结构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>
                <a:ea typeface="宋体" pitchFamily="2" charset="-122"/>
              </a:rPr>
              <a:t>过程调用中</a:t>
            </a:r>
            <a:r>
              <a:rPr lang="zh-CN" altLang="en-US" sz="2000" dirty="0">
                <a:solidFill>
                  <a:schemeClr val="accent1"/>
                </a:solidFill>
                <a:ea typeface="宋体" pitchFamily="2" charset="-122"/>
              </a:rPr>
              <a:t>保存和恢复寄存器</a:t>
            </a:r>
            <a:endParaRPr lang="en-US" altLang="zh-CN" sz="2000" dirty="0">
              <a:solidFill>
                <a:schemeClr val="accent1"/>
              </a:solidFill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>
                <a:ea typeface="宋体" pitchFamily="2" charset="-122"/>
              </a:rPr>
              <a:t>实现递归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dirty="0">
                <a:ea typeface="宋体" pitchFamily="2" charset="-122"/>
              </a:rPr>
              <a:t>运行时栈通过软件规范实现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栈指针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</a:t>
            </a:r>
            <a:r>
              <a:rPr lang="en-US" altLang="zh-CN" sz="2000" dirty="0" err="1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sp</a:t>
            </a:r>
            <a:r>
              <a:rPr lang="en-US" altLang="zh-CN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$29</a:t>
            </a:r>
            <a:r>
              <a:rPr lang="en-US" altLang="zh-CN" sz="2000" dirty="0">
                <a:ea typeface="宋体" pitchFamily="2" charset="-122"/>
              </a:rPr>
              <a:t> (</a:t>
            </a:r>
            <a:r>
              <a:rPr lang="zh-CN" altLang="en-US" sz="2000" dirty="0">
                <a:ea typeface="宋体" pitchFamily="2" charset="-122"/>
              </a:rPr>
              <a:t>指向栈顶</a:t>
            </a:r>
            <a:r>
              <a:rPr lang="en-US" altLang="zh-CN" sz="2000" dirty="0">
                <a:ea typeface="宋体" pitchFamily="2" charset="-122"/>
              </a:rPr>
              <a:t>)</a:t>
            </a:r>
            <a:r>
              <a:rPr lang="zh-CN" altLang="en-US" sz="2000" dirty="0">
                <a:ea typeface="宋体" pitchFamily="2" charset="-122"/>
              </a:rPr>
              <a:t>；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帧指针 </a:t>
            </a:r>
            <a:r>
              <a:rPr lang="en-US" altLang="zh-CN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$</a:t>
            </a:r>
            <a:r>
              <a:rPr lang="en-US" altLang="zh-CN" sz="2000" dirty="0" err="1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fp</a:t>
            </a:r>
            <a:r>
              <a:rPr lang="en-US" altLang="zh-CN" sz="2000" dirty="0">
                <a:solidFill>
                  <a:srgbClr val="0000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$30</a:t>
            </a:r>
            <a:r>
              <a:rPr lang="en-US" altLang="zh-CN" sz="2000" dirty="0">
                <a:ea typeface="宋体" pitchFamily="2" charset="-122"/>
              </a:rPr>
              <a:t> (</a:t>
            </a:r>
            <a:r>
              <a:rPr lang="zh-CN" altLang="en-US" sz="2000" dirty="0">
                <a:ea typeface="宋体" pitchFamily="2" charset="-122"/>
              </a:rPr>
              <a:t>指向过程帧</a:t>
            </a:r>
            <a:r>
              <a:rPr lang="en-US" altLang="zh-CN" sz="2000" dirty="0">
                <a:ea typeface="宋体" pitchFamily="2" charset="-122"/>
              </a:rPr>
              <a:t>)</a:t>
            </a:r>
            <a:endParaRPr lang="en-US" altLang="zh-CN" sz="2000" dirty="0">
              <a:solidFill>
                <a:schemeClr val="hlink"/>
              </a:solidFill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28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591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r>
              <a:rPr lang="zh-CN" altLang="en-US" dirty="0"/>
              <a:t>本章重点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2000" y="900000"/>
            <a:ext cx="9588456" cy="5221287"/>
          </a:xfrm>
        </p:spPr>
        <p:txBody>
          <a:bodyPr/>
          <a:lstStyle/>
          <a:p>
            <a:r>
              <a:rPr lang="en-US" altLang="zh-CN" dirty="0"/>
              <a:t>LW</a:t>
            </a:r>
            <a:r>
              <a:rPr lang="zh-CN" altLang="en-US" dirty="0"/>
              <a:t>、</a:t>
            </a:r>
            <a:r>
              <a:rPr lang="en-US" altLang="zh-CN" dirty="0"/>
              <a:t>SW</a:t>
            </a:r>
          </a:p>
          <a:p>
            <a:r>
              <a:rPr lang="en-US" altLang="zh-CN" dirty="0"/>
              <a:t>Ori </a:t>
            </a:r>
            <a:r>
              <a:rPr lang="en-US" altLang="zh-CN" dirty="0" err="1"/>
              <a:t>rt</a:t>
            </a:r>
            <a:r>
              <a:rPr lang="en-US" altLang="zh-CN" dirty="0"/>
              <a:t>, </a:t>
            </a:r>
            <a:r>
              <a:rPr lang="en-US" altLang="zh-CN" dirty="0" err="1"/>
              <a:t>rs</a:t>
            </a:r>
            <a:r>
              <a:rPr lang="en-US" altLang="zh-CN" dirty="0"/>
              <a:t>, imm16 </a:t>
            </a:r>
            <a:r>
              <a:rPr lang="zh-CN" altLang="en-US" dirty="0"/>
              <a:t>；</a:t>
            </a:r>
            <a:r>
              <a:rPr lang="en-US" altLang="zh-CN" b="0" dirty="0"/>
              <a:t> </a:t>
            </a:r>
            <a:r>
              <a:rPr lang="en-US" altLang="zh-CN" b="0" dirty="0" err="1"/>
              <a:t>rd</a:t>
            </a:r>
            <a:r>
              <a:rPr lang="en-US" altLang="zh-CN" b="0" dirty="0"/>
              <a:t> ← </a:t>
            </a:r>
            <a:r>
              <a:rPr lang="en-US" altLang="zh-CN" b="0" dirty="0" err="1"/>
              <a:t>rs</a:t>
            </a:r>
            <a:r>
              <a:rPr lang="en-US" altLang="zh-CN" b="0" dirty="0"/>
              <a:t> OR imm16</a:t>
            </a:r>
            <a:endParaRPr lang="en-US" altLang="zh-CN" dirty="0"/>
          </a:p>
          <a:p>
            <a:r>
              <a:rPr lang="en-US" altLang="zh-CN" dirty="0" err="1"/>
              <a:t>Lui</a:t>
            </a:r>
            <a:r>
              <a:rPr lang="en-US" altLang="zh-CN" dirty="0"/>
              <a:t> </a:t>
            </a:r>
            <a:r>
              <a:rPr lang="en-US" altLang="zh-CN" b="0" kern="1200" dirty="0" err="1">
                <a:latin typeface="Arial" pitchFamily="34" charset="0"/>
              </a:rPr>
              <a:t>rt</a:t>
            </a:r>
            <a:r>
              <a:rPr lang="en-US" altLang="zh-CN" b="0" kern="1200" dirty="0">
                <a:latin typeface="Arial" pitchFamily="34" charset="0"/>
              </a:rPr>
              <a:t>, imm16 </a:t>
            </a:r>
            <a:r>
              <a:rPr lang="zh-CN" altLang="en-US" b="0" kern="1200" dirty="0">
                <a:latin typeface="Arial" pitchFamily="34" charset="0"/>
              </a:rPr>
              <a:t>；</a:t>
            </a:r>
            <a:r>
              <a:rPr lang="en-US" altLang="zh-CN" b="0" dirty="0"/>
              <a:t> </a:t>
            </a:r>
            <a:r>
              <a:rPr lang="en-US" altLang="zh-CN" b="0" dirty="0" err="1"/>
              <a:t>rt</a:t>
            </a:r>
            <a:r>
              <a:rPr lang="en-US" altLang="zh-CN" b="0" dirty="0"/>
              <a:t> ← imm16 || 0</a:t>
            </a:r>
            <a:r>
              <a:rPr lang="en-US" altLang="zh-CN" b="0" baseline="30000" dirty="0"/>
              <a:t>16</a:t>
            </a:r>
            <a:endParaRPr lang="en-US" altLang="zh-CN" baseline="30000" dirty="0"/>
          </a:p>
          <a:p>
            <a:r>
              <a:rPr lang="en-US" altLang="zh-CN" dirty="0" err="1"/>
              <a:t>Addi</a:t>
            </a:r>
            <a:r>
              <a:rPr lang="en-US" altLang="zh-CN" dirty="0"/>
              <a:t> </a:t>
            </a:r>
            <a:r>
              <a:rPr lang="en-US" altLang="zh-CN" b="0" kern="1200" dirty="0" err="1">
                <a:latin typeface="Arial" pitchFamily="34" charset="0"/>
              </a:rPr>
              <a:t>rt</a:t>
            </a:r>
            <a:r>
              <a:rPr lang="en-US" altLang="zh-CN" b="0" kern="1200" dirty="0">
                <a:latin typeface="Arial" pitchFamily="34" charset="0"/>
              </a:rPr>
              <a:t>, </a:t>
            </a:r>
            <a:r>
              <a:rPr lang="en-US" altLang="zh-CN" b="0" kern="1200" dirty="0" err="1">
                <a:latin typeface="Arial" pitchFamily="34" charset="0"/>
              </a:rPr>
              <a:t>rs</a:t>
            </a:r>
            <a:r>
              <a:rPr lang="en-US" altLang="zh-CN" b="0" kern="1200" dirty="0">
                <a:latin typeface="Arial" pitchFamily="34" charset="0"/>
              </a:rPr>
              <a:t>, imm16</a:t>
            </a:r>
            <a:r>
              <a:rPr lang="zh-CN" altLang="en-US" dirty="0"/>
              <a:t>，</a:t>
            </a:r>
            <a:r>
              <a:rPr lang="en-US" altLang="zh-CN" dirty="0" err="1"/>
              <a:t>addiu</a:t>
            </a:r>
            <a:endParaRPr lang="en-US" altLang="zh-CN" dirty="0"/>
          </a:p>
          <a:p>
            <a:r>
              <a:rPr lang="en-US" altLang="zh-CN" dirty="0" err="1"/>
              <a:t>Slt</a:t>
            </a:r>
            <a:r>
              <a:rPr lang="en-US" altLang="zh-CN" dirty="0"/>
              <a:t> </a:t>
            </a:r>
            <a:r>
              <a:rPr lang="en-US" altLang="zh-CN" dirty="0" err="1"/>
              <a:t>rd</a:t>
            </a:r>
            <a:r>
              <a:rPr lang="en-US" altLang="zh-CN" dirty="0"/>
              <a:t> , 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rt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  <a:r>
              <a:rPr lang="en-US" altLang="zh-CN" dirty="0" err="1"/>
              <a:t>rd</a:t>
            </a:r>
            <a:r>
              <a:rPr lang="en-US" altLang="zh-CN" dirty="0"/>
              <a:t> ← (</a:t>
            </a:r>
            <a:r>
              <a:rPr lang="en-US" altLang="zh-CN" dirty="0" err="1"/>
              <a:t>rs</a:t>
            </a:r>
            <a:r>
              <a:rPr lang="en-US" altLang="zh-CN" dirty="0"/>
              <a:t> &lt; </a:t>
            </a:r>
            <a:r>
              <a:rPr lang="en-US" altLang="zh-CN" dirty="0" err="1"/>
              <a:t>rt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Beq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rt</a:t>
            </a:r>
            <a:r>
              <a:rPr lang="en-US" altLang="zh-CN" dirty="0"/>
              <a:t>, imm16</a:t>
            </a:r>
          </a:p>
          <a:p>
            <a:r>
              <a:rPr lang="en-US" altLang="zh-CN" dirty="0" err="1"/>
              <a:t>Bgez</a:t>
            </a:r>
            <a:r>
              <a:rPr lang="en-US" altLang="zh-CN" dirty="0"/>
              <a:t> rs,imm16 ; if (</a:t>
            </a:r>
            <a:r>
              <a:rPr lang="en-US" altLang="zh-CN" dirty="0" err="1"/>
              <a:t>rs</a:t>
            </a:r>
            <a:r>
              <a:rPr lang="en-US" altLang="zh-CN" dirty="0"/>
              <a:t> ≥ 0) then branch</a:t>
            </a:r>
          </a:p>
          <a:p>
            <a:r>
              <a:rPr lang="en-US" altLang="zh-CN" dirty="0" err="1"/>
              <a:t>Bnez</a:t>
            </a:r>
            <a:r>
              <a:rPr lang="en-US" altLang="zh-CN" dirty="0"/>
              <a:t> rs,imm16</a:t>
            </a:r>
          </a:p>
          <a:p>
            <a:r>
              <a:rPr lang="en-US" altLang="zh-CN" dirty="0"/>
              <a:t>J imm26</a:t>
            </a:r>
            <a:r>
              <a:rPr lang="zh-CN" altLang="en-US" dirty="0"/>
              <a:t>，</a:t>
            </a:r>
            <a:r>
              <a:rPr lang="en-US" altLang="zh-CN" dirty="0"/>
              <a:t>JR </a:t>
            </a:r>
            <a:r>
              <a:rPr lang="en-US" altLang="zh-CN" dirty="0" err="1"/>
              <a:t>rs</a:t>
            </a:r>
            <a:endParaRPr lang="en-US" altLang="zh-CN" dirty="0"/>
          </a:p>
          <a:p>
            <a:r>
              <a:rPr lang="zh-CN" altLang="en-US" dirty="0"/>
              <a:t>装载寄存器</a:t>
            </a:r>
            <a:r>
              <a:rPr lang="en-US" altLang="zh-CN" dirty="0"/>
              <a:t>16</a:t>
            </a:r>
            <a:r>
              <a:rPr lang="zh-CN" altLang="en-US" dirty="0"/>
              <a:t>位立即数，</a:t>
            </a:r>
            <a:r>
              <a:rPr lang="en-US" altLang="zh-CN" dirty="0"/>
              <a:t>32</a:t>
            </a:r>
            <a:r>
              <a:rPr lang="zh-CN" altLang="en-US" dirty="0"/>
              <a:t>为立即数，从内存中给定地址装载一个</a:t>
            </a:r>
            <a:r>
              <a:rPr lang="en-US" altLang="zh-CN" dirty="0"/>
              <a:t>32</a:t>
            </a:r>
            <a:r>
              <a:rPr lang="zh-CN" altLang="en-US" dirty="0"/>
              <a:t>位数到寄存器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66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772400" cy="373063"/>
          </a:xfrm>
        </p:spPr>
        <p:txBody>
          <a:bodyPr/>
          <a:lstStyle/>
          <a:p>
            <a:r>
              <a:rPr lang="zh-CN" altLang="en-US" i="0" dirty="0"/>
              <a:t>数据通路</a:t>
            </a:r>
            <a:endParaRPr lang="en-US" altLang="en-US" i="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7613"/>
            <a:ext cx="8001000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80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r>
              <a:rPr lang="zh-CN" altLang="en-US" i="0" dirty="0"/>
              <a:t>寄存器传送的控制逻辑</a:t>
            </a:r>
            <a:endParaRPr lang="en-US" altLang="en-US" i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DA2A4-C224-4D9C-BC52-CDC23132B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836712"/>
            <a:ext cx="9496921" cy="592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8" descr="f02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212976"/>
            <a:ext cx="4173579" cy="330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4035425" cy="373062"/>
          </a:xfrm>
        </p:spPr>
        <p:txBody>
          <a:bodyPr/>
          <a:lstStyle/>
          <a:p>
            <a:pPr eaLnBrk="1" hangingPunct="1"/>
            <a:r>
              <a:rPr lang="zh-CN" altLang="en-US" dirty="0"/>
              <a:t>内存布局</a:t>
            </a:r>
            <a:endParaRPr lang="en-AU" dirty="0"/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8868376" cy="385753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Text: </a:t>
            </a:r>
            <a:r>
              <a:rPr lang="zh-CN" altLang="en-US" dirty="0">
                <a:ea typeface="宋体" panose="02010600030101010101" pitchFamily="2" charset="-122"/>
              </a:rPr>
              <a:t>程序代码段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Static data: </a:t>
            </a:r>
            <a:r>
              <a:rPr lang="zh-CN" altLang="en-US" dirty="0">
                <a:ea typeface="宋体" panose="02010600030101010101" pitchFamily="2" charset="-122"/>
              </a:rPr>
              <a:t>全局变量和静态变量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例如</a:t>
            </a:r>
            <a:r>
              <a:rPr lang="en-US" altLang="zh-CN" sz="2400" dirty="0">
                <a:ea typeface="宋体" panose="02010600030101010101" pitchFamily="2" charset="-122"/>
              </a:rPr>
              <a:t>, C</a:t>
            </a:r>
            <a:r>
              <a:rPr lang="zh-CN" altLang="en-US" sz="2400" dirty="0">
                <a:ea typeface="宋体" panose="02010600030101010101" pitchFamily="2" charset="-122"/>
              </a:rPr>
              <a:t>语言中的静态变量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常数数组和串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$</a:t>
            </a:r>
            <a:r>
              <a:rPr lang="en-US" altLang="zh-CN" sz="2400" dirty="0" err="1">
                <a:ea typeface="宋体" panose="02010600030101010101" pitchFamily="2" charset="-122"/>
              </a:rPr>
              <a:t>gp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寄存器初始地址</a:t>
            </a:r>
            <a:r>
              <a:rPr lang="en-US" altLang="zh-CN" sz="2400" dirty="0">
                <a:ea typeface="宋体" panose="02010600030101010101" pitchFamily="2" charset="-122"/>
              </a:rPr>
              <a:t>±</a:t>
            </a:r>
            <a:r>
              <a:rPr lang="zh-CN" altLang="en-US" sz="2400" dirty="0">
                <a:ea typeface="宋体" panose="02010600030101010101" pitchFamily="2" charset="-122"/>
              </a:rPr>
              <a:t>偏移量寻址本段内存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Dynamic data: </a:t>
            </a:r>
            <a:r>
              <a:rPr lang="zh-CN" altLang="en-US" dirty="0">
                <a:ea typeface="宋体" panose="02010600030101010101" pitchFamily="2" charset="-122"/>
              </a:rPr>
              <a:t>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例如</a:t>
            </a:r>
            <a:r>
              <a:rPr lang="en-US" altLang="zh-CN" sz="2400" dirty="0">
                <a:ea typeface="宋体" panose="02010600030101010101" pitchFamily="2" charset="-122"/>
              </a:rPr>
              <a:t>, C</a:t>
            </a:r>
            <a:r>
              <a:rPr lang="zh-CN" altLang="en-US" sz="2400" dirty="0">
                <a:ea typeface="宋体" panose="02010600030101010101" pitchFamily="2" charset="-122"/>
              </a:rPr>
              <a:t>中的</a:t>
            </a:r>
            <a:r>
              <a:rPr lang="en-US" altLang="zh-CN" sz="2400" dirty="0" err="1">
                <a:ea typeface="宋体" panose="02010600030101010101" pitchFamily="2" charset="-122"/>
              </a:rPr>
              <a:t>malloc</a:t>
            </a:r>
            <a:r>
              <a:rPr lang="en-US" altLang="zh-CN" sz="2400" dirty="0">
                <a:ea typeface="宋体" panose="02010600030101010101" pitchFamily="2" charset="-122"/>
              </a:rPr>
              <a:t>, Java</a:t>
            </a:r>
            <a:r>
              <a:rPr lang="zh-CN" altLang="en-US" sz="2400" dirty="0">
                <a:ea typeface="宋体" panose="02010600030101010101" pitchFamily="2" charset="-122"/>
              </a:rPr>
              <a:t>中的</a:t>
            </a:r>
            <a:r>
              <a:rPr lang="en-US" altLang="zh-CN" sz="2400" dirty="0">
                <a:ea typeface="宋体" panose="02010600030101010101" pitchFamily="2" charset="-122"/>
              </a:rPr>
              <a:t>new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Stack: </a:t>
            </a:r>
            <a:r>
              <a:rPr lang="zh-CN" altLang="en-US" dirty="0">
                <a:ea typeface="宋体" panose="02010600030101010101" pitchFamily="2" charset="-122"/>
              </a:rPr>
              <a:t>栈，自动存储区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56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59496" y="1196753"/>
            <a:ext cx="8991724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2000" i="1" u="sng" dirty="0">
                <a:latin typeface="Helvetica" panose="020B0604020202020204" pitchFamily="34" charset="0"/>
              </a:rPr>
              <a:t>Label</a:t>
            </a:r>
            <a:r>
              <a:rPr lang="en-US" altLang="en-US" sz="2000" dirty="0">
                <a:latin typeface="Helvetica" panose="020B0604020202020204" pitchFamily="34" charset="0"/>
              </a:rPr>
              <a:t>		</a:t>
            </a:r>
            <a:r>
              <a:rPr lang="en-US" altLang="en-US" sz="2000" b="1" i="1" u="sng" dirty="0">
                <a:latin typeface="Helvetica" panose="020B0604020202020204" pitchFamily="34" charset="0"/>
              </a:rPr>
              <a:t>Op-Code</a:t>
            </a:r>
            <a:r>
              <a:rPr lang="en-US" altLang="en-US" sz="2000" b="1" i="1" dirty="0">
                <a:latin typeface="Helvetica" panose="020B0604020202020204" pitchFamily="34" charset="0"/>
              </a:rPr>
              <a:t> </a:t>
            </a:r>
            <a:r>
              <a:rPr lang="en-US" altLang="en-US" sz="2000" b="1" i="1" u="sng" dirty="0" err="1">
                <a:latin typeface="Helvetica" panose="020B0604020202020204" pitchFamily="34" charset="0"/>
              </a:rPr>
              <a:t>Dest</a:t>
            </a:r>
            <a:r>
              <a:rPr lang="en-US" altLang="en-US" sz="2000" b="1" i="1" u="sng" dirty="0">
                <a:latin typeface="Helvetica" panose="020B0604020202020204" pitchFamily="34" charset="0"/>
              </a:rPr>
              <a:t>.</a:t>
            </a:r>
            <a:r>
              <a:rPr lang="en-US" altLang="en-US" sz="2000" b="1" i="1" dirty="0">
                <a:latin typeface="Helvetica" panose="020B0604020202020204" pitchFamily="34" charset="0"/>
              </a:rPr>
              <a:t>  </a:t>
            </a:r>
            <a:r>
              <a:rPr lang="en-US" altLang="en-US" sz="2000" b="1" i="1" u="sng" dirty="0">
                <a:latin typeface="Helvetica" panose="020B0604020202020204" pitchFamily="34" charset="0"/>
              </a:rPr>
              <a:t>S1,</a:t>
            </a:r>
            <a:r>
              <a:rPr lang="en-US" altLang="en-US" sz="2000" b="1" i="1" dirty="0">
                <a:latin typeface="Helvetica" panose="020B0604020202020204" pitchFamily="34" charset="0"/>
              </a:rPr>
              <a:t>   </a:t>
            </a:r>
            <a:r>
              <a:rPr lang="en-US" altLang="en-US" sz="2000" b="1" i="1" u="sng" dirty="0">
                <a:latin typeface="Helvetica" panose="020B0604020202020204" pitchFamily="34" charset="0"/>
              </a:rPr>
              <a:t>S2</a:t>
            </a:r>
            <a:r>
              <a:rPr lang="en-US" altLang="en-US" sz="2000" dirty="0">
                <a:latin typeface="Helvetica" panose="020B0604020202020204" pitchFamily="34" charset="0"/>
              </a:rPr>
              <a:t>	</a:t>
            </a:r>
            <a:r>
              <a:rPr lang="en-US" altLang="en-US" sz="2000" i="1" u="sng" dirty="0">
                <a:latin typeface="Helvetica" panose="020B0604020202020204" pitchFamily="34" charset="0"/>
              </a:rPr>
              <a:t>Comments</a:t>
            </a: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	move	 $a0,   $0	 # $a0 = 0</a:t>
            </a:r>
          </a:p>
          <a:p>
            <a:pPr>
              <a:buNone/>
            </a:pP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	li	 $t0,    99	# $t0 = 99</a:t>
            </a:r>
          </a:p>
          <a:p>
            <a:pPr>
              <a:buNone/>
            </a:pP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loop:		</a:t>
            </a:r>
          </a:p>
          <a:p>
            <a:pPr>
              <a:buNone/>
            </a:pP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	add 	 $a0,   $a0, $t0	# $a0 = $a0 + $t0</a:t>
            </a:r>
          </a:p>
          <a:p>
            <a:pPr>
              <a:buNone/>
            </a:pP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en-US" altLang="en-US" sz="2000" dirty="0" err="1">
                <a:ea typeface="Times" panose="02020603050405020304" pitchFamily="18" charset="0"/>
                <a:cs typeface="Times" panose="02020603050405020304" pitchFamily="18" charset="0"/>
              </a:rPr>
              <a:t>addi</a:t>
            </a: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 $t0,    $t0, -1	# $t0 = $t0 - 1</a:t>
            </a:r>
          </a:p>
          <a:p>
            <a:pPr>
              <a:buNone/>
            </a:pP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en-US" altLang="en-US" sz="2000" dirty="0" err="1">
                <a:ea typeface="Times" panose="02020603050405020304" pitchFamily="18" charset="0"/>
                <a:cs typeface="Times" panose="02020603050405020304" pitchFamily="18" charset="0"/>
              </a:rPr>
              <a:t>bnez</a:t>
            </a: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 $t0,    loop	# if ($t0  != zero) branch to loop </a:t>
            </a:r>
          </a:p>
          <a:p>
            <a:pPr>
              <a:buNone/>
            </a:pP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	li	 $v0,   1	# Print the value in $a0</a:t>
            </a:r>
          </a:p>
          <a:p>
            <a:pPr>
              <a:buNone/>
            </a:pP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en-US" altLang="en-US" sz="2000" dirty="0" err="1">
                <a:ea typeface="Times" panose="02020603050405020304" pitchFamily="18" charset="0"/>
                <a:cs typeface="Times" panose="02020603050405020304" pitchFamily="18" charset="0"/>
              </a:rPr>
              <a:t>syscall</a:t>
            </a:r>
            <a:endParaRPr lang="en-US" altLang="en-US" sz="2000" dirty="0"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buNone/>
            </a:pP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	li	 $v0,   10	# Terminate Program Run</a:t>
            </a:r>
          </a:p>
          <a:p>
            <a:pPr>
              <a:buNone/>
            </a:pPr>
            <a:r>
              <a:rPr lang="en-US" altLang="en-US" sz="2000" dirty="0">
                <a:ea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en-US" altLang="en-US" sz="2000" dirty="0" err="1">
                <a:ea typeface="Times" panose="02020603050405020304" pitchFamily="18" charset="0"/>
                <a:cs typeface="Times" panose="02020603050405020304" pitchFamily="18" charset="0"/>
              </a:rPr>
              <a:t>syscall</a:t>
            </a:r>
            <a:endParaRPr lang="en-US" altLang="en-US" sz="2000" dirty="0">
              <a:ea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en-US" sz="2000" dirty="0">
              <a:ea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010400" cy="373062"/>
          </a:xfrm>
        </p:spPr>
        <p:txBody>
          <a:bodyPr/>
          <a:lstStyle/>
          <a:p>
            <a:r>
              <a:rPr lang="en-US" altLang="zh-CN" i="0" dirty="0"/>
              <a:t>MIPS </a:t>
            </a:r>
            <a:r>
              <a:rPr lang="zh-CN" altLang="en-US" i="0" dirty="0"/>
              <a:t>汇编语言程序示例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37130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000" y="252000"/>
            <a:ext cx="7772400" cy="373062"/>
          </a:xfrm>
        </p:spPr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指令集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000" y="900000"/>
            <a:ext cx="7772400" cy="2033587"/>
          </a:xfrm>
        </p:spPr>
        <p:txBody>
          <a:bodyPr/>
          <a:lstStyle/>
          <a:p>
            <a:r>
              <a:rPr lang="zh-CN" altLang="en-US" sz="2800" dirty="0"/>
              <a:t>算术、逻辑和移位指令</a:t>
            </a:r>
            <a:endParaRPr lang="en-US" altLang="zh-CN" sz="2800" dirty="0"/>
          </a:p>
          <a:p>
            <a:r>
              <a:rPr lang="zh-CN" altLang="en-US" sz="2800" dirty="0"/>
              <a:t>存</a:t>
            </a:r>
            <a:r>
              <a:rPr lang="en-US" altLang="zh-CN" sz="2800" dirty="0"/>
              <a:t>/</a:t>
            </a:r>
            <a:r>
              <a:rPr lang="zh-CN" altLang="en-US" sz="2800" dirty="0"/>
              <a:t>取指令</a:t>
            </a:r>
            <a:endParaRPr lang="en-US" altLang="en-US" sz="2800" dirty="0"/>
          </a:p>
          <a:p>
            <a:r>
              <a:rPr lang="zh-CN" altLang="en-US" sz="2800" dirty="0"/>
              <a:t>条件分支指令</a:t>
            </a:r>
            <a:endParaRPr lang="en-US" altLang="en-US" sz="2800" dirty="0"/>
          </a:p>
          <a:p>
            <a:r>
              <a:rPr lang="zh-CN" altLang="en-US" sz="2800" dirty="0"/>
              <a:t>函数调用指令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3936012"/>
      </p:ext>
    </p:extLst>
  </p:cSld>
  <p:clrMapOvr>
    <a:masterClrMapping/>
  </p:clrMapOvr>
</p:sld>
</file>

<file path=ppt/theme/theme1.xml><?xml version="1.0" encoding="utf-8"?>
<a:theme xmlns:a="http://schemas.openxmlformats.org/drawingml/2006/main" name="1_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25400" rIns="63500" bIns="254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25400" rIns="63500" bIns="254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 w="12700" cap="flat" cmpd="sng" algn="ctr">
          <a:solidFill>
            <a:srgbClr val="00B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10151</TotalTime>
  <Pages>47</Pages>
  <Words>4798</Words>
  <Application>Microsoft Office PowerPoint</Application>
  <PresentationFormat>宽屏</PresentationFormat>
  <Paragraphs>814</Paragraphs>
  <Slides>48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 Unicode MS</vt:lpstr>
      <vt:lpstr>Courier</vt:lpstr>
      <vt:lpstr>华文楷体</vt:lpstr>
      <vt:lpstr>楷体_GB2312</vt:lpstr>
      <vt:lpstr>微软雅黑</vt:lpstr>
      <vt:lpstr>Arial</vt:lpstr>
      <vt:lpstr>Comic Sans MS</vt:lpstr>
      <vt:lpstr>Courier New</vt:lpstr>
      <vt:lpstr>Helvetica</vt:lpstr>
      <vt:lpstr>Times New Roman</vt:lpstr>
      <vt:lpstr>Wingdings</vt:lpstr>
      <vt:lpstr>1_CS152-SP98</vt:lpstr>
      <vt:lpstr>2_CS152-SP98</vt:lpstr>
      <vt:lpstr>计算机组成 （2019级）</vt:lpstr>
      <vt:lpstr>PowerPoint 演示文稿</vt:lpstr>
      <vt:lpstr>CPU和指令集</vt:lpstr>
      <vt:lpstr>计算机系统层次结构</vt:lpstr>
      <vt:lpstr>数据通路</vt:lpstr>
      <vt:lpstr>寄存器传送的控制逻辑</vt:lpstr>
      <vt:lpstr>内存布局</vt:lpstr>
      <vt:lpstr>MIPS 汇编语言程序示例</vt:lpstr>
      <vt:lpstr>MIPS指令集</vt:lpstr>
      <vt:lpstr>MIPS指令字格式</vt:lpstr>
      <vt:lpstr>伪指令</vt:lpstr>
      <vt:lpstr>2.2 MIPS 指令格式简介</vt:lpstr>
      <vt:lpstr>MIPS汇编中的算术、逻辑和移位运算 </vt:lpstr>
      <vt:lpstr>MIPS汇编中的算术、逻辑和移位运算 </vt:lpstr>
      <vt:lpstr>MIPS汇编中的算术、逻辑和移位运算</vt:lpstr>
      <vt:lpstr>MIPS汇编中的算术、逻辑和移位运算</vt:lpstr>
      <vt:lpstr>MIPS汇编中的数据存取 </vt:lpstr>
      <vt:lpstr>MIPS汇编中的数据存取</vt:lpstr>
      <vt:lpstr>PowerPoint 演示文稿</vt:lpstr>
      <vt:lpstr>MIPS汇编中的分支和循环</vt:lpstr>
      <vt:lpstr>MIPS汇编中的分支和循环</vt:lpstr>
      <vt:lpstr>例子: C语言 Switch 语句</vt:lpstr>
      <vt:lpstr>函数</vt:lpstr>
      <vt:lpstr>支持函数功能的指令</vt:lpstr>
      <vt:lpstr>嵌套调用</vt:lpstr>
      <vt:lpstr>使用栈</vt:lpstr>
      <vt:lpstr>调用规则</vt:lpstr>
      <vt:lpstr>寄存器规范 </vt:lpstr>
      <vt:lpstr>存储程序概念</vt:lpstr>
      <vt:lpstr>作为指令的数字</vt:lpstr>
      <vt:lpstr>R-Format 指令</vt:lpstr>
      <vt:lpstr>R-Format 指令的例子</vt:lpstr>
      <vt:lpstr>I-Format 指令</vt:lpstr>
      <vt:lpstr>I-Format 指令的例子</vt:lpstr>
      <vt:lpstr>I-Format 指令的问题</vt:lpstr>
      <vt:lpstr>使用I-Format的分支语句: 程序计数器相对寻址</vt:lpstr>
      <vt:lpstr>分支的例子</vt:lpstr>
      <vt:lpstr>J-Format 指令</vt:lpstr>
      <vt:lpstr>汇编语言语句</vt:lpstr>
      <vt:lpstr>程序模板</vt:lpstr>
      <vt:lpstr>数据定义</vt:lpstr>
      <vt:lpstr>数据定义的例子</vt:lpstr>
      <vt:lpstr>内存对齐和字节序</vt:lpstr>
      <vt:lpstr>系统调用</vt:lpstr>
      <vt:lpstr>过程</vt:lpstr>
      <vt:lpstr>过程的指令</vt:lpstr>
      <vt:lpstr>参数传递</vt:lpstr>
      <vt:lpstr>本章重点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dc:description>lecture 1</dc:description>
  <cp:lastModifiedBy>止水清潇 menghuanlater</cp:lastModifiedBy>
  <cp:revision>425</cp:revision>
  <cp:lastPrinted>2014-11-03T06:38:40Z</cp:lastPrinted>
  <dcterms:created xsi:type="dcterms:W3CDTF">1997-08-19T16:58:46Z</dcterms:created>
  <dcterms:modified xsi:type="dcterms:W3CDTF">2019-10-23T14:06:02Z</dcterms:modified>
</cp:coreProperties>
</file>