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85" r:id="rId2"/>
    <p:sldId id="378" r:id="rId3"/>
    <p:sldId id="500" r:id="rId4"/>
    <p:sldId id="501" r:id="rId5"/>
    <p:sldId id="505" r:id="rId6"/>
    <p:sldId id="487" r:id="rId7"/>
    <p:sldId id="489" r:id="rId8"/>
    <p:sldId id="488" r:id="rId9"/>
    <p:sldId id="490" r:id="rId10"/>
    <p:sldId id="503" r:id="rId11"/>
    <p:sldId id="504" r:id="rId12"/>
    <p:sldId id="497" r:id="rId13"/>
    <p:sldId id="498" r:id="rId14"/>
    <p:sldId id="502" r:id="rId15"/>
    <p:sldId id="381" r:id="rId16"/>
    <p:sldId id="506" r:id="rId17"/>
    <p:sldId id="380" r:id="rId18"/>
    <p:sldId id="382" r:id="rId19"/>
    <p:sldId id="383" r:id="rId20"/>
    <p:sldId id="507" r:id="rId21"/>
    <p:sldId id="508" r:id="rId22"/>
    <p:sldId id="509" r:id="rId23"/>
    <p:sldId id="432" r:id="rId24"/>
    <p:sldId id="550" r:id="rId25"/>
    <p:sldId id="434" r:id="rId26"/>
    <p:sldId id="511" r:id="rId27"/>
    <p:sldId id="510" r:id="rId28"/>
    <p:sldId id="384" r:id="rId29"/>
    <p:sldId id="516" r:id="rId30"/>
    <p:sldId id="515" r:id="rId31"/>
    <p:sldId id="385" r:id="rId32"/>
    <p:sldId id="517" r:id="rId33"/>
    <p:sldId id="387" r:id="rId34"/>
    <p:sldId id="519" r:id="rId35"/>
    <p:sldId id="388" r:id="rId36"/>
    <p:sldId id="521" r:id="rId37"/>
    <p:sldId id="435" r:id="rId38"/>
    <p:sldId id="523" r:id="rId39"/>
    <p:sldId id="390" r:id="rId40"/>
    <p:sldId id="525" r:id="rId41"/>
    <p:sldId id="389" r:id="rId42"/>
    <p:sldId id="527" r:id="rId43"/>
    <p:sldId id="528" r:id="rId44"/>
    <p:sldId id="529" r:id="rId45"/>
    <p:sldId id="540" r:id="rId46"/>
    <p:sldId id="408" r:id="rId47"/>
    <p:sldId id="532" r:id="rId48"/>
    <p:sldId id="535" r:id="rId49"/>
    <p:sldId id="534" r:id="rId50"/>
    <p:sldId id="536" r:id="rId51"/>
    <p:sldId id="533" r:id="rId52"/>
    <p:sldId id="530" r:id="rId53"/>
    <p:sldId id="538" r:id="rId54"/>
    <p:sldId id="443" r:id="rId55"/>
    <p:sldId id="394" r:id="rId56"/>
    <p:sldId id="539" r:id="rId57"/>
    <p:sldId id="547" r:id="rId58"/>
    <p:sldId id="548" r:id="rId59"/>
    <p:sldId id="549" r:id="rId60"/>
    <p:sldId id="541" r:id="rId61"/>
    <p:sldId id="542" r:id="rId62"/>
    <p:sldId id="544" r:id="rId63"/>
    <p:sldId id="445" r:id="rId64"/>
    <p:sldId id="546" r:id="rId65"/>
    <p:sldId id="444" r:id="rId66"/>
  </p:sldIdLst>
  <p:sldSz cx="9144000" cy="6858000" type="letter"/>
  <p:notesSz cx="7102475" cy="1023302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dong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  <a:srgbClr val="FFFFCC"/>
    <a:srgbClr val="CEEAB0"/>
    <a:srgbClr val="CCCCFF"/>
    <a:srgbClr val="66CCFF"/>
    <a:srgbClr val="CCFFFF"/>
    <a:srgbClr val="0000CC"/>
    <a:srgbClr val="FFFF99"/>
    <a:srgbClr val="0066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8" autoAdjust="0"/>
    <p:restoredTop sz="83912" autoAdjust="0"/>
  </p:normalViewPr>
  <p:slideViewPr>
    <p:cSldViewPr>
      <p:cViewPr varScale="1">
        <p:scale>
          <a:sx n="55" d="100"/>
          <a:sy n="55" d="100"/>
        </p:scale>
        <p:origin x="11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22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1238" y="658813"/>
            <a:ext cx="5092700" cy="3821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815" y="4860118"/>
            <a:ext cx="6121933" cy="4604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470011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1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ADDI</a:t>
            </a:r>
            <a:r>
              <a:rPr lang="zh-CN" altLang="en-US" dirty="0" smtClean="0"/>
              <a:t>：</a:t>
            </a:r>
            <a:r>
              <a:rPr lang="en-US" altLang="zh-CN" sz="1200" dirty="0" err="1"/>
              <a:t>rt</a:t>
            </a:r>
            <a:r>
              <a:rPr lang="en-US" altLang="zh-CN" sz="1200" dirty="0"/>
              <a:t> ← 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 + immediate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addi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rt,rs</a:t>
            </a:r>
            <a:r>
              <a:rPr lang="en-US" altLang="zh-CN" sz="1200" dirty="0"/>
              <a:t>, imm16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5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06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LW</a:t>
            </a:r>
            <a:r>
              <a:rPr lang="zh-CN" altLang="en-US" dirty="0" smtClean="0"/>
              <a:t>：</a:t>
            </a:r>
            <a:r>
              <a:rPr lang="en-US" altLang="zh-CN" sz="1200" dirty="0" err="1"/>
              <a:t>rt</a:t>
            </a:r>
            <a:r>
              <a:rPr lang="en-US" altLang="zh-CN" sz="1200" dirty="0"/>
              <a:t> ← memory[</a:t>
            </a:r>
            <a:r>
              <a:rPr lang="en-US" altLang="zh-CN" sz="1200" dirty="0" err="1"/>
              <a:t>rs+offset</a:t>
            </a:r>
            <a:r>
              <a:rPr lang="en-US" altLang="zh-CN" sz="1200" dirty="0"/>
              <a:t>] offset</a:t>
            </a:r>
            <a:r>
              <a:rPr lang="zh-CN" altLang="en-US" sz="1200" dirty="0"/>
              <a:t>是一个有符号数。</a:t>
            </a:r>
            <a:endParaRPr lang="en-US" altLang="zh-CN" dirty="0" smtClean="0"/>
          </a:p>
          <a:p>
            <a:r>
              <a:rPr lang="en-US" altLang="zh-CN" dirty="0" smtClean="0"/>
              <a:t>SW</a:t>
            </a:r>
            <a:r>
              <a:rPr lang="zh-CN" altLang="en-US" dirty="0" smtClean="0"/>
              <a:t>：</a:t>
            </a:r>
            <a:r>
              <a:rPr lang="en-US" altLang="zh-CN" sz="1200" dirty="0"/>
              <a:t>memory[</a:t>
            </a:r>
            <a:r>
              <a:rPr lang="en-US" altLang="zh-CN" sz="1200" dirty="0" err="1"/>
              <a:t>rs+offset</a:t>
            </a:r>
            <a:r>
              <a:rPr lang="en-US" altLang="zh-CN" sz="1200" dirty="0"/>
              <a:t>] ← </a:t>
            </a:r>
            <a:r>
              <a:rPr lang="en-US" altLang="zh-CN" sz="1200" dirty="0" err="1"/>
              <a:t>rt</a:t>
            </a:r>
            <a:endParaRPr lang="en-US" altLang="zh-CN" sz="1200" dirty="0"/>
          </a:p>
          <a:p>
            <a:r>
              <a:rPr lang="en-US" altLang="zh-CN" sz="1200" dirty="0"/>
              <a:t>J target</a:t>
            </a:r>
            <a:r>
              <a:rPr lang="zh-CN" altLang="en-US" sz="1200" dirty="0"/>
              <a:t>：</a:t>
            </a:r>
            <a:r>
              <a:rPr lang="en-US" altLang="zh-CN" sz="1200" dirty="0"/>
              <a:t>To branch within the current 256 MB aligned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13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914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写寄存器地址译码器：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线</a:t>
            </a:r>
            <a:r>
              <a:rPr lang="en-US" altLang="zh-CN" dirty="0" smtClean="0"/>
              <a:t>-32</a:t>
            </a:r>
            <a:r>
              <a:rPr lang="zh-CN" altLang="en-US" dirty="0" smtClean="0"/>
              <a:t>线译码器。</a:t>
            </a:r>
            <a:endParaRPr lang="en-US" altLang="zh-CN" dirty="0" smtClean="0"/>
          </a:p>
          <a:p>
            <a:r>
              <a:rPr lang="zh-CN" altLang="en-US" dirty="0" smtClean="0"/>
              <a:t>状态操作：电路（寄存器）状态发生变化，需要时钟控制信号触发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96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916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INC 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指令</a:t>
            </a:r>
          </a:p>
          <a:p>
            <a:r>
              <a:rPr lang="en-US" altLang="zh-CN"/>
              <a:t>BRN </a:t>
            </a:r>
            <a:r>
              <a:rPr lang="zh-CN" altLang="en-US"/>
              <a:t>空操作</a:t>
            </a:r>
          </a:p>
        </p:txBody>
      </p:sp>
    </p:spTree>
    <p:extLst>
      <p:ext uri="{BB962C8B-B14F-4D97-AF65-F5344CB8AC3E}">
        <p14:creationId xmlns:p14="http://schemas.microsoft.com/office/powerpoint/2010/main" val="311311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 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指令</a:t>
            </a:r>
          </a:p>
          <a:p>
            <a:r>
              <a:rPr lang="en-US" altLang="zh-CN" dirty="0"/>
              <a:t>BRN </a:t>
            </a:r>
            <a:r>
              <a:rPr lang="zh-CN" altLang="en-US" dirty="0"/>
              <a:t>空操作</a:t>
            </a:r>
          </a:p>
        </p:txBody>
      </p:sp>
    </p:spTree>
    <p:extLst>
      <p:ext uri="{BB962C8B-B14F-4D97-AF65-F5344CB8AC3E}">
        <p14:creationId xmlns:p14="http://schemas.microsoft.com/office/powerpoint/2010/main" val="2690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56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124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27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96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指令中能否使用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？不可以，否则无法获得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位立即数。如果在指令中调换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的位置，但</a:t>
            </a:r>
            <a:r>
              <a:rPr lang="en-US" altLang="zh-CN" dirty="0" smtClean="0"/>
              <a:t>BEQ</a:t>
            </a:r>
            <a:r>
              <a:rPr lang="zh-CN" altLang="en-US" dirty="0" smtClean="0"/>
              <a:t>指令又无法满足。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6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该表缺少一个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304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搬岔工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50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ALUOP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10,00,01,</a:t>
            </a:r>
            <a:r>
              <a:rPr lang="zh-CN" altLang="en-US" dirty="0" smtClean="0"/>
              <a:t>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种情况，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再看</a:t>
            </a:r>
            <a:r>
              <a:rPr lang="en-US" altLang="zh-CN" dirty="0" smtClean="0"/>
              <a:t>FUNC</a:t>
            </a:r>
            <a:r>
              <a:rPr lang="zh-CN" altLang="en-US" dirty="0" smtClean="0"/>
              <a:t>字段，</a:t>
            </a:r>
            <a:r>
              <a:rPr lang="en-US" altLang="zh-CN" dirty="0" smtClean="0"/>
              <a:t>00</a:t>
            </a:r>
            <a:r>
              <a:rPr lang="zh-CN" altLang="en-US" dirty="0" smtClean="0"/>
              <a:t>做一个加法，</a:t>
            </a:r>
            <a:r>
              <a:rPr lang="en-US" altLang="zh-CN" dirty="0" smtClean="0"/>
              <a:t>01</a:t>
            </a:r>
            <a:r>
              <a:rPr lang="zh-CN" altLang="en-US" smtClean="0"/>
              <a:t>做一个减法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Memory Address 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27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53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8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/>
              <a:t>IBR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sz="1200" i="1" dirty="0"/>
              <a:t>Instruction</a:t>
            </a:r>
            <a:r>
              <a:rPr lang="en-US" altLang="zh-CN" dirty="0" smtClean="0">
                <a:effectLst/>
              </a:rPr>
              <a:t> buffer </a:t>
            </a:r>
            <a:r>
              <a:rPr lang="en-US" altLang="zh-CN" sz="1200" i="1" dirty="0"/>
              <a:t>register</a:t>
            </a:r>
            <a:r>
              <a:rPr lang="en-US" altLang="zh-CN" dirty="0" smtClean="0">
                <a:effectLst/>
              </a:rPr>
              <a:t>). Memory Buffer </a:t>
            </a:r>
            <a:r>
              <a:rPr lang="en-US" altLang="zh-CN" sz="1200" i="1" dirty="0"/>
              <a:t>Register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sz="1200" i="1" dirty="0"/>
              <a:t>MBR</a:t>
            </a:r>
            <a:r>
              <a:rPr lang="en-US" altLang="zh-CN" dirty="0" smtClean="0">
                <a:effectLst/>
              </a:rPr>
              <a:t>)</a:t>
            </a:r>
          </a:p>
          <a:p>
            <a:r>
              <a:rPr lang="zh-CN" altLang="en-US" sz="1200" dirty="0"/>
              <a:t>存储器地址寄存器</a:t>
            </a:r>
            <a:r>
              <a:rPr lang="en-US" altLang="zh-CN" sz="1200" dirty="0"/>
              <a:t>(</a:t>
            </a:r>
            <a:r>
              <a:rPr lang="en-US" altLang="zh-CN" sz="1200" i="1" dirty="0"/>
              <a:t>MAR</a:t>
            </a:r>
            <a:r>
              <a:rPr lang="en-US" altLang="zh-CN" sz="1200" dirty="0"/>
              <a:t>)</a:t>
            </a:r>
            <a:r>
              <a:rPr lang="zh-CN" altLang="en-US" sz="1200" dirty="0"/>
              <a:t>和存储器数据寄存器</a:t>
            </a:r>
            <a:r>
              <a:rPr lang="en-US" altLang="zh-CN" sz="1200" dirty="0"/>
              <a:t>(MDR)</a:t>
            </a:r>
            <a:r>
              <a:rPr lang="zh-CN" altLang="en-US" sz="1200" dirty="0"/>
              <a:t>。</a:t>
            </a:r>
            <a:r>
              <a:rPr lang="en-US" altLang="zh-CN" sz="1200" dirty="0"/>
              <a:t>AC-MQ</a:t>
            </a:r>
            <a:r>
              <a:rPr lang="zh-CN" altLang="en-US" sz="1200" dirty="0"/>
              <a:t>为乘商寄存器（乘积或商与余数）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1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MER</a:t>
            </a:r>
            <a:r>
              <a:rPr lang="zh-CN" altLang="en-US" dirty="0" smtClean="0"/>
              <a:t>：主存读出缓存</a:t>
            </a:r>
            <a:endParaRPr lang="en-US" altLang="zh-CN" dirty="0" smtClean="0"/>
          </a:p>
          <a:p>
            <a:r>
              <a:rPr lang="en-US" altLang="zh-CN" dirty="0" smtClean="0"/>
              <a:t>MDR</a:t>
            </a:r>
            <a:r>
              <a:rPr lang="zh-CN" altLang="en-US" dirty="0" smtClean="0"/>
              <a:t>：主存写入缓存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8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2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3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1" name="Rectangle 11"/>
          <p:cNvSpPr>
            <a:spLocks noChangeArrowheads="1"/>
          </p:cNvSpPr>
          <p:nvPr userDrawn="1"/>
        </p:nvSpPr>
        <p:spPr bwMode="auto">
          <a:xfrm>
            <a:off x="0" y="0"/>
            <a:ext cx="7451725" cy="549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chemeClr val="tx2"/>
              </a:solidFill>
            </a:endParaRPr>
          </a:p>
        </p:txBody>
      </p:sp>
      <p:grpSp>
        <p:nvGrpSpPr>
          <p:cNvPr id="87054" name="Group 14"/>
          <p:cNvGrpSpPr>
            <a:grpSpLocks/>
          </p:cNvGrpSpPr>
          <p:nvPr userDrawn="1"/>
        </p:nvGrpSpPr>
        <p:grpSpPr bwMode="auto"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Oval 1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9" name="Oval 1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5" name="Oval 2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0" name="Oval 4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87" name="Rectangle 47"/>
          <p:cNvSpPr>
            <a:spLocks noChangeArrowheads="1"/>
          </p:cNvSpPr>
          <p:nvPr userDrawn="1"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7089" name="Picture 49" descr="buaa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7650"/>
            <a:ext cx="13319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90" name="Line 50"/>
          <p:cNvSpPr>
            <a:spLocks noChangeShapeType="1"/>
          </p:cNvSpPr>
          <p:nvPr userDrawn="1"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1" name="Line 51"/>
          <p:cNvSpPr>
            <a:spLocks noChangeShapeType="1"/>
          </p:cNvSpPr>
          <p:nvPr userDrawn="1"/>
        </p:nvSpPr>
        <p:spPr bwMode="auto">
          <a:xfrm>
            <a:off x="7451725" y="0"/>
            <a:ext cx="0" cy="59499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04813"/>
            <a:ext cx="1962150" cy="289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735637" cy="289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25538"/>
            <a:ext cx="3848100" cy="101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290763"/>
            <a:ext cx="3848100" cy="101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>
            <a:lvl1pPr>
              <a:defRPr i="0"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3848100" cy="2178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>
            <a:lvl1pPr>
              <a:defRPr i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38481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52578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848600" cy="217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7380288" cy="260350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611188" y="836613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1400" b="0">
                <a:solidFill>
                  <a:srgbClr val="000099"/>
                </a:solidFill>
              </a:rPr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zh-CN" sz="1400" b="0">
              <a:solidFill>
                <a:srgbClr val="000099"/>
              </a:solidFill>
            </a:endParaRPr>
          </a:p>
        </p:txBody>
      </p:sp>
      <p:pic>
        <p:nvPicPr>
          <p:cNvPr id="1044" name="Picture 20" descr="buaa_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97650"/>
            <a:ext cx="13319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spcBef>
          <a:spcPct val="10000"/>
        </a:spcBef>
        <a:spcAft>
          <a:spcPct val="1000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spcBef>
          <a:spcPct val="10000"/>
        </a:spcBef>
        <a:spcAft>
          <a:spcPct val="1000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spcBef>
          <a:spcPct val="10000"/>
        </a:spcBef>
        <a:spcAft>
          <a:spcPct val="1000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95536" y="1196752"/>
            <a:ext cx="6912768" cy="1355279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tIns="61200" bIns="61200"/>
          <a:lstStyle/>
          <a:p>
            <a:pPr algn="ctr"/>
            <a:r>
              <a:rPr lang="zh-CN" altLang="en-US" sz="4400" i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sz="4400" i="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机</a:t>
            </a:r>
            <a:r>
              <a:rPr lang="zh-CN" altLang="en-US" sz="4400" i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组成原理</a:t>
            </a:r>
            <a:r>
              <a:rPr lang="zh-CN" altLang="en-US" sz="4800" i="0" dirty="0">
                <a:solidFill>
                  <a:srgbClr val="000066"/>
                </a:solidFill>
              </a:rPr>
              <a:t/>
            </a:r>
            <a:br>
              <a:rPr lang="zh-CN" altLang="en-US" sz="4800" i="0" dirty="0">
                <a:solidFill>
                  <a:srgbClr val="000066"/>
                </a:solidFill>
              </a:rPr>
            </a:br>
            <a:r>
              <a:rPr lang="en-US" altLang="zh-CN" sz="4800" i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000" i="0" smtClean="0">
                <a:solidFill>
                  <a:srgbClr val="000066"/>
                </a:solidFill>
                <a:latin typeface="Times New Roman" pitchFamily="18" charset="0"/>
              </a:rPr>
              <a:t>2019</a:t>
            </a:r>
            <a:r>
              <a:rPr lang="zh-CN" altLang="en-US" sz="4000" i="0" smtClean="0">
                <a:solidFill>
                  <a:srgbClr val="000066"/>
                </a:solidFill>
                <a:latin typeface="Times New Roman" pitchFamily="18" charset="0"/>
              </a:rPr>
              <a:t>级</a:t>
            </a:r>
            <a:r>
              <a:rPr lang="en-US" altLang="zh-CN" sz="4800" i="0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endParaRPr lang="en-US" altLang="zh-CN" sz="4800" i="0" dirty="0">
              <a:solidFill>
                <a:srgbClr val="000066"/>
              </a:solidFill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9552" y="3140968"/>
            <a:ext cx="6376222" cy="221839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tIns="97200" bIns="97200"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计算机组成原理课程组</a:t>
            </a:r>
            <a:endParaRPr lang="en-US" altLang="zh-CN" sz="3600" dirty="0" smtClean="0">
              <a:solidFill>
                <a:schemeClr val="tx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aseline="30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（刘旭东、肖利民、牛建伟、栾钟治）</a:t>
            </a:r>
            <a:endParaRPr lang="en-US" altLang="zh-CN" sz="3200" baseline="30000" dirty="0" smtClean="0">
              <a:solidFill>
                <a:schemeClr val="tx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3200" baseline="300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chemeClr val="tx2"/>
                </a:solidFill>
                <a:ea typeface="华文楷体" pitchFamily="2" charset="-122"/>
                <a:cs typeface="Times New Roman" panose="02020603050405020304" pitchFamily="18" charset="0"/>
              </a:rPr>
              <a:t>                                                  </a:t>
            </a:r>
            <a:endParaRPr lang="en-US" altLang="zh-CN" sz="1800" b="0" dirty="0">
              <a:solidFill>
                <a:schemeClr val="tx2"/>
              </a:solidFill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422275"/>
            <a:ext cx="5257800" cy="368300"/>
          </a:xfrm>
        </p:spPr>
        <p:txBody>
          <a:bodyPr/>
          <a:lstStyle/>
          <a:p>
            <a:r>
              <a:rPr lang="en-US" altLang="zh-CN" dirty="0"/>
              <a:t>1.1  CPU</a:t>
            </a:r>
            <a:r>
              <a:rPr lang="zh-CN" altLang="en-US" dirty="0"/>
              <a:t>的功能与组成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8963" y="980728"/>
            <a:ext cx="3550989" cy="4418646"/>
          </a:xfrm>
        </p:spPr>
        <p:txBody>
          <a:bodyPr/>
          <a:lstStyle/>
          <a:p>
            <a:r>
              <a:rPr lang="zh-CN" altLang="en-US" dirty="0" smtClean="0"/>
              <a:t>简单的数据通路</a:t>
            </a:r>
            <a:r>
              <a:rPr lang="zh-CN" altLang="en-US" dirty="0"/>
              <a:t>示例</a:t>
            </a:r>
            <a:endParaRPr lang="en-US" altLang="zh-CN" dirty="0" smtClean="0"/>
          </a:p>
          <a:p>
            <a:pPr lvl="1"/>
            <a:r>
              <a:rPr lang="zh-CN" altLang="en-US" dirty="0"/>
              <a:t>取指</a:t>
            </a:r>
            <a:r>
              <a:rPr lang="zh-CN" altLang="en-US" dirty="0" smtClean="0"/>
              <a:t>令路径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PC</a:t>
            </a:r>
            <a:r>
              <a:rPr lang="en-US" altLang="zh-CN" dirty="0" smtClean="0">
                <a:sym typeface="Wingdings" panose="05000000000000000000" pitchFamily="2" charset="2"/>
              </a:rPr>
              <a:t>MAR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Read </a:t>
            </a:r>
            <a:r>
              <a:rPr lang="en-US" altLang="zh-CN" dirty="0" err="1" smtClean="0">
                <a:sym typeface="Wingdings" panose="05000000000000000000" pitchFamily="2" charset="2"/>
              </a:rPr>
              <a:t>Mem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zh-CN" dirty="0" smtClean="0"/>
              <a:t>M</a:t>
            </a:r>
            <a:r>
              <a:rPr lang="en-US" altLang="zh-CN" dirty="0" smtClean="0">
                <a:sym typeface="Wingdings" panose="05000000000000000000" pitchFamily="2" charset="2"/>
              </a:rPr>
              <a:t>MBRIBRIR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取</a:t>
            </a:r>
            <a:r>
              <a:rPr lang="zh-CN" altLang="en-US" dirty="0">
                <a:sym typeface="Wingdings" panose="05000000000000000000" pitchFamily="2" charset="2"/>
              </a:rPr>
              <a:t>操作</a:t>
            </a:r>
            <a:r>
              <a:rPr lang="zh-CN" altLang="en-US" dirty="0" smtClean="0">
                <a:sym typeface="Wingdings" panose="05000000000000000000" pitchFamily="2" charset="2"/>
              </a:rPr>
              <a:t>数的路径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操作</a:t>
            </a:r>
            <a:r>
              <a:rPr lang="zh-CN" altLang="en-US" dirty="0" smtClean="0">
                <a:sym typeface="Wingdings" panose="05000000000000000000" pitchFamily="2" charset="2"/>
              </a:rPr>
              <a:t>数地址</a:t>
            </a:r>
            <a:r>
              <a:rPr lang="en-US" altLang="zh-CN" dirty="0" smtClean="0">
                <a:sym typeface="Wingdings" panose="05000000000000000000" pitchFamily="2" charset="2"/>
              </a:rPr>
              <a:t>MAR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Read </a:t>
            </a:r>
            <a:r>
              <a:rPr lang="en-US" altLang="zh-CN" dirty="0" err="1" smtClean="0">
                <a:sym typeface="Wingdings" panose="05000000000000000000" pitchFamily="2" charset="2"/>
              </a:rPr>
              <a:t>Mem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zh-CN" dirty="0" smtClean="0"/>
              <a:t>M</a:t>
            </a:r>
            <a:r>
              <a:rPr lang="en-US" altLang="zh-CN" dirty="0" smtClean="0">
                <a:sym typeface="Wingdings" panose="05000000000000000000" pitchFamily="2" charset="2"/>
              </a:rPr>
              <a:t>MBRALU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运</a:t>
            </a:r>
            <a:r>
              <a:rPr lang="zh-CN" altLang="en-US" dirty="0" smtClean="0">
                <a:sym typeface="Wingdings" panose="05000000000000000000" pitchFamily="2" charset="2"/>
              </a:rPr>
              <a:t>算结果保存路径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ALU</a:t>
            </a:r>
            <a:r>
              <a:rPr lang="zh-CN" altLang="en-US" dirty="0" smtClean="0">
                <a:sym typeface="Wingdings" panose="05000000000000000000" pitchFamily="2" charset="2"/>
              </a:rPr>
              <a:t>结果</a:t>
            </a:r>
            <a:r>
              <a:rPr lang="en-US" altLang="zh-CN" dirty="0" smtClean="0">
                <a:sym typeface="Wingdings" panose="05000000000000000000" pitchFamily="2" charset="2"/>
              </a:rPr>
              <a:t>MBR</a:t>
            </a: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结</a:t>
            </a:r>
            <a:r>
              <a:rPr lang="zh-CN" altLang="en-US" dirty="0" smtClean="0">
                <a:sym typeface="Wingdings" panose="05000000000000000000" pitchFamily="2" charset="2"/>
              </a:rPr>
              <a:t>果地址</a:t>
            </a:r>
            <a:r>
              <a:rPr lang="en-US" altLang="zh-CN" dirty="0" smtClean="0">
                <a:sym typeface="Wingdings" panose="05000000000000000000" pitchFamily="2" charset="2"/>
              </a:rPr>
              <a:t>MAR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Write </a:t>
            </a:r>
            <a:r>
              <a:rPr lang="en-US" altLang="zh-CN" dirty="0" err="1" smtClean="0">
                <a:sym typeface="Wingdings" panose="05000000000000000000" pitchFamily="2" charset="2"/>
              </a:rPr>
              <a:t>Mem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91042"/>
            <a:ext cx="4590850" cy="4805984"/>
          </a:xfrm>
          <a:prstGeom prst="rect">
            <a:avLst/>
          </a:prstGeom>
          <a:ln w="19050">
            <a:solidFill>
              <a:srgbClr val="3366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矩形 3"/>
          <p:cNvSpPr/>
          <p:nvPr/>
        </p:nvSpPr>
        <p:spPr>
          <a:xfrm>
            <a:off x="5220072" y="6233602"/>
            <a:ext cx="2509020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早期累</a:t>
            </a:r>
            <a:r>
              <a:rPr lang="zh-CN" altLang="en-US" dirty="0">
                <a:solidFill>
                  <a:srgbClr val="FF0000"/>
                </a:solidFill>
              </a:rPr>
              <a:t>加器型数据通路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66" y="5670371"/>
            <a:ext cx="3923928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IBR</a:t>
            </a:r>
            <a:r>
              <a:rPr lang="en-US" altLang="zh-CN" dirty="0"/>
              <a:t> (</a:t>
            </a:r>
            <a:r>
              <a:rPr lang="en-US" altLang="zh-CN" i="1" dirty="0"/>
              <a:t>Instruction</a:t>
            </a:r>
            <a:r>
              <a:rPr lang="en-US" altLang="zh-CN" dirty="0"/>
              <a:t> buffer </a:t>
            </a:r>
            <a:r>
              <a:rPr lang="en-US" altLang="zh-CN" i="1" dirty="0"/>
              <a:t>register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Memory </a:t>
            </a:r>
            <a:r>
              <a:rPr lang="en-US" altLang="zh-CN" dirty="0"/>
              <a:t>Buffer </a:t>
            </a:r>
            <a:r>
              <a:rPr lang="en-US" altLang="zh-CN" i="1" dirty="0"/>
              <a:t>Register</a:t>
            </a:r>
            <a:r>
              <a:rPr lang="en-US" altLang="zh-CN" dirty="0"/>
              <a:t> (</a:t>
            </a:r>
            <a:r>
              <a:rPr lang="en-US" altLang="zh-CN" i="1" dirty="0"/>
              <a:t>MBR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4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422275"/>
            <a:ext cx="5257800" cy="368300"/>
          </a:xfrm>
        </p:spPr>
        <p:txBody>
          <a:bodyPr/>
          <a:lstStyle/>
          <a:p>
            <a:r>
              <a:rPr lang="en-US" altLang="zh-CN" dirty="0"/>
              <a:t>1.1  CPU</a:t>
            </a:r>
            <a:r>
              <a:rPr lang="zh-CN" altLang="en-US" dirty="0"/>
              <a:t>的功能与组成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3550989" cy="15594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单总线</a:t>
            </a:r>
            <a:r>
              <a:rPr lang="zh-CN" altLang="en-US" dirty="0" smtClean="0"/>
              <a:t>数据通路示例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取指</a:t>
            </a:r>
            <a:r>
              <a:rPr lang="zh-CN" altLang="en-US" sz="2000" dirty="0" smtClean="0"/>
              <a:t>令路径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PC</a:t>
            </a:r>
            <a:r>
              <a:rPr lang="en-US" altLang="zh-CN" dirty="0" smtClean="0">
                <a:sym typeface="Wingdings" panose="05000000000000000000" pitchFamily="2" charset="2"/>
              </a:rPr>
              <a:t>IBMAR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sym typeface="Wingdings" panose="05000000000000000000" pitchFamily="2" charset="2"/>
              </a:rPr>
              <a:t>Mem</a:t>
            </a:r>
            <a:r>
              <a:rPr lang="en-US" altLang="zh-CN" dirty="0" err="1">
                <a:sym typeface="Wingdings" panose="05000000000000000000" pitchFamily="2" charset="2"/>
              </a:rPr>
              <a:t>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M</a:t>
            </a:r>
            <a:r>
              <a:rPr lang="en-US" altLang="zh-CN" dirty="0" smtClean="0">
                <a:sym typeface="Wingdings" panose="05000000000000000000" pitchFamily="2" charset="2"/>
              </a:rPr>
              <a:t>MERIBIR</a:t>
            </a:r>
          </a:p>
        </p:txBody>
      </p:sp>
      <p:sp>
        <p:nvSpPr>
          <p:cNvPr id="4" name="矩形 3"/>
          <p:cNvSpPr/>
          <p:nvPr/>
        </p:nvSpPr>
        <p:spPr>
          <a:xfrm>
            <a:off x="298272" y="4305413"/>
            <a:ext cx="1114408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单总线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r>
              <a:rPr lang="zh-CN" altLang="en-US" dirty="0">
                <a:solidFill>
                  <a:srgbClr val="FF0000"/>
                </a:solidFill>
              </a:rPr>
              <a:t>据通路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93512"/>
              </p:ext>
            </p:extLst>
          </p:nvPr>
        </p:nvGraphicFramePr>
        <p:xfrm>
          <a:off x="1674033" y="2578239"/>
          <a:ext cx="6426359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9" name="Visio" r:id="rId4" imgW="8489899" imgH="5518099" progId="Visio.Drawing.11">
                  <p:embed/>
                </p:oleObj>
              </mc:Choice>
              <mc:Fallback>
                <p:oleObj name="Visio" r:id="rId4" imgW="8489899" imgH="55180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33" y="2578239"/>
                        <a:ext cx="6426359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99792" y="1261790"/>
            <a:ext cx="361824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ym typeface="Wingdings" panose="05000000000000000000" pitchFamily="2" charset="2"/>
              </a:rPr>
              <a:t>取操作数的路径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1050925" lvl="2" indent="-192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+mn-lt"/>
                <a:ea typeface="+mn-ea"/>
                <a:sym typeface="Wingdings" panose="05000000000000000000" pitchFamily="2" charset="2"/>
              </a:rPr>
              <a:t>地</a:t>
            </a:r>
            <a:r>
              <a:rPr lang="zh-CN" altLang="en-US" dirty="0">
                <a:latin typeface="+mn-lt"/>
                <a:ea typeface="+mn-ea"/>
                <a:sym typeface="Wingdings" panose="05000000000000000000" pitchFamily="2" charset="2"/>
              </a:rPr>
              <a:t>址</a:t>
            </a:r>
            <a:r>
              <a:rPr lang="en-US" altLang="zh-CN" dirty="0">
                <a:latin typeface="+mn-lt"/>
                <a:ea typeface="+mn-ea"/>
                <a:sym typeface="Wingdings" panose="05000000000000000000" pitchFamily="2" charset="2"/>
              </a:rPr>
              <a:t>IBMAR</a:t>
            </a:r>
          </a:p>
          <a:p>
            <a:pPr marL="1050925" lvl="2" indent="-192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itchFamily="2" charset="2"/>
              <a:buChar char="§"/>
            </a:pPr>
            <a:r>
              <a:rPr lang="en-US" altLang="zh-CN" dirty="0" err="1">
                <a:latin typeface="+mn-lt"/>
                <a:ea typeface="+mn-ea"/>
                <a:sym typeface="Wingdings" panose="05000000000000000000" pitchFamily="2" charset="2"/>
              </a:rPr>
              <a:t>MemR</a:t>
            </a:r>
            <a:endParaRPr lang="en-US" altLang="zh-CN" dirty="0">
              <a:latin typeface="+mn-lt"/>
              <a:ea typeface="+mn-ea"/>
              <a:sym typeface="Wingdings" panose="05000000000000000000" pitchFamily="2" charset="2"/>
            </a:endParaRPr>
          </a:p>
          <a:p>
            <a:pPr marL="1050925" lvl="2" indent="-192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itchFamily="2" charset="2"/>
              <a:buChar char="§"/>
            </a:pPr>
            <a:r>
              <a:rPr lang="en-US" altLang="zh-CN" dirty="0">
                <a:latin typeface="+mn-lt"/>
                <a:ea typeface="+mn-ea"/>
              </a:rPr>
              <a:t>M</a:t>
            </a:r>
            <a:r>
              <a:rPr lang="en-US" altLang="zh-CN" dirty="0">
                <a:latin typeface="+mn-lt"/>
                <a:ea typeface="+mn-ea"/>
                <a:sym typeface="Wingdings" panose="05000000000000000000" pitchFamily="2" charset="2"/>
              </a:rPr>
              <a:t>MERIB</a:t>
            </a:r>
            <a:r>
              <a:rPr lang="en-US" altLang="zh-CN" dirty="0" smtClean="0">
                <a:latin typeface="+mn-lt"/>
                <a:ea typeface="+mn-ea"/>
                <a:sym typeface="Wingdings" panose="05000000000000000000" pitchFamily="2" charset="2"/>
              </a:rPr>
              <a:t>ALU</a:t>
            </a:r>
            <a:endParaRPr lang="en-US" altLang="zh-CN" dirty="0">
              <a:latin typeface="+mn-lt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1268760"/>
            <a:ext cx="34350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ym typeface="Wingdings" panose="05000000000000000000" pitchFamily="2" charset="2"/>
              </a:rPr>
              <a:t>运算结果保存路径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1050925" lvl="2" indent="-192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itchFamily="2" charset="2"/>
              <a:buChar char="§"/>
            </a:pPr>
            <a:r>
              <a:rPr lang="en-US" altLang="zh-CN" dirty="0">
                <a:latin typeface="+mn-lt"/>
                <a:ea typeface="+mn-ea"/>
                <a:sym typeface="Wingdings" panose="05000000000000000000" pitchFamily="2" charset="2"/>
              </a:rPr>
              <a:t>ALU</a:t>
            </a:r>
            <a:r>
              <a:rPr lang="zh-CN" altLang="en-US" dirty="0">
                <a:latin typeface="+mn-lt"/>
                <a:ea typeface="+mn-ea"/>
                <a:sym typeface="Wingdings" panose="05000000000000000000" pitchFamily="2" charset="2"/>
              </a:rPr>
              <a:t>结果</a:t>
            </a:r>
            <a:r>
              <a:rPr lang="en-US" altLang="zh-CN" dirty="0" smtClean="0">
                <a:latin typeface="+mn-lt"/>
                <a:ea typeface="+mn-ea"/>
                <a:sym typeface="Wingdings" panose="05000000000000000000" pitchFamily="2" charset="2"/>
              </a:rPr>
              <a:t>IBMDR</a:t>
            </a:r>
            <a:endParaRPr lang="en-US" altLang="zh-CN" dirty="0">
              <a:latin typeface="+mn-lt"/>
              <a:ea typeface="+mn-ea"/>
              <a:sym typeface="Wingdings" panose="05000000000000000000" pitchFamily="2" charset="2"/>
            </a:endParaRPr>
          </a:p>
          <a:p>
            <a:pPr marL="1050925" lvl="2" indent="-192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itchFamily="2" charset="2"/>
              <a:buChar char="§"/>
            </a:pPr>
            <a:r>
              <a:rPr lang="zh-CN" altLang="en-US" dirty="0">
                <a:latin typeface="+mn-lt"/>
                <a:ea typeface="+mn-ea"/>
                <a:sym typeface="Wingdings" panose="05000000000000000000" pitchFamily="2" charset="2"/>
              </a:rPr>
              <a:t>结果地址</a:t>
            </a:r>
            <a:r>
              <a:rPr lang="en-US" altLang="zh-CN" dirty="0" smtClean="0">
                <a:latin typeface="+mn-lt"/>
                <a:ea typeface="+mn-ea"/>
                <a:sym typeface="Wingdings" panose="05000000000000000000" pitchFamily="2" charset="2"/>
              </a:rPr>
              <a:t>IBMAR</a:t>
            </a:r>
            <a:endParaRPr lang="en-US" altLang="zh-CN" dirty="0">
              <a:latin typeface="+mn-lt"/>
              <a:ea typeface="+mn-ea"/>
              <a:sym typeface="Wingdings" panose="05000000000000000000" pitchFamily="2" charset="2"/>
            </a:endParaRPr>
          </a:p>
          <a:p>
            <a:pPr marL="1050925" lvl="2" indent="-192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AD01"/>
              </a:buClr>
              <a:buFont typeface="Wingdings" pitchFamily="2" charset="2"/>
              <a:buChar char="§"/>
            </a:pPr>
            <a:r>
              <a:rPr lang="en-US" altLang="zh-CN" dirty="0" err="1" smtClean="0">
                <a:latin typeface="+mn-lt"/>
                <a:ea typeface="+mn-ea"/>
                <a:sym typeface="Wingdings" panose="05000000000000000000" pitchFamily="2" charset="2"/>
              </a:rPr>
              <a:t>MemW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81243" y="5805264"/>
            <a:ext cx="187220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MER</a:t>
            </a:r>
            <a:r>
              <a:rPr lang="zh-CN" altLang="en-US" sz="1400" dirty="0"/>
              <a:t>：主存读出缓存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MDR</a:t>
            </a:r>
            <a:r>
              <a:rPr lang="zh-CN" altLang="en-US" sz="1400" dirty="0"/>
              <a:t>：主存写入缓存</a:t>
            </a:r>
          </a:p>
        </p:txBody>
      </p:sp>
    </p:spTree>
    <p:extLst>
      <p:ext uri="{BB962C8B-B14F-4D97-AF65-F5344CB8AC3E}">
        <p14:creationId xmlns:p14="http://schemas.microsoft.com/office/powerpoint/2010/main" val="31192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76238"/>
            <a:ext cx="5257800" cy="372603"/>
          </a:xfrm>
        </p:spPr>
        <p:txBody>
          <a:bodyPr/>
          <a:lstStyle/>
          <a:p>
            <a:r>
              <a:rPr lang="en-US" altLang="zh-CN" dirty="0"/>
              <a:t>1.1  CPU</a:t>
            </a:r>
            <a:r>
              <a:rPr lang="zh-CN" altLang="en-US" dirty="0"/>
              <a:t>的功能与组成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46760"/>
            <a:ext cx="8206680" cy="5221942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/>
              <a:t>指令功能的形式化描述：</a:t>
            </a:r>
            <a:r>
              <a:rPr lang="en-US" altLang="zh-CN" dirty="0" smtClean="0"/>
              <a:t>RTL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Register </a:t>
            </a:r>
            <a:r>
              <a:rPr lang="en-US" altLang="zh-CN" dirty="0"/>
              <a:t>Transfer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，寄存器传送语言）</a:t>
            </a:r>
            <a:endParaRPr lang="en-US" altLang="zh-CN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ym typeface="Wingdings" pitchFamily="2" charset="2"/>
              </a:rPr>
              <a:t>    :  </a:t>
            </a:r>
            <a:r>
              <a:rPr lang="zh-CN" altLang="en-US" dirty="0">
                <a:sym typeface="Wingdings" pitchFamily="2" charset="2"/>
              </a:rPr>
              <a:t>数据传送方向；</a:t>
            </a:r>
            <a:r>
              <a:rPr lang="en-US" altLang="zh-CN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 R[a] : </a:t>
            </a:r>
            <a:r>
              <a:rPr lang="zh-CN" altLang="en-US" dirty="0" smtClean="0">
                <a:sym typeface="Wingdings" pitchFamily="2" charset="2"/>
              </a:rPr>
              <a:t>寄</a:t>
            </a:r>
            <a:r>
              <a:rPr lang="zh-CN" altLang="en-US" dirty="0">
                <a:sym typeface="Wingdings" pitchFamily="2" charset="2"/>
              </a:rPr>
              <a:t>存</a:t>
            </a:r>
            <a:r>
              <a:rPr lang="zh-CN" altLang="en-US" dirty="0" smtClean="0">
                <a:sym typeface="Wingdings" pitchFamily="2" charset="2"/>
              </a:rPr>
              <a:t>器 </a:t>
            </a:r>
            <a:r>
              <a:rPr lang="en-US" altLang="zh-CN" dirty="0" smtClean="0">
                <a:sym typeface="Wingdings" pitchFamily="2" charset="2"/>
              </a:rPr>
              <a:t>a;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 M[a] : </a:t>
            </a:r>
            <a:r>
              <a:rPr lang="zh-CN" altLang="en-US" dirty="0" smtClean="0">
                <a:sym typeface="Wingdings" pitchFamily="2" charset="2"/>
              </a:rPr>
              <a:t>主存中地址为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的单元；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 PC  </a:t>
            </a:r>
            <a:r>
              <a:rPr lang="zh-CN" altLang="en-US" dirty="0" smtClean="0">
                <a:sym typeface="Wingdings" pitchFamily="2" charset="2"/>
              </a:rPr>
              <a:t>：程序计数器 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ym typeface="Wingdings" pitchFamily="2" charset="2"/>
              </a:rPr>
              <a:t> f</a:t>
            </a:r>
            <a:r>
              <a:rPr lang="en-US" altLang="zh-CN" dirty="0" smtClean="0">
                <a:sym typeface="Wingdings" pitchFamily="2" charset="2"/>
              </a:rPr>
              <a:t>(data) : </a:t>
            </a:r>
            <a:r>
              <a:rPr lang="zh-CN" altLang="en-US" dirty="0" smtClean="0">
                <a:sym typeface="Wingdings" pitchFamily="2" charset="2"/>
              </a:rPr>
              <a:t>表示对数据</a:t>
            </a:r>
            <a:r>
              <a:rPr lang="en-US" altLang="zh-CN" dirty="0" smtClean="0">
                <a:sym typeface="Wingdings" pitchFamily="2" charset="2"/>
              </a:rPr>
              <a:t>data</a:t>
            </a:r>
            <a:r>
              <a:rPr lang="zh-CN" altLang="en-US" dirty="0" smtClean="0">
                <a:sym typeface="Wingdings" pitchFamily="2" charset="2"/>
              </a:rPr>
              <a:t>进行</a:t>
            </a:r>
            <a:r>
              <a:rPr lang="en-US" altLang="zh-CN" dirty="0">
                <a:sym typeface="Wingdings" pitchFamily="2" charset="2"/>
              </a:rPr>
              <a:t>f</a:t>
            </a:r>
            <a:r>
              <a:rPr lang="zh-CN" altLang="en-US" dirty="0" smtClean="0">
                <a:sym typeface="Wingdings" pitchFamily="2" charset="2"/>
              </a:rPr>
              <a:t>操作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ym typeface="Wingdings" pitchFamily="2" charset="2"/>
              </a:rPr>
              <a:t>示</a:t>
            </a:r>
            <a:r>
              <a:rPr lang="zh-CN" altLang="en-US" dirty="0" smtClean="0">
                <a:sym typeface="Wingdings" pitchFamily="2" charset="2"/>
              </a:rPr>
              <a:t>例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R[c]  R[a] + R[b]  //  </a:t>
            </a:r>
            <a:r>
              <a:rPr lang="zh-CN" altLang="en-US" dirty="0" smtClean="0">
                <a:sym typeface="Wingdings" pitchFamily="2" charset="2"/>
              </a:rPr>
              <a:t>寄存器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加寄存器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的结果送寄存器</a:t>
            </a:r>
            <a:r>
              <a:rPr lang="en-US" altLang="zh-CN" dirty="0" smtClean="0">
                <a:sym typeface="Wingdings" pitchFamily="2" charset="2"/>
              </a:rPr>
              <a:t>c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R[c]  R[a] </a:t>
            </a:r>
            <a:r>
              <a:rPr lang="en-US" altLang="zh-CN" b="0" i="1" dirty="0" smtClean="0">
                <a:solidFill>
                  <a:srgbClr val="FF0000"/>
                </a:solidFill>
                <a:sym typeface="Wingdings" pitchFamily="2" charset="2"/>
              </a:rPr>
              <a:t>op</a:t>
            </a:r>
            <a:r>
              <a:rPr lang="en-US" altLang="zh-CN" dirty="0" smtClean="0">
                <a:sym typeface="Wingdings" pitchFamily="2" charset="2"/>
              </a:rPr>
              <a:t> R[b]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//  </a:t>
            </a:r>
            <a:r>
              <a:rPr lang="zh-CN" altLang="en-US" dirty="0">
                <a:sym typeface="Wingdings" pitchFamily="2" charset="2"/>
              </a:rPr>
              <a:t>寄存器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与寄存器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进行</a:t>
            </a:r>
            <a:r>
              <a:rPr lang="en-US" altLang="zh-CN" i="1" dirty="0" smtClean="0">
                <a:solidFill>
                  <a:srgbClr val="FF0000"/>
                </a:solidFill>
                <a:sym typeface="Wingdings" pitchFamily="2" charset="2"/>
              </a:rPr>
              <a:t>op</a:t>
            </a:r>
            <a:r>
              <a:rPr lang="zh-CN" altLang="en-US" dirty="0" smtClean="0">
                <a:sym typeface="Wingdings" pitchFamily="2" charset="2"/>
              </a:rPr>
              <a:t>运算结果</a:t>
            </a:r>
            <a:r>
              <a:rPr lang="zh-CN" altLang="en-US" dirty="0">
                <a:sym typeface="Wingdings" pitchFamily="2" charset="2"/>
              </a:rPr>
              <a:t>送寄存器</a:t>
            </a:r>
            <a:r>
              <a:rPr lang="en-US" altLang="zh-CN" dirty="0" smtClean="0">
                <a:sym typeface="Wingdings" pitchFamily="2" charset="2"/>
              </a:rPr>
              <a:t>c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err="1" smtClean="0">
                <a:sym typeface="Wingdings" pitchFamily="2" charset="2"/>
              </a:rPr>
              <a:t>Signext</a:t>
            </a:r>
            <a:r>
              <a:rPr lang="en-US" altLang="zh-CN" dirty="0" smtClean="0">
                <a:sym typeface="Wingdings" pitchFamily="2" charset="2"/>
              </a:rPr>
              <a:t>(imm16)     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//  </a:t>
            </a:r>
            <a:r>
              <a:rPr lang="zh-CN" altLang="en-US" dirty="0" smtClean="0">
                <a:sym typeface="Wingdings" pitchFamily="2" charset="2"/>
              </a:rPr>
              <a:t>对数</a:t>
            </a:r>
            <a:r>
              <a:rPr lang="en-US" altLang="zh-CN" dirty="0" smtClean="0">
                <a:sym typeface="Wingdings" pitchFamily="2" charset="2"/>
              </a:rPr>
              <a:t>imm16</a:t>
            </a:r>
            <a:r>
              <a:rPr lang="zh-CN" altLang="en-US" dirty="0" smtClean="0">
                <a:sym typeface="Wingdings" pitchFamily="2" charset="2"/>
              </a:rPr>
              <a:t>进行</a:t>
            </a:r>
            <a:r>
              <a:rPr lang="en-US" altLang="zh-CN" dirty="0" err="1" smtClean="0">
                <a:sym typeface="Wingdings" pitchFamily="2" charset="2"/>
              </a:rPr>
              <a:t>Signext</a:t>
            </a:r>
            <a:r>
              <a:rPr lang="zh-CN" altLang="en-US" dirty="0" smtClean="0">
                <a:sym typeface="Wingdings" pitchFamily="2" charset="2"/>
              </a:rPr>
              <a:t>（符号扩展）运算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R[a]  M[b]             //  </a:t>
            </a:r>
            <a:r>
              <a:rPr lang="zh-CN" altLang="en-US" dirty="0" smtClean="0">
                <a:sym typeface="Wingdings" pitchFamily="2" charset="2"/>
              </a:rPr>
              <a:t>取数操作，读取主存单元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的数据</a:t>
            </a:r>
            <a:r>
              <a:rPr lang="zh-CN" altLang="en-US" dirty="0">
                <a:sym typeface="Wingdings" pitchFamily="2" charset="2"/>
              </a:rPr>
              <a:t>传</a:t>
            </a:r>
            <a:r>
              <a:rPr lang="zh-CN" altLang="en-US" dirty="0" smtClean="0">
                <a:sym typeface="Wingdings" pitchFamily="2" charset="2"/>
              </a:rPr>
              <a:t>送至寄存器</a:t>
            </a:r>
            <a:r>
              <a:rPr lang="en-US" altLang="zh-CN" dirty="0" smtClean="0">
                <a:sym typeface="Wingdings" pitchFamily="2" charset="2"/>
              </a:rPr>
              <a:t>a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ym typeface="Wingdings" pitchFamily="2" charset="2"/>
              </a:rPr>
              <a:t>M[a]  R[b</a:t>
            </a:r>
            <a:r>
              <a:rPr lang="en-US" altLang="zh-CN" dirty="0">
                <a:sym typeface="Wingdings" pitchFamily="2" charset="2"/>
              </a:rPr>
              <a:t>]  </a:t>
            </a:r>
            <a:r>
              <a:rPr lang="en-US" altLang="zh-CN" dirty="0" smtClean="0">
                <a:sym typeface="Wingdings" pitchFamily="2" charset="2"/>
              </a:rPr>
              <a:t>           </a:t>
            </a:r>
            <a:r>
              <a:rPr lang="en-US" altLang="zh-CN" dirty="0">
                <a:sym typeface="Wingdings" pitchFamily="2" charset="2"/>
              </a:rPr>
              <a:t>//  </a:t>
            </a:r>
            <a:r>
              <a:rPr lang="zh-CN" altLang="en-US" dirty="0">
                <a:sym typeface="Wingdings" pitchFamily="2" charset="2"/>
              </a:rPr>
              <a:t>存</a:t>
            </a:r>
            <a:r>
              <a:rPr lang="zh-CN" altLang="en-US" dirty="0" smtClean="0">
                <a:sym typeface="Wingdings" pitchFamily="2" charset="2"/>
              </a:rPr>
              <a:t>数</a:t>
            </a:r>
            <a:r>
              <a:rPr lang="zh-CN" altLang="en-US" dirty="0">
                <a:sym typeface="Wingdings" pitchFamily="2" charset="2"/>
              </a:rPr>
              <a:t>操作</a:t>
            </a:r>
            <a:r>
              <a:rPr lang="zh-CN" altLang="en-US" dirty="0" smtClean="0">
                <a:sym typeface="Wingdings" pitchFamily="2" charset="2"/>
              </a:rPr>
              <a:t>，将寄</a:t>
            </a:r>
            <a:r>
              <a:rPr lang="zh-CN" altLang="en-US" dirty="0">
                <a:sym typeface="Wingdings" pitchFamily="2" charset="2"/>
              </a:rPr>
              <a:t>存</a:t>
            </a:r>
            <a:r>
              <a:rPr lang="zh-CN" altLang="en-US" dirty="0" smtClean="0">
                <a:sym typeface="Wingdings" pitchFamily="2" charset="2"/>
              </a:rPr>
              <a:t>器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中的数据写入主存单元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中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4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398463"/>
            <a:ext cx="5257800" cy="372603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处理器设计的一般方法</a:t>
            </a:r>
            <a:endParaRPr lang="en-US" altLang="zh-CN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895350"/>
            <a:ext cx="8128000" cy="5591274"/>
          </a:xfrm>
          <a:noFill/>
          <a:ln/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a typeface="宋体" pitchFamily="2" charset="-122"/>
              </a:rPr>
              <a:t>设计步骤</a:t>
            </a:r>
          </a:p>
          <a:p>
            <a:pPr marL="817563" lvl="1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sz="2000" dirty="0" smtClean="0">
                <a:ea typeface="宋体" pitchFamily="2" charset="-122"/>
              </a:rPr>
              <a:t>分析指</a:t>
            </a:r>
            <a:r>
              <a:rPr lang="zh-CN" altLang="en-US" sz="2000" dirty="0">
                <a:ea typeface="宋体" pitchFamily="2" charset="-122"/>
              </a:rPr>
              <a:t>令系</a:t>
            </a:r>
            <a:r>
              <a:rPr lang="zh-CN" altLang="en-US" sz="2000" dirty="0" smtClean="0">
                <a:ea typeface="宋体" pitchFamily="2" charset="-122"/>
              </a:rPr>
              <a:t>统需求：</a:t>
            </a:r>
            <a:r>
              <a:rPr lang="zh-CN" altLang="en-US" sz="2000" dirty="0">
                <a:ea typeface="宋体" pitchFamily="2" charset="-122"/>
              </a:rPr>
              <a:t>包括指令格式、指令类型、每种指令的功能、寻址方式</a:t>
            </a:r>
            <a:r>
              <a:rPr lang="zh-CN" altLang="en-US" sz="2000" dirty="0" smtClean="0">
                <a:ea typeface="宋体" pitchFamily="2" charset="-122"/>
              </a:rPr>
              <a:t>等；</a:t>
            </a:r>
            <a:endParaRPr lang="zh-CN" altLang="en-US" sz="2000" dirty="0">
              <a:ea typeface="宋体" pitchFamily="2" charset="-122"/>
            </a:endParaRPr>
          </a:p>
          <a:p>
            <a:pPr marL="817563" lvl="1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sz="2000" dirty="0">
                <a:ea typeface="宋体" pitchFamily="2" charset="-122"/>
              </a:rPr>
              <a:t>数据通</a:t>
            </a:r>
            <a:r>
              <a:rPr lang="zh-CN" altLang="en-US" sz="2000" dirty="0" smtClean="0">
                <a:ea typeface="宋体" pitchFamily="2" charset="-122"/>
              </a:rPr>
              <a:t>路构建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根据指令需求选择数据通路部件，如</a:t>
            </a:r>
            <a:r>
              <a:rPr lang="en-US" altLang="zh-CN" sz="2000" dirty="0" smtClean="0">
                <a:ea typeface="宋体" pitchFamily="2" charset="-122"/>
              </a:rPr>
              <a:t>PC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ALU</a:t>
            </a:r>
            <a:r>
              <a:rPr lang="zh-CN" altLang="en-US" sz="2000" dirty="0" smtClean="0">
                <a:ea typeface="宋体" pitchFamily="2" charset="-122"/>
              </a:rPr>
              <a:t>、寄存器堆、</a:t>
            </a:r>
            <a:r>
              <a:rPr lang="zh-CN" altLang="en-US" sz="2000" dirty="0">
                <a:ea typeface="宋体" pitchFamily="2" charset="-122"/>
              </a:rPr>
              <a:t>指</a:t>
            </a:r>
            <a:r>
              <a:rPr lang="zh-CN" altLang="en-US" sz="2000" dirty="0" smtClean="0">
                <a:ea typeface="宋体" pitchFamily="2" charset="-122"/>
              </a:rPr>
              <a:t>令</a:t>
            </a:r>
            <a:r>
              <a:rPr lang="en-US" altLang="zh-CN" sz="2000" dirty="0" smtClean="0">
                <a:ea typeface="宋体" pitchFamily="2" charset="-122"/>
              </a:rPr>
              <a:t>/</a:t>
            </a:r>
            <a:r>
              <a:rPr lang="zh-CN" altLang="en-US" sz="2000" dirty="0" smtClean="0">
                <a:ea typeface="宋体" pitchFamily="2" charset="-122"/>
              </a:rPr>
              <a:t>数据存储器、多路开关等等；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>
                <a:ea typeface="宋体" pitchFamily="2" charset="-122"/>
              </a:rPr>
              <a:t>根</a:t>
            </a:r>
            <a:r>
              <a:rPr lang="zh-CN" altLang="en-US" sz="2000" dirty="0" smtClean="0">
                <a:ea typeface="宋体" pitchFamily="2" charset="-122"/>
              </a:rPr>
              <a:t>据指令执行流程构建每种类型指令的数据通路；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对所有类型指令执行数据通路综合形成综合数据通路。</a:t>
            </a:r>
            <a:endParaRPr lang="en-US" altLang="zh-CN" sz="2000" dirty="0" smtClean="0">
              <a:ea typeface="宋体" pitchFamily="2" charset="-122"/>
            </a:endParaRPr>
          </a:p>
          <a:p>
            <a:pPr marL="817563" lvl="1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sz="2000" dirty="0" smtClean="0">
                <a:ea typeface="宋体" pitchFamily="2" charset="-122"/>
              </a:rPr>
              <a:t>控制器设计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确定控制器时序控制方式（单周期、或多周期或其他）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根</a:t>
            </a:r>
            <a:r>
              <a:rPr lang="zh-CN" altLang="en-US" sz="2000" dirty="0">
                <a:ea typeface="宋体" pitchFamily="2" charset="-122"/>
              </a:rPr>
              <a:t>据</a:t>
            </a:r>
            <a:r>
              <a:rPr lang="zh-CN" altLang="en-US" sz="2000" dirty="0" smtClean="0">
                <a:ea typeface="宋体" pitchFamily="2" charset="-122"/>
              </a:rPr>
              <a:t>每种类型指令执行流程，确定该执行执行时各个数据通路部件所需要的控制信号与相应状态、条件；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对控制信号进行综合以得到每个控制信号的逻辑方程；</a:t>
            </a:r>
            <a:endParaRPr lang="en-US" altLang="zh-CN" sz="2000" dirty="0" smtClean="0">
              <a:ea typeface="宋体" pitchFamily="2" charset="-122"/>
            </a:endParaRPr>
          </a:p>
          <a:p>
            <a:pPr marL="1314450" lvl="2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逻辑电路实现各个控制信号</a:t>
            </a:r>
            <a:r>
              <a:rPr lang="zh-CN" altLang="en-US" sz="2000" dirty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5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0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7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70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AutoShape 5" descr="羊皮纸"/>
          <p:cNvSpPr>
            <a:spLocks noChangeArrowheads="1"/>
          </p:cNvSpPr>
          <p:nvPr/>
        </p:nvSpPr>
        <p:spPr bwMode="auto">
          <a:xfrm>
            <a:off x="827584" y="980728"/>
            <a:ext cx="7086600" cy="5159375"/>
          </a:xfrm>
          <a:prstGeom prst="verticalScroll">
            <a:avLst>
              <a:gd name="adj" fmla="val 125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anchor="ctr">
            <a:spAutoFit/>
          </a:bodyPr>
          <a:lstStyle/>
          <a:p>
            <a:endParaRPr lang="zh-CN" altLang="en-US"/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2322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六讲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  <a:endParaRPr lang="zh-CN" altLang="en-US" sz="2800" b="1" dirty="0">
              <a:solidFill>
                <a:srgbClr val="001ADC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322513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理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器设计概述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处理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器的功能与组成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</a:t>
            </a:r>
            <a:endParaRPr lang="en-US" altLang="zh-CN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模型机指令集</a:t>
            </a:r>
            <a:endParaRPr lang="en-US" altLang="zh-CN" sz="20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模型机数据通路部件</a:t>
            </a:r>
            <a:endParaRPr lang="en-US" altLang="zh-CN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时</a:t>
            </a:r>
            <a:r>
              <a:rPr lang="zh-CN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钟同步方法</a:t>
            </a:r>
            <a:endParaRPr lang="zh-CN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单周期处理器设计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  <p:extLst>
      <p:ext uri="{BB962C8B-B14F-4D97-AF65-F5344CB8AC3E}">
        <p14:creationId xmlns:p14="http://schemas.microsoft.com/office/powerpoint/2010/main" val="819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04664"/>
            <a:ext cx="7086600" cy="37260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 MIPS</a:t>
            </a:r>
            <a:r>
              <a:rPr lang="zh-CN" altLang="en-US" dirty="0" smtClean="0"/>
              <a:t>模型机指令集</a:t>
            </a:r>
            <a:endParaRPr lang="zh-CN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513"/>
            <a:ext cx="4823768" cy="209185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MIPS </a:t>
            </a:r>
            <a:r>
              <a:rPr lang="zh-CN" altLang="en-US" dirty="0" smtClean="0">
                <a:ea typeface="宋体" pitchFamily="2" charset="-122"/>
              </a:rPr>
              <a:t>寄存器结构</a:t>
            </a:r>
            <a:endParaRPr lang="zh-CN" altLang="en-US" dirty="0">
              <a:ea typeface="宋体" pitchFamily="2" charset="-122"/>
            </a:endParaRPr>
          </a:p>
          <a:p>
            <a:pPr marL="812800" lvl="1" indent="-338138"/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位虚拟地址空间</a:t>
            </a:r>
            <a:endParaRPr lang="en-US" altLang="zh-CN" dirty="0" smtClean="0">
              <a:ea typeface="宋体" pitchFamily="2" charset="-122"/>
            </a:endParaRPr>
          </a:p>
          <a:p>
            <a:pPr marL="812800" lvl="1" indent="-338138"/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位</a:t>
            </a:r>
            <a:r>
              <a:rPr lang="en-US" altLang="zh-CN" dirty="0" smtClean="0">
                <a:ea typeface="宋体" pitchFamily="2" charset="-122"/>
              </a:rPr>
              <a:t>GPRs</a:t>
            </a:r>
            <a:r>
              <a:rPr lang="zh-CN" altLang="en-US" dirty="0" smtClean="0">
                <a:ea typeface="宋体" pitchFamily="2" charset="-122"/>
              </a:rPr>
              <a:t>（通用寄存器）</a:t>
            </a:r>
            <a:endParaRPr lang="en-US" altLang="zh-CN" dirty="0">
              <a:ea typeface="宋体" pitchFamily="2" charset="-122"/>
            </a:endParaRPr>
          </a:p>
          <a:p>
            <a:pPr marL="812800" lvl="1" indent="-338138"/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32 </a:t>
            </a:r>
            <a:r>
              <a:rPr lang="zh-CN" altLang="en-US" dirty="0" smtClean="0">
                <a:ea typeface="宋体" pitchFamily="2" charset="-122"/>
              </a:rPr>
              <a:t>位</a:t>
            </a:r>
            <a:r>
              <a:rPr lang="en-US" altLang="zh-CN" dirty="0" smtClean="0">
                <a:ea typeface="宋体" pitchFamily="2" charset="-122"/>
              </a:rPr>
              <a:t>FPRs</a:t>
            </a:r>
            <a:r>
              <a:rPr lang="zh-CN" altLang="en-US" dirty="0" smtClean="0">
                <a:ea typeface="宋体" pitchFamily="2" charset="-122"/>
              </a:rPr>
              <a:t>（浮点数寄存器）</a:t>
            </a:r>
            <a:endParaRPr lang="en-US" altLang="zh-CN" dirty="0">
              <a:ea typeface="宋体" pitchFamily="2" charset="-122"/>
            </a:endParaRPr>
          </a:p>
          <a:p>
            <a:pPr marL="812800" lvl="1" indent="-338138"/>
            <a:r>
              <a:rPr lang="en-US" altLang="zh-CN" dirty="0">
                <a:ea typeface="宋体" pitchFamily="2" charset="-122"/>
              </a:rPr>
              <a:t>HI, LO, PC</a:t>
            </a:r>
          </a:p>
          <a:p>
            <a:pPr lvl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052736"/>
            <a:ext cx="3314290" cy="4005461"/>
          </a:xfrm>
          <a:prstGeom prst="rect">
            <a:avLst/>
          </a:prstGeom>
          <a:noFill/>
        </p:spPr>
      </p:pic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380953"/>
            <a:ext cx="43243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04664"/>
            <a:ext cx="7086600" cy="37260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 MIPS</a:t>
            </a:r>
            <a:r>
              <a:rPr lang="zh-CN" altLang="en-US" dirty="0" smtClean="0"/>
              <a:t>模型机指令集</a:t>
            </a:r>
            <a:endParaRPr lang="zh-CN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052736"/>
            <a:ext cx="4823768" cy="36003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MIPS 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模型机寄存器使用约定</a:t>
            </a:r>
            <a:endParaRPr lang="zh-CN" altLang="en-US" sz="1800" dirty="0">
              <a:solidFill>
                <a:srgbClr val="FF0000"/>
              </a:solidFill>
              <a:ea typeface="宋体" pitchFamily="2" charset="-122"/>
            </a:endParaRPr>
          </a:p>
          <a:p>
            <a:pPr lvl="1" algn="ctr"/>
            <a:endParaRPr lang="zh-CN" altLang="en-US" sz="140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81415"/>
              </p:ext>
            </p:extLst>
          </p:nvPr>
        </p:nvGraphicFramePr>
        <p:xfrm>
          <a:off x="1547664" y="1430134"/>
          <a:ext cx="5544616" cy="4820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21248"/>
                <a:gridCol w="1374098"/>
                <a:gridCol w="28492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寄存器编号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寄存器名称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用途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$zero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常数</a:t>
                      </a:r>
                      <a:r>
                        <a:rPr lang="en-US" altLang="zh-CN" sz="1600" dirty="0" smtClean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$at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保留给汇编器使用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2 ~ 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$v0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 ~ $v1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结果值和表达式求值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4 ~ 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$a0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 ~ $a3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参数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8 ~ 15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$t0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 ~ $t7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临时变量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16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 ~ 23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$s0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 ~ $s7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数据寄存器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24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 ~ 25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$t8 ~ $t9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其他临时变量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26 ~ 27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$k0 ~ $k1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保留给操作系统使用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28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</a:t>
                      </a:r>
                      <a:r>
                        <a:rPr lang="en-US" altLang="zh-CN" sz="1600" dirty="0" err="1" smtClean="0">
                          <a:latin typeface="+mn-lt"/>
                        </a:rPr>
                        <a:t>gp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全局指针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29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</a:t>
                      </a:r>
                      <a:r>
                        <a:rPr lang="en-US" altLang="zh-CN" sz="1600" dirty="0" err="1" smtClean="0">
                          <a:latin typeface="+mn-lt"/>
                        </a:rPr>
                        <a:t>sp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栈指针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30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</a:t>
                      </a:r>
                      <a:r>
                        <a:rPr lang="en-US" altLang="zh-CN" sz="1600" dirty="0" err="1" smtClean="0">
                          <a:latin typeface="+mn-lt"/>
                        </a:rPr>
                        <a:t>fp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帧指针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$</a:t>
                      </a:r>
                      <a:r>
                        <a:rPr lang="en-US" altLang="zh-CN" sz="1600" dirty="0" err="1" smtClean="0">
                          <a:latin typeface="+mn-lt"/>
                        </a:rPr>
                        <a:t>ra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</a:rPr>
                        <a:t>返回地址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/>
              <a:t>2.1 MIPS</a:t>
            </a:r>
            <a:r>
              <a:rPr lang="zh-CN" altLang="en-US" dirty="0"/>
              <a:t>模型机指令集</a:t>
            </a:r>
            <a:endParaRPr lang="zh-CN" altLang="en-US" i="0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974155"/>
            <a:ext cx="7488237" cy="2382837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MIPS </a:t>
            </a:r>
            <a:r>
              <a:rPr lang="zh-CN" altLang="en-US" dirty="0">
                <a:ea typeface="宋体" pitchFamily="2" charset="-122"/>
              </a:rPr>
              <a:t>指令格式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Op</a:t>
            </a:r>
            <a:r>
              <a:rPr lang="zh-CN" altLang="en-US" dirty="0">
                <a:ea typeface="宋体" pitchFamily="2" charset="-122"/>
              </a:rPr>
              <a:t>： </a:t>
            </a:r>
            <a:r>
              <a:rPr lang="en-US" altLang="zh-CN" dirty="0">
                <a:ea typeface="宋体" pitchFamily="2" charset="-122"/>
              </a:rPr>
              <a:t>6 bits, </a:t>
            </a:r>
            <a:r>
              <a:rPr lang="en-US" altLang="zh-CN" dirty="0" err="1">
                <a:ea typeface="宋体" pitchFamily="2" charset="-122"/>
              </a:rPr>
              <a:t>Opcdoe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Rs: 5 bits, The first register source operand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Rt</a:t>
            </a:r>
            <a:r>
              <a:rPr lang="en-US" altLang="zh-CN" dirty="0">
                <a:ea typeface="宋体" pitchFamily="2" charset="-122"/>
              </a:rPr>
              <a:t>: 5 bits, The second register source operand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Rd: 5 bits, The register destination operand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Shamt</a:t>
            </a:r>
            <a:r>
              <a:rPr lang="en-US" altLang="zh-CN" dirty="0">
                <a:ea typeface="宋体" pitchFamily="2" charset="-122"/>
              </a:rPr>
              <a:t>: 5 bits, Shift amount ( shift instruction)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Func</a:t>
            </a:r>
            <a:r>
              <a:rPr lang="en-US" altLang="zh-CN" dirty="0">
                <a:ea typeface="宋体" pitchFamily="2" charset="-122"/>
              </a:rPr>
              <a:t>: 6 bits, function code ( another </a:t>
            </a:r>
            <a:r>
              <a:rPr lang="en-US" altLang="zh-CN" dirty="0" err="1">
                <a:ea typeface="宋体" pitchFamily="2" charset="-122"/>
              </a:rPr>
              <a:t>Opcode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1680" y="3501008"/>
          <a:ext cx="6768802" cy="277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02" name="Visio" r:id="rId4" imgW="5797980" imgH="2373342" progId="Visio.Drawing.11">
                  <p:embed/>
                </p:oleObj>
              </mc:Choice>
              <mc:Fallback>
                <p:oleObj name="Visio" r:id="rId4" imgW="5797980" imgH="237334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6768802" cy="277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4005064"/>
            <a:ext cx="10081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10081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733256"/>
            <a:ext cx="10081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/>
              <a:t>2.1 MIPS</a:t>
            </a:r>
            <a:r>
              <a:rPr lang="zh-CN" altLang="en-US" dirty="0"/>
              <a:t>模型机指令集</a:t>
            </a:r>
            <a:endParaRPr lang="zh-CN" altLang="en-US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43323"/>
            <a:ext cx="7488237" cy="325437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MIPS </a:t>
            </a:r>
            <a:r>
              <a:rPr lang="zh-CN" altLang="en-US">
                <a:ea typeface="宋体" pitchFamily="2" charset="-122"/>
              </a:rPr>
              <a:t>寻址方式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" y="1268761"/>
            <a:ext cx="5978079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31065"/>
            <a:ext cx="5976664" cy="9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04813"/>
            <a:ext cx="7416179" cy="37260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模型机指令集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59832" y="1032861"/>
            <a:ext cx="345638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模型机指令集（</a:t>
            </a:r>
            <a:r>
              <a:rPr lang="en-US" altLang="zh-CN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条指令）</a:t>
            </a:r>
            <a:endParaRPr lang="zh-CN" altLang="en-US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6" y="1360642"/>
            <a:ext cx="8540664" cy="5092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AutoShape 5" descr="羊皮纸"/>
          <p:cNvSpPr>
            <a:spLocks noChangeArrowheads="1"/>
          </p:cNvSpPr>
          <p:nvPr/>
        </p:nvSpPr>
        <p:spPr bwMode="auto">
          <a:xfrm>
            <a:off x="827584" y="980728"/>
            <a:ext cx="7086600" cy="5159375"/>
          </a:xfrm>
          <a:prstGeom prst="verticalScroll">
            <a:avLst>
              <a:gd name="adj" fmla="val 125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anchor="ctr">
            <a:spAutoFit/>
          </a:bodyPr>
          <a:lstStyle/>
          <a:p>
            <a:endParaRPr lang="zh-CN" altLang="en-US"/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2322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六讲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  <a:endParaRPr lang="zh-CN" altLang="en-US" sz="2800" b="1" dirty="0">
              <a:solidFill>
                <a:srgbClr val="001ADC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322513" y="2167579"/>
            <a:ext cx="4481735" cy="2197525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 algn="l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zh-CN" altLang="en-US" sz="2400" dirty="0" smtClean="0"/>
              <a:t>处</a:t>
            </a:r>
            <a:r>
              <a:rPr lang="zh-CN" altLang="en-US" sz="2400" dirty="0"/>
              <a:t>理</a:t>
            </a:r>
            <a:r>
              <a:rPr lang="zh-CN" altLang="en-US" sz="2400" dirty="0" smtClean="0"/>
              <a:t>器设计概述</a:t>
            </a:r>
            <a:endParaRPr lang="zh-CN" altLang="en-US" sz="2400" b="1" dirty="0"/>
          </a:p>
          <a:p>
            <a:pPr marL="609600" indent="-609600" algn="l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/>
              <a:t>MIPS</a:t>
            </a:r>
            <a:r>
              <a:rPr lang="zh-CN" altLang="en-US" sz="2400" dirty="0" smtClean="0"/>
              <a:t>模型机</a:t>
            </a:r>
            <a:endParaRPr lang="zh-CN" altLang="en-US" sz="2400" b="1" dirty="0"/>
          </a:p>
          <a:p>
            <a:pPr marL="609600" indent="-609600" algn="l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/>
              <a:t>MIPS</a:t>
            </a:r>
            <a:r>
              <a:rPr lang="zh-CN" altLang="en-US" sz="2400" b="1" dirty="0" smtClean="0"/>
              <a:t>单周期处理器设计</a:t>
            </a:r>
            <a:endParaRPr lang="zh-CN" altLang="en-US" sz="2400" b="1" dirty="0"/>
          </a:p>
          <a:p>
            <a:pPr marL="609600" indent="-609600" algn="l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zh-CN" altLang="en-US" sz="2400" b="1" dirty="0" smtClean="0"/>
              <a:t>流水线及其冒险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MIPS</a:t>
            </a:r>
            <a:r>
              <a:rPr lang="zh-CN" altLang="en-US" dirty="0"/>
              <a:t>模型机指令集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948470"/>
            <a:ext cx="7943850" cy="4886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635896" y="940978"/>
            <a:ext cx="345638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模型机指令编码</a:t>
            </a:r>
            <a:endParaRPr lang="zh-CN" altLang="en-US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866964"/>
            <a:ext cx="5976664" cy="9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数据通路部件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55390"/>
            <a:ext cx="7920880" cy="95615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组合部件：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加法器（</a:t>
            </a:r>
            <a:r>
              <a:rPr lang="en-US" altLang="zh-CN" sz="2000" dirty="0" smtClean="0"/>
              <a:t>Adder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、算术逻辑运算单元（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25328"/>
              </p:ext>
            </p:extLst>
          </p:nvPr>
        </p:nvGraphicFramePr>
        <p:xfrm>
          <a:off x="3955872" y="2284798"/>
          <a:ext cx="432048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0332"/>
                <a:gridCol w="1368152"/>
                <a:gridCol w="1741996"/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输入（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输出（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Sum=A+B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07906"/>
              </p:ext>
            </p:extLst>
          </p:nvPr>
        </p:nvGraphicFramePr>
        <p:xfrm>
          <a:off x="3883864" y="3696912"/>
          <a:ext cx="4576568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369"/>
                <a:gridCol w="708926"/>
                <a:gridCol w="1463089"/>
                <a:gridCol w="1656184"/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数据输入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控制输入</a:t>
                      </a:r>
                      <a:r>
                        <a:rPr lang="en-US" altLang="zh-CN" smtClean="0"/>
                        <a:t>OP</a:t>
                      </a:r>
                    </a:p>
                    <a:p>
                      <a:pPr algn="ctr"/>
                      <a:r>
                        <a:rPr lang="zh-CN" altLang="en-US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输出</a:t>
                      </a:r>
                      <a:endParaRPr lang="en-US" altLang="zh-CN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 = A&amp;B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 = A|B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 = A+B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 = A-B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 A=B then</a:t>
                      </a:r>
                      <a:r>
                        <a:rPr lang="en-US" altLang="zh-CN" baseline="0" dirty="0" smtClean="0"/>
                        <a:t> Zero=1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4030578"/>
            <a:ext cx="2553818" cy="24608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36894"/>
            <a:ext cx="2337794" cy="2015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2440" y="5988013"/>
            <a:ext cx="792088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smtClean="0"/>
              <a:t>BEQ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07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数据通路部件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55390"/>
            <a:ext cx="7920880" cy="1417824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组合部件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路选择器（</a:t>
            </a:r>
            <a:r>
              <a:rPr lang="en-US" altLang="zh-CN" sz="2000" dirty="0" smtClean="0"/>
              <a:t>Mux</a:t>
            </a:r>
            <a:r>
              <a:rPr lang="zh-CN" altLang="en-US" sz="2000" dirty="0" smtClean="0"/>
              <a:t>）、符号扩展器（</a:t>
            </a:r>
            <a:r>
              <a:rPr lang="en-US" altLang="zh-CN" sz="2000" dirty="0" err="1" smtClean="0"/>
              <a:t>Signext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路选择器有二选一，三选一，四选一等。</a:t>
            </a:r>
            <a:endParaRPr lang="en-US" altLang="zh-CN" sz="2000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43" y="4781897"/>
            <a:ext cx="2383325" cy="131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43547"/>
            <a:ext cx="2417326" cy="167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83343"/>
              </p:ext>
            </p:extLst>
          </p:nvPr>
        </p:nvGraphicFramePr>
        <p:xfrm>
          <a:off x="3995936" y="2417440"/>
          <a:ext cx="4432552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144"/>
                <a:gridCol w="792088"/>
                <a:gridCol w="1728192"/>
                <a:gridCol w="1152128"/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</a:t>
                      </a:r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无效（低电平）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Y=A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有效（高电平）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Y=B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67944" y="4929001"/>
            <a:ext cx="4464496" cy="10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16</a:t>
            </a:r>
            <a:r>
              <a:rPr lang="zh-CN" altLang="en-US" dirty="0" smtClean="0"/>
              <a:t>位二进制数按符号位扩展至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Signext</a:t>
            </a:r>
            <a:r>
              <a:rPr lang="en-US" altLang="zh-CN" dirty="0" smtClean="0"/>
              <a:t>(8000H) = FFFF8000H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Signext</a:t>
            </a:r>
            <a:r>
              <a:rPr lang="en-US" altLang="zh-CN" dirty="0" smtClean="0"/>
              <a:t>(7800H) = 00007800H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8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71026"/>
            <a:ext cx="2895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.2 </a:t>
            </a:r>
            <a:r>
              <a:rPr lang="zh-CN" altLang="en-US" dirty="0" smtClean="0"/>
              <a:t>数据通路部件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4896544" cy="160249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寄存器堆（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个寄存器）</a:t>
            </a:r>
            <a:endParaRPr lang="zh-CN" altLang="en-US" sz="20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两</a:t>
            </a:r>
            <a:r>
              <a:rPr lang="zh-CN" altLang="en-US" sz="2000" dirty="0"/>
              <a:t>个</a:t>
            </a:r>
            <a:r>
              <a:rPr lang="en-US" altLang="zh-CN" sz="2000" dirty="0"/>
              <a:t>32</a:t>
            </a:r>
            <a:r>
              <a:rPr lang="zh-CN" altLang="en-US" sz="2000" dirty="0" smtClean="0"/>
              <a:t>位</a:t>
            </a:r>
            <a:r>
              <a:rPr lang="zh-CN" altLang="en-US" sz="2000" dirty="0"/>
              <a:t>数据</a:t>
            </a:r>
            <a:r>
              <a:rPr lang="zh-CN" altLang="en-US" sz="2000" dirty="0" smtClean="0"/>
              <a:t>输出</a:t>
            </a:r>
            <a:r>
              <a:rPr lang="zh-CN" altLang="en-US" sz="2000" dirty="0"/>
              <a:t>端口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32</a:t>
            </a:r>
            <a:r>
              <a:rPr lang="zh-CN" altLang="en-US" sz="2000" dirty="0" smtClean="0"/>
              <a:t>位数据输入端口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三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5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寄存器地址输入端口</a:t>
            </a:r>
            <a:endParaRPr lang="zh-CN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98113"/>
              </p:ext>
            </p:extLst>
          </p:nvPr>
        </p:nvGraphicFramePr>
        <p:xfrm>
          <a:off x="4188092" y="3047261"/>
          <a:ext cx="470438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9972"/>
                <a:gridCol w="1008112"/>
                <a:gridCol w="2736304"/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地址输入（</a:t>
                      </a: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位）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数据输出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Read</a:t>
                      </a:r>
                      <a:r>
                        <a:rPr lang="en-US" altLang="zh-CN" sz="1400" baseline="0" dirty="0" smtClean="0"/>
                        <a:t> register</a:t>
                      </a: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Read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register2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Read data1=R[Read</a:t>
                      </a:r>
                      <a:r>
                        <a:rPr lang="en-US" altLang="zh-CN" sz="1400" baseline="0" dirty="0" smtClean="0"/>
                        <a:t>register1</a:t>
                      </a:r>
                      <a:r>
                        <a:rPr lang="en-US" altLang="zh-CN" sz="14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Read data2=R[Read</a:t>
                      </a:r>
                      <a:r>
                        <a:rPr lang="en-US" altLang="zh-CN" sz="1400" baseline="0" dirty="0" smtClean="0"/>
                        <a:t>register</a:t>
                      </a:r>
                      <a:r>
                        <a:rPr lang="en-US" altLang="zh-CN" sz="1400" dirty="0" smtClean="0"/>
                        <a:t>2]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80180" y="2660772"/>
            <a:ext cx="28083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寄存</a:t>
            </a:r>
            <a:r>
              <a:rPr lang="zh-CN" altLang="en-US" b="0" dirty="0" smtClean="0">
                <a:solidFill>
                  <a:srgbClr val="FF0000"/>
                </a:solidFill>
              </a:rPr>
              <a:t>器堆读操作（输出）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65438"/>
              </p:ext>
            </p:extLst>
          </p:nvPr>
        </p:nvGraphicFramePr>
        <p:xfrm>
          <a:off x="3491880" y="4765888"/>
          <a:ext cx="5376732" cy="161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3745"/>
                <a:gridCol w="1123495"/>
                <a:gridCol w="1561192"/>
                <a:gridCol w="1488300"/>
              </a:tblGrid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地址输入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位）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数据</a:t>
                      </a:r>
                      <a:r>
                        <a:rPr lang="zh-CN" altLang="en-US" sz="1600" baseline="0" dirty="0" smtClean="0"/>
                        <a:t>输入</a:t>
                      </a:r>
                      <a:endParaRPr lang="en-US" altLang="zh-CN" sz="1600" baseline="0" dirty="0" smtClean="0"/>
                    </a:p>
                    <a:p>
                      <a:pPr algn="ctr"/>
                      <a:r>
                        <a:rPr lang="zh-CN" altLang="en-US" sz="1600" baseline="0" dirty="0" smtClean="0"/>
                        <a:t>（</a:t>
                      </a:r>
                      <a:r>
                        <a:rPr lang="en-US" altLang="zh-CN" sz="1600" baseline="0" dirty="0" smtClean="0"/>
                        <a:t>32</a:t>
                      </a:r>
                      <a:r>
                        <a:rPr lang="zh-CN" altLang="en-US" sz="1600" baseline="0" dirty="0" smtClean="0"/>
                        <a:t>位）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  </a:t>
                      </a:r>
                      <a:r>
                        <a:rPr lang="zh-CN" altLang="en-US" sz="1600" baseline="0" dirty="0" smtClean="0"/>
                        <a:t>控制输入</a:t>
                      </a:r>
                      <a:endParaRPr lang="en-US" altLang="zh-CN" sz="1600" baseline="0" dirty="0" smtClean="0"/>
                    </a:p>
                    <a:p>
                      <a:pPr algn="ctr"/>
                      <a:r>
                        <a:rPr lang="en-US" altLang="zh-CN" sz="1600" baseline="0" dirty="0" err="1" smtClean="0"/>
                        <a:t>RegWrite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操作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</a:t>
                      </a:r>
                      <a:r>
                        <a:rPr lang="en-US" altLang="zh-CN" sz="1400" baseline="0" dirty="0" smtClean="0"/>
                        <a:t> register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 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无效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无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</a:t>
                      </a:r>
                      <a:r>
                        <a:rPr lang="en-US" altLang="zh-CN" sz="1400" baseline="0" dirty="0" smtClean="0"/>
                        <a:t> register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有效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（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Clk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时钟下跳沿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R[</a:t>
                      </a:r>
                      <a:r>
                        <a:rPr lang="en-US" altLang="zh-CN" sz="1400" dirty="0" err="1" smtClean="0"/>
                        <a:t>Writeregister</a:t>
                      </a:r>
                      <a:r>
                        <a:rPr lang="en-US" altLang="zh-CN" sz="14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ym typeface="Wingdings" panose="05000000000000000000" pitchFamily="2" charset="2"/>
                        </a:rPr>
                        <a:t> Write 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908172" y="4405848"/>
            <a:ext cx="28083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寄存</a:t>
            </a:r>
            <a:r>
              <a:rPr lang="zh-CN" altLang="en-US" b="0" dirty="0" smtClean="0">
                <a:solidFill>
                  <a:srgbClr val="FF0000"/>
                </a:solidFill>
              </a:rPr>
              <a:t>器堆写操作（输入）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1588522"/>
            <a:ext cx="49320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读操作不需读信号，但写操作需要写</a:t>
            </a:r>
            <a:r>
              <a:rPr lang="zh-CN" altLang="en-US" sz="2000" dirty="0" smtClean="0"/>
              <a:t>信号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9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.2 </a:t>
            </a:r>
            <a:r>
              <a:rPr lang="zh-CN" altLang="en-US" dirty="0" smtClean="0"/>
              <a:t>数据通路部件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7700" y="848132"/>
            <a:ext cx="7848600" cy="420628"/>
          </a:xfrm>
        </p:spPr>
        <p:txBody>
          <a:bodyPr/>
          <a:lstStyle/>
          <a:p>
            <a:r>
              <a:rPr lang="zh-CN" altLang="en-US" dirty="0"/>
              <a:t>寄存</a:t>
            </a:r>
            <a:r>
              <a:rPr lang="zh-CN" altLang="en-US" dirty="0" smtClean="0"/>
              <a:t>器堆内部</a:t>
            </a:r>
            <a:r>
              <a:rPr lang="zh-CN" altLang="en-US" dirty="0"/>
              <a:t>结构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676238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3563888" y="3861048"/>
            <a:ext cx="576064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椭圆 6"/>
          <p:cNvSpPr/>
          <p:nvPr/>
        </p:nvSpPr>
        <p:spPr bwMode="auto">
          <a:xfrm>
            <a:off x="3491880" y="378904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.2 </a:t>
            </a:r>
            <a:r>
              <a:rPr lang="zh-CN" altLang="en-US" dirty="0" smtClean="0"/>
              <a:t>数据通路部件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4896544" cy="533274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数据存储器</a:t>
            </a:r>
            <a:r>
              <a:rPr lang="en-US" altLang="zh-CN" dirty="0" smtClean="0"/>
              <a:t>DM</a:t>
            </a:r>
            <a:r>
              <a:rPr lang="zh-CN" altLang="en-US" dirty="0" smtClean="0"/>
              <a:t>（理想存储器）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单数据输入</a:t>
            </a:r>
            <a:r>
              <a:rPr lang="zh-CN" altLang="en-US" dirty="0"/>
              <a:t>总线：</a:t>
            </a:r>
            <a:r>
              <a:rPr lang="en-US" altLang="zh-CN" dirty="0"/>
              <a:t>Write data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单数据输出</a:t>
            </a:r>
            <a:r>
              <a:rPr lang="zh-CN" altLang="en-US" dirty="0"/>
              <a:t>总线：</a:t>
            </a:r>
            <a:r>
              <a:rPr lang="en-US" altLang="zh-CN" dirty="0"/>
              <a:t>Read data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读：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MemRead</a:t>
            </a:r>
            <a:r>
              <a:rPr lang="zh-CN" altLang="en-US" dirty="0"/>
              <a:t>控制信号</a:t>
            </a:r>
            <a:r>
              <a:rPr lang="zh-CN" altLang="en-US" dirty="0" smtClean="0"/>
              <a:t>有效时</a:t>
            </a:r>
            <a:r>
              <a:rPr lang="zh-CN" altLang="en-US" dirty="0"/>
              <a:t>，地址线</a:t>
            </a:r>
            <a:r>
              <a:rPr lang="en-US" altLang="zh-CN" dirty="0"/>
              <a:t>(Address)</a:t>
            </a:r>
            <a:r>
              <a:rPr lang="zh-CN" altLang="en-US" dirty="0" smtClean="0"/>
              <a:t>选择的</a:t>
            </a:r>
            <a:r>
              <a:rPr lang="zh-CN" altLang="en-US" dirty="0"/>
              <a:t>存储字被放在</a:t>
            </a:r>
            <a:r>
              <a:rPr lang="en-US" altLang="zh-CN" dirty="0" smtClean="0"/>
              <a:t>Read data</a:t>
            </a:r>
            <a:r>
              <a:rPr lang="zh-CN" altLang="en-US" dirty="0"/>
              <a:t>输出总线</a:t>
            </a:r>
            <a:r>
              <a:rPr lang="zh-CN" altLang="en-US" dirty="0" smtClean="0"/>
              <a:t>上</a:t>
            </a:r>
            <a:r>
              <a:rPr lang="zh-CN" altLang="en-US" dirty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组合元件操作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写：</a:t>
            </a:r>
            <a:r>
              <a:rPr lang="en-US" altLang="zh-CN" dirty="0" err="1" smtClean="0">
                <a:solidFill>
                  <a:srgbClr val="FF0000"/>
                </a:solidFill>
              </a:rPr>
              <a:t>MemWrite</a:t>
            </a:r>
            <a:r>
              <a:rPr lang="zh-CN" altLang="en-US" dirty="0"/>
              <a:t>控制信号</a:t>
            </a:r>
            <a:r>
              <a:rPr lang="zh-CN" altLang="en-US" dirty="0" smtClean="0"/>
              <a:t>有效且时钟信号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下跳沿时</a:t>
            </a:r>
            <a:r>
              <a:rPr lang="zh-CN" altLang="en-US" dirty="0"/>
              <a:t>，</a:t>
            </a:r>
            <a:r>
              <a:rPr lang="en-US" altLang="zh-CN" dirty="0"/>
              <a:t>Write data</a:t>
            </a:r>
            <a:r>
              <a:rPr lang="zh-CN" altLang="en-US" dirty="0"/>
              <a:t>总线上</a:t>
            </a:r>
            <a:r>
              <a:rPr lang="zh-CN" altLang="en-US" dirty="0" smtClean="0"/>
              <a:t>的数据</a:t>
            </a:r>
            <a:r>
              <a:rPr lang="zh-CN" altLang="en-US" dirty="0"/>
              <a:t>被写入地址选择的</a:t>
            </a:r>
            <a:r>
              <a:rPr lang="zh-CN" altLang="en-US" dirty="0" smtClean="0"/>
              <a:t>存储单元中（</a:t>
            </a:r>
            <a:r>
              <a:rPr lang="zh-CN" altLang="en-US" dirty="0" smtClean="0">
                <a:solidFill>
                  <a:srgbClr val="FF0000"/>
                </a:solidFill>
              </a:rPr>
              <a:t>状态元件操作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/>
              <a:t>指令存储器</a:t>
            </a:r>
            <a:r>
              <a:rPr lang="en-US" altLang="zh-CN" sz="2600" dirty="0" smtClean="0"/>
              <a:t>IM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指令地址</a:t>
            </a:r>
            <a:r>
              <a:rPr lang="en-US" altLang="zh-CN" dirty="0" smtClean="0"/>
              <a:t>(Read </a:t>
            </a:r>
            <a:r>
              <a:rPr lang="en-US" altLang="zh-CN" dirty="0"/>
              <a:t>address)</a:t>
            </a:r>
            <a:r>
              <a:rPr lang="zh-CN" altLang="en-US" dirty="0"/>
              <a:t>选择</a:t>
            </a:r>
            <a:r>
              <a:rPr lang="zh-CN" altLang="en-US" dirty="0" smtClean="0"/>
              <a:t>的指令</a:t>
            </a:r>
            <a:r>
              <a:rPr lang="zh-CN" altLang="en-US" dirty="0"/>
              <a:t>被放在</a:t>
            </a:r>
            <a:r>
              <a:rPr lang="en-US" altLang="zh-CN" dirty="0"/>
              <a:t>Instruction</a:t>
            </a:r>
            <a:r>
              <a:rPr lang="zh-CN" altLang="en-US" dirty="0" smtClean="0"/>
              <a:t>输出线</a:t>
            </a:r>
            <a:r>
              <a:rPr lang="zh-CN" altLang="en-US" dirty="0"/>
              <a:t>上（</a:t>
            </a:r>
            <a:r>
              <a:rPr lang="zh-CN" altLang="en-US" dirty="0" smtClean="0">
                <a:solidFill>
                  <a:srgbClr val="FF0000"/>
                </a:solidFill>
              </a:rPr>
              <a:t>组合</a:t>
            </a:r>
            <a:r>
              <a:rPr lang="zh-CN" altLang="en-US" dirty="0">
                <a:solidFill>
                  <a:srgbClr val="FF0000"/>
                </a:solidFill>
              </a:rPr>
              <a:t>元件</a:t>
            </a:r>
            <a:r>
              <a:rPr lang="zh-CN" altLang="en-US" dirty="0" smtClean="0">
                <a:solidFill>
                  <a:srgbClr val="FF0000"/>
                </a:solidFill>
              </a:rPr>
              <a:t>操作，</a:t>
            </a:r>
            <a:r>
              <a:rPr lang="zh-CN" altLang="en-US" dirty="0" smtClean="0"/>
              <a:t>不需要</a:t>
            </a:r>
            <a:r>
              <a:rPr lang="en-US" altLang="zh-CN" dirty="0" err="1" smtClean="0">
                <a:solidFill>
                  <a:srgbClr val="FF0000"/>
                </a:solidFill>
              </a:rPr>
              <a:t>MemRead</a:t>
            </a:r>
            <a:r>
              <a:rPr lang="zh-CN" altLang="en-US" dirty="0" smtClean="0"/>
              <a:t>控制信号）</a:t>
            </a:r>
            <a:endParaRPr lang="en-US" altLang="zh-CN" dirty="0" smtClean="0"/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06210"/>
            <a:ext cx="2862833" cy="21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24744"/>
            <a:ext cx="2790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时钟同步方法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848600" cy="1371658"/>
          </a:xfrm>
        </p:spPr>
        <p:txBody>
          <a:bodyPr/>
          <a:lstStyle/>
          <a:p>
            <a:r>
              <a:rPr lang="zh-CN" altLang="en-US" dirty="0" smtClean="0"/>
              <a:t>时钟同步方法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以时钟周期信号为基准，确定数据读出和写入的时刻。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采用边沿触发的时钟同步方法，如上跳沿触发，意味着所有状态元件（寄存器、存储器）的数据写入都发生在时钟周期的上跳沿时刻。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3" y="4842733"/>
            <a:ext cx="30963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多周期</a:t>
            </a:r>
            <a:r>
              <a:rPr lang="zh-CN" altLang="en-US" sz="14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指令</a:t>
            </a:r>
            <a:endParaRPr lang="en-US" altLang="zh-CN" sz="14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组合逻辑操作时钟周期内完成；</a:t>
            </a:r>
            <a:endParaRPr lang="en-US" altLang="zh-CN" sz="1400" b="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所有信号在时钟周期内从状态单元</a:t>
            </a:r>
            <a:r>
              <a:rPr lang="en-US" altLang="zh-CN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经组合逻辑传送到状态单元</a:t>
            </a:r>
            <a:r>
              <a:rPr lang="en-US" altLang="zh-CN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400" b="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时钟信号上跳沿同步</a:t>
            </a:r>
            <a:r>
              <a:rPr lang="en-US" altLang="zh-CN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4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52335" y="2626806"/>
            <a:ext cx="7336089" cy="2031325"/>
            <a:chOff x="1552213" y="4682477"/>
            <a:chExt cx="7336089" cy="2031325"/>
          </a:xfrm>
        </p:grpSpPr>
        <p:pic>
          <p:nvPicPr>
            <p:cNvPr id="24064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213" y="4844110"/>
              <a:ext cx="37242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5791959" y="4682477"/>
              <a:ext cx="309634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213" indent="-17621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4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单周期指令</a:t>
              </a:r>
              <a:endParaRPr lang="en-US" altLang="zh-CN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marL="176213" indent="-17621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400" b="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组合逻辑操作时钟周期内完成；</a:t>
              </a:r>
              <a:endParaRPr lang="en-US" altLang="zh-CN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marL="176213" indent="-17621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4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所有</a:t>
              </a:r>
              <a:r>
                <a:rPr lang="zh-CN" altLang="en-US" sz="1400" b="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信号在时钟周期内从状态单元</a:t>
              </a:r>
              <a:r>
                <a:rPr lang="zh-CN" altLang="en-US" sz="1400" b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输出</a:t>
              </a:r>
              <a:r>
                <a:rPr lang="zh-CN" altLang="en-US" sz="1400" b="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经组合逻辑处理在回到状态单元输入。</a:t>
              </a:r>
              <a:endParaRPr lang="en-US" altLang="zh-CN" sz="1400" b="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marL="176213" indent="-176213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1400" b="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时钟信号上跳沿同步</a:t>
              </a:r>
              <a:r>
                <a:rPr lang="en-US" altLang="zh-CN" sz="1400" b="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b="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" y="4914741"/>
            <a:ext cx="5444259" cy="15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6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AutoShape 5" descr="羊皮纸"/>
          <p:cNvSpPr>
            <a:spLocks noChangeArrowheads="1"/>
          </p:cNvSpPr>
          <p:nvPr/>
        </p:nvSpPr>
        <p:spPr bwMode="auto">
          <a:xfrm>
            <a:off x="827584" y="980728"/>
            <a:ext cx="7086600" cy="5159375"/>
          </a:xfrm>
          <a:prstGeom prst="verticalScroll">
            <a:avLst>
              <a:gd name="adj" fmla="val 125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anchor="ctr">
            <a:spAutoFit/>
          </a:bodyPr>
          <a:lstStyle/>
          <a:p>
            <a:endParaRPr lang="zh-CN" altLang="en-US"/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2322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六讲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  <a:endParaRPr lang="zh-CN" altLang="en-US" sz="2800" b="1" dirty="0">
              <a:solidFill>
                <a:srgbClr val="001ADC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322513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理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器设计概述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处理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器的功能与组成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MIPS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单周期处理器设计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单周期数据通路设计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单周期控制器设计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单周期性能分析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  <p:extLst>
      <p:ext uri="{BB962C8B-B14F-4D97-AF65-F5344CB8AC3E}">
        <p14:creationId xmlns:p14="http://schemas.microsoft.com/office/powerpoint/2010/main" val="35571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5867400" cy="372603"/>
          </a:xfrm>
          <a:noFill/>
          <a:ln/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单周期数据通路</a:t>
            </a:r>
            <a:r>
              <a:rPr lang="zh-CN" altLang="en-US" dirty="0"/>
              <a:t>设计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76637"/>
            <a:ext cx="8280920" cy="5092676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单周期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所有指令执行周期固定为单一时钟周期，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CPI=1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通路设计考虑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</a:rPr>
              <a:t>哈佛</a:t>
            </a:r>
            <a:r>
              <a:rPr lang="zh-CN" altLang="en-US" sz="2000" dirty="0" smtClean="0">
                <a:solidFill>
                  <a:srgbClr val="FF0000"/>
                </a:solidFill>
              </a:rPr>
              <a:t>体系结构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使用指令存储区（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）和数据存储区（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）分别保存指令和数据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先为每类指令设计独立的数据通路，然后再考虑数据通路合并。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指令执行的共性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从指令存储器读取指令，取指令后，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PC+4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模型机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条指令在读取寄存器后，都要使用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LW/SW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（存储访问）指令用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计算数据地址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ADD/SUB/AND/OR(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算术逻辑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完成算术逻辑运算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BEQ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（分支）指令用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进行比较（减法运算）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29927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5867400" cy="372603"/>
          </a:xfrm>
          <a:noFill/>
          <a:ln/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单周期数据通路</a:t>
            </a:r>
            <a:r>
              <a:rPr lang="zh-CN" altLang="en-US" dirty="0"/>
              <a:t>设计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76637"/>
            <a:ext cx="8280920" cy="5612819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单周期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所有指令执行周期固定为单一时钟周期，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CPI=1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通路设计考虑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</a:rPr>
              <a:t>哈佛</a:t>
            </a:r>
            <a:r>
              <a:rPr lang="zh-CN" altLang="en-US" sz="2000" dirty="0" smtClean="0">
                <a:solidFill>
                  <a:srgbClr val="FF0000"/>
                </a:solidFill>
              </a:rPr>
              <a:t>体系结构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使用指令存储区（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）和数据存储区（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）分别保存指令和数据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先为每类指令设计独立的数据通路，然后再考虑数据通路合并。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机指令执行过程一般会分为如下几个步骤：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取指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令：根据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令存储器获得指令，然后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PC+4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寄存器：根据指令格式读取相应寄存器操作数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运算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完成相应的算术逻辑运算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据存取：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LW/SW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指令的数据存储器访问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写寄存器：运算类指令和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LW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指令要把数据写入寄存器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根据每个步骤确定数据通路所需的部件和部件之间的连接关系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60512"/>
      </p:ext>
    </p:extLst>
  </p:cSld>
  <p:clrMapOvr>
    <a:masterClrMapping/>
  </p:clrMapOvr>
  <p:transition advTm="29927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AutoShape 5" descr="羊皮纸"/>
          <p:cNvSpPr>
            <a:spLocks noChangeArrowheads="1"/>
          </p:cNvSpPr>
          <p:nvPr/>
        </p:nvSpPr>
        <p:spPr bwMode="auto">
          <a:xfrm>
            <a:off x="827584" y="980728"/>
            <a:ext cx="7086600" cy="5159375"/>
          </a:xfrm>
          <a:prstGeom prst="verticalScroll">
            <a:avLst>
              <a:gd name="adj" fmla="val 125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anchor="ctr">
            <a:spAutoFit/>
          </a:bodyPr>
          <a:lstStyle/>
          <a:p>
            <a:endParaRPr lang="zh-CN" altLang="en-US"/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2322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六讲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  <a:endParaRPr lang="zh-CN" altLang="en-US" sz="2800" b="1" dirty="0">
              <a:solidFill>
                <a:srgbClr val="001ADC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322513" y="2060848"/>
            <a:ext cx="4481735" cy="2708434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处</a:t>
            </a: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理</a:t>
            </a:r>
            <a:r>
              <a:rPr lang="zh-CN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器设计概述</a:t>
            </a:r>
            <a:endParaRPr lang="en-US" altLang="zh-CN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r>
              <a:rPr lang="zh-CN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器的功能与组成</a:t>
            </a:r>
            <a:endParaRPr lang="en-US" altLang="zh-CN" sz="20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处理器设计的一般方法</a:t>
            </a:r>
            <a:endParaRPr lang="zh-CN" alt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单周期处理器设计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  <p:extLst>
      <p:ext uri="{BB962C8B-B14F-4D97-AF65-F5344CB8AC3E}">
        <p14:creationId xmlns:p14="http://schemas.microsoft.com/office/powerpoint/2010/main" val="255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5867400" cy="372603"/>
          </a:xfrm>
          <a:noFill/>
          <a:ln/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单周期数据通路</a:t>
            </a:r>
            <a:r>
              <a:rPr lang="zh-CN" altLang="en-US" dirty="0"/>
              <a:t>设计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8721"/>
            <a:ext cx="8280920" cy="497264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析指令执行步骤，确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定数据通路所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需部件和部件间连接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模型机指令执行过程一般会分为如下几个步骤：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指令：根据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访问指令存储器获得指令，然后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PC+4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读寄存器：根据指令格式读取相应寄存器操作数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运算：在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完成相应的算术逻辑运算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数据存取：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LW/SW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指令的数据存储器访问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写寄存器：运算类指令和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LW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指令要把数据写入寄存器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使用数据通路设计表格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表格记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录数据通路部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件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输入端的输入来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源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暂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不考虑控制信号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47236"/>
              </p:ext>
            </p:extLst>
          </p:nvPr>
        </p:nvGraphicFramePr>
        <p:xfrm>
          <a:off x="611560" y="5085185"/>
          <a:ext cx="7704858" cy="1617899"/>
        </p:xfrm>
        <a:graphic>
          <a:graphicData uri="http://schemas.openxmlformats.org/drawingml/2006/table">
            <a:tbl>
              <a:tblPr/>
              <a:tblGrid>
                <a:gridCol w="582603"/>
                <a:gridCol w="412186"/>
                <a:gridCol w="412186"/>
                <a:gridCol w="535990"/>
                <a:gridCol w="602989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31711336"/>
      </p:ext>
    </p:extLst>
  </p:cSld>
  <p:clrMapOvr>
    <a:masterClrMapping/>
  </p:clrMapOvr>
  <p:transition advTm="299279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920235" cy="372603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取指与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自增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908720"/>
            <a:ext cx="7848600" cy="19041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取指和</a:t>
            </a:r>
            <a:r>
              <a:rPr lang="en-US" altLang="zh-CN" dirty="0" smtClean="0">
                <a:ea typeface="宋体" pitchFamily="2" charset="-122"/>
              </a:rPr>
              <a:t>PC</a:t>
            </a:r>
            <a:r>
              <a:rPr lang="zh-CN" altLang="en-US" dirty="0" smtClean="0">
                <a:ea typeface="宋体" pitchFamily="2" charset="-122"/>
              </a:rPr>
              <a:t>自增数据通路（所有指令）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功</a:t>
            </a:r>
            <a:r>
              <a:rPr lang="zh-CN" altLang="en-US" sz="2000" dirty="0" smtClean="0">
                <a:ea typeface="宋体" pitchFamily="2" charset="-122"/>
              </a:rPr>
              <a:t>能描述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ea typeface="宋体" pitchFamily="2" charset="-122"/>
              </a:rPr>
              <a:t>取指：</a:t>
            </a:r>
            <a:r>
              <a:rPr lang="en-US" altLang="zh-CN" sz="2000" dirty="0" smtClean="0">
                <a:ea typeface="宋体" pitchFamily="2" charset="-122"/>
              </a:rPr>
              <a:t>IM Address 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PC, instruction=</a:t>
            </a:r>
            <a:r>
              <a:rPr lang="en-US" altLang="zh-CN" sz="2000" dirty="0" smtClean="0">
                <a:ea typeface="宋体" pitchFamily="2" charset="-122"/>
              </a:rPr>
              <a:t>IM[PC]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PC</a:t>
            </a:r>
            <a:r>
              <a:rPr lang="zh-CN" altLang="en-US" sz="2000" dirty="0" smtClean="0">
                <a:ea typeface="宋体" pitchFamily="2" charset="-122"/>
              </a:rPr>
              <a:t>自增：</a:t>
            </a:r>
            <a:r>
              <a:rPr lang="en-US" altLang="zh-CN" sz="2000" dirty="0" smtClean="0">
                <a:ea typeface="宋体" pitchFamily="2" charset="-122"/>
              </a:rPr>
              <a:t>PC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 PC + 4</a:t>
            </a:r>
          </a:p>
          <a:p>
            <a:pPr lvl="1"/>
            <a:r>
              <a:rPr lang="zh-CN" altLang="en-US" sz="2000" dirty="0">
                <a:ea typeface="宋体" pitchFamily="2" charset="-122"/>
                <a:sym typeface="Wingdings" pitchFamily="2" charset="2"/>
              </a:rPr>
              <a:t>所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需部件：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PC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，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Adder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（实现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PC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加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4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），指令存储器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IM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8615"/>
              </p:ext>
            </p:extLst>
          </p:nvPr>
        </p:nvGraphicFramePr>
        <p:xfrm>
          <a:off x="794344" y="3068960"/>
          <a:ext cx="7704858" cy="3087136"/>
        </p:xfrm>
        <a:graphic>
          <a:graphicData uri="http://schemas.openxmlformats.org/drawingml/2006/table">
            <a:tbl>
              <a:tblPr/>
              <a:tblGrid>
                <a:gridCol w="582603"/>
                <a:gridCol w="412186"/>
                <a:gridCol w="412186"/>
                <a:gridCol w="535990"/>
                <a:gridCol w="602989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60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31640" y="4509120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 smtClean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1640" y="4005064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 smtClean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7664" y="4941168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 smtClean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31640" y="5366421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 smtClean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920235" cy="372603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取指与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自增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80728"/>
            <a:ext cx="7848600" cy="22611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取指和</a:t>
            </a:r>
            <a:r>
              <a:rPr lang="en-US" altLang="zh-CN" dirty="0" smtClean="0">
                <a:ea typeface="宋体" pitchFamily="2" charset="-122"/>
              </a:rPr>
              <a:t>PC</a:t>
            </a:r>
            <a:r>
              <a:rPr lang="zh-CN" altLang="en-US" dirty="0" smtClean="0">
                <a:ea typeface="宋体" pitchFamily="2" charset="-122"/>
              </a:rPr>
              <a:t>自增数据通路</a:t>
            </a:r>
            <a:r>
              <a:rPr lang="zh-CN" altLang="en-US" dirty="0">
                <a:ea typeface="宋体" pitchFamily="2" charset="-122"/>
              </a:rPr>
              <a:t>图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功能描述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取指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instruction = </a:t>
            </a:r>
            <a:r>
              <a:rPr lang="en-US" altLang="zh-CN" dirty="0" smtClean="0">
                <a:ea typeface="宋体" pitchFamily="2" charset="-122"/>
              </a:rPr>
              <a:t>IM[PC</a:t>
            </a:r>
            <a:r>
              <a:rPr lang="en-US" altLang="zh-CN" dirty="0">
                <a:ea typeface="宋体" pitchFamily="2" charset="-122"/>
              </a:rPr>
              <a:t>]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PC</a:t>
            </a:r>
            <a:r>
              <a:rPr lang="zh-CN" altLang="en-US" dirty="0">
                <a:ea typeface="宋体" pitchFamily="2" charset="-122"/>
              </a:rPr>
              <a:t>自增：</a:t>
            </a:r>
            <a:r>
              <a:rPr lang="en-US" altLang="zh-CN" dirty="0">
                <a:ea typeface="宋体" pitchFamily="2" charset="-122"/>
              </a:rPr>
              <a:t>PC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 PC + 4</a:t>
            </a:r>
          </a:p>
          <a:p>
            <a:pPr lvl="1"/>
            <a:r>
              <a:rPr lang="zh-CN" altLang="en-US" dirty="0">
                <a:ea typeface="宋体" pitchFamily="2" charset="-122"/>
                <a:sym typeface="Wingdings" pitchFamily="2" charset="2"/>
              </a:rPr>
              <a:t>所需部件：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PC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，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Adder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（实现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PC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加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4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），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IM</a:t>
            </a:r>
            <a:endParaRPr lang="zh-CN" altLang="en-US" dirty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96952"/>
            <a:ext cx="4680520" cy="34841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8104" y="4581128"/>
            <a:ext cx="655564" cy="17559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Instruction register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6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9086"/>
              </p:ext>
            </p:extLst>
          </p:nvPr>
        </p:nvGraphicFramePr>
        <p:xfrm>
          <a:off x="899592" y="3212976"/>
          <a:ext cx="7704858" cy="2657390"/>
        </p:xfrm>
        <a:graphic>
          <a:graphicData uri="http://schemas.openxmlformats.org/drawingml/2006/table">
            <a:tbl>
              <a:tblPr/>
              <a:tblGrid>
                <a:gridCol w="582603"/>
                <a:gridCol w="412186"/>
                <a:gridCol w="412186"/>
                <a:gridCol w="535990"/>
                <a:gridCol w="602989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60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491880" y="1928630"/>
            <a:ext cx="3456384" cy="2220450"/>
            <a:chOff x="7524328" y="2348278"/>
            <a:chExt cx="3456384" cy="2220450"/>
          </a:xfrm>
        </p:grpSpPr>
        <p:sp>
          <p:nvSpPr>
            <p:cNvPr id="16" name="椭圆 15"/>
            <p:cNvSpPr/>
            <p:nvPr/>
          </p:nvSpPr>
          <p:spPr bwMode="auto">
            <a:xfrm>
              <a:off x="7524328" y="2348278"/>
              <a:ext cx="648072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8172400" y="2780928"/>
              <a:ext cx="2808312" cy="178780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2627784" y="1975770"/>
            <a:ext cx="3672408" cy="2173310"/>
            <a:chOff x="7524328" y="2348278"/>
            <a:chExt cx="3672408" cy="2173310"/>
          </a:xfrm>
        </p:grpSpPr>
        <p:sp>
          <p:nvSpPr>
            <p:cNvPr id="5" name="椭圆 4"/>
            <p:cNvSpPr/>
            <p:nvPr/>
          </p:nvSpPr>
          <p:spPr bwMode="auto">
            <a:xfrm>
              <a:off x="7524328" y="2348278"/>
              <a:ext cx="648072" cy="576064"/>
            </a:xfrm>
            <a:prstGeom prst="ellipse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8172400" y="2780928"/>
              <a:ext cx="3024336" cy="17406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632203" cy="431899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——R</a:t>
            </a:r>
            <a:r>
              <a:rPr lang="zh-CN" altLang="en-US" dirty="0" smtClean="0"/>
              <a:t>型指令数据通路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80586"/>
            <a:ext cx="8208912" cy="197182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dirty="0" smtClean="0">
                <a:ea typeface="宋体" pitchFamily="2" charset="-122"/>
              </a:rPr>
              <a:t>R</a:t>
            </a:r>
            <a:r>
              <a:rPr lang="zh-CN" altLang="en-US" dirty="0" smtClean="0">
                <a:ea typeface="宋体" pitchFamily="2" charset="-122"/>
              </a:rPr>
              <a:t>型指令数据通路（</a:t>
            </a:r>
            <a:r>
              <a:rPr lang="en-US" altLang="zh-CN" dirty="0" err="1" smtClean="0">
                <a:ea typeface="宋体" pitchFamily="2" charset="-122"/>
              </a:rPr>
              <a:t>add,sub,and,or</a:t>
            </a:r>
            <a:r>
              <a:rPr lang="zh-CN" altLang="en-US" dirty="0" smtClean="0">
                <a:ea typeface="宋体" pitchFamily="2" charset="-122"/>
              </a:rPr>
              <a:t>指令，以</a:t>
            </a:r>
            <a:r>
              <a:rPr lang="en-US" altLang="zh-CN" dirty="0" smtClean="0">
                <a:ea typeface="宋体" pitchFamily="2" charset="-122"/>
              </a:rPr>
              <a:t>add</a:t>
            </a:r>
            <a:r>
              <a:rPr lang="zh-CN" altLang="en-US" dirty="0" smtClean="0">
                <a:ea typeface="宋体" pitchFamily="2" charset="-122"/>
              </a:rPr>
              <a:t>为例）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宋体" pitchFamily="2" charset="-122"/>
              </a:rPr>
              <a:t>add rd, rs, </a:t>
            </a:r>
            <a:r>
              <a:rPr lang="en-US" altLang="zh-CN" sz="2000" dirty="0" err="1" smtClean="0">
                <a:ea typeface="宋体" pitchFamily="2" charset="-122"/>
              </a:rPr>
              <a:t>rt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功能描述</a:t>
            </a:r>
            <a:endParaRPr lang="en-US" altLang="zh-CN" sz="2000" dirty="0" smtClean="0">
              <a:ea typeface="宋体" pitchFamily="2" charset="-122"/>
              <a:sym typeface="Wingdings" pitchFamily="2" charset="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R[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rd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]  R[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rs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] + R[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rt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通路部件</a:t>
            </a:r>
            <a:r>
              <a:rPr lang="zh-CN" altLang="en-US" sz="2000" dirty="0">
                <a:ea typeface="宋体" pitchFamily="2" charset="-122"/>
                <a:sym typeface="Wingdings" pitchFamily="2" charset="2"/>
              </a:rPr>
              <a:t>：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寄存器堆、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ALU</a:t>
            </a:r>
            <a:endParaRPr lang="zh-CN" altLang="en-US" sz="2000" dirty="0">
              <a:ea typeface="宋体" pitchFamily="2" charset="-122"/>
            </a:endParaRP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0018" y="1412776"/>
            <a:ext cx="479639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3563888" y="4149080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51388" y="4149080"/>
            <a:ext cx="36259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0986" y="4149080"/>
            <a:ext cx="409086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Rd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2160" y="4135491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Rdata1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36198" y="4149080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Rdata2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17071" y="4153696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ALU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632203" cy="431899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——R</a:t>
            </a:r>
            <a:r>
              <a:rPr lang="zh-CN" altLang="en-US" dirty="0" smtClean="0"/>
              <a:t>型指令数据通路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842110"/>
            <a:ext cx="8208912" cy="197182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dirty="0" smtClean="0">
                <a:ea typeface="宋体" pitchFamily="2" charset="-122"/>
              </a:rPr>
              <a:t>R</a:t>
            </a:r>
            <a:r>
              <a:rPr lang="zh-CN" altLang="en-US" dirty="0" smtClean="0">
                <a:ea typeface="宋体" pitchFamily="2" charset="-122"/>
              </a:rPr>
              <a:t>型指令数据通路（</a:t>
            </a:r>
            <a:r>
              <a:rPr lang="en-US" altLang="zh-CN" dirty="0" err="1" smtClean="0">
                <a:ea typeface="宋体" pitchFamily="2" charset="-122"/>
              </a:rPr>
              <a:t>add,sub,and,or</a:t>
            </a:r>
            <a:r>
              <a:rPr lang="zh-CN" altLang="en-US" dirty="0" smtClean="0">
                <a:ea typeface="宋体" pitchFamily="2" charset="-122"/>
              </a:rPr>
              <a:t>指令，以</a:t>
            </a:r>
            <a:r>
              <a:rPr lang="en-US" altLang="zh-CN" dirty="0" smtClean="0">
                <a:ea typeface="宋体" pitchFamily="2" charset="-122"/>
              </a:rPr>
              <a:t>add</a:t>
            </a:r>
            <a:r>
              <a:rPr lang="zh-CN" altLang="en-US" dirty="0" smtClean="0">
                <a:ea typeface="宋体" pitchFamily="2" charset="-122"/>
              </a:rPr>
              <a:t>为例）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宋体" pitchFamily="2" charset="-122"/>
              </a:rPr>
              <a:t>add rd, rs, </a:t>
            </a:r>
            <a:r>
              <a:rPr lang="en-US" altLang="zh-CN" sz="2000" dirty="0" err="1" smtClean="0">
                <a:ea typeface="宋体" pitchFamily="2" charset="-122"/>
              </a:rPr>
              <a:t>rt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功能描述</a:t>
            </a:r>
            <a:endParaRPr lang="en-US" altLang="zh-CN" sz="2000" dirty="0" smtClean="0">
              <a:ea typeface="宋体" pitchFamily="2" charset="-122"/>
              <a:sym typeface="Wingdings" pitchFamily="2" charset="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R[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rd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]  R[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rs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] + R[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rt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通路部件</a:t>
            </a:r>
            <a:r>
              <a:rPr lang="zh-CN" altLang="en-US" sz="2000" dirty="0">
                <a:ea typeface="宋体" pitchFamily="2" charset="-122"/>
                <a:sym typeface="Wingdings" pitchFamily="2" charset="2"/>
              </a:rPr>
              <a:t>：</a:t>
            </a:r>
            <a:r>
              <a:rPr lang="zh-CN" altLang="en-US" sz="2000" dirty="0" smtClean="0">
                <a:ea typeface="宋体" pitchFamily="2" charset="-122"/>
                <a:sym typeface="Wingdings" pitchFamily="2" charset="2"/>
              </a:rPr>
              <a:t>寄存器堆、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ALU</a:t>
            </a:r>
            <a:endParaRPr lang="zh-CN" altLang="en-US" sz="2000" dirty="0">
              <a:ea typeface="宋体" pitchFamily="2" charset="-122"/>
            </a:endParaRP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0018" y="1412776"/>
            <a:ext cx="479639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74081"/>
              </p:ext>
            </p:extLst>
          </p:nvPr>
        </p:nvGraphicFramePr>
        <p:xfrm>
          <a:off x="323528" y="4869160"/>
          <a:ext cx="2526130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471"/>
                <a:gridCol w="360471"/>
                <a:gridCol w="1013101"/>
                <a:gridCol w="792087"/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输入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operation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输出</a:t>
                      </a:r>
                      <a:endParaRPr lang="en-US" altLang="zh-C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14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&amp;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 |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+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0110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 –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961791"/>
            <a:ext cx="6408712" cy="31530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80928"/>
            <a:ext cx="2664296" cy="198327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36904" y="3684088"/>
            <a:ext cx="550920" cy="10801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/>
              <a:t>Instruction register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389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056139" cy="431899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</a:t>
            </a:r>
            <a:r>
              <a:rPr lang="zh-CN" altLang="en-US" dirty="0"/>
              <a:t>通</a:t>
            </a:r>
            <a:r>
              <a:rPr lang="zh-CN" altLang="en-US" dirty="0" smtClean="0"/>
              <a:t>路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r>
              <a:rPr lang="en-US" altLang="zh-CN" dirty="0" smtClean="0"/>
              <a:t>——LW</a:t>
            </a:r>
            <a:r>
              <a:rPr lang="zh-CN" altLang="en-US" dirty="0" smtClean="0"/>
              <a:t>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078" y="836712"/>
            <a:ext cx="7848600" cy="1971822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ea typeface="宋体" charset="-122"/>
              </a:rPr>
              <a:t>取</a:t>
            </a:r>
            <a:r>
              <a:rPr lang="zh-CN" altLang="en-US" dirty="0" smtClean="0">
                <a:ea typeface="宋体" charset="-122"/>
              </a:rPr>
              <a:t>数指令（</a:t>
            </a:r>
            <a:r>
              <a:rPr lang="en-US" altLang="zh-CN" dirty="0" err="1" smtClean="0">
                <a:ea typeface="宋体" charset="-122"/>
              </a:rPr>
              <a:t>lw</a:t>
            </a:r>
            <a:r>
              <a:rPr lang="zh-CN" altLang="en-US" dirty="0">
                <a:ea typeface="宋体" charset="-122"/>
              </a:rPr>
              <a:t>）</a:t>
            </a:r>
            <a:r>
              <a:rPr lang="zh-CN" altLang="en-US" dirty="0" smtClean="0">
                <a:ea typeface="宋体" charset="-122"/>
              </a:rPr>
              <a:t>数据通路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ea typeface="宋体" charset="-122"/>
              </a:rPr>
              <a:t>lw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 smtClean="0">
                <a:ea typeface="宋体" charset="-122"/>
              </a:rPr>
              <a:t>rt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dirty="0" err="1" smtClean="0">
                <a:ea typeface="宋体" charset="-122"/>
              </a:rPr>
              <a:t>rs</a:t>
            </a:r>
            <a:r>
              <a:rPr lang="en-US" altLang="zh-CN" dirty="0" smtClean="0">
                <a:ea typeface="宋体" charset="-122"/>
              </a:rPr>
              <a:t>, imm16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charset="-122"/>
              </a:rPr>
              <a:t>功</a:t>
            </a:r>
            <a:r>
              <a:rPr lang="zh-CN" altLang="en-US" dirty="0" smtClean="0">
                <a:ea typeface="宋体" charset="-122"/>
              </a:rPr>
              <a:t>能描述：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R[</a:t>
            </a:r>
            <a:r>
              <a:rPr lang="en-US" altLang="zh-CN" dirty="0" err="1" smtClean="0">
                <a:ea typeface="宋体" charset="-122"/>
              </a:rPr>
              <a:t>rt</a:t>
            </a:r>
            <a:r>
              <a:rPr lang="en-US" altLang="zh-CN" dirty="0" smtClean="0">
                <a:ea typeface="宋体" charset="-122"/>
              </a:rPr>
              <a:t>] 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 DM[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R[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rs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通路部件：寄存器堆，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符</a:t>
            </a:r>
            <a:r>
              <a:rPr lang="zh-CN" altLang="en-US" dirty="0" smtClean="0">
                <a:ea typeface="宋体" charset="-122"/>
              </a:rPr>
              <a:t>号扩展单元</a:t>
            </a:r>
            <a:r>
              <a:rPr lang="en-US" altLang="zh-CN" dirty="0" err="1" smtClean="0">
                <a:ea typeface="宋体" charset="-122"/>
              </a:rPr>
              <a:t>Signext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数据</a:t>
            </a:r>
            <a:r>
              <a:rPr lang="zh-CN" altLang="en-US" dirty="0" smtClean="0">
                <a:ea typeface="宋体" charset="-122"/>
              </a:rPr>
              <a:t>存储器</a:t>
            </a:r>
            <a:r>
              <a:rPr lang="en-US" altLang="zh-CN" dirty="0" smtClean="0">
                <a:ea typeface="宋体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6" y="1384706"/>
            <a:ext cx="5088451" cy="5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89889"/>
              </p:ext>
            </p:extLst>
          </p:nvPr>
        </p:nvGraphicFramePr>
        <p:xfrm>
          <a:off x="562546" y="3212976"/>
          <a:ext cx="8208911" cy="2585382"/>
        </p:xfrm>
        <a:graphic>
          <a:graphicData uri="http://schemas.openxmlformats.org/drawingml/2006/table">
            <a:tbl>
              <a:tblPr/>
              <a:tblGrid>
                <a:gridCol w="572778"/>
                <a:gridCol w="405235"/>
                <a:gridCol w="405235"/>
                <a:gridCol w="526951"/>
                <a:gridCol w="592820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851920" y="1988840"/>
            <a:ext cx="2808312" cy="2592288"/>
            <a:chOff x="3851920" y="1988840"/>
            <a:chExt cx="2808312" cy="2592288"/>
          </a:xfrm>
        </p:grpSpPr>
        <p:sp>
          <p:nvSpPr>
            <p:cNvPr id="2" name="椭圆 1"/>
            <p:cNvSpPr/>
            <p:nvPr/>
          </p:nvSpPr>
          <p:spPr bwMode="auto">
            <a:xfrm>
              <a:off x="3851920" y="1988840"/>
              <a:ext cx="1800200" cy="576064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2" idx="5"/>
            </p:cNvCxnSpPr>
            <p:nvPr/>
          </p:nvCxnSpPr>
          <p:spPr bwMode="auto">
            <a:xfrm>
              <a:off x="5388487" y="2480541"/>
              <a:ext cx="1271745" cy="210058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矩形 9"/>
          <p:cNvSpPr/>
          <p:nvPr/>
        </p:nvSpPr>
        <p:spPr>
          <a:xfrm>
            <a:off x="3203848" y="4581128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6078" y="4581128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Rdata1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00392" y="4573869"/>
            <a:ext cx="71525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imm16</a:t>
            </a:r>
          </a:p>
        </p:txBody>
      </p:sp>
      <p:sp>
        <p:nvSpPr>
          <p:cNvPr id="16" name="矩形 15"/>
          <p:cNvSpPr/>
          <p:nvPr/>
        </p:nvSpPr>
        <p:spPr>
          <a:xfrm>
            <a:off x="6228184" y="4509120"/>
            <a:ext cx="604653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Sign-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 err="1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ext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7432" y="4581128"/>
            <a:ext cx="36260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21405" y="4586627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ALU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5076056" y="4581128"/>
            <a:ext cx="445956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 smtClean="0">
                <a:solidFill>
                  <a:srgbClr val="0000CC"/>
                </a:solidFill>
                <a:latin typeface="Arial Narrow" panose="020B0606020202030204" pitchFamily="34" charset="0"/>
                <a:ea typeface="宋体"/>
                <a:cs typeface="Times New Roman"/>
              </a:rPr>
              <a:t>DM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767112" y="5981496"/>
            <a:ext cx="367240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MemRead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↑     </a:t>
            </a:r>
            <a:r>
              <a:rPr lang="en-US" altLang="zh-CN" dirty="0" err="1" smtClean="0">
                <a:solidFill>
                  <a:srgbClr val="FF0000"/>
                </a:solidFill>
              </a:rPr>
              <a:t>RegWrite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6" grpId="0"/>
      <p:bldP spid="17" grpId="0"/>
      <p:bldP spid="12" grpId="0"/>
      <p:bldP spid="19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056139" cy="431899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</a:t>
            </a:r>
            <a:r>
              <a:rPr lang="zh-CN" altLang="en-US" dirty="0"/>
              <a:t>通</a:t>
            </a:r>
            <a:r>
              <a:rPr lang="zh-CN" altLang="en-US" dirty="0" smtClean="0"/>
              <a:t>路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r>
              <a:rPr lang="en-US" altLang="zh-CN" dirty="0" smtClean="0"/>
              <a:t>——LW</a:t>
            </a:r>
            <a:r>
              <a:rPr lang="zh-CN" altLang="en-US" dirty="0" smtClean="0"/>
              <a:t>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078" y="836712"/>
            <a:ext cx="7848600" cy="179106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ea typeface="宋体" charset="-122"/>
              </a:rPr>
              <a:t>取</a:t>
            </a:r>
            <a:r>
              <a:rPr lang="zh-CN" altLang="en-US" dirty="0" smtClean="0">
                <a:ea typeface="宋体" charset="-122"/>
              </a:rPr>
              <a:t>数指令（</a:t>
            </a:r>
            <a:r>
              <a:rPr lang="en-US" altLang="zh-CN" dirty="0" err="1" smtClean="0">
                <a:ea typeface="宋体" charset="-122"/>
              </a:rPr>
              <a:t>lw</a:t>
            </a:r>
            <a:r>
              <a:rPr lang="zh-CN" altLang="en-US" dirty="0">
                <a:ea typeface="宋体" charset="-122"/>
              </a:rPr>
              <a:t>）</a:t>
            </a:r>
            <a:r>
              <a:rPr lang="zh-CN" altLang="en-US" dirty="0" smtClean="0">
                <a:ea typeface="宋体" charset="-122"/>
              </a:rPr>
              <a:t>数据通路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ea typeface="宋体" charset="-122"/>
              </a:rPr>
              <a:t>lw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 smtClean="0">
                <a:ea typeface="宋体" charset="-122"/>
              </a:rPr>
              <a:t>rt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dirty="0" err="1" smtClean="0">
                <a:ea typeface="宋体" charset="-122"/>
              </a:rPr>
              <a:t>rs</a:t>
            </a:r>
            <a:r>
              <a:rPr lang="en-US" altLang="zh-CN" dirty="0" smtClean="0">
                <a:ea typeface="宋体" charset="-122"/>
              </a:rPr>
              <a:t>, imm16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charset="-122"/>
              </a:rPr>
              <a:t>功</a:t>
            </a:r>
            <a:r>
              <a:rPr lang="zh-CN" altLang="en-US" dirty="0" smtClean="0">
                <a:ea typeface="宋体" charset="-122"/>
              </a:rPr>
              <a:t>能描述：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R[</a:t>
            </a:r>
            <a:r>
              <a:rPr lang="en-US" altLang="zh-CN" dirty="0" err="1" smtClean="0">
                <a:ea typeface="宋体" charset="-122"/>
              </a:rPr>
              <a:t>rt</a:t>
            </a:r>
            <a:r>
              <a:rPr lang="en-US" altLang="zh-CN" dirty="0" smtClean="0">
                <a:ea typeface="宋体" charset="-122"/>
              </a:rPr>
              <a:t>] 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 DM[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R[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rs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通路部件：寄存器堆，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符</a:t>
            </a:r>
            <a:r>
              <a:rPr lang="zh-CN" altLang="en-US" dirty="0" smtClean="0">
                <a:ea typeface="宋体" charset="-122"/>
              </a:rPr>
              <a:t>号扩展单元</a:t>
            </a:r>
            <a:r>
              <a:rPr lang="en-US" altLang="zh-CN" dirty="0" err="1" smtClean="0">
                <a:ea typeface="宋体" charset="-122"/>
              </a:rPr>
              <a:t>Signext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数据</a:t>
            </a:r>
            <a:r>
              <a:rPr lang="zh-CN" altLang="en-US" dirty="0" smtClean="0">
                <a:ea typeface="宋体" charset="-122"/>
              </a:rPr>
              <a:t>存储器</a:t>
            </a:r>
            <a:r>
              <a:rPr lang="en-US" altLang="zh-CN" dirty="0" smtClean="0">
                <a:ea typeface="宋体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307969"/>
            <a:ext cx="4944435" cy="5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179512" y="3945889"/>
            <a:ext cx="1800200" cy="1931383"/>
            <a:chOff x="179512" y="3933056"/>
            <a:chExt cx="1800200" cy="1931383"/>
          </a:xfrm>
        </p:grpSpPr>
        <p:grpSp>
          <p:nvGrpSpPr>
            <p:cNvPr id="12" name="组合 11"/>
            <p:cNvGrpSpPr/>
            <p:nvPr/>
          </p:nvGrpSpPr>
          <p:grpSpPr>
            <a:xfrm>
              <a:off x="756220" y="3933056"/>
              <a:ext cx="1223492" cy="1224136"/>
              <a:chOff x="684212" y="3933056"/>
              <a:chExt cx="1223492" cy="1224136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1403648" y="3933056"/>
                <a:ext cx="504056" cy="432048"/>
              </a:xfrm>
              <a:prstGeom prst="ellipse">
                <a:avLst/>
              </a:prstGeom>
              <a:solidFill>
                <a:srgbClr val="FFFF99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500" tIns="25400" rIns="63500" bIns="254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668338" marR="0" indent="-193675" algn="l" defTabSz="914400" rtl="0" eaLnBrk="0" fontAlgn="base" latinLnBrk="0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rgbClr val="001ADC"/>
                  </a:buClr>
                  <a:buSzPct val="100000"/>
                  <a:buFont typeface="Wingdings" pitchFamily="2" charset="2"/>
                  <a:buChar char="Ø"/>
                  <a:tabLst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0" name="直接箭头连接符 9"/>
              <p:cNvCxnSpPr>
                <a:endCxn id="8" idx="3"/>
              </p:cNvCxnSpPr>
              <p:nvPr/>
            </p:nvCxnSpPr>
            <p:spPr bwMode="auto">
              <a:xfrm flipV="1">
                <a:off x="684212" y="4301832"/>
                <a:ext cx="793253" cy="85536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" name="文本框 12"/>
            <p:cNvSpPr txBox="1"/>
            <p:nvPr/>
          </p:nvSpPr>
          <p:spPr>
            <a:xfrm>
              <a:off x="179512" y="5301208"/>
              <a:ext cx="1152128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dirty="0" err="1" smtClean="0"/>
                <a:t>Rt</a:t>
              </a:r>
              <a:r>
                <a:rPr lang="zh-CN" altLang="en-US" dirty="0" smtClean="0"/>
                <a:t>是写寄存器编号</a:t>
              </a:r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801228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344171" cy="693908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——SW</a:t>
            </a:r>
            <a:r>
              <a:rPr lang="zh-CN" altLang="en-US" dirty="0" smtClean="0"/>
              <a:t>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836712"/>
            <a:ext cx="7848600" cy="1971822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CN" altLang="en-US" dirty="0" smtClean="0">
                <a:ea typeface="宋体" charset="-122"/>
              </a:rPr>
              <a:t>存数指令（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 err="1" smtClean="0">
                <a:ea typeface="宋体" charset="-122"/>
              </a:rPr>
              <a:t>w</a:t>
            </a:r>
            <a:r>
              <a:rPr lang="zh-CN" altLang="en-US" dirty="0">
                <a:ea typeface="宋体" charset="-122"/>
              </a:rPr>
              <a:t>）</a:t>
            </a:r>
            <a:r>
              <a:rPr lang="zh-CN" altLang="en-US" dirty="0" smtClean="0">
                <a:ea typeface="宋体" charset="-122"/>
              </a:rPr>
              <a:t>数据通路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ea typeface="宋体" charset="-122"/>
              </a:rPr>
              <a:t>sw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 smtClean="0">
                <a:ea typeface="宋体" charset="-122"/>
              </a:rPr>
              <a:t>rt</a:t>
            </a:r>
            <a:r>
              <a:rPr lang="en-US" altLang="zh-CN" dirty="0" smtClean="0">
                <a:ea typeface="宋体" charset="-122"/>
              </a:rPr>
              <a:t>, rs, </a:t>
            </a:r>
            <a:r>
              <a:rPr lang="en-US" altLang="zh-CN" dirty="0">
                <a:ea typeface="宋体" charset="-122"/>
              </a:rPr>
              <a:t>imm16 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功能描述：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DM</a:t>
            </a:r>
            <a:r>
              <a:rPr lang="en-US" altLang="zh-CN" dirty="0">
                <a:ea typeface="宋体" charset="-122"/>
                <a:sym typeface="Wingdings" panose="05000000000000000000" pitchFamily="2" charset="2"/>
              </a:rPr>
              <a:t>[ 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R[</a:t>
            </a:r>
            <a:r>
              <a:rPr lang="en-US" altLang="zh-CN" dirty="0" err="1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rs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Signext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]  R[</a:t>
            </a:r>
            <a:r>
              <a:rPr lang="en-US" altLang="zh-CN" dirty="0" err="1" smtClean="0">
                <a:ea typeface="宋体" charset="-122"/>
                <a:sym typeface="Wingdings" panose="05000000000000000000" pitchFamily="2" charset="2"/>
              </a:rPr>
              <a:t>rt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通路部件：寄存器堆，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，符号扩展单元</a:t>
            </a:r>
            <a:r>
              <a:rPr lang="en-US" altLang="zh-CN" dirty="0" err="1" smtClean="0">
                <a:ea typeface="宋体" charset="-122"/>
              </a:rPr>
              <a:t>Signext</a:t>
            </a:r>
            <a:r>
              <a:rPr lang="zh-CN" altLang="en-US" dirty="0" smtClean="0">
                <a:ea typeface="宋体" charset="-122"/>
              </a:rPr>
              <a:t>，数据存储器</a:t>
            </a:r>
            <a:r>
              <a:rPr lang="en-US" altLang="zh-CN" dirty="0" smtClean="0">
                <a:ea typeface="宋体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349" y="1340768"/>
            <a:ext cx="4936159" cy="5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98993"/>
              </p:ext>
            </p:extLst>
          </p:nvPr>
        </p:nvGraphicFramePr>
        <p:xfrm>
          <a:off x="562546" y="3212976"/>
          <a:ext cx="8208911" cy="2643316"/>
        </p:xfrm>
        <a:graphic>
          <a:graphicData uri="http://schemas.openxmlformats.org/drawingml/2006/table">
            <a:tbl>
              <a:tblPr/>
              <a:tblGrid>
                <a:gridCol w="572778"/>
                <a:gridCol w="405235"/>
                <a:gridCol w="405235"/>
                <a:gridCol w="526951"/>
                <a:gridCol w="592820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67112" y="5981496"/>
            <a:ext cx="367240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MemWrite</a:t>
            </a:r>
            <a:r>
              <a:rPr lang="zh-CN" altLang="en-US" dirty="0" smtClean="0">
                <a:solidFill>
                  <a:srgbClr val="FF0000"/>
                </a:solidFill>
              </a:rPr>
              <a:t> ↑     </a:t>
            </a:r>
          </a:p>
        </p:txBody>
      </p:sp>
    </p:spTree>
    <p:extLst>
      <p:ext uri="{BB962C8B-B14F-4D97-AF65-F5344CB8AC3E}">
        <p14:creationId xmlns:p14="http://schemas.microsoft.com/office/powerpoint/2010/main" val="1988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344171" cy="693908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——SW</a:t>
            </a:r>
            <a:r>
              <a:rPr lang="zh-CN" altLang="en-US" dirty="0" smtClean="0"/>
              <a:t>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836712"/>
            <a:ext cx="7848600" cy="1706621"/>
          </a:xfrm>
        </p:spPr>
        <p:txBody>
          <a:bodyPr/>
          <a:lstStyle/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CN" altLang="en-US" dirty="0" smtClean="0">
                <a:ea typeface="宋体" charset="-122"/>
              </a:rPr>
              <a:t>存数指令（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 err="1" smtClean="0">
                <a:ea typeface="宋体" charset="-122"/>
              </a:rPr>
              <a:t>w</a:t>
            </a:r>
            <a:r>
              <a:rPr lang="zh-CN" altLang="en-US" dirty="0">
                <a:ea typeface="宋体" charset="-122"/>
              </a:rPr>
              <a:t>）</a:t>
            </a:r>
            <a:r>
              <a:rPr lang="zh-CN" altLang="en-US" dirty="0" smtClean="0">
                <a:ea typeface="宋体" charset="-122"/>
              </a:rPr>
              <a:t>数据通路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ea typeface="宋体" charset="-122"/>
              </a:rPr>
              <a:t>sw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 smtClean="0">
                <a:ea typeface="宋体" charset="-122"/>
              </a:rPr>
              <a:t>rt</a:t>
            </a:r>
            <a:r>
              <a:rPr lang="en-US" altLang="zh-CN" dirty="0" smtClean="0">
                <a:ea typeface="宋体" charset="-122"/>
              </a:rPr>
              <a:t>, rs, </a:t>
            </a:r>
            <a:r>
              <a:rPr lang="en-US" altLang="zh-CN" dirty="0">
                <a:ea typeface="宋体" charset="-122"/>
              </a:rPr>
              <a:t>imm16 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功能描述：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DM[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R[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rs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]  R[</a:t>
            </a:r>
            <a:r>
              <a:rPr lang="en-US" altLang="zh-CN" dirty="0" err="1" smtClean="0">
                <a:ea typeface="宋体" charset="-122"/>
                <a:sym typeface="Wingdings" panose="05000000000000000000" pitchFamily="2" charset="2"/>
              </a:rPr>
              <a:t>rt</a:t>
            </a:r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通路部件：寄存器堆，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，符号扩展单元</a:t>
            </a:r>
            <a:r>
              <a:rPr lang="en-US" altLang="zh-CN" dirty="0" err="1" smtClean="0">
                <a:ea typeface="宋体" charset="-122"/>
              </a:rPr>
              <a:t>Signext</a:t>
            </a:r>
            <a:r>
              <a:rPr lang="zh-CN" altLang="en-US" dirty="0" smtClean="0">
                <a:ea typeface="宋体" charset="-122"/>
              </a:rPr>
              <a:t>，数据存储器</a:t>
            </a:r>
            <a:r>
              <a:rPr lang="en-US" altLang="zh-CN" dirty="0" smtClean="0">
                <a:ea typeface="宋体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04827"/>
            <a:ext cx="4936159" cy="5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81" y="2817885"/>
            <a:ext cx="7905731" cy="37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8064251" cy="693908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——R</a:t>
            </a:r>
            <a:r>
              <a:rPr lang="zh-CN" altLang="en-US" dirty="0" smtClean="0"/>
              <a:t>型指令与访存指令通路合并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58585"/>
            <a:ext cx="7848600" cy="420628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dirty="0" smtClean="0">
                <a:ea typeface="宋体" charset="-122"/>
              </a:rPr>
              <a:t>R</a:t>
            </a:r>
            <a:r>
              <a:rPr lang="zh-CN" altLang="en-US" dirty="0" smtClean="0">
                <a:ea typeface="宋体" charset="-122"/>
              </a:rPr>
              <a:t>型指令与访存指令数据通路合并：增加多路选择</a:t>
            </a:r>
            <a:r>
              <a:rPr lang="en-US" altLang="zh-CN" dirty="0" smtClean="0">
                <a:ea typeface="宋体" charset="-122"/>
              </a:rPr>
              <a:t>Mux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33413"/>
            <a:ext cx="5328592" cy="55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863650"/>
            <a:ext cx="5328592" cy="5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92551"/>
              </p:ext>
            </p:extLst>
          </p:nvPr>
        </p:nvGraphicFramePr>
        <p:xfrm>
          <a:off x="683568" y="2708920"/>
          <a:ext cx="8208911" cy="3096344"/>
        </p:xfrm>
        <a:graphic>
          <a:graphicData uri="http://schemas.openxmlformats.org/drawingml/2006/table">
            <a:tbl>
              <a:tblPr/>
              <a:tblGrid>
                <a:gridCol w="572778"/>
                <a:gridCol w="405235"/>
                <a:gridCol w="405235"/>
                <a:gridCol w="526951"/>
                <a:gridCol w="592820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合并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baseline="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DM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Sign-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72200" y="1301018"/>
            <a:ext cx="180020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R</a:t>
            </a:r>
            <a:r>
              <a:rPr lang="zh-CN" altLang="en-US" b="0" dirty="0" smtClean="0">
                <a:solidFill>
                  <a:srgbClr val="0000CC"/>
                </a:solidFill>
              </a:rPr>
              <a:t>型指令格式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5148" y="1978378"/>
            <a:ext cx="198327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LW</a:t>
            </a:r>
            <a:r>
              <a:rPr lang="en-US" altLang="zh-CN" b="0" dirty="0">
                <a:solidFill>
                  <a:srgbClr val="0000CC"/>
                </a:solidFill>
              </a:rPr>
              <a:t>/</a:t>
            </a:r>
            <a:r>
              <a:rPr lang="en-US" altLang="zh-CN" b="0" dirty="0" smtClean="0">
                <a:solidFill>
                  <a:srgbClr val="0000CC"/>
                </a:solidFill>
              </a:rPr>
              <a:t>SW</a:t>
            </a:r>
            <a:r>
              <a:rPr lang="zh-CN" altLang="en-US" b="0" dirty="0" smtClean="0">
                <a:solidFill>
                  <a:srgbClr val="0000CC"/>
                </a:solidFill>
              </a:rPr>
              <a:t>指令格式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31641" y="4876842"/>
            <a:ext cx="5760639" cy="1665111"/>
            <a:chOff x="1331641" y="4876842"/>
            <a:chExt cx="5760639" cy="1665111"/>
          </a:xfrm>
        </p:grpSpPr>
        <p:sp>
          <p:nvSpPr>
            <p:cNvPr id="4" name="椭圆 3"/>
            <p:cNvSpPr/>
            <p:nvPr/>
          </p:nvSpPr>
          <p:spPr bwMode="auto">
            <a:xfrm>
              <a:off x="4427984" y="5013176"/>
              <a:ext cx="1296144" cy="648072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6228184" y="4876842"/>
              <a:ext cx="864096" cy="928421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4" idx="4"/>
            </p:cNvCxnSpPr>
            <p:nvPr/>
          </p:nvCxnSpPr>
          <p:spPr bwMode="auto">
            <a:xfrm flipH="1">
              <a:off x="4572000" y="5661248"/>
              <a:ext cx="504056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endCxn id="13" idx="3"/>
            </p:cNvCxnSpPr>
            <p:nvPr/>
          </p:nvCxnSpPr>
          <p:spPr bwMode="auto">
            <a:xfrm flipH="1">
              <a:off x="4572001" y="5661248"/>
              <a:ext cx="1800202" cy="5990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文本框 12"/>
            <p:cNvSpPr txBox="1"/>
            <p:nvPr/>
          </p:nvSpPr>
          <p:spPr>
            <a:xfrm>
              <a:off x="1331641" y="5978722"/>
              <a:ext cx="3240360" cy="563231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dirty="0"/>
                <a:t>输入</a:t>
              </a:r>
              <a:r>
                <a:rPr lang="zh-CN" altLang="en-US" dirty="0" smtClean="0"/>
                <a:t>端数据源出现多个选择，需要加入多路选择器</a:t>
              </a:r>
              <a:r>
                <a:rPr lang="en-US" altLang="zh-CN" dirty="0" smtClean="0"/>
                <a:t>MUX</a:t>
              </a:r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72200" y="2276872"/>
            <a:ext cx="266429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altLang="zh-CN" dirty="0" err="1" smtClean="0">
                <a:ea typeface="宋体" charset="-122"/>
              </a:rPr>
              <a:t>Lw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Sw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rt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rs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smtClean="0">
                <a:ea typeface="宋体" charset="-122"/>
              </a:rPr>
              <a:t>imm16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5148" y="1546463"/>
            <a:ext cx="248733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add 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rt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74369" y="1196752"/>
            <a:ext cx="4729679" cy="4752528"/>
            <a:chOff x="449244" y="1539886"/>
            <a:chExt cx="5114645" cy="490378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54194" y="1539886"/>
              <a:ext cx="3200400" cy="1543050"/>
            </a:xfrm>
            <a:prstGeom prst="rect">
              <a:avLst/>
            </a:prstGeom>
            <a:solidFill>
              <a:srgbClr val="FFFF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Applications</a:t>
              </a:r>
            </a:p>
            <a:p>
              <a:pPr algn="ctr">
                <a:buNone/>
              </a:pPr>
              <a:endPara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>
                <a:buNone/>
              </a:pPr>
              <a:endPara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>
                <a:buNone/>
              </a:pPr>
              <a:endPara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401994" y="2168536"/>
              <a:ext cx="1752600" cy="914400"/>
            </a:xfrm>
            <a:prstGeom prst="rect">
              <a:avLst/>
            </a:prstGeom>
            <a:solidFill>
              <a:srgbClr val="FFFF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OS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82794" y="2625736"/>
              <a:ext cx="1828800" cy="457200"/>
            </a:xfrm>
            <a:prstGeom prst="rect">
              <a:avLst/>
            </a:prstGeom>
            <a:solidFill>
              <a:srgbClr val="FFFF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Compiler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358963" y="3124211"/>
              <a:ext cx="4204926" cy="5461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Instruction Set Architecture 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ISA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28794" y="3700473"/>
              <a:ext cx="32258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Instruction</a:t>
              </a:r>
            </a:p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Processing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05275" y="4001640"/>
              <a:ext cx="1429770" cy="1246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0"/>
                </a:spcBef>
                <a:buNone/>
                <a:defRPr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</a:defRPr>
              </a:lvl1pPr>
            </a:lstStyle>
            <a:p>
              <a:r>
                <a:rPr lang="en-US" altLang="zh-CN" dirty="0"/>
                <a:t>Hardware  layers for design abstraction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28794" y="4386274"/>
              <a:ext cx="3240087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Datapath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&amp; Control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28794" y="5072074"/>
              <a:ext cx="3240087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Digital Design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928794" y="5757874"/>
              <a:ext cx="3240087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Circuit Design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49244" y="1831520"/>
              <a:ext cx="1479550" cy="96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  <a:ea typeface="宋体" pitchFamily="2" charset="-122"/>
                </a:rPr>
                <a:t>Software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  <a:ea typeface="宋体" pitchFamily="2" charset="-122"/>
                </a:rPr>
                <a:t>layers </a:t>
              </a:r>
              <a:r>
                <a:rPr lang="en-US" altLang="zh-CN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  <a:ea typeface="宋体" pitchFamily="2" charset="-122"/>
                </a:rPr>
                <a:t>of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n-lt"/>
                  <a:ea typeface="宋体" pitchFamily="2" charset="-122"/>
                </a:rPr>
                <a:t>abstraction</a:t>
              </a:r>
            </a:p>
          </p:txBody>
        </p:sp>
      </p:grp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08" y="3789040"/>
            <a:ext cx="1902859" cy="120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39" y="4998751"/>
            <a:ext cx="1661361" cy="87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 bwMode="auto">
          <a:xfrm>
            <a:off x="274369" y="3261463"/>
            <a:ext cx="8546103" cy="2831833"/>
          </a:xfrm>
          <a:prstGeom prst="rect">
            <a:avLst/>
          </a:prstGeom>
          <a:solidFill>
            <a:srgbClr val="CCCCFF">
              <a:alpha val="4196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25400" rIns="63500" bIns="254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8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8064251" cy="693908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数据通路设计</a:t>
            </a:r>
            <a:r>
              <a:rPr lang="en-US" altLang="zh-CN" dirty="0" smtClean="0"/>
              <a:t>——R</a:t>
            </a:r>
            <a:r>
              <a:rPr lang="zh-CN" altLang="en-US" dirty="0" smtClean="0"/>
              <a:t>型指令与访存指令通路合并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58585"/>
            <a:ext cx="7848600" cy="182408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dirty="0" smtClean="0">
                <a:ea typeface="宋体" charset="-122"/>
              </a:rPr>
              <a:t>R</a:t>
            </a:r>
            <a:r>
              <a:rPr lang="zh-CN" altLang="en-US" dirty="0" smtClean="0">
                <a:ea typeface="宋体" charset="-122"/>
              </a:rPr>
              <a:t>型指令与访存指令数据通路合并</a:t>
            </a:r>
            <a:endParaRPr lang="en-US" altLang="zh-CN" dirty="0" smtClean="0">
              <a:ea typeface="宋体" charset="-122"/>
            </a:endParaRPr>
          </a:p>
          <a:p>
            <a:pPr marL="84137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增加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个二选一多路选择器</a:t>
            </a:r>
            <a:r>
              <a:rPr lang="en-US" altLang="zh-CN" dirty="0" smtClean="0">
                <a:ea typeface="宋体" charset="-122"/>
              </a:rPr>
              <a:t>MUX</a:t>
            </a:r>
          </a:p>
          <a:p>
            <a:pPr marL="1223962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寄存器堆写入端地址选择</a:t>
            </a:r>
            <a:r>
              <a:rPr lang="en-US" altLang="zh-CN" dirty="0" smtClean="0">
                <a:ea typeface="宋体" charset="-122"/>
              </a:rPr>
              <a:t>MUX</a:t>
            </a:r>
            <a:r>
              <a:rPr lang="zh-CN" altLang="en-US" dirty="0" smtClean="0">
                <a:ea typeface="宋体" charset="-122"/>
              </a:rPr>
              <a:t>，选择控制信号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RegDst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marL="1223962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输入端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数据源选择</a:t>
            </a:r>
            <a:r>
              <a:rPr lang="en-US" altLang="zh-CN" dirty="0" smtClean="0">
                <a:ea typeface="宋体" charset="-122"/>
              </a:rPr>
              <a:t>MUX</a:t>
            </a:r>
            <a:r>
              <a:rPr lang="zh-CN" altLang="en-US" dirty="0" smtClean="0">
                <a:ea typeface="宋体" charset="-122"/>
              </a:rPr>
              <a:t>，选择控制信号 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ALUSrc</a:t>
            </a:r>
            <a:endParaRPr lang="en-US" altLang="zh-CN" dirty="0" smtClean="0">
              <a:solidFill>
                <a:schemeClr val="accent1"/>
              </a:solidFill>
              <a:ea typeface="宋体" charset="-122"/>
            </a:endParaRPr>
          </a:p>
          <a:p>
            <a:pPr marL="1223962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寄存器堆写入端数据源选择</a:t>
            </a:r>
            <a:r>
              <a:rPr lang="en-US" altLang="zh-CN" dirty="0" smtClean="0">
                <a:ea typeface="宋体" charset="-122"/>
              </a:rPr>
              <a:t>MUX</a:t>
            </a:r>
            <a:r>
              <a:rPr lang="zh-CN" altLang="en-US" dirty="0" smtClean="0">
                <a:ea typeface="宋体" charset="-122"/>
              </a:rPr>
              <a:t>，选择控制信号 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MemtoReg</a:t>
            </a:r>
            <a:endParaRPr lang="zh-CN" altLang="en-US" dirty="0" smtClean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0" y="2806740"/>
            <a:ext cx="8519556" cy="38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272163" cy="693908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en-US" altLang="zh-CN" dirty="0"/>
              <a:t>MIPS</a:t>
            </a:r>
            <a:r>
              <a:rPr lang="zh-CN" altLang="en-US" dirty="0"/>
              <a:t>的数据</a:t>
            </a:r>
            <a:r>
              <a:rPr lang="zh-CN" altLang="en-US" dirty="0" smtClean="0"/>
              <a:t>通路设计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3148"/>
            <a:ext cx="8136904" cy="2710486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>
                <a:ea typeface="宋体" charset="-122"/>
              </a:rPr>
              <a:t>分支指令数据通路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beq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rs, 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 imm16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功能描述：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R[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] – R[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then 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PC 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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(PC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Signext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(imm16)&lt;&lt;2</a:t>
            </a:r>
          </a:p>
          <a:p>
            <a:pPr marL="858837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                     else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PC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Wingdings" panose="05000000000000000000" pitchFamily="2" charset="2"/>
              </a:rPr>
              <a:t> PC + 4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通路部件：寄存器堆，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增加一加法器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Nadd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，符号扩展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Signext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，移位器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400" y="1338997"/>
            <a:ext cx="5077072" cy="57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2747"/>
              </p:ext>
            </p:extLst>
          </p:nvPr>
        </p:nvGraphicFramePr>
        <p:xfrm>
          <a:off x="35496" y="3645025"/>
          <a:ext cx="9036497" cy="2365141"/>
        </p:xfrm>
        <a:graphic>
          <a:graphicData uri="http://schemas.openxmlformats.org/drawingml/2006/table">
            <a:tbl>
              <a:tblPr/>
              <a:tblGrid>
                <a:gridCol w="604371"/>
                <a:gridCol w="426969"/>
                <a:gridCol w="355807"/>
                <a:gridCol w="629078"/>
                <a:gridCol w="438343"/>
                <a:gridCol w="569291"/>
                <a:gridCol w="498130"/>
                <a:gridCol w="640453"/>
                <a:gridCol w="640453"/>
                <a:gridCol w="711614"/>
                <a:gridCol w="640453"/>
                <a:gridCol w="569291"/>
                <a:gridCol w="640453"/>
                <a:gridCol w="640453"/>
                <a:gridCol w="515669"/>
                <a:gridCol w="515669"/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8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型与</a:t>
                      </a:r>
                      <a:endParaRPr lang="en-US" altLang="zh-CN" sz="1600" b="1" kern="1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访存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Sign-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Beq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Shift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331640" y="4941168"/>
            <a:ext cx="6480720" cy="1787367"/>
            <a:chOff x="1331640" y="4941168"/>
            <a:chExt cx="6480720" cy="1787367"/>
          </a:xfrm>
        </p:grpSpPr>
        <p:sp>
          <p:nvSpPr>
            <p:cNvPr id="2" name="椭圆 1"/>
            <p:cNvSpPr/>
            <p:nvPr/>
          </p:nvSpPr>
          <p:spPr bwMode="auto">
            <a:xfrm>
              <a:off x="1331640" y="4941168"/>
              <a:ext cx="792088" cy="720080"/>
            </a:xfrm>
            <a:prstGeom prst="ellipse">
              <a:avLst/>
            </a:prstGeom>
            <a:solidFill>
              <a:srgbClr val="FFFF99">
                <a:alpha val="32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3500" tIns="25400" rIns="63500" bIns="254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2051720" y="5589240"/>
              <a:ext cx="1368152" cy="72008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3407073" y="6165304"/>
              <a:ext cx="440528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dirty="0" smtClean="0"/>
                <a:t>需要一个</a:t>
              </a:r>
              <a:r>
                <a:rPr lang="en-US" altLang="zh-CN" dirty="0" smtClean="0"/>
                <a:t>MUX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ALU</a:t>
              </a:r>
              <a:r>
                <a:rPr lang="zh-CN" altLang="en-US" dirty="0" smtClean="0"/>
                <a:t>的判零输出端</a:t>
              </a:r>
              <a:r>
                <a:rPr lang="en-US" altLang="zh-CN" dirty="0" smtClean="0"/>
                <a:t>Zero</a:t>
              </a:r>
              <a:r>
                <a:rPr lang="zh-CN" altLang="en-US" dirty="0" smtClean="0"/>
                <a:t>可直接作为该</a:t>
              </a:r>
              <a:r>
                <a:rPr lang="en-US" altLang="zh-CN" dirty="0" smtClean="0"/>
                <a:t>MUX</a:t>
              </a:r>
              <a:r>
                <a:rPr lang="zh-CN" altLang="en-US" dirty="0" smtClean="0"/>
                <a:t>的选择控制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272163" cy="693908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en-US" altLang="zh-CN" dirty="0"/>
              <a:t>MIPS</a:t>
            </a:r>
            <a:r>
              <a:rPr lang="zh-CN" altLang="en-US" dirty="0"/>
              <a:t>的数据</a:t>
            </a:r>
            <a:r>
              <a:rPr lang="zh-CN" altLang="en-US" dirty="0" smtClean="0"/>
              <a:t>通路设计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指令数据通路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3148"/>
            <a:ext cx="8136904" cy="147322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>
                <a:ea typeface="宋体" charset="-122"/>
              </a:rPr>
              <a:t>分支指令数据通路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beq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rs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 imm16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通路部件：寄存器堆，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增加一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Adder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，符号扩展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Signext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，增加一移位器</a:t>
            </a: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2306372"/>
            <a:ext cx="6408713" cy="45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</a:t>
            </a:r>
            <a:r>
              <a:rPr lang="zh-CN" altLang="en-US" dirty="0"/>
              <a:t>设计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58585"/>
            <a:ext cx="7848600" cy="697627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000" dirty="0" smtClean="0">
                <a:ea typeface="宋体" charset="-122"/>
              </a:rPr>
              <a:t>MIPS</a:t>
            </a:r>
            <a:r>
              <a:rPr lang="zh-CN" altLang="en-US" sz="2000" dirty="0" smtClean="0">
                <a:ea typeface="宋体" charset="-122"/>
              </a:rPr>
              <a:t>数据通路再合并</a:t>
            </a:r>
            <a:endParaRPr lang="en-US" altLang="zh-CN" sz="2000" dirty="0" smtClean="0">
              <a:ea typeface="宋体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charset="-122"/>
              </a:rPr>
              <a:t>支持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R</a:t>
            </a:r>
            <a:r>
              <a:rPr lang="zh-CN" altLang="en-US" dirty="0" smtClean="0">
                <a:ea typeface="宋体" charset="-122"/>
              </a:rPr>
              <a:t>类型指令、内存访问指令（</a:t>
            </a:r>
            <a:r>
              <a:rPr lang="en-US" altLang="zh-CN" dirty="0" err="1" smtClean="0">
                <a:ea typeface="宋体" charset="-122"/>
              </a:rPr>
              <a:t>lw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sw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err="1" smtClean="0">
                <a:ea typeface="宋体" charset="-122"/>
              </a:rPr>
              <a:t>beq</a:t>
            </a:r>
            <a:r>
              <a:rPr lang="zh-CN" altLang="en-US" dirty="0" smtClean="0">
                <a:ea typeface="宋体" charset="-122"/>
              </a:rPr>
              <a:t>指令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6645"/>
              </p:ext>
            </p:extLst>
          </p:nvPr>
        </p:nvGraphicFramePr>
        <p:xfrm>
          <a:off x="84710" y="1931659"/>
          <a:ext cx="9036497" cy="2736304"/>
        </p:xfrm>
        <a:graphic>
          <a:graphicData uri="http://schemas.openxmlformats.org/drawingml/2006/table">
            <a:tbl>
              <a:tblPr/>
              <a:tblGrid>
                <a:gridCol w="604371"/>
                <a:gridCol w="426969"/>
                <a:gridCol w="355807"/>
                <a:gridCol w="629078"/>
                <a:gridCol w="438343"/>
                <a:gridCol w="569291"/>
                <a:gridCol w="498130"/>
                <a:gridCol w="640453"/>
                <a:gridCol w="640453"/>
                <a:gridCol w="711614"/>
                <a:gridCol w="640453"/>
                <a:gridCol w="569291"/>
                <a:gridCol w="640453"/>
                <a:gridCol w="640453"/>
                <a:gridCol w="515669"/>
                <a:gridCol w="515669"/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8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型与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访存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Sign-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Beq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dd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Shift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合并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|</a:t>
                      </a:r>
                      <a:r>
                        <a:rPr lang="en-US" sz="1600" b="0" kern="100" baseline="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0" kern="100" baseline="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 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Sign-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Shift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16759" y="4869160"/>
            <a:ext cx="748883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175" lvl="1" indent="-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ea typeface="宋体" charset="-122"/>
              </a:rPr>
              <a:t>需要</a:t>
            </a:r>
            <a:r>
              <a:rPr lang="en-US" altLang="zh-CN" sz="2000" dirty="0" smtClean="0">
                <a:ea typeface="宋体" charset="-122"/>
              </a:rPr>
              <a:t>4</a:t>
            </a:r>
            <a:r>
              <a:rPr lang="zh-CN" altLang="en-US" sz="2000" dirty="0" smtClean="0">
                <a:ea typeface="宋体" charset="-122"/>
              </a:rPr>
              <a:t>个</a:t>
            </a:r>
            <a:r>
              <a:rPr lang="zh-CN" altLang="en-US" sz="2000" dirty="0">
                <a:ea typeface="宋体" charset="-122"/>
              </a:rPr>
              <a:t>二选一多路选择器</a:t>
            </a:r>
            <a:r>
              <a:rPr lang="en-US" altLang="zh-CN" sz="2000" dirty="0">
                <a:ea typeface="宋体" charset="-122"/>
              </a:rPr>
              <a:t>MUX</a:t>
            </a:r>
          </a:p>
          <a:p>
            <a:pPr marL="76676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en-US" altLang="zh-CN" b="0" dirty="0" smtClean="0">
                <a:ea typeface="宋体" charset="-122"/>
              </a:rPr>
              <a:t>PC</a:t>
            </a:r>
            <a:r>
              <a:rPr lang="zh-CN" altLang="en-US" b="0" dirty="0" smtClean="0">
                <a:ea typeface="宋体" charset="-122"/>
              </a:rPr>
              <a:t>输入端数据源选择</a:t>
            </a:r>
            <a:r>
              <a:rPr lang="en-US" altLang="zh-CN" b="0" dirty="0" smtClean="0">
                <a:ea typeface="宋体" charset="-122"/>
              </a:rPr>
              <a:t>MUX</a:t>
            </a:r>
            <a:r>
              <a:rPr lang="zh-CN" altLang="en-US" b="0" dirty="0" smtClean="0">
                <a:ea typeface="宋体" charset="-122"/>
              </a:rPr>
              <a:t>，选择控制信号 </a:t>
            </a:r>
            <a:r>
              <a:rPr lang="en-US" altLang="zh-CN" b="0" dirty="0" err="1" smtClean="0">
                <a:solidFill>
                  <a:srgbClr val="FF0000"/>
                </a:solidFill>
                <a:ea typeface="宋体" charset="-122"/>
              </a:rPr>
              <a:t>PCSrc</a:t>
            </a:r>
            <a:endParaRPr lang="en-US" altLang="zh-CN" b="0" dirty="0" smtClean="0">
              <a:solidFill>
                <a:srgbClr val="FF0000"/>
              </a:solidFill>
              <a:ea typeface="宋体" charset="-122"/>
            </a:endParaRPr>
          </a:p>
          <a:p>
            <a:pPr marL="76676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zh-CN" altLang="en-US" b="0" dirty="0" smtClean="0">
                <a:ea typeface="宋体" charset="-122"/>
              </a:rPr>
              <a:t>寄存器</a:t>
            </a:r>
            <a:r>
              <a:rPr lang="zh-CN" altLang="en-US" b="0" dirty="0">
                <a:ea typeface="宋体" charset="-122"/>
              </a:rPr>
              <a:t>堆</a:t>
            </a:r>
            <a:r>
              <a:rPr lang="zh-CN" altLang="en-US" b="0" dirty="0" smtClean="0">
                <a:ea typeface="宋体" charset="-122"/>
              </a:rPr>
              <a:t>写入端地址选择</a:t>
            </a:r>
            <a:r>
              <a:rPr lang="en-US" altLang="zh-CN" b="0" dirty="0" smtClean="0">
                <a:ea typeface="宋体" charset="-122"/>
              </a:rPr>
              <a:t>MUX</a:t>
            </a:r>
            <a:r>
              <a:rPr lang="zh-CN" altLang="en-US" b="0" dirty="0">
                <a:ea typeface="宋体" charset="-122"/>
              </a:rPr>
              <a:t>，选择</a:t>
            </a:r>
            <a:r>
              <a:rPr lang="zh-CN" altLang="en-US" b="0" dirty="0" smtClean="0">
                <a:ea typeface="宋体" charset="-122"/>
              </a:rPr>
              <a:t>控制信号 </a:t>
            </a:r>
            <a:r>
              <a:rPr lang="en-US" altLang="zh-CN" b="0" dirty="0" err="1" smtClean="0">
                <a:solidFill>
                  <a:srgbClr val="FF0000"/>
                </a:solidFill>
                <a:ea typeface="宋体" charset="-122"/>
              </a:rPr>
              <a:t>RegDst</a:t>
            </a:r>
            <a:endParaRPr lang="en-US" altLang="zh-CN" b="0" dirty="0">
              <a:solidFill>
                <a:srgbClr val="FF0000"/>
              </a:solidFill>
              <a:ea typeface="宋体" charset="-122"/>
            </a:endParaRPr>
          </a:p>
          <a:p>
            <a:pPr marL="76676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en-US" altLang="zh-CN" b="0" dirty="0">
                <a:ea typeface="宋体" charset="-122"/>
              </a:rPr>
              <a:t>ALU</a:t>
            </a:r>
            <a:r>
              <a:rPr lang="zh-CN" altLang="en-US" b="0" dirty="0">
                <a:ea typeface="宋体" charset="-122"/>
              </a:rPr>
              <a:t>输入端</a:t>
            </a:r>
            <a:r>
              <a:rPr lang="en-US" altLang="zh-CN" b="0" dirty="0">
                <a:ea typeface="宋体" charset="-122"/>
              </a:rPr>
              <a:t>B</a:t>
            </a:r>
            <a:r>
              <a:rPr lang="zh-CN" altLang="en-US" b="0" dirty="0">
                <a:ea typeface="宋体" charset="-122"/>
              </a:rPr>
              <a:t>数据源选择</a:t>
            </a:r>
            <a:r>
              <a:rPr lang="en-US" altLang="zh-CN" b="0" dirty="0">
                <a:ea typeface="宋体" charset="-122"/>
              </a:rPr>
              <a:t>MUX</a:t>
            </a:r>
            <a:r>
              <a:rPr lang="zh-CN" altLang="en-US" b="0" dirty="0">
                <a:ea typeface="宋体" charset="-122"/>
              </a:rPr>
              <a:t>，选择</a:t>
            </a:r>
            <a:r>
              <a:rPr lang="zh-CN" altLang="en-US" b="0" dirty="0" smtClean="0">
                <a:ea typeface="宋体" charset="-122"/>
              </a:rPr>
              <a:t>控制信号 </a:t>
            </a:r>
            <a:r>
              <a:rPr lang="en-US" altLang="zh-CN" b="0" dirty="0" err="1" smtClean="0">
                <a:solidFill>
                  <a:schemeClr val="accent1"/>
                </a:solidFill>
                <a:ea typeface="宋体" charset="-122"/>
              </a:rPr>
              <a:t>ALUSrc</a:t>
            </a:r>
            <a:endParaRPr lang="en-US" altLang="zh-CN" b="0" dirty="0">
              <a:solidFill>
                <a:schemeClr val="accent1"/>
              </a:solidFill>
              <a:ea typeface="宋体" charset="-122"/>
            </a:endParaRPr>
          </a:p>
          <a:p>
            <a:pPr marL="76676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zh-CN" altLang="en-US" b="0" dirty="0" smtClean="0">
                <a:ea typeface="宋体" charset="-122"/>
              </a:rPr>
              <a:t>寄存器堆写入端数据源选择</a:t>
            </a:r>
            <a:r>
              <a:rPr lang="en-US" altLang="zh-CN" b="0" dirty="0" smtClean="0">
                <a:ea typeface="宋体" charset="-122"/>
              </a:rPr>
              <a:t>MUX</a:t>
            </a:r>
            <a:r>
              <a:rPr lang="zh-CN" altLang="en-US" b="0" dirty="0">
                <a:ea typeface="宋体" charset="-122"/>
              </a:rPr>
              <a:t>，选择</a:t>
            </a:r>
            <a:r>
              <a:rPr lang="zh-CN" altLang="en-US" b="0" dirty="0" smtClean="0">
                <a:ea typeface="宋体" charset="-122"/>
              </a:rPr>
              <a:t>控制信号 </a:t>
            </a:r>
            <a:r>
              <a:rPr lang="en-US" altLang="zh-CN" b="0" dirty="0" err="1" smtClean="0">
                <a:solidFill>
                  <a:schemeClr val="accent1"/>
                </a:solidFill>
                <a:ea typeface="宋体" charset="-122"/>
              </a:rPr>
              <a:t>MemtoReg</a:t>
            </a:r>
            <a:endParaRPr lang="zh-CN" altLang="en-US" b="0" dirty="0">
              <a:solidFill>
                <a:schemeClr val="accent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8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/>
              <a:t>单周期</a:t>
            </a:r>
            <a:r>
              <a:rPr lang="zh-CN" altLang="en-US" dirty="0" smtClean="0"/>
              <a:t>数据通路</a:t>
            </a:r>
            <a:r>
              <a:rPr lang="zh-CN" altLang="en-US" dirty="0"/>
              <a:t>设计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58585"/>
            <a:ext cx="7848600" cy="697627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000" dirty="0" smtClean="0">
                <a:ea typeface="宋体" charset="-122"/>
              </a:rPr>
              <a:t>MIPS</a:t>
            </a:r>
            <a:r>
              <a:rPr lang="zh-CN" altLang="en-US" sz="2000" dirty="0" smtClean="0">
                <a:ea typeface="宋体" charset="-122"/>
              </a:rPr>
              <a:t>数据通路合并</a:t>
            </a:r>
            <a:endParaRPr lang="en-US" altLang="zh-CN" sz="2000" dirty="0" smtClean="0">
              <a:ea typeface="宋体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支持：</a:t>
            </a:r>
            <a:r>
              <a:rPr lang="en-US" altLang="zh-CN" dirty="0" smtClean="0">
                <a:ea typeface="宋体" charset="-122"/>
              </a:rPr>
              <a:t>R</a:t>
            </a:r>
            <a:r>
              <a:rPr lang="zh-CN" altLang="en-US" dirty="0" smtClean="0">
                <a:ea typeface="宋体" charset="-122"/>
              </a:rPr>
              <a:t>类型指令、内存访问指令（</a:t>
            </a:r>
            <a:r>
              <a:rPr lang="en-US" altLang="zh-CN" dirty="0" err="1" smtClean="0">
                <a:ea typeface="宋体" charset="-122"/>
              </a:rPr>
              <a:t>lw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sw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err="1" smtClean="0">
                <a:ea typeface="宋体" charset="-122"/>
              </a:rPr>
              <a:t>beq</a:t>
            </a:r>
            <a:r>
              <a:rPr lang="zh-CN" altLang="en-US" dirty="0" smtClean="0">
                <a:ea typeface="宋体" charset="-122"/>
              </a:rPr>
              <a:t>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873900" cy="46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AutoShape 5" descr="羊皮纸"/>
          <p:cNvSpPr>
            <a:spLocks noChangeArrowheads="1"/>
          </p:cNvSpPr>
          <p:nvPr/>
        </p:nvSpPr>
        <p:spPr bwMode="auto">
          <a:xfrm>
            <a:off x="827584" y="980728"/>
            <a:ext cx="7086600" cy="5159375"/>
          </a:xfrm>
          <a:prstGeom prst="verticalScroll">
            <a:avLst>
              <a:gd name="adj" fmla="val 125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anchor="ctr">
            <a:spAutoFit/>
          </a:bodyPr>
          <a:lstStyle/>
          <a:p>
            <a:endParaRPr lang="zh-CN" altLang="en-US"/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2322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六讲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  <a:endParaRPr lang="zh-CN" altLang="en-US" sz="2800" b="1" dirty="0">
              <a:solidFill>
                <a:srgbClr val="001ADC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322513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理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器设计概述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处理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器的功能与组成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MIPS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单周期处理器设计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单周期数据通路设计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单周期控制器设计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单周期性能分析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  <p:extLst>
      <p:ext uri="{BB962C8B-B14F-4D97-AF65-F5344CB8AC3E}">
        <p14:creationId xmlns:p14="http://schemas.microsoft.com/office/powerpoint/2010/main" val="24038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.2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单周期控制器设计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07220"/>
            <a:ext cx="5285878" cy="12516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单周期通路所需控制信号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控制（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ALU Operation</a:t>
            </a:r>
            <a:r>
              <a:rPr lang="zh-CN" altLang="en-US" dirty="0" smtClean="0">
                <a:ea typeface="宋体" charset="-122"/>
              </a:rPr>
              <a:t>）：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位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charset="-122"/>
              </a:rPr>
              <a:t>其他</a:t>
            </a:r>
            <a:r>
              <a:rPr lang="zh-CN" altLang="en-US" dirty="0" smtClean="0">
                <a:ea typeface="宋体" charset="-122"/>
              </a:rPr>
              <a:t>控制信号：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个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87859"/>
              </p:ext>
            </p:extLst>
          </p:nvPr>
        </p:nvGraphicFramePr>
        <p:xfrm>
          <a:off x="5148064" y="1456920"/>
          <a:ext cx="33123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665"/>
                <a:gridCol w="472665"/>
                <a:gridCol w="1328420"/>
                <a:gridCol w="1038618"/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输入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operation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zh-CN" altLang="en-US" sz="1400" dirty="0" smtClean="0"/>
                        <a:t>运算</a:t>
                      </a:r>
                      <a:endParaRPr lang="en-US" altLang="zh-C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14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&amp;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 |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+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0110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 –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48064" y="1052736"/>
            <a:ext cx="3312368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solidFill>
                  <a:srgbClr val="FF0000"/>
                </a:solidFill>
                <a:ea typeface="宋体" charset="-122"/>
              </a:rPr>
              <a:t>ALU </a:t>
            </a:r>
            <a:r>
              <a:rPr lang="zh-CN" altLang="en-US" b="0" dirty="0">
                <a:solidFill>
                  <a:srgbClr val="FF0000"/>
                </a:solidFill>
                <a:ea typeface="宋体" charset="-122"/>
              </a:rPr>
              <a:t>控制</a:t>
            </a:r>
            <a:endParaRPr lang="en-US" altLang="zh-CN" b="0" dirty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76833"/>
              </p:ext>
            </p:extLst>
          </p:nvPr>
        </p:nvGraphicFramePr>
        <p:xfrm>
          <a:off x="684213" y="3501009"/>
          <a:ext cx="7992242" cy="3180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2864"/>
                <a:gridCol w="3409689"/>
                <a:gridCol w="3409689"/>
              </a:tblGrid>
              <a:tr h="4014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控制信号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失效时作用（</a:t>
                      </a:r>
                      <a:r>
                        <a:rPr lang="en-US" altLang="zh-CN" sz="1400" dirty="0" smtClean="0"/>
                        <a:t>=0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有效时作用</a:t>
                      </a:r>
                      <a:r>
                        <a:rPr lang="en-US" altLang="zh-CN" sz="1400" dirty="0" smtClean="0"/>
                        <a:t>(=1)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寄存器堆写入端地址来选择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字段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寄存器堆写入端地址选择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字段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RegWrite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把数据写入寄存器堆中对应寄存器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输入端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选择寄存器堆输出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R[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rt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输入端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选择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Signext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PCSrc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输入源选择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输入选择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beq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指令的目的地址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MemRead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数据存储器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读数据（输出）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MemWrite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数据存储器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写数据（输入）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寄存器堆写入端数据来自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寄存器堆写入端数据来自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123728" y="3068960"/>
            <a:ext cx="3312368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solidFill>
                  <a:srgbClr val="FF0000"/>
                </a:solidFill>
                <a:ea typeface="宋体" charset="-122"/>
              </a:rPr>
              <a:t>7</a:t>
            </a:r>
            <a:r>
              <a:rPr lang="zh-CN" altLang="en-US" b="0" dirty="0" smtClean="0">
                <a:solidFill>
                  <a:srgbClr val="FF0000"/>
                </a:solidFill>
                <a:ea typeface="宋体" charset="-122"/>
              </a:rPr>
              <a:t>个控制信号</a:t>
            </a:r>
            <a:endParaRPr lang="en-US" altLang="zh-CN" b="0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04813"/>
            <a:ext cx="5615979" cy="37260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.2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单周期控制器设计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848600" cy="473565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控制器分成两部分：主控单元和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控制单元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主控单元</a:t>
            </a:r>
            <a:endParaRPr lang="en-US" altLang="zh-CN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输入：指令操作码字段 </a:t>
            </a:r>
            <a:r>
              <a:rPr lang="en-US" altLang="zh-CN" sz="2000" dirty="0" smtClean="0"/>
              <a:t>Op</a:t>
            </a:r>
            <a:r>
              <a:rPr lang="zh-CN" altLang="en-US" sz="2000" dirty="0" smtClean="0"/>
              <a:t>（指令</a:t>
            </a:r>
            <a:r>
              <a:rPr lang="en-US" altLang="zh-CN" sz="2000" dirty="0" smtClean="0"/>
              <a:t>31:26</a:t>
            </a:r>
            <a:r>
              <a:rPr lang="zh-CN" altLang="en-US" sz="2000" dirty="0" smtClean="0"/>
              <a:t>位）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输出：</a:t>
            </a:r>
            <a:endParaRPr lang="en-US" altLang="zh-CN" sz="2000" dirty="0" smtClean="0"/>
          </a:p>
          <a:p>
            <a:pPr marL="1655763" lvl="3" indent="-393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7</a:t>
            </a:r>
            <a:r>
              <a:rPr lang="zh-CN" altLang="en-US" dirty="0" smtClean="0"/>
              <a:t>个控制信号</a:t>
            </a:r>
            <a:endParaRPr lang="en-US" altLang="zh-CN" dirty="0" smtClean="0"/>
          </a:p>
          <a:p>
            <a:pPr marL="1655763" lvl="3" indent="-393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ALU</a:t>
            </a:r>
            <a:r>
              <a:rPr lang="zh-CN" altLang="en-US" dirty="0" smtClean="0"/>
              <a:t>控制单元所需的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位输入</a:t>
            </a:r>
            <a:r>
              <a:rPr lang="en-US" altLang="zh-CN" dirty="0" err="1" smtClean="0">
                <a:solidFill>
                  <a:srgbClr val="FF0000"/>
                </a:solidFill>
              </a:rPr>
              <a:t>ALUop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ALU</a:t>
            </a:r>
            <a:r>
              <a:rPr lang="zh-CN" altLang="en-US" sz="2400" dirty="0" smtClean="0"/>
              <a:t>控制</a:t>
            </a:r>
            <a:r>
              <a:rPr lang="zh-CN" altLang="en-US" sz="2400" dirty="0"/>
              <a:t>单元</a:t>
            </a:r>
            <a:endParaRPr lang="en-US" altLang="zh-CN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输入：</a:t>
            </a:r>
            <a:endParaRPr lang="en-US" altLang="zh-CN" sz="2000" dirty="0" smtClean="0"/>
          </a:p>
          <a:p>
            <a:pPr marL="1597025" lvl="3" indent="-3349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主控单元生成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r>
              <a:rPr lang="en-US" altLang="zh-CN" dirty="0" err="1" smtClean="0">
                <a:solidFill>
                  <a:srgbClr val="FF0000"/>
                </a:solidFill>
              </a:rPr>
              <a:t>ALUop</a:t>
            </a:r>
            <a:endParaRPr lang="en-US" altLang="zh-CN" dirty="0">
              <a:solidFill>
                <a:srgbClr val="FF0000"/>
              </a:solidFill>
            </a:endParaRPr>
          </a:p>
          <a:p>
            <a:pPr marL="1597025" lvl="3" indent="-3349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功能码字段</a:t>
            </a:r>
            <a:r>
              <a:rPr lang="en-US" altLang="zh-CN" dirty="0" err="1"/>
              <a:t>Func</a:t>
            </a:r>
            <a:r>
              <a:rPr lang="zh-CN" altLang="en-US" dirty="0"/>
              <a:t>（指令</a:t>
            </a:r>
            <a:r>
              <a:rPr lang="en-US" altLang="zh-CN" dirty="0"/>
              <a:t>5:0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运算控制信号 </a:t>
            </a:r>
            <a:r>
              <a:rPr lang="en-US" altLang="zh-CN" sz="2000" dirty="0" smtClean="0">
                <a:solidFill>
                  <a:srgbClr val="FF0000"/>
                </a:solidFill>
              </a:rPr>
              <a:t>ALU operation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位）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1597025" lvl="3" indent="-3349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latin typeface="+mn-lt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546142"/>
            <a:ext cx="6576902" cy="6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724128" y="3645024"/>
            <a:ext cx="2852494" cy="11757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15888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err="1" smtClean="0">
                <a:solidFill>
                  <a:srgbClr val="0000CC"/>
                </a:solidFill>
                <a:ea typeface="宋体" charset="-122"/>
              </a:rPr>
              <a:t>ALUOp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指明</a:t>
            </a:r>
            <a:r>
              <a:rPr lang="en-US" altLang="zh-CN" sz="1600" b="0" dirty="0" smtClean="0">
                <a:solidFill>
                  <a:srgbClr val="0000CC"/>
                </a:solidFill>
                <a:ea typeface="宋体" charset="-122"/>
              </a:rPr>
              <a:t>ALU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的运算类型</a:t>
            </a:r>
            <a:endParaRPr lang="zh-CN" altLang="en-US" sz="1600" b="0" dirty="0">
              <a:solidFill>
                <a:srgbClr val="0000CC"/>
              </a:solidFill>
              <a:ea typeface="宋体" charset="-122"/>
            </a:endParaRPr>
          </a:p>
          <a:p>
            <a:pPr marL="347663" lvl="1" indent="-29051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0000CC"/>
                </a:solidFill>
                <a:ea typeface="宋体" charset="-122"/>
              </a:rPr>
              <a:t>00</a:t>
            </a:r>
            <a:r>
              <a:rPr lang="zh-CN" altLang="en-US" sz="1600" b="0" dirty="0">
                <a:solidFill>
                  <a:srgbClr val="0000CC"/>
                </a:solidFill>
                <a:ea typeface="宋体" charset="-122"/>
              </a:rPr>
              <a:t>：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访</a:t>
            </a:r>
            <a:r>
              <a:rPr lang="zh-CN" altLang="en-US" sz="1600" b="0" dirty="0">
                <a:solidFill>
                  <a:srgbClr val="0000CC"/>
                </a:solidFill>
                <a:ea typeface="宋体" charset="-122"/>
              </a:rPr>
              <a:t>存指令所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需加法</a:t>
            </a:r>
            <a:endParaRPr lang="zh-CN" altLang="en-US" sz="1600" b="0" dirty="0">
              <a:solidFill>
                <a:srgbClr val="0000CC"/>
              </a:solidFill>
              <a:ea typeface="宋体" charset="-122"/>
            </a:endParaRPr>
          </a:p>
          <a:p>
            <a:pPr marL="347663" lvl="1" indent="-29051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0000CC"/>
                </a:solidFill>
                <a:ea typeface="宋体" charset="-122"/>
              </a:rPr>
              <a:t>01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：</a:t>
            </a:r>
            <a:r>
              <a:rPr lang="en-US" altLang="zh-CN" sz="1600" b="0" dirty="0" err="1" smtClean="0">
                <a:solidFill>
                  <a:srgbClr val="0000CC"/>
                </a:solidFill>
                <a:ea typeface="宋体" charset="-122"/>
              </a:rPr>
              <a:t>beq</a:t>
            </a:r>
            <a:r>
              <a:rPr lang="zh-CN" altLang="en-US" sz="1600" b="0" dirty="0">
                <a:solidFill>
                  <a:srgbClr val="0000CC"/>
                </a:solidFill>
                <a:ea typeface="宋体" charset="-122"/>
              </a:rPr>
              <a:t>指令所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需减法</a:t>
            </a:r>
            <a:endParaRPr lang="zh-CN" altLang="en-US" sz="1600" b="0" dirty="0">
              <a:solidFill>
                <a:srgbClr val="0000CC"/>
              </a:solidFill>
              <a:ea typeface="宋体" charset="-122"/>
            </a:endParaRPr>
          </a:p>
          <a:p>
            <a:pPr marL="347663" lvl="1" indent="-29051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0000CC"/>
                </a:solidFill>
                <a:ea typeface="宋体" charset="-122"/>
              </a:rPr>
              <a:t>10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：</a:t>
            </a:r>
            <a:r>
              <a:rPr lang="en-US" altLang="zh-CN" sz="1600" b="0" dirty="0" smtClean="0">
                <a:solidFill>
                  <a:srgbClr val="0000CC"/>
                </a:solidFill>
                <a:ea typeface="宋体" charset="-122"/>
              </a:rPr>
              <a:t>R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型指令功能码决定</a:t>
            </a:r>
            <a:endParaRPr lang="en-US" altLang="zh-CN" sz="1600" b="0" dirty="0">
              <a:solidFill>
                <a:srgbClr val="0000CC"/>
              </a:solidFill>
              <a:ea typeface="宋体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0" y="4725144"/>
            <a:ext cx="1259632" cy="866294"/>
          </a:xfrm>
          <a:prstGeom prst="wedgeRectCallout">
            <a:avLst>
              <a:gd name="adj1" fmla="val 133123"/>
              <a:gd name="adj2" fmla="val -46511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rtlCol="0" anchor="ctr">
            <a:spAutoFit/>
          </a:bodyPr>
          <a:lstStyle/>
          <a:p>
            <a:pPr>
              <a:buNone/>
            </a:pPr>
            <a:r>
              <a:rPr lang="zh-CN" altLang="en-US" dirty="0" smtClean="0"/>
              <a:t>仅用于</a:t>
            </a:r>
            <a:r>
              <a:rPr lang="en-US" altLang="zh-CN" dirty="0"/>
              <a:t>R</a:t>
            </a:r>
            <a:r>
              <a:rPr lang="zh-CN" altLang="en-US" dirty="0"/>
              <a:t>型指令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种算</a:t>
            </a:r>
            <a:r>
              <a:rPr lang="zh-CN" altLang="en-US" dirty="0"/>
              <a:t>逻指令</a:t>
            </a:r>
          </a:p>
        </p:txBody>
      </p:sp>
    </p:spTree>
    <p:extLst>
      <p:ext uri="{BB962C8B-B14F-4D97-AF65-F5344CB8AC3E}">
        <p14:creationId xmlns:p14="http://schemas.microsoft.com/office/powerpoint/2010/main" val="12595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78955"/>
            <a:ext cx="8479831" cy="5726726"/>
          </a:xfrm>
          <a:prstGeom prst="rect">
            <a:avLst/>
          </a:prstGeom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63162" cy="69390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单周期控制器设计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模型机数据通路（带控制单元）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3528" y="2060848"/>
            <a:ext cx="7200800" cy="4556249"/>
            <a:chOff x="251520" y="2060848"/>
            <a:chExt cx="7200800" cy="4556249"/>
          </a:xfrm>
        </p:grpSpPr>
        <p:sp>
          <p:nvSpPr>
            <p:cNvPr id="3" name="椭圆 2"/>
            <p:cNvSpPr/>
            <p:nvPr/>
          </p:nvSpPr>
          <p:spPr bwMode="auto">
            <a:xfrm>
              <a:off x="6660232" y="2060848"/>
              <a:ext cx="792088" cy="648072"/>
            </a:xfrm>
            <a:prstGeom prst="ellipse">
              <a:avLst/>
            </a:prstGeom>
            <a:solidFill>
              <a:schemeClr val="bg1">
                <a:lumMod val="50000"/>
                <a:alpha val="37000"/>
              </a:schemeClr>
            </a:solidFill>
            <a:ln w="1270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3" idx="3"/>
            </p:cNvCxnSpPr>
            <p:nvPr/>
          </p:nvCxnSpPr>
          <p:spPr bwMode="auto">
            <a:xfrm flipH="1">
              <a:off x="2123728" y="2614012"/>
              <a:ext cx="4652503" cy="3335268"/>
            </a:xfrm>
            <a:prstGeom prst="straightConnector1">
              <a:avLst/>
            </a:pr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251520" y="6007699"/>
              <a:ext cx="302433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b="0" dirty="0" err="1" smtClean="0"/>
                <a:t>PCSrc</a:t>
              </a:r>
              <a:r>
                <a:rPr lang="en-US" altLang="zh-CN" sz="1600" b="0" dirty="0" smtClean="0"/>
                <a:t>=Branch &amp; Zero</a:t>
              </a:r>
            </a:p>
            <a:p>
              <a:pPr>
                <a:buNone/>
              </a:pPr>
              <a:r>
                <a:rPr lang="en-US" altLang="zh-CN" sz="1600" b="0" dirty="0" err="1" smtClean="0"/>
                <a:t>Beq</a:t>
              </a:r>
              <a:r>
                <a:rPr lang="zh-CN" altLang="en-US" sz="1600" b="0" dirty="0" smtClean="0"/>
                <a:t>指令：</a:t>
              </a:r>
              <a:r>
                <a:rPr lang="en-US" altLang="zh-CN" sz="1600" b="0" dirty="0" smtClean="0"/>
                <a:t>Branch=1</a:t>
              </a:r>
              <a:r>
                <a:rPr lang="zh-CN" altLang="en-US" sz="1600" b="0" dirty="0" smtClean="0"/>
                <a:t>（有效）</a:t>
              </a:r>
              <a:endParaRPr lang="en-US" altLang="zh-CN" sz="1600" b="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118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04813"/>
            <a:ext cx="5615979" cy="37260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.2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单周期控制器设计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7848600" cy="6357638"/>
          </a:xfrm>
        </p:spPr>
        <p:txBody>
          <a:bodyPr/>
          <a:lstStyle/>
          <a:p>
            <a:r>
              <a:rPr lang="zh-CN" altLang="en-US" dirty="0" smtClean="0"/>
              <a:t>主控单元控制信号分析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RegDst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</a:t>
            </a:r>
            <a:r>
              <a:rPr lang="zh-CN" altLang="en-US" dirty="0" smtClean="0"/>
              <a:t>型指令：</a:t>
            </a:r>
            <a:r>
              <a:rPr lang="en-US" altLang="zh-CN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Rd</a:t>
            </a:r>
          </a:p>
          <a:p>
            <a:pPr lvl="2"/>
            <a:r>
              <a:rPr lang="en-US" altLang="zh-CN" dirty="0" err="1" smtClean="0"/>
              <a:t>Lw</a:t>
            </a:r>
            <a:r>
              <a:rPr lang="zh-CN" altLang="en-US" dirty="0" smtClean="0"/>
              <a:t>指令：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r>
              <a:rPr lang="zh-CN" altLang="en-US" dirty="0" smtClean="0"/>
              <a:t>，</a:t>
            </a:r>
            <a:r>
              <a:rPr lang="zh-CN" altLang="en-US" dirty="0"/>
              <a:t>选择</a:t>
            </a:r>
            <a:r>
              <a:rPr lang="en-US" altLang="zh-CN" dirty="0" err="1" smtClean="0"/>
              <a:t>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其他指令：不关心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ALUScr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型指令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ALUSrc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r>
              <a:rPr lang="zh-CN" altLang="en-US" dirty="0" smtClean="0"/>
              <a:t>，选择寄存器堆的 </a:t>
            </a:r>
            <a:r>
              <a:rPr lang="en-US" altLang="zh-CN" dirty="0" smtClean="0"/>
              <a:t>Read data2 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lvl="2"/>
            <a:r>
              <a:rPr lang="en-US" altLang="zh-CN" dirty="0" err="1" smtClean="0"/>
              <a:t>Lw</a:t>
            </a:r>
            <a:r>
              <a:rPr lang="zh-CN" altLang="en-US" dirty="0" smtClean="0"/>
              <a:t>指令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ALUSrc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zh-CN" altLang="en-US" dirty="0" smtClean="0"/>
              <a:t>，选择</a:t>
            </a:r>
            <a:r>
              <a:rPr lang="en-US" altLang="zh-CN" dirty="0" err="1" smtClean="0"/>
              <a:t>Signext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</a:t>
            </a:r>
            <a:r>
              <a:rPr lang="zh-CN" altLang="en-US" dirty="0" smtClean="0"/>
              <a:t>指令：</a:t>
            </a:r>
            <a:r>
              <a:rPr lang="en-US" altLang="zh-CN" dirty="0" err="1">
                <a:solidFill>
                  <a:srgbClr val="FF0000"/>
                </a:solidFill>
              </a:rPr>
              <a:t>ALUSrc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r>
              <a:rPr lang="zh-CN" altLang="en-US" dirty="0"/>
              <a:t>，选择</a:t>
            </a:r>
            <a:r>
              <a:rPr lang="en-US" altLang="zh-CN" dirty="0" err="1"/>
              <a:t>Signext</a:t>
            </a:r>
            <a:r>
              <a:rPr lang="zh-CN" altLang="en-US" dirty="0"/>
              <a:t>的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Beq</a:t>
            </a:r>
            <a:r>
              <a:rPr lang="zh-CN" altLang="en-US" dirty="0" smtClean="0"/>
              <a:t>指令（减法运算）：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ALUSrc</a:t>
            </a:r>
            <a:r>
              <a:rPr lang="en-US" altLang="zh-CN" dirty="0">
                <a:solidFill>
                  <a:srgbClr val="FF0000"/>
                </a:solidFill>
              </a:rPr>
              <a:t>=0</a:t>
            </a:r>
            <a:r>
              <a:rPr lang="zh-CN" altLang="en-US" dirty="0"/>
              <a:t>，</a:t>
            </a:r>
            <a:r>
              <a:rPr lang="zh-CN" altLang="en-US" dirty="0" smtClean="0"/>
              <a:t>选择 </a:t>
            </a:r>
            <a:r>
              <a:rPr lang="en-US" altLang="zh-CN" dirty="0"/>
              <a:t>Read data2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MemtoReg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型指令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r>
              <a:rPr lang="zh-CN" altLang="en-US" dirty="0" smtClean="0"/>
              <a:t>，选择 </a:t>
            </a:r>
            <a:r>
              <a:rPr lang="en-US" altLang="zh-CN" dirty="0" smtClean="0"/>
              <a:t>ALU 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2"/>
            <a:r>
              <a:rPr lang="en-US" altLang="zh-CN" dirty="0" err="1" smtClean="0"/>
              <a:t>Lw</a:t>
            </a:r>
            <a:r>
              <a:rPr lang="zh-CN" altLang="en-US" dirty="0" smtClean="0"/>
              <a:t>指令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zh-CN" altLang="en-US" dirty="0" smtClean="0"/>
              <a:t>，选择数据存储器</a:t>
            </a:r>
            <a:r>
              <a:rPr lang="en-US" altLang="zh-CN" dirty="0" smtClean="0"/>
              <a:t>DM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lvl="2"/>
            <a:r>
              <a:rPr lang="zh-CN" altLang="en-US" dirty="0" smtClean="0"/>
              <a:t>其他指令：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不关心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Branch</a:t>
            </a:r>
          </a:p>
          <a:p>
            <a:pPr lvl="2"/>
            <a:r>
              <a:rPr lang="en-US" altLang="zh-CN" dirty="0" err="1" smtClean="0"/>
              <a:t>Beq</a:t>
            </a:r>
            <a:r>
              <a:rPr lang="zh-CN" altLang="en-US" dirty="0" smtClean="0"/>
              <a:t>指令：</a:t>
            </a:r>
            <a:r>
              <a:rPr lang="en-US" altLang="zh-CN" dirty="0" smtClean="0">
                <a:solidFill>
                  <a:srgbClr val="FF0000"/>
                </a:solidFill>
              </a:rPr>
              <a:t>Branch=1</a:t>
            </a:r>
            <a:r>
              <a:rPr lang="zh-CN" altLang="en-US" dirty="0" smtClean="0"/>
              <a:t>，此时若</a:t>
            </a:r>
            <a:r>
              <a:rPr lang="en-US" altLang="zh-CN" dirty="0" smtClean="0"/>
              <a:t>Zero=1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输入选择加法器</a:t>
            </a:r>
            <a:r>
              <a:rPr lang="en-US" altLang="zh-CN" dirty="0" err="1" smtClean="0"/>
              <a:t>Nadd</a:t>
            </a:r>
            <a:r>
              <a:rPr lang="zh-CN" altLang="en-US" dirty="0" smtClean="0"/>
              <a:t>输出（分支指令目的地址），否则选择加法器</a:t>
            </a:r>
            <a:r>
              <a:rPr lang="en-US" altLang="zh-CN" dirty="0" smtClean="0"/>
              <a:t>Add</a:t>
            </a:r>
            <a:r>
              <a:rPr lang="zh-CN" altLang="en-US" dirty="0" smtClean="0"/>
              <a:t>输出（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其他指令：</a:t>
            </a:r>
            <a:r>
              <a:rPr lang="en-US" altLang="zh-CN" dirty="0" smtClean="0">
                <a:solidFill>
                  <a:srgbClr val="FF0000"/>
                </a:solidFill>
              </a:rPr>
              <a:t>Branch=0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输入选择</a:t>
            </a:r>
            <a:r>
              <a:rPr lang="zh-CN" altLang="en-US" dirty="0"/>
              <a:t>加法器</a:t>
            </a:r>
            <a:r>
              <a:rPr lang="en-US" altLang="zh-CN" dirty="0"/>
              <a:t>Add</a:t>
            </a:r>
            <a:r>
              <a:rPr lang="zh-CN" altLang="en-US" dirty="0"/>
              <a:t>输出（</a:t>
            </a:r>
            <a:r>
              <a:rPr lang="en-US" altLang="zh-CN" dirty="0"/>
              <a:t>PC+4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74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76238"/>
            <a:ext cx="5257800" cy="372603"/>
          </a:xfrm>
        </p:spPr>
        <p:txBody>
          <a:bodyPr/>
          <a:lstStyle/>
          <a:p>
            <a:r>
              <a:rPr lang="en-US" altLang="zh-CN" dirty="0"/>
              <a:t>1.1  CPU</a:t>
            </a:r>
            <a:r>
              <a:rPr lang="zh-CN" altLang="en-US" dirty="0"/>
              <a:t>的功能与组成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980728"/>
            <a:ext cx="7848600" cy="574516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CPU</a:t>
            </a:r>
            <a:r>
              <a:rPr lang="zh-CN" altLang="en-US" dirty="0">
                <a:ea typeface="宋体" pitchFamily="2" charset="-122"/>
              </a:rPr>
              <a:t>的功能：控制指令执</a:t>
            </a:r>
            <a:r>
              <a:rPr lang="zh-CN" altLang="en-US" dirty="0" smtClean="0">
                <a:ea typeface="宋体" pitchFamily="2" charset="-122"/>
              </a:rPr>
              <a:t>行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指令执行过程中的五种基本操作</a:t>
            </a:r>
            <a:endParaRPr lang="en-US" altLang="zh-CN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取</a:t>
            </a:r>
            <a:r>
              <a:rPr lang="zh-CN" altLang="en-US" sz="2000" dirty="0"/>
              <a:t>指</a:t>
            </a:r>
            <a:r>
              <a:rPr lang="zh-CN" altLang="en-US" sz="2000" dirty="0" smtClean="0"/>
              <a:t>：从指令存储器中读取某一指令，</a:t>
            </a:r>
            <a:r>
              <a:rPr lang="zh-CN" altLang="en-US" sz="2000" dirty="0"/>
              <a:t>并传送</a:t>
            </a:r>
            <a:r>
              <a:rPr lang="zh-CN" altLang="en-US" sz="2000" dirty="0" smtClean="0"/>
              <a:t>至指令寄存器</a:t>
            </a:r>
            <a:r>
              <a:rPr lang="zh-CN" altLang="en-US" sz="2000" dirty="0"/>
              <a:t>；</a:t>
            </a:r>
            <a:endParaRPr lang="en-US" altLang="zh-CN" sz="2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取</a:t>
            </a:r>
            <a:r>
              <a:rPr lang="zh-CN" altLang="en-US" sz="2000" dirty="0"/>
              <a:t>数：读取某主存单元的数据，并传送至某个寄存器；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传送</a:t>
            </a:r>
            <a:r>
              <a:rPr lang="zh-CN" altLang="en-US" sz="2000" dirty="0"/>
              <a:t>：将某个寄存器中的数据传送至</a:t>
            </a:r>
            <a:r>
              <a:rPr lang="en-US" altLang="zh-CN" sz="2000" dirty="0"/>
              <a:t>ALU</a:t>
            </a:r>
            <a:r>
              <a:rPr lang="zh-CN" altLang="en-US" sz="2000" dirty="0"/>
              <a:t>或另一个寄存器；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运算：进行某种算术或逻辑运算</a:t>
            </a:r>
            <a:r>
              <a:rPr lang="zh-CN" altLang="en-US" sz="2000" dirty="0" smtClean="0"/>
              <a:t>，结</a:t>
            </a:r>
            <a:r>
              <a:rPr lang="zh-CN" altLang="en-US" sz="2000" dirty="0"/>
              <a:t>果保存</a:t>
            </a:r>
            <a:r>
              <a:rPr lang="zh-CN" altLang="en-US" sz="2000" dirty="0" smtClean="0"/>
              <a:t>到某个寄</a:t>
            </a:r>
            <a:r>
              <a:rPr lang="zh-CN" altLang="en-US" sz="2000" dirty="0"/>
              <a:t>存</a:t>
            </a:r>
            <a:r>
              <a:rPr lang="zh-CN" altLang="en-US" sz="2000" dirty="0" smtClean="0"/>
              <a:t>器中；</a:t>
            </a:r>
            <a:endParaRPr lang="en-US" altLang="zh-CN" sz="2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存</a:t>
            </a:r>
            <a:r>
              <a:rPr lang="zh-CN" altLang="en-US" sz="2000" dirty="0"/>
              <a:t>数：将某个寄存器中的数据存入主存某个单元</a:t>
            </a:r>
            <a:r>
              <a:rPr lang="zh-CN" altLang="en-US" sz="2000" dirty="0" smtClean="0"/>
              <a:t>之中。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指令执行周期（一般性概念）：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从指令存储器中读出并执行指令功能的全部时间称为指令周期。包括：</a:t>
            </a:r>
            <a:endParaRPr lang="en-US" altLang="zh-CN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取指</a:t>
            </a:r>
            <a:r>
              <a:rPr lang="zh-CN" altLang="en-US" sz="2000" dirty="0"/>
              <a:t>周期</a:t>
            </a:r>
            <a:r>
              <a:rPr lang="zh-CN" altLang="en-US" sz="2000" dirty="0" smtClean="0"/>
              <a:t>：完成取指令操作和分析指令操作所需时间；</a:t>
            </a:r>
            <a:endParaRPr lang="en-US" altLang="zh-CN" sz="2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取数周</a:t>
            </a:r>
            <a:r>
              <a:rPr lang="zh-CN" altLang="en-US" sz="2000" dirty="0"/>
              <a:t>期</a:t>
            </a:r>
            <a:r>
              <a:rPr lang="zh-CN" altLang="en-US" sz="2000" dirty="0" smtClean="0"/>
              <a:t>：从数据存储器读出操作数所需时间（包括计算操作数有效地址）；</a:t>
            </a:r>
            <a:endParaRPr lang="en-US" altLang="zh-CN" sz="2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执行周期：完成指令所规定的动作（运算）所需要时间，因指令不同而不同。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913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04813"/>
            <a:ext cx="5615979" cy="37260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.2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单周期控制器设计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953690"/>
            <a:ext cx="7848600" cy="32829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b="0" dirty="0" smtClean="0">
                <a:solidFill>
                  <a:srgbClr val="0000CC"/>
                </a:solidFill>
              </a:rPr>
              <a:t>主控单元真值表</a:t>
            </a:r>
            <a:endParaRPr lang="zh-CN" altLang="en-US" sz="1800" b="0" dirty="0">
              <a:solidFill>
                <a:srgbClr val="0000CC"/>
              </a:solidFill>
            </a:endParaRPr>
          </a:p>
        </p:txBody>
      </p:sp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7408"/>
            <a:ext cx="7776592" cy="50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2340024" y="5569365"/>
            <a:ext cx="6336432" cy="1244011"/>
            <a:chOff x="2340024" y="5508584"/>
            <a:chExt cx="6336432" cy="1244011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340024" y="5508584"/>
              <a:ext cx="6336432" cy="648072"/>
            </a:xfrm>
            <a:prstGeom prst="roundRect">
              <a:avLst/>
            </a:prstGeom>
            <a:solidFill>
              <a:srgbClr val="FFFF99">
                <a:alpha val="45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23928" y="6424813"/>
              <a:ext cx="2736303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zh-CN" altLang="en-US" b="0" dirty="0" smtClean="0">
                  <a:solidFill>
                    <a:srgbClr val="0000CC"/>
                  </a:solidFill>
                </a:rPr>
                <a:t>提供给</a:t>
              </a:r>
              <a:r>
                <a:rPr lang="en-US" altLang="zh-CN" b="0" dirty="0" smtClean="0">
                  <a:solidFill>
                    <a:srgbClr val="0000CC"/>
                  </a:solidFill>
                </a:rPr>
                <a:t>ALU</a:t>
              </a:r>
              <a:r>
                <a:rPr lang="zh-CN" altLang="en-US" b="0" dirty="0" smtClean="0">
                  <a:solidFill>
                    <a:srgbClr val="0000CC"/>
                  </a:solidFill>
                </a:rPr>
                <a:t>控制单元</a:t>
              </a:r>
              <a:endParaRPr lang="zh-CN" altLang="en-US" b="0" dirty="0">
                <a:solidFill>
                  <a:srgbClr val="0000CC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5148064" y="6156656"/>
              <a:ext cx="360176" cy="268157"/>
            </a:xfrm>
            <a:prstGeom prst="downArrow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7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04813"/>
            <a:ext cx="5759995" cy="37260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.2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单周期控制器设计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5770"/>
            <a:ext cx="1080120" cy="605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主</a:t>
            </a:r>
            <a:r>
              <a:rPr lang="zh-CN" altLang="en-US" sz="1800" dirty="0" smtClean="0">
                <a:solidFill>
                  <a:srgbClr val="FF0000"/>
                </a:solidFill>
              </a:rPr>
              <a:t>控单元逻辑</a:t>
            </a:r>
            <a:r>
              <a:rPr lang="zh-CN" altLang="en-US" sz="1800" dirty="0">
                <a:solidFill>
                  <a:srgbClr val="FF0000"/>
                </a:solidFill>
              </a:rPr>
              <a:t>实现</a:t>
            </a:r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35701"/>
            <a:ext cx="6264696" cy="5633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.2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单周期控制器设计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892580"/>
            <a:ext cx="5412370" cy="27882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控制</a:t>
            </a:r>
            <a:r>
              <a:rPr lang="zh-CN" altLang="en-US" dirty="0">
                <a:ea typeface="宋体" charset="-122"/>
              </a:rPr>
              <a:t>单元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输入：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指令的</a:t>
            </a:r>
            <a:r>
              <a:rPr lang="en-US" altLang="zh-CN" dirty="0" err="1" smtClean="0">
                <a:ea typeface="宋体" charset="-122"/>
              </a:rPr>
              <a:t>Func</a:t>
            </a:r>
            <a:r>
              <a:rPr lang="zh-CN" altLang="en-US" dirty="0" smtClean="0">
                <a:ea typeface="宋体" charset="-122"/>
              </a:rPr>
              <a:t>字段（指令</a:t>
            </a:r>
            <a:r>
              <a:rPr lang="en-US" altLang="zh-CN" dirty="0" smtClean="0">
                <a:ea typeface="宋体" charset="-122"/>
              </a:rPr>
              <a:t>5:0</a:t>
            </a:r>
            <a:r>
              <a:rPr lang="zh-CN" altLang="en-US" dirty="0" smtClean="0">
                <a:ea typeface="宋体" charset="-122"/>
              </a:rPr>
              <a:t>位）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由</a:t>
            </a:r>
            <a:r>
              <a:rPr lang="zh-CN" altLang="en-US" dirty="0">
                <a:ea typeface="宋体" charset="-122"/>
              </a:rPr>
              <a:t>主</a:t>
            </a:r>
            <a:r>
              <a:rPr lang="zh-CN" altLang="en-US" dirty="0" smtClean="0">
                <a:ea typeface="宋体" charset="-122"/>
              </a:rPr>
              <a:t>控单元</a:t>
            </a:r>
            <a:r>
              <a:rPr lang="zh-CN" altLang="en-US" dirty="0">
                <a:ea typeface="宋体" charset="-122"/>
              </a:rPr>
              <a:t>生成</a:t>
            </a:r>
            <a:r>
              <a:rPr lang="zh-CN" altLang="en-US" dirty="0" smtClean="0">
                <a:ea typeface="宋体" charset="-122"/>
              </a:rPr>
              <a:t>的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ALUOp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ALUOp</a:t>
            </a:r>
            <a:r>
              <a:rPr lang="zh-CN" altLang="en-US" dirty="0">
                <a:ea typeface="宋体" charset="-122"/>
              </a:rPr>
              <a:t>指明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的运算类型</a:t>
            </a:r>
            <a:endParaRPr lang="zh-CN" altLang="en-US" dirty="0">
              <a:ea typeface="宋体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00</a:t>
            </a:r>
            <a:r>
              <a:rPr lang="zh-CN" altLang="en-US" dirty="0" smtClean="0">
                <a:ea typeface="宋体" charset="-122"/>
              </a:rPr>
              <a:t>：访</a:t>
            </a:r>
            <a:r>
              <a:rPr lang="zh-CN" altLang="en-US" dirty="0">
                <a:ea typeface="宋体" charset="-122"/>
              </a:rPr>
              <a:t>存指令所需的加法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01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err="1" smtClean="0">
                <a:ea typeface="宋体" charset="-122"/>
              </a:rPr>
              <a:t>beq</a:t>
            </a:r>
            <a:r>
              <a:rPr lang="zh-CN" altLang="en-US" dirty="0">
                <a:ea typeface="宋体" charset="-122"/>
              </a:rPr>
              <a:t>指令所需的减法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10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R</a:t>
            </a:r>
            <a:r>
              <a:rPr lang="zh-CN" altLang="en-US" dirty="0" smtClean="0">
                <a:ea typeface="宋体" charset="-122"/>
              </a:rPr>
              <a:t>型指令功能</a:t>
            </a:r>
            <a:r>
              <a:rPr lang="zh-CN" altLang="en-US" dirty="0">
                <a:ea typeface="宋体" charset="-122"/>
              </a:rPr>
              <a:t>码字段</a:t>
            </a:r>
            <a:r>
              <a:rPr lang="zh-CN" altLang="en-US" dirty="0" smtClean="0">
                <a:ea typeface="宋体" charset="-122"/>
              </a:rPr>
              <a:t>决定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75" y="908720"/>
            <a:ext cx="2921049" cy="271625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56691"/>
              </p:ext>
            </p:extLst>
          </p:nvPr>
        </p:nvGraphicFramePr>
        <p:xfrm>
          <a:off x="1043608" y="3796008"/>
          <a:ext cx="7344816" cy="26666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7854"/>
                <a:gridCol w="1566741"/>
                <a:gridCol w="1566741"/>
                <a:gridCol w="1648480"/>
                <a:gridCol w="1485000"/>
              </a:tblGrid>
              <a:tr h="319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Func</a:t>
                      </a:r>
                      <a:r>
                        <a:rPr lang="zh-CN" altLang="en-US" sz="1400" dirty="0" smtClean="0"/>
                        <a:t>字段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ALUop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zh-CN" altLang="en-US" sz="1400" baseline="0" dirty="0" smtClean="0"/>
                        <a:t>运算类型</a:t>
                      </a:r>
                      <a:endParaRPr lang="en-US" altLang="zh-C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Lw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0110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Sub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0110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100 101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或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563888" y="6465962"/>
            <a:ext cx="2018501" cy="358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solidFill>
                  <a:srgbClr val="0000CC"/>
                </a:solidFill>
                <a:ea typeface="宋体" charset="-122"/>
              </a:rPr>
              <a:t>ALU</a:t>
            </a:r>
            <a:r>
              <a:rPr lang="zh-CN" altLang="en-US" sz="1600" b="0" dirty="0" smtClean="0">
                <a:solidFill>
                  <a:srgbClr val="0000CC"/>
                </a:solidFill>
                <a:ea typeface="宋体" charset="-122"/>
              </a:rPr>
              <a:t>控制单元真值表</a:t>
            </a:r>
            <a:endParaRPr lang="en-US" altLang="zh-CN" sz="1600" b="0" dirty="0">
              <a:solidFill>
                <a:srgbClr val="0000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0" y="1172946"/>
            <a:ext cx="8458674" cy="5568422"/>
          </a:xfrm>
          <a:prstGeom prst="rect">
            <a:avLst/>
          </a:prstGeom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416180" cy="37260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单周期控制器设计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6712"/>
            <a:ext cx="7848600" cy="3590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宋体" charset="-122"/>
              </a:rPr>
              <a:t>R</a:t>
            </a:r>
            <a:r>
              <a:rPr lang="zh-CN" altLang="en-US" sz="2000" dirty="0" smtClean="0">
                <a:ea typeface="宋体" charset="-122"/>
              </a:rPr>
              <a:t>型指令执行数据流示意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363140" y="1196752"/>
            <a:ext cx="32396" cy="28803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971600" y="1484784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051720" y="1484784"/>
            <a:ext cx="648072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699792" y="1772816"/>
            <a:ext cx="20162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4716016" y="14847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4716016" y="1484784"/>
            <a:ext cx="21602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6876256" y="1481251"/>
            <a:ext cx="504056" cy="2915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95536" y="1196752"/>
            <a:ext cx="6984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971600" y="1481252"/>
            <a:ext cx="0" cy="25958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1610" name="直接连接符 281609"/>
          <p:cNvCxnSpPr/>
          <p:nvPr/>
        </p:nvCxnSpPr>
        <p:spPr bwMode="auto">
          <a:xfrm>
            <a:off x="7380312" y="1196752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387986" y="4077072"/>
            <a:ext cx="2235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6588224" y="4941168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6588224" y="6269136"/>
            <a:ext cx="15121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 flipV="1">
            <a:off x="8100392" y="5301208"/>
            <a:ext cx="0" cy="96792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8129024" y="5013176"/>
            <a:ext cx="61944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8748464" y="5013177"/>
            <a:ext cx="0" cy="15841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3203848" y="6669360"/>
            <a:ext cx="55446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203848" y="5341392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3203848" y="5229200"/>
            <a:ext cx="144016" cy="10917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899592" y="4077072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187624" y="4076104"/>
            <a:ext cx="1296144" cy="577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flipH="1" flipV="1">
            <a:off x="2483768" y="3993171"/>
            <a:ext cx="7550" cy="6599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491318" y="3993171"/>
            <a:ext cx="867317" cy="346900"/>
            <a:chOff x="2491318" y="3993171"/>
            <a:chExt cx="867317" cy="346900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2491318" y="3993171"/>
              <a:ext cx="856546" cy="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502089" y="4340070"/>
              <a:ext cx="856546" cy="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3398984" y="3993171"/>
            <a:ext cx="1207094" cy="947997"/>
            <a:chOff x="3398984" y="3993171"/>
            <a:chExt cx="1207094" cy="947997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415319" y="3993171"/>
              <a:ext cx="1164230" cy="34689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398984" y="4380264"/>
              <a:ext cx="1207094" cy="56090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4644008" y="4293096"/>
            <a:ext cx="1944216" cy="792088"/>
            <a:chOff x="4644008" y="4293096"/>
            <a:chExt cx="1944216" cy="792088"/>
          </a:xfrm>
        </p:grpSpPr>
        <p:cxnSp>
          <p:nvCxnSpPr>
            <p:cNvPr id="281616" name="直接连接符 281615"/>
            <p:cNvCxnSpPr/>
            <p:nvPr/>
          </p:nvCxnSpPr>
          <p:spPr bwMode="auto">
            <a:xfrm>
              <a:off x="4644008" y="4293096"/>
              <a:ext cx="93610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620" name="直接连接符 281619"/>
            <p:cNvCxnSpPr/>
            <p:nvPr/>
          </p:nvCxnSpPr>
          <p:spPr bwMode="auto">
            <a:xfrm>
              <a:off x="4644008" y="4941168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220072" y="4941168"/>
              <a:ext cx="432048" cy="14401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652120" y="4323153"/>
              <a:ext cx="936104" cy="61801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5680751" y="5013176"/>
              <a:ext cx="907473" cy="7200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18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0" y="1172946"/>
            <a:ext cx="8458674" cy="5568422"/>
          </a:xfrm>
          <a:prstGeom prst="rect">
            <a:avLst/>
          </a:prstGeom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416180" cy="37260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单周期控制器设计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6712"/>
            <a:ext cx="7848600" cy="3590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宋体" charset="-122"/>
              </a:rPr>
              <a:t>LW</a:t>
            </a:r>
            <a:r>
              <a:rPr lang="zh-CN" altLang="en-US" sz="2000" dirty="0" smtClean="0">
                <a:ea typeface="宋体" charset="-122"/>
              </a:rPr>
              <a:t>指令执行数据流示意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395536" y="1196752"/>
            <a:ext cx="0" cy="29523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971600" y="1484784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051720" y="1484784"/>
            <a:ext cx="648072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699792" y="1772816"/>
            <a:ext cx="20162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4716016" y="14847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4716016" y="1484784"/>
            <a:ext cx="21602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6876256" y="1481251"/>
            <a:ext cx="504056" cy="2915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95536" y="1196752"/>
            <a:ext cx="6984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971600" y="1481251"/>
            <a:ext cx="0" cy="25119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1610" name="直接连接符 281609"/>
          <p:cNvCxnSpPr/>
          <p:nvPr/>
        </p:nvCxnSpPr>
        <p:spPr bwMode="auto">
          <a:xfrm>
            <a:off x="7380312" y="1196752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387986" y="4149104"/>
            <a:ext cx="2235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8748464" y="5157193"/>
            <a:ext cx="0" cy="14401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3131840" y="6669360"/>
            <a:ext cx="56166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131840" y="5341392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3131840" y="515719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899592" y="4076104"/>
            <a:ext cx="1584176" cy="577032"/>
            <a:chOff x="899592" y="4076104"/>
            <a:chExt cx="1584176" cy="577032"/>
          </a:xfrm>
        </p:grpSpPr>
        <p:cxnSp>
          <p:nvCxnSpPr>
            <p:cNvPr id="29" name="直接连接符 28"/>
            <p:cNvCxnSpPr/>
            <p:nvPr/>
          </p:nvCxnSpPr>
          <p:spPr bwMode="auto">
            <a:xfrm>
              <a:off x="899592" y="4077072"/>
              <a:ext cx="28803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187624" y="4076104"/>
              <a:ext cx="1296144" cy="57703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2483768" y="3968279"/>
            <a:ext cx="3168352" cy="1909531"/>
            <a:chOff x="2483768" y="3968279"/>
            <a:chExt cx="3168352" cy="1909531"/>
          </a:xfrm>
        </p:grpSpPr>
        <p:cxnSp>
          <p:nvCxnSpPr>
            <p:cNvPr id="281616" name="直接连接符 281615"/>
            <p:cNvCxnSpPr/>
            <p:nvPr/>
          </p:nvCxnSpPr>
          <p:spPr bwMode="auto">
            <a:xfrm>
              <a:off x="4644008" y="4293096"/>
              <a:ext cx="100811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4653136"/>
              <a:ext cx="0" cy="122467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H="1">
              <a:off x="2483768" y="5877810"/>
              <a:ext cx="2533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5017455" y="5301208"/>
              <a:ext cx="0" cy="57660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5004048" y="5157192"/>
              <a:ext cx="648072" cy="14401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483768" y="3993171"/>
              <a:ext cx="0" cy="65996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483768" y="3968279"/>
              <a:ext cx="864096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347864" y="3968279"/>
              <a:ext cx="1224136" cy="324817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5652120" y="4279669"/>
            <a:ext cx="3096344" cy="877523"/>
            <a:chOff x="5652120" y="4279669"/>
            <a:chExt cx="3096344" cy="877523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7956376" y="4941168"/>
              <a:ext cx="792088" cy="2160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408204" y="4869160"/>
              <a:ext cx="4680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912260" y="4869160"/>
              <a:ext cx="1044116" cy="7200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652120" y="4279669"/>
              <a:ext cx="756084" cy="58949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5652120" y="4941168"/>
              <a:ext cx="756084" cy="2160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3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单周期控制器设计</a:t>
            </a:r>
            <a:endParaRPr lang="zh-CN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6712"/>
            <a:ext cx="7848600" cy="197182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MIPS</a:t>
            </a:r>
            <a:r>
              <a:rPr lang="zh-CN" altLang="en-US" dirty="0" smtClean="0">
                <a:ea typeface="宋体" charset="-122"/>
              </a:rPr>
              <a:t>数据通路（扩展实现跳转指令 </a:t>
            </a:r>
            <a:r>
              <a:rPr lang="en-US" altLang="zh-CN" dirty="0" smtClean="0">
                <a:ea typeface="宋体" charset="-122"/>
              </a:rPr>
              <a:t>j 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j add26  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</a:rPr>
              <a:t>功能描述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 PC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  PC+4 [31:28</a:t>
            </a:r>
            <a:r>
              <a:rPr lang="en-US" altLang="zh-CN" dirty="0">
                <a:ea typeface="宋体" charset="-122"/>
                <a:sym typeface="Wingdings" pitchFamily="2" charset="2"/>
              </a:rPr>
              <a:t>]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||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add26&lt;&lt;2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charset="-122"/>
                <a:sym typeface="Wingdings" pitchFamily="2" charset="2"/>
              </a:rPr>
              <a:t>功能部件：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Adder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，移位器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2701"/>
            <a:ext cx="5184576" cy="5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33296"/>
              </p:ext>
            </p:extLst>
          </p:nvPr>
        </p:nvGraphicFramePr>
        <p:xfrm>
          <a:off x="72007" y="3158237"/>
          <a:ext cx="9036497" cy="2719035"/>
        </p:xfrm>
        <a:graphic>
          <a:graphicData uri="http://schemas.openxmlformats.org/drawingml/2006/table">
            <a:tbl>
              <a:tblPr/>
              <a:tblGrid>
                <a:gridCol w="604371"/>
                <a:gridCol w="426969"/>
                <a:gridCol w="300301"/>
                <a:gridCol w="720080"/>
                <a:gridCol w="402847"/>
                <a:gridCol w="569291"/>
                <a:gridCol w="498130"/>
                <a:gridCol w="640453"/>
                <a:gridCol w="640453"/>
                <a:gridCol w="711614"/>
                <a:gridCol w="640453"/>
                <a:gridCol w="569291"/>
                <a:gridCol w="640453"/>
                <a:gridCol w="640453"/>
                <a:gridCol w="515669"/>
                <a:gridCol w="515669"/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8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合并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|</a:t>
                      </a:r>
                      <a:r>
                        <a:rPr lang="en-US" sz="1600" b="0" kern="100" baseline="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0" kern="100" baseline="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 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Sign-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Shift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J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/>
                          <a:cs typeface="Times New Roman"/>
                        </a:rPr>
                        <a:t>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331640" y="3861048"/>
            <a:ext cx="5320802" cy="2736304"/>
            <a:chOff x="1331640" y="3933056"/>
            <a:chExt cx="5320802" cy="2736304"/>
          </a:xfrm>
        </p:grpSpPr>
        <p:sp>
          <p:nvSpPr>
            <p:cNvPr id="2" name="椭圆 1"/>
            <p:cNvSpPr/>
            <p:nvPr/>
          </p:nvSpPr>
          <p:spPr bwMode="auto">
            <a:xfrm>
              <a:off x="1331640" y="3933056"/>
              <a:ext cx="864096" cy="1296144"/>
            </a:xfrm>
            <a:prstGeom prst="ellipse">
              <a:avLst/>
            </a:prstGeom>
            <a:solidFill>
              <a:srgbClr val="FFFF99">
                <a:alpha val="4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2051720" y="5085184"/>
              <a:ext cx="1080120" cy="108012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3124050" y="6106129"/>
              <a:ext cx="3528392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b="0" dirty="0" smtClean="0">
                  <a:solidFill>
                    <a:srgbClr val="0000CC"/>
                  </a:solidFill>
                </a:rPr>
                <a:t>PC</a:t>
              </a:r>
              <a:r>
                <a:rPr lang="zh-CN" altLang="en-US" b="0" dirty="0" smtClean="0">
                  <a:solidFill>
                    <a:srgbClr val="0000CC"/>
                  </a:solidFill>
                </a:rPr>
                <a:t>输入数据源又多了一个选择，增加一个二选一</a:t>
              </a:r>
              <a:r>
                <a:rPr lang="en-US" altLang="zh-CN" b="0" dirty="0" smtClean="0">
                  <a:solidFill>
                    <a:srgbClr val="0000CC"/>
                  </a:solidFill>
                </a:rPr>
                <a:t>MUX</a:t>
              </a:r>
              <a:endParaRPr lang="zh-CN" altLang="en-US" b="0" dirty="0">
                <a:solidFill>
                  <a:srgbClr val="0000CC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83568" y="4711555"/>
            <a:ext cx="1584176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PC     4   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jumpadd</a:t>
            </a:r>
            <a:endParaRPr lang="zh-CN" altLang="en-US" sz="16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7847955" cy="69390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单周期控制器设计（包含跳转指令的数据通路）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823867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小结：数据通路设计的一般性方法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051720" y="948651"/>
            <a:ext cx="6768752" cy="28346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指令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 新增需求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可以合并至已有部件：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修改部件设计描述、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建模：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{F’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I’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O’}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需要新增部件：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建立新部件设计描述、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建模：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{F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O}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增加新部件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部件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设置输入来源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051720" y="4293096"/>
            <a:ext cx="6768752" cy="1311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1pPr>
            <a:lvl2pPr lvl="1"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2pPr>
            <a:lvl3pPr lvl="2"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3pPr>
            <a:lvl4pPr lvl="3"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4pPr>
          </a:lstStyle>
          <a:p>
            <a:r>
              <a:rPr lang="zh-CN" altLang="en-US" dirty="0"/>
              <a:t>按垂直方向合并数据通路，并去除相同项</a:t>
            </a:r>
            <a:endParaRPr lang="en-US" altLang="zh-CN" dirty="0"/>
          </a:p>
          <a:p>
            <a:r>
              <a:rPr lang="en-US" altLang="zh-CN" dirty="0"/>
              <a:t>for each </a:t>
            </a:r>
            <a:r>
              <a:rPr lang="zh-CN" altLang="en-US" dirty="0"/>
              <a:t>输入来源多余</a:t>
            </a:r>
            <a:r>
              <a:rPr lang="en-US" altLang="zh-CN" dirty="0"/>
              <a:t>1</a:t>
            </a:r>
            <a:r>
              <a:rPr lang="zh-CN" altLang="en-US" dirty="0"/>
              <a:t>个的输入端</a:t>
            </a:r>
            <a:endParaRPr lang="en-US" altLang="zh-CN" dirty="0"/>
          </a:p>
          <a:p>
            <a:pPr lvl="1"/>
            <a:r>
              <a:rPr lang="zh-CN" altLang="en-US" dirty="0"/>
              <a:t>部署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MUX(MUX</a:t>
            </a:r>
            <a:r>
              <a:rPr lang="zh-CN" altLang="en-US" dirty="0"/>
              <a:t>的输入规模为输入来源数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MUX</a:t>
            </a:r>
            <a:r>
              <a:rPr lang="zh-CN" altLang="en-US" dirty="0"/>
              <a:t>设计定义、</a:t>
            </a:r>
            <a:r>
              <a:rPr lang="en-US" altLang="zh-CN" dirty="0"/>
              <a:t>HDL</a:t>
            </a:r>
            <a:r>
              <a:rPr lang="zh-CN" altLang="en-US" dirty="0"/>
              <a:t>建模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360040" y="1929379"/>
            <a:ext cx="1331640" cy="144016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单指令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数据通路构造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2051720" y="6138956"/>
            <a:ext cx="6768752" cy="397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1pPr>
            <a:lvl2pPr lvl="1"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2pPr>
            <a:lvl3pPr lvl="2"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3pPr>
            <a:lvl4pPr lvl="3">
              <a:lnSpc>
                <a:spcPct val="110000"/>
              </a:lnSpc>
              <a:spcBef>
                <a:spcPts val="0"/>
              </a:spcBef>
              <a:defRPr>
                <a:latin typeface="Courier New" pitchFamily="49" charset="0"/>
                <a:cs typeface="Courier New" pitchFamily="49" charset="0"/>
              </a:defRPr>
            </a:lvl4pPr>
          </a:lstStyle>
          <a:p>
            <a:r>
              <a:rPr lang="en-US" altLang="zh-CN" dirty="0"/>
              <a:t>HDL</a:t>
            </a:r>
            <a:r>
              <a:rPr lang="zh-CN" altLang="en-US" dirty="0"/>
              <a:t>建模：连接所有的部件及所有的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sp>
        <p:nvSpPr>
          <p:cNvPr id="8" name="TextBox 11"/>
          <p:cNvSpPr txBox="1"/>
          <p:nvPr/>
        </p:nvSpPr>
        <p:spPr>
          <a:xfrm>
            <a:off x="360040" y="4437112"/>
            <a:ext cx="1547664" cy="1008112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多数据通路综合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360040" y="6021288"/>
            <a:ext cx="1547664" cy="507681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系统实现</a:t>
            </a:r>
          </a:p>
        </p:txBody>
      </p:sp>
      <p:sp>
        <p:nvSpPr>
          <p:cNvPr id="10" name="下箭头 9"/>
          <p:cNvSpPr/>
          <p:nvPr/>
        </p:nvSpPr>
        <p:spPr bwMode="auto">
          <a:xfrm>
            <a:off x="8100392" y="3783273"/>
            <a:ext cx="504056" cy="509824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8090229" y="5604224"/>
            <a:ext cx="504056" cy="509824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67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部件描述示例</a:t>
            </a:r>
            <a:r>
              <a:rPr lang="en-US" altLang="zh-CN" dirty="0" smtClean="0"/>
              <a:t>——PC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886849"/>
            <a:ext cx="5578795" cy="3599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325" y="4509120"/>
            <a:ext cx="5578149" cy="2134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3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部件</a:t>
            </a:r>
            <a:r>
              <a:rPr lang="en-US" altLang="zh-CN" dirty="0" smtClean="0"/>
              <a:t>HDL</a:t>
            </a:r>
            <a:r>
              <a:rPr lang="zh-CN" altLang="en-US" dirty="0" smtClean="0"/>
              <a:t>建模示例</a:t>
            </a:r>
            <a:r>
              <a:rPr lang="en-US" altLang="zh-CN" dirty="0" smtClean="0"/>
              <a:t>——PC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7227766" cy="56166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406400"/>
            <a:ext cx="5257800" cy="368300"/>
          </a:xfrm>
        </p:spPr>
        <p:txBody>
          <a:bodyPr/>
          <a:lstStyle/>
          <a:p>
            <a:r>
              <a:rPr lang="en-US" altLang="zh-CN" dirty="0"/>
              <a:t>1.1  CPU</a:t>
            </a:r>
            <a:r>
              <a:rPr lang="zh-CN" altLang="en-US" dirty="0"/>
              <a:t>的功能与组成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80400" cy="4973623"/>
          </a:xfrm>
          <a:noFill/>
        </p:spPr>
        <p:txBody>
          <a:bodyPr tIns="133200" bIns="133200"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CPU</a:t>
            </a:r>
            <a:r>
              <a:rPr lang="zh-CN" altLang="en-US" sz="2800" dirty="0">
                <a:ea typeface="宋体" pitchFamily="2" charset="-122"/>
              </a:rPr>
              <a:t>所</a:t>
            </a:r>
            <a:r>
              <a:rPr lang="zh-CN" altLang="en-US" sz="2800" dirty="0" smtClean="0">
                <a:ea typeface="宋体" pitchFamily="2" charset="-122"/>
              </a:rPr>
              <a:t>需的功能部件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取指令：从存储器中读出指</a:t>
            </a:r>
            <a:r>
              <a:rPr lang="zh-CN" altLang="en-US" sz="2000" dirty="0" smtClean="0">
                <a:ea typeface="宋体" pitchFamily="2" charset="-122"/>
              </a:rPr>
              <a:t>令和分析指令（译码）</a:t>
            </a:r>
            <a:endParaRPr lang="zh-CN" altLang="en-US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指令地址部件：指明当前要读取的指令在存储器中的地址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指令寄存部件：保存从存储器中取来的指令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itchFamily="2" charset="-122"/>
              </a:rPr>
              <a:t>译</a:t>
            </a:r>
            <a:r>
              <a:rPr lang="zh-CN" altLang="en-US" sz="2000" dirty="0">
                <a:ea typeface="宋体" pitchFamily="2" charset="-122"/>
              </a:rPr>
              <a:t>码部件：对指令进行译码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执行指令：实现指令应该具有的操作功</a:t>
            </a:r>
            <a:r>
              <a:rPr lang="zh-CN" altLang="en-US" sz="2000" dirty="0" smtClean="0">
                <a:ea typeface="宋体" pitchFamily="2" charset="-122"/>
              </a:rPr>
              <a:t>能（包括取数和执行）。</a:t>
            </a:r>
            <a:endParaRPr lang="zh-CN" altLang="en-US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itchFamily="2" charset="-122"/>
              </a:rPr>
              <a:t>功能部件：</a:t>
            </a:r>
            <a:r>
              <a:rPr lang="en-US" altLang="zh-CN" sz="2000" dirty="0" smtClean="0">
                <a:ea typeface="宋体" pitchFamily="2" charset="-122"/>
              </a:rPr>
              <a:t>ALU</a:t>
            </a:r>
            <a:r>
              <a:rPr lang="zh-CN" altLang="en-US" sz="2000" dirty="0" smtClean="0">
                <a:ea typeface="宋体" pitchFamily="2" charset="-122"/>
              </a:rPr>
              <a:t>、寄存器、数据存储器等等</a:t>
            </a:r>
            <a:endParaRPr lang="en-US" altLang="zh-CN" sz="2000" dirty="0" smtClean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itchFamily="2" charset="-122"/>
              </a:rPr>
              <a:t>控</a:t>
            </a:r>
            <a:r>
              <a:rPr lang="zh-CN" altLang="en-US" sz="2000" dirty="0">
                <a:ea typeface="宋体" pitchFamily="2" charset="-122"/>
              </a:rPr>
              <a:t>制信号逻辑部件：根据指令的操作性质和操作对象的地址（译码结果），在时序信号配合下，产生一系列</a:t>
            </a:r>
            <a:r>
              <a:rPr lang="zh-CN" altLang="en-US" sz="2000" dirty="0" smtClean="0">
                <a:ea typeface="宋体" pitchFamily="2" charset="-122"/>
              </a:rPr>
              <a:t>的控制信号</a:t>
            </a:r>
            <a:r>
              <a:rPr lang="zh-CN" altLang="en-US" sz="2000" dirty="0">
                <a:ea typeface="宋体" pitchFamily="2" charset="-122"/>
              </a:rPr>
              <a:t>，从而控制计算机的运算器、存储器或输入输出接口等部件工作，实现指令所表示的功能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AutoShape 5" descr="羊皮纸"/>
          <p:cNvSpPr>
            <a:spLocks noChangeArrowheads="1"/>
          </p:cNvSpPr>
          <p:nvPr/>
        </p:nvSpPr>
        <p:spPr bwMode="auto">
          <a:xfrm>
            <a:off x="827584" y="980728"/>
            <a:ext cx="7086600" cy="5159375"/>
          </a:xfrm>
          <a:prstGeom prst="verticalScroll">
            <a:avLst>
              <a:gd name="adj" fmla="val 125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63500" tIns="97200" rIns="63500" bIns="61200" anchor="ctr">
            <a:spAutoFit/>
          </a:bodyPr>
          <a:lstStyle/>
          <a:p>
            <a:endParaRPr lang="zh-CN" altLang="en-US"/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2322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六讲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b="1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  <a:endParaRPr lang="zh-CN" altLang="en-US" sz="2800" b="1" dirty="0">
              <a:solidFill>
                <a:srgbClr val="001ADC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322513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理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器设计概述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处理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器的功能与组成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 algn="l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+mj-ea"/>
              <a:buAutoNum type="ea1JpnChsDb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MIPS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单周期处理器设计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单周期数据通路设计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单周期控制器设计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单周期性能分析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  <p:extLst>
      <p:ext uri="{BB962C8B-B14F-4D97-AF65-F5344CB8AC3E}">
        <p14:creationId xmlns:p14="http://schemas.microsoft.com/office/powerpoint/2010/main" val="32705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3.3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单周期数据通路性能分析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7848600" cy="42062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型指令的指令周期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3528" y="1340768"/>
            <a:ext cx="8424936" cy="5328592"/>
            <a:chOff x="395536" y="1412776"/>
            <a:chExt cx="8424936" cy="5328592"/>
          </a:xfrm>
        </p:grpSpPr>
        <p:sp>
          <p:nvSpPr>
            <p:cNvPr id="7" name="矩形 6"/>
            <p:cNvSpPr/>
            <p:nvPr/>
          </p:nvSpPr>
          <p:spPr bwMode="auto">
            <a:xfrm>
              <a:off x="395536" y="1412776"/>
              <a:ext cx="8424936" cy="5328592"/>
            </a:xfrm>
            <a:prstGeom prst="rect">
              <a:avLst/>
            </a:prstGeom>
            <a:solidFill>
              <a:srgbClr val="FFFFCC"/>
            </a:solidFill>
            <a:ln w="635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85" y="1605055"/>
              <a:ext cx="8191349" cy="506430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656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3.3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单周期数据通路性能分析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7848600" cy="42062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LW</a:t>
            </a:r>
            <a:r>
              <a:rPr lang="zh-CN" altLang="en-US" sz="2000" dirty="0" smtClean="0"/>
              <a:t>指令的指令周期</a:t>
            </a:r>
            <a:endParaRPr lang="zh-CN" alt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51520" y="1257340"/>
            <a:ext cx="8568952" cy="5421608"/>
            <a:chOff x="251520" y="1257340"/>
            <a:chExt cx="8568952" cy="5421608"/>
          </a:xfrm>
        </p:grpSpPr>
        <p:sp>
          <p:nvSpPr>
            <p:cNvPr id="13" name="矩形 12"/>
            <p:cNvSpPr/>
            <p:nvPr/>
          </p:nvSpPr>
          <p:spPr bwMode="auto">
            <a:xfrm>
              <a:off x="251520" y="1257340"/>
              <a:ext cx="8568952" cy="5421608"/>
            </a:xfrm>
            <a:prstGeom prst="rect">
              <a:avLst/>
            </a:prstGeom>
            <a:solidFill>
              <a:srgbClr val="FFFFCC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5" y="1336026"/>
              <a:ext cx="8030738" cy="5342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4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3.3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单周期数据通路性能分析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7848600" cy="471045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指令周期（指令执行时间）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指令周期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取指令（</a:t>
            </a:r>
            <a:r>
              <a:rPr lang="en-US" altLang="zh-CN" sz="2000" dirty="0" smtClean="0"/>
              <a:t>IM Access Time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读寄存器（</a:t>
            </a:r>
            <a:r>
              <a:rPr lang="en-US" altLang="zh-CN" sz="2000" dirty="0" smtClean="0"/>
              <a:t>Register File Access Time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运算（</a:t>
            </a:r>
            <a:r>
              <a:rPr lang="en-US" altLang="zh-CN" sz="2000" dirty="0" smtClean="0"/>
              <a:t>ALU Operation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写寄存器（</a:t>
            </a:r>
            <a:r>
              <a:rPr lang="en-US" altLang="zh-CN" sz="2000" dirty="0" smtClean="0"/>
              <a:t>Register File Access Time)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LW</a:t>
            </a:r>
            <a:r>
              <a:rPr lang="zh-CN" altLang="en-US" sz="2000" dirty="0" smtClean="0"/>
              <a:t>指令周期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取指令（</a:t>
            </a:r>
            <a:r>
              <a:rPr lang="en-US" altLang="zh-CN" sz="2000" dirty="0"/>
              <a:t>IM Access Time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读寄存器（</a:t>
            </a:r>
            <a:r>
              <a:rPr lang="en-US" altLang="zh-CN" sz="2000" dirty="0"/>
              <a:t>Register Access Time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ALU</a:t>
            </a:r>
            <a:r>
              <a:rPr lang="zh-CN" altLang="en-US" sz="2000" dirty="0"/>
              <a:t>运算（</a:t>
            </a:r>
            <a:r>
              <a:rPr lang="en-US" altLang="zh-CN" sz="2000" dirty="0"/>
              <a:t>ALU Operation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读数据（</a:t>
            </a:r>
            <a:r>
              <a:rPr lang="en-US" altLang="zh-CN" sz="2000" dirty="0" smtClean="0"/>
              <a:t>DM Access Time)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写寄存器（</a:t>
            </a:r>
            <a:r>
              <a:rPr lang="en-US" altLang="zh-CN" sz="2000" dirty="0"/>
              <a:t>Register File Access Time)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828093" y="5661248"/>
            <a:ext cx="7632067" cy="648072"/>
            <a:chOff x="684213" y="5877272"/>
            <a:chExt cx="7632067" cy="648072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684213" y="5877272"/>
              <a:ext cx="7632067" cy="648072"/>
            </a:xfrm>
            <a:prstGeom prst="roundRect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668338" marR="0" indent="-193675" algn="l" defTabSz="914400" rtl="0" eaLnBrk="0" fontAlgn="base" latinLnBrk="0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001ADC"/>
                </a:buClr>
                <a:buSzPct val="100000"/>
                <a:buFont typeface="Wingdings" pitchFamily="2" charset="2"/>
                <a:buChar char="Ø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5440" y="5942132"/>
              <a:ext cx="7560840" cy="4637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 smtClean="0"/>
                <a:t>实际上，不同类型的指令可能具有不同的指令周期</a:t>
              </a:r>
              <a:endParaRPr lang="en-US" altLang="zh-CN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956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3.3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单周期数据通路性能分析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060331"/>
            <a:ext cx="4320480" cy="38395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MIPS</a:t>
            </a:r>
            <a:r>
              <a:rPr lang="zh-CN" altLang="en-US" sz="2000" dirty="0" smtClean="0">
                <a:solidFill>
                  <a:srgbClr val="0000CC"/>
                </a:solidFill>
              </a:rPr>
              <a:t>不同类型指令的指令周期</a:t>
            </a:r>
            <a:endParaRPr lang="en-US" altLang="zh-CN" sz="2000" dirty="0" smtClean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0" y="1484784"/>
            <a:ext cx="8323831" cy="22373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93724" y="3933056"/>
            <a:ext cx="8138677" cy="2677603"/>
            <a:chOff x="606109" y="3199669"/>
            <a:chExt cx="8138677" cy="2677603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09" y="3573016"/>
              <a:ext cx="8138677" cy="230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2050864" y="3199669"/>
              <a:ext cx="5630753" cy="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dirty="0" smtClean="0">
                  <a:solidFill>
                    <a:srgbClr val="0000CC"/>
                  </a:solidFill>
                </a:rPr>
                <a:t>数据通路各部分以及各</a:t>
              </a:r>
              <a:r>
                <a:rPr lang="zh-CN" altLang="en-US" sz="2000" dirty="0">
                  <a:solidFill>
                    <a:srgbClr val="0000CC"/>
                  </a:solidFill>
                </a:rPr>
                <a:t>类指令的执行时间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4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3.3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单周期数据通路性能分析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7848600" cy="470487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指令执行时间计算</a:t>
            </a:r>
            <a:endParaRPr lang="en-US" altLang="zh-CN" dirty="0" smtClean="0"/>
          </a:p>
          <a:p>
            <a:pPr marL="817563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 smtClean="0"/>
              <a:t>方式一：采用单周期，即所有指令周期固定为单一时钟周期</a:t>
            </a:r>
            <a:endParaRPr lang="en-US" altLang="zh-CN" sz="2000" dirty="0" smtClean="0"/>
          </a:p>
          <a:p>
            <a:pPr marL="120015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时钟周期有最长的指令决定（</a:t>
            </a:r>
            <a:r>
              <a:rPr lang="en-US" altLang="zh-CN" sz="2000" dirty="0" smtClean="0"/>
              <a:t>LW</a:t>
            </a:r>
            <a:r>
              <a:rPr lang="zh-CN" altLang="en-US" sz="2000" dirty="0" smtClean="0"/>
              <a:t>指令），为 </a:t>
            </a:r>
            <a:r>
              <a:rPr lang="en-US" altLang="zh-CN" sz="2000" dirty="0" smtClean="0">
                <a:solidFill>
                  <a:srgbClr val="FF0000"/>
                </a:solidFill>
              </a:rPr>
              <a:t>600ps</a:t>
            </a:r>
          </a:p>
          <a:p>
            <a:pPr marL="120015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指令平均周期 </a:t>
            </a:r>
            <a:r>
              <a:rPr lang="en-US" altLang="zh-CN" sz="2000" dirty="0" smtClean="0"/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600ps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931863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sz="2000" dirty="0" smtClean="0"/>
              <a:t>方式二：不同类型指令采用不同指令周期（可变时钟周期）</a:t>
            </a:r>
            <a:endParaRPr lang="en-US" altLang="zh-CN" sz="2000" dirty="0" smtClean="0"/>
          </a:p>
          <a:p>
            <a:pPr marL="1203325" lvl="2" indent="-3460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假设指令在程序中出现的频率</a:t>
            </a:r>
          </a:p>
          <a:p>
            <a:pPr marL="1481138" lvl="3" indent="-2778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lw</a:t>
            </a:r>
            <a:r>
              <a:rPr lang="zh-CN" altLang="en-US" sz="1800" b="1" dirty="0" smtClean="0"/>
              <a:t>指令       ：</a:t>
            </a:r>
            <a:r>
              <a:rPr lang="en-US" altLang="zh-CN" sz="1800" b="1" dirty="0"/>
              <a:t>25%</a:t>
            </a:r>
          </a:p>
          <a:p>
            <a:pPr marL="1481138" lvl="3" indent="-2778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sw</a:t>
            </a:r>
            <a:r>
              <a:rPr lang="zh-CN" altLang="en-US" sz="1800" b="1" dirty="0" smtClean="0"/>
              <a:t>指令      ：</a:t>
            </a:r>
            <a:r>
              <a:rPr lang="en-US" altLang="zh-CN" sz="1800" b="1" dirty="0"/>
              <a:t>10%</a:t>
            </a:r>
          </a:p>
          <a:p>
            <a:pPr marL="1481138" lvl="3" indent="-2778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/>
              <a:t> R</a:t>
            </a:r>
            <a:r>
              <a:rPr lang="zh-CN" altLang="en-US" sz="1800" b="1" dirty="0"/>
              <a:t>类型</a:t>
            </a:r>
            <a:r>
              <a:rPr lang="zh-CN" altLang="en-US" sz="1800" b="1" dirty="0" smtClean="0"/>
              <a:t>指令 ：</a:t>
            </a:r>
            <a:r>
              <a:rPr lang="en-US" altLang="zh-CN" sz="1800" b="1" dirty="0"/>
              <a:t>45%</a:t>
            </a:r>
          </a:p>
          <a:p>
            <a:pPr marL="1481138" lvl="3" indent="-2778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beq</a:t>
            </a:r>
            <a:r>
              <a:rPr lang="zh-CN" altLang="en-US" sz="1800" b="1" dirty="0" smtClean="0"/>
              <a:t>指令     ：</a:t>
            </a:r>
            <a:r>
              <a:rPr lang="en-US" altLang="zh-CN" sz="1800" b="1" dirty="0" smtClean="0"/>
              <a:t>15</a:t>
            </a:r>
            <a:r>
              <a:rPr lang="en-US" altLang="zh-CN" sz="1800" b="1" dirty="0"/>
              <a:t>%</a:t>
            </a:r>
          </a:p>
          <a:p>
            <a:pPr marL="1481138" lvl="3" indent="-2778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/>
              <a:t> j</a:t>
            </a:r>
            <a:r>
              <a:rPr lang="zh-CN" altLang="en-US" sz="1800" b="1" dirty="0" smtClean="0"/>
              <a:t>指令           ：</a:t>
            </a:r>
            <a:r>
              <a:rPr lang="en-US" altLang="zh-CN" sz="1800" b="1" dirty="0"/>
              <a:t>5</a:t>
            </a:r>
            <a:r>
              <a:rPr lang="en-US" altLang="zh-CN" sz="1800" b="1" dirty="0" smtClean="0"/>
              <a:t>%</a:t>
            </a:r>
            <a:endParaRPr lang="en-US" altLang="zh-CN" sz="1800" b="1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/>
              <a:t> </a:t>
            </a:r>
            <a:r>
              <a:rPr lang="zh-CN" altLang="en-US" sz="2000" dirty="0"/>
              <a:t>平均指令执行时间</a:t>
            </a:r>
            <a:endParaRPr lang="en-US" altLang="zh-CN" sz="2000" dirty="0"/>
          </a:p>
          <a:p>
            <a:pPr marL="858837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600*25</a:t>
            </a:r>
            <a:r>
              <a:rPr lang="en-US" altLang="zh-CN" dirty="0"/>
              <a:t>%+550*10%+400*45%+350*15%+200*5</a:t>
            </a:r>
            <a:r>
              <a:rPr lang="en-US" altLang="zh-CN" dirty="0" smtClean="0"/>
              <a:t>% = </a:t>
            </a:r>
            <a:r>
              <a:rPr lang="en-US" altLang="zh-CN" dirty="0" smtClean="0">
                <a:solidFill>
                  <a:srgbClr val="FF0000"/>
                </a:solidFill>
              </a:rPr>
              <a:t>447.5ps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43834" y="5541590"/>
            <a:ext cx="7920880" cy="1199778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25400" rIns="6350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zh-CN" altLang="en-US" sz="2000" dirty="0" smtClean="0">
                <a:solidFill>
                  <a:srgbClr val="FF0000"/>
                </a:solidFill>
              </a:rPr>
              <a:t>若采用可变时钟周期</a:t>
            </a:r>
            <a:r>
              <a:rPr lang="zh-CN" altLang="en-US" sz="2000" dirty="0">
                <a:solidFill>
                  <a:srgbClr val="FF0000"/>
                </a:solidFill>
              </a:rPr>
              <a:t>，时间性</a:t>
            </a:r>
            <a:r>
              <a:rPr lang="zh-CN" altLang="en-US" sz="2000" dirty="0" smtClean="0">
                <a:solidFill>
                  <a:srgbClr val="FF0000"/>
                </a:solidFill>
              </a:rPr>
              <a:t>能比单周期更高；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zh-CN" altLang="en-US" sz="2000" dirty="0" smtClean="0">
                <a:solidFill>
                  <a:srgbClr val="FF0000"/>
                </a:solidFill>
              </a:rPr>
              <a:t>但控制比单周期要复杂、困难，得不偿失。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zh-CN" altLang="en-US" sz="2000" dirty="0">
                <a:solidFill>
                  <a:srgbClr val="FF0000"/>
                </a:solidFill>
              </a:rPr>
              <a:t>改进方法：改变每种指令类型所用的时钟数，即采用多周期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420688"/>
            <a:ext cx="5257800" cy="368300"/>
          </a:xfrm>
        </p:spPr>
        <p:txBody>
          <a:bodyPr/>
          <a:lstStyle/>
          <a:p>
            <a:r>
              <a:rPr lang="en-US" altLang="zh-CN"/>
              <a:t>1.1  CPU</a:t>
            </a:r>
            <a:r>
              <a:rPr lang="zh-CN" altLang="en-US"/>
              <a:t>的功能与组成</a:t>
            </a:r>
            <a:endParaRPr lang="en-US" altLang="zh-CN"/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438354" y="1196752"/>
            <a:ext cx="3415232" cy="3545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1938" indent="-261938" algn="l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内部结构（内部单总线结构）</a:t>
            </a:r>
          </a:p>
          <a:p>
            <a:pPr marL="800100" lvl="1" indent="-342900" algn="l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数据通</a:t>
            </a:r>
            <a:r>
              <a:rPr lang="zh-CN" altLang="en-US" sz="2000" dirty="0" smtClean="0"/>
              <a:t>路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)</a:t>
            </a: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运算</a:t>
            </a:r>
            <a:r>
              <a:rPr lang="zh-CN" altLang="en-US" b="1" dirty="0" smtClean="0">
                <a:solidFill>
                  <a:schemeClr val="tx1"/>
                </a:solidFill>
              </a:rPr>
              <a:t>单元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寄存器单元</a:t>
            </a:r>
          </a:p>
          <a:p>
            <a:pPr marL="800100" lvl="1" indent="-342900" algn="l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控制</a:t>
            </a:r>
            <a:r>
              <a:rPr lang="zh-CN" altLang="en-US" sz="2000" dirty="0" smtClean="0"/>
              <a:t>器（</a:t>
            </a:r>
            <a:r>
              <a:rPr lang="en-US" altLang="zh-CN" sz="2000" dirty="0" smtClean="0"/>
              <a:t>CU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指</a:t>
            </a:r>
            <a:r>
              <a:rPr lang="zh-CN" altLang="en-US" sz="2000" dirty="0" smtClean="0"/>
              <a:t>令译码器</a:t>
            </a:r>
            <a:r>
              <a:rPr lang="en-US" altLang="zh-CN" sz="2000" dirty="0" smtClean="0"/>
              <a:t>ID</a:t>
            </a:r>
          </a:p>
          <a:p>
            <a:pPr marL="1257300" lvl="2" indent="-34290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</a:rPr>
              <a:t>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制信号生成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内</a:t>
            </a:r>
            <a:r>
              <a:rPr lang="zh-CN" altLang="en-US" sz="2000" b="1" dirty="0">
                <a:solidFill>
                  <a:schemeClr val="tx1"/>
                </a:solidFill>
              </a:rPr>
              <a:t>部总线</a:t>
            </a:r>
          </a:p>
        </p:txBody>
      </p:sp>
      <p:graphicFrame>
        <p:nvGraphicFramePr>
          <p:cNvPr id="397322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93464"/>
              </p:ext>
            </p:extLst>
          </p:nvPr>
        </p:nvGraphicFramePr>
        <p:xfrm>
          <a:off x="3851920" y="1340768"/>
          <a:ext cx="4829695" cy="438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8" name="Visio" r:id="rId4" imgW="4264606" imgH="3869810" progId="Visio.Drawing.11">
                  <p:embed/>
                </p:oleObj>
              </mc:Choice>
              <mc:Fallback>
                <p:oleObj name="Visio" r:id="rId4" imgW="4264606" imgH="38698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340768"/>
                        <a:ext cx="4829695" cy="43840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688" y="5085184"/>
            <a:ext cx="208989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dirty="0" smtClean="0"/>
              <a:t>外部总线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4716667"/>
            <a:ext cx="253295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361950"/>
            <a:ext cx="5257800" cy="368300"/>
          </a:xfrm>
        </p:spPr>
        <p:txBody>
          <a:bodyPr/>
          <a:lstStyle/>
          <a:p>
            <a:r>
              <a:rPr lang="en-US" altLang="zh-CN"/>
              <a:t>1.1  CPU</a:t>
            </a:r>
            <a:r>
              <a:rPr lang="zh-CN" altLang="en-US"/>
              <a:t>的功能与组成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91303"/>
            <a:ext cx="8208963" cy="5587381"/>
          </a:xfrm>
          <a:noFill/>
        </p:spPr>
        <p:txBody>
          <a:bodyPr tIns="133200" bIns="133200"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>
                <a:ea typeface="宋体" pitchFamily="2" charset="-122"/>
              </a:rPr>
              <a:t>CPU</a:t>
            </a:r>
            <a:r>
              <a:rPr lang="zh-CN" altLang="en-US" sz="2800" dirty="0">
                <a:ea typeface="宋体" pitchFamily="2" charset="-122"/>
              </a:rPr>
              <a:t>的组成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itchFamily="2" charset="-122"/>
              </a:rPr>
              <a:t>执行单元（</a:t>
            </a:r>
            <a:r>
              <a:rPr lang="zh-CN" altLang="en-US" sz="2000" dirty="0">
                <a:ea typeface="宋体" pitchFamily="2" charset="-122"/>
              </a:rPr>
              <a:t>数</a:t>
            </a:r>
            <a:r>
              <a:rPr lang="zh-CN" altLang="en-US" sz="2000" dirty="0" smtClean="0">
                <a:ea typeface="宋体" pitchFamily="2" charset="-122"/>
              </a:rPr>
              <a:t>据通路，</a:t>
            </a:r>
            <a:r>
              <a:rPr lang="en-US" altLang="zh-CN" sz="2000" dirty="0" err="1" smtClean="0">
                <a:ea typeface="宋体" pitchFamily="2" charset="-122"/>
              </a:rPr>
              <a:t>datapath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en-US" altLang="zh-CN" sz="2000" dirty="0" smtClean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itchFamily="2" charset="-122"/>
              </a:rPr>
              <a:t>运算</a:t>
            </a:r>
            <a:r>
              <a:rPr lang="zh-CN" altLang="en-US" sz="2000" dirty="0">
                <a:ea typeface="宋体" pitchFamily="2" charset="-122"/>
              </a:rPr>
              <a:t>单元：算术逻辑运算单元（</a:t>
            </a:r>
            <a:r>
              <a:rPr lang="en-US" altLang="zh-CN" sz="2000" dirty="0">
                <a:ea typeface="宋体" pitchFamily="2" charset="-122"/>
              </a:rPr>
              <a:t>ALU</a:t>
            </a:r>
            <a:r>
              <a:rPr lang="zh-CN" altLang="en-US" sz="2000" dirty="0">
                <a:ea typeface="宋体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寄存器：通用寄存器组（</a:t>
            </a:r>
            <a:r>
              <a:rPr lang="en-US" altLang="zh-CN" sz="2000" dirty="0">
                <a:ea typeface="宋体" pitchFamily="2" charset="-122"/>
              </a:rPr>
              <a:t>GPRs</a:t>
            </a:r>
            <a:r>
              <a:rPr lang="zh-CN" altLang="en-US" sz="2000" dirty="0">
                <a:ea typeface="宋体" pitchFamily="2" charset="-122"/>
              </a:rPr>
              <a:t>），标志寄存器（</a:t>
            </a:r>
            <a:r>
              <a:rPr lang="en-US" altLang="zh-CN" sz="2000" dirty="0">
                <a:ea typeface="宋体" pitchFamily="2" charset="-122"/>
              </a:rPr>
              <a:t>FR</a:t>
            </a:r>
            <a:r>
              <a:rPr lang="zh-CN" altLang="en-US" sz="2000" dirty="0">
                <a:ea typeface="宋体" pitchFamily="2" charset="-122"/>
              </a:rPr>
              <a:t>，又称程序状态字</a:t>
            </a:r>
            <a:r>
              <a:rPr lang="en-US" altLang="zh-CN" sz="2000" dirty="0">
                <a:ea typeface="宋体" pitchFamily="2" charset="-122"/>
              </a:rPr>
              <a:t>PSW</a:t>
            </a:r>
            <a:r>
              <a:rPr lang="zh-CN" altLang="en-US" sz="2000" dirty="0">
                <a:ea typeface="宋体" pitchFamily="2" charset="-122"/>
              </a:rPr>
              <a:t>），临时寄存器（</a:t>
            </a:r>
            <a:r>
              <a:rPr lang="en-US" altLang="zh-CN" sz="2000" dirty="0">
                <a:ea typeface="宋体" pitchFamily="2" charset="-122"/>
              </a:rPr>
              <a:t>TR</a:t>
            </a:r>
            <a:r>
              <a:rPr lang="zh-CN" altLang="en-US" sz="2000" dirty="0">
                <a:ea typeface="宋体" pitchFamily="2" charset="-122"/>
              </a:rPr>
              <a:t>）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控制单元</a:t>
            </a:r>
            <a:r>
              <a:rPr lang="zh-CN" altLang="en-US" sz="2000" dirty="0" smtClean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控制器，</a:t>
            </a:r>
            <a:r>
              <a:rPr lang="en-US" altLang="zh-CN" sz="2000" dirty="0">
                <a:ea typeface="宋体" pitchFamily="2" charset="-122"/>
              </a:rPr>
              <a:t>c</a:t>
            </a:r>
            <a:r>
              <a:rPr lang="en-US" altLang="zh-CN" sz="2000" dirty="0" smtClean="0">
                <a:ea typeface="宋体" pitchFamily="2" charset="-122"/>
              </a:rPr>
              <a:t>ontrol</a:t>
            </a:r>
            <a:r>
              <a:rPr lang="zh-CN" altLang="en-US" sz="2000" dirty="0" smtClean="0">
                <a:ea typeface="宋体" pitchFamily="2" charset="-122"/>
              </a:rPr>
              <a:t>）：</a:t>
            </a:r>
            <a:endParaRPr lang="zh-CN" altLang="en-US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指令地址部件：程序计数器（</a:t>
            </a:r>
            <a:r>
              <a:rPr lang="en-US" altLang="zh-CN" sz="2000" dirty="0" smtClean="0">
                <a:ea typeface="宋体" pitchFamily="2" charset="-122"/>
              </a:rPr>
              <a:t>PC</a:t>
            </a:r>
            <a:r>
              <a:rPr lang="zh-CN" altLang="en-US" sz="2000" dirty="0">
                <a:ea typeface="宋体" pitchFamily="2" charset="-122"/>
              </a:rPr>
              <a:t> － </a:t>
            </a:r>
            <a:r>
              <a:rPr lang="en-US" altLang="zh-CN" sz="2000" dirty="0" smtClean="0">
                <a:ea typeface="宋体" pitchFamily="2" charset="-122"/>
              </a:rPr>
              <a:t>Program Counter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zh-CN" altLang="en-US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指令寄存部件：指令寄存器（</a:t>
            </a:r>
            <a:r>
              <a:rPr lang="en-US" altLang="zh-CN" sz="2000" dirty="0" smtClean="0">
                <a:ea typeface="宋体" pitchFamily="2" charset="-122"/>
              </a:rPr>
              <a:t>IR</a:t>
            </a:r>
            <a:r>
              <a:rPr lang="zh-CN" altLang="en-US" sz="2000" dirty="0">
                <a:ea typeface="宋体" pitchFamily="2" charset="-122"/>
              </a:rPr>
              <a:t> － </a:t>
            </a:r>
            <a:r>
              <a:rPr lang="en-US" altLang="zh-CN" sz="2000" dirty="0" smtClean="0">
                <a:ea typeface="宋体" pitchFamily="2" charset="-122"/>
              </a:rPr>
              <a:t>Instruction Register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zh-CN" altLang="en-US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译码部件：指令译码器（</a:t>
            </a:r>
            <a:r>
              <a:rPr lang="en-US" altLang="zh-CN" sz="2000" dirty="0" smtClean="0">
                <a:ea typeface="宋体" pitchFamily="2" charset="-122"/>
              </a:rPr>
              <a:t>ID</a:t>
            </a:r>
            <a:r>
              <a:rPr lang="zh-CN" altLang="en-US" sz="2000" dirty="0">
                <a:ea typeface="宋体" pitchFamily="2" charset="-122"/>
              </a:rPr>
              <a:t> － </a:t>
            </a:r>
            <a:r>
              <a:rPr lang="en-US" altLang="zh-CN" sz="2000" dirty="0" smtClean="0">
                <a:ea typeface="宋体" pitchFamily="2" charset="-122"/>
              </a:rPr>
              <a:t>Instruction Decoder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zh-CN" altLang="en-US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itchFamily="2" charset="-122"/>
              </a:rPr>
              <a:t>微</a:t>
            </a:r>
            <a:r>
              <a:rPr lang="zh-CN" altLang="en-US" sz="2000" dirty="0">
                <a:ea typeface="宋体" pitchFamily="2" charset="-122"/>
              </a:rPr>
              <a:t>操作控制信号产生</a:t>
            </a:r>
            <a:r>
              <a:rPr lang="zh-CN" altLang="en-US" sz="2000" dirty="0" smtClean="0">
                <a:ea typeface="宋体" pitchFamily="2" charset="-122"/>
              </a:rPr>
              <a:t>部件：产生</a:t>
            </a:r>
            <a:r>
              <a:rPr lang="zh-CN" altLang="en-US" sz="2000" dirty="0">
                <a:ea typeface="宋体" pitchFamily="2" charset="-122"/>
              </a:rPr>
              <a:t>计算机其他部件所需要的所有微操作控制信号</a:t>
            </a:r>
            <a:r>
              <a:rPr lang="zh-CN" altLang="en-US" sz="2000" dirty="0" smtClean="0">
                <a:ea typeface="宋体" pitchFamily="2" charset="-122"/>
              </a:rPr>
              <a:t>，有组合逻辑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zh-CN" altLang="en-US" sz="2000" dirty="0" smtClean="0">
                <a:ea typeface="宋体" pitchFamily="2" charset="-122"/>
              </a:rPr>
              <a:t>微程序</a:t>
            </a:r>
            <a:r>
              <a:rPr lang="zh-CN" altLang="en-US" sz="2000" dirty="0">
                <a:ea typeface="宋体" pitchFamily="2" charset="-122"/>
              </a:rPr>
              <a:t>等</a:t>
            </a:r>
            <a:r>
              <a:rPr lang="zh-CN" altLang="en-US" sz="2000" dirty="0" smtClean="0">
                <a:ea typeface="宋体" pitchFamily="2" charset="-122"/>
              </a:rPr>
              <a:t>实现</a:t>
            </a:r>
            <a:r>
              <a:rPr lang="zh-CN" altLang="en-US" sz="2000" dirty="0">
                <a:ea typeface="宋体" pitchFamily="2" charset="-122"/>
              </a:rPr>
              <a:t>方式。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itchFamily="2" charset="-122"/>
              </a:rPr>
              <a:t>时序部件：产生时序信</a:t>
            </a:r>
            <a:r>
              <a:rPr lang="zh-CN" altLang="en-US" sz="2000" dirty="0" smtClean="0">
                <a:ea typeface="宋体" pitchFamily="2" charset="-122"/>
              </a:rPr>
              <a:t>号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422275"/>
            <a:ext cx="5257800" cy="368300"/>
          </a:xfrm>
        </p:spPr>
        <p:txBody>
          <a:bodyPr/>
          <a:lstStyle/>
          <a:p>
            <a:r>
              <a:rPr lang="en-US" altLang="zh-CN" dirty="0"/>
              <a:t>1.1  CPU</a:t>
            </a:r>
            <a:r>
              <a:rPr lang="zh-CN" altLang="en-US" dirty="0"/>
              <a:t>的功能与组成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895350"/>
            <a:ext cx="8208963" cy="5996723"/>
          </a:xfrm>
          <a:noFill/>
        </p:spPr>
        <p:txBody>
          <a:bodyPr tIns="133200" bIns="133200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ea typeface="宋体" pitchFamily="2" charset="-122"/>
              </a:rPr>
              <a:t>数</a:t>
            </a:r>
            <a:r>
              <a:rPr lang="zh-CN" altLang="en-US" sz="2800" dirty="0" smtClean="0">
                <a:ea typeface="宋体" pitchFamily="2" charset="-122"/>
              </a:rPr>
              <a:t>据通路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指令执行过程中，指令数据流所经过的部件和路径总</a:t>
            </a:r>
            <a:r>
              <a:rPr lang="zh-CN" altLang="en-US" sz="2000" dirty="0">
                <a:ea typeface="宋体" pitchFamily="2" charset="-122"/>
              </a:rPr>
              <a:t>称</a:t>
            </a:r>
            <a:r>
              <a:rPr lang="zh-CN" altLang="en-US" sz="2000" dirty="0" smtClean="0">
                <a:ea typeface="宋体" pitchFamily="2" charset="-122"/>
              </a:rPr>
              <a:t>，用以实</a:t>
            </a:r>
            <a:r>
              <a:rPr lang="zh-CN" altLang="en-US" sz="2000" dirty="0">
                <a:ea typeface="宋体" pitchFamily="2" charset="-122"/>
              </a:rPr>
              <a:t>现数据的传送、处理和存储等功</a:t>
            </a:r>
            <a:r>
              <a:rPr lang="zh-CN" altLang="en-US" sz="2000" dirty="0" smtClean="0">
                <a:ea typeface="宋体" pitchFamily="2" charset="-122"/>
              </a:rPr>
              <a:t>能，是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指令的执行部件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构成</a:t>
            </a:r>
            <a:endParaRPr lang="en-US" altLang="zh-CN" sz="2000" dirty="0" smtClean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组合逻辑元件（操作元件）：</a:t>
            </a:r>
            <a:r>
              <a:rPr lang="en-US" altLang="zh-CN" sz="2000" dirty="0" smtClean="0">
                <a:ea typeface="宋体" pitchFamily="2" charset="-122"/>
              </a:rPr>
              <a:t>ALU</a:t>
            </a:r>
            <a:r>
              <a:rPr lang="zh-CN" altLang="en-US" sz="2000" dirty="0" smtClean="0">
                <a:ea typeface="宋体" pitchFamily="2" charset="-122"/>
              </a:rPr>
              <a:t>、译码器、移位器、扩展器、多路选择器等</a:t>
            </a:r>
            <a:endParaRPr lang="en-US" altLang="zh-CN" sz="2000" dirty="0" smtClean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存储元件（状态元件）：存储器、寄存器等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部件</a:t>
            </a:r>
            <a:r>
              <a:rPr lang="zh-CN" altLang="en-US" sz="2000" dirty="0">
                <a:ea typeface="宋体" pitchFamily="2" charset="-122"/>
              </a:rPr>
              <a:t>间</a:t>
            </a:r>
            <a:r>
              <a:rPr lang="zh-CN" altLang="en-US" sz="2000" dirty="0" smtClean="0">
                <a:ea typeface="宋体" pitchFamily="2" charset="-122"/>
              </a:rPr>
              <a:t>连接方式</a:t>
            </a:r>
            <a:endParaRPr lang="en-US" altLang="zh-CN" sz="2000" dirty="0" smtClean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总线连接方式（</a:t>
            </a:r>
            <a:r>
              <a:rPr lang="en-US" altLang="zh-CN" sz="2000" dirty="0" smtClean="0">
                <a:ea typeface="宋体" pitchFamily="2" charset="-122"/>
              </a:rPr>
              <a:t>CPU</a:t>
            </a:r>
            <a:r>
              <a:rPr lang="zh-CN" altLang="en-US" sz="2000" dirty="0" smtClean="0">
                <a:ea typeface="宋体" pitchFamily="2" charset="-122"/>
              </a:rPr>
              <a:t>内部总线）</a:t>
            </a:r>
            <a:endParaRPr lang="en-US" altLang="zh-CN" sz="2000" dirty="0" smtClean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ea typeface="宋体" pitchFamily="2" charset="-122"/>
              </a:rPr>
              <a:t>分</a:t>
            </a:r>
            <a:r>
              <a:rPr lang="zh-CN" altLang="en-US" sz="2000" dirty="0" smtClean="0">
                <a:ea typeface="宋体" pitchFamily="2" charset="-122"/>
              </a:rPr>
              <a:t>散连接方式（</a:t>
            </a:r>
            <a:r>
              <a:rPr lang="en-US" altLang="zh-CN" sz="2000" dirty="0" smtClean="0">
                <a:ea typeface="宋体" pitchFamily="2" charset="-122"/>
              </a:rPr>
              <a:t>P2P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ea typeface="宋体" pitchFamily="2" charset="-122"/>
              </a:rPr>
              <a:t>控</a:t>
            </a:r>
            <a:r>
              <a:rPr lang="zh-CN" altLang="en-US" sz="2600" dirty="0" smtClean="0">
                <a:ea typeface="宋体" pitchFamily="2" charset="-122"/>
              </a:rPr>
              <a:t>制器</a:t>
            </a:r>
            <a:endParaRPr lang="en-US" altLang="zh-CN" sz="2600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ea typeface="宋体" pitchFamily="2" charset="-122"/>
              </a:rPr>
              <a:t>对指令进行译码并生成指令执行所需的控制信号，以实现对数据通路中各件的功能控制，以及相应路径的开关控制等，是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</a:rPr>
              <a:t>指令的控制部件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2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buNone/>
          <a:defRPr dirty="0"/>
        </a:defPPr>
      </a:lstStyle>
    </a:spDef>
    <a:ln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r">
          <a:buNone/>
          <a:defRPr dirty="0" smtClean="0"/>
        </a:defPPr>
      </a:lstStyle>
    </a:tx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31034</TotalTime>
  <Pages>47</Pages>
  <Words>5073</Words>
  <Application>Microsoft Office PowerPoint</Application>
  <PresentationFormat>信纸(8.5x11 英寸)</PresentationFormat>
  <Paragraphs>1160</Paragraphs>
  <Slides>65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黑体</vt:lpstr>
      <vt:lpstr>华文楷体</vt:lpstr>
      <vt:lpstr>楷体_GB2312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CS152-SP98</vt:lpstr>
      <vt:lpstr>Visio</vt:lpstr>
      <vt:lpstr>计算机组成原理 (2019级)</vt:lpstr>
      <vt:lpstr>PowerPoint 演示文稿</vt:lpstr>
      <vt:lpstr>PowerPoint 演示文稿</vt:lpstr>
      <vt:lpstr>ISA架构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1.2 处理器设计的一般方法</vt:lpstr>
      <vt:lpstr>PowerPoint 演示文稿</vt:lpstr>
      <vt:lpstr>2.1 MIPS模型机指令集</vt:lpstr>
      <vt:lpstr>2.1 MIPS模型机指令集</vt:lpstr>
      <vt:lpstr>2.1 MIPS模型机指令集</vt:lpstr>
      <vt:lpstr>2.1 MIPS模型机指令集</vt:lpstr>
      <vt:lpstr>2.1 MIPS模型机指令集</vt:lpstr>
      <vt:lpstr>2.1 MIPS模型机指令集</vt:lpstr>
      <vt:lpstr>2.2 数据通路部件</vt:lpstr>
      <vt:lpstr>2.2 数据通路部件</vt:lpstr>
      <vt:lpstr>2.2 数据通路部件</vt:lpstr>
      <vt:lpstr>2.2 数据通路部件</vt:lpstr>
      <vt:lpstr>2.2 数据通路部件</vt:lpstr>
      <vt:lpstr>2.3 时钟同步方法</vt:lpstr>
      <vt:lpstr>PowerPoint 演示文稿</vt:lpstr>
      <vt:lpstr>3.1 单周期数据通路设计</vt:lpstr>
      <vt:lpstr>3.1 单周期数据通路设计</vt:lpstr>
      <vt:lpstr>3.1 单周期数据通路设计</vt:lpstr>
      <vt:lpstr>3.1  单周期数据通路设计——取指与PC自增</vt:lpstr>
      <vt:lpstr>3.1  单周期数据通路设计——取指与PC自增</vt:lpstr>
      <vt:lpstr>3.1  单周期数据通路设计——R型指令数据通路</vt:lpstr>
      <vt:lpstr>3.1  单周期数据通路设计——R型指令数据通路</vt:lpstr>
      <vt:lpstr>3.1  单周期数据通路设计——LW指令数据通路</vt:lpstr>
      <vt:lpstr>3.1  单周期数据通路设计——LW指令数据通路</vt:lpstr>
      <vt:lpstr>3.1  单周期数据通路设计——SW指令数据通路</vt:lpstr>
      <vt:lpstr>3.1  单周期数据通路设计——SW指令数据通路</vt:lpstr>
      <vt:lpstr>3.1  单周期数据通路设计——R型指令与访存指令通路合并</vt:lpstr>
      <vt:lpstr>3.1  单周期数据通路设计——R型指令与访存指令通路合并</vt:lpstr>
      <vt:lpstr>3.1  MIPS的数据通路设计——Beq指令数据通路</vt:lpstr>
      <vt:lpstr>3.1  MIPS的数据通路设计——Beq指令数据通路</vt:lpstr>
      <vt:lpstr>3.1  单周期数据通路设计</vt:lpstr>
      <vt:lpstr>3.1  单周期数据通路设计</vt:lpstr>
      <vt:lpstr>PowerPoint 演示文稿</vt:lpstr>
      <vt:lpstr>3.2  单周期控制器设计</vt:lpstr>
      <vt:lpstr>3.2  单周期控制器设计</vt:lpstr>
      <vt:lpstr>3.2  单周期控制器设计——模型机数据通路（带控制单元）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单周期控制器设计（包含跳转指令的数据通路）</vt:lpstr>
      <vt:lpstr>小结：数据通路设计的一般性方法</vt:lpstr>
      <vt:lpstr>部件描述示例——PC</vt:lpstr>
      <vt:lpstr>部件HDL建模示例——PC</vt:lpstr>
      <vt:lpstr>PowerPoint 演示文稿</vt:lpstr>
      <vt:lpstr>3.3  单周期数据通路性能分析</vt:lpstr>
      <vt:lpstr>3.3  单周期数据通路性能分析</vt:lpstr>
      <vt:lpstr>3.3  单周期数据通路性能分析</vt:lpstr>
      <vt:lpstr>3.3  单周期数据通路性能分析</vt:lpstr>
      <vt:lpstr>3.3  单周期数据通路性能分析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dc:description>lecture 1</dc:description>
  <cp:lastModifiedBy>JWN</cp:lastModifiedBy>
  <cp:revision>561</cp:revision>
  <cp:lastPrinted>2016-11-01T00:23:09Z</cp:lastPrinted>
  <dcterms:created xsi:type="dcterms:W3CDTF">1997-08-19T16:58:46Z</dcterms:created>
  <dcterms:modified xsi:type="dcterms:W3CDTF">2020-10-25T13:05:46Z</dcterms:modified>
</cp:coreProperties>
</file>