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av" ContentType="audio/wav"/>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6.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 id="2147483788" r:id="rId2"/>
    <p:sldMasterId id="2147483801" r:id="rId3"/>
    <p:sldMasterId id="2147483816" r:id="rId4"/>
    <p:sldMasterId id="2147483828" r:id="rId5"/>
    <p:sldMasterId id="2147483846" r:id="rId6"/>
    <p:sldMasterId id="2147483860" r:id="rId7"/>
  </p:sldMasterIdLst>
  <p:notesMasterIdLst>
    <p:notesMasterId r:id="rId116"/>
  </p:notesMasterIdLst>
  <p:handoutMasterIdLst>
    <p:handoutMasterId r:id="rId117"/>
  </p:handoutMasterIdLst>
  <p:sldIdLst>
    <p:sldId id="836" r:id="rId8"/>
    <p:sldId id="827" r:id="rId9"/>
    <p:sldId id="828" r:id="rId10"/>
    <p:sldId id="830" r:id="rId11"/>
    <p:sldId id="829" r:id="rId12"/>
    <p:sldId id="831" r:id="rId13"/>
    <p:sldId id="833" r:id="rId14"/>
    <p:sldId id="834" r:id="rId15"/>
    <p:sldId id="837" r:id="rId16"/>
    <p:sldId id="838" r:id="rId17"/>
    <p:sldId id="839" r:id="rId18"/>
    <p:sldId id="840" r:id="rId19"/>
    <p:sldId id="841" r:id="rId20"/>
    <p:sldId id="842" r:id="rId21"/>
    <p:sldId id="843" r:id="rId22"/>
    <p:sldId id="844" r:id="rId23"/>
    <p:sldId id="772" r:id="rId24"/>
    <p:sldId id="768" r:id="rId25"/>
    <p:sldId id="769" r:id="rId26"/>
    <p:sldId id="770" r:id="rId27"/>
    <p:sldId id="771" r:id="rId28"/>
    <p:sldId id="702" r:id="rId29"/>
    <p:sldId id="703" r:id="rId30"/>
    <p:sldId id="780" r:id="rId31"/>
    <p:sldId id="804" r:id="rId32"/>
    <p:sldId id="777" r:id="rId33"/>
    <p:sldId id="778" r:id="rId34"/>
    <p:sldId id="800" r:id="rId35"/>
    <p:sldId id="803" r:id="rId36"/>
    <p:sldId id="704" r:id="rId37"/>
    <p:sldId id="705" r:id="rId38"/>
    <p:sldId id="706" r:id="rId39"/>
    <p:sldId id="707" r:id="rId40"/>
    <p:sldId id="708" r:id="rId41"/>
    <p:sldId id="709" r:id="rId42"/>
    <p:sldId id="710" r:id="rId43"/>
    <p:sldId id="711" r:id="rId44"/>
    <p:sldId id="714" r:id="rId45"/>
    <p:sldId id="798" r:id="rId46"/>
    <p:sldId id="715" r:id="rId47"/>
    <p:sldId id="854" r:id="rId48"/>
    <p:sldId id="716" r:id="rId49"/>
    <p:sldId id="717" r:id="rId50"/>
    <p:sldId id="718" r:id="rId51"/>
    <p:sldId id="719" r:id="rId52"/>
    <p:sldId id="720" r:id="rId53"/>
    <p:sldId id="721" r:id="rId54"/>
    <p:sldId id="724" r:id="rId55"/>
    <p:sldId id="725" r:id="rId56"/>
    <p:sldId id="727" r:id="rId57"/>
    <p:sldId id="728" r:id="rId58"/>
    <p:sldId id="729" r:id="rId59"/>
    <p:sldId id="730" r:id="rId60"/>
    <p:sldId id="731" r:id="rId61"/>
    <p:sldId id="774" r:id="rId62"/>
    <p:sldId id="775" r:id="rId63"/>
    <p:sldId id="776" r:id="rId64"/>
    <p:sldId id="735" r:id="rId65"/>
    <p:sldId id="736" r:id="rId66"/>
    <p:sldId id="739" r:id="rId67"/>
    <p:sldId id="740" r:id="rId68"/>
    <p:sldId id="741" r:id="rId69"/>
    <p:sldId id="783" r:id="rId70"/>
    <p:sldId id="857" r:id="rId71"/>
    <p:sldId id="791" r:id="rId72"/>
    <p:sldId id="793" r:id="rId73"/>
    <p:sldId id="795" r:id="rId74"/>
    <p:sldId id="796" r:id="rId75"/>
    <p:sldId id="806" r:id="rId76"/>
    <p:sldId id="807" r:id="rId77"/>
    <p:sldId id="811" r:id="rId78"/>
    <p:sldId id="782" r:id="rId79"/>
    <p:sldId id="814" r:id="rId80"/>
    <p:sldId id="784" r:id="rId81"/>
    <p:sldId id="786" r:id="rId82"/>
    <p:sldId id="785" r:id="rId83"/>
    <p:sldId id="809" r:id="rId84"/>
    <p:sldId id="848" r:id="rId85"/>
    <p:sldId id="852" r:id="rId86"/>
    <p:sldId id="853" r:id="rId87"/>
    <p:sldId id="849" r:id="rId88"/>
    <p:sldId id="850" r:id="rId89"/>
    <p:sldId id="858" r:id="rId90"/>
    <p:sldId id="847" r:id="rId91"/>
    <p:sldId id="859" r:id="rId92"/>
    <p:sldId id="860" r:id="rId93"/>
    <p:sldId id="861" r:id="rId94"/>
    <p:sldId id="743" r:id="rId95"/>
    <p:sldId id="744" r:id="rId96"/>
    <p:sldId id="745" r:id="rId97"/>
    <p:sldId id="746" r:id="rId98"/>
    <p:sldId id="862" r:id="rId99"/>
    <p:sldId id="816" r:id="rId100"/>
    <p:sldId id="818" r:id="rId101"/>
    <p:sldId id="819" r:id="rId102"/>
    <p:sldId id="820" r:id="rId103"/>
    <p:sldId id="845" r:id="rId104"/>
    <p:sldId id="753" r:id="rId105"/>
    <p:sldId id="754" r:id="rId106"/>
    <p:sldId id="866" r:id="rId107"/>
    <p:sldId id="755" r:id="rId108"/>
    <p:sldId id="856" r:id="rId109"/>
    <p:sldId id="756" r:id="rId110"/>
    <p:sldId id="763" r:id="rId111"/>
    <p:sldId id="764" r:id="rId112"/>
    <p:sldId id="765" r:id="rId113"/>
    <p:sldId id="766" r:id="rId114"/>
    <p:sldId id="846" r:id="rId115"/>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9" autoAdjust="0"/>
    <p:restoredTop sz="90734" autoAdjust="0"/>
  </p:normalViewPr>
  <p:slideViewPr>
    <p:cSldViewPr>
      <p:cViewPr varScale="1">
        <p:scale>
          <a:sx n="60" d="100"/>
          <a:sy n="60" d="100"/>
        </p:scale>
        <p:origin x="1232" y="52"/>
      </p:cViewPr>
      <p:guideLst>
        <p:guide orient="horz" pos="2160"/>
        <p:guide pos="2880"/>
      </p:guideLst>
    </p:cSldViewPr>
  </p:slideViewPr>
  <p:outlineViewPr>
    <p:cViewPr>
      <p:scale>
        <a:sx n="33" d="100"/>
        <a:sy n="33" d="100"/>
      </p:scale>
      <p:origin x="0" y="-7330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9" d="100"/>
          <a:sy n="49" d="100"/>
        </p:scale>
        <p:origin x="2748"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117" Type="http://schemas.openxmlformats.org/officeDocument/2006/relationships/handoutMaster" Target="handoutMasters/handoutMaster1.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12" Type="http://schemas.openxmlformats.org/officeDocument/2006/relationships/slide" Target="slides/slide105.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113" Type="http://schemas.openxmlformats.org/officeDocument/2006/relationships/slide" Target="slides/slide106.xml"/><Relationship Id="rId118" Type="http://schemas.openxmlformats.org/officeDocument/2006/relationships/presProps" Target="presProps.xml"/><Relationship Id="rId80" Type="http://schemas.openxmlformats.org/officeDocument/2006/relationships/slide" Target="slides/slide73.xml"/><Relationship Id="rId85" Type="http://schemas.openxmlformats.org/officeDocument/2006/relationships/slide" Target="slides/slide78.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08" Type="http://schemas.openxmlformats.org/officeDocument/2006/relationships/slide" Target="slides/slide101.xml"/><Relationship Id="rId54" Type="http://schemas.openxmlformats.org/officeDocument/2006/relationships/slide" Target="slides/slide47.xml"/><Relationship Id="rId70" Type="http://schemas.openxmlformats.org/officeDocument/2006/relationships/slide" Target="slides/slide63.xml"/><Relationship Id="rId75" Type="http://schemas.openxmlformats.org/officeDocument/2006/relationships/slide" Target="slides/slide68.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6.xml"/><Relationship Id="rId28" Type="http://schemas.openxmlformats.org/officeDocument/2006/relationships/slide" Target="slides/slide21.xml"/><Relationship Id="rId49" Type="http://schemas.openxmlformats.org/officeDocument/2006/relationships/slide" Target="slides/slide42.xml"/><Relationship Id="rId114" Type="http://schemas.openxmlformats.org/officeDocument/2006/relationships/slide" Target="slides/slide107.xml"/><Relationship Id="rId119" Type="http://schemas.openxmlformats.org/officeDocument/2006/relationships/viewProps" Target="viewProps.xml"/><Relationship Id="rId44" Type="http://schemas.openxmlformats.org/officeDocument/2006/relationships/slide" Target="slides/slide37.xml"/><Relationship Id="rId60" Type="http://schemas.openxmlformats.org/officeDocument/2006/relationships/slide" Target="slides/slide53.xml"/><Relationship Id="rId65" Type="http://schemas.openxmlformats.org/officeDocument/2006/relationships/slide" Target="slides/slide58.xml"/><Relationship Id="rId81" Type="http://schemas.openxmlformats.org/officeDocument/2006/relationships/slide" Target="slides/slide74.xml"/><Relationship Id="rId86" Type="http://schemas.openxmlformats.org/officeDocument/2006/relationships/slide" Target="slides/slide79.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tableStyles" Target="tableStyles.xml"/><Relationship Id="rId3" Type="http://schemas.openxmlformats.org/officeDocument/2006/relationships/slideMaster" Target="slideMasters/slideMaster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116" Type="http://schemas.openxmlformats.org/officeDocument/2006/relationships/notesMaster" Target="notesMasters/notesMaster1.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 Id="rId111" Type="http://schemas.openxmlformats.org/officeDocument/2006/relationships/slide" Target="slides/slide104.xml"/><Relationship Id="rId15" Type="http://schemas.openxmlformats.org/officeDocument/2006/relationships/slide" Target="slides/slide8.xml"/><Relationship Id="rId36" Type="http://schemas.openxmlformats.org/officeDocument/2006/relationships/slide" Target="slides/slide29.xml"/><Relationship Id="rId57" Type="http://schemas.openxmlformats.org/officeDocument/2006/relationships/slide" Target="slides/slide50.xml"/><Relationship Id="rId106" Type="http://schemas.openxmlformats.org/officeDocument/2006/relationships/slide" Target="slides/slide99.xml"/><Relationship Id="rId10" Type="http://schemas.openxmlformats.org/officeDocument/2006/relationships/slide" Target="slides/slide3.xml"/><Relationship Id="rId31" Type="http://schemas.openxmlformats.org/officeDocument/2006/relationships/slide" Target="slides/slide24.xml"/><Relationship Id="rId52" Type="http://schemas.openxmlformats.org/officeDocument/2006/relationships/slide" Target="slides/slide45.xml"/><Relationship Id="rId73" Type="http://schemas.openxmlformats.org/officeDocument/2006/relationships/slide" Target="slides/slide66.xml"/><Relationship Id="rId78" Type="http://schemas.openxmlformats.org/officeDocument/2006/relationships/slide" Target="slides/slide71.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2"/>
            <a:ext cx="2945862" cy="495872"/>
          </a:xfrm>
          <a:prstGeom prst="rect">
            <a:avLst/>
          </a:prstGeom>
        </p:spPr>
        <p:txBody>
          <a:bodyPr vert="horz" lIns="88224" tIns="44111" rIns="88224" bIns="44111" rtlCol="0"/>
          <a:lstStyle>
            <a:lvl1pPr algn="l">
              <a:defRPr sz="1200"/>
            </a:lvl1pPr>
          </a:lstStyle>
          <a:p>
            <a:endParaRPr lang="zh-CN" altLang="en-US"/>
          </a:p>
        </p:txBody>
      </p:sp>
      <p:sp>
        <p:nvSpPr>
          <p:cNvPr id="3" name="日期占位符 2"/>
          <p:cNvSpPr>
            <a:spLocks noGrp="1"/>
          </p:cNvSpPr>
          <p:nvPr>
            <p:ph type="dt" sz="quarter" idx="1"/>
          </p:nvPr>
        </p:nvSpPr>
        <p:spPr>
          <a:xfrm>
            <a:off x="3850295" y="2"/>
            <a:ext cx="2945862" cy="495872"/>
          </a:xfrm>
          <a:prstGeom prst="rect">
            <a:avLst/>
          </a:prstGeom>
        </p:spPr>
        <p:txBody>
          <a:bodyPr vert="horz" lIns="88224" tIns="44111" rIns="88224" bIns="44111" rtlCol="0"/>
          <a:lstStyle>
            <a:lvl1pPr algn="r">
              <a:defRPr sz="1200"/>
            </a:lvl1pPr>
          </a:lstStyle>
          <a:p>
            <a:fld id="{1FE39BD4-E396-40D4-BFFC-5D3FB167B92F}" type="datetimeFigureOut">
              <a:rPr lang="zh-CN" altLang="en-US" smtClean="0"/>
              <a:t>2020/11/15</a:t>
            </a:fld>
            <a:endParaRPr lang="zh-CN" altLang="en-US"/>
          </a:p>
        </p:txBody>
      </p:sp>
      <p:sp>
        <p:nvSpPr>
          <p:cNvPr id="4" name="页脚占位符 3"/>
          <p:cNvSpPr>
            <a:spLocks noGrp="1"/>
          </p:cNvSpPr>
          <p:nvPr>
            <p:ph type="ftr" sz="quarter" idx="2"/>
          </p:nvPr>
        </p:nvSpPr>
        <p:spPr>
          <a:xfrm>
            <a:off x="0" y="9430814"/>
            <a:ext cx="2945862" cy="495872"/>
          </a:xfrm>
          <a:prstGeom prst="rect">
            <a:avLst/>
          </a:prstGeom>
        </p:spPr>
        <p:txBody>
          <a:bodyPr vert="horz" lIns="88224" tIns="44111" rIns="88224" bIns="44111"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295" y="9430814"/>
            <a:ext cx="2945862" cy="495872"/>
          </a:xfrm>
          <a:prstGeom prst="rect">
            <a:avLst/>
          </a:prstGeom>
        </p:spPr>
        <p:txBody>
          <a:bodyPr vert="horz" lIns="88224" tIns="44111" rIns="88224" bIns="44111" rtlCol="0" anchor="b"/>
          <a:lstStyle>
            <a:lvl1pPr algn="r">
              <a:defRPr sz="1200"/>
            </a:lvl1pPr>
          </a:lstStyle>
          <a:p>
            <a:fld id="{3812C993-3572-4152-AF4F-ECD5A109DD82}" type="slidenum">
              <a:rPr lang="zh-CN" altLang="en-US" smtClean="0"/>
              <a:t>‹#›</a:t>
            </a:fld>
            <a:endParaRPr lang="zh-CN" altLang="en-US"/>
          </a:p>
        </p:txBody>
      </p:sp>
    </p:spTree>
    <p:extLst>
      <p:ext uri="{BB962C8B-B14F-4D97-AF65-F5344CB8AC3E}">
        <p14:creationId xmlns:p14="http://schemas.microsoft.com/office/powerpoint/2010/main" val="1445372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5659" cy="496412"/>
          </a:xfrm>
          <a:prstGeom prst="rect">
            <a:avLst/>
          </a:prstGeom>
        </p:spPr>
        <p:txBody>
          <a:bodyPr vert="horz" lIns="95564" tIns="47783" rIns="95564" bIns="47783" rtlCol="0"/>
          <a:lstStyle>
            <a:lvl1pPr algn="l">
              <a:defRPr sz="1300"/>
            </a:lvl1pPr>
          </a:lstStyle>
          <a:p>
            <a:endParaRPr lang="zh-CN" altLang="en-US"/>
          </a:p>
        </p:txBody>
      </p:sp>
      <p:sp>
        <p:nvSpPr>
          <p:cNvPr id="3" name="日期占位符 2"/>
          <p:cNvSpPr>
            <a:spLocks noGrp="1"/>
          </p:cNvSpPr>
          <p:nvPr>
            <p:ph type="dt" idx="1"/>
          </p:nvPr>
        </p:nvSpPr>
        <p:spPr>
          <a:xfrm>
            <a:off x="3850444" y="0"/>
            <a:ext cx="2945659" cy="496412"/>
          </a:xfrm>
          <a:prstGeom prst="rect">
            <a:avLst/>
          </a:prstGeom>
        </p:spPr>
        <p:txBody>
          <a:bodyPr vert="horz" lIns="95564" tIns="47783" rIns="95564" bIns="47783" rtlCol="0"/>
          <a:lstStyle>
            <a:lvl1pPr algn="r">
              <a:defRPr sz="1300"/>
            </a:lvl1pPr>
          </a:lstStyle>
          <a:p>
            <a:fld id="{6FD85225-5734-4914-BC8E-8477B9C15ADD}" type="datetimeFigureOut">
              <a:rPr lang="zh-CN" altLang="en-US" smtClean="0"/>
              <a:pPr/>
              <a:t>2020/11/15</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64" tIns="47783" rIns="95564" bIns="47783" rtlCol="0" anchor="ctr"/>
          <a:lstStyle/>
          <a:p>
            <a:endParaRPr lang="zh-CN" altLang="en-US"/>
          </a:p>
        </p:txBody>
      </p:sp>
      <p:sp>
        <p:nvSpPr>
          <p:cNvPr id="5" name="备注占位符 4"/>
          <p:cNvSpPr>
            <a:spLocks noGrp="1"/>
          </p:cNvSpPr>
          <p:nvPr>
            <p:ph type="body" sz="quarter" idx="3"/>
          </p:nvPr>
        </p:nvSpPr>
        <p:spPr>
          <a:xfrm>
            <a:off x="679768" y="4715908"/>
            <a:ext cx="5438140" cy="4467701"/>
          </a:xfrm>
          <a:prstGeom prst="rect">
            <a:avLst/>
          </a:prstGeom>
        </p:spPr>
        <p:txBody>
          <a:bodyPr vert="horz" lIns="95564" tIns="47783" rIns="95564" bIns="47783"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1" y="9430092"/>
            <a:ext cx="2945659" cy="496412"/>
          </a:xfrm>
          <a:prstGeom prst="rect">
            <a:avLst/>
          </a:prstGeom>
        </p:spPr>
        <p:txBody>
          <a:bodyPr vert="horz" lIns="95564" tIns="47783" rIns="95564" bIns="47783"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3850444" y="9430092"/>
            <a:ext cx="2945659" cy="496412"/>
          </a:xfrm>
          <a:prstGeom prst="rect">
            <a:avLst/>
          </a:prstGeom>
        </p:spPr>
        <p:txBody>
          <a:bodyPr vert="horz" lIns="95564" tIns="47783" rIns="95564" bIns="47783" rtlCol="0" anchor="b"/>
          <a:lstStyle>
            <a:lvl1pPr algn="r">
              <a:defRPr sz="1300"/>
            </a:lvl1pPr>
          </a:lstStyle>
          <a:p>
            <a:fld id="{4B9671BB-4B84-4AFE-AD6B-E13076ECCE2E}" type="slidenum">
              <a:rPr lang="zh-CN" altLang="en-US" smtClean="0"/>
              <a:pPr/>
              <a:t>‹#›</a:t>
            </a:fld>
            <a:endParaRPr lang="zh-CN" altLang="en-US"/>
          </a:p>
        </p:txBody>
      </p:sp>
    </p:spTree>
    <p:extLst>
      <p:ext uri="{BB962C8B-B14F-4D97-AF65-F5344CB8AC3E}">
        <p14:creationId xmlns:p14="http://schemas.microsoft.com/office/powerpoint/2010/main" val="1195237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p:sp>
      <p:sp>
        <p:nvSpPr>
          <p:cNvPr id="13312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489717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baseline="0" dirty="0"/>
          </a:p>
        </p:txBody>
      </p:sp>
      <p:sp>
        <p:nvSpPr>
          <p:cNvPr id="4" name="灯片编号占位符 3"/>
          <p:cNvSpPr>
            <a:spLocks noGrp="1"/>
          </p:cNvSpPr>
          <p:nvPr>
            <p:ph type="sldNum" sz="quarter" idx="10"/>
          </p:nvPr>
        </p:nvSpPr>
        <p:spPr/>
        <p:txBody>
          <a:bodyPr/>
          <a:lstStyle/>
          <a:p>
            <a:fld id="{4B9671BB-4B84-4AFE-AD6B-E13076ECCE2E}" type="slidenum">
              <a:rPr lang="zh-CN" altLang="en-US" smtClean="0"/>
              <a:pPr/>
              <a:t>24</a:t>
            </a:fld>
            <a:endParaRPr lang="zh-CN" altLang="en-US"/>
          </a:p>
        </p:txBody>
      </p:sp>
    </p:spTree>
    <p:extLst>
      <p:ext uri="{BB962C8B-B14F-4D97-AF65-F5344CB8AC3E}">
        <p14:creationId xmlns:p14="http://schemas.microsoft.com/office/powerpoint/2010/main" val="2383684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9671BB-4B84-4AFE-AD6B-E13076ECCE2E}" type="slidenum">
              <a:rPr lang="zh-CN" altLang="en-US" smtClean="0"/>
              <a:pPr/>
              <a:t>28</a:t>
            </a:fld>
            <a:endParaRPr lang="zh-CN" altLang="en-US"/>
          </a:p>
        </p:txBody>
      </p:sp>
    </p:spTree>
    <p:extLst>
      <p:ext uri="{BB962C8B-B14F-4D97-AF65-F5344CB8AC3E}">
        <p14:creationId xmlns:p14="http://schemas.microsoft.com/office/powerpoint/2010/main" val="2222863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dirty="0">
                <a:solidFill>
                  <a:prstClr val="black"/>
                </a:solidFill>
              </a:rPr>
              <a:t>Morgan </a:t>
            </a:r>
            <a:r>
              <a:rPr lang="en-AU">
                <a:solidFill>
                  <a:prstClr val="black"/>
                </a:solidFill>
              </a:rPr>
              <a:t>Kaufmann </a:t>
            </a:r>
            <a:r>
              <a:rPr lang="en-AU" smtClean="0">
                <a:solidFill>
                  <a:prstClr val="black"/>
                </a:solidFill>
              </a:rPr>
              <a:t>Publishers</a:t>
            </a:r>
            <a:endParaRPr lang="en-AU" dirty="0">
              <a:solidFill>
                <a:prstClr val="black"/>
              </a:solidFill>
            </a:endParaRPr>
          </a:p>
        </p:txBody>
      </p:sp>
      <p:sp>
        <p:nvSpPr>
          <p:cNvPr id="5" name="Rectangle 3"/>
          <p:cNvSpPr>
            <a:spLocks noGrp="1" noChangeArrowheads="1"/>
          </p:cNvSpPr>
          <p:nvPr>
            <p:ph type="dt" idx="1"/>
          </p:nvPr>
        </p:nvSpPr>
        <p:spPr>
          <a:ln/>
        </p:spPr>
        <p:txBody>
          <a:bodyPr/>
          <a:lstStyle/>
          <a:p>
            <a:fld id="{1D06593E-BCCB-4646-854A-41326545FD70}" type="datetime3">
              <a:rPr lang="en-AU">
                <a:solidFill>
                  <a:prstClr val="black"/>
                </a:solidFill>
              </a:rPr>
              <a:pPr/>
              <a:t>15 November, 2020</a:t>
            </a:fld>
            <a:endParaRPr lang="en-AU">
              <a:solidFill>
                <a:prstClr val="black"/>
              </a:solidFill>
            </a:endParaRPr>
          </a:p>
        </p:txBody>
      </p:sp>
      <p:sp>
        <p:nvSpPr>
          <p:cNvPr id="6" name="Rectangle 6"/>
          <p:cNvSpPr>
            <a:spLocks noGrp="1" noChangeArrowheads="1"/>
          </p:cNvSpPr>
          <p:nvPr>
            <p:ph type="ftr" sz="quarter" idx="4"/>
          </p:nvPr>
        </p:nvSpPr>
        <p:spPr>
          <a:ln/>
        </p:spPr>
        <p:txBody>
          <a:bodyPr/>
          <a:lstStyle/>
          <a:p>
            <a:r>
              <a:rPr lang="en-AU">
                <a:solidFill>
                  <a:prstClr val="black"/>
                </a:solidFill>
              </a:rPr>
              <a:t>Chapter 4 — The Processor</a:t>
            </a:r>
          </a:p>
        </p:txBody>
      </p:sp>
      <p:sp>
        <p:nvSpPr>
          <p:cNvPr id="7" name="Rectangle 7"/>
          <p:cNvSpPr>
            <a:spLocks noGrp="1" noChangeArrowheads="1"/>
          </p:cNvSpPr>
          <p:nvPr>
            <p:ph type="sldNum" sz="quarter" idx="5"/>
          </p:nvPr>
        </p:nvSpPr>
        <p:spPr>
          <a:ln/>
        </p:spPr>
        <p:txBody>
          <a:bodyPr/>
          <a:lstStyle/>
          <a:p>
            <a:fld id="{BDAEA888-F7FF-F34E-939F-BA0CE0A06850}" type="slidenum">
              <a:rPr lang="en-AU">
                <a:solidFill>
                  <a:prstClr val="black"/>
                </a:solidFill>
              </a:rPr>
              <a:pPr/>
              <a:t>31</a:t>
            </a:fld>
            <a:endParaRPr lang="en-AU">
              <a:solidFill>
                <a:prstClr val="black"/>
              </a:solidFill>
            </a:endParaRPr>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59258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dirty="0">
                <a:solidFill>
                  <a:prstClr val="black"/>
                </a:solidFill>
              </a:rPr>
              <a:t>Morgan </a:t>
            </a:r>
            <a:r>
              <a:rPr lang="en-AU">
                <a:solidFill>
                  <a:prstClr val="black"/>
                </a:solidFill>
              </a:rPr>
              <a:t>Kaufmann </a:t>
            </a:r>
            <a:r>
              <a:rPr lang="en-AU" smtClean="0">
                <a:solidFill>
                  <a:prstClr val="black"/>
                </a:solidFill>
              </a:rPr>
              <a:t>Publishers</a:t>
            </a:r>
            <a:endParaRPr lang="en-AU" dirty="0">
              <a:solidFill>
                <a:prstClr val="black"/>
              </a:solidFill>
            </a:endParaRPr>
          </a:p>
        </p:txBody>
      </p:sp>
      <p:sp>
        <p:nvSpPr>
          <p:cNvPr id="5" name="Rectangle 3"/>
          <p:cNvSpPr>
            <a:spLocks noGrp="1" noChangeArrowheads="1"/>
          </p:cNvSpPr>
          <p:nvPr>
            <p:ph type="dt" idx="1"/>
          </p:nvPr>
        </p:nvSpPr>
        <p:spPr>
          <a:ln/>
        </p:spPr>
        <p:txBody>
          <a:bodyPr/>
          <a:lstStyle/>
          <a:p>
            <a:fld id="{FB262189-E41B-9A44-A533-1E5E3674DEF8}" type="datetime3">
              <a:rPr lang="en-AU">
                <a:solidFill>
                  <a:prstClr val="black"/>
                </a:solidFill>
              </a:rPr>
              <a:pPr/>
              <a:t>15 November, 2020</a:t>
            </a:fld>
            <a:endParaRPr lang="en-AU">
              <a:solidFill>
                <a:prstClr val="black"/>
              </a:solidFill>
            </a:endParaRPr>
          </a:p>
        </p:txBody>
      </p:sp>
      <p:sp>
        <p:nvSpPr>
          <p:cNvPr id="6" name="Rectangle 6"/>
          <p:cNvSpPr>
            <a:spLocks noGrp="1" noChangeArrowheads="1"/>
          </p:cNvSpPr>
          <p:nvPr>
            <p:ph type="ftr" sz="quarter" idx="4"/>
          </p:nvPr>
        </p:nvSpPr>
        <p:spPr>
          <a:ln/>
        </p:spPr>
        <p:txBody>
          <a:bodyPr/>
          <a:lstStyle/>
          <a:p>
            <a:r>
              <a:rPr lang="en-AU">
                <a:solidFill>
                  <a:prstClr val="black"/>
                </a:solidFill>
              </a:rPr>
              <a:t>Chapter 4 — The Processor</a:t>
            </a:r>
          </a:p>
        </p:txBody>
      </p:sp>
      <p:sp>
        <p:nvSpPr>
          <p:cNvPr id="7" name="Rectangle 7"/>
          <p:cNvSpPr>
            <a:spLocks noGrp="1" noChangeArrowheads="1"/>
          </p:cNvSpPr>
          <p:nvPr>
            <p:ph type="sldNum" sz="quarter" idx="5"/>
          </p:nvPr>
        </p:nvSpPr>
        <p:spPr>
          <a:ln/>
        </p:spPr>
        <p:txBody>
          <a:bodyPr/>
          <a:lstStyle/>
          <a:p>
            <a:fld id="{824E6D26-5EA0-7741-906B-1FC11DACF36C}" type="slidenum">
              <a:rPr lang="en-AU">
                <a:solidFill>
                  <a:prstClr val="black"/>
                </a:solidFill>
              </a:rPr>
              <a:pPr/>
              <a:t>32</a:t>
            </a:fld>
            <a:endParaRPr lang="en-AU">
              <a:solidFill>
                <a:prstClr val="black"/>
              </a:solidFill>
            </a:endParaRPr>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90301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dirty="0">
                <a:solidFill>
                  <a:prstClr val="black"/>
                </a:solidFill>
              </a:rPr>
              <a:t>Morgan </a:t>
            </a:r>
            <a:r>
              <a:rPr lang="en-AU">
                <a:solidFill>
                  <a:prstClr val="black"/>
                </a:solidFill>
              </a:rPr>
              <a:t>Kaufmann </a:t>
            </a:r>
            <a:r>
              <a:rPr lang="en-AU" smtClean="0">
                <a:solidFill>
                  <a:prstClr val="black"/>
                </a:solidFill>
              </a:rPr>
              <a:t>Publishers</a:t>
            </a:r>
            <a:endParaRPr lang="en-AU" dirty="0">
              <a:solidFill>
                <a:prstClr val="black"/>
              </a:solidFill>
            </a:endParaRPr>
          </a:p>
        </p:txBody>
      </p:sp>
      <p:sp>
        <p:nvSpPr>
          <p:cNvPr id="5" name="Rectangle 3"/>
          <p:cNvSpPr>
            <a:spLocks noGrp="1" noChangeArrowheads="1"/>
          </p:cNvSpPr>
          <p:nvPr>
            <p:ph type="dt" idx="1"/>
          </p:nvPr>
        </p:nvSpPr>
        <p:spPr>
          <a:ln/>
        </p:spPr>
        <p:txBody>
          <a:bodyPr/>
          <a:lstStyle/>
          <a:p>
            <a:fld id="{3A8528D3-1972-9F48-9205-AD9595A63350}" type="datetime3">
              <a:rPr lang="en-AU">
                <a:solidFill>
                  <a:prstClr val="black"/>
                </a:solidFill>
              </a:rPr>
              <a:pPr/>
              <a:t>15 November, 2020</a:t>
            </a:fld>
            <a:endParaRPr lang="en-AU">
              <a:solidFill>
                <a:prstClr val="black"/>
              </a:solidFill>
            </a:endParaRPr>
          </a:p>
        </p:txBody>
      </p:sp>
      <p:sp>
        <p:nvSpPr>
          <p:cNvPr id="6" name="Rectangle 6"/>
          <p:cNvSpPr>
            <a:spLocks noGrp="1" noChangeArrowheads="1"/>
          </p:cNvSpPr>
          <p:nvPr>
            <p:ph type="ftr" sz="quarter" idx="4"/>
          </p:nvPr>
        </p:nvSpPr>
        <p:spPr>
          <a:ln/>
        </p:spPr>
        <p:txBody>
          <a:bodyPr/>
          <a:lstStyle/>
          <a:p>
            <a:r>
              <a:rPr lang="en-AU">
                <a:solidFill>
                  <a:prstClr val="black"/>
                </a:solidFill>
              </a:rPr>
              <a:t>Chapter 4 — The Processor</a:t>
            </a:r>
          </a:p>
        </p:txBody>
      </p:sp>
      <p:sp>
        <p:nvSpPr>
          <p:cNvPr id="7" name="Rectangle 7"/>
          <p:cNvSpPr>
            <a:spLocks noGrp="1" noChangeArrowheads="1"/>
          </p:cNvSpPr>
          <p:nvPr>
            <p:ph type="sldNum" sz="quarter" idx="5"/>
          </p:nvPr>
        </p:nvSpPr>
        <p:spPr>
          <a:ln/>
        </p:spPr>
        <p:txBody>
          <a:bodyPr/>
          <a:lstStyle/>
          <a:p>
            <a:fld id="{A27F4517-7046-3A47-8D8D-8AB1DA46E733}" type="slidenum">
              <a:rPr lang="en-AU">
                <a:solidFill>
                  <a:prstClr val="black"/>
                </a:solidFill>
              </a:rPr>
              <a:pPr/>
              <a:t>33</a:t>
            </a:fld>
            <a:endParaRPr lang="en-AU">
              <a:solidFill>
                <a:prstClr val="black"/>
              </a:solidFill>
            </a:endParaRPr>
          </a:p>
        </p:txBody>
      </p:sp>
      <p:sp>
        <p:nvSpPr>
          <p:cNvPr id="369666" name="Rectangle 2"/>
          <p:cNvSpPr>
            <a:spLocks noGrp="1" noRot="1" noChangeAspect="1" noChangeArrowheads="1" noTextEdit="1"/>
          </p:cNvSpPr>
          <p:nvPr>
            <p:ph type="sldImg"/>
          </p:nvPr>
        </p:nvSpPr>
        <p:spPr>
          <a:ln/>
        </p:spPr>
      </p:sp>
      <p:sp>
        <p:nvSpPr>
          <p:cNvPr id="369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43204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dirty="0">
                <a:solidFill>
                  <a:prstClr val="black"/>
                </a:solidFill>
              </a:rPr>
              <a:t>Morgan </a:t>
            </a:r>
            <a:r>
              <a:rPr lang="en-AU">
                <a:solidFill>
                  <a:prstClr val="black"/>
                </a:solidFill>
              </a:rPr>
              <a:t>Kaufmann </a:t>
            </a:r>
            <a:r>
              <a:rPr lang="en-AU" smtClean="0">
                <a:solidFill>
                  <a:prstClr val="black"/>
                </a:solidFill>
              </a:rPr>
              <a:t>Publishers</a:t>
            </a:r>
            <a:endParaRPr lang="en-AU" dirty="0">
              <a:solidFill>
                <a:prstClr val="black"/>
              </a:solidFill>
            </a:endParaRPr>
          </a:p>
        </p:txBody>
      </p:sp>
      <p:sp>
        <p:nvSpPr>
          <p:cNvPr id="5" name="Rectangle 3"/>
          <p:cNvSpPr>
            <a:spLocks noGrp="1" noChangeArrowheads="1"/>
          </p:cNvSpPr>
          <p:nvPr>
            <p:ph type="dt" idx="1"/>
          </p:nvPr>
        </p:nvSpPr>
        <p:spPr>
          <a:ln/>
        </p:spPr>
        <p:txBody>
          <a:bodyPr/>
          <a:lstStyle/>
          <a:p>
            <a:fld id="{7D588F47-322F-7F46-AD87-BA3A22321586}" type="datetime3">
              <a:rPr lang="en-AU">
                <a:solidFill>
                  <a:prstClr val="black"/>
                </a:solidFill>
              </a:rPr>
              <a:pPr/>
              <a:t>15 November, 2020</a:t>
            </a:fld>
            <a:endParaRPr lang="en-AU">
              <a:solidFill>
                <a:prstClr val="black"/>
              </a:solidFill>
            </a:endParaRPr>
          </a:p>
        </p:txBody>
      </p:sp>
      <p:sp>
        <p:nvSpPr>
          <p:cNvPr id="6" name="Rectangle 6"/>
          <p:cNvSpPr>
            <a:spLocks noGrp="1" noChangeArrowheads="1"/>
          </p:cNvSpPr>
          <p:nvPr>
            <p:ph type="ftr" sz="quarter" idx="4"/>
          </p:nvPr>
        </p:nvSpPr>
        <p:spPr>
          <a:ln/>
        </p:spPr>
        <p:txBody>
          <a:bodyPr/>
          <a:lstStyle/>
          <a:p>
            <a:r>
              <a:rPr lang="en-AU">
                <a:solidFill>
                  <a:prstClr val="black"/>
                </a:solidFill>
              </a:rPr>
              <a:t>Chapter 4 — The Processor</a:t>
            </a:r>
          </a:p>
        </p:txBody>
      </p:sp>
      <p:sp>
        <p:nvSpPr>
          <p:cNvPr id="7" name="Rectangle 7"/>
          <p:cNvSpPr>
            <a:spLocks noGrp="1" noChangeArrowheads="1"/>
          </p:cNvSpPr>
          <p:nvPr>
            <p:ph type="sldNum" sz="quarter" idx="5"/>
          </p:nvPr>
        </p:nvSpPr>
        <p:spPr>
          <a:ln/>
        </p:spPr>
        <p:txBody>
          <a:bodyPr/>
          <a:lstStyle/>
          <a:p>
            <a:fld id="{3C034D3B-D222-D84D-AEC4-A678211F4849}" type="slidenum">
              <a:rPr lang="en-AU">
                <a:solidFill>
                  <a:prstClr val="black"/>
                </a:solidFill>
              </a:rPr>
              <a:pPr/>
              <a:t>34</a:t>
            </a:fld>
            <a:endParaRPr lang="en-AU">
              <a:solidFill>
                <a:prstClr val="black"/>
              </a:solidFill>
            </a:endParaRPr>
          </a:p>
        </p:txBody>
      </p:sp>
      <p:sp>
        <p:nvSpPr>
          <p:cNvPr id="371714" name="Rectangle 2"/>
          <p:cNvSpPr>
            <a:spLocks noGrp="1" noRot="1" noChangeAspect="1" noChangeArrowheads="1" noTextEdit="1"/>
          </p:cNvSpPr>
          <p:nvPr>
            <p:ph type="sldImg"/>
          </p:nvPr>
        </p:nvSpPr>
        <p:spPr>
          <a:ln/>
        </p:spPr>
      </p:sp>
      <p:sp>
        <p:nvSpPr>
          <p:cNvPr id="371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83180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dirty="0">
                <a:solidFill>
                  <a:prstClr val="black"/>
                </a:solidFill>
              </a:rPr>
              <a:t>Morgan </a:t>
            </a:r>
            <a:r>
              <a:rPr lang="en-AU">
                <a:solidFill>
                  <a:prstClr val="black"/>
                </a:solidFill>
              </a:rPr>
              <a:t>Kaufmann </a:t>
            </a:r>
            <a:r>
              <a:rPr lang="en-AU" smtClean="0">
                <a:solidFill>
                  <a:prstClr val="black"/>
                </a:solidFill>
              </a:rPr>
              <a:t>Publishers</a:t>
            </a:r>
            <a:endParaRPr lang="en-AU" dirty="0">
              <a:solidFill>
                <a:prstClr val="black"/>
              </a:solidFill>
            </a:endParaRPr>
          </a:p>
        </p:txBody>
      </p:sp>
      <p:sp>
        <p:nvSpPr>
          <p:cNvPr id="5" name="Rectangle 3"/>
          <p:cNvSpPr>
            <a:spLocks noGrp="1" noChangeArrowheads="1"/>
          </p:cNvSpPr>
          <p:nvPr>
            <p:ph type="dt" idx="1"/>
          </p:nvPr>
        </p:nvSpPr>
        <p:spPr>
          <a:ln/>
        </p:spPr>
        <p:txBody>
          <a:bodyPr/>
          <a:lstStyle/>
          <a:p>
            <a:fld id="{CBBFCCB6-FC6D-8543-AD0A-4EFDA7E0599A}" type="datetime3">
              <a:rPr lang="en-AU">
                <a:solidFill>
                  <a:prstClr val="black"/>
                </a:solidFill>
              </a:rPr>
              <a:pPr/>
              <a:t>15 November, 2020</a:t>
            </a:fld>
            <a:endParaRPr lang="en-AU">
              <a:solidFill>
                <a:prstClr val="black"/>
              </a:solidFill>
            </a:endParaRPr>
          </a:p>
        </p:txBody>
      </p:sp>
      <p:sp>
        <p:nvSpPr>
          <p:cNvPr id="6" name="Rectangle 6"/>
          <p:cNvSpPr>
            <a:spLocks noGrp="1" noChangeArrowheads="1"/>
          </p:cNvSpPr>
          <p:nvPr>
            <p:ph type="ftr" sz="quarter" idx="4"/>
          </p:nvPr>
        </p:nvSpPr>
        <p:spPr>
          <a:ln/>
        </p:spPr>
        <p:txBody>
          <a:bodyPr/>
          <a:lstStyle/>
          <a:p>
            <a:r>
              <a:rPr lang="en-AU">
                <a:solidFill>
                  <a:prstClr val="black"/>
                </a:solidFill>
              </a:rPr>
              <a:t>Chapter 4 — The Processor</a:t>
            </a:r>
          </a:p>
        </p:txBody>
      </p:sp>
      <p:sp>
        <p:nvSpPr>
          <p:cNvPr id="7" name="Rectangle 7"/>
          <p:cNvSpPr>
            <a:spLocks noGrp="1" noChangeArrowheads="1"/>
          </p:cNvSpPr>
          <p:nvPr>
            <p:ph type="sldNum" sz="quarter" idx="5"/>
          </p:nvPr>
        </p:nvSpPr>
        <p:spPr>
          <a:ln/>
        </p:spPr>
        <p:txBody>
          <a:bodyPr/>
          <a:lstStyle/>
          <a:p>
            <a:fld id="{2C08710D-DA97-604E-861F-7D43CB500C38}" type="slidenum">
              <a:rPr lang="en-AU">
                <a:solidFill>
                  <a:prstClr val="black"/>
                </a:solidFill>
              </a:rPr>
              <a:pPr/>
              <a:t>35</a:t>
            </a:fld>
            <a:endParaRPr lang="en-AU">
              <a:solidFill>
                <a:prstClr val="black"/>
              </a:solidFill>
            </a:endParaRPr>
          </a:p>
        </p:txBody>
      </p:sp>
      <p:sp>
        <p:nvSpPr>
          <p:cNvPr id="373762" name="Rectangle 2"/>
          <p:cNvSpPr>
            <a:spLocks noGrp="1" noRot="1" noChangeAspect="1" noChangeArrowheads="1" noTextEdit="1"/>
          </p:cNvSpPr>
          <p:nvPr>
            <p:ph type="sldImg"/>
          </p:nvPr>
        </p:nvSpPr>
        <p:spPr>
          <a:ln/>
        </p:spPr>
      </p:sp>
      <p:sp>
        <p:nvSpPr>
          <p:cNvPr id="3737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13892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dirty="0">
                <a:solidFill>
                  <a:prstClr val="black"/>
                </a:solidFill>
              </a:rPr>
              <a:t>Morgan </a:t>
            </a:r>
            <a:r>
              <a:rPr lang="en-AU">
                <a:solidFill>
                  <a:prstClr val="black"/>
                </a:solidFill>
              </a:rPr>
              <a:t>Kaufmann </a:t>
            </a:r>
            <a:r>
              <a:rPr lang="en-AU" smtClean="0">
                <a:solidFill>
                  <a:prstClr val="black"/>
                </a:solidFill>
              </a:rPr>
              <a:t>Publishers</a:t>
            </a:r>
            <a:endParaRPr lang="en-AU" dirty="0">
              <a:solidFill>
                <a:prstClr val="black"/>
              </a:solidFill>
            </a:endParaRPr>
          </a:p>
        </p:txBody>
      </p:sp>
      <p:sp>
        <p:nvSpPr>
          <p:cNvPr id="5" name="Rectangle 3"/>
          <p:cNvSpPr>
            <a:spLocks noGrp="1" noChangeArrowheads="1"/>
          </p:cNvSpPr>
          <p:nvPr>
            <p:ph type="dt" idx="1"/>
          </p:nvPr>
        </p:nvSpPr>
        <p:spPr>
          <a:ln/>
        </p:spPr>
        <p:txBody>
          <a:bodyPr/>
          <a:lstStyle/>
          <a:p>
            <a:fld id="{46CDE5B5-D08C-B64B-9104-5A88FE68DFF6}" type="datetime3">
              <a:rPr lang="en-AU">
                <a:solidFill>
                  <a:prstClr val="black"/>
                </a:solidFill>
              </a:rPr>
              <a:pPr/>
              <a:t>15 November, 2020</a:t>
            </a:fld>
            <a:endParaRPr lang="en-AU">
              <a:solidFill>
                <a:prstClr val="black"/>
              </a:solidFill>
            </a:endParaRPr>
          </a:p>
        </p:txBody>
      </p:sp>
      <p:sp>
        <p:nvSpPr>
          <p:cNvPr id="6" name="Rectangle 6"/>
          <p:cNvSpPr>
            <a:spLocks noGrp="1" noChangeArrowheads="1"/>
          </p:cNvSpPr>
          <p:nvPr>
            <p:ph type="ftr" sz="quarter" idx="4"/>
          </p:nvPr>
        </p:nvSpPr>
        <p:spPr>
          <a:ln/>
        </p:spPr>
        <p:txBody>
          <a:bodyPr/>
          <a:lstStyle/>
          <a:p>
            <a:r>
              <a:rPr lang="en-AU">
                <a:solidFill>
                  <a:prstClr val="black"/>
                </a:solidFill>
              </a:rPr>
              <a:t>Chapter 4 — The Processor</a:t>
            </a:r>
          </a:p>
        </p:txBody>
      </p:sp>
      <p:sp>
        <p:nvSpPr>
          <p:cNvPr id="7" name="Rectangle 7"/>
          <p:cNvSpPr>
            <a:spLocks noGrp="1" noChangeArrowheads="1"/>
          </p:cNvSpPr>
          <p:nvPr>
            <p:ph type="sldNum" sz="quarter" idx="5"/>
          </p:nvPr>
        </p:nvSpPr>
        <p:spPr>
          <a:ln/>
        </p:spPr>
        <p:txBody>
          <a:bodyPr/>
          <a:lstStyle/>
          <a:p>
            <a:fld id="{2D3D987A-5D95-DF42-BB13-B26DC5CCBCEA}" type="slidenum">
              <a:rPr lang="en-AU">
                <a:solidFill>
                  <a:prstClr val="black"/>
                </a:solidFill>
              </a:rPr>
              <a:pPr/>
              <a:t>36</a:t>
            </a:fld>
            <a:endParaRPr lang="en-AU">
              <a:solidFill>
                <a:prstClr val="black"/>
              </a:solidFill>
            </a:endParaRPr>
          </a:p>
        </p:txBody>
      </p:sp>
      <p:sp>
        <p:nvSpPr>
          <p:cNvPr id="375810" name="Rectangle 2"/>
          <p:cNvSpPr>
            <a:spLocks noGrp="1" noRot="1" noChangeAspect="1" noChangeArrowheads="1" noTextEdit="1"/>
          </p:cNvSpPr>
          <p:nvPr>
            <p:ph type="sldImg"/>
          </p:nvPr>
        </p:nvSpPr>
        <p:spPr>
          <a:ln/>
        </p:spPr>
      </p:sp>
      <p:sp>
        <p:nvSpPr>
          <p:cNvPr id="3758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84353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dirty="0">
                <a:solidFill>
                  <a:prstClr val="black"/>
                </a:solidFill>
              </a:rPr>
              <a:t>Morgan </a:t>
            </a:r>
            <a:r>
              <a:rPr lang="en-AU">
                <a:solidFill>
                  <a:prstClr val="black"/>
                </a:solidFill>
              </a:rPr>
              <a:t>Kaufmann </a:t>
            </a:r>
            <a:r>
              <a:rPr lang="en-AU" smtClean="0">
                <a:solidFill>
                  <a:prstClr val="black"/>
                </a:solidFill>
              </a:rPr>
              <a:t>Publishers</a:t>
            </a:r>
            <a:endParaRPr lang="en-AU" dirty="0">
              <a:solidFill>
                <a:prstClr val="black"/>
              </a:solidFill>
            </a:endParaRPr>
          </a:p>
        </p:txBody>
      </p:sp>
      <p:sp>
        <p:nvSpPr>
          <p:cNvPr id="5" name="Rectangle 3"/>
          <p:cNvSpPr>
            <a:spLocks noGrp="1" noChangeArrowheads="1"/>
          </p:cNvSpPr>
          <p:nvPr>
            <p:ph type="dt" idx="1"/>
          </p:nvPr>
        </p:nvSpPr>
        <p:spPr>
          <a:ln/>
        </p:spPr>
        <p:txBody>
          <a:bodyPr/>
          <a:lstStyle/>
          <a:p>
            <a:fld id="{774EB696-812A-3C48-8AD0-C345050F15DC}" type="datetime3">
              <a:rPr lang="en-AU">
                <a:solidFill>
                  <a:prstClr val="black"/>
                </a:solidFill>
              </a:rPr>
              <a:pPr/>
              <a:t>15 November, 2020</a:t>
            </a:fld>
            <a:endParaRPr lang="en-AU">
              <a:solidFill>
                <a:prstClr val="black"/>
              </a:solidFill>
            </a:endParaRPr>
          </a:p>
        </p:txBody>
      </p:sp>
      <p:sp>
        <p:nvSpPr>
          <p:cNvPr id="6" name="Rectangle 6"/>
          <p:cNvSpPr>
            <a:spLocks noGrp="1" noChangeArrowheads="1"/>
          </p:cNvSpPr>
          <p:nvPr>
            <p:ph type="ftr" sz="quarter" idx="4"/>
          </p:nvPr>
        </p:nvSpPr>
        <p:spPr>
          <a:ln/>
        </p:spPr>
        <p:txBody>
          <a:bodyPr/>
          <a:lstStyle/>
          <a:p>
            <a:r>
              <a:rPr lang="en-AU">
                <a:solidFill>
                  <a:prstClr val="black"/>
                </a:solidFill>
              </a:rPr>
              <a:t>Chapter 4 — The Processor</a:t>
            </a:r>
          </a:p>
        </p:txBody>
      </p:sp>
      <p:sp>
        <p:nvSpPr>
          <p:cNvPr id="7" name="Rectangle 7"/>
          <p:cNvSpPr>
            <a:spLocks noGrp="1" noChangeArrowheads="1"/>
          </p:cNvSpPr>
          <p:nvPr>
            <p:ph type="sldNum" sz="quarter" idx="5"/>
          </p:nvPr>
        </p:nvSpPr>
        <p:spPr>
          <a:ln/>
        </p:spPr>
        <p:txBody>
          <a:bodyPr/>
          <a:lstStyle/>
          <a:p>
            <a:fld id="{4BEF5012-EEA3-184F-8DA2-060CC621BDE0}" type="slidenum">
              <a:rPr lang="en-AU">
                <a:solidFill>
                  <a:prstClr val="black"/>
                </a:solidFill>
              </a:rPr>
              <a:pPr/>
              <a:t>37</a:t>
            </a:fld>
            <a:endParaRPr lang="en-AU">
              <a:solidFill>
                <a:prstClr val="black"/>
              </a:solidFill>
            </a:endParaRPr>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1617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9986" name="Rectangle 2"/>
          <p:cNvSpPr>
            <a:spLocks noGrp="1" noRot="1" noChangeAspect="1" noChangeArrowheads="1"/>
          </p:cNvSpPr>
          <p:nvPr>
            <p:ph type="sldImg"/>
          </p:nvPr>
        </p:nvSpPr>
        <p:spPr bwMode="auto">
          <a:xfrm>
            <a:off x="936625" y="636588"/>
            <a:ext cx="4945063" cy="3709987"/>
          </a:xfrm>
          <a:prstGeom prst="rect">
            <a:avLst/>
          </a:prstGeom>
          <a:solidFill>
            <a:srgbClr val="FFFFFF"/>
          </a:solidFill>
          <a:ln>
            <a:solidFill>
              <a:srgbClr val="000000"/>
            </a:solidFill>
            <a:miter lim="800000"/>
            <a:headEnd/>
            <a:tailEnd/>
          </a:ln>
        </p:spPr>
      </p:sp>
      <p:sp>
        <p:nvSpPr>
          <p:cNvPr id="2729987" name="Rectangle 3"/>
          <p:cNvSpPr>
            <a:spLocks noGrp="1" noChangeArrowheads="1"/>
          </p:cNvSpPr>
          <p:nvPr>
            <p:ph type="body" idx="1"/>
          </p:nvPr>
        </p:nvSpPr>
        <p:spPr bwMode="auto">
          <a:xfrm>
            <a:off x="511677" y="4718625"/>
            <a:ext cx="5855773" cy="4464653"/>
          </a:xfrm>
          <a:prstGeom prst="rect">
            <a:avLst/>
          </a:prstGeom>
          <a:solidFill>
            <a:srgbClr val="FFFFFF"/>
          </a:solidFill>
          <a:ln>
            <a:solidFill>
              <a:srgbClr val="000000"/>
            </a:solidFill>
            <a:miter lim="800000"/>
            <a:headEnd/>
            <a:tailEnd/>
          </a:ln>
        </p:spPr>
        <p:txBody>
          <a:bodyPr lIns="95932" tIns="47966" rIns="95932" bIns="47966">
            <a:prstTxWarp prst="textNoShape">
              <a:avLst/>
            </a:prstTxWarp>
          </a:bodyPr>
          <a:lstStyle/>
          <a:p>
            <a:endParaRPr lang="en-US"/>
          </a:p>
        </p:txBody>
      </p:sp>
    </p:spTree>
    <p:extLst>
      <p:ext uri="{BB962C8B-B14F-4D97-AF65-F5344CB8AC3E}">
        <p14:creationId xmlns:p14="http://schemas.microsoft.com/office/powerpoint/2010/main" val="1019966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9671BB-4B84-4AFE-AD6B-E13076ECCE2E}" type="slidenum">
              <a:rPr lang="zh-CN" altLang="en-US" smtClean="0"/>
              <a:pPr/>
              <a:t>7</a:t>
            </a:fld>
            <a:endParaRPr lang="zh-CN" altLang="en-US"/>
          </a:p>
        </p:txBody>
      </p:sp>
    </p:spTree>
    <p:extLst>
      <p:ext uri="{BB962C8B-B14F-4D97-AF65-F5344CB8AC3E}">
        <p14:creationId xmlns:p14="http://schemas.microsoft.com/office/powerpoint/2010/main" val="2053642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2034" name="Rectangle 2"/>
          <p:cNvSpPr>
            <a:spLocks noGrp="1" noRot="1" noChangeAspect="1" noChangeArrowheads="1"/>
          </p:cNvSpPr>
          <p:nvPr>
            <p:ph type="sldImg"/>
          </p:nvPr>
        </p:nvSpPr>
        <p:spPr bwMode="auto">
          <a:xfrm>
            <a:off x="938213" y="636588"/>
            <a:ext cx="4945062" cy="3709987"/>
          </a:xfrm>
          <a:prstGeom prst="rect">
            <a:avLst/>
          </a:prstGeom>
          <a:solidFill>
            <a:srgbClr val="FFFFFF"/>
          </a:solidFill>
          <a:ln>
            <a:solidFill>
              <a:srgbClr val="000000"/>
            </a:solidFill>
            <a:miter lim="800000"/>
            <a:headEnd/>
            <a:tailEnd/>
          </a:ln>
        </p:spPr>
      </p:sp>
      <p:sp>
        <p:nvSpPr>
          <p:cNvPr id="2732035" name="Rectangle 3"/>
          <p:cNvSpPr>
            <a:spLocks noGrp="1" noChangeArrowheads="1"/>
          </p:cNvSpPr>
          <p:nvPr>
            <p:ph type="body" idx="1"/>
          </p:nvPr>
        </p:nvSpPr>
        <p:spPr bwMode="auto">
          <a:xfrm>
            <a:off x="511677" y="4718625"/>
            <a:ext cx="5855773" cy="4464653"/>
          </a:xfrm>
          <a:prstGeom prst="rect">
            <a:avLst/>
          </a:prstGeom>
          <a:solidFill>
            <a:srgbClr val="FFFFFF"/>
          </a:solidFill>
          <a:ln>
            <a:solidFill>
              <a:srgbClr val="000000"/>
            </a:solidFill>
            <a:miter lim="800000"/>
            <a:headEnd/>
            <a:tailEnd/>
          </a:ln>
        </p:spPr>
        <p:txBody>
          <a:bodyPr lIns="95932" tIns="47966" rIns="95932" bIns="47966">
            <a:prstTxWarp prst="textNoShape">
              <a:avLst/>
            </a:prstTxWarp>
          </a:bodyPr>
          <a:lstStyle/>
          <a:p>
            <a:endParaRPr lang="en-US" dirty="0"/>
          </a:p>
        </p:txBody>
      </p:sp>
    </p:spTree>
    <p:extLst>
      <p:ext uri="{BB962C8B-B14F-4D97-AF65-F5344CB8AC3E}">
        <p14:creationId xmlns:p14="http://schemas.microsoft.com/office/powerpoint/2010/main" val="2129200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2034" name="Rectangle 2"/>
          <p:cNvSpPr>
            <a:spLocks noGrp="1" noRot="1" noChangeAspect="1" noChangeArrowheads="1"/>
          </p:cNvSpPr>
          <p:nvPr>
            <p:ph type="sldImg"/>
          </p:nvPr>
        </p:nvSpPr>
        <p:spPr bwMode="auto">
          <a:xfrm>
            <a:off x="938213" y="636588"/>
            <a:ext cx="4945062" cy="3709987"/>
          </a:xfrm>
          <a:prstGeom prst="rect">
            <a:avLst/>
          </a:prstGeom>
          <a:solidFill>
            <a:srgbClr val="FFFFFF"/>
          </a:solidFill>
          <a:ln>
            <a:solidFill>
              <a:srgbClr val="000000"/>
            </a:solidFill>
            <a:miter lim="800000"/>
            <a:headEnd/>
            <a:tailEnd/>
          </a:ln>
        </p:spPr>
      </p:sp>
      <p:sp>
        <p:nvSpPr>
          <p:cNvPr id="2732035" name="Rectangle 3"/>
          <p:cNvSpPr>
            <a:spLocks noGrp="1" noChangeArrowheads="1"/>
          </p:cNvSpPr>
          <p:nvPr>
            <p:ph type="body" idx="1"/>
          </p:nvPr>
        </p:nvSpPr>
        <p:spPr bwMode="auto">
          <a:xfrm>
            <a:off x="511677" y="4718625"/>
            <a:ext cx="5855773" cy="4464653"/>
          </a:xfrm>
          <a:prstGeom prst="rect">
            <a:avLst/>
          </a:prstGeom>
          <a:solidFill>
            <a:srgbClr val="FFFFFF"/>
          </a:solidFill>
          <a:ln>
            <a:solidFill>
              <a:srgbClr val="000000"/>
            </a:solidFill>
            <a:miter lim="800000"/>
            <a:headEnd/>
            <a:tailEnd/>
          </a:ln>
        </p:spPr>
        <p:txBody>
          <a:bodyPr lIns="95932" tIns="47966" rIns="95932" bIns="47966">
            <a:prstTxWarp prst="textNoShape">
              <a:avLst/>
            </a:prstTxWarp>
          </a:bodyPr>
          <a:lstStyle/>
          <a:p>
            <a:endParaRPr lang="en-US" dirty="0"/>
          </a:p>
        </p:txBody>
      </p:sp>
    </p:spTree>
    <p:extLst>
      <p:ext uri="{BB962C8B-B14F-4D97-AF65-F5344CB8AC3E}">
        <p14:creationId xmlns:p14="http://schemas.microsoft.com/office/powerpoint/2010/main" val="2675464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082" name="Rectangle 2"/>
          <p:cNvSpPr>
            <a:spLocks noGrp="1" noChangeArrowheads="1"/>
          </p:cNvSpPr>
          <p:nvPr>
            <p:ph type="body" idx="1"/>
          </p:nvPr>
        </p:nvSpPr>
        <p:spPr bwMode="auto">
          <a:xfrm>
            <a:off x="511672" y="4715230"/>
            <a:ext cx="5857309" cy="4468040"/>
          </a:xfrm>
          <a:prstGeom prst="rect">
            <a:avLst/>
          </a:prstGeom>
          <a:noFill/>
          <a:ln w="12700">
            <a:miter lim="800000"/>
            <a:headEnd/>
            <a:tailEnd/>
          </a:ln>
        </p:spPr>
        <p:txBody>
          <a:bodyPr lIns="96489" tIns="47398" rIns="96489" bIns="47398">
            <a:prstTxWarp prst="textNoShape">
              <a:avLst/>
            </a:prstTxWarp>
          </a:bodyPr>
          <a:lstStyle/>
          <a:p>
            <a:endParaRPr lang="en-US"/>
          </a:p>
        </p:txBody>
      </p:sp>
      <p:sp>
        <p:nvSpPr>
          <p:cNvPr id="2734083" name="Rectangle 3"/>
          <p:cNvSpPr>
            <a:spLocks noGrp="1" noRot="1" noChangeAspect="1" noChangeArrowheads="1"/>
          </p:cNvSpPr>
          <p:nvPr>
            <p:ph type="sldImg"/>
          </p:nvPr>
        </p:nvSpPr>
        <p:spPr bwMode="auto">
          <a:xfrm>
            <a:off x="936625" y="639763"/>
            <a:ext cx="4941888" cy="3706812"/>
          </a:xfrm>
          <a:prstGeom prst="rect">
            <a:avLst/>
          </a:prstGeom>
          <a:noFill/>
          <a:ln w="12700">
            <a:miter lim="800000"/>
            <a:headEnd/>
            <a:tailEnd/>
          </a:ln>
        </p:spPr>
      </p:sp>
    </p:spTree>
    <p:extLst>
      <p:ext uri="{BB962C8B-B14F-4D97-AF65-F5344CB8AC3E}">
        <p14:creationId xmlns:p14="http://schemas.microsoft.com/office/powerpoint/2010/main" val="2884348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dirty="0">
                <a:solidFill>
                  <a:prstClr val="black"/>
                </a:solidFill>
              </a:rPr>
              <a:t>Morgan </a:t>
            </a:r>
            <a:r>
              <a:rPr lang="en-AU">
                <a:solidFill>
                  <a:prstClr val="black"/>
                </a:solidFill>
              </a:rPr>
              <a:t>Kaufmann </a:t>
            </a:r>
            <a:r>
              <a:rPr lang="en-AU" smtClean="0">
                <a:solidFill>
                  <a:prstClr val="black"/>
                </a:solidFill>
              </a:rPr>
              <a:t>Publishers</a:t>
            </a:r>
            <a:endParaRPr lang="en-AU" dirty="0">
              <a:solidFill>
                <a:prstClr val="black"/>
              </a:solidFill>
            </a:endParaRPr>
          </a:p>
        </p:txBody>
      </p:sp>
      <p:sp>
        <p:nvSpPr>
          <p:cNvPr id="5" name="Rectangle 3"/>
          <p:cNvSpPr>
            <a:spLocks noGrp="1" noChangeArrowheads="1"/>
          </p:cNvSpPr>
          <p:nvPr>
            <p:ph type="dt" idx="1"/>
          </p:nvPr>
        </p:nvSpPr>
        <p:spPr>
          <a:ln/>
        </p:spPr>
        <p:txBody>
          <a:bodyPr/>
          <a:lstStyle/>
          <a:p>
            <a:fld id="{A513D492-15EE-2347-9A73-376DDE456720}" type="datetime3">
              <a:rPr lang="en-AU">
                <a:solidFill>
                  <a:prstClr val="black"/>
                </a:solidFill>
              </a:rPr>
              <a:pPr/>
              <a:t>15 November, 2020</a:t>
            </a:fld>
            <a:endParaRPr lang="en-AU">
              <a:solidFill>
                <a:prstClr val="black"/>
              </a:solidFill>
            </a:endParaRPr>
          </a:p>
        </p:txBody>
      </p:sp>
      <p:sp>
        <p:nvSpPr>
          <p:cNvPr id="6" name="Rectangle 6"/>
          <p:cNvSpPr>
            <a:spLocks noGrp="1" noChangeArrowheads="1"/>
          </p:cNvSpPr>
          <p:nvPr>
            <p:ph type="ftr" sz="quarter" idx="4"/>
          </p:nvPr>
        </p:nvSpPr>
        <p:spPr>
          <a:ln/>
        </p:spPr>
        <p:txBody>
          <a:bodyPr/>
          <a:lstStyle/>
          <a:p>
            <a:r>
              <a:rPr lang="en-AU">
                <a:solidFill>
                  <a:prstClr val="black"/>
                </a:solidFill>
              </a:rPr>
              <a:t>Chapter 4 — The Processor</a:t>
            </a:r>
          </a:p>
        </p:txBody>
      </p:sp>
      <p:sp>
        <p:nvSpPr>
          <p:cNvPr id="7" name="Rectangle 7"/>
          <p:cNvSpPr>
            <a:spLocks noGrp="1" noChangeArrowheads="1"/>
          </p:cNvSpPr>
          <p:nvPr>
            <p:ph type="sldNum" sz="quarter" idx="5"/>
          </p:nvPr>
        </p:nvSpPr>
        <p:spPr>
          <a:ln/>
        </p:spPr>
        <p:txBody>
          <a:bodyPr/>
          <a:lstStyle/>
          <a:p>
            <a:fld id="{16D0CF03-1839-1E4A-BBF3-72F1E27BCAC9}" type="slidenum">
              <a:rPr lang="en-AU">
                <a:solidFill>
                  <a:prstClr val="black"/>
                </a:solidFill>
              </a:rPr>
              <a:pPr/>
              <a:t>44</a:t>
            </a:fld>
            <a:endParaRPr lang="en-AU">
              <a:solidFill>
                <a:prstClr val="black"/>
              </a:solidFill>
            </a:endParaRPr>
          </a:p>
        </p:txBody>
      </p:sp>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34044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dirty="0">
                <a:solidFill>
                  <a:prstClr val="black"/>
                </a:solidFill>
              </a:rPr>
              <a:t>Morgan </a:t>
            </a:r>
            <a:r>
              <a:rPr lang="en-AU">
                <a:solidFill>
                  <a:prstClr val="black"/>
                </a:solidFill>
              </a:rPr>
              <a:t>Kaufmann </a:t>
            </a:r>
            <a:r>
              <a:rPr lang="en-AU" smtClean="0">
                <a:solidFill>
                  <a:prstClr val="black"/>
                </a:solidFill>
              </a:rPr>
              <a:t>Publishers</a:t>
            </a:r>
            <a:endParaRPr lang="en-AU" dirty="0">
              <a:solidFill>
                <a:prstClr val="black"/>
              </a:solidFill>
            </a:endParaRPr>
          </a:p>
        </p:txBody>
      </p:sp>
      <p:sp>
        <p:nvSpPr>
          <p:cNvPr id="5" name="Rectangle 3"/>
          <p:cNvSpPr>
            <a:spLocks noGrp="1" noChangeArrowheads="1"/>
          </p:cNvSpPr>
          <p:nvPr>
            <p:ph type="dt" idx="1"/>
          </p:nvPr>
        </p:nvSpPr>
        <p:spPr>
          <a:ln/>
        </p:spPr>
        <p:txBody>
          <a:bodyPr/>
          <a:lstStyle/>
          <a:p>
            <a:fld id="{58BB5563-274F-C94D-BD1D-0B0C357AE3A0}" type="datetime3">
              <a:rPr lang="en-AU">
                <a:solidFill>
                  <a:prstClr val="black"/>
                </a:solidFill>
              </a:rPr>
              <a:pPr/>
              <a:t>15 November, 2020</a:t>
            </a:fld>
            <a:endParaRPr lang="en-AU">
              <a:solidFill>
                <a:prstClr val="black"/>
              </a:solidFill>
            </a:endParaRPr>
          </a:p>
        </p:txBody>
      </p:sp>
      <p:sp>
        <p:nvSpPr>
          <p:cNvPr id="6" name="Rectangle 6"/>
          <p:cNvSpPr>
            <a:spLocks noGrp="1" noChangeArrowheads="1"/>
          </p:cNvSpPr>
          <p:nvPr>
            <p:ph type="ftr" sz="quarter" idx="4"/>
          </p:nvPr>
        </p:nvSpPr>
        <p:spPr>
          <a:ln/>
        </p:spPr>
        <p:txBody>
          <a:bodyPr/>
          <a:lstStyle/>
          <a:p>
            <a:r>
              <a:rPr lang="en-AU">
                <a:solidFill>
                  <a:prstClr val="black"/>
                </a:solidFill>
              </a:rPr>
              <a:t>Chapter 4 — The Processor</a:t>
            </a:r>
          </a:p>
        </p:txBody>
      </p:sp>
      <p:sp>
        <p:nvSpPr>
          <p:cNvPr id="7" name="Rectangle 7"/>
          <p:cNvSpPr>
            <a:spLocks noGrp="1" noChangeArrowheads="1"/>
          </p:cNvSpPr>
          <p:nvPr>
            <p:ph type="sldNum" sz="quarter" idx="5"/>
          </p:nvPr>
        </p:nvSpPr>
        <p:spPr>
          <a:ln/>
        </p:spPr>
        <p:txBody>
          <a:bodyPr/>
          <a:lstStyle/>
          <a:p>
            <a:fld id="{2D0DC005-0863-424E-AD4E-E9456B986DF7}" type="slidenum">
              <a:rPr lang="en-AU">
                <a:solidFill>
                  <a:prstClr val="black"/>
                </a:solidFill>
              </a:rPr>
              <a:pPr/>
              <a:t>45</a:t>
            </a:fld>
            <a:endParaRPr lang="en-AU">
              <a:solidFill>
                <a:prstClr val="black"/>
              </a:solidFill>
            </a:endParaRPr>
          </a:p>
        </p:txBody>
      </p:sp>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p:txBody>
          <a:bodyPr/>
          <a:lstStyle/>
          <a:p>
            <a:endParaRPr lang="en-US" sz="3100" b="1" dirty="0">
              <a:latin typeface="Times" panose="02020603050405020304" pitchFamily="18" charset="0"/>
              <a:ea typeface="+mj-ea"/>
              <a:cs typeface="Times" panose="02020603050405020304" pitchFamily="18" charset="0"/>
            </a:endParaRPr>
          </a:p>
        </p:txBody>
      </p:sp>
    </p:spTree>
    <p:extLst>
      <p:ext uri="{BB962C8B-B14F-4D97-AF65-F5344CB8AC3E}">
        <p14:creationId xmlns:p14="http://schemas.microsoft.com/office/powerpoint/2010/main" val="36266802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dirty="0">
                <a:solidFill>
                  <a:prstClr val="black"/>
                </a:solidFill>
              </a:rPr>
              <a:t>Morgan </a:t>
            </a:r>
            <a:r>
              <a:rPr lang="en-AU">
                <a:solidFill>
                  <a:prstClr val="black"/>
                </a:solidFill>
              </a:rPr>
              <a:t>Kaufmann </a:t>
            </a:r>
            <a:r>
              <a:rPr lang="en-AU" smtClean="0">
                <a:solidFill>
                  <a:prstClr val="black"/>
                </a:solidFill>
              </a:rPr>
              <a:t>Publishers</a:t>
            </a:r>
            <a:endParaRPr lang="en-AU" dirty="0">
              <a:solidFill>
                <a:prstClr val="black"/>
              </a:solidFill>
            </a:endParaRPr>
          </a:p>
        </p:txBody>
      </p:sp>
      <p:sp>
        <p:nvSpPr>
          <p:cNvPr id="5" name="Rectangle 3"/>
          <p:cNvSpPr>
            <a:spLocks noGrp="1" noChangeArrowheads="1"/>
          </p:cNvSpPr>
          <p:nvPr>
            <p:ph type="dt" idx="1"/>
          </p:nvPr>
        </p:nvSpPr>
        <p:spPr>
          <a:ln/>
        </p:spPr>
        <p:txBody>
          <a:bodyPr/>
          <a:lstStyle/>
          <a:p>
            <a:fld id="{C65FC7E1-7321-D74E-8D66-0DEB8FA1D23F}" type="datetime3">
              <a:rPr lang="en-AU">
                <a:solidFill>
                  <a:prstClr val="black"/>
                </a:solidFill>
              </a:rPr>
              <a:pPr/>
              <a:t>15 November, 2020</a:t>
            </a:fld>
            <a:endParaRPr lang="en-AU">
              <a:solidFill>
                <a:prstClr val="black"/>
              </a:solidFill>
            </a:endParaRPr>
          </a:p>
        </p:txBody>
      </p:sp>
      <p:sp>
        <p:nvSpPr>
          <p:cNvPr id="6" name="Rectangle 6"/>
          <p:cNvSpPr>
            <a:spLocks noGrp="1" noChangeArrowheads="1"/>
          </p:cNvSpPr>
          <p:nvPr>
            <p:ph type="ftr" sz="quarter" idx="4"/>
          </p:nvPr>
        </p:nvSpPr>
        <p:spPr>
          <a:ln/>
        </p:spPr>
        <p:txBody>
          <a:bodyPr/>
          <a:lstStyle/>
          <a:p>
            <a:r>
              <a:rPr lang="en-AU">
                <a:solidFill>
                  <a:prstClr val="black"/>
                </a:solidFill>
              </a:rPr>
              <a:t>Chapter 4 — The Processor</a:t>
            </a:r>
          </a:p>
        </p:txBody>
      </p:sp>
      <p:sp>
        <p:nvSpPr>
          <p:cNvPr id="7" name="Rectangle 7"/>
          <p:cNvSpPr>
            <a:spLocks noGrp="1" noChangeArrowheads="1"/>
          </p:cNvSpPr>
          <p:nvPr>
            <p:ph type="sldNum" sz="quarter" idx="5"/>
          </p:nvPr>
        </p:nvSpPr>
        <p:spPr>
          <a:ln/>
        </p:spPr>
        <p:txBody>
          <a:bodyPr/>
          <a:lstStyle/>
          <a:p>
            <a:fld id="{66A184A8-8F2E-4349-A075-3319C28009C3}" type="slidenum">
              <a:rPr lang="en-AU">
                <a:solidFill>
                  <a:prstClr val="black"/>
                </a:solidFill>
              </a:rPr>
              <a:pPr/>
              <a:t>46</a:t>
            </a:fld>
            <a:endParaRPr lang="en-AU">
              <a:solidFill>
                <a:prstClr val="black"/>
              </a:solidFill>
            </a:endParaRPr>
          </a:p>
        </p:txBody>
      </p:sp>
      <p:sp>
        <p:nvSpPr>
          <p:cNvPr id="332802" name="Rectangle 2"/>
          <p:cNvSpPr>
            <a:spLocks noGrp="1" noRot="1" noChangeAspect="1" noChangeArrowheads="1" noTextEdit="1"/>
          </p:cNvSpPr>
          <p:nvPr>
            <p:ph type="sldImg"/>
          </p:nvPr>
        </p:nvSpPr>
        <p:spPr>
          <a:ln/>
        </p:spPr>
      </p:sp>
      <p:sp>
        <p:nvSpPr>
          <p:cNvPr id="332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94597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dirty="0">
                <a:solidFill>
                  <a:prstClr val="black"/>
                </a:solidFill>
              </a:rPr>
              <a:t>Morgan </a:t>
            </a:r>
            <a:r>
              <a:rPr lang="en-AU">
                <a:solidFill>
                  <a:prstClr val="black"/>
                </a:solidFill>
              </a:rPr>
              <a:t>Kaufmann </a:t>
            </a:r>
            <a:r>
              <a:rPr lang="en-AU" smtClean="0">
                <a:solidFill>
                  <a:prstClr val="black"/>
                </a:solidFill>
              </a:rPr>
              <a:t>Publishers</a:t>
            </a:r>
            <a:endParaRPr lang="en-AU" dirty="0">
              <a:solidFill>
                <a:prstClr val="black"/>
              </a:solidFill>
            </a:endParaRPr>
          </a:p>
        </p:txBody>
      </p:sp>
      <p:sp>
        <p:nvSpPr>
          <p:cNvPr id="5" name="Rectangle 3"/>
          <p:cNvSpPr>
            <a:spLocks noGrp="1" noChangeArrowheads="1"/>
          </p:cNvSpPr>
          <p:nvPr>
            <p:ph type="dt" idx="1"/>
          </p:nvPr>
        </p:nvSpPr>
        <p:spPr>
          <a:ln/>
        </p:spPr>
        <p:txBody>
          <a:bodyPr/>
          <a:lstStyle/>
          <a:p>
            <a:fld id="{C2DA6BB8-A081-D947-ABB7-97EC8E60C349}" type="datetime3">
              <a:rPr lang="en-AU">
                <a:solidFill>
                  <a:prstClr val="black"/>
                </a:solidFill>
              </a:rPr>
              <a:pPr/>
              <a:t>15 November, 2020</a:t>
            </a:fld>
            <a:endParaRPr lang="en-AU">
              <a:solidFill>
                <a:prstClr val="black"/>
              </a:solidFill>
            </a:endParaRPr>
          </a:p>
        </p:txBody>
      </p:sp>
      <p:sp>
        <p:nvSpPr>
          <p:cNvPr id="6" name="Rectangle 6"/>
          <p:cNvSpPr>
            <a:spLocks noGrp="1" noChangeArrowheads="1"/>
          </p:cNvSpPr>
          <p:nvPr>
            <p:ph type="ftr" sz="quarter" idx="4"/>
          </p:nvPr>
        </p:nvSpPr>
        <p:spPr>
          <a:ln/>
        </p:spPr>
        <p:txBody>
          <a:bodyPr/>
          <a:lstStyle/>
          <a:p>
            <a:r>
              <a:rPr lang="en-AU">
                <a:solidFill>
                  <a:prstClr val="black"/>
                </a:solidFill>
              </a:rPr>
              <a:t>Chapter 4 — The Processor</a:t>
            </a:r>
          </a:p>
        </p:txBody>
      </p:sp>
      <p:sp>
        <p:nvSpPr>
          <p:cNvPr id="7" name="Rectangle 7"/>
          <p:cNvSpPr>
            <a:spLocks noGrp="1" noChangeArrowheads="1"/>
          </p:cNvSpPr>
          <p:nvPr>
            <p:ph type="sldNum" sz="quarter" idx="5"/>
          </p:nvPr>
        </p:nvSpPr>
        <p:spPr>
          <a:ln/>
        </p:spPr>
        <p:txBody>
          <a:bodyPr/>
          <a:lstStyle/>
          <a:p>
            <a:fld id="{1965630E-C095-8B46-9A05-110955FE8AC3}" type="slidenum">
              <a:rPr lang="en-AU">
                <a:solidFill>
                  <a:prstClr val="black"/>
                </a:solidFill>
              </a:rPr>
              <a:pPr/>
              <a:t>47</a:t>
            </a:fld>
            <a:endParaRPr lang="en-AU">
              <a:solidFill>
                <a:prstClr val="black"/>
              </a:solidFill>
            </a:endParaRPr>
          </a:p>
        </p:txBody>
      </p:sp>
      <p:sp>
        <p:nvSpPr>
          <p:cNvPr id="334850" name="Rectangle 2"/>
          <p:cNvSpPr>
            <a:spLocks noGrp="1" noRot="1" noChangeAspect="1" noChangeArrowheads="1" noTextEdit="1"/>
          </p:cNvSpPr>
          <p:nvPr>
            <p:ph type="sldImg"/>
          </p:nvPr>
        </p:nvSpPr>
        <p:spPr>
          <a:ln/>
        </p:spPr>
      </p:sp>
      <p:sp>
        <p:nvSpPr>
          <p:cNvPr id="334851" name="Rectangle 3"/>
          <p:cNvSpPr>
            <a:spLocks noGrp="1" noChangeArrowheads="1"/>
          </p:cNvSpPr>
          <p:nvPr>
            <p:ph type="body" idx="1"/>
          </p:nvPr>
        </p:nvSpPr>
        <p:spPr/>
        <p:txBody>
          <a:bodyPr/>
          <a:lstStyle/>
          <a:p>
            <a:r>
              <a:rPr lang="zh-CN" altLang="en-US" sz="6600" b="1" baseline="0" dirty="0" smtClean="0">
                <a:solidFill>
                  <a:srgbClr val="FF0000"/>
                </a:solidFill>
              </a:rPr>
              <a:t>无内部互锁流水级的微处理器”</a:t>
            </a:r>
            <a:r>
              <a:rPr lang="en-US" altLang="zh-CN" sz="6600" b="1" baseline="0" dirty="0" smtClean="0">
                <a:solidFill>
                  <a:srgbClr val="FF0000"/>
                </a:solidFill>
              </a:rPr>
              <a:t>(Microprocessor without interlocked pipelined stages)</a:t>
            </a:r>
            <a:endParaRPr lang="en-US" altLang="zh-CN" sz="6600" b="1" baseline="0" dirty="0">
              <a:solidFill>
                <a:srgbClr val="FF0000"/>
              </a:solidFill>
            </a:endParaRPr>
          </a:p>
        </p:txBody>
      </p:sp>
    </p:spTree>
    <p:extLst>
      <p:ext uri="{BB962C8B-B14F-4D97-AF65-F5344CB8AC3E}">
        <p14:creationId xmlns:p14="http://schemas.microsoft.com/office/powerpoint/2010/main" val="39432130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ln/>
        </p:spPr>
      </p:sp>
      <p:sp>
        <p:nvSpPr>
          <p:cNvPr id="54275" name="Notes Placeholder 2"/>
          <p:cNvSpPr>
            <a:spLocks noGrp="1"/>
          </p:cNvSpPr>
          <p:nvPr>
            <p:ph type="body" idx="1"/>
          </p:nvPr>
        </p:nvSpPr>
        <p:spPr>
          <a:noFill/>
          <a:ln/>
        </p:spPr>
        <p:txBody>
          <a:bodyPr/>
          <a:lstStyle/>
          <a:p>
            <a:endParaRPr lang="en-US" baseline="0" dirty="0" smtClean="0">
              <a:latin typeface="Arial" pitchFamily="1" charset="0"/>
              <a:ea typeface="ＭＳ Ｐゴシック" pitchFamily="1" charset="-128"/>
              <a:cs typeface="ＭＳ Ｐゴシック" pitchFamily="1" charset="-128"/>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48</a:t>
            </a:fld>
            <a:endParaRPr lang="en-US" dirty="0" smtClean="0">
              <a:solidFill>
                <a:srgbClr val="000000"/>
              </a:solidFill>
            </a:endParaRPr>
          </a:p>
        </p:txBody>
      </p:sp>
    </p:spTree>
    <p:extLst>
      <p:ext uri="{BB962C8B-B14F-4D97-AF65-F5344CB8AC3E}">
        <p14:creationId xmlns:p14="http://schemas.microsoft.com/office/powerpoint/2010/main" val="35608465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dirty="0"/>
              <a:t>Morgan </a:t>
            </a:r>
            <a:r>
              <a:rPr lang="en-AU"/>
              <a:t>Kaufmann </a:t>
            </a:r>
            <a:r>
              <a:rPr lang="en-AU" smtClean="0"/>
              <a:t>Publishers</a:t>
            </a:r>
            <a:endParaRPr lang="en-AU" dirty="0"/>
          </a:p>
        </p:txBody>
      </p:sp>
      <p:sp>
        <p:nvSpPr>
          <p:cNvPr id="5" name="Rectangle 3"/>
          <p:cNvSpPr>
            <a:spLocks noGrp="1" noChangeArrowheads="1"/>
          </p:cNvSpPr>
          <p:nvPr>
            <p:ph type="dt" idx="1"/>
          </p:nvPr>
        </p:nvSpPr>
        <p:spPr>
          <a:ln/>
        </p:spPr>
        <p:txBody>
          <a:bodyPr/>
          <a:lstStyle/>
          <a:p>
            <a:fld id="{7F98D040-FFB6-4648-A19B-482B5FA4F16B}" type="datetime3">
              <a:rPr lang="en-AU"/>
              <a:pPr/>
              <a:t>15 November, 2020</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F6D10A29-AEEE-FC40-BB80-748ECE9067B2}" type="slidenum">
              <a:rPr lang="en-AU"/>
              <a:pPr/>
              <a:t>49</a:t>
            </a:fld>
            <a:endParaRPr lang="en-AU"/>
          </a:p>
        </p:txBody>
      </p:sp>
      <p:sp>
        <p:nvSpPr>
          <p:cNvPr id="336898" name="Rectangle 2"/>
          <p:cNvSpPr>
            <a:spLocks noGrp="1" noRot="1" noChangeAspect="1" noChangeArrowheads="1" noTextEdit="1"/>
          </p:cNvSpPr>
          <p:nvPr>
            <p:ph type="sldImg"/>
          </p:nvPr>
        </p:nvSpPr>
        <p:spPr>
          <a:ln/>
        </p:spPr>
      </p:sp>
      <p:sp>
        <p:nvSpPr>
          <p:cNvPr id="3368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337243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dirty="0"/>
              <a:t>Morgan </a:t>
            </a:r>
            <a:r>
              <a:rPr lang="en-AU"/>
              <a:t>Kaufmann </a:t>
            </a:r>
            <a:r>
              <a:rPr lang="en-AU" smtClean="0"/>
              <a:t>Publishers</a:t>
            </a:r>
            <a:endParaRPr lang="en-AU" dirty="0"/>
          </a:p>
        </p:txBody>
      </p:sp>
      <p:sp>
        <p:nvSpPr>
          <p:cNvPr id="5" name="Rectangle 3"/>
          <p:cNvSpPr>
            <a:spLocks noGrp="1" noChangeArrowheads="1"/>
          </p:cNvSpPr>
          <p:nvPr>
            <p:ph type="dt" idx="1"/>
          </p:nvPr>
        </p:nvSpPr>
        <p:spPr>
          <a:ln/>
        </p:spPr>
        <p:txBody>
          <a:bodyPr/>
          <a:lstStyle/>
          <a:p>
            <a:fld id="{D552A136-043A-E741-8B9A-299B7107E565}" type="datetime3">
              <a:rPr lang="en-AU"/>
              <a:pPr/>
              <a:t>15 November, 2020</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4E3D0913-1523-8D4B-8560-7E799E01DF39}" type="slidenum">
              <a:rPr lang="en-AU"/>
              <a:pPr/>
              <a:t>50</a:t>
            </a:fld>
            <a:endParaRPr lang="en-AU"/>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26466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9671BB-4B84-4AFE-AD6B-E13076ECCE2E}" type="slidenum">
              <a:rPr lang="zh-CN" altLang="en-US" smtClean="0"/>
              <a:pPr/>
              <a:t>9</a:t>
            </a:fld>
            <a:endParaRPr lang="zh-CN" altLang="en-US"/>
          </a:p>
        </p:txBody>
      </p:sp>
    </p:spTree>
    <p:extLst>
      <p:ext uri="{BB962C8B-B14F-4D97-AF65-F5344CB8AC3E}">
        <p14:creationId xmlns:p14="http://schemas.microsoft.com/office/powerpoint/2010/main" val="26882798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22" name="Rectangle 2"/>
          <p:cNvSpPr>
            <a:spLocks noGrp="1" noChangeArrowheads="1"/>
          </p:cNvSpPr>
          <p:nvPr>
            <p:ph type="body" idx="1"/>
          </p:nvPr>
        </p:nvSpPr>
        <p:spPr bwMode="auto">
          <a:xfrm>
            <a:off x="511672" y="4715230"/>
            <a:ext cx="5857309" cy="4468040"/>
          </a:xfrm>
          <a:prstGeom prst="rect">
            <a:avLst/>
          </a:prstGeom>
          <a:noFill/>
          <a:ln w="12700">
            <a:miter lim="800000"/>
            <a:headEnd/>
            <a:tailEnd/>
          </a:ln>
        </p:spPr>
        <p:txBody>
          <a:bodyPr lIns="96497" tIns="47403" rIns="96497" bIns="47403">
            <a:prstTxWarp prst="textNoShape">
              <a:avLst/>
            </a:prstTxWarp>
          </a:bodyPr>
          <a:lstStyle/>
          <a:p>
            <a:endParaRPr lang="en-US"/>
          </a:p>
        </p:txBody>
      </p:sp>
      <p:sp>
        <p:nvSpPr>
          <p:cNvPr id="2744323" name="Rectangle 3"/>
          <p:cNvSpPr>
            <a:spLocks noGrp="1" noRot="1" noChangeAspect="1" noChangeArrowheads="1"/>
          </p:cNvSpPr>
          <p:nvPr>
            <p:ph type="sldImg"/>
          </p:nvPr>
        </p:nvSpPr>
        <p:spPr bwMode="auto">
          <a:xfrm>
            <a:off x="936625" y="639763"/>
            <a:ext cx="4940300" cy="3706812"/>
          </a:xfrm>
          <a:prstGeom prst="rect">
            <a:avLst/>
          </a:prstGeom>
          <a:noFill/>
          <a:ln w="12700">
            <a:miter lim="800000"/>
            <a:headEnd/>
            <a:tailEnd/>
          </a:ln>
        </p:spPr>
      </p:sp>
    </p:spTree>
    <p:extLst>
      <p:ext uri="{BB962C8B-B14F-4D97-AF65-F5344CB8AC3E}">
        <p14:creationId xmlns:p14="http://schemas.microsoft.com/office/powerpoint/2010/main" val="26516930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8418" name="Rectangle 2"/>
          <p:cNvSpPr>
            <a:spLocks noGrp="1" noRot="1" noChangeAspect="1" noChangeArrowheads="1"/>
          </p:cNvSpPr>
          <p:nvPr>
            <p:ph type="sldImg"/>
          </p:nvPr>
        </p:nvSpPr>
        <p:spPr bwMode="auto">
          <a:xfrm>
            <a:off x="936625" y="636588"/>
            <a:ext cx="4945063" cy="3709987"/>
          </a:xfrm>
          <a:prstGeom prst="rect">
            <a:avLst/>
          </a:prstGeom>
          <a:solidFill>
            <a:srgbClr val="FFFFFF"/>
          </a:solidFill>
          <a:ln>
            <a:solidFill>
              <a:srgbClr val="000000"/>
            </a:solidFill>
            <a:miter lim="800000"/>
            <a:headEnd/>
            <a:tailEnd/>
          </a:ln>
        </p:spPr>
      </p:sp>
      <p:sp>
        <p:nvSpPr>
          <p:cNvPr id="2748419" name="Rectangle 3"/>
          <p:cNvSpPr>
            <a:spLocks noGrp="1" noChangeArrowheads="1"/>
          </p:cNvSpPr>
          <p:nvPr>
            <p:ph type="body" idx="1"/>
          </p:nvPr>
        </p:nvSpPr>
        <p:spPr bwMode="auto">
          <a:xfrm>
            <a:off x="511676" y="4718624"/>
            <a:ext cx="5855773" cy="4464653"/>
          </a:xfrm>
          <a:prstGeom prst="rect">
            <a:avLst/>
          </a:prstGeom>
          <a:solidFill>
            <a:srgbClr val="FFFFFF"/>
          </a:solidFill>
          <a:ln>
            <a:solidFill>
              <a:srgbClr val="000000"/>
            </a:solidFill>
            <a:miter lim="800000"/>
            <a:headEnd/>
            <a:tailEnd/>
          </a:ln>
        </p:spPr>
        <p:txBody>
          <a:bodyPr lIns="95941" tIns="47970" rIns="95941" bIns="47970">
            <a:prstTxWarp prst="textNoShape">
              <a:avLst/>
            </a:prstTxWarp>
          </a:bodyPr>
          <a:lstStyle/>
          <a:p>
            <a:endParaRPr lang="en-US"/>
          </a:p>
        </p:txBody>
      </p:sp>
    </p:spTree>
    <p:extLst>
      <p:ext uri="{BB962C8B-B14F-4D97-AF65-F5344CB8AC3E}">
        <p14:creationId xmlns:p14="http://schemas.microsoft.com/office/powerpoint/2010/main" val="36933573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0466" name="Rectangle 2"/>
          <p:cNvSpPr>
            <a:spLocks noGrp="1" noRot="1" noChangeAspect="1" noChangeArrowheads="1"/>
          </p:cNvSpPr>
          <p:nvPr>
            <p:ph type="sldImg"/>
          </p:nvPr>
        </p:nvSpPr>
        <p:spPr bwMode="auto">
          <a:xfrm>
            <a:off x="936625" y="636588"/>
            <a:ext cx="4945063" cy="3709987"/>
          </a:xfrm>
          <a:prstGeom prst="rect">
            <a:avLst/>
          </a:prstGeom>
          <a:solidFill>
            <a:srgbClr val="FFFFFF"/>
          </a:solidFill>
          <a:ln>
            <a:solidFill>
              <a:srgbClr val="000000"/>
            </a:solidFill>
            <a:miter lim="800000"/>
            <a:headEnd/>
            <a:tailEnd/>
          </a:ln>
        </p:spPr>
      </p:sp>
      <p:sp>
        <p:nvSpPr>
          <p:cNvPr id="2750467" name="Rectangle 3"/>
          <p:cNvSpPr>
            <a:spLocks noGrp="1" noChangeArrowheads="1"/>
          </p:cNvSpPr>
          <p:nvPr>
            <p:ph type="body" idx="1"/>
          </p:nvPr>
        </p:nvSpPr>
        <p:spPr bwMode="auto">
          <a:xfrm>
            <a:off x="511676" y="4718624"/>
            <a:ext cx="5855773" cy="4464653"/>
          </a:xfrm>
          <a:prstGeom prst="rect">
            <a:avLst/>
          </a:prstGeom>
          <a:solidFill>
            <a:srgbClr val="FFFFFF"/>
          </a:solidFill>
          <a:ln>
            <a:solidFill>
              <a:srgbClr val="000000"/>
            </a:solidFill>
            <a:miter lim="800000"/>
            <a:headEnd/>
            <a:tailEnd/>
          </a:ln>
        </p:spPr>
        <p:txBody>
          <a:bodyPr lIns="95941" tIns="47970" rIns="95941" bIns="47970">
            <a:prstTxWarp prst="textNoShape">
              <a:avLst/>
            </a:prstTxWarp>
          </a:bodyPr>
          <a:lstStyle/>
          <a:p>
            <a:endParaRPr lang="en-US"/>
          </a:p>
        </p:txBody>
      </p:sp>
    </p:spTree>
    <p:extLst>
      <p:ext uri="{BB962C8B-B14F-4D97-AF65-F5344CB8AC3E}">
        <p14:creationId xmlns:p14="http://schemas.microsoft.com/office/powerpoint/2010/main" val="41344372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a:noFill/>
          <a:ln/>
        </p:spPr>
        <p:txBody>
          <a:bodyPr/>
          <a:lstStyle/>
          <a:p>
            <a:pPr eaLnBrk="1" hangingPunct="1"/>
            <a:endParaRPr lang="zh-CN" altLang="en-US" smtClean="0"/>
          </a:p>
        </p:txBody>
      </p:sp>
      <p:sp>
        <p:nvSpPr>
          <p:cNvPr id="99332" name="灯片编号占位符 3"/>
          <p:cNvSpPr>
            <a:spLocks noGrp="1"/>
          </p:cNvSpPr>
          <p:nvPr>
            <p:ph type="sldNum" sz="quarter" idx="5"/>
          </p:nvPr>
        </p:nvSpPr>
        <p:spPr>
          <a:noFill/>
        </p:spPr>
        <p:txBody>
          <a:bodyPr/>
          <a:lstStyle/>
          <a:p>
            <a:fld id="{C9A6E003-BF17-4AB9-A5EF-E2C1C0B34CC7}" type="slidenum">
              <a:rPr lang="en-US" altLang="zh-CN" smtClean="0"/>
              <a:pPr/>
              <a:t>55</a:t>
            </a:fld>
            <a:endParaRPr lang="en-US" altLang="zh-CN" smtClean="0"/>
          </a:p>
        </p:txBody>
      </p:sp>
    </p:spTree>
    <p:extLst>
      <p:ext uri="{BB962C8B-B14F-4D97-AF65-F5344CB8AC3E}">
        <p14:creationId xmlns:p14="http://schemas.microsoft.com/office/powerpoint/2010/main" val="42346491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p:spPr>
      </p:sp>
      <p:sp>
        <p:nvSpPr>
          <p:cNvPr id="103427" name="备注占位符 2"/>
          <p:cNvSpPr>
            <a:spLocks noGrp="1"/>
          </p:cNvSpPr>
          <p:nvPr>
            <p:ph type="body" idx="1"/>
          </p:nvPr>
        </p:nvSpPr>
        <p:spPr>
          <a:noFill/>
          <a:ln/>
        </p:spPr>
        <p:txBody>
          <a:bodyPr/>
          <a:lstStyle/>
          <a:p>
            <a:pPr eaLnBrk="1" hangingPunct="1"/>
            <a:r>
              <a:rPr lang="en-US" altLang="zh-CN" dirty="0" smtClean="0"/>
              <a:t>bypass</a:t>
            </a:r>
            <a:endParaRPr lang="zh-CN" altLang="en-US" dirty="0" smtClean="0"/>
          </a:p>
        </p:txBody>
      </p:sp>
      <p:sp>
        <p:nvSpPr>
          <p:cNvPr id="103428" name="灯片编号占位符 3"/>
          <p:cNvSpPr>
            <a:spLocks noGrp="1"/>
          </p:cNvSpPr>
          <p:nvPr>
            <p:ph type="sldNum" sz="quarter" idx="5"/>
          </p:nvPr>
        </p:nvSpPr>
        <p:spPr>
          <a:noFill/>
        </p:spPr>
        <p:txBody>
          <a:bodyPr/>
          <a:lstStyle/>
          <a:p>
            <a:fld id="{549A0963-A60B-484D-9F7E-9BCC9ED3492E}" type="slidenum">
              <a:rPr lang="en-US" altLang="zh-CN" smtClean="0"/>
              <a:pPr/>
              <a:t>56</a:t>
            </a:fld>
            <a:endParaRPr lang="en-US" altLang="zh-CN" smtClean="0"/>
          </a:p>
        </p:txBody>
      </p:sp>
    </p:spTree>
    <p:extLst>
      <p:ext uri="{BB962C8B-B14F-4D97-AF65-F5344CB8AC3E}">
        <p14:creationId xmlns:p14="http://schemas.microsoft.com/office/powerpoint/2010/main" val="27887853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a:ln/>
        </p:spPr>
      </p:sp>
      <p:sp>
        <p:nvSpPr>
          <p:cNvPr id="104451" name="备注占位符 2"/>
          <p:cNvSpPr>
            <a:spLocks noGrp="1"/>
          </p:cNvSpPr>
          <p:nvPr>
            <p:ph type="body" idx="1"/>
          </p:nvPr>
        </p:nvSpPr>
        <p:spPr>
          <a:noFill/>
          <a:ln/>
        </p:spPr>
        <p:txBody>
          <a:bodyPr/>
          <a:lstStyle/>
          <a:p>
            <a:pPr eaLnBrk="1" hangingPunct="1"/>
            <a:endParaRPr lang="zh-CN" altLang="en-US" smtClean="0"/>
          </a:p>
        </p:txBody>
      </p:sp>
      <p:sp>
        <p:nvSpPr>
          <p:cNvPr id="104452" name="灯片编号占位符 3"/>
          <p:cNvSpPr>
            <a:spLocks noGrp="1"/>
          </p:cNvSpPr>
          <p:nvPr>
            <p:ph type="sldNum" sz="quarter" idx="5"/>
          </p:nvPr>
        </p:nvSpPr>
        <p:spPr>
          <a:noFill/>
        </p:spPr>
        <p:txBody>
          <a:bodyPr/>
          <a:lstStyle/>
          <a:p>
            <a:fld id="{656F5AFA-7478-431B-95F4-7F027548AAF0}" type="slidenum">
              <a:rPr lang="en-US" altLang="zh-CN" smtClean="0"/>
              <a:pPr/>
              <a:t>57</a:t>
            </a:fld>
            <a:endParaRPr lang="en-US" altLang="zh-CN" smtClean="0"/>
          </a:p>
        </p:txBody>
      </p:sp>
    </p:spTree>
    <p:extLst>
      <p:ext uri="{BB962C8B-B14F-4D97-AF65-F5344CB8AC3E}">
        <p14:creationId xmlns:p14="http://schemas.microsoft.com/office/powerpoint/2010/main" val="34729987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dirty="0"/>
              <a:t>Morgan </a:t>
            </a:r>
            <a:r>
              <a:rPr lang="en-AU"/>
              <a:t>Kaufmann </a:t>
            </a:r>
            <a:r>
              <a:rPr lang="en-AU" smtClean="0"/>
              <a:t>Publishers</a:t>
            </a:r>
            <a:endParaRPr lang="en-AU" dirty="0"/>
          </a:p>
        </p:txBody>
      </p:sp>
      <p:sp>
        <p:nvSpPr>
          <p:cNvPr id="5" name="Rectangle 3"/>
          <p:cNvSpPr>
            <a:spLocks noGrp="1" noChangeArrowheads="1"/>
          </p:cNvSpPr>
          <p:nvPr>
            <p:ph type="dt" idx="1"/>
          </p:nvPr>
        </p:nvSpPr>
        <p:spPr>
          <a:ln/>
        </p:spPr>
        <p:txBody>
          <a:bodyPr/>
          <a:lstStyle/>
          <a:p>
            <a:fld id="{774EB696-812A-3C48-8AD0-C345050F15DC}" type="datetime3">
              <a:rPr lang="en-AU"/>
              <a:pPr/>
              <a:t>15 November, 2020</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4BEF5012-EEA3-184F-8DA2-060CC621BDE0}" type="slidenum">
              <a:rPr lang="en-AU"/>
              <a:pPr/>
              <a:t>58</a:t>
            </a:fld>
            <a:endParaRPr lang="en-AU"/>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705078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Scan figure </a:t>
            </a:r>
            <a:r>
              <a:rPr lang="en-US" dirty="0" smtClean="0"/>
              <a:t>4.54 on p.</a:t>
            </a:r>
            <a:r>
              <a:rPr lang="en-US" baseline="0" dirty="0" smtClean="0"/>
              <a:t> 368.</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59</a:t>
            </a:fld>
            <a:endParaRPr lang="en-US" dirty="0"/>
          </a:p>
        </p:txBody>
      </p:sp>
    </p:spTree>
    <p:extLst>
      <p:ext uri="{BB962C8B-B14F-4D97-AF65-F5344CB8AC3E}">
        <p14:creationId xmlns:p14="http://schemas.microsoft.com/office/powerpoint/2010/main" val="12640300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513209" y="4720310"/>
            <a:ext cx="5852700" cy="4462961"/>
          </a:xfrm>
          <a:noFill/>
          <a:ln w="9525"/>
        </p:spPr>
        <p:txBody>
          <a:bodyPr lIns="94563" tIns="46451" rIns="94563" bIns="46451"/>
          <a:lstStyle/>
          <a:p>
            <a:endParaRPr lang="en-US" dirty="0" smtClean="0">
              <a:latin typeface="Arial" pitchFamily="34" charset="0"/>
              <a:ea typeface="ＭＳ Ｐゴシック" pitchFamily="34" charset="-128"/>
            </a:endParaRPr>
          </a:p>
        </p:txBody>
      </p:sp>
      <p:sp>
        <p:nvSpPr>
          <p:cNvPr id="64515" name="Rectangle 3"/>
          <p:cNvSpPr>
            <a:spLocks noGrp="1" noRot="1" noChangeAspect="1" noChangeArrowheads="1" noTextEdit="1"/>
          </p:cNvSpPr>
          <p:nvPr>
            <p:ph type="sldImg"/>
          </p:nvPr>
        </p:nvSpPr>
        <p:spPr>
          <a:noFill/>
        </p:spPr>
      </p:sp>
    </p:spTree>
    <p:extLst>
      <p:ext uri="{BB962C8B-B14F-4D97-AF65-F5344CB8AC3E}">
        <p14:creationId xmlns:p14="http://schemas.microsoft.com/office/powerpoint/2010/main" val="33756835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p:cNvSpPr>
          <p:nvPr>
            <p:ph type="sldImg"/>
          </p:nvPr>
        </p:nvSpPr>
        <p:spPr>
          <a:solidFill>
            <a:srgbClr val="FFFFFF"/>
          </a:solidFill>
          <a:ln>
            <a:solidFill>
              <a:srgbClr val="000000"/>
            </a:solidFill>
          </a:ln>
        </p:spPr>
      </p:sp>
      <p:sp>
        <p:nvSpPr>
          <p:cNvPr id="66563" name="Rectangle 3"/>
          <p:cNvSpPr>
            <a:spLocks noGrp="1" noChangeArrowheads="1"/>
          </p:cNvSpPr>
          <p:nvPr>
            <p:ph type="body" idx="1"/>
          </p:nvPr>
        </p:nvSpPr>
        <p:spPr>
          <a:solidFill>
            <a:srgbClr val="FFFFFF"/>
          </a:solidFill>
          <a:ln>
            <a:solidFill>
              <a:srgbClr val="000000"/>
            </a:solidFill>
          </a:ln>
        </p:spPr>
        <p:txBody>
          <a:bodyPr lIns="93993" tIns="46995" rIns="93993" bIns="46995"/>
          <a:lstStyle/>
          <a:p>
            <a:r>
              <a:rPr lang="zh-CN" altLang="en-US" dirty="0" smtClean="0">
                <a:latin typeface="Arial" pitchFamily="34" charset="0"/>
                <a:ea typeface="ＭＳ Ｐゴシック" pitchFamily="34" charset="-128"/>
              </a:rPr>
              <a:t>冒泡</a:t>
            </a:r>
            <a:endParaRPr lang="en-US" dirty="0" smtClean="0">
              <a:latin typeface="Arial" pitchFamily="34" charset="0"/>
              <a:ea typeface="ＭＳ Ｐゴシック" pitchFamily="34" charset="-128"/>
            </a:endParaRPr>
          </a:p>
        </p:txBody>
      </p:sp>
    </p:spTree>
    <p:extLst>
      <p:ext uri="{BB962C8B-B14F-4D97-AF65-F5344CB8AC3E}">
        <p14:creationId xmlns:p14="http://schemas.microsoft.com/office/powerpoint/2010/main" val="4019544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B9671BB-4B84-4AFE-AD6B-E13076ECCE2E}"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1415404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p:cNvSpPr>
          <p:nvPr>
            <p:ph type="sldImg"/>
          </p:nvPr>
        </p:nvSpPr>
        <p:spPr>
          <a:solidFill>
            <a:srgbClr val="FFFFFF"/>
          </a:solidFill>
          <a:ln>
            <a:solidFill>
              <a:srgbClr val="000000"/>
            </a:solidFill>
          </a:ln>
        </p:spPr>
      </p:sp>
      <p:sp>
        <p:nvSpPr>
          <p:cNvPr id="70659" name="Rectangle 3"/>
          <p:cNvSpPr>
            <a:spLocks noGrp="1" noChangeArrowheads="1"/>
          </p:cNvSpPr>
          <p:nvPr>
            <p:ph type="body" idx="1"/>
          </p:nvPr>
        </p:nvSpPr>
        <p:spPr>
          <a:solidFill>
            <a:srgbClr val="FFFFFF"/>
          </a:solidFill>
          <a:ln>
            <a:solidFill>
              <a:srgbClr val="000000"/>
            </a:solidFill>
          </a:ln>
        </p:spPr>
        <p:txBody>
          <a:bodyPr lIns="93993" tIns="46995" rIns="93993" bIns="46995"/>
          <a:lstStyle/>
          <a:p>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6658975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FUNC</a:t>
            </a:r>
            <a:r>
              <a:rPr lang="zh-CN" altLang="en-US" dirty="0" smtClean="0"/>
              <a:t>：</a:t>
            </a:r>
            <a:r>
              <a:rPr lang="en-US" altLang="zh-CN" dirty="0" smtClean="0"/>
              <a:t>000000</a:t>
            </a:r>
            <a:r>
              <a:rPr lang="zh-CN" altLang="en-US" dirty="0" smtClean="0"/>
              <a:t>， </a:t>
            </a:r>
            <a:r>
              <a:rPr lang="en-US" altLang="zh-CN" smtClean="0"/>
              <a:t>SLL</a:t>
            </a:r>
            <a:endParaRPr lang="zh-CN" altLang="en-US" dirty="0"/>
          </a:p>
        </p:txBody>
      </p:sp>
      <p:sp>
        <p:nvSpPr>
          <p:cNvPr id="4" name="灯片编号占位符 3"/>
          <p:cNvSpPr>
            <a:spLocks noGrp="1"/>
          </p:cNvSpPr>
          <p:nvPr>
            <p:ph type="sldNum" sz="quarter" idx="10"/>
          </p:nvPr>
        </p:nvSpPr>
        <p:spPr/>
        <p:txBody>
          <a:bodyPr/>
          <a:lstStyle/>
          <a:p>
            <a:fld id="{4B9671BB-4B84-4AFE-AD6B-E13076ECCE2E}" type="slidenum">
              <a:rPr lang="zh-CN" altLang="en-US" smtClean="0"/>
              <a:pPr/>
              <a:t>70</a:t>
            </a:fld>
            <a:endParaRPr lang="zh-CN" altLang="en-US"/>
          </a:p>
        </p:txBody>
      </p:sp>
    </p:spTree>
    <p:extLst>
      <p:ext uri="{BB962C8B-B14F-4D97-AF65-F5344CB8AC3E}">
        <p14:creationId xmlns:p14="http://schemas.microsoft.com/office/powerpoint/2010/main" val="9211348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8800" b="1" i="0" u="sng" dirty="0" smtClean="0">
                <a:solidFill>
                  <a:srgbClr val="FF0000"/>
                </a:solidFill>
              </a:rPr>
              <a:t>中间间隔一条指令而设计</a:t>
            </a:r>
            <a:endParaRPr lang="zh-CN" altLang="en-US" sz="8800" b="1" i="0" u="sng" dirty="0">
              <a:solidFill>
                <a:srgbClr val="FF0000"/>
              </a:solidFill>
            </a:endParaRPr>
          </a:p>
        </p:txBody>
      </p:sp>
      <p:sp>
        <p:nvSpPr>
          <p:cNvPr id="4" name="灯片编号占位符 3"/>
          <p:cNvSpPr>
            <a:spLocks noGrp="1"/>
          </p:cNvSpPr>
          <p:nvPr>
            <p:ph type="sldNum" sz="quarter" idx="10"/>
          </p:nvPr>
        </p:nvSpPr>
        <p:spPr/>
        <p:txBody>
          <a:bodyPr/>
          <a:lstStyle/>
          <a:p>
            <a:fld id="{4B9671BB-4B84-4AFE-AD6B-E13076ECCE2E}" type="slidenum">
              <a:rPr lang="zh-CN" altLang="en-US" smtClean="0"/>
              <a:pPr/>
              <a:t>77</a:t>
            </a:fld>
            <a:endParaRPr lang="zh-CN" altLang="en-US"/>
          </a:p>
        </p:txBody>
      </p:sp>
    </p:spTree>
    <p:extLst>
      <p:ext uri="{BB962C8B-B14F-4D97-AF65-F5344CB8AC3E}">
        <p14:creationId xmlns:p14="http://schemas.microsoft.com/office/powerpoint/2010/main" val="6955442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9671BB-4B84-4AFE-AD6B-E13076ECCE2E}" type="slidenum">
              <a:rPr lang="zh-CN" altLang="en-US" smtClean="0"/>
              <a:pPr/>
              <a:t>78</a:t>
            </a:fld>
            <a:endParaRPr lang="zh-CN" altLang="en-US"/>
          </a:p>
        </p:txBody>
      </p:sp>
    </p:spTree>
    <p:extLst>
      <p:ext uri="{BB962C8B-B14F-4D97-AF65-F5344CB8AC3E}">
        <p14:creationId xmlns:p14="http://schemas.microsoft.com/office/powerpoint/2010/main" val="29726969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9671BB-4B84-4AFE-AD6B-E13076ECCE2E}" type="slidenum">
              <a:rPr lang="zh-CN" altLang="en-US" smtClean="0"/>
              <a:pPr/>
              <a:t>79</a:t>
            </a:fld>
            <a:endParaRPr lang="zh-CN" altLang="en-US"/>
          </a:p>
        </p:txBody>
      </p:sp>
    </p:spTree>
    <p:extLst>
      <p:ext uri="{BB962C8B-B14F-4D97-AF65-F5344CB8AC3E}">
        <p14:creationId xmlns:p14="http://schemas.microsoft.com/office/powerpoint/2010/main" val="29726969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9671BB-4B84-4AFE-AD6B-E13076ECCE2E}" type="slidenum">
              <a:rPr lang="zh-CN" altLang="en-US" smtClean="0"/>
              <a:pPr/>
              <a:t>80</a:t>
            </a:fld>
            <a:endParaRPr lang="zh-CN" altLang="en-US"/>
          </a:p>
        </p:txBody>
      </p:sp>
    </p:spTree>
    <p:extLst>
      <p:ext uri="{BB962C8B-B14F-4D97-AF65-F5344CB8AC3E}">
        <p14:creationId xmlns:p14="http://schemas.microsoft.com/office/powerpoint/2010/main" val="29726969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9671BB-4B84-4AFE-AD6B-E13076ECCE2E}" type="slidenum">
              <a:rPr lang="zh-CN" altLang="en-US" smtClean="0"/>
              <a:pPr/>
              <a:t>81</a:t>
            </a:fld>
            <a:endParaRPr lang="zh-CN" altLang="en-US"/>
          </a:p>
        </p:txBody>
      </p:sp>
    </p:spTree>
    <p:extLst>
      <p:ext uri="{BB962C8B-B14F-4D97-AF65-F5344CB8AC3E}">
        <p14:creationId xmlns:p14="http://schemas.microsoft.com/office/powerpoint/2010/main" val="30315459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9671BB-4B84-4AFE-AD6B-E13076ECCE2E}" type="slidenum">
              <a:rPr lang="zh-CN" altLang="en-US" smtClean="0"/>
              <a:pPr/>
              <a:t>84</a:t>
            </a:fld>
            <a:endParaRPr lang="zh-CN" altLang="en-US"/>
          </a:p>
        </p:txBody>
      </p:sp>
    </p:spTree>
    <p:extLst>
      <p:ext uri="{BB962C8B-B14F-4D97-AF65-F5344CB8AC3E}">
        <p14:creationId xmlns:p14="http://schemas.microsoft.com/office/powerpoint/2010/main" val="16641904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9671BB-4B84-4AFE-AD6B-E13076ECCE2E}" type="slidenum">
              <a:rPr lang="zh-CN" altLang="en-US" smtClean="0"/>
              <a:pPr/>
              <a:t>86</a:t>
            </a:fld>
            <a:endParaRPr lang="zh-CN" altLang="en-US"/>
          </a:p>
        </p:txBody>
      </p:sp>
    </p:spTree>
    <p:extLst>
      <p:ext uri="{BB962C8B-B14F-4D97-AF65-F5344CB8AC3E}">
        <p14:creationId xmlns:p14="http://schemas.microsoft.com/office/powerpoint/2010/main" val="32978702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p:cNvSpPr>
          <p:nvPr>
            <p:ph type="sldImg"/>
          </p:nvPr>
        </p:nvSpPr>
        <p:spPr>
          <a:solidFill>
            <a:srgbClr val="FFFFFF"/>
          </a:solidFill>
          <a:ln>
            <a:solidFill>
              <a:srgbClr val="000000"/>
            </a:solidFill>
          </a:ln>
        </p:spPr>
      </p:sp>
      <p:sp>
        <p:nvSpPr>
          <p:cNvPr id="68611" name="Rectangle 3"/>
          <p:cNvSpPr>
            <a:spLocks noGrp="1" noChangeArrowheads="1"/>
          </p:cNvSpPr>
          <p:nvPr>
            <p:ph type="body" idx="1"/>
          </p:nvPr>
        </p:nvSpPr>
        <p:spPr>
          <a:solidFill>
            <a:srgbClr val="FFFFFF"/>
          </a:solidFill>
          <a:ln>
            <a:solidFill>
              <a:srgbClr val="000000"/>
            </a:solidFill>
          </a:ln>
        </p:spPr>
        <p:txBody>
          <a:bodyPr lIns="93993" tIns="46995" rIns="93993" bIns="46995"/>
          <a:lstStyle/>
          <a:p>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088531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a:ln/>
        </p:spPr>
        <p:txBody>
          <a:bodyPr/>
          <a:lstStyle/>
          <a:p>
            <a:pPr eaLnBrk="1" hangingPunct="1"/>
            <a:endParaRPr lang="zh-CN" altLang="en-US" smtClean="0"/>
          </a:p>
        </p:txBody>
      </p:sp>
      <p:sp>
        <p:nvSpPr>
          <p:cNvPr id="70660" name="灯片编号占位符 3"/>
          <p:cNvSpPr>
            <a:spLocks noGrp="1"/>
          </p:cNvSpPr>
          <p:nvPr>
            <p:ph type="sldNum" sz="quarter" idx="5"/>
          </p:nvPr>
        </p:nvSpPr>
        <p:spPr>
          <a:noFill/>
        </p:spPr>
        <p:txBody>
          <a:bodyPr/>
          <a:lstStyle/>
          <a:p>
            <a:fld id="{70F628F3-7ABD-404D-A39C-C009C4627D25}" type="slidenum">
              <a:rPr lang="en-US" altLang="zh-CN" smtClean="0"/>
              <a:pPr/>
              <a:t>18</a:t>
            </a:fld>
            <a:endParaRPr lang="en-US" altLang="zh-CN" smtClean="0"/>
          </a:p>
        </p:txBody>
      </p:sp>
    </p:spTree>
    <p:extLst>
      <p:ext uri="{BB962C8B-B14F-4D97-AF65-F5344CB8AC3E}">
        <p14:creationId xmlns:p14="http://schemas.microsoft.com/office/powerpoint/2010/main" val="33257556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dirty="0"/>
              <a:t>Morgan </a:t>
            </a:r>
            <a:r>
              <a:rPr lang="en-AU"/>
              <a:t>Kaufmann </a:t>
            </a:r>
            <a:r>
              <a:rPr lang="en-AU" smtClean="0"/>
              <a:t>Publishers</a:t>
            </a:r>
            <a:endParaRPr lang="en-AU" dirty="0"/>
          </a:p>
        </p:txBody>
      </p:sp>
      <p:sp>
        <p:nvSpPr>
          <p:cNvPr id="5" name="Rectangle 3"/>
          <p:cNvSpPr>
            <a:spLocks noGrp="1" noChangeArrowheads="1"/>
          </p:cNvSpPr>
          <p:nvPr>
            <p:ph type="dt" idx="1"/>
          </p:nvPr>
        </p:nvSpPr>
        <p:spPr>
          <a:ln/>
        </p:spPr>
        <p:txBody>
          <a:bodyPr/>
          <a:lstStyle/>
          <a:p>
            <a:fld id="{A758677E-E141-C64A-A4D0-65BB99340159}" type="datetime3">
              <a:rPr lang="en-AU"/>
              <a:pPr/>
              <a:t>15 November, 2020</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1064DF24-4FCB-9148-9F9E-F7987219468E}" type="slidenum">
              <a:rPr lang="en-AU"/>
              <a:pPr/>
              <a:t>89</a:t>
            </a:fld>
            <a:endParaRPr lang="en-AU"/>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1972283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dirty="0"/>
              <a:t>Morgan </a:t>
            </a:r>
            <a:r>
              <a:rPr lang="en-AU"/>
              <a:t>Kaufmann </a:t>
            </a:r>
            <a:r>
              <a:rPr lang="en-AU" smtClean="0"/>
              <a:t>Publishers</a:t>
            </a:r>
            <a:endParaRPr lang="en-AU" dirty="0"/>
          </a:p>
        </p:txBody>
      </p:sp>
      <p:sp>
        <p:nvSpPr>
          <p:cNvPr id="5" name="Rectangle 3"/>
          <p:cNvSpPr>
            <a:spLocks noGrp="1" noChangeArrowheads="1"/>
          </p:cNvSpPr>
          <p:nvPr>
            <p:ph type="dt" idx="1"/>
          </p:nvPr>
        </p:nvSpPr>
        <p:spPr>
          <a:ln/>
        </p:spPr>
        <p:txBody>
          <a:bodyPr/>
          <a:lstStyle/>
          <a:p>
            <a:fld id="{CB6C02BC-3A8D-9F48-A6C5-B2621AC755C3}" type="datetime3">
              <a:rPr lang="en-AU"/>
              <a:pPr/>
              <a:t>15 November, 2020</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951A3701-F82B-BB49-A793-6738827A0BD5}" type="slidenum">
              <a:rPr lang="en-AU"/>
              <a:pPr/>
              <a:t>91</a:t>
            </a:fld>
            <a:endParaRPr lang="en-AU"/>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69340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dirty="0"/>
              <a:t>Morgan </a:t>
            </a:r>
            <a:r>
              <a:rPr lang="en-AU"/>
              <a:t>Kaufmann </a:t>
            </a:r>
            <a:r>
              <a:rPr lang="en-AU" smtClean="0"/>
              <a:t>Publishers</a:t>
            </a:r>
            <a:endParaRPr lang="en-AU" dirty="0"/>
          </a:p>
        </p:txBody>
      </p:sp>
      <p:sp>
        <p:nvSpPr>
          <p:cNvPr id="5" name="Rectangle 3"/>
          <p:cNvSpPr>
            <a:spLocks noGrp="1" noChangeArrowheads="1"/>
          </p:cNvSpPr>
          <p:nvPr>
            <p:ph type="dt" idx="1"/>
          </p:nvPr>
        </p:nvSpPr>
        <p:spPr>
          <a:ln/>
        </p:spPr>
        <p:txBody>
          <a:bodyPr/>
          <a:lstStyle/>
          <a:p>
            <a:fld id="{CB6C02BC-3A8D-9F48-A6C5-B2621AC755C3}" type="datetime3">
              <a:rPr lang="en-AU"/>
              <a:pPr/>
              <a:t>15 November, 2020</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951A3701-F82B-BB49-A793-6738827A0BD5}" type="slidenum">
              <a:rPr lang="en-AU"/>
              <a:pPr/>
              <a:t>92</a:t>
            </a:fld>
            <a:endParaRPr lang="en-AU"/>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138401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9671BB-4B84-4AFE-AD6B-E13076ECCE2E}" type="slidenum">
              <a:rPr lang="zh-CN" altLang="en-US" smtClean="0"/>
              <a:pPr/>
              <a:t>94</a:t>
            </a:fld>
            <a:endParaRPr lang="zh-CN" altLang="en-US"/>
          </a:p>
        </p:txBody>
      </p:sp>
    </p:spTree>
    <p:extLst>
      <p:ext uri="{BB962C8B-B14F-4D97-AF65-F5344CB8AC3E}">
        <p14:creationId xmlns:p14="http://schemas.microsoft.com/office/powerpoint/2010/main" val="10362981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9671BB-4B84-4AFE-AD6B-E13076ECCE2E}" type="slidenum">
              <a:rPr lang="zh-CN" altLang="en-US" smtClean="0"/>
              <a:pPr/>
              <a:t>95</a:t>
            </a:fld>
            <a:endParaRPr lang="zh-CN" altLang="en-US"/>
          </a:p>
        </p:txBody>
      </p:sp>
    </p:spTree>
    <p:extLst>
      <p:ext uri="{BB962C8B-B14F-4D97-AF65-F5344CB8AC3E}">
        <p14:creationId xmlns:p14="http://schemas.microsoft.com/office/powerpoint/2010/main" val="2932665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9671BB-4B84-4AFE-AD6B-E13076ECCE2E}" type="slidenum">
              <a:rPr lang="zh-CN" altLang="en-US" smtClean="0"/>
              <a:pPr/>
              <a:t>96</a:t>
            </a:fld>
            <a:endParaRPr lang="zh-CN" altLang="en-US"/>
          </a:p>
        </p:txBody>
      </p:sp>
    </p:spTree>
    <p:extLst>
      <p:ext uri="{BB962C8B-B14F-4D97-AF65-F5344CB8AC3E}">
        <p14:creationId xmlns:p14="http://schemas.microsoft.com/office/powerpoint/2010/main" val="2932665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9671BB-4B84-4AFE-AD6B-E13076ECCE2E}" type="slidenum">
              <a:rPr lang="zh-CN" altLang="en-US" smtClean="0"/>
              <a:pPr/>
              <a:t>97</a:t>
            </a:fld>
            <a:endParaRPr lang="zh-CN" altLang="en-US"/>
          </a:p>
        </p:txBody>
      </p:sp>
    </p:spTree>
    <p:extLst>
      <p:ext uri="{BB962C8B-B14F-4D97-AF65-F5344CB8AC3E}">
        <p14:creationId xmlns:p14="http://schemas.microsoft.com/office/powerpoint/2010/main" val="2932665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7090" name="Rectangle 2"/>
          <p:cNvSpPr>
            <a:spLocks noGrp="1" noRot="1" noChangeAspect="1" noChangeArrowheads="1"/>
          </p:cNvSpPr>
          <p:nvPr>
            <p:ph type="sldImg"/>
          </p:nvPr>
        </p:nvSpPr>
        <p:spPr bwMode="auto">
          <a:xfrm>
            <a:off x="936625" y="636588"/>
            <a:ext cx="4945063" cy="3709987"/>
          </a:xfrm>
          <a:prstGeom prst="rect">
            <a:avLst/>
          </a:prstGeom>
          <a:solidFill>
            <a:srgbClr val="FFFFFF"/>
          </a:solidFill>
          <a:ln>
            <a:solidFill>
              <a:srgbClr val="000000"/>
            </a:solidFill>
            <a:miter lim="800000"/>
            <a:headEnd/>
            <a:tailEnd/>
          </a:ln>
        </p:spPr>
      </p:sp>
      <p:sp>
        <p:nvSpPr>
          <p:cNvPr id="2777091" name="Rectangle 3"/>
          <p:cNvSpPr>
            <a:spLocks noGrp="1" noChangeArrowheads="1"/>
          </p:cNvSpPr>
          <p:nvPr>
            <p:ph type="body" idx="1"/>
          </p:nvPr>
        </p:nvSpPr>
        <p:spPr bwMode="auto">
          <a:xfrm>
            <a:off x="511674" y="4718622"/>
            <a:ext cx="5855773" cy="4464653"/>
          </a:xfrm>
          <a:prstGeom prst="rect">
            <a:avLst/>
          </a:prstGeom>
          <a:solidFill>
            <a:srgbClr val="FFFFFF"/>
          </a:solidFill>
          <a:ln>
            <a:solidFill>
              <a:srgbClr val="000000"/>
            </a:solidFill>
            <a:miter lim="800000"/>
            <a:headEnd/>
            <a:tailEnd/>
          </a:ln>
        </p:spPr>
        <p:txBody>
          <a:bodyPr lIns="93993" tIns="46995" rIns="93993" bIns="46995">
            <a:prstTxWarp prst="textNoShape">
              <a:avLst/>
            </a:prstTxWarp>
          </a:bodyPr>
          <a:lstStyle/>
          <a:p>
            <a:endParaRPr lang="en-US"/>
          </a:p>
        </p:txBody>
      </p:sp>
    </p:spTree>
    <p:extLst>
      <p:ext uri="{BB962C8B-B14F-4D97-AF65-F5344CB8AC3E}">
        <p14:creationId xmlns:p14="http://schemas.microsoft.com/office/powerpoint/2010/main" val="38354615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9138" name="Rectangle 2"/>
          <p:cNvSpPr>
            <a:spLocks noGrp="1" noRot="1" noChangeAspect="1" noChangeArrowheads="1"/>
          </p:cNvSpPr>
          <p:nvPr>
            <p:ph type="sldImg"/>
          </p:nvPr>
        </p:nvSpPr>
        <p:spPr bwMode="auto">
          <a:xfrm>
            <a:off x="936625" y="636588"/>
            <a:ext cx="4945063" cy="3709987"/>
          </a:xfrm>
          <a:prstGeom prst="rect">
            <a:avLst/>
          </a:prstGeom>
          <a:solidFill>
            <a:srgbClr val="FFFFFF"/>
          </a:solidFill>
          <a:ln>
            <a:solidFill>
              <a:srgbClr val="000000"/>
            </a:solidFill>
            <a:miter lim="800000"/>
            <a:headEnd/>
            <a:tailEnd/>
          </a:ln>
        </p:spPr>
      </p:sp>
      <p:sp>
        <p:nvSpPr>
          <p:cNvPr id="2779139" name="Rectangle 3"/>
          <p:cNvSpPr>
            <a:spLocks noGrp="1" noChangeArrowheads="1"/>
          </p:cNvSpPr>
          <p:nvPr>
            <p:ph type="body" idx="1"/>
          </p:nvPr>
        </p:nvSpPr>
        <p:spPr bwMode="auto">
          <a:xfrm>
            <a:off x="511674" y="4718622"/>
            <a:ext cx="5855773" cy="4464653"/>
          </a:xfrm>
          <a:prstGeom prst="rect">
            <a:avLst/>
          </a:prstGeom>
          <a:solidFill>
            <a:srgbClr val="FFFFFF"/>
          </a:solidFill>
          <a:ln>
            <a:solidFill>
              <a:srgbClr val="000000"/>
            </a:solidFill>
            <a:miter lim="800000"/>
            <a:headEnd/>
            <a:tailEnd/>
          </a:ln>
        </p:spPr>
        <p:txBody>
          <a:bodyPr lIns="93993" tIns="46995" rIns="93993" bIns="46995">
            <a:prstTxWarp prst="textNoShape">
              <a:avLst/>
            </a:prstTxWarp>
          </a:bodyPr>
          <a:lstStyle/>
          <a:p>
            <a:endParaRPr lang="en-US"/>
          </a:p>
        </p:txBody>
      </p:sp>
    </p:spTree>
    <p:extLst>
      <p:ext uri="{BB962C8B-B14F-4D97-AF65-F5344CB8AC3E}">
        <p14:creationId xmlns:p14="http://schemas.microsoft.com/office/powerpoint/2010/main" val="42233272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9138" name="Rectangle 2"/>
          <p:cNvSpPr>
            <a:spLocks noGrp="1" noRot="1" noChangeAspect="1" noChangeArrowheads="1"/>
          </p:cNvSpPr>
          <p:nvPr>
            <p:ph type="sldImg"/>
          </p:nvPr>
        </p:nvSpPr>
        <p:spPr bwMode="auto">
          <a:xfrm>
            <a:off x="936625" y="636588"/>
            <a:ext cx="4945063" cy="3709987"/>
          </a:xfrm>
          <a:prstGeom prst="rect">
            <a:avLst/>
          </a:prstGeom>
          <a:solidFill>
            <a:srgbClr val="FFFFFF"/>
          </a:solidFill>
          <a:ln>
            <a:solidFill>
              <a:srgbClr val="000000"/>
            </a:solidFill>
            <a:miter lim="800000"/>
            <a:headEnd/>
            <a:tailEnd/>
          </a:ln>
        </p:spPr>
      </p:sp>
      <p:sp>
        <p:nvSpPr>
          <p:cNvPr id="2779139" name="Rectangle 3"/>
          <p:cNvSpPr>
            <a:spLocks noGrp="1" noChangeArrowheads="1"/>
          </p:cNvSpPr>
          <p:nvPr>
            <p:ph type="body" idx="1"/>
          </p:nvPr>
        </p:nvSpPr>
        <p:spPr bwMode="auto">
          <a:xfrm>
            <a:off x="511674" y="4718622"/>
            <a:ext cx="5855773" cy="4464653"/>
          </a:xfrm>
          <a:prstGeom prst="rect">
            <a:avLst/>
          </a:prstGeom>
          <a:solidFill>
            <a:srgbClr val="FFFFFF"/>
          </a:solidFill>
          <a:ln>
            <a:solidFill>
              <a:srgbClr val="000000"/>
            </a:solidFill>
            <a:miter lim="800000"/>
            <a:headEnd/>
            <a:tailEnd/>
          </a:ln>
        </p:spPr>
        <p:txBody>
          <a:bodyPr lIns="93993" tIns="46995" rIns="93993" bIns="46995">
            <a:prstTxWarp prst="textNoShape">
              <a:avLst/>
            </a:prstTxWarp>
          </a:bodyPr>
          <a:lstStyle/>
          <a:p>
            <a:endParaRPr lang="en-US"/>
          </a:p>
        </p:txBody>
      </p:sp>
    </p:spTree>
    <p:extLst>
      <p:ext uri="{BB962C8B-B14F-4D97-AF65-F5344CB8AC3E}">
        <p14:creationId xmlns:p14="http://schemas.microsoft.com/office/powerpoint/2010/main" val="2218969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AA087843-915D-4F1A-9CFC-77E58C147A9D}" type="slidenum">
              <a:rPr lang="en-US" altLang="zh-CN" smtClean="0"/>
              <a:pPr/>
              <a:t>19</a:t>
            </a:fld>
            <a:endParaRPr lang="en-US" altLang="zh-CN"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7871914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1186" name="Rectangle 2"/>
          <p:cNvSpPr>
            <a:spLocks noGrp="1" noChangeArrowheads="1"/>
          </p:cNvSpPr>
          <p:nvPr>
            <p:ph type="body" idx="1"/>
          </p:nvPr>
        </p:nvSpPr>
        <p:spPr bwMode="auto">
          <a:xfrm>
            <a:off x="511672" y="4715233"/>
            <a:ext cx="5857309" cy="4468039"/>
          </a:xfrm>
          <a:prstGeom prst="rect">
            <a:avLst/>
          </a:prstGeom>
          <a:noFill/>
          <a:ln w="12700">
            <a:miter lim="800000"/>
            <a:headEnd/>
            <a:tailEnd/>
          </a:ln>
        </p:spPr>
        <p:txBody>
          <a:bodyPr lIns="94539" tIns="46440" rIns="94539" bIns="46440">
            <a:prstTxWarp prst="textNoShape">
              <a:avLst/>
            </a:prstTxWarp>
          </a:bodyPr>
          <a:lstStyle/>
          <a:p>
            <a:endParaRPr lang="en-US" dirty="0"/>
          </a:p>
        </p:txBody>
      </p:sp>
      <p:sp>
        <p:nvSpPr>
          <p:cNvPr id="2781187" name="Rectangle 3"/>
          <p:cNvSpPr>
            <a:spLocks noGrp="1" noRot="1" noChangeAspect="1" noChangeArrowheads="1"/>
          </p:cNvSpPr>
          <p:nvPr>
            <p:ph type="sldImg"/>
          </p:nvPr>
        </p:nvSpPr>
        <p:spPr bwMode="auto">
          <a:xfrm>
            <a:off x="936625" y="639763"/>
            <a:ext cx="4940300" cy="3706812"/>
          </a:xfrm>
          <a:prstGeom prst="rect">
            <a:avLst/>
          </a:prstGeom>
          <a:noFill/>
          <a:ln w="12700">
            <a:miter lim="800000"/>
            <a:headEnd/>
            <a:tailEnd/>
          </a:ln>
        </p:spPr>
      </p:sp>
    </p:spTree>
    <p:extLst>
      <p:ext uri="{BB962C8B-B14F-4D97-AF65-F5344CB8AC3E}">
        <p14:creationId xmlns:p14="http://schemas.microsoft.com/office/powerpoint/2010/main" val="1476729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9138" name="Rectangle 2"/>
          <p:cNvSpPr>
            <a:spLocks noGrp="1" noRot="1" noChangeAspect="1" noChangeArrowheads="1"/>
          </p:cNvSpPr>
          <p:nvPr>
            <p:ph type="sldImg"/>
          </p:nvPr>
        </p:nvSpPr>
        <p:spPr bwMode="auto">
          <a:xfrm>
            <a:off x="936625" y="636588"/>
            <a:ext cx="4945063" cy="3709987"/>
          </a:xfrm>
          <a:prstGeom prst="rect">
            <a:avLst/>
          </a:prstGeom>
          <a:solidFill>
            <a:srgbClr val="FFFFFF"/>
          </a:solidFill>
          <a:ln>
            <a:solidFill>
              <a:srgbClr val="000000"/>
            </a:solidFill>
            <a:miter lim="800000"/>
            <a:headEnd/>
            <a:tailEnd/>
          </a:ln>
        </p:spPr>
      </p:sp>
      <p:sp>
        <p:nvSpPr>
          <p:cNvPr id="2779139" name="Rectangle 3"/>
          <p:cNvSpPr>
            <a:spLocks noGrp="1" noChangeArrowheads="1"/>
          </p:cNvSpPr>
          <p:nvPr>
            <p:ph type="body" idx="1"/>
          </p:nvPr>
        </p:nvSpPr>
        <p:spPr bwMode="auto">
          <a:xfrm>
            <a:off x="511674" y="4718622"/>
            <a:ext cx="5855773" cy="4464653"/>
          </a:xfrm>
          <a:prstGeom prst="rect">
            <a:avLst/>
          </a:prstGeom>
          <a:solidFill>
            <a:srgbClr val="FFFFFF"/>
          </a:solidFill>
          <a:ln>
            <a:solidFill>
              <a:srgbClr val="000000"/>
            </a:solidFill>
            <a:miter lim="800000"/>
            <a:headEnd/>
            <a:tailEnd/>
          </a:ln>
        </p:spPr>
        <p:txBody>
          <a:bodyPr lIns="93993" tIns="46995" rIns="93993" bIns="46995">
            <a:prstTxWarp prst="textNoShape">
              <a:avLst/>
            </a:prstTxWarp>
          </a:bodyPr>
          <a:lstStyle/>
          <a:p>
            <a:endParaRPr lang="en-US"/>
          </a:p>
        </p:txBody>
      </p:sp>
    </p:spTree>
    <p:extLst>
      <p:ext uri="{BB962C8B-B14F-4D97-AF65-F5344CB8AC3E}">
        <p14:creationId xmlns:p14="http://schemas.microsoft.com/office/powerpoint/2010/main" val="40955277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9671BB-4B84-4AFE-AD6B-E13076ECCE2E}" type="slidenum">
              <a:rPr lang="zh-CN" altLang="en-US" smtClean="0"/>
              <a:pPr/>
              <a:t>103</a:t>
            </a:fld>
            <a:endParaRPr lang="zh-CN" altLang="en-US"/>
          </a:p>
        </p:txBody>
      </p:sp>
    </p:spTree>
    <p:extLst>
      <p:ext uri="{BB962C8B-B14F-4D97-AF65-F5344CB8AC3E}">
        <p14:creationId xmlns:p14="http://schemas.microsoft.com/office/powerpoint/2010/main" val="412228925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ln/>
        </p:spPr>
      </p:sp>
      <p:sp>
        <p:nvSpPr>
          <p:cNvPr id="54275" name="Notes Placeholder 2"/>
          <p:cNvSpPr>
            <a:spLocks noGrp="1"/>
          </p:cNvSpPr>
          <p:nvPr>
            <p:ph type="body" idx="1"/>
          </p:nvPr>
        </p:nvSpPr>
        <p:spPr>
          <a:noFill/>
          <a:ln/>
        </p:spPr>
        <p:txBody>
          <a:bodyPr/>
          <a:lstStyle/>
          <a:p>
            <a:endParaRPr lang="en-US" baseline="0" dirty="0" smtClean="0">
              <a:latin typeface="Arial" pitchFamily="1" charset="0"/>
              <a:ea typeface="ＭＳ Ｐゴシック" pitchFamily="1" charset="-128"/>
              <a:cs typeface="ＭＳ Ｐゴシック" pitchFamily="1" charset="-128"/>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104</a:t>
            </a:fld>
            <a:endParaRPr lang="en-US" dirty="0" smtClean="0">
              <a:solidFill>
                <a:srgbClr val="000000"/>
              </a:solidFill>
            </a:endParaRPr>
          </a:p>
        </p:txBody>
      </p:sp>
    </p:spTree>
    <p:extLst>
      <p:ext uri="{BB962C8B-B14F-4D97-AF65-F5344CB8AC3E}">
        <p14:creationId xmlns:p14="http://schemas.microsoft.com/office/powerpoint/2010/main" val="16249021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2754" name="Rectangle 2"/>
          <p:cNvSpPr>
            <a:spLocks noGrp="1" noChangeArrowheads="1"/>
          </p:cNvSpPr>
          <p:nvPr>
            <p:ph type="body" idx="1"/>
          </p:nvPr>
        </p:nvSpPr>
        <p:spPr bwMode="auto">
          <a:xfrm>
            <a:off x="511672" y="4715235"/>
            <a:ext cx="5857309" cy="4468039"/>
          </a:xfrm>
          <a:prstGeom prst="rect">
            <a:avLst/>
          </a:prstGeom>
          <a:noFill/>
          <a:ln w="12700">
            <a:miter lim="800000"/>
            <a:headEnd/>
            <a:tailEnd/>
          </a:ln>
        </p:spPr>
        <p:txBody>
          <a:bodyPr lIns="94539" tIns="46440" rIns="94539" bIns="46440">
            <a:prstTxWarp prst="textNoShape">
              <a:avLst/>
            </a:prstTxWarp>
          </a:bodyPr>
          <a:lstStyle/>
          <a:p>
            <a:endParaRPr lang="en-US"/>
          </a:p>
        </p:txBody>
      </p:sp>
      <p:sp>
        <p:nvSpPr>
          <p:cNvPr id="2762755" name="Rectangle 3"/>
          <p:cNvSpPr>
            <a:spLocks noGrp="1" noRot="1" noChangeAspect="1" noChangeArrowheads="1"/>
          </p:cNvSpPr>
          <p:nvPr>
            <p:ph type="sldImg"/>
          </p:nvPr>
        </p:nvSpPr>
        <p:spPr bwMode="auto">
          <a:xfrm>
            <a:off x="936625" y="639763"/>
            <a:ext cx="4940300" cy="3706812"/>
          </a:xfrm>
          <a:prstGeom prst="rect">
            <a:avLst/>
          </a:prstGeom>
          <a:noFill/>
          <a:ln w="12700">
            <a:miter lim="800000"/>
            <a:headEnd/>
            <a:tailEnd/>
          </a:ln>
        </p:spPr>
      </p:sp>
    </p:spTree>
    <p:extLst>
      <p:ext uri="{BB962C8B-B14F-4D97-AF65-F5344CB8AC3E}">
        <p14:creationId xmlns:p14="http://schemas.microsoft.com/office/powerpoint/2010/main" val="39258417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2754" name="Rectangle 2"/>
          <p:cNvSpPr>
            <a:spLocks noGrp="1" noChangeArrowheads="1"/>
          </p:cNvSpPr>
          <p:nvPr>
            <p:ph type="body" idx="1"/>
          </p:nvPr>
        </p:nvSpPr>
        <p:spPr bwMode="auto">
          <a:xfrm>
            <a:off x="511672" y="4715235"/>
            <a:ext cx="5857309" cy="4468039"/>
          </a:xfrm>
          <a:prstGeom prst="rect">
            <a:avLst/>
          </a:prstGeom>
          <a:noFill/>
          <a:ln w="12700">
            <a:miter lim="800000"/>
            <a:headEnd/>
            <a:tailEnd/>
          </a:ln>
        </p:spPr>
        <p:txBody>
          <a:bodyPr lIns="94539" tIns="46440" rIns="94539" bIns="46440">
            <a:prstTxWarp prst="textNoShape">
              <a:avLst/>
            </a:prstTxWarp>
          </a:bodyPr>
          <a:lstStyle/>
          <a:p>
            <a:endParaRPr lang="en-US"/>
          </a:p>
        </p:txBody>
      </p:sp>
      <p:sp>
        <p:nvSpPr>
          <p:cNvPr id="2762755" name="Rectangle 3"/>
          <p:cNvSpPr>
            <a:spLocks noGrp="1" noRot="1" noChangeAspect="1" noChangeArrowheads="1"/>
          </p:cNvSpPr>
          <p:nvPr>
            <p:ph type="sldImg"/>
          </p:nvPr>
        </p:nvSpPr>
        <p:spPr bwMode="auto">
          <a:xfrm>
            <a:off x="936625" y="639763"/>
            <a:ext cx="4940300" cy="3706812"/>
          </a:xfrm>
          <a:prstGeom prst="rect">
            <a:avLst/>
          </a:prstGeom>
          <a:noFill/>
          <a:ln w="12700">
            <a:miter lim="800000"/>
            <a:headEnd/>
            <a:tailEnd/>
          </a:ln>
        </p:spPr>
      </p:sp>
    </p:spTree>
    <p:extLst>
      <p:ext uri="{BB962C8B-B14F-4D97-AF65-F5344CB8AC3E}">
        <p14:creationId xmlns:p14="http://schemas.microsoft.com/office/powerpoint/2010/main" val="60675416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2754" name="Rectangle 2"/>
          <p:cNvSpPr>
            <a:spLocks noGrp="1" noChangeArrowheads="1"/>
          </p:cNvSpPr>
          <p:nvPr>
            <p:ph type="body" idx="1"/>
          </p:nvPr>
        </p:nvSpPr>
        <p:spPr bwMode="auto">
          <a:xfrm>
            <a:off x="511672" y="4715235"/>
            <a:ext cx="5857309" cy="4468039"/>
          </a:xfrm>
          <a:prstGeom prst="rect">
            <a:avLst/>
          </a:prstGeom>
          <a:noFill/>
          <a:ln w="12700">
            <a:miter lim="800000"/>
            <a:headEnd/>
            <a:tailEnd/>
          </a:ln>
        </p:spPr>
        <p:txBody>
          <a:bodyPr lIns="94539" tIns="46440" rIns="94539" bIns="46440">
            <a:prstTxWarp prst="textNoShape">
              <a:avLst/>
            </a:prstTxWarp>
          </a:bodyPr>
          <a:lstStyle/>
          <a:p>
            <a:endParaRPr lang="en-US"/>
          </a:p>
        </p:txBody>
      </p:sp>
      <p:sp>
        <p:nvSpPr>
          <p:cNvPr id="2762755" name="Rectangle 3"/>
          <p:cNvSpPr>
            <a:spLocks noGrp="1" noRot="1" noChangeAspect="1" noChangeArrowheads="1"/>
          </p:cNvSpPr>
          <p:nvPr>
            <p:ph type="sldImg"/>
          </p:nvPr>
        </p:nvSpPr>
        <p:spPr bwMode="auto">
          <a:xfrm>
            <a:off x="936625" y="639763"/>
            <a:ext cx="4940300" cy="3706812"/>
          </a:xfrm>
          <a:prstGeom prst="rect">
            <a:avLst/>
          </a:prstGeom>
          <a:noFill/>
          <a:ln w="12700">
            <a:miter lim="800000"/>
            <a:headEnd/>
            <a:tailEnd/>
          </a:ln>
        </p:spPr>
      </p:sp>
    </p:spTree>
    <p:extLst>
      <p:ext uri="{BB962C8B-B14F-4D97-AF65-F5344CB8AC3E}">
        <p14:creationId xmlns:p14="http://schemas.microsoft.com/office/powerpoint/2010/main" val="349901183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2754" name="Rectangle 2"/>
          <p:cNvSpPr>
            <a:spLocks noGrp="1" noChangeArrowheads="1"/>
          </p:cNvSpPr>
          <p:nvPr>
            <p:ph type="body" idx="1"/>
          </p:nvPr>
        </p:nvSpPr>
        <p:spPr bwMode="auto">
          <a:xfrm>
            <a:off x="511672" y="4715235"/>
            <a:ext cx="5857309" cy="4468039"/>
          </a:xfrm>
          <a:prstGeom prst="rect">
            <a:avLst/>
          </a:prstGeom>
          <a:noFill/>
          <a:ln w="12700">
            <a:miter lim="800000"/>
            <a:headEnd/>
            <a:tailEnd/>
          </a:ln>
        </p:spPr>
        <p:txBody>
          <a:bodyPr lIns="94539" tIns="46440" rIns="94539" bIns="46440">
            <a:prstTxWarp prst="textNoShape">
              <a:avLst/>
            </a:prstTxWarp>
          </a:bodyPr>
          <a:lstStyle/>
          <a:p>
            <a:endParaRPr lang="en-US"/>
          </a:p>
        </p:txBody>
      </p:sp>
      <p:sp>
        <p:nvSpPr>
          <p:cNvPr id="2762755" name="Rectangle 3"/>
          <p:cNvSpPr>
            <a:spLocks noGrp="1" noRot="1" noChangeAspect="1" noChangeArrowheads="1"/>
          </p:cNvSpPr>
          <p:nvPr>
            <p:ph type="sldImg"/>
          </p:nvPr>
        </p:nvSpPr>
        <p:spPr bwMode="auto">
          <a:xfrm>
            <a:off x="936625" y="639763"/>
            <a:ext cx="4940300" cy="3706812"/>
          </a:xfrm>
          <a:prstGeom prst="rect">
            <a:avLst/>
          </a:prstGeom>
          <a:noFill/>
          <a:ln w="12700">
            <a:miter lim="800000"/>
            <a:headEnd/>
            <a:tailEnd/>
          </a:ln>
        </p:spPr>
      </p:sp>
    </p:spTree>
    <p:extLst>
      <p:ext uri="{BB962C8B-B14F-4D97-AF65-F5344CB8AC3E}">
        <p14:creationId xmlns:p14="http://schemas.microsoft.com/office/powerpoint/2010/main" val="3154853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ln/>
        </p:spPr>
        <p:txBody>
          <a:bodyPr/>
          <a:lstStyle/>
          <a:p>
            <a:pPr eaLnBrk="1" hangingPunct="1"/>
            <a:endParaRPr lang="zh-CN" altLang="en-US" dirty="0" smtClean="0"/>
          </a:p>
        </p:txBody>
      </p:sp>
      <p:sp>
        <p:nvSpPr>
          <p:cNvPr id="72708" name="灯片编号占位符 3"/>
          <p:cNvSpPr>
            <a:spLocks noGrp="1"/>
          </p:cNvSpPr>
          <p:nvPr>
            <p:ph type="sldNum" sz="quarter" idx="5"/>
          </p:nvPr>
        </p:nvSpPr>
        <p:spPr>
          <a:noFill/>
        </p:spPr>
        <p:txBody>
          <a:bodyPr/>
          <a:lstStyle/>
          <a:p>
            <a:fld id="{EA32B669-3714-408C-8FA4-65B4B2C2D542}" type="slidenum">
              <a:rPr lang="en-US" altLang="zh-CN" smtClean="0"/>
              <a:pPr/>
              <a:t>20</a:t>
            </a:fld>
            <a:endParaRPr lang="en-US" altLang="zh-CN" smtClean="0"/>
          </a:p>
        </p:txBody>
      </p:sp>
    </p:spTree>
    <p:extLst>
      <p:ext uri="{BB962C8B-B14F-4D97-AF65-F5344CB8AC3E}">
        <p14:creationId xmlns:p14="http://schemas.microsoft.com/office/powerpoint/2010/main" val="2163172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ln/>
        </p:spPr>
      </p:sp>
      <p:sp>
        <p:nvSpPr>
          <p:cNvPr id="73731" name="备注占位符 2"/>
          <p:cNvSpPr>
            <a:spLocks noGrp="1"/>
          </p:cNvSpPr>
          <p:nvPr>
            <p:ph type="body" idx="1"/>
          </p:nvPr>
        </p:nvSpPr>
        <p:spPr>
          <a:noFill/>
          <a:ln/>
        </p:spPr>
        <p:txBody>
          <a:bodyPr/>
          <a:lstStyle/>
          <a:p>
            <a:pPr eaLnBrk="1" hangingPunct="1"/>
            <a:endParaRPr lang="zh-CN" altLang="en-US" sz="8800" b="1" i="0" dirty="0" smtClean="0">
              <a:solidFill>
                <a:srgbClr val="FF0000"/>
              </a:solidFill>
              <a:latin typeface="+mj-ea"/>
              <a:ea typeface="+mj-ea"/>
            </a:endParaRPr>
          </a:p>
        </p:txBody>
      </p:sp>
      <p:sp>
        <p:nvSpPr>
          <p:cNvPr id="73732" name="灯片编号占位符 3"/>
          <p:cNvSpPr>
            <a:spLocks noGrp="1"/>
          </p:cNvSpPr>
          <p:nvPr>
            <p:ph type="sldNum" sz="quarter" idx="5"/>
          </p:nvPr>
        </p:nvSpPr>
        <p:spPr>
          <a:noFill/>
        </p:spPr>
        <p:txBody>
          <a:bodyPr/>
          <a:lstStyle/>
          <a:p>
            <a:fld id="{EBEB3372-3FE7-448B-AFDE-56B913919AB7}" type="slidenum">
              <a:rPr lang="en-US" altLang="zh-CN" smtClean="0"/>
              <a:pPr/>
              <a:t>21</a:t>
            </a:fld>
            <a:endParaRPr lang="en-US" altLang="zh-CN" smtClean="0"/>
          </a:p>
        </p:txBody>
      </p:sp>
    </p:spTree>
    <p:extLst>
      <p:ext uri="{BB962C8B-B14F-4D97-AF65-F5344CB8AC3E}">
        <p14:creationId xmlns:p14="http://schemas.microsoft.com/office/powerpoint/2010/main" val="286474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7938" name="Rectangle 2"/>
          <p:cNvSpPr>
            <a:spLocks noGrp="1" noRot="1" noChangeAspect="1" noChangeArrowheads="1"/>
          </p:cNvSpPr>
          <p:nvPr>
            <p:ph type="sldImg"/>
          </p:nvPr>
        </p:nvSpPr>
        <p:spPr bwMode="auto">
          <a:xfrm>
            <a:off x="936625" y="636588"/>
            <a:ext cx="4945063" cy="3709987"/>
          </a:xfrm>
          <a:prstGeom prst="rect">
            <a:avLst/>
          </a:prstGeom>
          <a:solidFill>
            <a:srgbClr val="FFFFFF"/>
          </a:solidFill>
          <a:ln>
            <a:solidFill>
              <a:srgbClr val="000000"/>
            </a:solidFill>
            <a:miter lim="800000"/>
            <a:headEnd/>
            <a:tailEnd/>
          </a:ln>
        </p:spPr>
      </p:sp>
      <p:sp>
        <p:nvSpPr>
          <p:cNvPr id="2727939" name="Rectangle 3"/>
          <p:cNvSpPr>
            <a:spLocks noGrp="1" noChangeArrowheads="1"/>
          </p:cNvSpPr>
          <p:nvPr>
            <p:ph type="body" idx="1"/>
          </p:nvPr>
        </p:nvSpPr>
        <p:spPr bwMode="auto">
          <a:xfrm>
            <a:off x="511677" y="4718625"/>
            <a:ext cx="5855773" cy="4464653"/>
          </a:xfrm>
          <a:prstGeom prst="rect">
            <a:avLst/>
          </a:prstGeom>
          <a:solidFill>
            <a:srgbClr val="FFFFFF"/>
          </a:solidFill>
          <a:ln>
            <a:solidFill>
              <a:srgbClr val="000000"/>
            </a:solidFill>
            <a:miter lim="800000"/>
            <a:headEnd/>
            <a:tailEnd/>
          </a:ln>
        </p:spPr>
        <p:txBody>
          <a:bodyPr lIns="95932" tIns="47966" rIns="95932" bIns="47966">
            <a:prstTxWarp prst="textNoShape">
              <a:avLst/>
            </a:prstTxWarp>
          </a:bodyPr>
          <a:lstStyle/>
          <a:p>
            <a:endParaRPr lang="en-US"/>
          </a:p>
        </p:txBody>
      </p:sp>
    </p:spTree>
    <p:extLst>
      <p:ext uri="{BB962C8B-B14F-4D97-AF65-F5344CB8AC3E}">
        <p14:creationId xmlns:p14="http://schemas.microsoft.com/office/powerpoint/2010/main" val="135259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vmlDrawing" Target="../drawings/vmlDrawing1.vml"/><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r>
              <a:rPr lang="en-US" altLang="zh-CN" smtClean="0"/>
              <a:t>7/24/2012</a:t>
            </a: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smtClean="0"/>
              <a:t>Summer 2012 -- Lecture #21</a:t>
            </a:r>
            <a:endParaRPr lang="en-US" altLang="zh-CN"/>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76D01D2A-3E66-48C4-BBBE-E684A9501609}" type="slidenum">
              <a:rPr lang="en-US" altLang="zh-CN"/>
              <a:pPr>
                <a:defRPr/>
              </a:pPr>
              <a:t>‹#›</a:t>
            </a:fld>
            <a:endParaRPr lang="en-US" altLang="zh-CN" dirty="0"/>
          </a:p>
        </p:txBody>
      </p:sp>
    </p:spTree>
    <p:extLst>
      <p:ext uri="{BB962C8B-B14F-4D97-AF65-F5344CB8AC3E}">
        <p14:creationId xmlns:p14="http://schemas.microsoft.com/office/powerpoint/2010/main" val="3570509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r>
              <a:rPr lang="en-US" altLang="zh-CN" smtClean="0"/>
              <a:t>7/24/2012</a:t>
            </a: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smtClean="0"/>
              <a:t>Summer 2012 -- Lecture #21</a:t>
            </a:r>
            <a:endParaRPr lang="en-US" altLang="zh-CN"/>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346513C9-4085-4937-9216-A9EF9C7AE402}" type="slidenum">
              <a:rPr lang="en-US" altLang="zh-CN"/>
              <a:pPr>
                <a:defRPr/>
              </a:pPr>
              <a:t>‹#›</a:t>
            </a:fld>
            <a:endParaRPr lang="en-US" altLang="zh-CN" dirty="0"/>
          </a:p>
        </p:txBody>
      </p:sp>
    </p:spTree>
    <p:extLst>
      <p:ext uri="{BB962C8B-B14F-4D97-AF65-F5344CB8AC3E}">
        <p14:creationId xmlns:p14="http://schemas.microsoft.com/office/powerpoint/2010/main" val="1725234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1638" y="44450"/>
            <a:ext cx="2141537" cy="64087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44450"/>
            <a:ext cx="6275388" cy="64087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r>
              <a:rPr lang="en-US" altLang="zh-CN" smtClean="0"/>
              <a:t>7/24/2012</a:t>
            </a: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smtClean="0"/>
              <a:t>Summer 2012 -- Lecture #21</a:t>
            </a:r>
            <a:endParaRPr lang="en-US" altLang="zh-CN"/>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BE99507E-8263-49EA-8F07-2A26323CD586}" type="slidenum">
              <a:rPr lang="en-US" altLang="zh-CN"/>
              <a:pPr>
                <a:defRPr/>
              </a:pPr>
              <a:t>‹#›</a:t>
            </a:fld>
            <a:endParaRPr lang="en-US" altLang="zh-CN" dirty="0"/>
          </a:p>
        </p:txBody>
      </p:sp>
    </p:spTree>
    <p:extLst>
      <p:ext uri="{BB962C8B-B14F-4D97-AF65-F5344CB8AC3E}">
        <p14:creationId xmlns:p14="http://schemas.microsoft.com/office/powerpoint/2010/main" val="835557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altLang="zh-CN" smtClean="0">
                <a:solidFill>
                  <a:prstClr val="black">
                    <a:tint val="75000"/>
                  </a:prstClr>
                </a:solidFill>
              </a:rPr>
              <a:t>7/24/2012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#21</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07232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zh-CN" smtClean="0">
                <a:solidFill>
                  <a:prstClr val="black">
                    <a:tint val="75000"/>
                  </a:prstClr>
                </a:solidFill>
              </a:rPr>
              <a:t>7/24/2012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#21</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40928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altLang="zh-CN" smtClean="0">
                <a:solidFill>
                  <a:prstClr val="black">
                    <a:tint val="75000"/>
                  </a:prstClr>
                </a:solidFill>
              </a:rPr>
              <a:t>7/24/2012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#21</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02777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altLang="zh-CN" smtClean="0">
                <a:solidFill>
                  <a:prstClr val="black">
                    <a:tint val="75000"/>
                  </a:prstClr>
                </a:solidFill>
              </a:rPr>
              <a:t>7/24/2012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Summer 2012 -- Lecture #21</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86998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altLang="zh-CN" smtClean="0">
                <a:solidFill>
                  <a:prstClr val="black">
                    <a:tint val="75000"/>
                  </a:prstClr>
                </a:solidFill>
              </a:rPr>
              <a:t>7/24/2012</a:t>
            </a:r>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Summer 2012 -- Lecture #21</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177378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altLang="zh-CN" smtClean="0">
                <a:solidFill>
                  <a:prstClr val="black">
                    <a:tint val="75000"/>
                  </a:prstClr>
                </a:solidFill>
              </a:rPr>
              <a:t>7/24/2012</a:t>
            </a:r>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Summer 2012 -- Lecture #21</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02387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smtClean="0">
                <a:solidFill>
                  <a:prstClr val="black">
                    <a:tint val="75000"/>
                  </a:prstClr>
                </a:solidFill>
              </a:rPr>
              <a:t>7/24/2012</a:t>
            </a:r>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Summer 2012 -- Lecture #21</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60799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ltLang="zh-CN" smtClean="0">
                <a:solidFill>
                  <a:prstClr val="black">
                    <a:tint val="75000"/>
                  </a:prstClr>
                </a:solidFill>
              </a:rPr>
              <a:t>7/24/2012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Summer 2012 -- Lecture #21</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43639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标题 6"/>
          <p:cNvSpPr>
            <a:spLocks noGrp="1"/>
          </p:cNvSpPr>
          <p:nvPr>
            <p:ph type="title"/>
          </p:nvPr>
        </p:nvSpPr>
        <p:spPr/>
        <p:txBody>
          <a:bodyPr/>
          <a:lstStyle/>
          <a:p>
            <a:r>
              <a:rPr lang="zh-CN" altLang="en-US" smtClean="0"/>
              <a:t>单击此处编辑母版标题样式</a:t>
            </a:r>
            <a:endParaRPr lang="zh-CN" altLang="en-US"/>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r>
              <a:rPr lang="en-US" altLang="zh-CN" smtClean="0"/>
              <a:t>7/24/2012</a:t>
            </a: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smtClean="0"/>
              <a:t>Summer 2012 -- Lecture #21</a:t>
            </a:r>
            <a:endParaRPr lang="en-US" altLang="zh-CN"/>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CCAB7470-36C3-48E9-9C61-02DD9BA30DA6}" type="slidenum">
              <a:rPr lang="en-US" altLang="zh-CN"/>
              <a:pPr>
                <a:defRPr/>
              </a:pPr>
              <a:t>‹#›</a:t>
            </a:fld>
            <a:endParaRPr lang="en-US" altLang="zh-CN" dirty="0"/>
          </a:p>
        </p:txBody>
      </p:sp>
    </p:spTree>
    <p:extLst>
      <p:ext uri="{BB962C8B-B14F-4D97-AF65-F5344CB8AC3E}">
        <p14:creationId xmlns:p14="http://schemas.microsoft.com/office/powerpoint/2010/main" val="24556340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ltLang="zh-CN" smtClean="0">
                <a:solidFill>
                  <a:prstClr val="black">
                    <a:tint val="75000"/>
                  </a:prstClr>
                </a:solidFill>
              </a:rPr>
              <a:t>7/24/2012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Summer 2012 -- Lecture #21</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66895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zh-CN" smtClean="0">
                <a:solidFill>
                  <a:prstClr val="black">
                    <a:tint val="75000"/>
                  </a:prstClr>
                </a:solidFill>
              </a:rPr>
              <a:t>7/24/2012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#21</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795243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zh-CN" smtClean="0">
                <a:solidFill>
                  <a:prstClr val="black">
                    <a:tint val="75000"/>
                  </a:prstClr>
                </a:solidFill>
              </a:rPr>
              <a:t>7/24/2012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#21</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307480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53466" name="Image" r:id="rId3" imgW="10057143" imgH="1269841" progId="">
                  <p:embed/>
                </p:oleObj>
              </mc:Choice>
              <mc:Fallback>
                <p:oleObj name="Image" r:id="rId3" imgW="10057143" imgH="126984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Slide Number Placeholder 3"/>
          <p:cNvSpPr>
            <a:spLocks noGrp="1"/>
          </p:cNvSpPr>
          <p:nvPr>
            <p:ph type="sldNum" sz="quarter" idx="10"/>
          </p:nvPr>
        </p:nvSpPr>
        <p:spPr/>
        <p:txBody>
          <a:bodyPr/>
          <a:lstStyle>
            <a:lvl1pPr>
              <a:defRPr/>
            </a:lvl1pPr>
          </a:lstStyle>
          <a:p>
            <a:pPr>
              <a:defRPr/>
            </a:pPr>
            <a:fld id="{845CF6B1-C410-DE41-99C1-A52DCD7C2094}" type="slidenum">
              <a:rPr lang="en-US"/>
              <a:pPr>
                <a:defRPr/>
              </a:pPr>
              <a:t>‹#›</a:t>
            </a:fld>
            <a:endParaRPr lang="en-US" dirty="0"/>
          </a:p>
        </p:txBody>
      </p:sp>
    </p:spTree>
    <p:extLst>
      <p:ext uri="{BB962C8B-B14F-4D97-AF65-F5344CB8AC3E}">
        <p14:creationId xmlns:p14="http://schemas.microsoft.com/office/powerpoint/2010/main" val="12425239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smtClean="0">
                <a:solidFill>
                  <a:srgbClr val="000000"/>
                </a:solidFill>
              </a:rPr>
              <a:t>7/24/2012</a:t>
            </a: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Summer 2012 -- Lecture #21</a:t>
            </a: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7681B90-D197-44B2-A6D7-49694F53C8F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303802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mn-lt"/>
                <a:ea typeface="黑体" pitchFamily="2" charset="-122"/>
              </a:defRPr>
            </a:lvl1pPr>
            <a:lvl2pPr>
              <a:defRPr>
                <a:latin typeface="+mn-lt"/>
                <a:ea typeface="黑体" pitchFamily="2" charset="-122"/>
              </a:defRPr>
            </a:lvl2pPr>
            <a:lvl3pPr>
              <a:defRPr>
                <a:latin typeface="+mn-lt"/>
                <a:ea typeface="黑体" pitchFamily="2" charset="-122"/>
              </a:defRPr>
            </a:lvl3pPr>
            <a:lvl4pPr>
              <a:defRPr>
                <a:latin typeface="+mn-lt"/>
                <a:ea typeface="黑体" pitchFamily="2" charset="-122"/>
              </a:defRPr>
            </a:lvl4pPr>
            <a:lvl5pPr>
              <a:defRPr>
                <a:latin typeface="+mn-lt"/>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smtClean="0">
                <a:solidFill>
                  <a:srgbClr val="000000"/>
                </a:solidFill>
              </a:rPr>
              <a:t>7/24/2012</a:t>
            </a: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Summer 2012 -- Lecture #21</a:t>
            </a: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E67FC7F-B490-40E7-9CCA-96E1ADFD53E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557727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smtClean="0">
                <a:solidFill>
                  <a:srgbClr val="000000"/>
                </a:solidFill>
              </a:rPr>
              <a:t>7/24/2012</a:t>
            </a: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Summer 2012 -- Lecture #21</a:t>
            </a: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352E383-837E-4BB2-B7D4-E4B3E445F9B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958617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smtClean="0">
                <a:solidFill>
                  <a:srgbClr val="000000"/>
                </a:solidFill>
              </a:rPr>
              <a:t>7/24/2012</a:t>
            </a: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Summer 2012 -- Lecture #21</a:t>
            </a: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609243F-50AC-4284-A830-12B21DD6B78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564858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r>
              <a:rPr lang="en-US" altLang="zh-CN" smtClean="0">
                <a:solidFill>
                  <a:srgbClr val="000000"/>
                </a:solidFill>
              </a:rPr>
              <a:t>7/24/2012</a:t>
            </a: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Summer 2012 -- Lecture #21</a:t>
            </a: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C12E6561-578C-425F-9D45-56610AEB459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954987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smtClean="0">
                <a:solidFill>
                  <a:srgbClr val="000000"/>
                </a:solidFill>
              </a:rPr>
              <a:t>7/24/2012</a:t>
            </a: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Summer 2012 -- Lecture #21</a:t>
            </a: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71EC5E6F-6E43-43D6-B68A-85CDE75523C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18139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r>
              <a:rPr lang="en-US" altLang="zh-CN" smtClean="0"/>
              <a:t>7/24/2012</a:t>
            </a: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smtClean="0"/>
              <a:t>Summer 2012 -- Lecture #21</a:t>
            </a:r>
            <a:endParaRPr lang="en-US" altLang="zh-CN"/>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B902E8E3-68DE-4A97-A878-D4A243AD3866}" type="slidenum">
              <a:rPr lang="en-US" altLang="zh-CN"/>
              <a:pPr>
                <a:defRPr/>
              </a:pPr>
              <a:t>‹#›</a:t>
            </a:fld>
            <a:endParaRPr lang="en-US" altLang="zh-CN" dirty="0"/>
          </a:p>
        </p:txBody>
      </p:sp>
    </p:spTree>
    <p:extLst>
      <p:ext uri="{BB962C8B-B14F-4D97-AF65-F5344CB8AC3E}">
        <p14:creationId xmlns:p14="http://schemas.microsoft.com/office/powerpoint/2010/main" val="22851843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zh-CN" smtClean="0">
                <a:solidFill>
                  <a:srgbClr val="000000"/>
                </a:solidFill>
              </a:rPr>
              <a:t>7/24/2012</a:t>
            </a: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Summer 2012 -- Lecture #21</a:t>
            </a: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6AA49BEE-BEAE-4101-8A1E-AFCE649EB41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980744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smtClean="0">
                <a:solidFill>
                  <a:srgbClr val="000000"/>
                </a:solidFill>
              </a:rPr>
              <a:t>7/24/2012</a:t>
            </a: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Summer 2012 -- Lecture #21</a:t>
            </a: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FB60C8F-CF93-451C-A4FC-83DF4F8AD40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099582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smtClean="0">
                <a:solidFill>
                  <a:srgbClr val="000000"/>
                </a:solidFill>
              </a:rPr>
              <a:t>7/24/2012</a:t>
            </a: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Summer 2012 -- Lecture #21</a:t>
            </a: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7E48AE7-4C61-4E75-8BDE-30076AE092F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03712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smtClean="0">
                <a:solidFill>
                  <a:srgbClr val="000000"/>
                </a:solidFill>
              </a:rPr>
              <a:t>7/24/2012</a:t>
            </a: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Summer 2012 -- Lecture #21</a:t>
            </a: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7981DD7-4221-451A-9046-04E4E275BBA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724043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smtClean="0">
                <a:solidFill>
                  <a:srgbClr val="000000"/>
                </a:solidFill>
              </a:rPr>
              <a:t>7/24/2012</a:t>
            </a: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Summer 2012 -- Lecture #21</a:t>
            </a: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ED795E-7B7D-4DC5-8199-A054FEAB2F7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646379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smtClean="0">
                <a:solidFill>
                  <a:srgbClr val="000000"/>
                </a:solidFill>
              </a:rPr>
              <a:t>7/24/2012</a:t>
            </a: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Summer 2012 -- Lecture #21</a:t>
            </a: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7681B90-D197-44B2-A6D7-49694F53C8F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415259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mn-lt"/>
                <a:ea typeface="黑体" pitchFamily="2" charset="-122"/>
              </a:defRPr>
            </a:lvl1pPr>
            <a:lvl2pPr>
              <a:defRPr>
                <a:latin typeface="+mn-lt"/>
                <a:ea typeface="黑体" pitchFamily="2" charset="-122"/>
              </a:defRPr>
            </a:lvl2pPr>
            <a:lvl3pPr>
              <a:defRPr>
                <a:latin typeface="+mn-lt"/>
                <a:ea typeface="黑体" pitchFamily="2" charset="-122"/>
              </a:defRPr>
            </a:lvl3pPr>
            <a:lvl4pPr>
              <a:defRPr>
                <a:latin typeface="+mn-lt"/>
                <a:ea typeface="黑体" pitchFamily="2" charset="-122"/>
              </a:defRPr>
            </a:lvl4pPr>
            <a:lvl5pPr>
              <a:defRPr>
                <a:latin typeface="+mn-lt"/>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smtClean="0">
                <a:solidFill>
                  <a:srgbClr val="000000"/>
                </a:solidFill>
              </a:rPr>
              <a:t>7/24/2012</a:t>
            </a: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Summer 2012 -- Lecture #21</a:t>
            </a: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E67FC7F-B490-40E7-9CCA-96E1ADFD53E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62891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smtClean="0">
                <a:solidFill>
                  <a:srgbClr val="000000"/>
                </a:solidFill>
              </a:rPr>
              <a:t>7/24/2012</a:t>
            </a: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Summer 2012 -- Lecture #21</a:t>
            </a: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352E383-837E-4BB2-B7D4-E4B3E445F9B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019774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smtClean="0">
                <a:solidFill>
                  <a:srgbClr val="000000"/>
                </a:solidFill>
              </a:rPr>
              <a:t>7/24/2012</a:t>
            </a: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Summer 2012 -- Lecture #21</a:t>
            </a: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609243F-50AC-4284-A830-12B21DD6B78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036131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r>
              <a:rPr lang="en-US" altLang="zh-CN" smtClean="0">
                <a:solidFill>
                  <a:srgbClr val="000000"/>
                </a:solidFill>
              </a:rPr>
              <a:t>7/24/2012</a:t>
            </a: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Summer 2012 -- Lecture #21</a:t>
            </a: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C12E6561-578C-425F-9D45-56610AEB459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78092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3850" y="765175"/>
            <a:ext cx="4208463" cy="568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4713" y="765175"/>
            <a:ext cx="4208462" cy="568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dt" sz="half" idx="10"/>
          </p:nvPr>
        </p:nvSpPr>
        <p:spPr/>
        <p:txBody>
          <a:bodyPr/>
          <a:lstStyle>
            <a:lvl1pPr>
              <a:defRPr>
                <a:latin typeface="Times New Roman" pitchFamily="18" charset="0"/>
              </a:defRPr>
            </a:lvl1pPr>
          </a:lstStyle>
          <a:p>
            <a:pPr>
              <a:defRPr/>
            </a:pPr>
            <a:r>
              <a:rPr lang="en-US" altLang="zh-CN" smtClean="0"/>
              <a:t>7/24/2012</a:t>
            </a:r>
            <a:endParaRPr lang="en-US" altLang="zh-CN"/>
          </a:p>
        </p:txBody>
      </p:sp>
      <p:sp>
        <p:nvSpPr>
          <p:cNvPr id="6"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smtClean="0"/>
              <a:t>Summer 2012 -- Lecture #21</a:t>
            </a:r>
            <a:endParaRPr lang="en-US" altLang="zh-CN"/>
          </a:p>
        </p:txBody>
      </p:sp>
      <p:sp>
        <p:nvSpPr>
          <p:cNvPr id="7"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9E7381D4-DBD0-4E48-B96B-F0E8E567CD59}" type="slidenum">
              <a:rPr lang="en-US" altLang="zh-CN"/>
              <a:pPr>
                <a:defRPr/>
              </a:pPr>
              <a:t>‹#›</a:t>
            </a:fld>
            <a:endParaRPr lang="en-US" altLang="zh-CN" dirty="0"/>
          </a:p>
        </p:txBody>
      </p:sp>
    </p:spTree>
    <p:extLst>
      <p:ext uri="{BB962C8B-B14F-4D97-AF65-F5344CB8AC3E}">
        <p14:creationId xmlns:p14="http://schemas.microsoft.com/office/powerpoint/2010/main" val="27204719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smtClean="0">
                <a:solidFill>
                  <a:srgbClr val="000000"/>
                </a:solidFill>
              </a:rPr>
              <a:t>7/24/2012</a:t>
            </a: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Summer 2012 -- Lecture #21</a:t>
            </a: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71EC5E6F-6E43-43D6-B68A-85CDE75523C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418814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zh-CN" smtClean="0">
                <a:solidFill>
                  <a:srgbClr val="000000"/>
                </a:solidFill>
              </a:rPr>
              <a:t>7/24/2012</a:t>
            </a: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Summer 2012 -- Lecture #21</a:t>
            </a: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6AA49BEE-BEAE-4101-8A1E-AFCE649EB41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673631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smtClean="0">
                <a:solidFill>
                  <a:srgbClr val="000000"/>
                </a:solidFill>
              </a:rPr>
              <a:t>7/24/2012</a:t>
            </a: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Summer 2012 -- Lecture #21</a:t>
            </a: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FB60C8F-CF93-451C-A4FC-83DF4F8AD40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9133994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smtClean="0">
                <a:solidFill>
                  <a:srgbClr val="000000"/>
                </a:solidFill>
              </a:rPr>
              <a:t>7/24/2012</a:t>
            </a: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Summer 2012 -- Lecture #21</a:t>
            </a: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7E48AE7-4C61-4E75-8BDE-30076AE092F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631609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smtClean="0">
                <a:solidFill>
                  <a:srgbClr val="000000"/>
                </a:solidFill>
              </a:rPr>
              <a:t>7/24/2012</a:t>
            </a: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Summer 2012 -- Lecture #21</a:t>
            </a: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7981DD7-4221-451A-9046-04E4E275BBA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605342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smtClean="0">
                <a:solidFill>
                  <a:srgbClr val="000000"/>
                </a:solidFill>
              </a:rPr>
              <a:t>7/24/2012</a:t>
            </a: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Summer 2012 -- Lecture #21</a:t>
            </a: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ED795E-7B7D-4DC5-8199-A054FEAB2F7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904478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r>
              <a:rPr lang="en-US" altLang="zh-CN" smtClean="0">
                <a:solidFill>
                  <a:prstClr val="black">
                    <a:tint val="75000"/>
                  </a:prstClr>
                </a:solidFill>
              </a:rPr>
              <a:t>7/24/2012</a:t>
            </a:r>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en-US" altLang="zh-CN" smtClean="0">
                <a:solidFill>
                  <a:prstClr val="black"/>
                </a:solidFill>
              </a:rPr>
              <a:t>Summer 2012 -- Lecture #21</a:t>
            </a:r>
            <a:endParaRPr lang="zh-CN" altLang="en-US">
              <a:solidFill>
                <a:prstClr val="black"/>
              </a:solidFill>
            </a:endParaRPr>
          </a:p>
        </p:txBody>
      </p:sp>
      <p:sp>
        <p:nvSpPr>
          <p:cNvPr id="6" name="灯片编号占位符 5"/>
          <p:cNvSpPr>
            <a:spLocks noGrp="1"/>
          </p:cNvSpPr>
          <p:nvPr>
            <p:ph type="sldNum" sz="quarter" idx="12"/>
          </p:nvPr>
        </p:nvSpPr>
        <p:spPr/>
        <p:txBody>
          <a:bodyPr/>
          <a:lstStyle/>
          <a:p>
            <a:fld id="{28830286-F6D1-4D88-8A08-C1E3876262BA}"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3603026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gxp1标题和内容">
    <p:spTree>
      <p:nvGrpSpPr>
        <p:cNvPr id="1" name=""/>
        <p:cNvGrpSpPr/>
        <p:nvPr/>
      </p:nvGrpSpPr>
      <p:grpSpPr>
        <a:xfrm>
          <a:off x="0" y="0"/>
          <a:ext cx="0" cy="0"/>
          <a:chOff x="0" y="0"/>
          <a:chExt cx="0" cy="0"/>
        </a:xfrm>
      </p:grpSpPr>
      <p:sp>
        <p:nvSpPr>
          <p:cNvPr id="5" name="矩形 4"/>
          <p:cNvSpPr/>
          <p:nvPr userDrawn="1"/>
        </p:nvSpPr>
        <p:spPr>
          <a:xfrm>
            <a:off x="0" y="0"/>
            <a:ext cx="9144000" cy="720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07504" y="722177"/>
            <a:ext cx="8928992" cy="5731159"/>
          </a:xfrm>
        </p:spPr>
        <p:txBody>
          <a:bodyPr/>
          <a:lstStyle>
            <a:lvl1pPr marL="342900" indent="-342900" fontAlgn="ctr">
              <a:spcBef>
                <a:spcPts val="1200"/>
              </a:spcBef>
              <a:buClr>
                <a:srgbClr val="00B050"/>
              </a:buClr>
              <a:buSzPct val="50000"/>
              <a:buFont typeface="Wingdings" panose="05000000000000000000" pitchFamily="2" charset="2"/>
              <a:buChar char=""/>
              <a:defRPr/>
            </a:lvl1pPr>
            <a:lvl2pPr marL="742950" indent="-285750" fontAlgn="ctr">
              <a:spcBef>
                <a:spcPts val="1200"/>
              </a:spcBef>
              <a:buClr>
                <a:srgbClr val="0070C0"/>
              </a:buClr>
              <a:buSzPct val="50000"/>
              <a:buFont typeface="Wingdings" panose="05000000000000000000" pitchFamily="2" charset="2"/>
              <a:buChar char="u"/>
              <a:defRPr/>
            </a:lvl2pPr>
            <a:lvl3pPr marL="1143000" indent="-228600" fontAlgn="ctr">
              <a:spcBef>
                <a:spcPts val="1200"/>
              </a:spcBef>
              <a:buClr>
                <a:srgbClr val="FF0000"/>
              </a:buClr>
              <a:buSzPct val="50000"/>
              <a:buFont typeface="Wingdings" panose="05000000000000000000" pitchFamily="2" charset="2"/>
              <a:buChar char="l"/>
              <a:defRPr/>
            </a:lvl3pPr>
            <a:lvl4pPr fontAlgn="ctr">
              <a:spcBef>
                <a:spcPts val="1200"/>
              </a:spcBef>
              <a:defRPr/>
            </a:lvl4pPr>
            <a:lvl5pPr fontAlgn="ctr">
              <a:spcBef>
                <a:spcPts val="1200"/>
              </a:spcBef>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457200" y="6453336"/>
            <a:ext cx="2133600" cy="365125"/>
          </a:xfrm>
        </p:spPr>
        <p:txBody>
          <a:bodyPr/>
          <a:lstStyle/>
          <a:p>
            <a:r>
              <a:rPr lang="en-US" altLang="zh-CN" smtClean="0">
                <a:solidFill>
                  <a:prstClr val="black">
                    <a:tint val="75000"/>
                  </a:prstClr>
                </a:solidFill>
              </a:rPr>
              <a:t>7/24/2012</a:t>
            </a:r>
            <a:endParaRPr lang="zh-CN" altLang="en-US">
              <a:solidFill>
                <a:prstClr val="black">
                  <a:tint val="75000"/>
                </a:prstClr>
              </a:solidFill>
            </a:endParaRPr>
          </a:p>
        </p:txBody>
      </p:sp>
      <p:sp>
        <p:nvSpPr>
          <p:cNvPr id="6" name="灯片编号占位符 5"/>
          <p:cNvSpPr>
            <a:spLocks noGrp="1"/>
          </p:cNvSpPr>
          <p:nvPr>
            <p:ph type="sldNum" sz="quarter" idx="12"/>
          </p:nvPr>
        </p:nvSpPr>
        <p:spPr>
          <a:xfrm>
            <a:off x="3419872" y="6480358"/>
            <a:ext cx="2448272" cy="365125"/>
          </a:xfrm>
        </p:spPr>
        <p:txBody>
          <a:bodyPr anchor="b"/>
          <a:lstStyle>
            <a:lvl1pPr algn="ctr">
              <a:defRPr sz="1600"/>
            </a:lvl1pPr>
          </a:lstStyle>
          <a:p>
            <a:fld id="{28830286-F6D1-4D88-8A08-C1E3876262BA}"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5135208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r>
              <a:rPr lang="en-US" altLang="zh-CN" smtClean="0">
                <a:solidFill>
                  <a:prstClr val="black">
                    <a:tint val="75000"/>
                  </a:prstClr>
                </a:solidFill>
              </a:rPr>
              <a:t>7/24/2012</a:t>
            </a:r>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en-US" altLang="zh-CN" smtClean="0">
                <a:solidFill>
                  <a:prstClr val="black"/>
                </a:solidFill>
              </a:rPr>
              <a:t>Summer 2012 -- Lecture #21</a:t>
            </a:r>
            <a:endParaRPr lang="zh-CN" altLang="en-US">
              <a:solidFill>
                <a:prstClr val="black"/>
              </a:solidFill>
            </a:endParaRPr>
          </a:p>
        </p:txBody>
      </p:sp>
      <p:sp>
        <p:nvSpPr>
          <p:cNvPr id="6" name="灯片编号占位符 5"/>
          <p:cNvSpPr>
            <a:spLocks noGrp="1"/>
          </p:cNvSpPr>
          <p:nvPr>
            <p:ph type="sldNum" sz="quarter" idx="12"/>
          </p:nvPr>
        </p:nvSpPr>
        <p:spPr/>
        <p:txBody>
          <a:bodyPr/>
          <a:lstStyle/>
          <a:p>
            <a:fld id="{28830286-F6D1-4D88-8A08-C1E3876262BA}"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017583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r>
              <a:rPr lang="en-US" altLang="zh-CN" smtClean="0">
                <a:solidFill>
                  <a:prstClr val="black">
                    <a:tint val="75000"/>
                  </a:prstClr>
                </a:solidFill>
              </a:rPr>
              <a:t>7/24/2012</a:t>
            </a:r>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en-US" altLang="zh-CN" smtClean="0">
                <a:solidFill>
                  <a:prstClr val="black"/>
                </a:solidFill>
              </a:rPr>
              <a:t>Summer 2012 -- Lecture #21</a:t>
            </a:r>
            <a:endParaRPr lang="zh-CN" altLang="en-US">
              <a:solidFill>
                <a:prstClr val="black"/>
              </a:solidFill>
            </a:endParaRPr>
          </a:p>
        </p:txBody>
      </p:sp>
      <p:sp>
        <p:nvSpPr>
          <p:cNvPr id="7" name="灯片编号占位符 6"/>
          <p:cNvSpPr>
            <a:spLocks noGrp="1"/>
          </p:cNvSpPr>
          <p:nvPr>
            <p:ph type="sldNum" sz="quarter" idx="12"/>
          </p:nvPr>
        </p:nvSpPr>
        <p:spPr/>
        <p:txBody>
          <a:bodyPr/>
          <a:lstStyle/>
          <a:p>
            <a:fld id="{28830286-F6D1-4D88-8A08-C1E3876262BA}"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097260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dt" sz="half" idx="10"/>
          </p:nvPr>
        </p:nvSpPr>
        <p:spPr/>
        <p:txBody>
          <a:bodyPr/>
          <a:lstStyle>
            <a:lvl1pPr>
              <a:defRPr>
                <a:latin typeface="Times New Roman" pitchFamily="18" charset="0"/>
              </a:defRPr>
            </a:lvl1pPr>
          </a:lstStyle>
          <a:p>
            <a:pPr>
              <a:defRPr/>
            </a:pPr>
            <a:r>
              <a:rPr lang="en-US" altLang="zh-CN" smtClean="0"/>
              <a:t>7/24/2012</a:t>
            </a:r>
            <a:endParaRPr lang="en-US" altLang="zh-CN"/>
          </a:p>
        </p:txBody>
      </p:sp>
      <p:sp>
        <p:nvSpPr>
          <p:cNvPr id="8"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smtClean="0"/>
              <a:t>Summer 2012 -- Lecture #21</a:t>
            </a:r>
            <a:endParaRPr lang="en-US" altLang="zh-CN"/>
          </a:p>
        </p:txBody>
      </p:sp>
      <p:sp>
        <p:nvSpPr>
          <p:cNvPr id="9"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EECE2D52-6C0D-48C4-84F0-AD82A6667636}" type="slidenum">
              <a:rPr lang="en-US" altLang="zh-CN"/>
              <a:pPr>
                <a:defRPr/>
              </a:pPr>
              <a:t>‹#›</a:t>
            </a:fld>
            <a:endParaRPr lang="en-US" altLang="zh-CN" dirty="0"/>
          </a:p>
        </p:txBody>
      </p:sp>
    </p:spTree>
    <p:extLst>
      <p:ext uri="{BB962C8B-B14F-4D97-AF65-F5344CB8AC3E}">
        <p14:creationId xmlns:p14="http://schemas.microsoft.com/office/powerpoint/2010/main" val="7725191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r>
              <a:rPr lang="en-US" altLang="zh-CN" smtClean="0">
                <a:solidFill>
                  <a:prstClr val="black">
                    <a:tint val="75000"/>
                  </a:prstClr>
                </a:solidFill>
              </a:rPr>
              <a:t>7/24/2012</a:t>
            </a:r>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r>
              <a:rPr lang="en-US" altLang="zh-CN" smtClean="0">
                <a:solidFill>
                  <a:prstClr val="black"/>
                </a:solidFill>
              </a:rPr>
              <a:t>Summer 2012 -- Lecture #21</a:t>
            </a:r>
            <a:endParaRPr lang="zh-CN" altLang="en-US">
              <a:solidFill>
                <a:prstClr val="black"/>
              </a:solidFill>
            </a:endParaRPr>
          </a:p>
        </p:txBody>
      </p:sp>
      <p:sp>
        <p:nvSpPr>
          <p:cNvPr id="9" name="灯片编号占位符 8"/>
          <p:cNvSpPr>
            <a:spLocks noGrp="1"/>
          </p:cNvSpPr>
          <p:nvPr>
            <p:ph type="sldNum" sz="quarter" idx="12"/>
          </p:nvPr>
        </p:nvSpPr>
        <p:spPr/>
        <p:txBody>
          <a:bodyPr/>
          <a:lstStyle/>
          <a:p>
            <a:fld id="{28830286-F6D1-4D88-8A08-C1E3876262BA}"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4109194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r>
              <a:rPr lang="en-US" altLang="zh-CN" smtClean="0">
                <a:solidFill>
                  <a:prstClr val="black">
                    <a:tint val="75000"/>
                  </a:prstClr>
                </a:solidFill>
              </a:rPr>
              <a:t>7/24/2012</a:t>
            </a:r>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r>
              <a:rPr lang="en-US" altLang="zh-CN" smtClean="0">
                <a:solidFill>
                  <a:prstClr val="black"/>
                </a:solidFill>
              </a:rPr>
              <a:t>Summer 2012 -- Lecture #21</a:t>
            </a:r>
            <a:endParaRPr lang="zh-CN" altLang="en-US">
              <a:solidFill>
                <a:prstClr val="black"/>
              </a:solidFill>
            </a:endParaRPr>
          </a:p>
        </p:txBody>
      </p:sp>
      <p:sp>
        <p:nvSpPr>
          <p:cNvPr id="5" name="灯片编号占位符 4"/>
          <p:cNvSpPr>
            <a:spLocks noGrp="1"/>
          </p:cNvSpPr>
          <p:nvPr>
            <p:ph type="sldNum" sz="quarter" idx="12"/>
          </p:nvPr>
        </p:nvSpPr>
        <p:spPr/>
        <p:txBody>
          <a:bodyPr/>
          <a:lstStyle/>
          <a:p>
            <a:fld id="{28830286-F6D1-4D88-8A08-C1E3876262BA}"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6979060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solidFill>
                  <a:prstClr val="black">
                    <a:tint val="75000"/>
                  </a:prstClr>
                </a:solidFill>
              </a:rPr>
              <a:t>7/24/2012</a:t>
            </a:r>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r>
              <a:rPr lang="en-US" altLang="zh-CN" smtClean="0">
                <a:solidFill>
                  <a:prstClr val="black"/>
                </a:solidFill>
              </a:rPr>
              <a:t>Summer 2012 -- Lecture #21</a:t>
            </a:r>
            <a:endParaRPr lang="zh-CN" altLang="en-US">
              <a:solidFill>
                <a:prstClr val="black"/>
              </a:solidFill>
            </a:endParaRPr>
          </a:p>
        </p:txBody>
      </p:sp>
      <p:sp>
        <p:nvSpPr>
          <p:cNvPr id="4" name="灯片编号占位符 3"/>
          <p:cNvSpPr>
            <a:spLocks noGrp="1"/>
          </p:cNvSpPr>
          <p:nvPr>
            <p:ph type="sldNum" sz="quarter" idx="12"/>
          </p:nvPr>
        </p:nvSpPr>
        <p:spPr/>
        <p:txBody>
          <a:bodyPr/>
          <a:lstStyle/>
          <a:p>
            <a:fld id="{28830286-F6D1-4D88-8A08-C1E3876262BA}"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9836415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solidFill>
                  <a:prstClr val="black">
                    <a:tint val="75000"/>
                  </a:prstClr>
                </a:solidFill>
              </a:rPr>
              <a:t>7/24/2012</a:t>
            </a:r>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en-US" altLang="zh-CN" smtClean="0">
                <a:solidFill>
                  <a:prstClr val="black"/>
                </a:solidFill>
              </a:rPr>
              <a:t>Summer 2012 -- Lecture #21</a:t>
            </a:r>
            <a:endParaRPr lang="zh-CN" altLang="en-US">
              <a:solidFill>
                <a:prstClr val="black"/>
              </a:solidFill>
            </a:endParaRPr>
          </a:p>
        </p:txBody>
      </p:sp>
      <p:sp>
        <p:nvSpPr>
          <p:cNvPr id="7" name="灯片编号占位符 6"/>
          <p:cNvSpPr>
            <a:spLocks noGrp="1"/>
          </p:cNvSpPr>
          <p:nvPr>
            <p:ph type="sldNum" sz="quarter" idx="12"/>
          </p:nvPr>
        </p:nvSpPr>
        <p:spPr/>
        <p:txBody>
          <a:bodyPr/>
          <a:lstStyle/>
          <a:p>
            <a:fld id="{28830286-F6D1-4D88-8A08-C1E3876262BA}"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08105628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solidFill>
                  <a:prstClr val="black">
                    <a:tint val="75000"/>
                  </a:prstClr>
                </a:solidFill>
              </a:rPr>
              <a:t>7/24/2012</a:t>
            </a:r>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en-US" altLang="zh-CN" smtClean="0">
                <a:solidFill>
                  <a:prstClr val="black"/>
                </a:solidFill>
              </a:rPr>
              <a:t>Summer 2012 -- Lecture #21</a:t>
            </a:r>
            <a:endParaRPr lang="zh-CN" altLang="en-US">
              <a:solidFill>
                <a:prstClr val="black"/>
              </a:solidFill>
            </a:endParaRPr>
          </a:p>
        </p:txBody>
      </p:sp>
      <p:sp>
        <p:nvSpPr>
          <p:cNvPr id="7" name="灯片编号占位符 6"/>
          <p:cNvSpPr>
            <a:spLocks noGrp="1"/>
          </p:cNvSpPr>
          <p:nvPr>
            <p:ph type="sldNum" sz="quarter" idx="12"/>
          </p:nvPr>
        </p:nvSpPr>
        <p:spPr/>
        <p:txBody>
          <a:bodyPr/>
          <a:lstStyle/>
          <a:p>
            <a:fld id="{28830286-F6D1-4D88-8A08-C1E3876262BA}"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8250623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solidFill>
                  <a:prstClr val="black">
                    <a:tint val="75000"/>
                  </a:prstClr>
                </a:solidFill>
              </a:rPr>
              <a:t>7/24/2012</a:t>
            </a:r>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en-US" altLang="zh-CN" smtClean="0">
                <a:solidFill>
                  <a:prstClr val="black"/>
                </a:solidFill>
              </a:rPr>
              <a:t>Summer 2012 -- Lecture #21</a:t>
            </a:r>
            <a:endParaRPr lang="zh-CN" altLang="en-US">
              <a:solidFill>
                <a:prstClr val="black"/>
              </a:solidFill>
            </a:endParaRPr>
          </a:p>
        </p:txBody>
      </p:sp>
      <p:sp>
        <p:nvSpPr>
          <p:cNvPr id="6" name="灯片编号占位符 5"/>
          <p:cNvSpPr>
            <a:spLocks noGrp="1"/>
          </p:cNvSpPr>
          <p:nvPr>
            <p:ph type="sldNum" sz="quarter" idx="12"/>
          </p:nvPr>
        </p:nvSpPr>
        <p:spPr/>
        <p:txBody>
          <a:bodyPr/>
          <a:lstStyle/>
          <a:p>
            <a:fld id="{28830286-F6D1-4D88-8A08-C1E3876262BA}"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1582790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solidFill>
                  <a:prstClr val="black">
                    <a:tint val="75000"/>
                  </a:prstClr>
                </a:solidFill>
              </a:rPr>
              <a:t>7/24/2012</a:t>
            </a:r>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en-US" altLang="zh-CN" smtClean="0">
                <a:solidFill>
                  <a:prstClr val="black"/>
                </a:solidFill>
              </a:rPr>
              <a:t>Summer 2012 -- Lecture #21</a:t>
            </a:r>
            <a:endParaRPr lang="zh-CN" altLang="en-US">
              <a:solidFill>
                <a:prstClr val="black"/>
              </a:solidFill>
            </a:endParaRPr>
          </a:p>
        </p:txBody>
      </p:sp>
      <p:sp>
        <p:nvSpPr>
          <p:cNvPr id="6" name="灯片编号占位符 5"/>
          <p:cNvSpPr>
            <a:spLocks noGrp="1"/>
          </p:cNvSpPr>
          <p:nvPr>
            <p:ph type="sldNum" sz="quarter" idx="12"/>
          </p:nvPr>
        </p:nvSpPr>
        <p:spPr/>
        <p:txBody>
          <a:bodyPr/>
          <a:lstStyle/>
          <a:p>
            <a:fld id="{28830286-F6D1-4D88-8A08-C1E3876262BA}"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5574785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01700" y="501650"/>
            <a:ext cx="7800975"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09600" y="1524000"/>
            <a:ext cx="7924800" cy="4608513"/>
          </a:xfrm>
        </p:spPr>
        <p:txBody>
          <a:bodyPr/>
          <a:lstStyle/>
          <a:p>
            <a:endParaRPr lang="zh-CN" altLang="en-US"/>
          </a:p>
        </p:txBody>
      </p:sp>
      <p:sp>
        <p:nvSpPr>
          <p:cNvPr id="4" name="日期占位符 3"/>
          <p:cNvSpPr>
            <a:spLocks noGrp="1"/>
          </p:cNvSpPr>
          <p:nvPr>
            <p:ph type="dt" sz="half" idx="10"/>
          </p:nvPr>
        </p:nvSpPr>
        <p:spPr>
          <a:xfrm>
            <a:off x="914400" y="6324600"/>
            <a:ext cx="1905000" cy="457200"/>
          </a:xfrm>
        </p:spPr>
        <p:txBody>
          <a:bodyPr/>
          <a:lstStyle>
            <a:lvl1pPr>
              <a:defRPr/>
            </a:lvl1pPr>
          </a:lstStyle>
          <a:p>
            <a:r>
              <a:rPr lang="en-US" altLang="zh-CN" smtClean="0">
                <a:solidFill>
                  <a:srgbClr val="000000"/>
                </a:solidFill>
              </a:rPr>
              <a:t>7/24/2012</a:t>
            </a:r>
            <a:endParaRPr lang="en-US" altLang="zh-CN">
              <a:solidFill>
                <a:srgbClr val="000000"/>
              </a:solidFill>
            </a:endParaRPr>
          </a:p>
        </p:txBody>
      </p:sp>
      <p:sp>
        <p:nvSpPr>
          <p:cNvPr id="6" name="灯片编号占位符 5"/>
          <p:cNvSpPr>
            <a:spLocks noGrp="1"/>
          </p:cNvSpPr>
          <p:nvPr>
            <p:ph type="sldNum" sz="quarter" idx="12"/>
          </p:nvPr>
        </p:nvSpPr>
        <p:spPr>
          <a:xfrm>
            <a:off x="6781800" y="6324600"/>
            <a:ext cx="1905000" cy="457200"/>
          </a:xfrm>
        </p:spPr>
        <p:txBody>
          <a:bodyPr/>
          <a:lstStyle>
            <a:lvl1pPr>
              <a:defRPr/>
            </a:lvl1pPr>
          </a:lstStyle>
          <a:p>
            <a:fld id="{47D6DEF7-ABF2-42B7-A2BC-12F8008EDA6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54946832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标题 6"/>
          <p:cNvSpPr>
            <a:spLocks noGrp="1"/>
          </p:cNvSpPr>
          <p:nvPr>
            <p:ph type="title"/>
          </p:nvPr>
        </p:nvSpPr>
        <p:spPr/>
        <p:txBody>
          <a:bodyPr/>
          <a:lstStyle/>
          <a:p>
            <a:r>
              <a:rPr lang="zh-CN" altLang="en-US" smtClean="0"/>
              <a:t>单击此处编辑母版标题样式</a:t>
            </a:r>
            <a:endParaRPr lang="zh-CN" altLang="en-US"/>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smtClean="0">
                <a:solidFill>
                  <a:srgbClr val="000000"/>
                </a:solidFill>
              </a:rPr>
              <a:t>7/24/2012</a:t>
            </a:r>
            <a:endParaRPr lang="en-US" altLang="zh-CN">
              <a:solidFill>
                <a:srgbClr val="000000"/>
              </a:solidFill>
            </a:endParaRP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Summer 2012 -- Lecture #21</a:t>
            </a:r>
            <a:endParaRPr lang="en-US" altLang="zh-CN">
              <a:solidFill>
                <a:srgbClr val="000000"/>
              </a:solidFill>
            </a:endParaRPr>
          </a:p>
        </p:txBody>
      </p:sp>
      <p:sp>
        <p:nvSpPr>
          <p:cNvPr id="6" name="Rectangle 5"/>
          <p:cNvSpPr>
            <a:spLocks noGrp="1" noChangeArrowheads="1"/>
          </p:cNvSpPr>
          <p:nvPr>
            <p:ph type="sldNum" sz="quarter" idx="12"/>
          </p:nvPr>
        </p:nvSpPr>
        <p:spPr>
          <a:ln/>
        </p:spPr>
        <p:txBody>
          <a:bodyPr/>
          <a:lstStyle>
            <a:lvl1pPr>
              <a:defRPr/>
            </a:lvl1pPr>
          </a:lstStyle>
          <a:p>
            <a:pPr>
              <a:defRPr/>
            </a:pPr>
            <a:fld id="{29DAC8FC-9246-4E9F-9937-E75CB1A718B6}" type="slidenum">
              <a:rPr lang="en-US" altLang="zh-CN">
                <a:solidFill>
                  <a:srgbClr val="000000"/>
                </a:solidFill>
              </a:rPr>
              <a:pPr>
                <a:defRPr/>
              </a:pPr>
              <a:t>‹#›</a:t>
            </a:fld>
            <a:endParaRPr lang="en-US" altLang="zh-CN" dirty="0">
              <a:solidFill>
                <a:srgbClr val="000000"/>
              </a:solidFill>
            </a:endParaRPr>
          </a:p>
        </p:txBody>
      </p:sp>
    </p:spTree>
    <p:extLst>
      <p:ext uri="{BB962C8B-B14F-4D97-AF65-F5344CB8AC3E}">
        <p14:creationId xmlns:p14="http://schemas.microsoft.com/office/powerpoint/2010/main" val="244841127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标题 6"/>
          <p:cNvSpPr>
            <a:spLocks noGrp="1"/>
          </p:cNvSpPr>
          <p:nvPr>
            <p:ph type="title"/>
          </p:nvPr>
        </p:nvSpPr>
        <p:spPr/>
        <p:txBody>
          <a:bodyPr/>
          <a:lstStyle/>
          <a:p>
            <a:r>
              <a:rPr lang="zh-CN" altLang="en-US" smtClean="0"/>
              <a:t>单击此处编辑母版标题样式</a:t>
            </a:r>
            <a:endParaRPr lang="zh-CN" altLang="en-US"/>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smtClean="0">
                <a:solidFill>
                  <a:srgbClr val="000000"/>
                </a:solidFill>
              </a:rPr>
              <a:t>7/24/2012</a:t>
            </a:r>
            <a:endParaRPr lang="en-US" altLang="zh-CN">
              <a:solidFill>
                <a:srgbClr val="000000"/>
              </a:solidFill>
            </a:endParaRP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Summer 2012 -- Lecture #21</a:t>
            </a:r>
            <a:endParaRPr lang="en-US" altLang="zh-CN">
              <a:solidFill>
                <a:srgbClr val="000000"/>
              </a:solidFill>
            </a:endParaRPr>
          </a:p>
        </p:txBody>
      </p:sp>
      <p:sp>
        <p:nvSpPr>
          <p:cNvPr id="6" name="Rectangle 5"/>
          <p:cNvSpPr>
            <a:spLocks noGrp="1" noChangeArrowheads="1"/>
          </p:cNvSpPr>
          <p:nvPr>
            <p:ph type="sldNum" sz="quarter" idx="12"/>
          </p:nvPr>
        </p:nvSpPr>
        <p:spPr>
          <a:ln/>
        </p:spPr>
        <p:txBody>
          <a:bodyPr/>
          <a:lstStyle>
            <a:lvl1pPr>
              <a:defRPr/>
            </a:lvl1pPr>
          </a:lstStyle>
          <a:p>
            <a:pPr>
              <a:defRPr/>
            </a:pPr>
            <a:fld id="{29DAC8FC-9246-4E9F-9937-E75CB1A718B6}" type="slidenum">
              <a:rPr lang="en-US" altLang="zh-CN">
                <a:solidFill>
                  <a:srgbClr val="000000"/>
                </a:solidFill>
              </a:rPr>
              <a:pPr>
                <a:defRPr/>
              </a:pPr>
              <a:t>‹#›</a:t>
            </a:fld>
            <a:endParaRPr lang="en-US" altLang="zh-CN" dirty="0">
              <a:solidFill>
                <a:srgbClr val="000000"/>
              </a:solidFill>
            </a:endParaRPr>
          </a:p>
        </p:txBody>
      </p:sp>
    </p:spTree>
    <p:extLst>
      <p:ext uri="{BB962C8B-B14F-4D97-AF65-F5344CB8AC3E}">
        <p14:creationId xmlns:p14="http://schemas.microsoft.com/office/powerpoint/2010/main" val="976180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
          <p:cNvSpPr>
            <a:spLocks noGrp="1" noChangeArrowheads="1"/>
          </p:cNvSpPr>
          <p:nvPr>
            <p:ph type="dt" sz="half" idx="10"/>
          </p:nvPr>
        </p:nvSpPr>
        <p:spPr/>
        <p:txBody>
          <a:bodyPr/>
          <a:lstStyle>
            <a:lvl1pPr>
              <a:defRPr>
                <a:latin typeface="Times New Roman" pitchFamily="18" charset="0"/>
              </a:defRPr>
            </a:lvl1pPr>
          </a:lstStyle>
          <a:p>
            <a:pPr>
              <a:defRPr/>
            </a:pPr>
            <a:r>
              <a:rPr lang="en-US" altLang="zh-CN" smtClean="0"/>
              <a:t>7/24/2012</a:t>
            </a:r>
            <a:endParaRPr lang="en-US" altLang="zh-CN"/>
          </a:p>
        </p:txBody>
      </p:sp>
      <p:sp>
        <p:nvSpPr>
          <p:cNvPr id="4"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smtClean="0"/>
              <a:t>Summer 2012 -- Lecture #21</a:t>
            </a:r>
            <a:endParaRPr lang="en-US" altLang="zh-CN"/>
          </a:p>
        </p:txBody>
      </p:sp>
      <p:sp>
        <p:nvSpPr>
          <p:cNvPr id="5"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A5428C48-D43C-4A7F-8CE4-1632A971965C}" type="slidenum">
              <a:rPr lang="en-US" altLang="zh-CN"/>
              <a:pPr>
                <a:defRPr/>
              </a:pPr>
              <a:t>‹#›</a:t>
            </a:fld>
            <a:endParaRPr lang="en-US" altLang="zh-CN" dirty="0"/>
          </a:p>
        </p:txBody>
      </p:sp>
    </p:spTree>
    <p:extLst>
      <p:ext uri="{BB962C8B-B14F-4D97-AF65-F5344CB8AC3E}">
        <p14:creationId xmlns:p14="http://schemas.microsoft.com/office/powerpoint/2010/main" val="2295958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标题 6"/>
          <p:cNvSpPr>
            <a:spLocks noGrp="1"/>
          </p:cNvSpPr>
          <p:nvPr>
            <p:ph type="title"/>
          </p:nvPr>
        </p:nvSpPr>
        <p:spPr/>
        <p:txBody>
          <a:bodyPr/>
          <a:lstStyle/>
          <a:p>
            <a:r>
              <a:rPr lang="zh-CN" altLang="en-US" smtClean="0"/>
              <a:t>单击此处编辑母版标题样式</a:t>
            </a:r>
            <a:endParaRPr lang="zh-CN" altLang="en-US"/>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smtClean="0">
                <a:solidFill>
                  <a:srgbClr val="000000"/>
                </a:solidFill>
              </a:rPr>
              <a:t>7/24/2012</a:t>
            </a:r>
            <a:endParaRPr lang="en-US" altLang="zh-CN">
              <a:solidFill>
                <a:srgbClr val="000000"/>
              </a:solidFill>
            </a:endParaRP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Summer 2012 -- Lecture #21</a:t>
            </a:r>
            <a:endParaRPr lang="en-US" altLang="zh-CN">
              <a:solidFill>
                <a:srgbClr val="000000"/>
              </a:solidFill>
            </a:endParaRPr>
          </a:p>
        </p:txBody>
      </p:sp>
      <p:sp>
        <p:nvSpPr>
          <p:cNvPr id="6" name="Rectangle 5"/>
          <p:cNvSpPr>
            <a:spLocks noGrp="1" noChangeArrowheads="1"/>
          </p:cNvSpPr>
          <p:nvPr>
            <p:ph type="sldNum" sz="quarter" idx="12"/>
          </p:nvPr>
        </p:nvSpPr>
        <p:spPr>
          <a:ln/>
        </p:spPr>
        <p:txBody>
          <a:bodyPr/>
          <a:lstStyle>
            <a:lvl1pPr>
              <a:defRPr/>
            </a:lvl1pPr>
          </a:lstStyle>
          <a:p>
            <a:pPr>
              <a:defRPr/>
            </a:pPr>
            <a:fld id="{29DAC8FC-9246-4E9F-9937-E75CB1A718B6}" type="slidenum">
              <a:rPr lang="en-US" altLang="zh-CN">
                <a:solidFill>
                  <a:srgbClr val="000000"/>
                </a:solidFill>
              </a:rPr>
              <a:pPr>
                <a:defRPr/>
              </a:pPr>
              <a:t>‹#›</a:t>
            </a:fld>
            <a:endParaRPr lang="en-US" altLang="zh-CN" dirty="0">
              <a:solidFill>
                <a:srgbClr val="000000"/>
              </a:solidFill>
            </a:endParaRPr>
          </a:p>
        </p:txBody>
      </p:sp>
    </p:spTree>
    <p:extLst>
      <p:ext uri="{BB962C8B-B14F-4D97-AF65-F5344CB8AC3E}">
        <p14:creationId xmlns:p14="http://schemas.microsoft.com/office/powerpoint/2010/main" val="1882262581"/>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标题 6"/>
          <p:cNvSpPr>
            <a:spLocks noGrp="1"/>
          </p:cNvSpPr>
          <p:nvPr>
            <p:ph type="title"/>
          </p:nvPr>
        </p:nvSpPr>
        <p:spPr/>
        <p:txBody>
          <a:bodyPr/>
          <a:lstStyle/>
          <a:p>
            <a:r>
              <a:rPr lang="zh-CN" altLang="en-US" smtClean="0"/>
              <a:t>单击此处编辑母版标题样式</a:t>
            </a:r>
            <a:endParaRPr lang="zh-CN" altLang="en-US"/>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smtClean="0">
                <a:solidFill>
                  <a:srgbClr val="000000"/>
                </a:solidFill>
              </a:rPr>
              <a:t>7/24/2012</a:t>
            </a:r>
            <a:endParaRPr lang="en-US" altLang="zh-CN">
              <a:solidFill>
                <a:srgbClr val="000000"/>
              </a:solidFill>
            </a:endParaRP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Summer 2012 -- Lecture #21</a:t>
            </a:r>
            <a:endParaRPr lang="en-US" altLang="zh-CN">
              <a:solidFill>
                <a:srgbClr val="000000"/>
              </a:solidFill>
            </a:endParaRPr>
          </a:p>
        </p:txBody>
      </p:sp>
      <p:sp>
        <p:nvSpPr>
          <p:cNvPr id="6" name="Rectangle 5"/>
          <p:cNvSpPr>
            <a:spLocks noGrp="1" noChangeArrowheads="1"/>
          </p:cNvSpPr>
          <p:nvPr>
            <p:ph type="sldNum" sz="quarter" idx="12"/>
          </p:nvPr>
        </p:nvSpPr>
        <p:spPr>
          <a:ln/>
        </p:spPr>
        <p:txBody>
          <a:bodyPr/>
          <a:lstStyle>
            <a:lvl1pPr>
              <a:defRPr/>
            </a:lvl1pPr>
          </a:lstStyle>
          <a:p>
            <a:pPr>
              <a:defRPr/>
            </a:pPr>
            <a:fld id="{29DAC8FC-9246-4E9F-9937-E75CB1A718B6}" type="slidenum">
              <a:rPr lang="en-US" altLang="zh-CN">
                <a:solidFill>
                  <a:srgbClr val="000000"/>
                </a:solidFill>
              </a:rPr>
              <a:pPr>
                <a:defRPr/>
              </a:pPr>
              <a:t>‹#›</a:t>
            </a:fld>
            <a:endParaRPr lang="en-US" altLang="zh-CN" dirty="0">
              <a:solidFill>
                <a:srgbClr val="000000"/>
              </a:solidFill>
            </a:endParaRPr>
          </a:p>
        </p:txBody>
      </p:sp>
    </p:spTree>
    <p:extLst>
      <p:ext uri="{BB962C8B-B14F-4D97-AF65-F5344CB8AC3E}">
        <p14:creationId xmlns:p14="http://schemas.microsoft.com/office/powerpoint/2010/main" val="353107450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7051" name="Rectangle 11"/>
          <p:cNvSpPr>
            <a:spLocks noChangeArrowheads="1"/>
          </p:cNvSpPr>
          <p:nvPr userDrawn="1"/>
        </p:nvSpPr>
        <p:spPr bwMode="auto">
          <a:xfrm>
            <a:off x="0" y="0"/>
            <a:ext cx="7451725" cy="549275"/>
          </a:xfrm>
          <a:prstGeom prst="rect">
            <a:avLst/>
          </a:prstGeom>
          <a:solidFill>
            <a:srgbClr val="C30224"/>
          </a:solidFill>
          <a:ln w="9525">
            <a:noFill/>
            <a:miter lim="800000"/>
            <a:headEnd/>
            <a:tailEnd/>
          </a:ln>
          <a:effectLst/>
        </p:spPr>
        <p:txBody>
          <a:bodyPr wrap="none" anchor="ctr"/>
          <a:lstStyle/>
          <a:p>
            <a:pPr fontAlgn="base">
              <a:spcBef>
                <a:spcPct val="0"/>
              </a:spcBef>
              <a:spcAft>
                <a:spcPct val="0"/>
              </a:spcAft>
            </a:pPr>
            <a:endParaRPr lang="zh-CN" altLang="en-US" sz="3200" b="1">
              <a:solidFill>
                <a:srgbClr val="081D58"/>
              </a:solidFill>
            </a:endParaRPr>
          </a:p>
        </p:txBody>
      </p:sp>
      <p:grpSp>
        <p:nvGrpSpPr>
          <p:cNvPr id="87054" name="Group 14"/>
          <p:cNvGrpSpPr>
            <a:grpSpLocks/>
          </p:cNvGrpSpPr>
          <p:nvPr userDrawn="1"/>
        </p:nvGrpSpPr>
        <p:grpSpPr bwMode="auto">
          <a:xfrm>
            <a:off x="7596188" y="188913"/>
            <a:ext cx="1338262" cy="2189162"/>
            <a:chOff x="4704" y="1885"/>
            <a:chExt cx="843" cy="1379"/>
          </a:xfrm>
        </p:grpSpPr>
        <p:sp>
          <p:nvSpPr>
            <p:cNvPr id="87055" name="Oval 15"/>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56" name="Oval 16"/>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57" name="Oval 17"/>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58" name="Oval 18"/>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59" name="Oval 19"/>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60" name="Oval 20"/>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61" name="Oval 21"/>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62" name="Oval 22"/>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63" name="Oval 23"/>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64" name="Oval 24"/>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65" name="Oval 25"/>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66" name="Oval 26"/>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67" name="Oval 27"/>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68" name="Oval 28"/>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69" name="Oval 29"/>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70" name="Oval 30"/>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71" name="Oval 31"/>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72" name="Oval 32"/>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73" name="Oval 33"/>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74" name="Oval 34"/>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75" name="Oval 35"/>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76" name="Oval 36"/>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77" name="Oval 37"/>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78" name="Oval 38"/>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79" name="Oval 39"/>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80" name="Oval 40"/>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81" name="Oval 41"/>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82" name="Oval 42"/>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83" name="Oval 43"/>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84" name="Oval 44"/>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85" name="Oval 45"/>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grpSp>
      <p:sp>
        <p:nvSpPr>
          <p:cNvPr id="87087" name="Rectangle 47"/>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pic>
        <p:nvPicPr>
          <p:cNvPr id="87089" name="Picture 49" descr="buaa_1"/>
          <p:cNvPicPr>
            <a:picLocks noChangeAspect="1" noChangeArrowheads="1"/>
          </p:cNvPicPr>
          <p:nvPr userDrawn="1"/>
        </p:nvPicPr>
        <p:blipFill>
          <a:blip r:embed="rId2" cstate="print"/>
          <a:srcRect/>
          <a:stretch>
            <a:fillRect/>
          </a:stretch>
        </p:blipFill>
        <p:spPr bwMode="auto">
          <a:xfrm>
            <a:off x="0" y="6597650"/>
            <a:ext cx="1331913" cy="287338"/>
          </a:xfrm>
          <a:prstGeom prst="rect">
            <a:avLst/>
          </a:prstGeom>
          <a:noFill/>
          <a:ln w="9525">
            <a:noFill/>
            <a:miter lim="800000"/>
            <a:headEnd/>
            <a:tailEnd/>
          </a:ln>
        </p:spPr>
      </p:pic>
      <p:sp>
        <p:nvSpPr>
          <p:cNvPr id="87090" name="Line 50"/>
          <p:cNvSpPr>
            <a:spLocks noChangeShapeType="1"/>
          </p:cNvSpPr>
          <p:nvPr userDrawn="1"/>
        </p:nvSpPr>
        <p:spPr bwMode="auto">
          <a:xfrm flipV="1">
            <a:off x="468313" y="2852738"/>
            <a:ext cx="8064500" cy="0"/>
          </a:xfrm>
          <a:prstGeom prst="line">
            <a:avLst/>
          </a:prstGeom>
          <a:noFill/>
          <a:ln w="38100">
            <a:solidFill>
              <a:schemeClr val="bg2"/>
            </a:solidFill>
            <a:round/>
            <a:headEnd/>
            <a:tailEnd/>
          </a:ln>
          <a:effectLst/>
        </p:spPr>
        <p:txBody>
          <a:bodyPr anchor="ctr">
            <a:spAutoFit/>
          </a:bodyP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91" name="Line 51"/>
          <p:cNvSpPr>
            <a:spLocks noChangeShapeType="1"/>
          </p:cNvSpPr>
          <p:nvPr userDrawn="1"/>
        </p:nvSpPr>
        <p:spPr bwMode="auto">
          <a:xfrm>
            <a:off x="7451725" y="0"/>
            <a:ext cx="0" cy="5949950"/>
          </a:xfrm>
          <a:prstGeom prst="line">
            <a:avLst/>
          </a:prstGeom>
          <a:noFill/>
          <a:ln w="38100">
            <a:solidFill>
              <a:schemeClr val="bg2"/>
            </a:solidFill>
            <a:round/>
            <a:headEnd/>
            <a:tailEnd/>
          </a:ln>
          <a:effectLst/>
        </p:spPr>
        <p:txBody>
          <a:bodyPr anchor="ctr">
            <a:spAutoFit/>
          </a:bodyP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Tree>
    <p:extLst>
      <p:ext uri="{BB962C8B-B14F-4D97-AF65-F5344CB8AC3E}">
        <p14:creationId xmlns:p14="http://schemas.microsoft.com/office/powerpoint/2010/main" val="201413352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atin typeface="+mn-lt"/>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844713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7592371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7843820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2317519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56937241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42622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177876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p:txBody>
          <a:bodyPr/>
          <a:lstStyle>
            <a:lvl1pPr>
              <a:defRPr>
                <a:latin typeface="Times New Roman" pitchFamily="18" charset="0"/>
              </a:defRPr>
            </a:lvl1pPr>
          </a:lstStyle>
          <a:p>
            <a:pPr>
              <a:defRPr/>
            </a:pPr>
            <a:r>
              <a:rPr lang="en-US" altLang="zh-CN" smtClean="0"/>
              <a:t>7/24/2012</a:t>
            </a:r>
            <a:endParaRPr lang="en-US" altLang="zh-CN"/>
          </a:p>
        </p:txBody>
      </p:sp>
      <p:sp>
        <p:nvSpPr>
          <p:cNvPr id="3"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smtClean="0"/>
              <a:t>Summer 2012 -- Lecture #21</a:t>
            </a:r>
            <a:endParaRPr lang="en-US" altLang="zh-CN"/>
          </a:p>
        </p:txBody>
      </p:sp>
      <p:sp>
        <p:nvSpPr>
          <p:cNvPr id="4"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DC561EB3-C314-48CE-BCB0-42C292ADE69C}" type="slidenum">
              <a:rPr lang="en-US" altLang="zh-CN"/>
              <a:pPr>
                <a:defRPr/>
              </a:pPr>
              <a:t>‹#›</a:t>
            </a:fld>
            <a:endParaRPr lang="en-US" altLang="zh-CN" dirty="0"/>
          </a:p>
        </p:txBody>
      </p:sp>
    </p:spTree>
    <p:extLst>
      <p:ext uri="{BB962C8B-B14F-4D97-AF65-F5344CB8AC3E}">
        <p14:creationId xmlns:p14="http://schemas.microsoft.com/office/powerpoint/2010/main" val="424173279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43853724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2032235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404813"/>
            <a:ext cx="1962150" cy="2898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404813"/>
            <a:ext cx="5735637" cy="2898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8518403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vl1p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125538"/>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2290763"/>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1027393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atin typeface="+mn-lt"/>
              </a:defRPr>
            </a:lvl1p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7563741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7051" name="Rectangle 11"/>
          <p:cNvSpPr>
            <a:spLocks noChangeArrowheads="1"/>
          </p:cNvSpPr>
          <p:nvPr userDrawn="1"/>
        </p:nvSpPr>
        <p:spPr bwMode="auto">
          <a:xfrm>
            <a:off x="0" y="0"/>
            <a:ext cx="7451725" cy="549275"/>
          </a:xfrm>
          <a:prstGeom prst="rect">
            <a:avLst/>
          </a:prstGeom>
          <a:solidFill>
            <a:srgbClr val="C30224"/>
          </a:solidFill>
          <a:ln w="9525">
            <a:noFill/>
            <a:miter lim="800000"/>
            <a:headEnd/>
            <a:tailEnd/>
          </a:ln>
          <a:effectLst/>
        </p:spPr>
        <p:txBody>
          <a:bodyPr wrap="none" anchor="ctr"/>
          <a:lstStyle/>
          <a:p>
            <a:pPr fontAlgn="base">
              <a:spcBef>
                <a:spcPct val="0"/>
              </a:spcBef>
              <a:spcAft>
                <a:spcPct val="0"/>
              </a:spcAft>
            </a:pPr>
            <a:endParaRPr lang="zh-CN" altLang="en-US" sz="3200" b="1">
              <a:solidFill>
                <a:srgbClr val="081D58"/>
              </a:solidFill>
            </a:endParaRPr>
          </a:p>
        </p:txBody>
      </p:sp>
      <p:grpSp>
        <p:nvGrpSpPr>
          <p:cNvPr id="87054" name="Group 14"/>
          <p:cNvGrpSpPr>
            <a:grpSpLocks/>
          </p:cNvGrpSpPr>
          <p:nvPr userDrawn="1"/>
        </p:nvGrpSpPr>
        <p:grpSpPr bwMode="auto">
          <a:xfrm>
            <a:off x="7596188" y="188913"/>
            <a:ext cx="1338262" cy="2189162"/>
            <a:chOff x="4704" y="1885"/>
            <a:chExt cx="843" cy="1379"/>
          </a:xfrm>
        </p:grpSpPr>
        <p:sp>
          <p:nvSpPr>
            <p:cNvPr id="87055" name="Oval 15"/>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56" name="Oval 16"/>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57" name="Oval 17"/>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58" name="Oval 18"/>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59" name="Oval 19"/>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60" name="Oval 20"/>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61" name="Oval 21"/>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62" name="Oval 22"/>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63" name="Oval 23"/>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64" name="Oval 24"/>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65" name="Oval 25"/>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66" name="Oval 26"/>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67" name="Oval 27"/>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68" name="Oval 28"/>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69" name="Oval 29"/>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70" name="Oval 30"/>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71" name="Oval 31"/>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72" name="Oval 32"/>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73" name="Oval 33"/>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74" name="Oval 34"/>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75" name="Oval 35"/>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76" name="Oval 36"/>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77" name="Oval 37"/>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78" name="Oval 38"/>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79" name="Oval 39"/>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80" name="Oval 40"/>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81" name="Oval 41"/>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82" name="Oval 42"/>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83" name="Oval 43"/>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84" name="Oval 44"/>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85" name="Oval 45"/>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grpSp>
      <p:sp>
        <p:nvSpPr>
          <p:cNvPr id="87087" name="Rectangle 47"/>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pic>
        <p:nvPicPr>
          <p:cNvPr id="87089" name="Picture 49" descr="buaa_1"/>
          <p:cNvPicPr>
            <a:picLocks noChangeAspect="1" noChangeArrowheads="1"/>
          </p:cNvPicPr>
          <p:nvPr userDrawn="1"/>
        </p:nvPicPr>
        <p:blipFill>
          <a:blip r:embed="rId2" cstate="print"/>
          <a:srcRect/>
          <a:stretch>
            <a:fillRect/>
          </a:stretch>
        </p:blipFill>
        <p:spPr bwMode="auto">
          <a:xfrm>
            <a:off x="0" y="6597650"/>
            <a:ext cx="1331913" cy="287338"/>
          </a:xfrm>
          <a:prstGeom prst="rect">
            <a:avLst/>
          </a:prstGeom>
          <a:noFill/>
          <a:ln w="9525">
            <a:noFill/>
            <a:miter lim="800000"/>
            <a:headEnd/>
            <a:tailEnd/>
          </a:ln>
        </p:spPr>
      </p:pic>
      <p:sp>
        <p:nvSpPr>
          <p:cNvPr id="87090" name="Line 50"/>
          <p:cNvSpPr>
            <a:spLocks noChangeShapeType="1"/>
          </p:cNvSpPr>
          <p:nvPr userDrawn="1"/>
        </p:nvSpPr>
        <p:spPr bwMode="auto">
          <a:xfrm flipV="1">
            <a:off x="468313" y="2852738"/>
            <a:ext cx="8064500" cy="0"/>
          </a:xfrm>
          <a:prstGeom prst="line">
            <a:avLst/>
          </a:prstGeom>
          <a:noFill/>
          <a:ln w="38100">
            <a:solidFill>
              <a:schemeClr val="bg2"/>
            </a:solidFill>
            <a:round/>
            <a:headEnd/>
            <a:tailEnd/>
          </a:ln>
          <a:effectLst/>
        </p:spPr>
        <p:txBody>
          <a:bodyPr anchor="ctr">
            <a:spAutoFit/>
          </a:bodyP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87091" name="Line 51"/>
          <p:cNvSpPr>
            <a:spLocks noChangeShapeType="1"/>
          </p:cNvSpPr>
          <p:nvPr userDrawn="1"/>
        </p:nvSpPr>
        <p:spPr bwMode="auto">
          <a:xfrm>
            <a:off x="7451725" y="0"/>
            <a:ext cx="0" cy="5949950"/>
          </a:xfrm>
          <a:prstGeom prst="line">
            <a:avLst/>
          </a:prstGeom>
          <a:noFill/>
          <a:ln w="38100">
            <a:solidFill>
              <a:schemeClr val="bg2"/>
            </a:solidFill>
            <a:round/>
            <a:headEnd/>
            <a:tailEnd/>
          </a:ln>
          <a:effectLst/>
        </p:spPr>
        <p:txBody>
          <a:bodyPr anchor="ctr">
            <a:spAutoFit/>
          </a:bodyP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Tree>
    <p:extLst>
      <p:ext uri="{BB962C8B-B14F-4D97-AF65-F5344CB8AC3E}">
        <p14:creationId xmlns:p14="http://schemas.microsoft.com/office/powerpoint/2010/main" val="277678282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atin typeface="+mn-lt"/>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7415133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71676411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6437099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95470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dt" sz="half" idx="10"/>
          </p:nvPr>
        </p:nvSpPr>
        <p:spPr/>
        <p:txBody>
          <a:bodyPr/>
          <a:lstStyle>
            <a:lvl1pPr>
              <a:defRPr>
                <a:latin typeface="Times New Roman" pitchFamily="18" charset="0"/>
              </a:defRPr>
            </a:lvl1pPr>
          </a:lstStyle>
          <a:p>
            <a:pPr>
              <a:defRPr/>
            </a:pPr>
            <a:r>
              <a:rPr lang="en-US" altLang="zh-CN" smtClean="0"/>
              <a:t>7/24/2012</a:t>
            </a:r>
            <a:endParaRPr lang="en-US" altLang="zh-CN"/>
          </a:p>
        </p:txBody>
      </p:sp>
      <p:sp>
        <p:nvSpPr>
          <p:cNvPr id="6"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smtClean="0"/>
              <a:t>Summer 2012 -- Lecture #21</a:t>
            </a:r>
            <a:endParaRPr lang="en-US" altLang="zh-CN"/>
          </a:p>
        </p:txBody>
      </p:sp>
      <p:sp>
        <p:nvSpPr>
          <p:cNvPr id="7"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04A1C9BD-D17C-47D6-8926-E9C6420A97D6}" type="slidenum">
              <a:rPr lang="en-US" altLang="zh-CN"/>
              <a:pPr>
                <a:defRPr/>
              </a:pPr>
              <a:t>‹#›</a:t>
            </a:fld>
            <a:endParaRPr lang="en-US" altLang="zh-CN" dirty="0"/>
          </a:p>
        </p:txBody>
      </p:sp>
    </p:spTree>
    <p:extLst>
      <p:ext uri="{BB962C8B-B14F-4D97-AF65-F5344CB8AC3E}">
        <p14:creationId xmlns:p14="http://schemas.microsoft.com/office/powerpoint/2010/main" val="45330820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7975237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767960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846277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686280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7793310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404813"/>
            <a:ext cx="1962150" cy="2898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404813"/>
            <a:ext cx="5735637" cy="2898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0937002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vl1p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125538"/>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2290763"/>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1083607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atin typeface="+mn-lt"/>
              </a:defRPr>
            </a:lvl1p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88014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dt" sz="half" idx="10"/>
          </p:nvPr>
        </p:nvSpPr>
        <p:spPr/>
        <p:txBody>
          <a:bodyPr/>
          <a:lstStyle>
            <a:lvl1pPr>
              <a:defRPr>
                <a:latin typeface="Times New Roman" pitchFamily="18" charset="0"/>
              </a:defRPr>
            </a:lvl1pPr>
          </a:lstStyle>
          <a:p>
            <a:pPr>
              <a:defRPr/>
            </a:pPr>
            <a:r>
              <a:rPr lang="en-US" altLang="zh-CN" smtClean="0"/>
              <a:t>7/24/2012</a:t>
            </a:r>
            <a:endParaRPr lang="en-US" altLang="zh-CN"/>
          </a:p>
        </p:txBody>
      </p:sp>
      <p:sp>
        <p:nvSpPr>
          <p:cNvPr id="6"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smtClean="0"/>
              <a:t>Summer 2012 -- Lecture #21</a:t>
            </a:r>
            <a:endParaRPr lang="en-US" altLang="zh-CN"/>
          </a:p>
        </p:txBody>
      </p:sp>
      <p:sp>
        <p:nvSpPr>
          <p:cNvPr id="7"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FC10ABBB-21CF-4661-8FDE-1CB67C027E1A}" type="slidenum">
              <a:rPr lang="en-US" altLang="zh-CN"/>
              <a:pPr>
                <a:defRPr/>
              </a:pPr>
              <a:t>‹#›</a:t>
            </a:fld>
            <a:endParaRPr lang="en-US" altLang="zh-CN" dirty="0"/>
          </a:p>
        </p:txBody>
      </p:sp>
    </p:spTree>
    <p:extLst>
      <p:ext uri="{BB962C8B-B14F-4D97-AF65-F5344CB8AC3E}">
        <p14:creationId xmlns:p14="http://schemas.microsoft.com/office/powerpoint/2010/main" val="1175421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3.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3.jpe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theme" Target="../theme/theme5.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image" Target="../media/image5.png"/><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5" Type="http://schemas.openxmlformats.org/officeDocument/2006/relationships/image" Target="../media/image5.png"/><Relationship Id="rId10" Type="http://schemas.openxmlformats.org/officeDocument/2006/relationships/slideLayout" Target="../slideLayouts/slideLayout84.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214313" y="765175"/>
            <a:ext cx="8715375" cy="568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22243" name="Rectangle 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FontTx/>
              <a:buNone/>
              <a:defRPr kumimoji="1" sz="1400">
                <a:solidFill>
                  <a:srgbClr val="000000"/>
                </a:solidFill>
                <a:latin typeface="Times New Roman"/>
                <a:ea typeface="宋体" charset="-122"/>
                <a:sym typeface="Wingdings" pitchFamily="2" charset="2"/>
              </a:defRPr>
            </a:lvl1pPr>
          </a:lstStyle>
          <a:p>
            <a:pPr fontAlgn="base">
              <a:spcAft>
                <a:spcPct val="0"/>
              </a:spcAft>
              <a:defRPr/>
            </a:pPr>
            <a:r>
              <a:rPr lang="en-US" altLang="zh-CN" smtClean="0"/>
              <a:t>7/24/2012</a:t>
            </a:r>
            <a:endParaRPr lang="en-US" altLang="zh-CN"/>
          </a:p>
        </p:txBody>
      </p:sp>
      <p:sp>
        <p:nvSpPr>
          <p:cNvPr id="522244" name="Rectangle 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FontTx/>
              <a:buNone/>
              <a:defRPr kumimoji="1" sz="1400">
                <a:solidFill>
                  <a:srgbClr val="000000"/>
                </a:solidFill>
                <a:latin typeface="Times New Roman"/>
                <a:ea typeface="宋体" charset="-122"/>
                <a:sym typeface="Wingdings" pitchFamily="2" charset="2"/>
              </a:defRPr>
            </a:lvl1pPr>
          </a:lstStyle>
          <a:p>
            <a:pPr fontAlgn="base">
              <a:spcAft>
                <a:spcPct val="0"/>
              </a:spcAft>
              <a:defRPr/>
            </a:pPr>
            <a:r>
              <a:rPr lang="en-US" altLang="zh-CN" smtClean="0"/>
              <a:t>Summer 2012 -- Lecture #21</a:t>
            </a:r>
            <a:endParaRPr lang="en-US" altLang="zh-CN"/>
          </a:p>
        </p:txBody>
      </p:sp>
      <p:sp>
        <p:nvSpPr>
          <p:cNvPr id="522245" name="Rectangle 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kumimoji="1" sz="1400">
                <a:solidFill>
                  <a:srgbClr val="000000"/>
                </a:solidFill>
                <a:latin typeface="Times New Roman"/>
                <a:ea typeface="宋体" charset="-122"/>
                <a:sym typeface="Wingdings" pitchFamily="2" charset="2"/>
              </a:defRPr>
            </a:lvl1pPr>
          </a:lstStyle>
          <a:p>
            <a:pPr fontAlgn="base">
              <a:spcAft>
                <a:spcPct val="0"/>
              </a:spcAft>
              <a:defRPr/>
            </a:pPr>
            <a:fld id="{B76AF73F-F6FD-4BDC-A9EF-5679158CAE76}" type="slidenum">
              <a:rPr lang="en-US" altLang="zh-CN"/>
              <a:pPr fontAlgn="base">
                <a:spcAft>
                  <a:spcPct val="0"/>
                </a:spcAft>
                <a:defRPr/>
              </a:pPr>
              <a:t>‹#›</a:t>
            </a:fld>
            <a:endParaRPr lang="en-US" altLang="zh-CN" dirty="0"/>
          </a:p>
        </p:txBody>
      </p:sp>
      <p:sp>
        <p:nvSpPr>
          <p:cNvPr id="1030" name="Text Box 6"/>
          <p:cNvSpPr txBox="1">
            <a:spLocks noChangeArrowheads="1"/>
          </p:cNvSpPr>
          <p:nvPr/>
        </p:nvSpPr>
        <p:spPr bwMode="auto">
          <a:xfrm>
            <a:off x="4140200" y="6643688"/>
            <a:ext cx="5003800" cy="184150"/>
          </a:xfrm>
          <a:prstGeom prst="rect">
            <a:avLst/>
          </a:prstGeom>
          <a:noFill/>
          <a:ln>
            <a:noFill/>
          </a:ln>
          <a:extLst/>
        </p:spPr>
        <p:txBody>
          <a:bodyPr tIns="0" bIns="0">
            <a:spAutoFit/>
          </a:bodyPr>
          <a:lstStyle>
            <a:lvl1pPr eaLnBrk="0" hangingPunct="0">
              <a:defRPr sz="2800">
                <a:solidFill>
                  <a:schemeClr val="tx1"/>
                </a:solidFill>
                <a:latin typeface="Times New Roman" pitchFamily="18" charset="0"/>
                <a:ea typeface="宋体" charset="-122"/>
                <a:sym typeface="Wingdings" pitchFamily="2" charset="2"/>
              </a:defRPr>
            </a:lvl1pPr>
            <a:lvl2pPr marL="742950" indent="-285750" eaLnBrk="0" hangingPunct="0">
              <a:defRPr sz="2800">
                <a:solidFill>
                  <a:schemeClr val="tx1"/>
                </a:solidFill>
                <a:latin typeface="Times New Roman" pitchFamily="18" charset="0"/>
                <a:ea typeface="宋体" charset="-122"/>
                <a:sym typeface="Wingdings" pitchFamily="2" charset="2"/>
              </a:defRPr>
            </a:lvl2pPr>
            <a:lvl3pPr marL="1143000" indent="-228600" eaLnBrk="0" hangingPunct="0">
              <a:defRPr sz="2800">
                <a:solidFill>
                  <a:schemeClr val="tx1"/>
                </a:solidFill>
                <a:latin typeface="Times New Roman" pitchFamily="18" charset="0"/>
                <a:ea typeface="宋体" charset="-122"/>
                <a:sym typeface="Wingdings" pitchFamily="2" charset="2"/>
              </a:defRPr>
            </a:lvl3pPr>
            <a:lvl4pPr marL="1600200" indent="-228600" eaLnBrk="0" hangingPunct="0">
              <a:defRPr sz="2800">
                <a:solidFill>
                  <a:schemeClr val="tx1"/>
                </a:solidFill>
                <a:latin typeface="Times New Roman" pitchFamily="18" charset="0"/>
                <a:ea typeface="宋体" charset="-122"/>
                <a:sym typeface="Wingdings" pitchFamily="2" charset="2"/>
              </a:defRPr>
            </a:lvl4pPr>
            <a:lvl5pPr marL="2057400" indent="-228600" eaLnBrk="0" hangingPunct="0">
              <a:defRPr sz="2800">
                <a:solidFill>
                  <a:schemeClr val="tx1"/>
                </a:solidFill>
                <a:latin typeface="Times New Roman" pitchFamily="18" charset="0"/>
                <a:ea typeface="宋体" charset="-122"/>
                <a:sym typeface="Wingdings" pitchFamily="2" charset="2"/>
              </a:defRPr>
            </a:lvl5pPr>
            <a:lvl6pPr marL="25146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6pPr>
            <a:lvl7pPr marL="29718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7pPr>
            <a:lvl8pPr marL="34290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8pPr>
            <a:lvl9pPr marL="38862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9pPr>
          </a:lstStyle>
          <a:p>
            <a:pPr algn="r" eaLnBrk="1" fontAlgn="ctr" hangingPunct="1">
              <a:spcBef>
                <a:spcPct val="0"/>
              </a:spcBef>
              <a:spcAft>
                <a:spcPct val="0"/>
              </a:spcAft>
              <a:defRPr/>
            </a:pPr>
            <a:r>
              <a:rPr kumimoji="1" lang="zh-CN" altLang="en-US" sz="1200" b="1" smtClean="0">
                <a:solidFill>
                  <a:srgbClr val="3399FF"/>
                </a:solidFill>
                <a:latin typeface="楷体_GB2312" pitchFamily="49" charset="-122"/>
                <a:ea typeface="楷体_GB2312" pitchFamily="49" charset="-122"/>
              </a:rPr>
              <a:t>北京航空航天大学计算机学院</a:t>
            </a:r>
          </a:p>
        </p:txBody>
      </p:sp>
      <p:sp>
        <p:nvSpPr>
          <p:cNvPr id="2055" name="Line 7"/>
          <p:cNvSpPr>
            <a:spLocks noChangeShapeType="1"/>
          </p:cNvSpPr>
          <p:nvPr/>
        </p:nvSpPr>
        <p:spPr bwMode="auto">
          <a:xfrm flipH="1">
            <a:off x="0" y="6572250"/>
            <a:ext cx="914400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kumimoji="1" lang="zh-CN" altLang="en-US" sz="2400">
              <a:solidFill>
                <a:srgbClr val="000000"/>
              </a:solidFill>
              <a:ea typeface="宋体" charset="-122"/>
            </a:endParaRPr>
          </a:p>
        </p:txBody>
      </p:sp>
      <p:pic>
        <p:nvPicPr>
          <p:cNvPr id="2056" name="Picture 8" descr="ppt-titl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Rectangle 9"/>
          <p:cNvSpPr>
            <a:spLocks noGrp="1" noChangeArrowheads="1"/>
          </p:cNvSpPr>
          <p:nvPr>
            <p:ph type="title"/>
          </p:nvPr>
        </p:nvSpPr>
        <p:spPr bwMode="auto">
          <a:xfrm>
            <a:off x="214313" y="44450"/>
            <a:ext cx="885825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extLst>
      <p:ext uri="{BB962C8B-B14F-4D97-AF65-F5344CB8AC3E}">
        <p14:creationId xmlns:p14="http://schemas.microsoft.com/office/powerpoint/2010/main" val="360251512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imes New Roman" pitchFamily="18" charset="0"/>
          <a:ea typeface="黑体" pitchFamily="2" charset="-122"/>
        </a:defRPr>
      </a:lvl2pPr>
      <a:lvl3pPr algn="ctr" rtl="0" eaLnBrk="0" fontAlgn="base" hangingPunct="0">
        <a:spcBef>
          <a:spcPct val="0"/>
        </a:spcBef>
        <a:spcAft>
          <a:spcPct val="0"/>
        </a:spcAft>
        <a:defRPr sz="3600">
          <a:solidFill>
            <a:schemeClr val="tx2"/>
          </a:solidFill>
          <a:latin typeface="Times New Roman" pitchFamily="18" charset="0"/>
          <a:ea typeface="黑体" pitchFamily="2" charset="-122"/>
        </a:defRPr>
      </a:lvl3pPr>
      <a:lvl4pPr algn="ctr" rtl="0" eaLnBrk="0" fontAlgn="base" hangingPunct="0">
        <a:spcBef>
          <a:spcPct val="0"/>
        </a:spcBef>
        <a:spcAft>
          <a:spcPct val="0"/>
        </a:spcAft>
        <a:defRPr sz="3600">
          <a:solidFill>
            <a:schemeClr val="tx2"/>
          </a:solidFill>
          <a:latin typeface="Times New Roman" pitchFamily="18" charset="0"/>
          <a:ea typeface="黑体" pitchFamily="2" charset="-122"/>
        </a:defRPr>
      </a:lvl4pPr>
      <a:lvl5pPr algn="ctr" rtl="0" eaLnBrk="0" fontAlgn="base" hangingPunct="0">
        <a:spcBef>
          <a:spcPct val="0"/>
        </a:spcBef>
        <a:spcAft>
          <a:spcPct val="0"/>
        </a:spcAft>
        <a:defRPr sz="3600">
          <a:solidFill>
            <a:schemeClr val="tx2"/>
          </a:solidFill>
          <a:latin typeface="Times New Roman" pitchFamily="18" charset="0"/>
          <a:ea typeface="黑体" pitchFamily="2" charset="-122"/>
        </a:defRPr>
      </a:lvl5pPr>
      <a:lvl6pPr marL="457200" algn="l" rtl="0" fontAlgn="base">
        <a:spcBef>
          <a:spcPct val="0"/>
        </a:spcBef>
        <a:spcAft>
          <a:spcPct val="0"/>
        </a:spcAft>
        <a:defRPr sz="3600">
          <a:solidFill>
            <a:schemeClr val="tx2"/>
          </a:solidFill>
          <a:latin typeface="Times New Roman" pitchFamily="18" charset="0"/>
          <a:ea typeface="黑体" pitchFamily="2" charset="-122"/>
        </a:defRPr>
      </a:lvl6pPr>
      <a:lvl7pPr marL="914400" algn="l" rtl="0" fontAlgn="base">
        <a:spcBef>
          <a:spcPct val="0"/>
        </a:spcBef>
        <a:spcAft>
          <a:spcPct val="0"/>
        </a:spcAft>
        <a:defRPr sz="3600">
          <a:solidFill>
            <a:schemeClr val="tx2"/>
          </a:solidFill>
          <a:latin typeface="Times New Roman" pitchFamily="18" charset="0"/>
          <a:ea typeface="黑体" pitchFamily="2" charset="-122"/>
        </a:defRPr>
      </a:lvl7pPr>
      <a:lvl8pPr marL="1371600" algn="l" rtl="0" fontAlgn="base">
        <a:spcBef>
          <a:spcPct val="0"/>
        </a:spcBef>
        <a:spcAft>
          <a:spcPct val="0"/>
        </a:spcAft>
        <a:defRPr sz="3600">
          <a:solidFill>
            <a:schemeClr val="tx2"/>
          </a:solidFill>
          <a:latin typeface="Times New Roman" pitchFamily="18" charset="0"/>
          <a:ea typeface="黑体" pitchFamily="2" charset="-122"/>
        </a:defRPr>
      </a:lvl8pPr>
      <a:lvl9pPr marL="1828800" algn="l" rtl="0" fontAlgn="base">
        <a:spcBef>
          <a:spcPct val="0"/>
        </a:spcBef>
        <a:spcAft>
          <a:spcPct val="0"/>
        </a:spcAft>
        <a:defRPr sz="3600">
          <a:solidFill>
            <a:schemeClr val="tx2"/>
          </a:solidFill>
          <a:latin typeface="Times New Roman" pitchFamily="18" charset="0"/>
          <a:ea typeface="黑体" pitchFamily="2" charset="-122"/>
        </a:defRPr>
      </a:lvl9pPr>
    </p:titleStyle>
    <p:bodyStyle>
      <a:lvl1pPr marL="342900" indent="-342900" algn="l" rtl="0" eaLnBrk="0" fontAlgn="ctr" hangingPunct="0">
        <a:spcBef>
          <a:spcPct val="20000"/>
        </a:spcBef>
        <a:spcAft>
          <a:spcPct val="0"/>
        </a:spcAft>
        <a:buClr>
          <a:srgbClr val="0000FF"/>
        </a:buClr>
        <a:buFont typeface="Wingdings" pitchFamily="2" charset="2"/>
        <a:buChar char="§"/>
        <a:defRPr sz="3200">
          <a:solidFill>
            <a:schemeClr val="tx1"/>
          </a:solidFill>
          <a:latin typeface="+mn-lt"/>
          <a:ea typeface="+mn-ea"/>
          <a:cs typeface="+mn-cs"/>
        </a:defRPr>
      </a:lvl1pPr>
      <a:lvl2pPr marL="742950" indent="-285750" algn="l" rtl="0" eaLnBrk="0" fontAlgn="ctr" hangingPunct="0">
        <a:spcBef>
          <a:spcPct val="20000"/>
        </a:spcBef>
        <a:spcAft>
          <a:spcPct val="0"/>
        </a:spcAft>
        <a:buClr>
          <a:srgbClr val="009900"/>
        </a:buClr>
        <a:buSzPct val="50000"/>
        <a:buFont typeface="Wingdings" pitchFamily="2" charset="2"/>
        <a:buChar char="q"/>
        <a:defRPr sz="2800">
          <a:solidFill>
            <a:schemeClr val="tx1"/>
          </a:solidFill>
          <a:latin typeface="+mn-lt"/>
          <a:ea typeface="+mn-ea"/>
        </a:defRPr>
      </a:lvl2pPr>
      <a:lvl3pPr marL="1143000" indent="-228600" algn="l" rtl="0" eaLnBrk="0" fontAlgn="ctr" hangingPunct="0">
        <a:spcBef>
          <a:spcPct val="20000"/>
        </a:spcBef>
        <a:spcAft>
          <a:spcPct val="0"/>
        </a:spcAft>
        <a:buClr>
          <a:srgbClr val="FF9900"/>
        </a:buClr>
        <a:buSzPct val="50000"/>
        <a:buFont typeface="Wingdings" pitchFamily="2" charset="2"/>
        <a:buChar char="u"/>
        <a:defRPr sz="2400">
          <a:solidFill>
            <a:schemeClr val="tx1"/>
          </a:solidFill>
          <a:latin typeface="+mn-lt"/>
          <a:ea typeface="+mn-ea"/>
        </a:defRPr>
      </a:lvl3pPr>
      <a:lvl4pPr marL="1600200" indent="-228600" algn="l" rtl="0" eaLnBrk="0" fontAlgn="ctr"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r>
              <a:rPr lang="en-US" altLang="zh-CN" smtClean="0">
                <a:solidFill>
                  <a:prstClr val="black">
                    <a:tint val="75000"/>
                  </a:prstClr>
                </a:solidFill>
              </a:rPr>
              <a:t>7/24/2012</a:t>
            </a:r>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r>
              <a:rPr lang="en-US" smtClean="0">
                <a:solidFill>
                  <a:prstClr val="black">
                    <a:tint val="75000"/>
                  </a:prstClr>
                </a:solidFill>
              </a:rPr>
              <a:t>Summer 2012 -- Lecture #21</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3CC63E4C-4642-794D-A2FD-70F6B81535F5}" type="slidenum">
              <a:rPr lang="en-US" smtClean="0">
                <a:solidFill>
                  <a:prstClr val="black">
                    <a:tint val="75000"/>
                  </a:prstClr>
                </a:solidFill>
              </a:rPr>
              <a:pPr defTabSz="457200"/>
              <a:t>‹#›</a:t>
            </a:fld>
            <a:endParaRPr lang="en-US" dirty="0">
              <a:solidFill>
                <a:prstClr val="black">
                  <a:tint val="75000"/>
                </a:prstClr>
              </a:solidFill>
            </a:endParaRPr>
          </a:p>
        </p:txBody>
      </p:sp>
    </p:spTree>
    <p:extLst>
      <p:ext uri="{BB962C8B-B14F-4D97-AF65-F5344CB8AC3E}">
        <p14:creationId xmlns:p14="http://schemas.microsoft.com/office/powerpoint/2010/main" val="777843513"/>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kumimoji="1" sz="1400">
                <a:solidFill>
                  <a:schemeClr val="tx1"/>
                </a:solidFill>
                <a:latin typeface="+mn-lt"/>
              </a:defRPr>
            </a:lvl1pPr>
          </a:lstStyle>
          <a:p>
            <a:pPr fontAlgn="base">
              <a:spcAft>
                <a:spcPct val="0"/>
              </a:spcAft>
              <a:defRPr/>
            </a:pPr>
            <a:r>
              <a:rPr lang="en-US" altLang="zh-CN" smtClean="0">
                <a:solidFill>
                  <a:srgbClr val="000000"/>
                </a:solidFill>
              </a:rPr>
              <a:t>7/24/2012</a:t>
            </a: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kumimoji="1" sz="1400">
                <a:solidFill>
                  <a:schemeClr val="tx1"/>
                </a:solidFill>
                <a:latin typeface="+mn-lt"/>
              </a:defRPr>
            </a:lvl1pPr>
          </a:lstStyle>
          <a:p>
            <a:pPr fontAlgn="base">
              <a:spcAft>
                <a:spcPct val="0"/>
              </a:spcAft>
              <a:defRPr/>
            </a:pPr>
            <a:r>
              <a:rPr lang="en-US" altLang="zh-CN" smtClean="0">
                <a:solidFill>
                  <a:srgbClr val="000000"/>
                </a:solidFill>
              </a:rPr>
              <a:t>Summer 2012 -- Lecture #21</a:t>
            </a: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kumimoji="1" sz="1400">
                <a:solidFill>
                  <a:schemeClr val="tx1"/>
                </a:solidFill>
                <a:latin typeface="+mn-lt"/>
              </a:defRPr>
            </a:lvl1pPr>
          </a:lstStyle>
          <a:p>
            <a:pPr fontAlgn="base">
              <a:spcAft>
                <a:spcPct val="0"/>
              </a:spcAft>
              <a:defRPr/>
            </a:pPr>
            <a:fld id="{A4F1C5AF-90A7-4EBE-8786-5E146DC4378E}" type="slidenum">
              <a:rPr lang="en-US" altLang="zh-CN">
                <a:solidFill>
                  <a:srgbClr val="000000"/>
                </a:solidFill>
              </a:rPr>
              <a:pPr fontAlgn="base">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3059341187"/>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2"/>
        </a:buClr>
        <a:buFont typeface="Wingdings" pitchFamily="2"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3300"/>
        </a:buClr>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50000"/>
        <a:buFont typeface="Wingdings" pitchFamily="2" charset="2"/>
        <a:buChar char="v"/>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kumimoji="1" sz="1400">
                <a:solidFill>
                  <a:schemeClr val="tx1"/>
                </a:solidFill>
                <a:latin typeface="+mn-lt"/>
              </a:defRPr>
            </a:lvl1pPr>
          </a:lstStyle>
          <a:p>
            <a:pPr fontAlgn="base">
              <a:spcAft>
                <a:spcPct val="0"/>
              </a:spcAft>
              <a:defRPr/>
            </a:pPr>
            <a:r>
              <a:rPr lang="en-US" altLang="zh-CN" smtClean="0">
                <a:solidFill>
                  <a:srgbClr val="000000"/>
                </a:solidFill>
              </a:rPr>
              <a:t>7/24/2012</a:t>
            </a: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kumimoji="1" sz="1400">
                <a:solidFill>
                  <a:schemeClr val="tx1"/>
                </a:solidFill>
                <a:latin typeface="+mn-lt"/>
              </a:defRPr>
            </a:lvl1pPr>
          </a:lstStyle>
          <a:p>
            <a:pPr fontAlgn="base">
              <a:spcAft>
                <a:spcPct val="0"/>
              </a:spcAft>
              <a:defRPr/>
            </a:pPr>
            <a:r>
              <a:rPr lang="en-US" altLang="zh-CN" smtClean="0">
                <a:solidFill>
                  <a:srgbClr val="000000"/>
                </a:solidFill>
              </a:rPr>
              <a:t>Summer 2012 -- Lecture #21</a:t>
            </a: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kumimoji="1" sz="1400">
                <a:solidFill>
                  <a:schemeClr val="tx1"/>
                </a:solidFill>
                <a:latin typeface="+mn-lt"/>
              </a:defRPr>
            </a:lvl1pPr>
          </a:lstStyle>
          <a:p>
            <a:pPr fontAlgn="base">
              <a:spcAft>
                <a:spcPct val="0"/>
              </a:spcAft>
              <a:defRPr/>
            </a:pPr>
            <a:fld id="{A4F1C5AF-90A7-4EBE-8786-5E146DC4378E}" type="slidenum">
              <a:rPr lang="en-US" altLang="zh-CN">
                <a:solidFill>
                  <a:srgbClr val="000000"/>
                </a:solidFill>
              </a:rPr>
              <a:pPr fontAlgn="base">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2123692153"/>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2"/>
        </a:buClr>
        <a:buFont typeface="Wingdings" pitchFamily="2"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3300"/>
        </a:buClr>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50000"/>
        <a:buFont typeface="Wingdings" pitchFamily="2" charset="2"/>
        <a:buChar char="v"/>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0" y="130622"/>
            <a:ext cx="9144000" cy="490066"/>
          </a:xfrm>
          <a:prstGeom prst="rect">
            <a:avLst/>
          </a:prstGeom>
        </p:spPr>
        <p:txBody>
          <a:bodyPr vert="horz" lIns="91440" tIns="45720" rIns="91440" bIns="45720" rtlCol="0" anchor="ctr">
            <a:no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07504" y="836712"/>
            <a:ext cx="8928992" cy="528945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smtClean="0">
                <a:solidFill>
                  <a:prstClr val="black">
                    <a:tint val="75000"/>
                  </a:prstClr>
                </a:solidFill>
              </a:rPr>
              <a:t>7/24/2012</a:t>
            </a:r>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US" altLang="zh-CN" smtClean="0">
                <a:solidFill>
                  <a:prstClr val="black"/>
                </a:solidFill>
              </a:rPr>
              <a:t>Summer 2012 -- Lecture #21</a:t>
            </a:r>
            <a:endParaRPr lang="zh-CN" altLang="en-US">
              <a:solidFill>
                <a:prstClr val="black"/>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28830286-F6D1-4D88-8A08-C1E3876262BA}"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934669184"/>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Lst>
  <p:hf hdr="0" ftr="0" dt="0"/>
  <p:txStyles>
    <p:titleStyle>
      <a:lvl1pPr algn="ctr" defTabSz="914400" rtl="0" eaLnBrk="1" latinLnBrk="0" hangingPunct="1">
        <a:spcBef>
          <a:spcPct val="0"/>
        </a:spcBef>
        <a:buNone/>
        <a:defRPr sz="40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404813"/>
            <a:ext cx="5257800" cy="368300"/>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zh-CN" altLang="en-US" smtClean="0"/>
              <a:t>标题</a:t>
            </a:r>
          </a:p>
        </p:txBody>
      </p:sp>
      <p:sp>
        <p:nvSpPr>
          <p:cNvPr id="1029" name="Rectangle 5"/>
          <p:cNvSpPr>
            <a:spLocks noGrp="1" noChangeArrowheads="1"/>
          </p:cNvSpPr>
          <p:nvPr>
            <p:ph type="body" idx="1"/>
          </p:nvPr>
        </p:nvSpPr>
        <p:spPr bwMode="auto">
          <a:xfrm>
            <a:off x="685800" y="1125538"/>
            <a:ext cx="7848600" cy="2178050"/>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35" name="Rectangle 11"/>
          <p:cNvSpPr>
            <a:spLocks noChangeArrowheads="1"/>
          </p:cNvSpPr>
          <p:nvPr/>
        </p:nvSpPr>
        <p:spPr bwMode="auto">
          <a:xfrm>
            <a:off x="0" y="0"/>
            <a:ext cx="7380288" cy="260350"/>
          </a:xfrm>
          <a:prstGeom prst="rect">
            <a:avLst/>
          </a:prstGeom>
          <a:solidFill>
            <a:srgbClr val="C30224"/>
          </a:solidFill>
          <a:ln w="9525">
            <a:noFill/>
            <a:miter lim="800000"/>
            <a:headEnd/>
            <a:tailEnd/>
          </a:ln>
          <a:effectLst/>
        </p:spPr>
        <p:txBody>
          <a:bodyPr wrap="none" anchor="ctr"/>
          <a:lstStyle/>
          <a:p>
            <a:pPr fontAlgn="base">
              <a:spcBef>
                <a:spcPct val="0"/>
              </a:spcBef>
              <a:spcAft>
                <a:spcPct val="0"/>
              </a:spcAft>
            </a:pPr>
            <a:endParaRPr lang="zh-CN" altLang="en-US" sz="2400">
              <a:solidFill>
                <a:srgbClr val="081D58"/>
              </a:solidFill>
              <a:latin typeface="Times New Roman" pitchFamily="18" charset="0"/>
            </a:endParaRPr>
          </a:p>
        </p:txBody>
      </p:sp>
      <p:sp>
        <p:nvSpPr>
          <p:cNvPr id="1037" name="Line 13"/>
          <p:cNvSpPr>
            <a:spLocks noChangeShapeType="1"/>
          </p:cNvSpPr>
          <p:nvPr/>
        </p:nvSpPr>
        <p:spPr bwMode="auto">
          <a:xfrm flipV="1">
            <a:off x="611188" y="836613"/>
            <a:ext cx="8064500" cy="0"/>
          </a:xfrm>
          <a:prstGeom prst="line">
            <a:avLst/>
          </a:prstGeom>
          <a:noFill/>
          <a:ln w="38100">
            <a:solidFill>
              <a:schemeClr val="bg2"/>
            </a:solidFill>
            <a:round/>
            <a:headEnd/>
            <a:tailEnd/>
          </a:ln>
          <a:effectLst/>
        </p:spPr>
        <p:txBody>
          <a:bodyPr anchor="ctr">
            <a:spAutoFit/>
          </a:bodyP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1039" name="Rectangle 15"/>
          <p:cNvSpPr>
            <a:spLocks noChangeArrowheads="1"/>
          </p:cNvSpPr>
          <p:nvPr/>
        </p:nvSpPr>
        <p:spPr bwMode="auto">
          <a:xfrm>
            <a:off x="11113" y="6811963"/>
            <a:ext cx="9140825" cy="73025"/>
          </a:xfrm>
          <a:prstGeom prst="rect">
            <a:avLst/>
          </a:prstGeom>
          <a:solidFill>
            <a:srgbClr val="C95616"/>
          </a:solidFill>
          <a:ln w="9525">
            <a:noFill/>
            <a:miter lim="800000"/>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1041" name="Text Box 17"/>
          <p:cNvSpPr txBox="1">
            <a:spLocks noChangeArrowheads="1"/>
          </p:cNvSpPr>
          <p:nvPr/>
        </p:nvSpPr>
        <p:spPr bwMode="auto">
          <a:xfrm>
            <a:off x="8532813" y="6524625"/>
            <a:ext cx="576262" cy="3048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fld id="{8E6141A4-B4DF-417A-BE19-BD33A1D78EA3}" type="slidenum">
              <a:rPr lang="zh-CN" altLang="en-US" sz="1400">
                <a:solidFill>
                  <a:srgbClr val="000099"/>
                </a:solidFill>
              </a:rPr>
              <a:pPr algn="ctr" eaLnBrk="0" fontAlgn="base" hangingPunct="0">
                <a:spcBef>
                  <a:spcPct val="50000"/>
                </a:spcBef>
                <a:spcAft>
                  <a:spcPct val="0"/>
                </a:spcAft>
              </a:pPr>
              <a:t>‹#›</a:t>
            </a:fld>
            <a:endParaRPr lang="en-US" altLang="zh-CN" sz="1400">
              <a:solidFill>
                <a:srgbClr val="000099"/>
              </a:solidFill>
            </a:endParaRPr>
          </a:p>
        </p:txBody>
      </p:sp>
      <p:pic>
        <p:nvPicPr>
          <p:cNvPr id="1044" name="Picture 20" descr="buaa_1"/>
          <p:cNvPicPr>
            <a:picLocks noChangeAspect="1" noChangeArrowheads="1"/>
          </p:cNvPicPr>
          <p:nvPr/>
        </p:nvPicPr>
        <p:blipFill>
          <a:blip r:embed="rId15" cstate="print"/>
          <a:srcRect/>
          <a:stretch>
            <a:fillRect/>
          </a:stretch>
        </p:blipFill>
        <p:spPr bwMode="auto">
          <a:xfrm>
            <a:off x="0" y="6597650"/>
            <a:ext cx="1331913" cy="287338"/>
          </a:xfrm>
          <a:prstGeom prst="rect">
            <a:avLst/>
          </a:prstGeom>
          <a:noFill/>
          <a:ln w="9525">
            <a:noFill/>
            <a:miter lim="800000"/>
            <a:headEnd/>
            <a:tailEnd/>
          </a:ln>
        </p:spPr>
      </p:pic>
    </p:spTree>
    <p:extLst>
      <p:ext uri="{BB962C8B-B14F-4D97-AF65-F5344CB8AC3E}">
        <p14:creationId xmlns:p14="http://schemas.microsoft.com/office/powerpoint/2010/main" val="295429086"/>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Lst>
  <p:hf hdr="0" ftr="0" dt="0"/>
  <p:txStyles>
    <p:titleStyle>
      <a:lvl1pPr algn="l" rtl="0" eaLnBrk="0" fontAlgn="base" hangingPunct="0">
        <a:lnSpc>
          <a:spcPct val="87000"/>
        </a:lnSpc>
        <a:spcBef>
          <a:spcPct val="0"/>
        </a:spcBef>
        <a:spcAft>
          <a:spcPct val="0"/>
        </a:spcAft>
        <a:defRPr sz="2400" b="1" i="1">
          <a:solidFill>
            <a:srgbClr val="FF0000"/>
          </a:solidFill>
          <a:latin typeface="+mj-lt"/>
          <a:ea typeface="+mj-ea"/>
          <a:cs typeface="+mj-cs"/>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163" indent="-284163" algn="l" rtl="0" eaLnBrk="0" fontAlgn="base" hangingPunct="0">
        <a:spcBef>
          <a:spcPct val="10000"/>
        </a:spcBef>
        <a:spcAft>
          <a:spcPct val="10000"/>
        </a:spcAft>
        <a:buClr>
          <a:srgbClr val="FF0000"/>
        </a:buClr>
        <a:buSzPct val="100000"/>
        <a:buFont typeface="Wingdings" pitchFamily="2" charset="2"/>
        <a:buChar char="v"/>
        <a:defRPr sz="2400" b="1">
          <a:solidFill>
            <a:schemeClr val="tx1"/>
          </a:solidFill>
          <a:latin typeface="+mn-lt"/>
          <a:ea typeface="+mn-ea"/>
          <a:cs typeface="+mn-cs"/>
        </a:defRPr>
      </a:lvl1pPr>
      <a:lvl2pPr marL="668338" indent="-193675" algn="l" rtl="0" eaLnBrk="0" fontAlgn="base" hangingPunct="0">
        <a:spcBef>
          <a:spcPct val="10000"/>
        </a:spcBef>
        <a:spcAft>
          <a:spcPct val="10000"/>
        </a:spcAft>
        <a:buClr>
          <a:srgbClr val="001ADC"/>
        </a:buClr>
        <a:buSzPct val="100000"/>
        <a:buFont typeface="Wingdings" pitchFamily="2" charset="2"/>
        <a:buChar char="Ø"/>
        <a:defRPr b="1">
          <a:solidFill>
            <a:schemeClr val="tx1"/>
          </a:solidFill>
          <a:latin typeface="+mn-lt"/>
          <a:ea typeface="+mn-ea"/>
        </a:defRPr>
      </a:lvl2pPr>
      <a:lvl3pPr marL="1050925" indent="-192088" algn="l" rtl="0" eaLnBrk="0" fontAlgn="base" hangingPunct="0">
        <a:spcBef>
          <a:spcPct val="10000"/>
        </a:spcBef>
        <a:spcAft>
          <a:spcPct val="10000"/>
        </a:spcAft>
        <a:buClr>
          <a:srgbClr val="05AD01"/>
        </a:buClr>
        <a:buSzPct val="100000"/>
        <a:buFont typeface="Wingdings" pitchFamily="2" charset="2"/>
        <a:buChar char="§"/>
        <a:defRPr b="1">
          <a:solidFill>
            <a:schemeClr val="tx1"/>
          </a:solidFill>
          <a:latin typeface="+mn-lt"/>
          <a:ea typeface="+mn-ea"/>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404813"/>
            <a:ext cx="5257800" cy="368300"/>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zh-CN" altLang="en-US" smtClean="0"/>
              <a:t>标题</a:t>
            </a:r>
          </a:p>
        </p:txBody>
      </p:sp>
      <p:sp>
        <p:nvSpPr>
          <p:cNvPr id="1029" name="Rectangle 5"/>
          <p:cNvSpPr>
            <a:spLocks noGrp="1" noChangeArrowheads="1"/>
          </p:cNvSpPr>
          <p:nvPr>
            <p:ph type="body" idx="1"/>
          </p:nvPr>
        </p:nvSpPr>
        <p:spPr bwMode="auto">
          <a:xfrm>
            <a:off x="685800" y="1125538"/>
            <a:ext cx="7848600" cy="2178050"/>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35" name="Rectangle 11"/>
          <p:cNvSpPr>
            <a:spLocks noChangeArrowheads="1"/>
          </p:cNvSpPr>
          <p:nvPr/>
        </p:nvSpPr>
        <p:spPr bwMode="auto">
          <a:xfrm>
            <a:off x="0" y="0"/>
            <a:ext cx="7380288" cy="260350"/>
          </a:xfrm>
          <a:prstGeom prst="rect">
            <a:avLst/>
          </a:prstGeom>
          <a:solidFill>
            <a:srgbClr val="C30224"/>
          </a:solidFill>
          <a:ln w="9525">
            <a:noFill/>
            <a:miter lim="800000"/>
            <a:headEnd/>
            <a:tailEnd/>
          </a:ln>
          <a:effectLst/>
        </p:spPr>
        <p:txBody>
          <a:bodyPr wrap="none" anchor="ctr"/>
          <a:lstStyle/>
          <a:p>
            <a:pPr fontAlgn="base">
              <a:spcBef>
                <a:spcPct val="0"/>
              </a:spcBef>
              <a:spcAft>
                <a:spcPct val="0"/>
              </a:spcAft>
            </a:pPr>
            <a:endParaRPr lang="zh-CN" altLang="en-US" sz="2400">
              <a:solidFill>
                <a:srgbClr val="081D58"/>
              </a:solidFill>
              <a:latin typeface="Times New Roman" pitchFamily="18" charset="0"/>
            </a:endParaRPr>
          </a:p>
        </p:txBody>
      </p:sp>
      <p:sp>
        <p:nvSpPr>
          <p:cNvPr id="1037" name="Line 13"/>
          <p:cNvSpPr>
            <a:spLocks noChangeShapeType="1"/>
          </p:cNvSpPr>
          <p:nvPr/>
        </p:nvSpPr>
        <p:spPr bwMode="auto">
          <a:xfrm flipV="1">
            <a:off x="611188" y="836613"/>
            <a:ext cx="8064500" cy="0"/>
          </a:xfrm>
          <a:prstGeom prst="line">
            <a:avLst/>
          </a:prstGeom>
          <a:noFill/>
          <a:ln w="38100">
            <a:solidFill>
              <a:schemeClr val="bg2"/>
            </a:solidFill>
            <a:round/>
            <a:headEnd/>
            <a:tailEnd/>
          </a:ln>
          <a:effectLst/>
        </p:spPr>
        <p:txBody>
          <a:bodyPr anchor="ctr">
            <a:spAutoFit/>
          </a:bodyP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1039" name="Rectangle 15"/>
          <p:cNvSpPr>
            <a:spLocks noChangeArrowheads="1"/>
          </p:cNvSpPr>
          <p:nvPr/>
        </p:nvSpPr>
        <p:spPr bwMode="auto">
          <a:xfrm>
            <a:off x="11113" y="6811963"/>
            <a:ext cx="9140825" cy="73025"/>
          </a:xfrm>
          <a:prstGeom prst="rect">
            <a:avLst/>
          </a:prstGeom>
          <a:solidFill>
            <a:srgbClr val="C95616"/>
          </a:solidFill>
          <a:ln w="9525">
            <a:noFill/>
            <a:miter lim="800000"/>
            <a:headEnd/>
            <a:tailEnd/>
          </a:ln>
          <a:effectLst/>
        </p:spPr>
        <p:txBody>
          <a:bodyPr wrap="none" anchor="ctr"/>
          <a:lstStyle/>
          <a:p>
            <a:pPr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a:solidFill>
                <a:srgbClr val="000000"/>
              </a:solidFill>
            </a:endParaRPr>
          </a:p>
        </p:txBody>
      </p:sp>
      <p:sp>
        <p:nvSpPr>
          <p:cNvPr id="1041" name="Text Box 17"/>
          <p:cNvSpPr txBox="1">
            <a:spLocks noChangeArrowheads="1"/>
          </p:cNvSpPr>
          <p:nvPr/>
        </p:nvSpPr>
        <p:spPr bwMode="auto">
          <a:xfrm>
            <a:off x="8532813" y="6524625"/>
            <a:ext cx="576262" cy="3048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fld id="{8E6141A4-B4DF-417A-BE19-BD33A1D78EA3}" type="slidenum">
              <a:rPr lang="zh-CN" altLang="en-US" sz="1400">
                <a:solidFill>
                  <a:srgbClr val="000099"/>
                </a:solidFill>
              </a:rPr>
              <a:pPr algn="ctr" eaLnBrk="0" fontAlgn="base" hangingPunct="0">
                <a:spcBef>
                  <a:spcPct val="50000"/>
                </a:spcBef>
                <a:spcAft>
                  <a:spcPct val="0"/>
                </a:spcAft>
              </a:pPr>
              <a:t>‹#›</a:t>
            </a:fld>
            <a:endParaRPr lang="en-US" altLang="zh-CN" sz="1400">
              <a:solidFill>
                <a:srgbClr val="000099"/>
              </a:solidFill>
            </a:endParaRPr>
          </a:p>
        </p:txBody>
      </p:sp>
      <p:pic>
        <p:nvPicPr>
          <p:cNvPr id="1044" name="Picture 20" descr="buaa_1"/>
          <p:cNvPicPr>
            <a:picLocks noChangeAspect="1" noChangeArrowheads="1"/>
          </p:cNvPicPr>
          <p:nvPr/>
        </p:nvPicPr>
        <p:blipFill>
          <a:blip r:embed="rId15" cstate="print"/>
          <a:srcRect/>
          <a:stretch>
            <a:fillRect/>
          </a:stretch>
        </p:blipFill>
        <p:spPr bwMode="auto">
          <a:xfrm>
            <a:off x="0" y="6597650"/>
            <a:ext cx="1331913" cy="287338"/>
          </a:xfrm>
          <a:prstGeom prst="rect">
            <a:avLst/>
          </a:prstGeom>
          <a:noFill/>
          <a:ln w="9525">
            <a:noFill/>
            <a:miter lim="800000"/>
            <a:headEnd/>
            <a:tailEnd/>
          </a:ln>
        </p:spPr>
      </p:pic>
    </p:spTree>
    <p:extLst>
      <p:ext uri="{BB962C8B-B14F-4D97-AF65-F5344CB8AC3E}">
        <p14:creationId xmlns:p14="http://schemas.microsoft.com/office/powerpoint/2010/main" val="3993057068"/>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Lst>
  <p:hf hdr="0" ftr="0" dt="0"/>
  <p:txStyles>
    <p:titleStyle>
      <a:lvl1pPr algn="l" rtl="0" eaLnBrk="0" fontAlgn="base" hangingPunct="0">
        <a:lnSpc>
          <a:spcPct val="87000"/>
        </a:lnSpc>
        <a:spcBef>
          <a:spcPct val="0"/>
        </a:spcBef>
        <a:spcAft>
          <a:spcPct val="0"/>
        </a:spcAft>
        <a:defRPr sz="2400" b="1" i="1">
          <a:solidFill>
            <a:srgbClr val="FF0000"/>
          </a:solidFill>
          <a:latin typeface="+mj-lt"/>
          <a:ea typeface="+mj-ea"/>
          <a:cs typeface="+mj-cs"/>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163" indent="-284163" algn="l" rtl="0" eaLnBrk="0" fontAlgn="base" hangingPunct="0">
        <a:spcBef>
          <a:spcPct val="10000"/>
        </a:spcBef>
        <a:spcAft>
          <a:spcPct val="10000"/>
        </a:spcAft>
        <a:buClr>
          <a:srgbClr val="FF0000"/>
        </a:buClr>
        <a:buSzPct val="100000"/>
        <a:buFont typeface="Wingdings" pitchFamily="2" charset="2"/>
        <a:buChar char="v"/>
        <a:defRPr sz="2400" b="1">
          <a:solidFill>
            <a:schemeClr val="tx1"/>
          </a:solidFill>
          <a:latin typeface="+mn-lt"/>
          <a:ea typeface="+mn-ea"/>
          <a:cs typeface="+mn-cs"/>
        </a:defRPr>
      </a:lvl1pPr>
      <a:lvl2pPr marL="668338" indent="-193675" algn="l" rtl="0" eaLnBrk="0" fontAlgn="base" hangingPunct="0">
        <a:spcBef>
          <a:spcPct val="10000"/>
        </a:spcBef>
        <a:spcAft>
          <a:spcPct val="10000"/>
        </a:spcAft>
        <a:buClr>
          <a:srgbClr val="001ADC"/>
        </a:buClr>
        <a:buSzPct val="100000"/>
        <a:buFont typeface="Wingdings" pitchFamily="2" charset="2"/>
        <a:buChar char="Ø"/>
        <a:defRPr b="1">
          <a:solidFill>
            <a:schemeClr val="tx1"/>
          </a:solidFill>
          <a:latin typeface="+mn-lt"/>
          <a:ea typeface="+mn-ea"/>
        </a:defRPr>
      </a:lvl2pPr>
      <a:lvl3pPr marL="1050925" indent="-192088" algn="l" rtl="0" eaLnBrk="0" fontAlgn="base" hangingPunct="0">
        <a:spcBef>
          <a:spcPct val="10000"/>
        </a:spcBef>
        <a:spcAft>
          <a:spcPct val="10000"/>
        </a:spcAft>
        <a:buClr>
          <a:srgbClr val="05AD01"/>
        </a:buClr>
        <a:buSzPct val="100000"/>
        <a:buFont typeface="Wingdings" pitchFamily="2" charset="2"/>
        <a:buChar char="§"/>
        <a:defRPr b="1">
          <a:solidFill>
            <a:schemeClr val="tx1"/>
          </a:solidFill>
          <a:latin typeface="+mn-lt"/>
          <a:ea typeface="+mn-ea"/>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4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6.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3.xml"/></Relationships>
</file>

<file path=ppt/slides/_rels/slide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47.xml"/></Relationships>
</file>

<file path=ppt/slides/_rels/slide7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7.xml"/></Relationships>
</file>

<file path=ppt/slides/_rels/slide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7.xml"/></Relationships>
</file>

<file path=ppt/slides/_rels/slide73.xml.rels><?xml version="1.0" encoding="UTF-8" standalone="yes"?>
<Relationships xmlns="http://schemas.openxmlformats.org/package/2006/relationships"><Relationship Id="rId3" Type="http://schemas.openxmlformats.org/officeDocument/2006/relationships/hyperlink" Target="file:///F:\g.course.2014.10.28\&#35745;&#31639;&#26426;&#32452;&#25104;\2014\L6-&#26102;&#24207;&#30005;&#36335;.pptx#-1,30,PowerPoint &#28436;&#31034;&#25991;&#31295;" TargetMode="External"/><Relationship Id="rId2" Type="http://schemas.openxmlformats.org/officeDocument/2006/relationships/image" Target="../media/image24.png"/><Relationship Id="rId1" Type="http://schemas.openxmlformats.org/officeDocument/2006/relationships/slideLayout" Target="../slideLayouts/slideLayout47.xml"/></Relationships>
</file>

<file path=ppt/slides/_rels/slide74.xml.rels><?xml version="1.0" encoding="UTF-8" standalone="yes"?>
<Relationships xmlns="http://schemas.openxmlformats.org/package/2006/relationships"><Relationship Id="rId3" Type="http://schemas.openxmlformats.org/officeDocument/2006/relationships/hyperlink" Target="file:///F:\g.course.2014.10.28\&#35745;&#31639;&#26426;&#32452;&#25104;\2014\L6-&#26102;&#24207;&#30005;&#36335;.pptx#-1,34,PowerPoint &#28436;&#31034;&#25991;&#31295;" TargetMode="External"/><Relationship Id="rId2" Type="http://schemas.openxmlformats.org/officeDocument/2006/relationships/image" Target="../media/image24.png"/><Relationship Id="rId1" Type="http://schemas.openxmlformats.org/officeDocument/2006/relationships/slideLayout" Target="../slideLayouts/slideLayout47.xml"/></Relationships>
</file>

<file path=ppt/slides/_rels/slide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file:///F:\g.course.2014.10.28\&#35745;&#31639;&#26426;&#32452;&#25104;\2014\L6-&#26102;&#24207;&#30005;&#36335;.pptx#-1,30,PowerPoint &#28436;&#31034;&#25991;&#31295;" TargetMode="External"/><Relationship Id="rId1" Type="http://schemas.openxmlformats.org/officeDocument/2006/relationships/slideLayout" Target="../slideLayouts/slideLayout4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47.xml"/><Relationship Id="rId4" Type="http://schemas.openxmlformats.org/officeDocument/2006/relationships/image" Target="../media/image30.png"/></Relationships>
</file>

<file path=ppt/slides/_rels/slide7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47.xml"/><Relationship Id="rId5" Type="http://schemas.openxmlformats.org/officeDocument/2006/relationships/image" Target="../media/image32.png"/><Relationship Id="rId4" Type="http://schemas.openxmlformats.org/officeDocument/2006/relationships/image" Target="../media/image31.png"/></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47.xml"/><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47.xml"/><Relationship Id="rId6" Type="http://schemas.microsoft.com/office/2007/relationships/hdphoto" Target="../media/hdphoto1.wdp"/><Relationship Id="rId5" Type="http://schemas.openxmlformats.org/officeDocument/2006/relationships/image" Target="../media/image35.png"/><Relationship Id="rId4" Type="http://schemas.openxmlformats.org/officeDocument/2006/relationships/image" Target="../media/image34.png"/></Relationships>
</file>

<file path=ppt/slides/_rels/slide8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6.xml"/><Relationship Id="rId1" Type="http://schemas.openxmlformats.org/officeDocument/2006/relationships/slideLayout" Target="../slideLayouts/slideLayout47.xml"/></Relationships>
</file>

<file path=ppt/slides/_rels/slide8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7.png"/><Relationship Id="rId1" Type="http://schemas.openxmlformats.org/officeDocument/2006/relationships/slideLayout" Target="../slideLayouts/slideLayout47.xml"/></Relationships>
</file>

<file path=ppt/slides/_rels/slide83.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4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7.xml"/></Relationships>
</file>

<file path=ppt/slides/_rels/slide8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47.xml"/></Relationships>
</file>

<file path=ppt/slides/_rels/slide8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48.xml"/><Relationship Id="rId1" Type="http://schemas.openxmlformats.org/officeDocument/2006/relationships/slideLayout" Target="../slideLayouts/slideLayout47.xml"/><Relationship Id="rId4" Type="http://schemas.openxmlformats.org/officeDocument/2006/relationships/image" Target="../media/image41.emf"/></Relationships>
</file>

<file path=ppt/slides/_rels/slide87.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4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7.xml"/></Relationships>
</file>

<file path=ppt/slides/_rels/slide9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47.xml"/></Relationships>
</file>

<file path=ppt/slides/_rels/slide9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4.xml"/><Relationship Id="rId1" Type="http://schemas.openxmlformats.org/officeDocument/2006/relationships/slideLayout" Target="../slideLayouts/slideLayout47.xml"/></Relationships>
</file>

<file path=ppt/slides/_rels/slide9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5.xml"/><Relationship Id="rId1" Type="http://schemas.openxmlformats.org/officeDocument/2006/relationships/slideLayout" Target="../slideLayouts/slideLayout47.xml"/></Relationships>
</file>

<file path=ppt/slides/_rels/slide9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6.xml"/><Relationship Id="rId1" Type="http://schemas.openxmlformats.org/officeDocument/2006/relationships/slideLayout" Target="../slideLayouts/slideLayout4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Rectangle 4"/>
          <p:cNvSpPr>
            <a:spLocks noGrp="1" noChangeArrowheads="1"/>
          </p:cNvSpPr>
          <p:nvPr>
            <p:ph type="ctrTitle" idx="4294967295"/>
          </p:nvPr>
        </p:nvSpPr>
        <p:spPr bwMode="auto">
          <a:xfrm>
            <a:off x="395536" y="1196752"/>
            <a:ext cx="6912768" cy="1355279"/>
          </a:xfrm>
          <a:prstGeom prst="rect">
            <a:avLst/>
          </a:prstGeom>
          <a:solidFill>
            <a:srgbClr val="FFFFFF"/>
          </a:solidFill>
          <a:ln>
            <a:miter lim="800000"/>
            <a:headEnd/>
            <a:tailEnd/>
          </a:ln>
        </p:spPr>
        <p:txBody>
          <a:bodyPr tIns="61200" bIns="61200"/>
          <a:lstStyle/>
          <a:p>
            <a:pPr algn="ctr"/>
            <a:r>
              <a:rPr lang="zh-CN" altLang="en-US" sz="4400" i="0" dirty="0" smtClean="0">
                <a:solidFill>
                  <a:srgbClr val="000066"/>
                </a:solidFill>
                <a:latin typeface="黑体" pitchFamily="49" charset="-122"/>
                <a:ea typeface="黑体" pitchFamily="49" charset="-122"/>
              </a:rPr>
              <a:t>计算</a:t>
            </a:r>
            <a:r>
              <a:rPr lang="zh-CN" altLang="en-US" sz="4400" i="0" dirty="0">
                <a:solidFill>
                  <a:srgbClr val="000066"/>
                </a:solidFill>
                <a:latin typeface="黑体" pitchFamily="49" charset="-122"/>
                <a:ea typeface="黑体" pitchFamily="49" charset="-122"/>
              </a:rPr>
              <a:t>机</a:t>
            </a:r>
            <a:r>
              <a:rPr lang="zh-CN" altLang="en-US" sz="4400" i="0" dirty="0" smtClean="0">
                <a:solidFill>
                  <a:srgbClr val="000066"/>
                </a:solidFill>
                <a:latin typeface="黑体" pitchFamily="49" charset="-122"/>
                <a:ea typeface="黑体" pitchFamily="49" charset="-122"/>
              </a:rPr>
              <a:t>组成原理</a:t>
            </a:r>
            <a:r>
              <a:rPr lang="zh-CN" altLang="en-US" sz="4800" i="0" dirty="0">
                <a:solidFill>
                  <a:srgbClr val="000066"/>
                </a:solidFill>
              </a:rPr>
              <a:t/>
            </a:r>
            <a:br>
              <a:rPr lang="zh-CN" altLang="en-US" sz="4800" i="0" dirty="0">
                <a:solidFill>
                  <a:srgbClr val="000066"/>
                </a:solidFill>
              </a:rPr>
            </a:br>
            <a:r>
              <a:rPr lang="en-US" altLang="zh-CN" sz="4800" i="0" dirty="0">
                <a:solidFill>
                  <a:srgbClr val="000066"/>
                </a:solidFill>
                <a:latin typeface="Times New Roman" pitchFamily="18" charset="0"/>
                <a:cs typeface="Times New Roman" pitchFamily="18" charset="0"/>
              </a:rPr>
              <a:t>(</a:t>
            </a:r>
            <a:r>
              <a:rPr lang="en-US" altLang="zh-CN" sz="4000" i="0" dirty="0" smtClean="0">
                <a:solidFill>
                  <a:srgbClr val="000066"/>
                </a:solidFill>
                <a:latin typeface="Times New Roman" pitchFamily="18" charset="0"/>
              </a:rPr>
              <a:t>2019</a:t>
            </a:r>
            <a:r>
              <a:rPr lang="zh-CN" altLang="en-US" sz="4000" i="0" dirty="0" smtClean="0">
                <a:solidFill>
                  <a:srgbClr val="000066"/>
                </a:solidFill>
                <a:latin typeface="Times New Roman" pitchFamily="18" charset="0"/>
              </a:rPr>
              <a:t>级</a:t>
            </a:r>
            <a:r>
              <a:rPr lang="en-US" altLang="zh-CN" sz="4800" i="0" dirty="0" smtClean="0">
                <a:solidFill>
                  <a:srgbClr val="000066"/>
                </a:solidFill>
                <a:latin typeface="Times New Roman" pitchFamily="18" charset="0"/>
              </a:rPr>
              <a:t>)</a:t>
            </a:r>
            <a:endParaRPr lang="en-US" altLang="zh-CN" sz="4800" i="0" dirty="0">
              <a:solidFill>
                <a:srgbClr val="000066"/>
              </a:solidFill>
            </a:endParaRPr>
          </a:p>
        </p:txBody>
      </p:sp>
      <p:sp>
        <p:nvSpPr>
          <p:cNvPr id="118789" name="Rectangle 5"/>
          <p:cNvSpPr>
            <a:spLocks noGrp="1" noChangeArrowheads="1"/>
          </p:cNvSpPr>
          <p:nvPr>
            <p:ph type="subTitle" idx="4294967295"/>
          </p:nvPr>
        </p:nvSpPr>
        <p:spPr bwMode="auto">
          <a:xfrm>
            <a:off x="539552" y="3140968"/>
            <a:ext cx="6376222" cy="2218390"/>
          </a:xfrm>
          <a:prstGeom prst="rect">
            <a:avLst/>
          </a:prstGeom>
          <a:solidFill>
            <a:srgbClr val="FFFFFF"/>
          </a:solidFill>
          <a:ln>
            <a:miter lim="800000"/>
            <a:headEnd/>
            <a:tailEnd/>
          </a:ln>
        </p:spPr>
        <p:txBody>
          <a:bodyPr tIns="97200" bIns="97200"/>
          <a:lstStyle/>
          <a:p>
            <a:pPr marL="0" indent="0" algn="ctr">
              <a:lnSpc>
                <a:spcPct val="150000"/>
              </a:lnSpc>
              <a:spcBef>
                <a:spcPts val="0"/>
              </a:spcBef>
              <a:spcAft>
                <a:spcPts val="0"/>
              </a:spcAft>
              <a:buNone/>
            </a:pPr>
            <a:r>
              <a:rPr lang="zh-CN" altLang="en-US" sz="3600" dirty="0" smtClean="0">
                <a:solidFill>
                  <a:schemeClr val="tx2"/>
                </a:solidFill>
                <a:latin typeface="华文楷体" pitchFamily="2" charset="-122"/>
                <a:ea typeface="华文楷体" pitchFamily="2" charset="-122"/>
                <a:cs typeface="Times New Roman" pitchFamily="18" charset="0"/>
              </a:rPr>
              <a:t>计算机组成原理课程组</a:t>
            </a:r>
            <a:endParaRPr lang="en-US" altLang="zh-CN" sz="3600" dirty="0" smtClean="0">
              <a:solidFill>
                <a:schemeClr val="tx2"/>
              </a:solidFill>
              <a:latin typeface="华文楷体" pitchFamily="2" charset="-122"/>
              <a:ea typeface="华文楷体" pitchFamily="2" charset="-122"/>
              <a:cs typeface="Times New Roman" pitchFamily="18" charset="0"/>
            </a:endParaRPr>
          </a:p>
          <a:p>
            <a:pPr marL="0" indent="0" algn="ctr">
              <a:lnSpc>
                <a:spcPct val="150000"/>
              </a:lnSpc>
              <a:spcBef>
                <a:spcPts val="0"/>
              </a:spcBef>
              <a:spcAft>
                <a:spcPts val="0"/>
              </a:spcAft>
              <a:buNone/>
            </a:pPr>
            <a:r>
              <a:rPr lang="zh-CN" altLang="en-US" sz="3200" baseline="30000" dirty="0" smtClean="0">
                <a:solidFill>
                  <a:schemeClr val="tx2"/>
                </a:solidFill>
                <a:latin typeface="华文楷体" pitchFamily="2" charset="-122"/>
                <a:ea typeface="华文楷体" pitchFamily="2" charset="-122"/>
                <a:cs typeface="Times New Roman" pitchFamily="18" charset="0"/>
              </a:rPr>
              <a:t>（刘旭东、高小鹏、肖利民、牛建伟、栾钟治）</a:t>
            </a:r>
            <a:endParaRPr lang="en-US" altLang="zh-CN" sz="3200" baseline="30000" dirty="0" smtClean="0">
              <a:solidFill>
                <a:schemeClr val="tx2"/>
              </a:solidFill>
              <a:latin typeface="华文楷体" pitchFamily="2" charset="-122"/>
              <a:ea typeface="华文楷体" pitchFamily="2" charset="-122"/>
              <a:cs typeface="Times New Roman" pitchFamily="18" charset="0"/>
            </a:endParaRPr>
          </a:p>
          <a:p>
            <a:pPr marL="0" indent="0" algn="ctr">
              <a:buNone/>
            </a:pPr>
            <a:endParaRPr lang="en-US" altLang="zh-CN" sz="3200" baseline="30000" dirty="0">
              <a:solidFill>
                <a:schemeClr val="tx2"/>
              </a:solidFill>
              <a:latin typeface="华文楷体" pitchFamily="2" charset="-122"/>
              <a:ea typeface="华文楷体" pitchFamily="2" charset="-122"/>
              <a:cs typeface="Times New Roman" pitchFamily="18" charset="0"/>
            </a:endParaRPr>
          </a:p>
          <a:p>
            <a:pPr marL="0" indent="0">
              <a:buFont typeface="Wingdings" pitchFamily="2" charset="2"/>
              <a:buNone/>
            </a:pPr>
            <a:r>
              <a:rPr lang="en-US" altLang="zh-CN" sz="1800" b="0" dirty="0" smtClean="0">
                <a:solidFill>
                  <a:schemeClr val="tx2"/>
                </a:solidFill>
                <a:ea typeface="华文楷体" pitchFamily="2" charset="-122"/>
                <a:cs typeface="Times New Roman" panose="02020603050405020304" pitchFamily="18" charset="0"/>
              </a:rPr>
              <a:t>                                                  </a:t>
            </a:r>
            <a:endParaRPr lang="en-US" altLang="zh-CN" sz="1800" b="0" dirty="0">
              <a:solidFill>
                <a:schemeClr val="tx2"/>
              </a:solidFill>
              <a:ea typeface="华文楷体" pitchFamily="2" charset="-122"/>
              <a:cs typeface="Times New Roman" panose="02020603050405020304" pitchFamily="18" charset="0"/>
            </a:endParaRPr>
          </a:p>
        </p:txBody>
      </p:sp>
    </p:spTree>
    <p:extLst>
      <p:ext uri="{BB962C8B-B14F-4D97-AF65-F5344CB8AC3E}">
        <p14:creationId xmlns:p14="http://schemas.microsoft.com/office/powerpoint/2010/main" val="3104722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zh-CN" altLang="en-US" dirty="0" smtClean="0"/>
              <a:t>计算机性能评价</a:t>
            </a:r>
            <a:endParaRPr lang="en-US" altLang="zh-CN" dirty="0"/>
          </a:p>
        </p:txBody>
      </p:sp>
      <p:sp>
        <p:nvSpPr>
          <p:cNvPr id="262147" name="Rectangle 3"/>
          <p:cNvSpPr>
            <a:spLocks noGrp="1" noChangeArrowheads="1"/>
          </p:cNvSpPr>
          <p:nvPr>
            <p:ph type="body" idx="1"/>
          </p:nvPr>
        </p:nvSpPr>
        <p:spPr>
          <a:xfrm>
            <a:off x="642910" y="1000108"/>
            <a:ext cx="7889530" cy="4557145"/>
          </a:xfrm>
        </p:spPr>
        <p:txBody>
          <a:bodyPr/>
          <a:lstStyle/>
          <a:p>
            <a:pPr>
              <a:lnSpc>
                <a:spcPct val="110000"/>
              </a:lnSpc>
            </a:pPr>
            <a:r>
              <a:rPr lang="zh-CN" altLang="en-US" dirty="0" smtClean="0">
                <a:solidFill>
                  <a:srgbClr val="FF0000"/>
                </a:solidFill>
                <a:ea typeface="宋体" pitchFamily="2" charset="-122"/>
              </a:rPr>
              <a:t>响应时间</a:t>
            </a:r>
            <a:r>
              <a:rPr lang="zh-CN" altLang="en-US" dirty="0" smtClean="0">
                <a:ea typeface="宋体" pitchFamily="2" charset="-122"/>
              </a:rPr>
              <a:t>与</a:t>
            </a:r>
            <a:r>
              <a:rPr lang="zh-CN" altLang="en-US" dirty="0" smtClean="0">
                <a:solidFill>
                  <a:srgbClr val="FF0000"/>
                </a:solidFill>
                <a:ea typeface="宋体" pitchFamily="2" charset="-122"/>
              </a:rPr>
              <a:t>吞吐量</a:t>
            </a:r>
            <a:endParaRPr lang="zh-CN" altLang="en-US" dirty="0">
              <a:solidFill>
                <a:srgbClr val="FF0000"/>
              </a:solidFill>
              <a:ea typeface="宋体" pitchFamily="2" charset="-122"/>
            </a:endParaRPr>
          </a:p>
          <a:p>
            <a:pPr lvl="1">
              <a:lnSpc>
                <a:spcPct val="110000"/>
              </a:lnSpc>
            </a:pPr>
            <a:r>
              <a:rPr lang="zh-CN" altLang="en-US" sz="2000" dirty="0" smtClean="0">
                <a:solidFill>
                  <a:srgbClr val="FF0000"/>
                </a:solidFill>
                <a:ea typeface="宋体" pitchFamily="2" charset="-122"/>
              </a:rPr>
              <a:t>响应时间</a:t>
            </a:r>
            <a:r>
              <a:rPr lang="zh-CN" altLang="en-US" sz="2000" dirty="0" smtClean="0">
                <a:ea typeface="宋体" pitchFamily="2" charset="-122"/>
              </a:rPr>
              <a:t>：从</a:t>
            </a:r>
            <a:r>
              <a:rPr lang="zh-CN" altLang="en-US" sz="2000" dirty="0">
                <a:ea typeface="宋体" pitchFamily="2" charset="-122"/>
              </a:rPr>
              <a:t>提交作业到</a:t>
            </a:r>
            <a:r>
              <a:rPr lang="zh-CN" altLang="en-US" sz="2000" dirty="0" smtClean="0">
                <a:ea typeface="宋体" pitchFamily="2" charset="-122"/>
              </a:rPr>
              <a:t>完成</a:t>
            </a:r>
            <a:r>
              <a:rPr lang="zh-CN" altLang="en-US" sz="2000" dirty="0">
                <a:ea typeface="宋体" pitchFamily="2" charset="-122"/>
              </a:rPr>
              <a:t>作业所花费的</a:t>
            </a:r>
            <a:r>
              <a:rPr lang="zh-CN" altLang="en-US" sz="2000" dirty="0" smtClean="0">
                <a:ea typeface="宋体" pitchFamily="2" charset="-122"/>
              </a:rPr>
              <a:t>时间</a:t>
            </a:r>
            <a:endParaRPr lang="en-US" altLang="zh-CN" sz="2000" dirty="0" smtClean="0">
              <a:ea typeface="宋体" pitchFamily="2" charset="-122"/>
            </a:endParaRPr>
          </a:p>
          <a:p>
            <a:pPr lvl="2">
              <a:lnSpc>
                <a:spcPct val="110000"/>
              </a:lnSpc>
            </a:pPr>
            <a:r>
              <a:rPr lang="zh-CN" altLang="en-US" sz="2000" dirty="0">
                <a:ea typeface="宋体" pitchFamily="2" charset="-122"/>
              </a:rPr>
              <a:t>响应时间是完成一个任务所花的时间总和</a:t>
            </a:r>
            <a:r>
              <a:rPr lang="zh-CN" altLang="en-US" sz="2000" dirty="0" smtClean="0">
                <a:ea typeface="宋体" pitchFamily="2" charset="-122"/>
              </a:rPr>
              <a:t>，包括</a:t>
            </a:r>
            <a:r>
              <a:rPr lang="zh-CN" altLang="en-US" sz="2000" dirty="0">
                <a:ea typeface="宋体" pitchFamily="2" charset="-122"/>
              </a:rPr>
              <a:t>内存访问时间、执行</a:t>
            </a:r>
            <a:r>
              <a:rPr lang="en-US" altLang="zh-CN" sz="2000" dirty="0">
                <a:ea typeface="宋体" pitchFamily="2" charset="-122"/>
              </a:rPr>
              <a:t>IO</a:t>
            </a:r>
            <a:r>
              <a:rPr lang="zh-CN" altLang="en-US" sz="2000" dirty="0">
                <a:ea typeface="宋体" pitchFamily="2" charset="-122"/>
              </a:rPr>
              <a:t>操作的时间</a:t>
            </a:r>
            <a:r>
              <a:rPr lang="zh-CN" altLang="en-US" sz="2000" dirty="0" smtClean="0">
                <a:ea typeface="宋体" pitchFamily="2" charset="-122"/>
              </a:rPr>
              <a:t>、以及</a:t>
            </a:r>
            <a:r>
              <a:rPr lang="zh-CN" altLang="en-US" sz="2000" dirty="0">
                <a:ea typeface="宋体" pitchFamily="2" charset="-122"/>
              </a:rPr>
              <a:t>运行必要的操作系统代码所需的</a:t>
            </a:r>
            <a:r>
              <a:rPr lang="zh-CN" altLang="en-US" sz="2000" dirty="0" smtClean="0">
                <a:ea typeface="宋体" pitchFamily="2" charset="-122"/>
              </a:rPr>
              <a:t>时间。</a:t>
            </a:r>
          </a:p>
          <a:p>
            <a:pPr lvl="1">
              <a:lnSpc>
                <a:spcPct val="110000"/>
              </a:lnSpc>
            </a:pPr>
            <a:r>
              <a:rPr lang="zh-CN" altLang="en-US" sz="2000" dirty="0" smtClean="0">
                <a:solidFill>
                  <a:srgbClr val="FF0000"/>
                </a:solidFill>
                <a:ea typeface="宋体" pitchFamily="2" charset="-122"/>
              </a:rPr>
              <a:t>吞吐量</a:t>
            </a:r>
            <a:r>
              <a:rPr lang="zh-CN" altLang="en-US" sz="2000" dirty="0" smtClean="0">
                <a:ea typeface="宋体" pitchFamily="2" charset="-122"/>
              </a:rPr>
              <a:t>：一定</a:t>
            </a:r>
            <a:r>
              <a:rPr lang="zh-CN" altLang="en-US" sz="2000" dirty="0">
                <a:ea typeface="宋体" pitchFamily="2" charset="-122"/>
              </a:rPr>
              <a:t>时间间隔内</a:t>
            </a:r>
            <a:r>
              <a:rPr lang="zh-CN" altLang="en-US" sz="2000" dirty="0" smtClean="0">
                <a:ea typeface="宋体" pitchFamily="2" charset="-122"/>
              </a:rPr>
              <a:t>完成</a:t>
            </a:r>
            <a:r>
              <a:rPr lang="zh-CN" altLang="en-US" sz="2000" dirty="0">
                <a:ea typeface="宋体" pitchFamily="2" charset="-122"/>
              </a:rPr>
              <a:t>的作业</a:t>
            </a:r>
            <a:r>
              <a:rPr lang="zh-CN" altLang="en-US" sz="2000" dirty="0" smtClean="0">
                <a:ea typeface="宋体" pitchFamily="2" charset="-122"/>
              </a:rPr>
              <a:t>数</a:t>
            </a:r>
            <a:endParaRPr lang="en-US" altLang="zh-CN" sz="2000" dirty="0" smtClean="0">
              <a:ea typeface="宋体" pitchFamily="2" charset="-122"/>
            </a:endParaRPr>
          </a:p>
          <a:p>
            <a:pPr lvl="2">
              <a:lnSpc>
                <a:spcPct val="110000"/>
              </a:lnSpc>
            </a:pPr>
            <a:r>
              <a:rPr lang="zh-CN" altLang="en-US" sz="2000" dirty="0">
                <a:ea typeface="宋体" pitchFamily="2" charset="-122"/>
              </a:rPr>
              <a:t>多任务操作系统更侧重于优化系统的</a:t>
            </a:r>
            <a:r>
              <a:rPr lang="zh-CN" altLang="en-US" sz="2000" dirty="0" smtClean="0">
                <a:ea typeface="宋体" pitchFamily="2" charset="-122"/>
              </a:rPr>
              <a:t>整体吞吐量</a:t>
            </a:r>
            <a:r>
              <a:rPr lang="zh-CN" altLang="en-US" sz="2000" dirty="0">
                <a:ea typeface="宋体" pitchFamily="2" charset="-122"/>
              </a:rPr>
              <a:t>，而不会特别最小化某个特定</a:t>
            </a:r>
            <a:r>
              <a:rPr lang="zh-CN" altLang="en-US" sz="2000" dirty="0" smtClean="0">
                <a:ea typeface="宋体" pitchFamily="2" charset="-122"/>
              </a:rPr>
              <a:t>程序的</a:t>
            </a:r>
            <a:r>
              <a:rPr lang="zh-CN" altLang="en-US" sz="2000" dirty="0">
                <a:ea typeface="宋体" pitchFamily="2" charset="-122"/>
              </a:rPr>
              <a:t>响应时间</a:t>
            </a:r>
          </a:p>
          <a:p>
            <a:pPr lvl="1">
              <a:lnSpc>
                <a:spcPct val="110000"/>
              </a:lnSpc>
            </a:pPr>
            <a:r>
              <a:rPr lang="zh-CN" altLang="en-US" sz="2000" dirty="0" smtClean="0">
                <a:ea typeface="宋体" pitchFamily="2" charset="-122"/>
              </a:rPr>
              <a:t>个人</a:t>
            </a:r>
            <a:r>
              <a:rPr lang="zh-CN" altLang="en-US" sz="2000" dirty="0">
                <a:ea typeface="宋体" pitchFamily="2" charset="-122"/>
              </a:rPr>
              <a:t>用户更关心响应时间，</a:t>
            </a:r>
            <a:r>
              <a:rPr lang="zh-CN" altLang="en-US" sz="2000" dirty="0" smtClean="0">
                <a:ea typeface="宋体" pitchFamily="2" charset="-122"/>
              </a:rPr>
              <a:t>企业</a:t>
            </a:r>
            <a:r>
              <a:rPr lang="zh-CN" altLang="en-US" sz="2000" dirty="0">
                <a:ea typeface="宋体" pitchFamily="2" charset="-122"/>
              </a:rPr>
              <a:t>级计算机的管理人员更</a:t>
            </a:r>
            <a:r>
              <a:rPr lang="zh-CN" altLang="en-US" sz="2000" dirty="0" smtClean="0">
                <a:ea typeface="宋体" pitchFamily="2" charset="-122"/>
              </a:rPr>
              <a:t>关心吞吐量</a:t>
            </a:r>
            <a:endParaRPr lang="zh-CN" altLang="en-US" sz="2000" dirty="0">
              <a:ea typeface="宋体" pitchFamily="2" charset="-122"/>
            </a:endParaRPr>
          </a:p>
          <a:p>
            <a:pPr lvl="1">
              <a:lnSpc>
                <a:spcPct val="110000"/>
              </a:lnSpc>
            </a:pPr>
            <a:r>
              <a:rPr lang="zh-CN" altLang="en-US" sz="2000" dirty="0" smtClean="0">
                <a:ea typeface="宋体" pitchFamily="2" charset="-122"/>
              </a:rPr>
              <a:t>对于</a:t>
            </a:r>
            <a:r>
              <a:rPr lang="zh-CN" altLang="en-US" sz="2000" dirty="0">
                <a:ea typeface="宋体" pitchFamily="2" charset="-122"/>
              </a:rPr>
              <a:t>企业级计算机以外的</a:t>
            </a:r>
            <a:r>
              <a:rPr lang="zh-CN" altLang="en-US" sz="2000" dirty="0" smtClean="0">
                <a:ea typeface="宋体" pitchFamily="2" charset="-122"/>
              </a:rPr>
              <a:t>应用</a:t>
            </a:r>
            <a:r>
              <a:rPr lang="zh-CN" altLang="en-US" sz="2000" dirty="0">
                <a:ea typeface="宋体" pitchFamily="2" charset="-122"/>
              </a:rPr>
              <a:t>，响应时间是评价计算机</a:t>
            </a:r>
            <a:r>
              <a:rPr lang="zh-CN" altLang="en-US" sz="2000" dirty="0" smtClean="0">
                <a:ea typeface="宋体" pitchFamily="2" charset="-122"/>
              </a:rPr>
              <a:t>性能</a:t>
            </a:r>
            <a:r>
              <a:rPr lang="zh-CN" altLang="en-US" sz="2000" dirty="0">
                <a:ea typeface="宋体" pitchFamily="2" charset="-122"/>
              </a:rPr>
              <a:t>的主要</a:t>
            </a:r>
            <a:r>
              <a:rPr lang="zh-CN" altLang="en-US" sz="2000" dirty="0" smtClean="0">
                <a:ea typeface="宋体" pitchFamily="2" charset="-122"/>
              </a:rPr>
              <a:t>依据</a:t>
            </a:r>
            <a:endParaRPr lang="zh-CN" altLang="en-US" sz="2000" dirty="0">
              <a:ea typeface="宋体" pitchFamily="2" charset="-122"/>
            </a:endParaRPr>
          </a:p>
        </p:txBody>
      </p:sp>
    </p:spTree>
    <p:extLst>
      <p:ext uri="{BB962C8B-B14F-4D97-AF65-F5344CB8AC3E}">
        <p14:creationId xmlns:p14="http://schemas.microsoft.com/office/powerpoint/2010/main" val="209710426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8114" name="Rectangle 2"/>
          <p:cNvSpPr>
            <a:spLocks noGrp="1" noChangeArrowheads="1"/>
          </p:cNvSpPr>
          <p:nvPr>
            <p:ph type="title"/>
          </p:nvPr>
        </p:nvSpPr>
        <p:spPr>
          <a:xfrm>
            <a:off x="395536" y="86360"/>
            <a:ext cx="8229600" cy="1143000"/>
          </a:xfrm>
        </p:spPr>
        <p:txBody>
          <a:bodyPr/>
          <a:lstStyle/>
          <a:p>
            <a:r>
              <a:rPr lang="en-US" dirty="0" smtClean="0">
                <a:solidFill>
                  <a:schemeClr val="accent1"/>
                </a:solidFill>
              </a:rPr>
              <a:t>3. </a:t>
            </a:r>
            <a:r>
              <a:rPr lang="zh-CN" altLang="en-US" dirty="0" smtClean="0">
                <a:solidFill>
                  <a:schemeClr val="accent1"/>
                </a:solidFill>
              </a:rPr>
              <a:t>控制冒险</a:t>
            </a:r>
            <a:r>
              <a:rPr lang="en-US" dirty="0" smtClean="0">
                <a:solidFill>
                  <a:schemeClr val="accent1"/>
                </a:solidFill>
              </a:rPr>
              <a:t>: </a:t>
            </a:r>
            <a:r>
              <a:rPr lang="zh-CN" altLang="en-US" dirty="0" smtClean="0">
                <a:solidFill>
                  <a:schemeClr val="accent1"/>
                </a:solidFill>
              </a:rPr>
              <a:t>分支延迟指令</a:t>
            </a:r>
            <a:endParaRPr lang="en-US" dirty="0">
              <a:solidFill>
                <a:schemeClr val="accent1"/>
              </a:solidFill>
            </a:endParaRPr>
          </a:p>
        </p:txBody>
      </p:sp>
      <p:sp>
        <p:nvSpPr>
          <p:cNvPr id="2778115" name="Rectangle 3"/>
          <p:cNvSpPr>
            <a:spLocks noGrp="1" noChangeArrowheads="1"/>
          </p:cNvSpPr>
          <p:nvPr>
            <p:ph idx="1"/>
          </p:nvPr>
        </p:nvSpPr>
        <p:spPr>
          <a:xfrm>
            <a:off x="179512" y="1229360"/>
            <a:ext cx="8229600" cy="1224136"/>
          </a:xfrm>
        </p:spPr>
        <p:txBody>
          <a:bodyPr>
            <a:normAutofit fontScale="62500" lnSpcReduction="20000"/>
          </a:bodyPr>
          <a:lstStyle/>
          <a:p>
            <a:r>
              <a:rPr lang="zh-CN" altLang="en-US" dirty="0" smtClean="0"/>
              <a:t>分支延迟曹指令</a:t>
            </a:r>
            <a:r>
              <a:rPr lang="zh-CN" altLang="en-US" dirty="0"/>
              <a:t>安排</a:t>
            </a:r>
            <a:endParaRPr lang="en-US" altLang="zh-CN" dirty="0" smtClean="0"/>
          </a:p>
          <a:p>
            <a:pPr lvl="1"/>
            <a:r>
              <a:rPr lang="en-US" altLang="zh-CN" dirty="0" smtClean="0"/>
              <a:t>From before (best choice)</a:t>
            </a:r>
          </a:p>
          <a:p>
            <a:pPr lvl="1"/>
            <a:r>
              <a:rPr lang="en-US" dirty="0" smtClean="0"/>
              <a:t>From target</a:t>
            </a:r>
          </a:p>
          <a:p>
            <a:pPr lvl="1"/>
            <a:r>
              <a:rPr lang="en-US" dirty="0" smtClean="0"/>
              <a:t>From fall-through</a:t>
            </a:r>
            <a:endParaRPr lang="en-US" dirty="0"/>
          </a:p>
        </p:txBody>
      </p:sp>
      <p:sp>
        <p:nvSpPr>
          <p:cNvPr id="2" name="灯片编号占位符 1"/>
          <p:cNvSpPr>
            <a:spLocks noGrp="1"/>
          </p:cNvSpPr>
          <p:nvPr>
            <p:ph type="sldNum" sz="quarter" idx="12"/>
          </p:nvPr>
        </p:nvSpPr>
        <p:spPr/>
        <p:txBody>
          <a:bodyPr/>
          <a:lstStyle/>
          <a:p>
            <a:fld id="{3CC63E4C-4642-794D-A2FD-70F6B81535F5}" type="slidenum">
              <a:rPr lang="en-US" smtClean="0">
                <a:solidFill>
                  <a:prstClr val="black">
                    <a:tint val="75000"/>
                  </a:prstClr>
                </a:solidFill>
              </a:rPr>
              <a:pPr/>
              <a:t>100</a:t>
            </a:fld>
            <a:endParaRPr lang="en-US" dirty="0">
              <a:solidFill>
                <a:prstClr val="black">
                  <a:tint val="75000"/>
                </a:prstClr>
              </a:solidFill>
            </a:endParaRPr>
          </a:p>
        </p:txBody>
      </p:sp>
      <p:pic>
        <p:nvPicPr>
          <p:cNvPr id="6" name="图片 5"/>
          <p:cNvPicPr>
            <a:picLocks noChangeAspect="1"/>
          </p:cNvPicPr>
          <p:nvPr/>
        </p:nvPicPr>
        <p:blipFill>
          <a:blip r:embed="rId3"/>
          <a:stretch>
            <a:fillRect/>
          </a:stretch>
        </p:blipFill>
        <p:spPr>
          <a:xfrm>
            <a:off x="2695575" y="2105025"/>
            <a:ext cx="6448425" cy="4752975"/>
          </a:xfrm>
          <a:prstGeom prst="rect">
            <a:avLst/>
          </a:prstGeom>
        </p:spPr>
      </p:pic>
    </p:spTree>
    <p:extLst>
      <p:ext uri="{BB962C8B-B14F-4D97-AF65-F5344CB8AC3E}">
        <p14:creationId xmlns:p14="http://schemas.microsoft.com/office/powerpoint/2010/main" val="1147677826"/>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0162" name="Rectangle 2"/>
          <p:cNvSpPr>
            <a:spLocks noGrp="1" noChangeArrowheads="1"/>
          </p:cNvSpPr>
          <p:nvPr>
            <p:ph type="title"/>
          </p:nvPr>
        </p:nvSpPr>
        <p:spPr/>
        <p:txBody>
          <a:bodyPr>
            <a:normAutofit/>
          </a:bodyPr>
          <a:lstStyle/>
          <a:p>
            <a:r>
              <a:rPr lang="zh-CN" altLang="en-US" dirty="0" smtClean="0">
                <a:solidFill>
                  <a:schemeClr val="accent1"/>
                </a:solidFill>
              </a:rPr>
              <a:t>延迟分支举例</a:t>
            </a:r>
            <a:endParaRPr lang="en-US" dirty="0">
              <a:solidFill>
                <a:schemeClr val="accent1"/>
              </a:solidFill>
            </a:endParaRPr>
          </a:p>
        </p:txBody>
      </p:sp>
      <p:grpSp>
        <p:nvGrpSpPr>
          <p:cNvPr id="2" name="Group 3"/>
          <p:cNvGrpSpPr>
            <a:grpSpLocks/>
          </p:cNvGrpSpPr>
          <p:nvPr/>
        </p:nvGrpSpPr>
        <p:grpSpPr bwMode="auto">
          <a:xfrm>
            <a:off x="1072453" y="1677987"/>
            <a:ext cx="3630612" cy="3516313"/>
            <a:chOff x="507" y="854"/>
            <a:chExt cx="2287" cy="2215"/>
          </a:xfrm>
        </p:grpSpPr>
        <p:sp>
          <p:nvSpPr>
            <p:cNvPr id="2780164" name="Rectangle 4"/>
            <p:cNvSpPr>
              <a:spLocks noChangeArrowheads="1"/>
            </p:cNvSpPr>
            <p:nvPr/>
          </p:nvSpPr>
          <p:spPr bwMode="auto">
            <a:xfrm>
              <a:off x="507" y="1342"/>
              <a:ext cx="2015"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dirty="0">
                  <a:solidFill>
                    <a:schemeClr val="tx1"/>
                  </a:solidFill>
                  <a:latin typeface="Courier New"/>
                  <a:cs typeface="Courier New"/>
                </a:rPr>
                <a:t>add $</a:t>
              </a:r>
              <a:r>
                <a:rPr lang="en-US" sz="2800" dirty="0" smtClean="0">
                  <a:solidFill>
                    <a:schemeClr val="tx1"/>
                  </a:solidFill>
                  <a:latin typeface="Courier New"/>
                  <a:cs typeface="Courier New"/>
                </a:rPr>
                <a:t>1, $</a:t>
              </a:r>
              <a:r>
                <a:rPr lang="en-US" sz="2800" dirty="0">
                  <a:solidFill>
                    <a:schemeClr val="tx1"/>
                  </a:solidFill>
                  <a:latin typeface="Courier New"/>
                  <a:cs typeface="Courier New"/>
                </a:rPr>
                <a:t>2</a:t>
              </a:r>
              <a:r>
                <a:rPr lang="en-US" sz="2800" dirty="0" smtClean="0">
                  <a:solidFill>
                    <a:schemeClr val="tx1"/>
                  </a:solidFill>
                  <a:latin typeface="Courier New"/>
                  <a:cs typeface="Courier New"/>
                </a:rPr>
                <a:t>, $</a:t>
              </a:r>
              <a:r>
                <a:rPr lang="en-US" sz="2800" dirty="0">
                  <a:solidFill>
                    <a:schemeClr val="tx1"/>
                  </a:solidFill>
                  <a:latin typeface="Courier New"/>
                  <a:cs typeface="Courier New"/>
                </a:rPr>
                <a:t>3</a:t>
              </a:r>
            </a:p>
          </p:txBody>
        </p:sp>
        <p:sp>
          <p:nvSpPr>
            <p:cNvPr id="2780165" name="Rectangle 5"/>
            <p:cNvSpPr>
              <a:spLocks noChangeArrowheads="1"/>
            </p:cNvSpPr>
            <p:nvPr/>
          </p:nvSpPr>
          <p:spPr bwMode="auto">
            <a:xfrm>
              <a:off x="507" y="1798"/>
              <a:ext cx="2015"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dirty="0">
                  <a:solidFill>
                    <a:schemeClr val="tx1"/>
                  </a:solidFill>
                  <a:latin typeface="Courier New"/>
                  <a:cs typeface="Courier New"/>
                </a:rPr>
                <a:t>sub $4, $5</a:t>
              </a:r>
              <a:r>
                <a:rPr lang="en-US" sz="2800" dirty="0" smtClean="0">
                  <a:solidFill>
                    <a:schemeClr val="tx1"/>
                  </a:solidFill>
                  <a:latin typeface="Courier New"/>
                  <a:cs typeface="Courier New"/>
                </a:rPr>
                <a:t>, $</a:t>
              </a:r>
              <a:r>
                <a:rPr lang="en-US" sz="2800" dirty="0">
                  <a:solidFill>
                    <a:schemeClr val="tx1"/>
                  </a:solidFill>
                  <a:latin typeface="Courier New"/>
                  <a:cs typeface="Courier New"/>
                </a:rPr>
                <a:t>6</a:t>
              </a:r>
            </a:p>
          </p:txBody>
        </p:sp>
        <p:sp>
          <p:nvSpPr>
            <p:cNvPr id="2780166" name="Rectangle 6"/>
            <p:cNvSpPr>
              <a:spLocks noChangeArrowheads="1"/>
            </p:cNvSpPr>
            <p:nvPr/>
          </p:nvSpPr>
          <p:spPr bwMode="auto">
            <a:xfrm>
              <a:off x="507" y="2254"/>
              <a:ext cx="2265"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dirty="0" err="1">
                  <a:solidFill>
                    <a:schemeClr val="tx1"/>
                  </a:solidFill>
                  <a:latin typeface="Courier New"/>
                  <a:cs typeface="Courier New"/>
                </a:rPr>
                <a:t>beq</a:t>
              </a:r>
              <a:r>
                <a:rPr lang="en-US" sz="2800" dirty="0">
                  <a:solidFill>
                    <a:schemeClr val="tx1"/>
                  </a:solidFill>
                  <a:latin typeface="Courier New"/>
                  <a:cs typeface="Courier New"/>
                </a:rPr>
                <a:t> $1, $4</a:t>
              </a:r>
              <a:r>
                <a:rPr lang="en-US" sz="2800">
                  <a:solidFill>
                    <a:schemeClr val="tx1"/>
                  </a:solidFill>
                  <a:latin typeface="Courier New"/>
                  <a:cs typeface="Courier New"/>
                </a:rPr>
                <a:t>, </a:t>
              </a:r>
              <a:r>
                <a:rPr lang="en-US" sz="2800" smtClean="0">
                  <a:solidFill>
                    <a:schemeClr val="tx1"/>
                  </a:solidFill>
                  <a:latin typeface="Courier New"/>
                  <a:cs typeface="Courier New"/>
                </a:rPr>
                <a:t>Exit</a:t>
              </a:r>
              <a:endParaRPr lang="en-US" sz="2800" dirty="0">
                <a:solidFill>
                  <a:schemeClr val="tx1"/>
                </a:solidFill>
                <a:latin typeface="Courier New"/>
                <a:cs typeface="Courier New"/>
              </a:endParaRPr>
            </a:p>
          </p:txBody>
        </p:sp>
        <p:sp>
          <p:nvSpPr>
            <p:cNvPr id="2780167" name="Rectangle 7"/>
            <p:cNvSpPr>
              <a:spLocks noChangeArrowheads="1"/>
            </p:cNvSpPr>
            <p:nvPr/>
          </p:nvSpPr>
          <p:spPr bwMode="auto">
            <a:xfrm>
              <a:off x="507" y="854"/>
              <a:ext cx="2151"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dirty="0">
                  <a:latin typeface="Courier New"/>
                  <a:cs typeface="Courier New"/>
                </a:rPr>
                <a:t>or </a:t>
              </a:r>
              <a:r>
                <a:rPr lang="en-US" sz="2800" dirty="0" smtClean="0">
                  <a:latin typeface="Courier New"/>
                  <a:cs typeface="Courier New"/>
                </a:rPr>
                <a:t> $</a:t>
              </a:r>
              <a:r>
                <a:rPr lang="en-US" sz="2800" dirty="0">
                  <a:latin typeface="Courier New"/>
                  <a:cs typeface="Courier New"/>
                </a:rPr>
                <a:t>8, $</a:t>
              </a:r>
              <a:r>
                <a:rPr lang="en-US" sz="2800" dirty="0" smtClean="0">
                  <a:latin typeface="Courier New"/>
                  <a:cs typeface="Courier New"/>
                </a:rPr>
                <a:t>9, $</a:t>
              </a:r>
              <a:r>
                <a:rPr lang="en-US" sz="2800" dirty="0">
                  <a:latin typeface="Courier New"/>
                  <a:cs typeface="Courier New"/>
                </a:rPr>
                <a:t>10</a:t>
              </a:r>
            </a:p>
          </p:txBody>
        </p:sp>
        <p:sp>
          <p:nvSpPr>
            <p:cNvPr id="2780168" name="Rectangle 8"/>
            <p:cNvSpPr>
              <a:spLocks noChangeArrowheads="1"/>
            </p:cNvSpPr>
            <p:nvPr/>
          </p:nvSpPr>
          <p:spPr bwMode="auto">
            <a:xfrm>
              <a:off x="507" y="2741"/>
              <a:ext cx="2287"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dirty="0" err="1">
                  <a:solidFill>
                    <a:schemeClr val="tx1"/>
                  </a:solidFill>
                  <a:latin typeface="Courier New"/>
                  <a:cs typeface="Courier New"/>
                </a:rPr>
                <a:t>xor</a:t>
              </a:r>
              <a:r>
                <a:rPr lang="en-US" sz="2800" dirty="0">
                  <a:solidFill>
                    <a:schemeClr val="tx1"/>
                  </a:solidFill>
                  <a:latin typeface="Courier New"/>
                  <a:cs typeface="Courier New"/>
                </a:rPr>
                <a:t> $10, $1</a:t>
              </a:r>
              <a:r>
                <a:rPr lang="en-US" sz="2800" dirty="0" smtClean="0">
                  <a:solidFill>
                    <a:schemeClr val="tx1"/>
                  </a:solidFill>
                  <a:latin typeface="Courier New"/>
                  <a:cs typeface="Courier New"/>
                </a:rPr>
                <a:t>, $</a:t>
              </a:r>
              <a:r>
                <a:rPr lang="en-US" sz="2800" dirty="0">
                  <a:solidFill>
                    <a:schemeClr val="tx1"/>
                  </a:solidFill>
                  <a:latin typeface="Courier New"/>
                  <a:cs typeface="Courier New"/>
                </a:rPr>
                <a:t>11</a:t>
              </a:r>
            </a:p>
          </p:txBody>
        </p:sp>
      </p:grpSp>
      <p:sp>
        <p:nvSpPr>
          <p:cNvPr id="2780169" name="Text Box 9"/>
          <p:cNvSpPr txBox="1">
            <a:spLocks noChangeArrowheads="1"/>
          </p:cNvSpPr>
          <p:nvPr/>
        </p:nvSpPr>
        <p:spPr bwMode="auto">
          <a:xfrm>
            <a:off x="1592297" y="1206500"/>
            <a:ext cx="1988044" cy="523220"/>
          </a:xfrm>
          <a:prstGeom prst="rect">
            <a:avLst/>
          </a:prstGeom>
          <a:noFill/>
          <a:ln w="28575">
            <a:noFill/>
            <a:miter lim="800000"/>
            <a:headEnd/>
            <a:tailEnd/>
          </a:ln>
          <a:effectLst/>
        </p:spPr>
        <p:txBody>
          <a:bodyPr wrap="none" anchor="ctr">
            <a:prstTxWarp prst="textNoShape">
              <a:avLst/>
            </a:prstTxWarp>
            <a:spAutoFit/>
          </a:bodyPr>
          <a:lstStyle/>
          <a:p>
            <a:pPr algn="ctr"/>
            <a:r>
              <a:rPr lang="zh-CN" altLang="en-US" sz="2800" b="1" dirty="0" smtClean="0">
                <a:latin typeface="+mj-lt"/>
              </a:rPr>
              <a:t>非延迟分支</a:t>
            </a:r>
            <a:endParaRPr lang="en-US" sz="2800" b="1" dirty="0">
              <a:latin typeface="+mj-lt"/>
            </a:endParaRPr>
          </a:p>
        </p:txBody>
      </p:sp>
      <p:grpSp>
        <p:nvGrpSpPr>
          <p:cNvPr id="3" name="Group 10"/>
          <p:cNvGrpSpPr>
            <a:grpSpLocks/>
          </p:cNvGrpSpPr>
          <p:nvPr/>
        </p:nvGrpSpPr>
        <p:grpSpPr bwMode="auto">
          <a:xfrm>
            <a:off x="5472113" y="1725612"/>
            <a:ext cx="3630612" cy="3468688"/>
            <a:chOff x="3107" y="884"/>
            <a:chExt cx="2287" cy="2185"/>
          </a:xfrm>
        </p:grpSpPr>
        <p:sp>
          <p:nvSpPr>
            <p:cNvPr id="2780171" name="Rectangle 11"/>
            <p:cNvSpPr>
              <a:spLocks noChangeArrowheads="1"/>
            </p:cNvSpPr>
            <p:nvPr/>
          </p:nvSpPr>
          <p:spPr bwMode="auto">
            <a:xfrm>
              <a:off x="3107" y="884"/>
              <a:ext cx="1880"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dirty="0">
                  <a:solidFill>
                    <a:schemeClr val="tx1"/>
                  </a:solidFill>
                  <a:latin typeface="Courier New" pitchFamily="-65" charset="0"/>
                </a:rPr>
                <a:t>add $</a:t>
              </a:r>
              <a:r>
                <a:rPr lang="en-US" sz="2800" dirty="0" smtClean="0">
                  <a:solidFill>
                    <a:schemeClr val="tx1"/>
                  </a:solidFill>
                  <a:latin typeface="Courier New" pitchFamily="-65" charset="0"/>
                </a:rPr>
                <a:t>1, $</a:t>
              </a:r>
              <a:r>
                <a:rPr lang="en-US" sz="2800" dirty="0">
                  <a:solidFill>
                    <a:schemeClr val="tx1"/>
                  </a:solidFill>
                  <a:latin typeface="Courier New" pitchFamily="-65" charset="0"/>
                </a:rPr>
                <a:t>2,$3</a:t>
              </a:r>
            </a:p>
          </p:txBody>
        </p:sp>
        <p:sp>
          <p:nvSpPr>
            <p:cNvPr id="2780172" name="Rectangle 12"/>
            <p:cNvSpPr>
              <a:spLocks noChangeArrowheads="1"/>
            </p:cNvSpPr>
            <p:nvPr/>
          </p:nvSpPr>
          <p:spPr bwMode="auto">
            <a:xfrm>
              <a:off x="3107" y="1340"/>
              <a:ext cx="2015"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dirty="0">
                  <a:solidFill>
                    <a:schemeClr val="tx1"/>
                  </a:solidFill>
                  <a:latin typeface="Courier New" pitchFamily="-65" charset="0"/>
                </a:rPr>
                <a:t>sub $4, $5</a:t>
              </a:r>
              <a:r>
                <a:rPr lang="en-US" sz="2800" dirty="0" smtClean="0">
                  <a:solidFill>
                    <a:schemeClr val="tx1"/>
                  </a:solidFill>
                  <a:latin typeface="Courier New" pitchFamily="-65" charset="0"/>
                </a:rPr>
                <a:t>, $</a:t>
              </a:r>
              <a:r>
                <a:rPr lang="en-US" sz="2800" dirty="0">
                  <a:solidFill>
                    <a:schemeClr val="tx1"/>
                  </a:solidFill>
                  <a:latin typeface="Courier New" pitchFamily="-65" charset="0"/>
                </a:rPr>
                <a:t>6</a:t>
              </a:r>
            </a:p>
          </p:txBody>
        </p:sp>
        <p:sp>
          <p:nvSpPr>
            <p:cNvPr id="2780173" name="Rectangle 13"/>
            <p:cNvSpPr>
              <a:spLocks noChangeArrowheads="1"/>
            </p:cNvSpPr>
            <p:nvPr/>
          </p:nvSpPr>
          <p:spPr bwMode="auto">
            <a:xfrm>
              <a:off x="3107" y="1796"/>
              <a:ext cx="2287"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dirty="0" err="1">
                  <a:solidFill>
                    <a:schemeClr val="tx1"/>
                  </a:solidFill>
                  <a:latin typeface="Courier New" pitchFamily="-65" charset="0"/>
                </a:rPr>
                <a:t>beq</a:t>
              </a:r>
              <a:r>
                <a:rPr lang="en-US" sz="2800" dirty="0">
                  <a:solidFill>
                    <a:schemeClr val="tx1"/>
                  </a:solidFill>
                  <a:latin typeface="Courier New" pitchFamily="-65" charset="0"/>
                </a:rPr>
                <a:t> $1, $4</a:t>
              </a:r>
              <a:r>
                <a:rPr lang="en-US" sz="2800" smtClean="0">
                  <a:solidFill>
                    <a:schemeClr val="tx1"/>
                  </a:solidFill>
                  <a:latin typeface="Courier New" pitchFamily="-65" charset="0"/>
                </a:rPr>
                <a:t>, Exit</a:t>
              </a:r>
              <a:endParaRPr lang="en-US" sz="2800" dirty="0">
                <a:solidFill>
                  <a:schemeClr val="tx1"/>
                </a:solidFill>
                <a:latin typeface="Courier New" pitchFamily="-65" charset="0"/>
              </a:endParaRPr>
            </a:p>
          </p:txBody>
        </p:sp>
        <p:sp>
          <p:nvSpPr>
            <p:cNvPr id="2780174" name="Rectangle 14"/>
            <p:cNvSpPr>
              <a:spLocks noChangeArrowheads="1"/>
            </p:cNvSpPr>
            <p:nvPr/>
          </p:nvSpPr>
          <p:spPr bwMode="auto">
            <a:xfrm>
              <a:off x="3107" y="2254"/>
              <a:ext cx="2151"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dirty="0">
                  <a:solidFill>
                    <a:srgbClr val="FF0000"/>
                  </a:solidFill>
                  <a:latin typeface="Courier New" pitchFamily="-65" charset="0"/>
                </a:rPr>
                <a:t>or </a:t>
              </a:r>
              <a:r>
                <a:rPr lang="en-US" sz="2800" dirty="0" smtClean="0">
                  <a:solidFill>
                    <a:srgbClr val="FF0000"/>
                  </a:solidFill>
                  <a:latin typeface="Courier New" pitchFamily="-65" charset="0"/>
                </a:rPr>
                <a:t> $</a:t>
              </a:r>
              <a:r>
                <a:rPr lang="en-US" sz="2800" dirty="0">
                  <a:solidFill>
                    <a:srgbClr val="FF0000"/>
                  </a:solidFill>
                  <a:latin typeface="Courier New" pitchFamily="-65" charset="0"/>
                </a:rPr>
                <a:t>8, $</a:t>
              </a:r>
              <a:r>
                <a:rPr lang="en-US" sz="2800" dirty="0" smtClean="0">
                  <a:solidFill>
                    <a:srgbClr val="FF0000"/>
                  </a:solidFill>
                  <a:latin typeface="Courier New" pitchFamily="-65" charset="0"/>
                </a:rPr>
                <a:t>9, $</a:t>
              </a:r>
              <a:r>
                <a:rPr lang="en-US" sz="2800" dirty="0">
                  <a:solidFill>
                    <a:srgbClr val="FF0000"/>
                  </a:solidFill>
                  <a:latin typeface="Courier New" pitchFamily="-65" charset="0"/>
                </a:rPr>
                <a:t>10</a:t>
              </a:r>
            </a:p>
          </p:txBody>
        </p:sp>
        <p:sp>
          <p:nvSpPr>
            <p:cNvPr id="2780175" name="Rectangle 15"/>
            <p:cNvSpPr>
              <a:spLocks noChangeArrowheads="1"/>
            </p:cNvSpPr>
            <p:nvPr/>
          </p:nvSpPr>
          <p:spPr bwMode="auto">
            <a:xfrm>
              <a:off x="3107" y="2741"/>
              <a:ext cx="2287"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dirty="0" err="1">
                  <a:solidFill>
                    <a:schemeClr val="tx1"/>
                  </a:solidFill>
                  <a:latin typeface="Courier New" pitchFamily="-65" charset="0"/>
                </a:rPr>
                <a:t>xor</a:t>
              </a:r>
              <a:r>
                <a:rPr lang="en-US" sz="2800" dirty="0">
                  <a:solidFill>
                    <a:schemeClr val="tx1"/>
                  </a:solidFill>
                  <a:latin typeface="Courier New" pitchFamily="-65" charset="0"/>
                </a:rPr>
                <a:t> $10, $1</a:t>
              </a:r>
              <a:r>
                <a:rPr lang="en-US" sz="2800" dirty="0" smtClean="0">
                  <a:solidFill>
                    <a:schemeClr val="tx1"/>
                  </a:solidFill>
                  <a:latin typeface="Courier New" pitchFamily="-65" charset="0"/>
                </a:rPr>
                <a:t>, $</a:t>
              </a:r>
              <a:r>
                <a:rPr lang="en-US" sz="2800" dirty="0">
                  <a:solidFill>
                    <a:schemeClr val="tx1"/>
                  </a:solidFill>
                  <a:latin typeface="Courier New" pitchFamily="-65" charset="0"/>
                </a:rPr>
                <a:t>11</a:t>
              </a:r>
            </a:p>
          </p:txBody>
        </p:sp>
      </p:grpSp>
      <p:sp>
        <p:nvSpPr>
          <p:cNvPr id="2780176" name="Text Box 16"/>
          <p:cNvSpPr txBox="1">
            <a:spLocks noChangeArrowheads="1"/>
          </p:cNvSpPr>
          <p:nvPr/>
        </p:nvSpPr>
        <p:spPr bwMode="auto">
          <a:xfrm>
            <a:off x="5867677" y="1206500"/>
            <a:ext cx="1709122" cy="523220"/>
          </a:xfrm>
          <a:prstGeom prst="rect">
            <a:avLst/>
          </a:prstGeom>
          <a:noFill/>
          <a:ln w="28575">
            <a:noFill/>
            <a:miter lim="800000"/>
            <a:headEnd/>
            <a:tailEnd/>
          </a:ln>
          <a:effectLst/>
        </p:spPr>
        <p:txBody>
          <a:bodyPr wrap="none" anchor="ctr">
            <a:prstTxWarp prst="textNoShape">
              <a:avLst/>
            </a:prstTxWarp>
            <a:spAutoFit/>
          </a:bodyPr>
          <a:lstStyle/>
          <a:p>
            <a:pPr algn="ctr"/>
            <a:r>
              <a:rPr lang="zh-CN" altLang="en-US" sz="2800" b="1" dirty="0" smtClean="0">
                <a:latin typeface="+mj-lt"/>
              </a:rPr>
              <a:t>延迟分支 </a:t>
            </a:r>
            <a:endParaRPr lang="en-US" sz="2800" b="1" dirty="0">
              <a:latin typeface="+mj-lt"/>
            </a:endParaRPr>
          </a:p>
        </p:txBody>
      </p:sp>
      <p:grpSp>
        <p:nvGrpSpPr>
          <p:cNvPr id="20" name="Group 19"/>
          <p:cNvGrpSpPr/>
          <p:nvPr/>
        </p:nvGrpSpPr>
        <p:grpSpPr>
          <a:xfrm>
            <a:off x="4522788" y="1985963"/>
            <a:ext cx="949325" cy="2151062"/>
            <a:chOff x="4522788" y="1985963"/>
            <a:chExt cx="949325" cy="2151062"/>
          </a:xfrm>
        </p:grpSpPr>
        <p:sp>
          <p:nvSpPr>
            <p:cNvPr id="2780183" name="Line 23"/>
            <p:cNvSpPr>
              <a:spLocks noChangeShapeType="1"/>
            </p:cNvSpPr>
            <p:nvPr/>
          </p:nvSpPr>
          <p:spPr bwMode="auto">
            <a:xfrm>
              <a:off x="4522788" y="1985963"/>
              <a:ext cx="949325" cy="2151062"/>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80184" name="Line 24"/>
            <p:cNvSpPr>
              <a:spLocks noChangeShapeType="1"/>
            </p:cNvSpPr>
            <p:nvPr/>
          </p:nvSpPr>
          <p:spPr bwMode="auto">
            <a:xfrm flipV="1">
              <a:off x="4522789" y="3436937"/>
              <a:ext cx="949324" cy="700088"/>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grpSp>
      <p:grpSp>
        <p:nvGrpSpPr>
          <p:cNvPr id="19" name="Group 18"/>
          <p:cNvGrpSpPr/>
          <p:nvPr/>
        </p:nvGrpSpPr>
        <p:grpSpPr>
          <a:xfrm>
            <a:off x="0" y="1938337"/>
            <a:ext cx="4505929" cy="4731965"/>
            <a:chOff x="0" y="1938337"/>
            <a:chExt cx="4505929" cy="4731965"/>
          </a:xfrm>
        </p:grpSpPr>
        <p:cxnSp>
          <p:nvCxnSpPr>
            <p:cNvPr id="13" name="Straight Connector 12"/>
            <p:cNvCxnSpPr/>
            <p:nvPr/>
          </p:nvCxnSpPr>
          <p:spPr>
            <a:xfrm>
              <a:off x="301752" y="5418118"/>
              <a:ext cx="0" cy="52507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80178" name="Rectangle 18"/>
            <p:cNvSpPr>
              <a:spLocks noChangeArrowheads="1"/>
            </p:cNvSpPr>
            <p:nvPr/>
          </p:nvSpPr>
          <p:spPr bwMode="auto">
            <a:xfrm>
              <a:off x="267590" y="6040468"/>
              <a:ext cx="4238339" cy="45910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dirty="0" err="1" smtClean="0">
                  <a:solidFill>
                    <a:schemeClr val="tx1"/>
                  </a:solidFill>
                  <a:latin typeface="Courier New" pitchFamily="-65" charset="0"/>
                </a:rPr>
                <a:t>Exit:</a:t>
              </a:r>
              <a:r>
                <a:rPr lang="en-US" altLang="zh-CN" sz="2400" dirty="0" err="1" smtClean="0">
                  <a:solidFill>
                    <a:schemeClr val="tx1"/>
                  </a:solidFill>
                  <a:latin typeface="Courier New" pitchFamily="-65" charset="0"/>
                </a:rPr>
                <a:t>add</a:t>
              </a:r>
              <a:r>
                <a:rPr lang="en-US" altLang="zh-CN" sz="2400" dirty="0" err="1">
                  <a:latin typeface="Courier New" pitchFamily="-65" charset="0"/>
                </a:rPr>
                <a:t>u</a:t>
              </a:r>
              <a:r>
                <a:rPr lang="en-US" altLang="zh-CN" sz="2400" dirty="0" smtClean="0">
                  <a:latin typeface="Courier New" pitchFamily="-65" charset="0"/>
                </a:rPr>
                <a:t> $7, ($8), $9</a:t>
              </a:r>
              <a:endParaRPr lang="en-US" sz="2800" dirty="0">
                <a:solidFill>
                  <a:schemeClr val="tx1"/>
                </a:solidFill>
                <a:latin typeface="Courier New" pitchFamily="-65" charset="0"/>
              </a:endParaRPr>
            </a:p>
          </p:txBody>
        </p:sp>
        <p:cxnSp>
          <p:nvCxnSpPr>
            <p:cNvPr id="10" name="Straight Connector 9"/>
            <p:cNvCxnSpPr>
              <a:stCxn id="2780167" idx="1"/>
              <a:endCxn id="2780166" idx="1"/>
            </p:cNvCxnSpPr>
            <p:nvPr/>
          </p:nvCxnSpPr>
          <p:spPr>
            <a:xfrm>
              <a:off x="1072453" y="1938337"/>
              <a:ext cx="0" cy="222011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300928" y="4165934"/>
              <a:ext cx="1560923" cy="2504368"/>
            </a:xfrm>
            <a:prstGeom prst="arc">
              <a:avLst>
                <a:gd name="adj1" fmla="val 10735155"/>
                <a:gd name="adj2" fmla="val 16255837"/>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a:off x="0" y="5943189"/>
              <a:ext cx="616945" cy="446594"/>
            </a:xfrm>
            <a:prstGeom prst="arc">
              <a:avLst/>
            </a:prstGeom>
            <a:ln w="38100">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9" name="Group 38"/>
          <p:cNvGrpSpPr/>
          <p:nvPr/>
        </p:nvGrpSpPr>
        <p:grpSpPr>
          <a:xfrm>
            <a:off x="4389120" y="1938528"/>
            <a:ext cx="1861851" cy="4731965"/>
            <a:chOff x="0" y="1938337"/>
            <a:chExt cx="1861851" cy="4731965"/>
          </a:xfrm>
        </p:grpSpPr>
        <p:cxnSp>
          <p:nvCxnSpPr>
            <p:cNvPr id="40" name="Straight Connector 39"/>
            <p:cNvCxnSpPr/>
            <p:nvPr/>
          </p:nvCxnSpPr>
          <p:spPr>
            <a:xfrm>
              <a:off x="301752" y="5418118"/>
              <a:ext cx="0" cy="5250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072453" y="1938337"/>
              <a:ext cx="0" cy="222011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3" name="Arc 42"/>
            <p:cNvSpPr/>
            <p:nvPr/>
          </p:nvSpPr>
          <p:spPr>
            <a:xfrm>
              <a:off x="300928" y="4165934"/>
              <a:ext cx="1560923" cy="2504368"/>
            </a:xfrm>
            <a:prstGeom prst="arc">
              <a:avLst>
                <a:gd name="adj1" fmla="val 10735155"/>
                <a:gd name="adj2" fmla="val 16255837"/>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Arc 43"/>
            <p:cNvSpPr/>
            <p:nvPr/>
          </p:nvSpPr>
          <p:spPr>
            <a:xfrm>
              <a:off x="0" y="5943189"/>
              <a:ext cx="616945" cy="446594"/>
            </a:xfrm>
            <a:prstGeom prst="arc">
              <a:avLst/>
            </a:prstGeom>
            <a:ln w="38100">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1" name="TextBox 20"/>
          <p:cNvSpPr txBox="1"/>
          <p:nvPr/>
        </p:nvSpPr>
        <p:spPr>
          <a:xfrm>
            <a:off x="5904484" y="5190291"/>
            <a:ext cx="2766441" cy="830997"/>
          </a:xfrm>
          <a:prstGeom prst="rect">
            <a:avLst/>
          </a:prstGeom>
          <a:noFill/>
        </p:spPr>
        <p:txBody>
          <a:bodyPr wrap="square" rtlCol="0">
            <a:spAutoFit/>
          </a:bodyPr>
          <a:lstStyle/>
          <a:p>
            <a:r>
              <a:rPr lang="zh-CN" altLang="en-US" sz="2400" dirty="0" smtClean="0">
                <a:solidFill>
                  <a:srgbClr val="FF0000"/>
                </a:solidFill>
              </a:rPr>
              <a:t>为什么没有其他指令</a:t>
            </a:r>
            <a:r>
              <a:rPr lang="en-US" sz="2400" dirty="0" smtClean="0">
                <a:solidFill>
                  <a:srgbClr val="FF0000"/>
                </a:solidFill>
              </a:rPr>
              <a:t>?</a:t>
            </a:r>
            <a:endParaRPr lang="en-US" sz="2400" dirty="0">
              <a:solidFill>
                <a:srgbClr val="FF0000"/>
              </a:solidFill>
            </a:endParaRPr>
          </a:p>
        </p:txBody>
      </p:sp>
      <p:sp>
        <p:nvSpPr>
          <p:cNvPr id="33" name="Rectangle 18"/>
          <p:cNvSpPr>
            <a:spLocks noChangeArrowheads="1"/>
          </p:cNvSpPr>
          <p:nvPr/>
        </p:nvSpPr>
        <p:spPr bwMode="auto">
          <a:xfrm>
            <a:off x="4654141" y="6021288"/>
            <a:ext cx="4238339" cy="45910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dirty="0" err="1" smtClean="0">
                <a:solidFill>
                  <a:schemeClr val="tx1"/>
                </a:solidFill>
                <a:latin typeface="Courier New" pitchFamily="-65" charset="0"/>
              </a:rPr>
              <a:t>Exit:</a:t>
            </a:r>
            <a:r>
              <a:rPr lang="en-US" altLang="zh-CN" sz="2400" dirty="0" err="1" smtClean="0">
                <a:solidFill>
                  <a:schemeClr val="tx1"/>
                </a:solidFill>
                <a:latin typeface="Courier New" pitchFamily="-65" charset="0"/>
              </a:rPr>
              <a:t>add</a:t>
            </a:r>
            <a:r>
              <a:rPr lang="en-US" altLang="zh-CN" sz="2400" dirty="0" err="1">
                <a:latin typeface="Courier New" pitchFamily="-65" charset="0"/>
              </a:rPr>
              <a:t>u</a:t>
            </a:r>
            <a:r>
              <a:rPr lang="en-US" altLang="zh-CN" sz="2400" dirty="0" smtClean="0">
                <a:latin typeface="Courier New" pitchFamily="-65" charset="0"/>
              </a:rPr>
              <a:t> $7, ($8), $9</a:t>
            </a:r>
            <a:endParaRPr lang="en-US" sz="2800" dirty="0">
              <a:solidFill>
                <a:schemeClr val="tx1"/>
              </a:solidFill>
              <a:latin typeface="Courier New" pitchFamily="-65" charset="0"/>
            </a:endParaRPr>
          </a:p>
        </p:txBody>
      </p:sp>
      <p:sp>
        <p:nvSpPr>
          <p:cNvPr id="4" name="灯片编号占位符 3"/>
          <p:cNvSpPr>
            <a:spLocks noGrp="1"/>
          </p:cNvSpPr>
          <p:nvPr>
            <p:ph type="sldNum" sz="quarter" idx="12"/>
          </p:nvPr>
        </p:nvSpPr>
        <p:spPr/>
        <p:txBody>
          <a:bodyPr/>
          <a:lstStyle/>
          <a:p>
            <a:fld id="{3CC63E4C-4642-794D-A2FD-70F6B81535F5}" type="slidenum">
              <a:rPr lang="en-US" smtClean="0">
                <a:solidFill>
                  <a:prstClr val="black">
                    <a:tint val="75000"/>
                  </a:prstClr>
                </a:solidFill>
              </a:rPr>
              <a:pPr/>
              <a:t>101</a:t>
            </a:fld>
            <a:endParaRPr lang="en-US" dirty="0">
              <a:solidFill>
                <a:prstClr val="black">
                  <a:tint val="75000"/>
                </a:prstClr>
              </a:solidFill>
            </a:endParaRPr>
          </a:p>
        </p:txBody>
      </p:sp>
    </p:spTree>
    <p:extLst>
      <p:ext uri="{BB962C8B-B14F-4D97-AF65-F5344CB8AC3E}">
        <p14:creationId xmlns:p14="http://schemas.microsoft.com/office/powerpoint/2010/main" val="25100683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78017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1000"/>
                                        <p:tgtEl>
                                          <p:spTgt spid="20"/>
                                        </p:tgtEl>
                                      </p:cBhvr>
                                    </p:animEffect>
                                  </p:childTnLst>
                                </p:cTn>
                              </p:par>
                            </p:childTnLst>
                          </p:cTn>
                        </p:par>
                        <p:par>
                          <p:cTn id="17" fill="hold">
                            <p:stCondLst>
                              <p:cond delay="1000"/>
                            </p:stCondLst>
                            <p:childTnLst>
                              <p:par>
                                <p:cTn id="18" presetID="1" presetClass="entr" presetSubtype="0" fill="hold" nodeType="afterEffect">
                                  <p:stCondLst>
                                    <p:cond delay="50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wipe(up)">
                                      <p:cBhvr>
                                        <p:cTn id="24" dur="2000"/>
                                        <p:tgtEl>
                                          <p:spTgt spid="39"/>
                                        </p:tgtEl>
                                      </p:cBhvr>
                                    </p:animEffect>
                                  </p:childTnLst>
                                </p:cTn>
                              </p:par>
                            </p:childTnLst>
                          </p:cTn>
                        </p:par>
                        <p:par>
                          <p:cTn id="25" fill="hold">
                            <p:stCondLst>
                              <p:cond delay="2000"/>
                            </p:stCondLst>
                            <p:childTnLst>
                              <p:par>
                                <p:cTn id="26" presetID="2" presetClass="entr" presetSubtype="4"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 calcmode="lin" valueType="num">
                                      <p:cBhvr additive="base">
                                        <p:cTn id="28" dur="500" fill="hold"/>
                                        <p:tgtEl>
                                          <p:spTgt spid="33"/>
                                        </p:tgtEl>
                                        <p:attrNameLst>
                                          <p:attrName>ppt_x</p:attrName>
                                        </p:attrNameLst>
                                      </p:cBhvr>
                                      <p:tavLst>
                                        <p:tav tm="0">
                                          <p:val>
                                            <p:strVal val="#ppt_x"/>
                                          </p:val>
                                        </p:tav>
                                        <p:tav tm="100000">
                                          <p:val>
                                            <p:strVal val="#ppt_x"/>
                                          </p:val>
                                        </p:tav>
                                      </p:tavLst>
                                    </p:anim>
                                    <p:anim calcmode="lin" valueType="num">
                                      <p:cBhvr additive="base">
                                        <p:cTn id="29"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0176" grpId="0"/>
      <p:bldP spid="21" grpId="0"/>
      <p:bldP spid="3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8114" name="Rectangle 2"/>
          <p:cNvSpPr>
            <a:spLocks noGrp="1" noChangeArrowheads="1"/>
          </p:cNvSpPr>
          <p:nvPr>
            <p:ph type="title"/>
          </p:nvPr>
        </p:nvSpPr>
        <p:spPr/>
        <p:txBody>
          <a:bodyPr/>
          <a:lstStyle/>
          <a:p>
            <a:r>
              <a:rPr lang="en-US" dirty="0" smtClean="0">
                <a:solidFill>
                  <a:schemeClr val="accent1"/>
                </a:solidFill>
              </a:rPr>
              <a:t>3. </a:t>
            </a:r>
            <a:r>
              <a:rPr lang="zh-CN" altLang="en-US" dirty="0" smtClean="0">
                <a:solidFill>
                  <a:schemeClr val="accent1"/>
                </a:solidFill>
              </a:rPr>
              <a:t>控制冒险</a:t>
            </a:r>
            <a:r>
              <a:rPr lang="en-US" dirty="0" smtClean="0">
                <a:solidFill>
                  <a:schemeClr val="accent1"/>
                </a:solidFill>
              </a:rPr>
              <a:t>: </a:t>
            </a:r>
            <a:r>
              <a:rPr lang="zh-CN" altLang="en-US" dirty="0" smtClean="0">
                <a:solidFill>
                  <a:schemeClr val="accent1"/>
                </a:solidFill>
              </a:rPr>
              <a:t>分支</a:t>
            </a:r>
            <a:endParaRPr lang="en-US" dirty="0">
              <a:solidFill>
                <a:schemeClr val="accent1"/>
              </a:solidFill>
            </a:endParaRPr>
          </a:p>
        </p:txBody>
      </p:sp>
      <p:sp>
        <p:nvSpPr>
          <p:cNvPr id="2778115" name="Rectangle 3"/>
          <p:cNvSpPr>
            <a:spLocks noGrp="1" noChangeArrowheads="1"/>
          </p:cNvSpPr>
          <p:nvPr>
            <p:ph idx="1"/>
          </p:nvPr>
        </p:nvSpPr>
        <p:spPr>
          <a:xfrm>
            <a:off x="395536" y="1340769"/>
            <a:ext cx="8229600" cy="1224136"/>
          </a:xfrm>
        </p:spPr>
        <p:txBody>
          <a:bodyPr>
            <a:normAutofit/>
          </a:bodyPr>
          <a:lstStyle/>
          <a:p>
            <a:r>
              <a:rPr lang="zh-CN" altLang="en-US" dirty="0" smtClean="0"/>
              <a:t>跳转指令也需要一个</a:t>
            </a:r>
            <a:r>
              <a:rPr lang="zh-CN" altLang="en-US" dirty="0"/>
              <a:t>延</a:t>
            </a:r>
            <a:r>
              <a:rPr lang="zh-CN" altLang="en-US" dirty="0" smtClean="0"/>
              <a:t>迟槽</a:t>
            </a:r>
            <a:endParaRPr lang="en-US" dirty="0" smtClean="0"/>
          </a:p>
          <a:p>
            <a:pPr lvl="1"/>
            <a:r>
              <a:rPr lang="zh-CN" altLang="en-US" dirty="0" smtClean="0"/>
              <a:t>为什么仅需一个延迟槽即可</a:t>
            </a:r>
            <a:r>
              <a:rPr lang="en-US" dirty="0" smtClean="0"/>
              <a:t>?</a:t>
            </a:r>
            <a:endParaRPr lang="en-US" dirty="0"/>
          </a:p>
        </p:txBody>
      </p:sp>
      <p:sp>
        <p:nvSpPr>
          <p:cNvPr id="4" name="矩形 3"/>
          <p:cNvSpPr/>
          <p:nvPr/>
        </p:nvSpPr>
        <p:spPr bwMode="auto">
          <a:xfrm>
            <a:off x="0" y="5985302"/>
            <a:ext cx="9144000" cy="368644"/>
          </a:xfrm>
          <a:prstGeom prst="rect">
            <a:avLst/>
          </a:prstGeom>
          <a:solidFill>
            <a:schemeClr val="bg1"/>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indent="-342900" algn="ctr" fontAlgn="base">
              <a:spcBef>
                <a:spcPct val="20000"/>
              </a:spcBef>
              <a:spcAft>
                <a:spcPct val="0"/>
              </a:spcAft>
              <a:buClr>
                <a:srgbClr val="FF9900"/>
              </a:buClr>
              <a:buFont typeface="Wingdings" pitchFamily="2" charset="2"/>
              <a:buNone/>
            </a:pPr>
            <a:endParaRPr lang="zh-CN" altLang="en-US" sz="2800" smtClean="0">
              <a:solidFill>
                <a:srgbClr val="000000"/>
              </a:solidFill>
              <a:ea typeface="宋体" charset="-122"/>
              <a:sym typeface="Wingdings" pitchFamily="2" charset="2"/>
            </a:endParaRPr>
          </a:p>
        </p:txBody>
      </p:sp>
      <p:sp>
        <p:nvSpPr>
          <p:cNvPr id="5" name="Line 46"/>
          <p:cNvSpPr>
            <a:spLocks noChangeShapeType="1"/>
          </p:cNvSpPr>
          <p:nvPr/>
        </p:nvSpPr>
        <p:spPr bwMode="auto">
          <a:xfrm>
            <a:off x="2123756" y="3285001"/>
            <a:ext cx="79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6" name="Line 96"/>
          <p:cNvSpPr>
            <a:spLocks noChangeShapeType="1"/>
          </p:cNvSpPr>
          <p:nvPr/>
        </p:nvSpPr>
        <p:spPr bwMode="auto">
          <a:xfrm>
            <a:off x="2123756" y="2996969"/>
            <a:ext cx="79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7" name="Line 106"/>
          <p:cNvSpPr>
            <a:spLocks noChangeShapeType="1"/>
          </p:cNvSpPr>
          <p:nvPr/>
        </p:nvSpPr>
        <p:spPr bwMode="auto">
          <a:xfrm flipV="1">
            <a:off x="1764844" y="3636129"/>
            <a:ext cx="22364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8" name="Line 134"/>
          <p:cNvSpPr>
            <a:spLocks noChangeShapeType="1"/>
          </p:cNvSpPr>
          <p:nvPr/>
        </p:nvSpPr>
        <p:spPr bwMode="auto">
          <a:xfrm flipV="1">
            <a:off x="539460" y="3357005"/>
            <a:ext cx="14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9" name="Line 135"/>
          <p:cNvSpPr>
            <a:spLocks noChangeShapeType="1"/>
          </p:cNvSpPr>
          <p:nvPr/>
        </p:nvSpPr>
        <p:spPr bwMode="auto">
          <a:xfrm>
            <a:off x="899490" y="3357005"/>
            <a:ext cx="28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0" name="Rectangle 12"/>
          <p:cNvSpPr>
            <a:spLocks noChangeArrowheads="1"/>
          </p:cNvSpPr>
          <p:nvPr/>
        </p:nvSpPr>
        <p:spPr bwMode="auto">
          <a:xfrm>
            <a:off x="1187530" y="2852953"/>
            <a:ext cx="576000" cy="1368152"/>
          </a:xfrm>
          <a:prstGeom prst="rect">
            <a:avLst/>
          </a:prstGeom>
          <a:solidFill>
            <a:srgbClr val="FFFFFF"/>
          </a:solidFill>
          <a:ln w="28575">
            <a:solidFill>
              <a:schemeClr val="tx1"/>
            </a:solidFill>
            <a:miter lim="800000"/>
            <a:headEnd/>
            <a:tailEnd/>
          </a:ln>
        </p:spPr>
        <p:txBody>
          <a:bodyPr wrap="none" lIns="36000" rIns="36000" anchor="ctr"/>
          <a:lstStyle/>
          <a:p>
            <a:pPr algn="ctr" eaLnBrk="0" fontAlgn="base" hangingPunct="0">
              <a:spcBef>
                <a:spcPct val="0"/>
              </a:spcBef>
              <a:spcAft>
                <a:spcPct val="0"/>
              </a:spcAft>
            </a:pPr>
            <a:endParaRPr lang="en-US" altLang="zh-CN" sz="1200" b="1" smtClean="0">
              <a:solidFill>
                <a:srgbClr val="000000"/>
              </a:solidFill>
              <a:latin typeface="Helvetica" pitchFamily="80" charset="0"/>
            </a:endParaRPr>
          </a:p>
          <a:p>
            <a:pPr algn="ctr" eaLnBrk="0" fontAlgn="base" hangingPunct="0">
              <a:spcBef>
                <a:spcPct val="0"/>
              </a:spcBef>
              <a:spcAft>
                <a:spcPct val="0"/>
              </a:spcAft>
            </a:pPr>
            <a:endParaRPr lang="en-US" altLang="zh-CN" sz="1200" b="1">
              <a:solidFill>
                <a:srgbClr val="000000"/>
              </a:solidFill>
              <a:latin typeface="Helvetica" pitchFamily="80" charset="0"/>
            </a:endParaRPr>
          </a:p>
          <a:p>
            <a:pPr algn="ctr" eaLnBrk="0" fontAlgn="base" hangingPunct="0">
              <a:spcBef>
                <a:spcPct val="0"/>
              </a:spcBef>
              <a:spcAft>
                <a:spcPct val="0"/>
              </a:spcAft>
            </a:pPr>
            <a:endParaRPr lang="en-US" altLang="zh-CN" sz="1200" b="1" smtClean="0">
              <a:solidFill>
                <a:srgbClr val="000000"/>
              </a:solidFill>
              <a:latin typeface="Helvetica" pitchFamily="80" charset="0"/>
            </a:endParaRPr>
          </a:p>
          <a:p>
            <a:pPr algn="ctr" eaLnBrk="0" fontAlgn="base" hangingPunct="0">
              <a:spcBef>
                <a:spcPct val="0"/>
              </a:spcBef>
              <a:spcAft>
                <a:spcPct val="0"/>
              </a:spcAft>
            </a:pPr>
            <a:endParaRPr lang="en-US" altLang="zh-CN" sz="1200" b="1">
              <a:solidFill>
                <a:srgbClr val="000000"/>
              </a:solidFill>
              <a:latin typeface="Helvetica" pitchFamily="80" charset="0"/>
            </a:endParaRPr>
          </a:p>
          <a:p>
            <a:pPr algn="ctr" eaLnBrk="0" fontAlgn="base" hangingPunct="0">
              <a:spcBef>
                <a:spcPct val="0"/>
              </a:spcBef>
              <a:spcAft>
                <a:spcPct val="0"/>
              </a:spcAft>
            </a:pPr>
            <a:endParaRPr lang="en-US" altLang="zh-CN" sz="1200" b="1" smtClean="0">
              <a:solidFill>
                <a:srgbClr val="000000"/>
              </a:solidFill>
              <a:latin typeface="Helvetica" pitchFamily="80" charset="0"/>
            </a:endParaRPr>
          </a:p>
          <a:p>
            <a:pPr algn="r" eaLnBrk="0" fontAlgn="base" hangingPunct="0">
              <a:spcBef>
                <a:spcPct val="0"/>
              </a:spcBef>
              <a:spcAft>
                <a:spcPct val="0"/>
              </a:spcAft>
            </a:pPr>
            <a:r>
              <a:rPr lang="zh-CN" altLang="en-US" sz="1100" smtClean="0">
                <a:solidFill>
                  <a:srgbClr val="000000"/>
                </a:solidFill>
                <a:latin typeface="黑体" pitchFamily="49" charset="-122"/>
              </a:rPr>
              <a:t>指令</a:t>
            </a:r>
            <a:endParaRPr lang="en-US" altLang="zh-CN" sz="1100" smtClean="0">
              <a:solidFill>
                <a:srgbClr val="000000"/>
              </a:solidFill>
              <a:latin typeface="黑体" pitchFamily="49" charset="-122"/>
            </a:endParaRPr>
          </a:p>
          <a:p>
            <a:pPr algn="r" eaLnBrk="0" fontAlgn="base" hangingPunct="0">
              <a:spcBef>
                <a:spcPct val="0"/>
              </a:spcBef>
              <a:spcAft>
                <a:spcPct val="0"/>
              </a:spcAft>
            </a:pPr>
            <a:r>
              <a:rPr lang="zh-CN" altLang="en-US" sz="1100" smtClean="0">
                <a:solidFill>
                  <a:srgbClr val="000000"/>
                </a:solidFill>
                <a:latin typeface="黑体" pitchFamily="49" charset="-122"/>
              </a:rPr>
              <a:t>存储器</a:t>
            </a:r>
            <a:endParaRPr lang="en-US" altLang="zh-CN" sz="1200">
              <a:solidFill>
                <a:srgbClr val="000000"/>
              </a:solidFill>
              <a:latin typeface="Helvetica" pitchFamily="80" charset="0"/>
            </a:endParaRPr>
          </a:p>
        </p:txBody>
      </p:sp>
      <p:sp>
        <p:nvSpPr>
          <p:cNvPr id="11" name="Text Box 13"/>
          <p:cNvSpPr txBox="1">
            <a:spLocks noChangeArrowheads="1"/>
          </p:cNvSpPr>
          <p:nvPr/>
        </p:nvSpPr>
        <p:spPr bwMode="auto">
          <a:xfrm>
            <a:off x="1246075" y="3227953"/>
            <a:ext cx="49942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smtClean="0">
                <a:solidFill>
                  <a:srgbClr val="000000"/>
                </a:solidFill>
              </a:rPr>
              <a:t>A</a:t>
            </a:r>
            <a:endParaRPr lang="en-US" altLang="zh-CN" sz="1000">
              <a:solidFill>
                <a:srgbClr val="000000"/>
              </a:solidFill>
            </a:endParaRPr>
          </a:p>
        </p:txBody>
      </p:sp>
      <p:sp>
        <p:nvSpPr>
          <p:cNvPr id="12" name="Text Box 13"/>
          <p:cNvSpPr txBox="1">
            <a:spLocks noChangeArrowheads="1"/>
          </p:cNvSpPr>
          <p:nvPr/>
        </p:nvSpPr>
        <p:spPr bwMode="auto">
          <a:xfrm>
            <a:off x="1495788" y="3551048"/>
            <a:ext cx="24971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spcBef>
                <a:spcPct val="0"/>
              </a:spcBef>
              <a:spcAft>
                <a:spcPct val="0"/>
              </a:spcAft>
            </a:pPr>
            <a:r>
              <a:rPr lang="en-US" altLang="zh-CN" sz="1000" smtClean="0">
                <a:solidFill>
                  <a:srgbClr val="000000"/>
                </a:solidFill>
              </a:rPr>
              <a:t>RD</a:t>
            </a:r>
            <a:endParaRPr lang="en-US" altLang="zh-CN" sz="1000">
              <a:solidFill>
                <a:srgbClr val="000000"/>
              </a:solidFill>
            </a:endParaRPr>
          </a:p>
        </p:txBody>
      </p:sp>
      <p:sp>
        <p:nvSpPr>
          <p:cNvPr id="13" name="Rectangle 3"/>
          <p:cNvSpPr>
            <a:spLocks noChangeArrowheads="1"/>
          </p:cNvSpPr>
          <p:nvPr/>
        </p:nvSpPr>
        <p:spPr bwMode="auto">
          <a:xfrm>
            <a:off x="683460" y="3068965"/>
            <a:ext cx="216024" cy="5760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spcBef>
                <a:spcPct val="0"/>
              </a:spcBef>
              <a:spcAft>
                <a:spcPct val="0"/>
              </a:spcAft>
            </a:pPr>
            <a:r>
              <a:rPr kumimoji="1" lang="en-US" altLang="zh-CN" sz="1100" b="1" smtClean="0">
                <a:solidFill>
                  <a:srgbClr val="000000"/>
                </a:solidFill>
                <a:latin typeface="Cambria" pitchFamily="18" charset="0"/>
              </a:rPr>
              <a:t>PC</a:t>
            </a:r>
            <a:endParaRPr kumimoji="1" lang="zh-CN" altLang="en-US" sz="1100" b="1">
              <a:solidFill>
                <a:srgbClr val="000000"/>
              </a:solidFill>
              <a:latin typeface="Cambria" pitchFamily="18" charset="0"/>
            </a:endParaRPr>
          </a:p>
        </p:txBody>
      </p:sp>
      <p:grpSp>
        <p:nvGrpSpPr>
          <p:cNvPr id="14" name="组合 9"/>
          <p:cNvGrpSpPr/>
          <p:nvPr/>
        </p:nvGrpSpPr>
        <p:grpSpPr>
          <a:xfrm>
            <a:off x="785346" y="3573036"/>
            <a:ext cx="72008" cy="80540"/>
            <a:chOff x="287524" y="3070225"/>
            <a:chExt cx="72008" cy="80540"/>
          </a:xfrm>
        </p:grpSpPr>
        <p:cxnSp>
          <p:nvCxnSpPr>
            <p:cNvPr id="15" name="直接连接符 14"/>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17" name="Group 131"/>
          <p:cNvGrpSpPr>
            <a:grpSpLocks/>
          </p:cNvGrpSpPr>
          <p:nvPr/>
        </p:nvGrpSpPr>
        <p:grpSpPr bwMode="auto">
          <a:xfrm>
            <a:off x="107380" y="3212997"/>
            <a:ext cx="1584000" cy="2304000"/>
            <a:chOff x="4286" y="1525"/>
            <a:chExt cx="363" cy="272"/>
          </a:xfrm>
        </p:grpSpPr>
        <p:sp>
          <p:nvSpPr>
            <p:cNvPr id="18"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9"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sp>
        <p:nvSpPr>
          <p:cNvPr id="20" name="Line 55"/>
          <p:cNvSpPr>
            <a:spLocks noChangeShapeType="1"/>
          </p:cNvSpPr>
          <p:nvPr/>
        </p:nvSpPr>
        <p:spPr bwMode="auto">
          <a:xfrm>
            <a:off x="3707880" y="3212985"/>
            <a:ext cx="36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nvGrpSpPr>
          <p:cNvPr id="21" name="组合 279"/>
          <p:cNvGrpSpPr/>
          <p:nvPr/>
        </p:nvGrpSpPr>
        <p:grpSpPr>
          <a:xfrm>
            <a:off x="2915770" y="2852953"/>
            <a:ext cx="791790" cy="1224000"/>
            <a:chOff x="3132139" y="3933056"/>
            <a:chExt cx="863600" cy="1800225"/>
          </a:xfrm>
        </p:grpSpPr>
        <p:sp>
          <p:nvSpPr>
            <p:cNvPr id="22" name="Rectangle 16"/>
            <p:cNvSpPr>
              <a:spLocks noChangeAspect="1" noChangeArrowheads="1"/>
            </p:cNvSpPr>
            <p:nvPr/>
          </p:nvSpPr>
          <p:spPr bwMode="auto">
            <a:xfrm>
              <a:off x="3132139" y="3933056"/>
              <a:ext cx="863600" cy="1800225"/>
            </a:xfrm>
            <a:prstGeom prst="rect">
              <a:avLst/>
            </a:prstGeom>
            <a:solidFill>
              <a:srgbClr val="FFFFFF"/>
            </a:solidFill>
            <a:ln w="28575">
              <a:solidFill>
                <a:srgbClr val="000000"/>
              </a:solidFill>
              <a:miter lim="800000"/>
              <a:headEnd/>
              <a:tailEnd/>
            </a:ln>
          </p:spPr>
          <p:txBody>
            <a:bodyPr wrap="none" rIns="36000" anchor="ctr"/>
            <a:lstStyle/>
            <a:p>
              <a:pPr algn="r" fontAlgn="ctr">
                <a:spcBef>
                  <a:spcPct val="0"/>
                </a:spcBef>
                <a:spcAft>
                  <a:spcPct val="0"/>
                </a:spcAft>
              </a:pPr>
              <a:r>
                <a:rPr kumimoji="1" lang="zh-CN" altLang="en-US" sz="1100">
                  <a:solidFill>
                    <a:srgbClr val="000000"/>
                  </a:solidFill>
                  <a:latin typeface="黑体" pitchFamily="49" charset="-122"/>
                </a:rPr>
                <a:t>寄存器堆</a:t>
              </a:r>
            </a:p>
          </p:txBody>
        </p:sp>
        <p:sp>
          <p:nvSpPr>
            <p:cNvPr id="23" name="Text Box 17"/>
            <p:cNvSpPr txBox="1">
              <a:spLocks noChangeArrowheads="1"/>
            </p:cNvSpPr>
            <p:nvPr/>
          </p:nvSpPr>
          <p:spPr bwMode="auto">
            <a:xfrm>
              <a:off x="3168333" y="4004491"/>
              <a:ext cx="171341" cy="22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smtClean="0">
                  <a:solidFill>
                    <a:srgbClr val="000000"/>
                  </a:solidFill>
                </a:rPr>
                <a:t>A1</a:t>
              </a:r>
              <a:endParaRPr lang="en-US" altLang="zh-CN" sz="1000">
                <a:solidFill>
                  <a:srgbClr val="000000"/>
                </a:solidFill>
              </a:endParaRPr>
            </a:p>
          </p:txBody>
        </p:sp>
        <p:sp>
          <p:nvSpPr>
            <p:cNvPr id="24" name="Text Box 18"/>
            <p:cNvSpPr txBox="1">
              <a:spLocks noChangeArrowheads="1"/>
            </p:cNvSpPr>
            <p:nvPr/>
          </p:nvSpPr>
          <p:spPr bwMode="auto">
            <a:xfrm>
              <a:off x="3154044" y="4420418"/>
              <a:ext cx="171341" cy="22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a:solidFill>
                    <a:srgbClr val="000000"/>
                  </a:solidFill>
                </a:rPr>
                <a:t>A</a:t>
              </a:r>
              <a:r>
                <a:rPr lang="en-US" altLang="zh-CN" sz="1000" smtClean="0">
                  <a:solidFill>
                    <a:srgbClr val="000000"/>
                  </a:solidFill>
                </a:rPr>
                <a:t>2</a:t>
              </a:r>
              <a:endParaRPr lang="en-US" altLang="zh-CN" sz="1000">
                <a:solidFill>
                  <a:srgbClr val="000000"/>
                </a:solidFill>
              </a:endParaRPr>
            </a:p>
          </p:txBody>
        </p:sp>
        <p:sp>
          <p:nvSpPr>
            <p:cNvPr id="25" name="Text Box 19"/>
            <p:cNvSpPr txBox="1">
              <a:spLocks noChangeArrowheads="1"/>
            </p:cNvSpPr>
            <p:nvPr/>
          </p:nvSpPr>
          <p:spPr bwMode="auto">
            <a:xfrm>
              <a:off x="3168333" y="4941117"/>
              <a:ext cx="171341" cy="22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smtClean="0">
                  <a:solidFill>
                    <a:srgbClr val="000000"/>
                  </a:solidFill>
                </a:rPr>
                <a:t>A3</a:t>
              </a:r>
              <a:endParaRPr lang="en-US" altLang="zh-CN" sz="1000">
                <a:solidFill>
                  <a:srgbClr val="000000"/>
                </a:solidFill>
              </a:endParaRPr>
            </a:p>
          </p:txBody>
        </p:sp>
        <p:sp>
          <p:nvSpPr>
            <p:cNvPr id="26" name="Text Box 20"/>
            <p:cNvSpPr txBox="1">
              <a:spLocks noChangeArrowheads="1"/>
            </p:cNvSpPr>
            <p:nvPr/>
          </p:nvSpPr>
          <p:spPr bwMode="auto">
            <a:xfrm>
              <a:off x="3168333" y="5372918"/>
              <a:ext cx="234283" cy="22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smtClean="0">
                  <a:solidFill>
                    <a:srgbClr val="000000"/>
                  </a:solidFill>
                </a:rPr>
                <a:t>WD</a:t>
              </a:r>
              <a:endParaRPr lang="en-US" altLang="zh-CN" sz="1000">
                <a:solidFill>
                  <a:srgbClr val="000000"/>
                </a:solidFill>
              </a:endParaRPr>
            </a:p>
          </p:txBody>
        </p:sp>
        <p:sp>
          <p:nvSpPr>
            <p:cNvPr id="27" name="Text Box 21"/>
            <p:cNvSpPr txBox="1">
              <a:spLocks noChangeArrowheads="1"/>
            </p:cNvSpPr>
            <p:nvPr/>
          </p:nvSpPr>
          <p:spPr bwMode="auto">
            <a:xfrm>
              <a:off x="3613234" y="4356685"/>
              <a:ext cx="359842" cy="17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spcBef>
                  <a:spcPct val="0"/>
                </a:spcBef>
                <a:spcAft>
                  <a:spcPct val="0"/>
                </a:spcAft>
              </a:pPr>
              <a:r>
                <a:rPr lang="en-US" altLang="zh-CN" sz="1000" smtClean="0">
                  <a:solidFill>
                    <a:srgbClr val="000000"/>
                  </a:solidFill>
                </a:rPr>
                <a:t>RD1</a:t>
              </a:r>
              <a:endParaRPr lang="en-US" altLang="zh-CN" sz="1000">
                <a:solidFill>
                  <a:srgbClr val="000000"/>
                </a:solidFill>
              </a:endParaRPr>
            </a:p>
          </p:txBody>
        </p:sp>
        <p:sp>
          <p:nvSpPr>
            <p:cNvPr id="28" name="Text Box 22"/>
            <p:cNvSpPr txBox="1">
              <a:spLocks noChangeArrowheads="1"/>
            </p:cNvSpPr>
            <p:nvPr/>
          </p:nvSpPr>
          <p:spPr bwMode="auto">
            <a:xfrm>
              <a:off x="3613234" y="5189425"/>
              <a:ext cx="359842" cy="22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spcBef>
                  <a:spcPct val="0"/>
                </a:spcBef>
                <a:spcAft>
                  <a:spcPct val="0"/>
                </a:spcAft>
              </a:pPr>
              <a:r>
                <a:rPr lang="en-US" altLang="zh-CN" sz="1000" smtClean="0">
                  <a:solidFill>
                    <a:srgbClr val="000000"/>
                  </a:solidFill>
                </a:rPr>
                <a:t>RD2</a:t>
              </a:r>
              <a:endParaRPr lang="en-US" altLang="zh-CN" sz="1000">
                <a:solidFill>
                  <a:srgbClr val="000000"/>
                </a:solidFill>
              </a:endParaRPr>
            </a:p>
          </p:txBody>
        </p:sp>
      </p:grpSp>
      <p:grpSp>
        <p:nvGrpSpPr>
          <p:cNvPr id="29" name="组合 300"/>
          <p:cNvGrpSpPr/>
          <p:nvPr/>
        </p:nvGrpSpPr>
        <p:grpSpPr>
          <a:xfrm>
            <a:off x="3563758" y="3996550"/>
            <a:ext cx="72008" cy="80540"/>
            <a:chOff x="287524" y="3070225"/>
            <a:chExt cx="72008" cy="80540"/>
          </a:xfrm>
        </p:grpSpPr>
        <p:cxnSp>
          <p:nvCxnSpPr>
            <p:cNvPr id="30" name="直接连接符 2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31" name="直接连接符 3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32" name="组合 61"/>
          <p:cNvGrpSpPr/>
          <p:nvPr/>
        </p:nvGrpSpPr>
        <p:grpSpPr>
          <a:xfrm>
            <a:off x="6294980" y="3213125"/>
            <a:ext cx="432000" cy="1008000"/>
            <a:chOff x="3132137" y="4337869"/>
            <a:chExt cx="582176" cy="1179364"/>
          </a:xfrm>
        </p:grpSpPr>
        <p:sp>
          <p:nvSpPr>
            <p:cNvPr id="33"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34" name="Text Box 24"/>
            <p:cNvSpPr txBox="1">
              <a:spLocks noChangeArrowheads="1"/>
            </p:cNvSpPr>
            <p:nvPr/>
          </p:nvSpPr>
          <p:spPr bwMode="auto">
            <a:xfrm>
              <a:off x="3199963" y="4782220"/>
              <a:ext cx="356443" cy="306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rIns="0" anchor="ctr">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fontAlgn="base">
                <a:spcBef>
                  <a:spcPct val="0"/>
                </a:spcBef>
                <a:spcAft>
                  <a:spcPct val="0"/>
                </a:spcAft>
              </a:pPr>
              <a:r>
                <a:rPr kumimoji="0" lang="en-US" altLang="zh-CN" sz="1100" b="1">
                  <a:solidFill>
                    <a:srgbClr val="000000"/>
                  </a:solidFill>
                  <a:latin typeface="Cambria" pitchFamily="18" charset="0"/>
                </a:rPr>
                <a:t>ALU</a:t>
              </a:r>
              <a:endParaRPr kumimoji="0" lang="en-US" altLang="zh-CN" sz="1200" b="1">
                <a:solidFill>
                  <a:srgbClr val="000000"/>
                </a:solidFill>
                <a:latin typeface="Cambria" pitchFamily="18" charset="0"/>
              </a:endParaRPr>
            </a:p>
          </p:txBody>
        </p:sp>
        <p:sp>
          <p:nvSpPr>
            <p:cNvPr id="35" name="Text Box 25"/>
            <p:cNvSpPr txBox="1">
              <a:spLocks noChangeArrowheads="1"/>
            </p:cNvSpPr>
            <p:nvPr/>
          </p:nvSpPr>
          <p:spPr bwMode="auto">
            <a:xfrm>
              <a:off x="3332211" y="4581129"/>
              <a:ext cx="367273" cy="21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spcBef>
                  <a:spcPct val="0"/>
                </a:spcBef>
                <a:spcAft>
                  <a:spcPct val="0"/>
                </a:spcAft>
              </a:pPr>
              <a:r>
                <a:rPr lang="en-US" altLang="zh-CN" sz="1000" smtClean="0">
                  <a:solidFill>
                    <a:srgbClr val="000000"/>
                  </a:solidFill>
                </a:rPr>
                <a:t>Zero</a:t>
              </a:r>
              <a:endParaRPr lang="en-US" altLang="zh-CN" sz="1000">
                <a:solidFill>
                  <a:srgbClr val="000000"/>
                </a:solidFill>
              </a:endParaRPr>
            </a:p>
          </p:txBody>
        </p:sp>
        <p:sp>
          <p:nvSpPr>
            <p:cNvPr id="36" name="Text Box 26"/>
            <p:cNvSpPr txBox="1">
              <a:spLocks noChangeArrowheads="1"/>
            </p:cNvSpPr>
            <p:nvPr/>
          </p:nvSpPr>
          <p:spPr bwMode="auto">
            <a:xfrm>
              <a:off x="3332211" y="5013176"/>
              <a:ext cx="382102"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chor="b">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spcBef>
                  <a:spcPct val="0"/>
                </a:spcBef>
                <a:spcAft>
                  <a:spcPct val="0"/>
                </a:spcAft>
              </a:pPr>
              <a:r>
                <a:rPr lang="en-US" altLang="zh-CN" sz="1000">
                  <a:solidFill>
                    <a:srgbClr val="000000"/>
                  </a:solidFill>
                </a:rPr>
                <a:t>ALU</a:t>
              </a:r>
            </a:p>
            <a:p>
              <a:pPr algn="ctr" eaLnBrk="1" fontAlgn="ctr" hangingPunct="1">
                <a:lnSpc>
                  <a:spcPct val="80000"/>
                </a:lnSpc>
                <a:spcBef>
                  <a:spcPct val="0"/>
                </a:spcBef>
                <a:spcAft>
                  <a:spcPct val="0"/>
                </a:spcAft>
              </a:pPr>
              <a:r>
                <a:rPr lang="zh-CN" altLang="en-US" sz="1000">
                  <a:solidFill>
                    <a:srgbClr val="000000"/>
                  </a:solidFill>
                </a:rPr>
                <a:t>结果</a:t>
              </a:r>
            </a:p>
          </p:txBody>
        </p:sp>
      </p:grpSp>
      <p:sp>
        <p:nvSpPr>
          <p:cNvPr id="37" name="Line 49"/>
          <p:cNvSpPr>
            <a:spLocks noChangeShapeType="1"/>
          </p:cNvSpPr>
          <p:nvPr/>
        </p:nvSpPr>
        <p:spPr bwMode="auto">
          <a:xfrm flipV="1">
            <a:off x="2123764" y="4437149"/>
            <a:ext cx="93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nvGrpSpPr>
          <p:cNvPr id="38" name="组合 116"/>
          <p:cNvGrpSpPr/>
          <p:nvPr/>
        </p:nvGrpSpPr>
        <p:grpSpPr>
          <a:xfrm rot="10800000" flipH="1" flipV="1">
            <a:off x="3059836" y="4221125"/>
            <a:ext cx="648000" cy="292235"/>
            <a:chOff x="3132138" y="4581128"/>
            <a:chExt cx="717226" cy="292234"/>
          </a:xfrm>
        </p:grpSpPr>
        <p:cxnSp>
          <p:nvCxnSpPr>
            <p:cNvPr id="39" name="直接连接符 38"/>
            <p:cNvCxnSpPr/>
            <p:nvPr/>
          </p:nvCxnSpPr>
          <p:spPr bwMode="auto">
            <a:xfrm>
              <a:off x="3132138" y="4869180"/>
              <a:ext cx="717226" cy="0"/>
            </a:xfrm>
            <a:prstGeom prst="line">
              <a:avLst/>
            </a:prstGeom>
            <a:noFill/>
            <a:ln w="19050" cap="flat" cmpd="sng" algn="ctr">
              <a:solidFill>
                <a:schemeClr val="tx1"/>
              </a:solidFill>
              <a:prstDash val="solid"/>
              <a:round/>
              <a:headEnd type="none" w="med" len="med"/>
              <a:tailEnd type="none" w="med" len="med"/>
            </a:ln>
            <a:effectLst/>
          </p:spPr>
        </p:cxnSp>
        <p:cxnSp>
          <p:nvCxnSpPr>
            <p:cNvPr id="40" name="直接连接符 39"/>
            <p:cNvCxnSpPr/>
            <p:nvPr/>
          </p:nvCxnSpPr>
          <p:spPr bwMode="auto">
            <a:xfrm>
              <a:off x="3132138" y="4725144"/>
              <a:ext cx="0" cy="148218"/>
            </a:xfrm>
            <a:prstGeom prst="line">
              <a:avLst/>
            </a:prstGeom>
            <a:noFill/>
            <a:ln w="19050" cap="flat" cmpd="sng" algn="ctr">
              <a:solidFill>
                <a:schemeClr val="tx1"/>
              </a:solidFill>
              <a:prstDash val="solid"/>
              <a:round/>
              <a:headEnd type="none" w="med" len="med"/>
              <a:tailEnd type="none" w="med" len="med"/>
            </a:ln>
            <a:effectLst/>
          </p:spPr>
        </p:cxnSp>
        <p:cxnSp>
          <p:nvCxnSpPr>
            <p:cNvPr id="41" name="直接连接符 40"/>
            <p:cNvCxnSpPr/>
            <p:nvPr/>
          </p:nvCxnSpPr>
          <p:spPr bwMode="auto">
            <a:xfrm flipV="1">
              <a:off x="3132138" y="4581128"/>
              <a:ext cx="717226" cy="144016"/>
            </a:xfrm>
            <a:prstGeom prst="line">
              <a:avLst/>
            </a:prstGeom>
            <a:noFill/>
            <a:ln w="19050" cap="flat" cmpd="sng" algn="ctr">
              <a:solidFill>
                <a:schemeClr val="tx1"/>
              </a:solidFill>
              <a:prstDash val="solid"/>
              <a:round/>
              <a:headEnd type="none" w="med" len="med"/>
              <a:tailEnd type="none" w="med" len="med"/>
            </a:ln>
            <a:effectLst/>
          </p:spPr>
        </p:cxnSp>
        <p:cxnSp>
          <p:nvCxnSpPr>
            <p:cNvPr id="42" name="直接连接符 41"/>
            <p:cNvCxnSpPr/>
            <p:nvPr/>
          </p:nvCxnSpPr>
          <p:spPr bwMode="auto">
            <a:xfrm flipV="1">
              <a:off x="3849364" y="4581128"/>
              <a:ext cx="0" cy="288052"/>
            </a:xfrm>
            <a:prstGeom prst="line">
              <a:avLst/>
            </a:prstGeom>
            <a:noFill/>
            <a:ln w="19050" cap="flat" cmpd="sng" algn="ctr">
              <a:solidFill>
                <a:schemeClr val="tx1"/>
              </a:solidFill>
              <a:prstDash val="solid"/>
              <a:round/>
              <a:headEnd type="none" w="med" len="med"/>
              <a:tailEnd type="none" w="med" len="med"/>
            </a:ln>
            <a:effectLst/>
          </p:spPr>
        </p:cxnSp>
        <p:sp>
          <p:nvSpPr>
            <p:cNvPr id="43" name="TextBox 42"/>
            <p:cNvSpPr txBox="1"/>
            <p:nvPr/>
          </p:nvSpPr>
          <p:spPr>
            <a:xfrm>
              <a:off x="3159320" y="4665613"/>
              <a:ext cx="690044" cy="207749"/>
            </a:xfrm>
            <a:prstGeom prst="rect">
              <a:avLst/>
            </a:prstGeom>
            <a:noFill/>
          </p:spPr>
          <p:txBody>
            <a:bodyPr vert="horz" wrap="square" lIns="0" rIns="0" bIns="18000" rtlCol="0" anchor="b">
              <a:noAutofit/>
            </a:bodyPr>
            <a:lstStyle/>
            <a:p>
              <a:pPr algn="ctr"/>
              <a:r>
                <a:rPr lang="zh-CN" altLang="en-US" sz="1100" smtClean="0">
                  <a:solidFill>
                    <a:srgbClr val="000000"/>
                  </a:solidFill>
                  <a:latin typeface="Cambria" pitchFamily="18" charset="0"/>
                </a:rPr>
                <a:t>扩展</a:t>
              </a:r>
              <a:endParaRPr lang="zh-CN" altLang="en-US" sz="1100">
                <a:solidFill>
                  <a:srgbClr val="000000"/>
                </a:solidFill>
                <a:latin typeface="Cambria" pitchFamily="18" charset="0"/>
              </a:endParaRPr>
            </a:p>
          </p:txBody>
        </p:sp>
      </p:grpSp>
      <p:sp>
        <p:nvSpPr>
          <p:cNvPr id="44" name="Line 38"/>
          <p:cNvSpPr>
            <a:spLocks noChangeShapeType="1"/>
          </p:cNvSpPr>
          <p:nvPr/>
        </p:nvSpPr>
        <p:spPr bwMode="auto">
          <a:xfrm>
            <a:off x="3707880" y="3716997"/>
            <a:ext cx="50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45" name="任意多边形 44"/>
          <p:cNvSpPr/>
          <p:nvPr/>
        </p:nvSpPr>
        <p:spPr bwMode="auto">
          <a:xfrm>
            <a:off x="6012176" y="3861109"/>
            <a:ext cx="144000" cy="360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spcBef>
                <a:spcPct val="0"/>
              </a:spcBef>
              <a:spcAft>
                <a:spcPct val="0"/>
              </a:spcAft>
            </a:pPr>
            <a:r>
              <a:rPr kumimoji="1" lang="en-US" altLang="zh-CN" sz="900" smtClean="0">
                <a:solidFill>
                  <a:srgbClr val="000000"/>
                </a:solidFill>
              </a:rPr>
              <a:t>0</a:t>
            </a:r>
          </a:p>
          <a:p>
            <a:pPr fontAlgn="ctr">
              <a:spcBef>
                <a:spcPct val="0"/>
              </a:spcBef>
              <a:spcAft>
                <a:spcPct val="0"/>
              </a:spcAft>
            </a:pPr>
            <a:endParaRPr kumimoji="1" lang="en-US" altLang="zh-CN" sz="300" smtClean="0">
              <a:solidFill>
                <a:srgbClr val="000000"/>
              </a:solidFill>
            </a:endParaRPr>
          </a:p>
          <a:p>
            <a:pPr fontAlgn="ctr">
              <a:spcBef>
                <a:spcPct val="0"/>
              </a:spcBef>
              <a:spcAft>
                <a:spcPct val="0"/>
              </a:spcAft>
            </a:pPr>
            <a:r>
              <a:rPr kumimoji="1" lang="en-US" altLang="zh-CN" sz="900" smtClean="0">
                <a:solidFill>
                  <a:srgbClr val="000000"/>
                </a:solidFill>
              </a:rPr>
              <a:t>1</a:t>
            </a:r>
          </a:p>
        </p:txBody>
      </p:sp>
      <p:sp>
        <p:nvSpPr>
          <p:cNvPr id="46" name="Line 55"/>
          <p:cNvSpPr>
            <a:spLocks noChangeShapeType="1"/>
          </p:cNvSpPr>
          <p:nvPr/>
        </p:nvSpPr>
        <p:spPr bwMode="auto">
          <a:xfrm>
            <a:off x="5724196" y="3933060"/>
            <a:ext cx="28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47" name="Line 55"/>
          <p:cNvSpPr>
            <a:spLocks noChangeShapeType="1"/>
          </p:cNvSpPr>
          <p:nvPr/>
        </p:nvSpPr>
        <p:spPr bwMode="auto">
          <a:xfrm>
            <a:off x="6726980" y="3789065"/>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nvGrpSpPr>
          <p:cNvPr id="48" name="组合 175"/>
          <p:cNvGrpSpPr/>
          <p:nvPr/>
        </p:nvGrpSpPr>
        <p:grpSpPr>
          <a:xfrm>
            <a:off x="7446944" y="3565368"/>
            <a:ext cx="576000" cy="864000"/>
            <a:chOff x="3312847" y="4365105"/>
            <a:chExt cx="684861" cy="1214384"/>
          </a:xfrm>
        </p:grpSpPr>
        <p:sp>
          <p:nvSpPr>
            <p:cNvPr id="49" name="Rectangle 12"/>
            <p:cNvSpPr>
              <a:spLocks noChangeArrowheads="1"/>
            </p:cNvSpPr>
            <p:nvPr/>
          </p:nvSpPr>
          <p:spPr bwMode="auto">
            <a:xfrm>
              <a:off x="3312847" y="4365105"/>
              <a:ext cx="684861" cy="1214384"/>
            </a:xfrm>
            <a:prstGeom prst="rect">
              <a:avLst/>
            </a:prstGeom>
            <a:solidFill>
              <a:srgbClr val="FFFFFF"/>
            </a:solidFill>
            <a:ln w="28575">
              <a:solidFill>
                <a:schemeClr val="tx1"/>
              </a:solidFill>
              <a:miter lim="800000"/>
              <a:headEnd/>
              <a:tailEnd/>
            </a:ln>
          </p:spPr>
          <p:txBody>
            <a:bodyPr wrap="none" lIns="36000" rIns="36000" anchor="t">
              <a:noAutofit/>
            </a:bodyPr>
            <a:lstStyle/>
            <a:p>
              <a:pPr algn="r" eaLnBrk="0" fontAlgn="base" hangingPunct="0">
                <a:spcBef>
                  <a:spcPts val="1200"/>
                </a:spcBef>
                <a:spcAft>
                  <a:spcPct val="0"/>
                </a:spcAft>
              </a:pPr>
              <a:endParaRPr lang="en-US" altLang="zh-CN" sz="1100" smtClean="0">
                <a:solidFill>
                  <a:srgbClr val="000000"/>
                </a:solidFill>
                <a:latin typeface="黑体" pitchFamily="49" charset="-122"/>
              </a:endParaRPr>
            </a:p>
            <a:p>
              <a:pPr algn="r" eaLnBrk="0" fontAlgn="base" hangingPunct="0">
                <a:spcAft>
                  <a:spcPct val="0"/>
                </a:spcAft>
              </a:pPr>
              <a:endParaRPr lang="en-US" altLang="zh-CN" sz="500" smtClean="0">
                <a:solidFill>
                  <a:srgbClr val="000000"/>
                </a:solidFill>
                <a:latin typeface="黑体" pitchFamily="49" charset="-122"/>
              </a:endParaRPr>
            </a:p>
            <a:p>
              <a:pPr algn="r" eaLnBrk="0" fontAlgn="base" hangingPunct="0">
                <a:spcAft>
                  <a:spcPct val="0"/>
                </a:spcAft>
              </a:pPr>
              <a:r>
                <a:rPr lang="zh-CN" altLang="en-US" sz="1100" smtClean="0">
                  <a:solidFill>
                    <a:srgbClr val="000000"/>
                  </a:solidFill>
                  <a:latin typeface="黑体" pitchFamily="49" charset="-122"/>
                </a:rPr>
                <a:t>数据</a:t>
              </a:r>
              <a:endParaRPr lang="en-US" altLang="zh-CN" sz="1100" smtClean="0">
                <a:solidFill>
                  <a:srgbClr val="000000"/>
                </a:solidFill>
                <a:latin typeface="黑体" pitchFamily="49" charset="-122"/>
              </a:endParaRPr>
            </a:p>
            <a:p>
              <a:pPr algn="r" eaLnBrk="0" fontAlgn="base" hangingPunct="0">
                <a:spcBef>
                  <a:spcPct val="0"/>
                </a:spcBef>
                <a:spcAft>
                  <a:spcPct val="0"/>
                </a:spcAft>
              </a:pPr>
              <a:r>
                <a:rPr lang="zh-CN" altLang="en-US" sz="1100" smtClean="0">
                  <a:solidFill>
                    <a:srgbClr val="000000"/>
                  </a:solidFill>
                  <a:latin typeface="黑体" pitchFamily="49" charset="-122"/>
                </a:rPr>
                <a:t>存储器</a:t>
              </a:r>
              <a:endParaRPr lang="en-US" altLang="zh-CN" sz="1200">
                <a:solidFill>
                  <a:srgbClr val="000000"/>
                </a:solidFill>
                <a:latin typeface="Helvetica" pitchFamily="80" charset="0"/>
              </a:endParaRPr>
            </a:p>
          </p:txBody>
        </p:sp>
        <p:sp>
          <p:nvSpPr>
            <p:cNvPr id="50" name="Text Box 13"/>
            <p:cNvSpPr txBox="1">
              <a:spLocks noChangeArrowheads="1"/>
            </p:cNvSpPr>
            <p:nvPr/>
          </p:nvSpPr>
          <p:spPr bwMode="auto">
            <a:xfrm>
              <a:off x="3347864" y="4550234"/>
              <a:ext cx="606925"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smtClean="0">
                  <a:solidFill>
                    <a:srgbClr val="000000"/>
                  </a:solidFill>
                </a:rPr>
                <a:t>A       RD</a:t>
              </a:r>
              <a:endParaRPr lang="en-US" altLang="zh-CN" sz="1000">
                <a:solidFill>
                  <a:srgbClr val="000000"/>
                </a:solidFill>
              </a:endParaRPr>
            </a:p>
          </p:txBody>
        </p:sp>
        <p:sp>
          <p:nvSpPr>
            <p:cNvPr id="51" name="Text Box 13"/>
            <p:cNvSpPr txBox="1">
              <a:spLocks noChangeArrowheads="1"/>
            </p:cNvSpPr>
            <p:nvPr/>
          </p:nvSpPr>
          <p:spPr bwMode="auto">
            <a:xfrm>
              <a:off x="3347864" y="5298046"/>
              <a:ext cx="649844" cy="216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smtClean="0">
                  <a:solidFill>
                    <a:srgbClr val="000000"/>
                  </a:solidFill>
                </a:rPr>
                <a:t>WD    </a:t>
              </a:r>
              <a:endParaRPr lang="en-US" altLang="zh-CN" sz="1000">
                <a:solidFill>
                  <a:srgbClr val="000000"/>
                </a:solidFill>
              </a:endParaRPr>
            </a:p>
          </p:txBody>
        </p:sp>
      </p:grpSp>
      <p:grpSp>
        <p:nvGrpSpPr>
          <p:cNvPr id="52" name="组合 300"/>
          <p:cNvGrpSpPr/>
          <p:nvPr/>
        </p:nvGrpSpPr>
        <p:grpSpPr>
          <a:xfrm flipV="1">
            <a:off x="7596420" y="3564506"/>
            <a:ext cx="72008" cy="80540"/>
            <a:chOff x="287524" y="3070225"/>
            <a:chExt cx="72008" cy="80540"/>
          </a:xfrm>
        </p:grpSpPr>
        <p:cxnSp>
          <p:nvCxnSpPr>
            <p:cNvPr id="53" name="直接连接符 5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4" name="直接连接符 5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55" name="Line 55"/>
          <p:cNvSpPr>
            <a:spLocks noChangeShapeType="1"/>
          </p:cNvSpPr>
          <p:nvPr/>
        </p:nvSpPr>
        <p:spPr bwMode="auto">
          <a:xfrm>
            <a:off x="2123660" y="4663053"/>
            <a:ext cx="259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nvGrpSpPr>
          <p:cNvPr id="56" name="组合 55"/>
          <p:cNvGrpSpPr/>
          <p:nvPr/>
        </p:nvGrpSpPr>
        <p:grpSpPr>
          <a:xfrm>
            <a:off x="2627730" y="3933137"/>
            <a:ext cx="288000" cy="2160000"/>
            <a:chOff x="2771800" y="4661520"/>
            <a:chExt cx="146937" cy="576000"/>
          </a:xfrm>
        </p:grpSpPr>
        <p:sp>
          <p:nvSpPr>
            <p:cNvPr id="57" name="Line 9"/>
            <p:cNvSpPr>
              <a:spLocks noChangeShapeType="1"/>
            </p:cNvSpPr>
            <p:nvPr/>
          </p:nvSpPr>
          <p:spPr bwMode="auto">
            <a:xfrm flipV="1">
              <a:off x="2771800" y="4661520"/>
              <a:ext cx="0" cy="576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58" name="Line 55"/>
            <p:cNvSpPr>
              <a:spLocks noChangeShapeType="1"/>
            </p:cNvSpPr>
            <p:nvPr/>
          </p:nvSpPr>
          <p:spPr bwMode="auto">
            <a:xfrm>
              <a:off x="2774721" y="4661520"/>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grpSp>
        <p:nvGrpSpPr>
          <p:cNvPr id="59" name="组合 58"/>
          <p:cNvGrpSpPr/>
          <p:nvPr/>
        </p:nvGrpSpPr>
        <p:grpSpPr>
          <a:xfrm>
            <a:off x="2555708" y="3645041"/>
            <a:ext cx="360000" cy="2592000"/>
            <a:chOff x="2771800" y="4661520"/>
            <a:chExt cx="146937" cy="576000"/>
          </a:xfrm>
        </p:grpSpPr>
        <p:sp>
          <p:nvSpPr>
            <p:cNvPr id="60" name="Line 9"/>
            <p:cNvSpPr>
              <a:spLocks noChangeShapeType="1"/>
            </p:cNvSpPr>
            <p:nvPr/>
          </p:nvSpPr>
          <p:spPr bwMode="auto">
            <a:xfrm flipV="1">
              <a:off x="2771800" y="4661520"/>
              <a:ext cx="0" cy="576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61" name="Line 55"/>
            <p:cNvSpPr>
              <a:spLocks noChangeShapeType="1"/>
            </p:cNvSpPr>
            <p:nvPr/>
          </p:nvSpPr>
          <p:spPr bwMode="auto">
            <a:xfrm>
              <a:off x="2774721" y="4661520"/>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sp>
        <p:nvSpPr>
          <p:cNvPr id="62" name="Text Box 17"/>
          <p:cNvSpPr txBox="1">
            <a:spLocks noChangeArrowheads="1"/>
          </p:cNvSpPr>
          <p:nvPr/>
        </p:nvSpPr>
        <p:spPr bwMode="auto">
          <a:xfrm>
            <a:off x="2195670" y="2852953"/>
            <a:ext cx="29174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smtClean="0">
                <a:solidFill>
                  <a:srgbClr val="000000"/>
                </a:solidFill>
              </a:rPr>
              <a:t>25:21</a:t>
            </a:r>
            <a:endParaRPr lang="en-US" altLang="zh-CN" sz="1000">
              <a:solidFill>
                <a:srgbClr val="000000"/>
              </a:solidFill>
            </a:endParaRPr>
          </a:p>
        </p:txBody>
      </p:sp>
      <p:sp>
        <p:nvSpPr>
          <p:cNvPr id="63" name="Text Box 17"/>
          <p:cNvSpPr txBox="1">
            <a:spLocks noChangeArrowheads="1"/>
          </p:cNvSpPr>
          <p:nvPr/>
        </p:nvSpPr>
        <p:spPr bwMode="auto">
          <a:xfrm>
            <a:off x="2195670" y="4287901"/>
            <a:ext cx="29174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smtClean="0">
                <a:solidFill>
                  <a:srgbClr val="000000"/>
                </a:solidFill>
              </a:rPr>
              <a:t>15:00</a:t>
            </a:r>
            <a:endParaRPr lang="en-US" altLang="zh-CN" sz="1000">
              <a:solidFill>
                <a:srgbClr val="000000"/>
              </a:solidFill>
            </a:endParaRPr>
          </a:p>
        </p:txBody>
      </p:sp>
      <p:sp>
        <p:nvSpPr>
          <p:cNvPr id="64" name="Text Box 17"/>
          <p:cNvSpPr txBox="1">
            <a:spLocks noChangeArrowheads="1"/>
          </p:cNvSpPr>
          <p:nvPr/>
        </p:nvSpPr>
        <p:spPr bwMode="auto">
          <a:xfrm>
            <a:off x="2195670" y="3131113"/>
            <a:ext cx="29174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smtClean="0">
                <a:solidFill>
                  <a:srgbClr val="000000"/>
                </a:solidFill>
              </a:rPr>
              <a:t>20:16</a:t>
            </a:r>
            <a:endParaRPr lang="en-US" altLang="zh-CN" sz="1000">
              <a:solidFill>
                <a:srgbClr val="000000"/>
              </a:solidFill>
            </a:endParaRPr>
          </a:p>
        </p:txBody>
      </p:sp>
      <p:sp>
        <p:nvSpPr>
          <p:cNvPr id="65" name="Line 49"/>
          <p:cNvSpPr>
            <a:spLocks noChangeShapeType="1"/>
          </p:cNvSpPr>
          <p:nvPr/>
        </p:nvSpPr>
        <p:spPr bwMode="auto">
          <a:xfrm flipV="1">
            <a:off x="2123660" y="5733185"/>
            <a:ext cx="86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66" name="Text Box 17"/>
          <p:cNvSpPr txBox="1">
            <a:spLocks noChangeArrowheads="1"/>
          </p:cNvSpPr>
          <p:nvPr/>
        </p:nvSpPr>
        <p:spPr bwMode="auto">
          <a:xfrm>
            <a:off x="2195566" y="5589165"/>
            <a:ext cx="29174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smtClean="0">
                <a:solidFill>
                  <a:srgbClr val="000000"/>
                </a:solidFill>
              </a:rPr>
              <a:t>25:00</a:t>
            </a:r>
            <a:endParaRPr lang="en-US" altLang="zh-CN" sz="1000">
              <a:solidFill>
                <a:srgbClr val="000000"/>
              </a:solidFill>
            </a:endParaRPr>
          </a:p>
        </p:txBody>
      </p:sp>
      <p:sp>
        <p:nvSpPr>
          <p:cNvPr id="67" name="Text Box 17"/>
          <p:cNvSpPr txBox="1">
            <a:spLocks noChangeArrowheads="1"/>
          </p:cNvSpPr>
          <p:nvPr/>
        </p:nvSpPr>
        <p:spPr bwMode="auto">
          <a:xfrm>
            <a:off x="2195670" y="4509165"/>
            <a:ext cx="29174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smtClean="0">
                <a:solidFill>
                  <a:srgbClr val="000000"/>
                </a:solidFill>
              </a:rPr>
              <a:t>25:21</a:t>
            </a:r>
            <a:endParaRPr lang="en-US" altLang="zh-CN" sz="1000">
              <a:solidFill>
                <a:srgbClr val="000000"/>
              </a:solidFill>
            </a:endParaRPr>
          </a:p>
        </p:txBody>
      </p:sp>
      <p:sp>
        <p:nvSpPr>
          <p:cNvPr id="68" name="Line 55"/>
          <p:cNvSpPr>
            <a:spLocks noChangeShapeType="1"/>
          </p:cNvSpPr>
          <p:nvPr/>
        </p:nvSpPr>
        <p:spPr bwMode="auto">
          <a:xfrm>
            <a:off x="2123660" y="4797205"/>
            <a:ext cx="259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69" name="Text Box 17"/>
          <p:cNvSpPr txBox="1">
            <a:spLocks noChangeArrowheads="1"/>
          </p:cNvSpPr>
          <p:nvPr/>
        </p:nvSpPr>
        <p:spPr bwMode="auto">
          <a:xfrm>
            <a:off x="2195670" y="4653185"/>
            <a:ext cx="29174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smtClean="0">
                <a:solidFill>
                  <a:srgbClr val="000000"/>
                </a:solidFill>
              </a:rPr>
              <a:t>20:16</a:t>
            </a:r>
            <a:endParaRPr lang="en-US" altLang="zh-CN" sz="1000">
              <a:solidFill>
                <a:srgbClr val="000000"/>
              </a:solidFill>
            </a:endParaRPr>
          </a:p>
        </p:txBody>
      </p:sp>
      <p:sp>
        <p:nvSpPr>
          <p:cNvPr id="70" name="Line 55"/>
          <p:cNvSpPr>
            <a:spLocks noChangeShapeType="1"/>
          </p:cNvSpPr>
          <p:nvPr/>
        </p:nvSpPr>
        <p:spPr bwMode="auto">
          <a:xfrm>
            <a:off x="2123660" y="4941225"/>
            <a:ext cx="259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71" name="Text Box 17"/>
          <p:cNvSpPr txBox="1">
            <a:spLocks noChangeArrowheads="1"/>
          </p:cNvSpPr>
          <p:nvPr/>
        </p:nvSpPr>
        <p:spPr bwMode="auto">
          <a:xfrm>
            <a:off x="2195670" y="4807141"/>
            <a:ext cx="29174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dirty="0" smtClean="0">
                <a:solidFill>
                  <a:srgbClr val="000000"/>
                </a:solidFill>
              </a:rPr>
              <a:t>15:11</a:t>
            </a:r>
            <a:endParaRPr lang="en-US" altLang="zh-CN" sz="1000" dirty="0">
              <a:solidFill>
                <a:srgbClr val="000000"/>
              </a:solidFill>
            </a:endParaRPr>
          </a:p>
        </p:txBody>
      </p:sp>
      <p:sp>
        <p:nvSpPr>
          <p:cNvPr id="72" name="Line 55"/>
          <p:cNvSpPr>
            <a:spLocks noChangeShapeType="1"/>
          </p:cNvSpPr>
          <p:nvPr/>
        </p:nvSpPr>
        <p:spPr bwMode="auto">
          <a:xfrm>
            <a:off x="6732300" y="4941225"/>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73" name="AutoShape 150"/>
          <p:cNvSpPr>
            <a:spLocks noChangeArrowheads="1"/>
          </p:cNvSpPr>
          <p:nvPr/>
        </p:nvSpPr>
        <p:spPr bwMode="auto">
          <a:xfrm>
            <a:off x="2808306" y="5193217"/>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74" name="Line 55"/>
          <p:cNvSpPr>
            <a:spLocks noChangeShapeType="1"/>
          </p:cNvSpPr>
          <p:nvPr/>
        </p:nvSpPr>
        <p:spPr bwMode="auto">
          <a:xfrm>
            <a:off x="4871107" y="4797205"/>
            <a:ext cx="172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75" name="Line 55"/>
          <p:cNvSpPr>
            <a:spLocks noChangeShapeType="1"/>
          </p:cNvSpPr>
          <p:nvPr/>
        </p:nvSpPr>
        <p:spPr bwMode="auto">
          <a:xfrm>
            <a:off x="4865350" y="4941225"/>
            <a:ext cx="172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76" name="Line 38"/>
          <p:cNvSpPr>
            <a:spLocks noChangeShapeType="1"/>
          </p:cNvSpPr>
          <p:nvPr/>
        </p:nvSpPr>
        <p:spPr bwMode="auto">
          <a:xfrm>
            <a:off x="3707836" y="4437156"/>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nvGrpSpPr>
          <p:cNvPr id="77" name="组合 76"/>
          <p:cNvGrpSpPr/>
          <p:nvPr/>
        </p:nvGrpSpPr>
        <p:grpSpPr>
          <a:xfrm>
            <a:off x="5796160" y="4149149"/>
            <a:ext cx="216000" cy="288000"/>
            <a:chOff x="2771800" y="4661520"/>
            <a:chExt cx="146937" cy="576000"/>
          </a:xfrm>
        </p:grpSpPr>
        <p:sp>
          <p:nvSpPr>
            <p:cNvPr id="78" name="Line 9"/>
            <p:cNvSpPr>
              <a:spLocks noChangeShapeType="1"/>
            </p:cNvSpPr>
            <p:nvPr/>
          </p:nvSpPr>
          <p:spPr bwMode="auto">
            <a:xfrm flipV="1">
              <a:off x="2771800" y="4661520"/>
              <a:ext cx="0" cy="576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79" name="Line 55"/>
            <p:cNvSpPr>
              <a:spLocks noChangeShapeType="1"/>
            </p:cNvSpPr>
            <p:nvPr/>
          </p:nvSpPr>
          <p:spPr bwMode="auto">
            <a:xfrm>
              <a:off x="2774721" y="4661520"/>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sp>
        <p:nvSpPr>
          <p:cNvPr id="80" name="Line 133"/>
          <p:cNvSpPr>
            <a:spLocks noChangeShapeType="1"/>
          </p:cNvSpPr>
          <p:nvPr/>
        </p:nvSpPr>
        <p:spPr bwMode="auto">
          <a:xfrm flipH="1">
            <a:off x="4860036" y="4437156"/>
            <a:ext cx="936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81" name="Line 38"/>
          <p:cNvSpPr>
            <a:spLocks noChangeShapeType="1"/>
          </p:cNvSpPr>
          <p:nvPr/>
        </p:nvSpPr>
        <p:spPr bwMode="auto">
          <a:xfrm>
            <a:off x="4862453" y="3789057"/>
            <a:ext cx="72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82" name="Line 55"/>
          <p:cNvSpPr>
            <a:spLocks noChangeShapeType="1"/>
          </p:cNvSpPr>
          <p:nvPr/>
        </p:nvSpPr>
        <p:spPr bwMode="auto">
          <a:xfrm flipV="1">
            <a:off x="4865398" y="3208057"/>
            <a:ext cx="50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83" name="任意多边形 82"/>
          <p:cNvSpPr/>
          <p:nvPr/>
        </p:nvSpPr>
        <p:spPr bwMode="auto">
          <a:xfrm>
            <a:off x="5583211" y="3717125"/>
            <a:ext cx="144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spcBef>
                <a:spcPct val="0"/>
              </a:spcBef>
              <a:spcAft>
                <a:spcPct val="0"/>
              </a:spcAft>
            </a:pPr>
            <a:r>
              <a:rPr kumimoji="1" lang="en-US" altLang="zh-CN" sz="900" smtClean="0">
                <a:solidFill>
                  <a:srgbClr val="000000"/>
                </a:solidFill>
              </a:rPr>
              <a:t>0</a:t>
            </a:r>
            <a:endParaRPr kumimoji="1" lang="en-US" altLang="zh-CN" sz="300" smtClean="0">
              <a:solidFill>
                <a:srgbClr val="000000"/>
              </a:solidFill>
            </a:endParaRPr>
          </a:p>
          <a:p>
            <a:pPr fontAlgn="ctr">
              <a:spcBef>
                <a:spcPct val="0"/>
              </a:spcBef>
              <a:spcAft>
                <a:spcPct val="0"/>
              </a:spcAft>
            </a:pPr>
            <a:r>
              <a:rPr kumimoji="1" lang="en-US" altLang="zh-CN" sz="900" smtClean="0">
                <a:solidFill>
                  <a:srgbClr val="000000"/>
                </a:solidFill>
              </a:rPr>
              <a:t>1</a:t>
            </a:r>
          </a:p>
          <a:p>
            <a:pPr fontAlgn="ctr">
              <a:spcBef>
                <a:spcPct val="0"/>
              </a:spcBef>
              <a:spcAft>
                <a:spcPct val="0"/>
              </a:spcAft>
            </a:pPr>
            <a:r>
              <a:rPr kumimoji="1" lang="en-US" altLang="zh-CN" sz="900">
                <a:solidFill>
                  <a:srgbClr val="000000"/>
                </a:solidFill>
              </a:rPr>
              <a:t>2</a:t>
            </a:r>
            <a:endParaRPr kumimoji="1" lang="en-US" altLang="zh-CN" sz="900" smtClean="0">
              <a:solidFill>
                <a:srgbClr val="000000"/>
              </a:solidFill>
            </a:endParaRPr>
          </a:p>
        </p:txBody>
      </p:sp>
      <p:sp>
        <p:nvSpPr>
          <p:cNvPr id="84" name="Line 132"/>
          <p:cNvSpPr>
            <a:spLocks noChangeShapeType="1"/>
          </p:cNvSpPr>
          <p:nvPr/>
        </p:nvSpPr>
        <p:spPr bwMode="auto">
          <a:xfrm flipH="1">
            <a:off x="5009366" y="3357209"/>
            <a:ext cx="0" cy="259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85" name="任意多边形 84"/>
          <p:cNvSpPr/>
          <p:nvPr/>
        </p:nvSpPr>
        <p:spPr bwMode="auto">
          <a:xfrm>
            <a:off x="5369456" y="3141045"/>
            <a:ext cx="144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spcBef>
                <a:spcPct val="0"/>
              </a:spcBef>
              <a:spcAft>
                <a:spcPct val="0"/>
              </a:spcAft>
            </a:pPr>
            <a:r>
              <a:rPr kumimoji="1" lang="en-US" altLang="zh-CN" sz="900" smtClean="0">
                <a:solidFill>
                  <a:srgbClr val="000000"/>
                </a:solidFill>
              </a:rPr>
              <a:t>0</a:t>
            </a:r>
            <a:endParaRPr kumimoji="1" lang="en-US" altLang="zh-CN" sz="300" smtClean="0">
              <a:solidFill>
                <a:srgbClr val="000000"/>
              </a:solidFill>
            </a:endParaRPr>
          </a:p>
          <a:p>
            <a:pPr fontAlgn="ctr">
              <a:spcBef>
                <a:spcPct val="0"/>
              </a:spcBef>
              <a:spcAft>
                <a:spcPct val="0"/>
              </a:spcAft>
            </a:pPr>
            <a:r>
              <a:rPr kumimoji="1" lang="en-US" altLang="zh-CN" sz="900" smtClean="0">
                <a:solidFill>
                  <a:srgbClr val="000000"/>
                </a:solidFill>
              </a:rPr>
              <a:t>1</a:t>
            </a:r>
          </a:p>
          <a:p>
            <a:pPr fontAlgn="ctr">
              <a:spcBef>
                <a:spcPct val="0"/>
              </a:spcBef>
              <a:spcAft>
                <a:spcPct val="0"/>
              </a:spcAft>
            </a:pPr>
            <a:r>
              <a:rPr kumimoji="1" lang="en-US" altLang="zh-CN" sz="900">
                <a:solidFill>
                  <a:srgbClr val="000000"/>
                </a:solidFill>
              </a:rPr>
              <a:t>2</a:t>
            </a:r>
            <a:endParaRPr kumimoji="1" lang="en-US" altLang="zh-CN" sz="900" smtClean="0">
              <a:solidFill>
                <a:srgbClr val="000000"/>
              </a:solidFill>
            </a:endParaRPr>
          </a:p>
        </p:txBody>
      </p:sp>
      <p:sp>
        <p:nvSpPr>
          <p:cNvPr id="86" name="Line 55"/>
          <p:cNvSpPr>
            <a:spLocks noChangeShapeType="1"/>
          </p:cNvSpPr>
          <p:nvPr/>
        </p:nvSpPr>
        <p:spPr bwMode="auto">
          <a:xfrm flipV="1">
            <a:off x="5017798" y="3360457"/>
            <a:ext cx="36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87" name="Line 55"/>
          <p:cNvSpPr>
            <a:spLocks noChangeShapeType="1"/>
          </p:cNvSpPr>
          <p:nvPr/>
        </p:nvSpPr>
        <p:spPr bwMode="auto">
          <a:xfrm flipV="1">
            <a:off x="5009376" y="3933073"/>
            <a:ext cx="57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nvGrpSpPr>
          <p:cNvPr id="88" name="组合 87"/>
          <p:cNvGrpSpPr/>
          <p:nvPr/>
        </p:nvGrpSpPr>
        <p:grpSpPr>
          <a:xfrm>
            <a:off x="5148107" y="3501025"/>
            <a:ext cx="220294" cy="2592000"/>
            <a:chOff x="2771800" y="4661520"/>
            <a:chExt cx="149858" cy="576000"/>
          </a:xfrm>
        </p:grpSpPr>
        <p:sp>
          <p:nvSpPr>
            <p:cNvPr id="89" name="Line 9"/>
            <p:cNvSpPr>
              <a:spLocks noChangeShapeType="1"/>
            </p:cNvSpPr>
            <p:nvPr/>
          </p:nvSpPr>
          <p:spPr bwMode="auto">
            <a:xfrm flipV="1">
              <a:off x="2771800" y="4661520"/>
              <a:ext cx="0" cy="576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90" name="Line 55"/>
            <p:cNvSpPr>
              <a:spLocks noChangeShapeType="1"/>
            </p:cNvSpPr>
            <p:nvPr/>
          </p:nvSpPr>
          <p:spPr bwMode="auto">
            <a:xfrm>
              <a:off x="2774721" y="4661520"/>
              <a:ext cx="14693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sp>
        <p:nvSpPr>
          <p:cNvPr id="91" name="AutoShape 150"/>
          <p:cNvSpPr>
            <a:spLocks noChangeArrowheads="1"/>
          </p:cNvSpPr>
          <p:nvPr/>
        </p:nvSpPr>
        <p:spPr bwMode="auto">
          <a:xfrm>
            <a:off x="4973362" y="3897069"/>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92" name="Line 55"/>
          <p:cNvSpPr>
            <a:spLocks noChangeShapeType="1"/>
          </p:cNvSpPr>
          <p:nvPr/>
        </p:nvSpPr>
        <p:spPr bwMode="auto">
          <a:xfrm flipV="1">
            <a:off x="5153382" y="4077089"/>
            <a:ext cx="43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93" name="AutoShape 150"/>
          <p:cNvSpPr>
            <a:spLocks noChangeArrowheads="1"/>
          </p:cNvSpPr>
          <p:nvPr/>
        </p:nvSpPr>
        <p:spPr bwMode="auto">
          <a:xfrm>
            <a:off x="5117378" y="4041085"/>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94" name="Line 55"/>
          <p:cNvSpPr>
            <a:spLocks noChangeShapeType="1"/>
          </p:cNvSpPr>
          <p:nvPr/>
        </p:nvSpPr>
        <p:spPr bwMode="auto">
          <a:xfrm>
            <a:off x="6156192" y="4005080"/>
            <a:ext cx="14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95" name="Line 55"/>
          <p:cNvSpPr>
            <a:spLocks noChangeShapeType="1"/>
          </p:cNvSpPr>
          <p:nvPr/>
        </p:nvSpPr>
        <p:spPr bwMode="auto">
          <a:xfrm>
            <a:off x="5508126" y="3429016"/>
            <a:ext cx="79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96" name="Line 55"/>
          <p:cNvSpPr>
            <a:spLocks noChangeShapeType="1"/>
          </p:cNvSpPr>
          <p:nvPr/>
        </p:nvSpPr>
        <p:spPr bwMode="auto">
          <a:xfrm>
            <a:off x="7086874" y="3789065"/>
            <a:ext cx="36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nvGrpSpPr>
          <p:cNvPr id="97" name="组合 96"/>
          <p:cNvGrpSpPr/>
          <p:nvPr/>
        </p:nvGrpSpPr>
        <p:grpSpPr>
          <a:xfrm>
            <a:off x="5868144" y="3933085"/>
            <a:ext cx="1080000" cy="360000"/>
            <a:chOff x="5292096" y="3573270"/>
            <a:chExt cx="1800000" cy="575830"/>
          </a:xfrm>
        </p:grpSpPr>
        <p:sp>
          <p:nvSpPr>
            <p:cNvPr id="98" name="Line 133"/>
            <p:cNvSpPr>
              <a:spLocks noChangeShapeType="1"/>
            </p:cNvSpPr>
            <p:nvPr/>
          </p:nvSpPr>
          <p:spPr bwMode="auto">
            <a:xfrm>
              <a:off x="5292096" y="4149100"/>
              <a:ext cx="180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99" name="Line 132"/>
            <p:cNvSpPr>
              <a:spLocks noChangeShapeType="1"/>
            </p:cNvSpPr>
            <p:nvPr/>
          </p:nvSpPr>
          <p:spPr bwMode="auto">
            <a:xfrm flipH="1">
              <a:off x="5292096" y="3573270"/>
              <a:ext cx="0" cy="5758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sp>
        <p:nvSpPr>
          <p:cNvPr id="100" name="AutoShape 150"/>
          <p:cNvSpPr>
            <a:spLocks noChangeArrowheads="1"/>
          </p:cNvSpPr>
          <p:nvPr/>
        </p:nvSpPr>
        <p:spPr bwMode="auto">
          <a:xfrm>
            <a:off x="5832710" y="3897631"/>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01" name="Line 55"/>
          <p:cNvSpPr>
            <a:spLocks noChangeShapeType="1"/>
          </p:cNvSpPr>
          <p:nvPr/>
        </p:nvSpPr>
        <p:spPr bwMode="auto">
          <a:xfrm>
            <a:off x="7086874" y="4293136"/>
            <a:ext cx="36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02" name="AutoShape 150"/>
          <p:cNvSpPr>
            <a:spLocks noChangeArrowheads="1"/>
          </p:cNvSpPr>
          <p:nvPr/>
        </p:nvSpPr>
        <p:spPr bwMode="auto">
          <a:xfrm>
            <a:off x="7200772" y="4545145"/>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03" name="Line 55"/>
          <p:cNvSpPr>
            <a:spLocks noChangeShapeType="1"/>
          </p:cNvSpPr>
          <p:nvPr/>
        </p:nvSpPr>
        <p:spPr bwMode="auto">
          <a:xfrm>
            <a:off x="8022998" y="3789065"/>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04" name="Line 133"/>
          <p:cNvSpPr>
            <a:spLocks noChangeShapeType="1"/>
          </p:cNvSpPr>
          <p:nvPr/>
        </p:nvSpPr>
        <p:spPr bwMode="auto">
          <a:xfrm>
            <a:off x="7236374" y="4581176"/>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nvGrpSpPr>
          <p:cNvPr id="105" name="Group 131"/>
          <p:cNvGrpSpPr>
            <a:grpSpLocks/>
          </p:cNvGrpSpPr>
          <p:nvPr/>
        </p:nvGrpSpPr>
        <p:grpSpPr bwMode="auto">
          <a:xfrm flipH="1" flipV="1">
            <a:off x="8820600" y="4509165"/>
            <a:ext cx="72000" cy="1584000"/>
            <a:chOff x="4286" y="1525"/>
            <a:chExt cx="363" cy="272"/>
          </a:xfrm>
        </p:grpSpPr>
        <p:sp>
          <p:nvSpPr>
            <p:cNvPr id="106"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07"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sp>
        <p:nvSpPr>
          <p:cNvPr id="108" name="Line 160"/>
          <p:cNvSpPr>
            <a:spLocks noChangeShapeType="1"/>
          </p:cNvSpPr>
          <p:nvPr/>
        </p:nvSpPr>
        <p:spPr bwMode="auto">
          <a:xfrm flipH="1" flipV="1">
            <a:off x="2627730" y="6093385"/>
            <a:ext cx="6264000" cy="0"/>
          </a:xfrm>
          <a:prstGeom prst="line">
            <a:avLst/>
          </a:prstGeom>
          <a:noFill/>
          <a:ln w="1270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09" name="Line 55"/>
          <p:cNvSpPr>
            <a:spLocks noChangeShapeType="1"/>
          </p:cNvSpPr>
          <p:nvPr/>
        </p:nvSpPr>
        <p:spPr bwMode="auto">
          <a:xfrm>
            <a:off x="8388444" y="4581176"/>
            <a:ext cx="28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10" name="Line 133"/>
          <p:cNvSpPr>
            <a:spLocks noChangeShapeType="1"/>
          </p:cNvSpPr>
          <p:nvPr/>
        </p:nvSpPr>
        <p:spPr bwMode="auto">
          <a:xfrm>
            <a:off x="7095044" y="4941225"/>
            <a:ext cx="115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nvGrpSpPr>
          <p:cNvPr id="111" name="Group 131"/>
          <p:cNvGrpSpPr>
            <a:grpSpLocks/>
          </p:cNvGrpSpPr>
          <p:nvPr/>
        </p:nvGrpSpPr>
        <p:grpSpPr bwMode="auto">
          <a:xfrm flipH="1" flipV="1">
            <a:off x="8383144" y="4941225"/>
            <a:ext cx="144000" cy="1296000"/>
            <a:chOff x="4286" y="1525"/>
            <a:chExt cx="363" cy="272"/>
          </a:xfrm>
        </p:grpSpPr>
        <p:sp>
          <p:nvSpPr>
            <p:cNvPr id="112"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13"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sp>
        <p:nvSpPr>
          <p:cNvPr id="114" name="Line 160"/>
          <p:cNvSpPr>
            <a:spLocks noChangeShapeType="1"/>
          </p:cNvSpPr>
          <p:nvPr/>
        </p:nvSpPr>
        <p:spPr bwMode="auto">
          <a:xfrm flipH="1" flipV="1">
            <a:off x="2556570" y="6237405"/>
            <a:ext cx="5976000" cy="0"/>
          </a:xfrm>
          <a:prstGeom prst="line">
            <a:avLst/>
          </a:prstGeom>
          <a:noFill/>
          <a:ln w="1270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15" name="AutoShape 150"/>
          <p:cNvSpPr>
            <a:spLocks noChangeArrowheads="1"/>
          </p:cNvSpPr>
          <p:nvPr/>
        </p:nvSpPr>
        <p:spPr bwMode="auto">
          <a:xfrm>
            <a:off x="7200776" y="3753629"/>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16" name="Line 164"/>
          <p:cNvSpPr>
            <a:spLocks noChangeShapeType="1"/>
          </p:cNvSpPr>
          <p:nvPr/>
        </p:nvSpPr>
        <p:spPr bwMode="auto">
          <a:xfrm flipH="1" flipV="1">
            <a:off x="7236210" y="3789365"/>
            <a:ext cx="0" cy="2160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17" name="Line 160"/>
          <p:cNvSpPr>
            <a:spLocks noChangeShapeType="1"/>
          </p:cNvSpPr>
          <p:nvPr/>
        </p:nvSpPr>
        <p:spPr bwMode="auto">
          <a:xfrm flipH="1" flipV="1">
            <a:off x="3923910" y="5949365"/>
            <a:ext cx="3312000" cy="0"/>
          </a:xfrm>
          <a:prstGeom prst="line">
            <a:avLst/>
          </a:prstGeom>
          <a:noFill/>
          <a:ln w="1270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18" name="AutoShape 150"/>
          <p:cNvSpPr>
            <a:spLocks noChangeArrowheads="1"/>
          </p:cNvSpPr>
          <p:nvPr/>
        </p:nvSpPr>
        <p:spPr bwMode="auto">
          <a:xfrm>
            <a:off x="4968046" y="5913865"/>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19" name="AutoShape 150"/>
          <p:cNvSpPr>
            <a:spLocks noChangeArrowheads="1"/>
          </p:cNvSpPr>
          <p:nvPr/>
        </p:nvSpPr>
        <p:spPr bwMode="auto">
          <a:xfrm>
            <a:off x="1007598" y="3321009"/>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spcBef>
                <a:spcPct val="0"/>
              </a:spcBef>
              <a:spcAft>
                <a:spcPct val="0"/>
              </a:spcAft>
            </a:pPr>
            <a:endParaRPr kumimoji="1" lang="zh-CN" altLang="en-US" sz="1400">
              <a:solidFill>
                <a:srgbClr val="000000"/>
              </a:solidFill>
            </a:endParaRPr>
          </a:p>
        </p:txBody>
      </p:sp>
      <p:grpSp>
        <p:nvGrpSpPr>
          <p:cNvPr id="120" name="组合 61"/>
          <p:cNvGrpSpPr/>
          <p:nvPr/>
        </p:nvGrpSpPr>
        <p:grpSpPr>
          <a:xfrm>
            <a:off x="1259655" y="4941189"/>
            <a:ext cx="216000" cy="504000"/>
            <a:chOff x="3132137" y="4337869"/>
            <a:chExt cx="582173" cy="1179364"/>
          </a:xfrm>
        </p:grpSpPr>
        <p:sp>
          <p:nvSpPr>
            <p:cNvPr id="121"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22" name="Text Box 24"/>
            <p:cNvSpPr txBox="1">
              <a:spLocks noChangeArrowheads="1"/>
            </p:cNvSpPr>
            <p:nvPr/>
          </p:nvSpPr>
          <p:spPr bwMode="auto">
            <a:xfrm>
              <a:off x="3326222" y="4575165"/>
              <a:ext cx="285152" cy="720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rIns="0" anchor="ctr">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fontAlgn="base">
                <a:spcBef>
                  <a:spcPct val="0"/>
                </a:spcBef>
                <a:spcAft>
                  <a:spcPct val="0"/>
                </a:spcAft>
              </a:pPr>
              <a:r>
                <a:rPr kumimoji="0" lang="en-US" altLang="zh-CN" b="1" smtClean="0">
                  <a:solidFill>
                    <a:srgbClr val="000000"/>
                  </a:solidFill>
                  <a:latin typeface="Cambria" pitchFamily="18" charset="0"/>
                </a:rPr>
                <a:t>+</a:t>
              </a:r>
              <a:endParaRPr kumimoji="0" lang="en-US" altLang="zh-CN" sz="1600" b="1">
                <a:solidFill>
                  <a:srgbClr val="000000"/>
                </a:solidFill>
                <a:latin typeface="Cambria" pitchFamily="18" charset="0"/>
              </a:endParaRPr>
            </a:p>
          </p:txBody>
        </p:sp>
      </p:grpSp>
      <p:sp>
        <p:nvSpPr>
          <p:cNvPr id="123" name="Line 49"/>
          <p:cNvSpPr>
            <a:spLocks noChangeShapeType="1"/>
          </p:cNvSpPr>
          <p:nvPr/>
        </p:nvSpPr>
        <p:spPr bwMode="auto">
          <a:xfrm flipV="1">
            <a:off x="1475656" y="5229229"/>
            <a:ext cx="50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24" name="Line 134"/>
          <p:cNvSpPr>
            <a:spLocks noChangeShapeType="1"/>
          </p:cNvSpPr>
          <p:nvPr/>
        </p:nvSpPr>
        <p:spPr bwMode="auto">
          <a:xfrm flipV="1">
            <a:off x="107380" y="3212932"/>
            <a:ext cx="28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25" name="AutoShape 150"/>
          <p:cNvSpPr>
            <a:spLocks noChangeArrowheads="1"/>
          </p:cNvSpPr>
          <p:nvPr/>
        </p:nvSpPr>
        <p:spPr bwMode="auto">
          <a:xfrm>
            <a:off x="1655676" y="5193687"/>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26" name="Line 164"/>
          <p:cNvSpPr>
            <a:spLocks noChangeShapeType="1"/>
          </p:cNvSpPr>
          <p:nvPr/>
        </p:nvSpPr>
        <p:spPr bwMode="auto">
          <a:xfrm flipH="1" flipV="1">
            <a:off x="1691680" y="5229216"/>
            <a:ext cx="0" cy="28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u="sng">
              <a:solidFill>
                <a:srgbClr val="000000"/>
              </a:solidFill>
            </a:endParaRPr>
          </a:p>
        </p:txBody>
      </p:sp>
      <p:grpSp>
        <p:nvGrpSpPr>
          <p:cNvPr id="127" name="Group 131"/>
          <p:cNvGrpSpPr>
            <a:grpSpLocks/>
          </p:cNvGrpSpPr>
          <p:nvPr/>
        </p:nvGrpSpPr>
        <p:grpSpPr bwMode="auto">
          <a:xfrm>
            <a:off x="1043550" y="3393017"/>
            <a:ext cx="216000" cy="1728000"/>
            <a:chOff x="4286" y="1525"/>
            <a:chExt cx="363" cy="272"/>
          </a:xfrm>
        </p:grpSpPr>
        <p:sp>
          <p:nvSpPr>
            <p:cNvPr id="128"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29" name="Line 133"/>
            <p:cNvSpPr>
              <a:spLocks noChangeShapeType="1"/>
            </p:cNvSpPr>
            <p:nvPr/>
          </p:nvSpPr>
          <p:spPr bwMode="auto">
            <a:xfrm flipH="1" flipV="1">
              <a:off x="4286" y="1797"/>
              <a:ext cx="363" cy="0"/>
            </a:xfrm>
            <a:prstGeom prst="line">
              <a:avLst/>
            </a:prstGeom>
            <a:noFill/>
            <a:ln w="12700">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grpSp>
        <p:nvGrpSpPr>
          <p:cNvPr id="130" name="Group 131"/>
          <p:cNvGrpSpPr>
            <a:grpSpLocks/>
          </p:cNvGrpSpPr>
          <p:nvPr/>
        </p:nvGrpSpPr>
        <p:grpSpPr bwMode="auto">
          <a:xfrm>
            <a:off x="179512" y="3357014"/>
            <a:ext cx="3528000" cy="2520343"/>
            <a:chOff x="4286" y="1525"/>
            <a:chExt cx="363" cy="272"/>
          </a:xfrm>
        </p:grpSpPr>
        <p:sp>
          <p:nvSpPr>
            <p:cNvPr id="131"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32"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sp>
        <p:nvSpPr>
          <p:cNvPr id="133" name="Line 134"/>
          <p:cNvSpPr>
            <a:spLocks noChangeShapeType="1"/>
          </p:cNvSpPr>
          <p:nvPr/>
        </p:nvSpPr>
        <p:spPr bwMode="auto">
          <a:xfrm flipV="1">
            <a:off x="251420" y="3500973"/>
            <a:ext cx="144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34" name="Line 134"/>
          <p:cNvSpPr>
            <a:spLocks noChangeShapeType="1"/>
          </p:cNvSpPr>
          <p:nvPr/>
        </p:nvSpPr>
        <p:spPr bwMode="auto">
          <a:xfrm flipV="1">
            <a:off x="1043510" y="5301169"/>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35" name="Text Box 17"/>
          <p:cNvSpPr txBox="1">
            <a:spLocks noChangeArrowheads="1"/>
          </p:cNvSpPr>
          <p:nvPr/>
        </p:nvSpPr>
        <p:spPr bwMode="auto">
          <a:xfrm>
            <a:off x="1038576" y="5157149"/>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200" smtClean="0">
                <a:solidFill>
                  <a:srgbClr val="000000"/>
                </a:solidFill>
              </a:rPr>
              <a:t>4</a:t>
            </a:r>
            <a:endParaRPr lang="en-US" altLang="zh-CN" sz="1200">
              <a:solidFill>
                <a:srgbClr val="000000"/>
              </a:solidFill>
            </a:endParaRPr>
          </a:p>
        </p:txBody>
      </p:sp>
      <p:grpSp>
        <p:nvGrpSpPr>
          <p:cNvPr id="136" name="组合 135"/>
          <p:cNvGrpSpPr/>
          <p:nvPr/>
        </p:nvGrpSpPr>
        <p:grpSpPr>
          <a:xfrm>
            <a:off x="1979640" y="2852936"/>
            <a:ext cx="144000" cy="2952000"/>
            <a:chOff x="6948350" y="2637380"/>
            <a:chExt cx="144000" cy="3420000"/>
          </a:xfrm>
        </p:grpSpPr>
        <p:sp>
          <p:nvSpPr>
            <p:cNvPr id="137" name="Rectangle 3"/>
            <p:cNvSpPr>
              <a:spLocks noChangeArrowheads="1"/>
            </p:cNvSpPr>
            <p:nvPr/>
          </p:nvSpPr>
          <p:spPr bwMode="auto">
            <a:xfrm>
              <a:off x="6948350" y="2637380"/>
              <a:ext cx="144000" cy="34200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spcBef>
                  <a:spcPct val="0"/>
                </a:spcBef>
                <a:spcAft>
                  <a:spcPct val="0"/>
                </a:spcAft>
              </a:pPr>
              <a:endParaRPr kumimoji="1" lang="zh-CN" altLang="en-US" sz="1100" b="1">
                <a:solidFill>
                  <a:srgbClr val="000000"/>
                </a:solidFill>
                <a:latin typeface="Cambria" pitchFamily="18" charset="0"/>
              </a:endParaRPr>
            </a:p>
          </p:txBody>
        </p:sp>
        <p:grpSp>
          <p:nvGrpSpPr>
            <p:cNvPr id="138" name="组合 300"/>
            <p:cNvGrpSpPr/>
            <p:nvPr/>
          </p:nvGrpSpPr>
          <p:grpSpPr>
            <a:xfrm flipV="1">
              <a:off x="6948350" y="2637380"/>
              <a:ext cx="144000" cy="144000"/>
              <a:chOff x="287524" y="3070225"/>
              <a:chExt cx="72008" cy="80540"/>
            </a:xfrm>
          </p:grpSpPr>
          <p:cxnSp>
            <p:nvCxnSpPr>
              <p:cNvPr id="139" name="直接连接符 138"/>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40" name="直接连接符 139"/>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sp>
        <p:nvSpPr>
          <p:cNvPr id="141" name="Line 132"/>
          <p:cNvSpPr>
            <a:spLocks noChangeShapeType="1"/>
          </p:cNvSpPr>
          <p:nvPr/>
        </p:nvSpPr>
        <p:spPr bwMode="auto">
          <a:xfrm flipH="1">
            <a:off x="3851900" y="3357005"/>
            <a:ext cx="0" cy="2736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42" name="Line 55"/>
          <p:cNvSpPr>
            <a:spLocks noChangeShapeType="1"/>
          </p:cNvSpPr>
          <p:nvPr/>
        </p:nvSpPr>
        <p:spPr bwMode="auto">
          <a:xfrm>
            <a:off x="3851900" y="3357005"/>
            <a:ext cx="216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43" name="Line 38"/>
          <p:cNvSpPr>
            <a:spLocks noChangeShapeType="1"/>
          </p:cNvSpPr>
          <p:nvPr/>
        </p:nvSpPr>
        <p:spPr bwMode="auto">
          <a:xfrm>
            <a:off x="3851900" y="3861076"/>
            <a:ext cx="360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44" name="矩形 143"/>
          <p:cNvSpPr/>
          <p:nvPr/>
        </p:nvSpPr>
        <p:spPr bwMode="auto">
          <a:xfrm>
            <a:off x="4391980" y="2852965"/>
            <a:ext cx="216000" cy="216000"/>
          </a:xfrm>
          <a:prstGeom prst="rect">
            <a:avLst/>
          </a:prstGeom>
          <a:solidFill>
            <a:srgbClr val="FFFFFF"/>
          </a:solidFill>
          <a:ln w="28575">
            <a:solidFill>
              <a:schemeClr val="tx1"/>
            </a:solidFill>
            <a:miter lim="800000"/>
            <a:headEnd/>
            <a:tailEnd/>
          </a:ln>
        </p:spPr>
        <p:txBody>
          <a:bodyPr wrap="none" lIns="36000" rIns="36000" anchor="ctr"/>
          <a:lstStyle/>
          <a:p>
            <a:pPr algn="ctr" eaLnBrk="0" fontAlgn="base" hangingPunct="0">
              <a:spcBef>
                <a:spcPct val="0"/>
              </a:spcBef>
              <a:spcAft>
                <a:spcPct val="0"/>
              </a:spcAft>
            </a:pPr>
            <a:r>
              <a:rPr lang="en-US" altLang="zh-CN" sz="1200" b="1">
                <a:solidFill>
                  <a:srgbClr val="000000"/>
                </a:solidFill>
                <a:latin typeface="Helvetica" pitchFamily="80" charset="0"/>
                <a:sym typeface="Wingdings" pitchFamily="2" charset="2"/>
              </a:rPr>
              <a:t>=</a:t>
            </a:r>
            <a:endParaRPr lang="zh-CN" altLang="en-US" sz="1200" b="1">
              <a:solidFill>
                <a:srgbClr val="000000"/>
              </a:solidFill>
              <a:latin typeface="Helvetica" pitchFamily="80" charset="0"/>
              <a:sym typeface="Wingdings" pitchFamily="2" charset="2"/>
            </a:endParaRPr>
          </a:p>
        </p:txBody>
      </p:sp>
      <p:grpSp>
        <p:nvGrpSpPr>
          <p:cNvPr id="145" name="Group 131"/>
          <p:cNvGrpSpPr>
            <a:grpSpLocks/>
          </p:cNvGrpSpPr>
          <p:nvPr/>
        </p:nvGrpSpPr>
        <p:grpSpPr bwMode="auto">
          <a:xfrm flipH="1">
            <a:off x="4500000" y="3068965"/>
            <a:ext cx="72000" cy="720000"/>
            <a:chOff x="4286" y="1525"/>
            <a:chExt cx="363" cy="272"/>
          </a:xfrm>
        </p:grpSpPr>
        <p:sp>
          <p:nvSpPr>
            <p:cNvPr id="146"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47"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sp>
        <p:nvSpPr>
          <p:cNvPr id="148" name="Line 55"/>
          <p:cNvSpPr>
            <a:spLocks noChangeShapeType="1"/>
          </p:cNvSpPr>
          <p:nvPr/>
        </p:nvSpPr>
        <p:spPr bwMode="auto">
          <a:xfrm flipV="1">
            <a:off x="4427980" y="3357005"/>
            <a:ext cx="28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49" name="Line 55"/>
          <p:cNvSpPr>
            <a:spLocks noChangeShapeType="1"/>
          </p:cNvSpPr>
          <p:nvPr/>
        </p:nvSpPr>
        <p:spPr bwMode="auto">
          <a:xfrm flipV="1">
            <a:off x="4355970" y="3789016"/>
            <a:ext cx="36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0" name="AutoShape 150"/>
          <p:cNvSpPr>
            <a:spLocks noChangeArrowheads="1"/>
          </p:cNvSpPr>
          <p:nvPr/>
        </p:nvSpPr>
        <p:spPr bwMode="auto">
          <a:xfrm>
            <a:off x="4536566" y="3753577"/>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1" name="AutoShape 150"/>
          <p:cNvSpPr>
            <a:spLocks noChangeArrowheads="1"/>
          </p:cNvSpPr>
          <p:nvPr/>
        </p:nvSpPr>
        <p:spPr bwMode="auto">
          <a:xfrm>
            <a:off x="4392550" y="3321581"/>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2" name="AutoShape 150"/>
          <p:cNvSpPr>
            <a:spLocks noChangeArrowheads="1"/>
          </p:cNvSpPr>
          <p:nvPr/>
        </p:nvSpPr>
        <p:spPr bwMode="auto">
          <a:xfrm>
            <a:off x="5112060" y="6057885"/>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3" name="Line 55"/>
          <p:cNvSpPr>
            <a:spLocks noChangeShapeType="1"/>
          </p:cNvSpPr>
          <p:nvPr/>
        </p:nvSpPr>
        <p:spPr bwMode="auto">
          <a:xfrm>
            <a:off x="4860040" y="5229265"/>
            <a:ext cx="208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4" name="任意多边形 153"/>
          <p:cNvSpPr/>
          <p:nvPr/>
        </p:nvSpPr>
        <p:spPr bwMode="auto">
          <a:xfrm>
            <a:off x="8676580" y="4293205"/>
            <a:ext cx="144000" cy="576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lnSpc>
                <a:spcPct val="125000"/>
              </a:lnSpc>
              <a:spcBef>
                <a:spcPct val="0"/>
              </a:spcBef>
              <a:spcAft>
                <a:spcPct val="0"/>
              </a:spcAft>
            </a:pPr>
            <a:r>
              <a:rPr kumimoji="1" lang="en-US" altLang="zh-CN" sz="900" smtClean="0">
                <a:solidFill>
                  <a:srgbClr val="000000"/>
                </a:solidFill>
              </a:rPr>
              <a:t>0</a:t>
            </a:r>
            <a:endParaRPr kumimoji="1" lang="en-US" altLang="zh-CN" sz="300" smtClean="0">
              <a:solidFill>
                <a:srgbClr val="000000"/>
              </a:solidFill>
            </a:endParaRPr>
          </a:p>
          <a:p>
            <a:pPr fontAlgn="ctr">
              <a:lnSpc>
                <a:spcPct val="125000"/>
              </a:lnSpc>
              <a:spcBef>
                <a:spcPct val="0"/>
              </a:spcBef>
              <a:spcAft>
                <a:spcPct val="0"/>
              </a:spcAft>
            </a:pPr>
            <a:r>
              <a:rPr kumimoji="1" lang="en-US" altLang="zh-CN" sz="900" smtClean="0">
                <a:solidFill>
                  <a:srgbClr val="000000"/>
                </a:solidFill>
              </a:rPr>
              <a:t>1</a:t>
            </a:r>
          </a:p>
          <a:p>
            <a:pPr fontAlgn="ctr">
              <a:lnSpc>
                <a:spcPct val="125000"/>
              </a:lnSpc>
              <a:spcBef>
                <a:spcPct val="0"/>
              </a:spcBef>
              <a:spcAft>
                <a:spcPct val="0"/>
              </a:spcAft>
            </a:pPr>
            <a:r>
              <a:rPr kumimoji="1" lang="en-US" altLang="zh-CN" sz="900">
                <a:solidFill>
                  <a:srgbClr val="000000"/>
                </a:solidFill>
              </a:rPr>
              <a:t>2</a:t>
            </a:r>
            <a:endParaRPr kumimoji="1" lang="en-US" altLang="zh-CN" sz="900" smtClean="0">
              <a:solidFill>
                <a:srgbClr val="000000"/>
              </a:solidFill>
            </a:endParaRPr>
          </a:p>
        </p:txBody>
      </p:sp>
      <p:grpSp>
        <p:nvGrpSpPr>
          <p:cNvPr id="155" name="Group 131"/>
          <p:cNvGrpSpPr>
            <a:grpSpLocks/>
          </p:cNvGrpSpPr>
          <p:nvPr/>
        </p:nvGrpSpPr>
        <p:grpSpPr bwMode="auto">
          <a:xfrm flipH="1">
            <a:off x="4211960" y="3068965"/>
            <a:ext cx="216000" cy="288000"/>
            <a:chOff x="4286" y="1525"/>
            <a:chExt cx="363" cy="272"/>
          </a:xfrm>
        </p:grpSpPr>
        <p:sp>
          <p:nvSpPr>
            <p:cNvPr id="156"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7"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sp>
        <p:nvSpPr>
          <p:cNvPr id="158" name="任意多边形 157"/>
          <p:cNvSpPr/>
          <p:nvPr/>
        </p:nvSpPr>
        <p:spPr bwMode="auto">
          <a:xfrm>
            <a:off x="6588300" y="4653185"/>
            <a:ext cx="144000" cy="504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spcBef>
                <a:spcPct val="0"/>
              </a:spcBef>
              <a:spcAft>
                <a:spcPct val="0"/>
              </a:spcAft>
            </a:pPr>
            <a:r>
              <a:rPr kumimoji="1" lang="en-US" altLang="zh-CN" sz="900" smtClean="0">
                <a:solidFill>
                  <a:srgbClr val="000000"/>
                </a:solidFill>
              </a:rPr>
              <a:t>0</a:t>
            </a:r>
            <a:endParaRPr kumimoji="1" lang="en-US" altLang="zh-CN" sz="300" smtClean="0">
              <a:solidFill>
                <a:srgbClr val="000000"/>
              </a:solidFill>
            </a:endParaRPr>
          </a:p>
          <a:p>
            <a:pPr fontAlgn="ctr">
              <a:spcBef>
                <a:spcPct val="0"/>
              </a:spcBef>
              <a:spcAft>
                <a:spcPct val="0"/>
              </a:spcAft>
            </a:pPr>
            <a:r>
              <a:rPr kumimoji="1" lang="en-US" altLang="zh-CN" sz="900" smtClean="0">
                <a:solidFill>
                  <a:srgbClr val="000000"/>
                </a:solidFill>
              </a:rPr>
              <a:t>1</a:t>
            </a:r>
          </a:p>
          <a:p>
            <a:pPr fontAlgn="ctr">
              <a:spcBef>
                <a:spcPct val="0"/>
              </a:spcBef>
              <a:spcAft>
                <a:spcPct val="0"/>
              </a:spcAft>
            </a:pPr>
            <a:r>
              <a:rPr kumimoji="1" lang="en-US" altLang="zh-CN" sz="900">
                <a:solidFill>
                  <a:srgbClr val="000000"/>
                </a:solidFill>
              </a:rPr>
              <a:t>2</a:t>
            </a:r>
            <a:endParaRPr kumimoji="1" lang="en-US" altLang="zh-CN" sz="900" smtClean="0">
              <a:solidFill>
                <a:srgbClr val="000000"/>
              </a:solidFill>
            </a:endParaRPr>
          </a:p>
        </p:txBody>
      </p:sp>
      <p:sp>
        <p:nvSpPr>
          <p:cNvPr id="159" name="Line 49"/>
          <p:cNvSpPr>
            <a:spLocks noChangeShapeType="1"/>
          </p:cNvSpPr>
          <p:nvPr/>
        </p:nvSpPr>
        <p:spPr bwMode="auto">
          <a:xfrm flipV="1">
            <a:off x="6372370" y="5085245"/>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0" name="Text Box 17"/>
          <p:cNvSpPr txBox="1">
            <a:spLocks noChangeArrowheads="1"/>
          </p:cNvSpPr>
          <p:nvPr/>
        </p:nvSpPr>
        <p:spPr bwMode="auto">
          <a:xfrm>
            <a:off x="6244010" y="4967368"/>
            <a:ext cx="12824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smtClean="0">
                <a:solidFill>
                  <a:srgbClr val="000000"/>
                </a:solidFill>
              </a:rPr>
              <a:t>31</a:t>
            </a:r>
            <a:endParaRPr lang="en-US" altLang="zh-CN" sz="1000">
              <a:solidFill>
                <a:srgbClr val="000000"/>
              </a:solidFill>
            </a:endParaRPr>
          </a:p>
        </p:txBody>
      </p:sp>
      <p:sp>
        <p:nvSpPr>
          <p:cNvPr id="161" name="Line 132"/>
          <p:cNvSpPr>
            <a:spLocks noChangeShapeType="1"/>
          </p:cNvSpPr>
          <p:nvPr/>
        </p:nvSpPr>
        <p:spPr bwMode="auto">
          <a:xfrm flipH="1">
            <a:off x="3779890" y="5805365"/>
            <a:ext cx="0" cy="14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nvGrpSpPr>
          <p:cNvPr id="162" name="Group 131"/>
          <p:cNvGrpSpPr>
            <a:grpSpLocks/>
          </p:cNvGrpSpPr>
          <p:nvPr/>
        </p:nvGrpSpPr>
        <p:grpSpPr bwMode="auto">
          <a:xfrm>
            <a:off x="251528" y="3501373"/>
            <a:ext cx="3530579" cy="2447992"/>
            <a:chOff x="4286" y="1525"/>
            <a:chExt cx="356" cy="272"/>
          </a:xfrm>
        </p:grpSpPr>
        <p:sp>
          <p:nvSpPr>
            <p:cNvPr id="163"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4" name="Line 133"/>
            <p:cNvSpPr>
              <a:spLocks noChangeShapeType="1"/>
            </p:cNvSpPr>
            <p:nvPr/>
          </p:nvSpPr>
          <p:spPr bwMode="auto">
            <a:xfrm flipH="1" flipV="1">
              <a:off x="4286" y="1797"/>
              <a:ext cx="3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sp>
        <p:nvSpPr>
          <p:cNvPr id="165" name="任意多边形 164"/>
          <p:cNvSpPr/>
          <p:nvPr/>
        </p:nvSpPr>
        <p:spPr bwMode="auto">
          <a:xfrm>
            <a:off x="395380" y="3140989"/>
            <a:ext cx="144000" cy="504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spcBef>
                <a:spcPct val="0"/>
              </a:spcBef>
              <a:spcAft>
                <a:spcPct val="0"/>
              </a:spcAft>
            </a:pPr>
            <a:r>
              <a:rPr kumimoji="1" lang="en-US" altLang="zh-CN" sz="900" smtClean="0">
                <a:solidFill>
                  <a:srgbClr val="000000"/>
                </a:solidFill>
              </a:rPr>
              <a:t>0</a:t>
            </a:r>
            <a:endParaRPr kumimoji="1" lang="en-US" altLang="zh-CN" sz="300" smtClean="0">
              <a:solidFill>
                <a:srgbClr val="000000"/>
              </a:solidFill>
            </a:endParaRPr>
          </a:p>
          <a:p>
            <a:pPr fontAlgn="ctr">
              <a:spcBef>
                <a:spcPct val="0"/>
              </a:spcBef>
              <a:spcAft>
                <a:spcPct val="0"/>
              </a:spcAft>
            </a:pPr>
            <a:r>
              <a:rPr kumimoji="1" lang="en-US" altLang="zh-CN" sz="900" smtClean="0">
                <a:solidFill>
                  <a:srgbClr val="000000"/>
                </a:solidFill>
              </a:rPr>
              <a:t>1</a:t>
            </a:r>
          </a:p>
          <a:p>
            <a:pPr fontAlgn="ctr">
              <a:spcBef>
                <a:spcPct val="0"/>
              </a:spcBef>
              <a:spcAft>
                <a:spcPct val="0"/>
              </a:spcAft>
            </a:pPr>
            <a:r>
              <a:rPr kumimoji="1" lang="en-US" altLang="zh-CN" sz="900">
                <a:solidFill>
                  <a:srgbClr val="000000"/>
                </a:solidFill>
              </a:rPr>
              <a:t>2</a:t>
            </a:r>
            <a:endParaRPr kumimoji="1" lang="en-US" altLang="zh-CN" sz="900" smtClean="0">
              <a:solidFill>
                <a:srgbClr val="000000"/>
              </a:solidFill>
            </a:endParaRPr>
          </a:p>
        </p:txBody>
      </p:sp>
      <p:sp>
        <p:nvSpPr>
          <p:cNvPr id="166" name="Line 134"/>
          <p:cNvSpPr>
            <a:spLocks noChangeShapeType="1"/>
          </p:cNvSpPr>
          <p:nvPr/>
        </p:nvSpPr>
        <p:spPr bwMode="auto">
          <a:xfrm flipV="1">
            <a:off x="179512" y="3356957"/>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7" name="AutoShape 150"/>
          <p:cNvSpPr>
            <a:spLocks noChangeArrowheads="1"/>
          </p:cNvSpPr>
          <p:nvPr/>
        </p:nvSpPr>
        <p:spPr bwMode="auto">
          <a:xfrm>
            <a:off x="3813857" y="3825065"/>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spcBef>
                <a:spcPct val="0"/>
              </a:spcBef>
              <a:spcAft>
                <a:spcPct val="0"/>
              </a:spcAft>
            </a:pPr>
            <a:endParaRPr kumimoji="1" lang="zh-CN" altLang="en-US" sz="1400">
              <a:solidFill>
                <a:srgbClr val="000000"/>
              </a:solidFill>
            </a:endParaRPr>
          </a:p>
        </p:txBody>
      </p:sp>
      <p:grpSp>
        <p:nvGrpSpPr>
          <p:cNvPr id="168" name="组合 279"/>
          <p:cNvGrpSpPr/>
          <p:nvPr/>
        </p:nvGrpSpPr>
        <p:grpSpPr>
          <a:xfrm>
            <a:off x="2987780" y="5301125"/>
            <a:ext cx="648000" cy="504000"/>
            <a:chOff x="3132139" y="4437112"/>
            <a:chExt cx="863600" cy="1166552"/>
          </a:xfrm>
        </p:grpSpPr>
        <p:sp>
          <p:nvSpPr>
            <p:cNvPr id="169" name="Rectangle 16"/>
            <p:cNvSpPr>
              <a:spLocks noChangeAspect="1" noChangeArrowheads="1"/>
            </p:cNvSpPr>
            <p:nvPr/>
          </p:nvSpPr>
          <p:spPr bwMode="auto">
            <a:xfrm>
              <a:off x="3132139" y="4437112"/>
              <a:ext cx="863600" cy="1166552"/>
            </a:xfrm>
            <a:prstGeom prst="rect">
              <a:avLst/>
            </a:prstGeom>
            <a:solidFill>
              <a:srgbClr val="FFFFFF"/>
            </a:solidFill>
            <a:ln w="28575">
              <a:solidFill>
                <a:schemeClr val="tx1"/>
              </a:solidFill>
              <a:miter lim="800000"/>
              <a:headEnd/>
              <a:tailEnd/>
            </a:ln>
          </p:spPr>
          <p:txBody>
            <a:bodyPr wrap="none" rIns="0" anchor="t"/>
            <a:lstStyle/>
            <a:p>
              <a:pPr algn="r" fontAlgn="ctr">
                <a:spcBef>
                  <a:spcPct val="0"/>
                </a:spcBef>
                <a:spcAft>
                  <a:spcPct val="0"/>
                </a:spcAft>
              </a:pPr>
              <a:r>
                <a:rPr kumimoji="1" lang="en-US" altLang="zh-CN" sz="1100" dirty="0" smtClean="0">
                  <a:solidFill>
                    <a:srgbClr val="000000"/>
                  </a:solidFill>
                  <a:latin typeface="黑体" pitchFamily="49" charset="-122"/>
                </a:rPr>
                <a:t>PC</a:t>
              </a:r>
              <a:r>
                <a:rPr kumimoji="1" lang="zh-CN" altLang="en-US" sz="1100" dirty="0" smtClean="0">
                  <a:solidFill>
                    <a:srgbClr val="000000"/>
                  </a:solidFill>
                  <a:latin typeface="黑体" pitchFamily="49" charset="-122"/>
                </a:rPr>
                <a:t>计算</a:t>
              </a:r>
              <a:endParaRPr kumimoji="1" lang="zh-CN" altLang="en-US" sz="1100" dirty="0">
                <a:solidFill>
                  <a:srgbClr val="000000"/>
                </a:solidFill>
                <a:latin typeface="黑体" pitchFamily="49" charset="-122"/>
              </a:endParaRPr>
            </a:p>
          </p:txBody>
        </p:sp>
        <p:sp>
          <p:nvSpPr>
            <p:cNvPr id="170" name="Text Box 17"/>
            <p:cNvSpPr txBox="1">
              <a:spLocks noChangeArrowheads="1"/>
            </p:cNvSpPr>
            <p:nvPr/>
          </p:nvSpPr>
          <p:spPr bwMode="auto">
            <a:xfrm>
              <a:off x="3132139" y="4691638"/>
              <a:ext cx="440792" cy="890470"/>
            </a:xfrm>
            <a:prstGeom prst="rect">
              <a:avLst/>
            </a:prstGeom>
            <a:noFill/>
            <a:ln w="19050" algn="ctr">
              <a:noFill/>
              <a:miter lim="800000"/>
              <a:headEnd/>
              <a:tailEnd/>
            </a:ln>
            <a:extLst>
              <a:ext uri="{909E8E84-426E-40DD-AFC4-6F175D3DCCD1}">
                <a14:hiddenFill xmlns:a14="http://schemas.microsoft.com/office/drawing/2010/main">
                  <a:solidFill>
                    <a:srgbClr val="FFFFFF"/>
                  </a:solidFill>
                </a14:hiddenFill>
              </a:ext>
            </a:extLst>
          </p:spPr>
          <p:txBody>
            <a:bodyPr wrap="square" lIns="3600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smtClean="0">
                  <a:solidFill>
                    <a:srgbClr val="000000"/>
                  </a:solidFill>
                </a:rPr>
                <a:t>PC</a:t>
              </a:r>
            </a:p>
            <a:p>
              <a:pPr eaLnBrk="1" fontAlgn="ctr" hangingPunct="1">
                <a:spcBef>
                  <a:spcPct val="0"/>
                </a:spcBef>
                <a:spcAft>
                  <a:spcPct val="0"/>
                </a:spcAft>
              </a:pPr>
              <a:endParaRPr lang="en-US" altLang="zh-CN" sz="500" smtClean="0">
                <a:solidFill>
                  <a:srgbClr val="000000"/>
                </a:solidFill>
              </a:endParaRPr>
            </a:p>
            <a:p>
              <a:pPr eaLnBrk="1" fontAlgn="ctr" hangingPunct="1">
                <a:spcBef>
                  <a:spcPct val="0"/>
                </a:spcBef>
                <a:spcAft>
                  <a:spcPct val="0"/>
                </a:spcAft>
              </a:pPr>
              <a:r>
                <a:rPr lang="en-US" altLang="zh-CN" sz="1000" smtClean="0">
                  <a:solidFill>
                    <a:srgbClr val="000000"/>
                  </a:solidFill>
                </a:rPr>
                <a:t>IMM</a:t>
              </a:r>
              <a:endParaRPr lang="en-US" altLang="zh-CN" sz="1000">
                <a:solidFill>
                  <a:srgbClr val="000000"/>
                </a:solidFill>
              </a:endParaRPr>
            </a:p>
          </p:txBody>
        </p:sp>
        <p:sp>
          <p:nvSpPr>
            <p:cNvPr id="171" name="Text Box 22"/>
            <p:cNvSpPr txBox="1">
              <a:spLocks noChangeArrowheads="1"/>
            </p:cNvSpPr>
            <p:nvPr/>
          </p:nvSpPr>
          <p:spPr bwMode="auto">
            <a:xfrm>
              <a:off x="3420006" y="5062470"/>
              <a:ext cx="575733" cy="356187"/>
            </a:xfrm>
            <a:prstGeom prst="rect">
              <a:avLst/>
            </a:prstGeom>
            <a:noFill/>
            <a:ln w="19050" algn="ctr">
              <a:noFill/>
              <a:miter lim="800000"/>
              <a:headEnd/>
              <a:tailEnd/>
            </a:ln>
            <a:extLst>
              <a:ext uri="{909E8E84-426E-40DD-AFC4-6F175D3DCCD1}">
                <a14:hiddenFill xmlns:a14="http://schemas.microsoft.com/office/drawing/2010/main">
                  <a:solidFill>
                    <a:srgbClr val="FFFFFF"/>
                  </a:solidFill>
                </a14:hiddenFill>
              </a:ext>
            </a:extLst>
          </p:spPr>
          <p:txBody>
            <a:bodyPr wrap="square" lIns="36000" tIns="0" rIns="3600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spcBef>
                  <a:spcPct val="0"/>
                </a:spcBef>
                <a:spcAft>
                  <a:spcPct val="0"/>
                </a:spcAft>
              </a:pPr>
              <a:r>
                <a:rPr lang="en-US" altLang="zh-CN" sz="1000" smtClean="0">
                  <a:solidFill>
                    <a:srgbClr val="000000"/>
                  </a:solidFill>
                </a:rPr>
                <a:t>NPC</a:t>
              </a:r>
              <a:endParaRPr lang="en-US" altLang="zh-CN" sz="1000">
                <a:solidFill>
                  <a:srgbClr val="000000"/>
                </a:solidFill>
              </a:endParaRPr>
            </a:p>
          </p:txBody>
        </p:sp>
      </p:grpSp>
      <p:grpSp>
        <p:nvGrpSpPr>
          <p:cNvPr id="172" name="Group 131"/>
          <p:cNvGrpSpPr>
            <a:grpSpLocks/>
          </p:cNvGrpSpPr>
          <p:nvPr/>
        </p:nvGrpSpPr>
        <p:grpSpPr bwMode="auto">
          <a:xfrm flipH="1" flipV="1">
            <a:off x="3635870" y="5661356"/>
            <a:ext cx="72000" cy="216000"/>
            <a:chOff x="4286" y="1525"/>
            <a:chExt cx="363" cy="272"/>
          </a:xfrm>
        </p:grpSpPr>
        <p:sp>
          <p:nvSpPr>
            <p:cNvPr id="173"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74"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grpSp>
        <p:nvGrpSpPr>
          <p:cNvPr id="175" name="组合 174"/>
          <p:cNvGrpSpPr/>
          <p:nvPr/>
        </p:nvGrpSpPr>
        <p:grpSpPr>
          <a:xfrm>
            <a:off x="4716040" y="2852936"/>
            <a:ext cx="144000" cy="2952000"/>
            <a:chOff x="6948350" y="2637380"/>
            <a:chExt cx="144000" cy="3420000"/>
          </a:xfrm>
        </p:grpSpPr>
        <p:sp>
          <p:nvSpPr>
            <p:cNvPr id="176" name="Rectangle 3"/>
            <p:cNvSpPr>
              <a:spLocks noChangeArrowheads="1"/>
            </p:cNvSpPr>
            <p:nvPr/>
          </p:nvSpPr>
          <p:spPr bwMode="auto">
            <a:xfrm>
              <a:off x="6948350" y="2637380"/>
              <a:ext cx="144000" cy="34200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spcBef>
                  <a:spcPct val="0"/>
                </a:spcBef>
                <a:spcAft>
                  <a:spcPct val="0"/>
                </a:spcAft>
              </a:pPr>
              <a:endParaRPr kumimoji="1" lang="zh-CN" altLang="en-US" sz="1100" b="1">
                <a:solidFill>
                  <a:srgbClr val="000000"/>
                </a:solidFill>
                <a:latin typeface="Cambria" pitchFamily="18" charset="0"/>
              </a:endParaRPr>
            </a:p>
          </p:txBody>
        </p:sp>
        <p:grpSp>
          <p:nvGrpSpPr>
            <p:cNvPr id="177" name="组合 300"/>
            <p:cNvGrpSpPr/>
            <p:nvPr/>
          </p:nvGrpSpPr>
          <p:grpSpPr>
            <a:xfrm flipV="1">
              <a:off x="6948350" y="2637380"/>
              <a:ext cx="144000" cy="144000"/>
              <a:chOff x="287524" y="3070225"/>
              <a:chExt cx="72008" cy="80540"/>
            </a:xfrm>
          </p:grpSpPr>
          <p:cxnSp>
            <p:nvCxnSpPr>
              <p:cNvPr id="178" name="直接连接符 177"/>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79" name="直接连接符 178"/>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grpSp>
        <p:nvGrpSpPr>
          <p:cNvPr id="180" name="组合 179"/>
          <p:cNvGrpSpPr/>
          <p:nvPr/>
        </p:nvGrpSpPr>
        <p:grpSpPr>
          <a:xfrm>
            <a:off x="6948350" y="2852936"/>
            <a:ext cx="144000" cy="2952000"/>
            <a:chOff x="6948350" y="2637380"/>
            <a:chExt cx="144000" cy="3420000"/>
          </a:xfrm>
        </p:grpSpPr>
        <p:sp>
          <p:nvSpPr>
            <p:cNvPr id="181" name="Rectangle 3"/>
            <p:cNvSpPr>
              <a:spLocks noChangeArrowheads="1"/>
            </p:cNvSpPr>
            <p:nvPr/>
          </p:nvSpPr>
          <p:spPr bwMode="auto">
            <a:xfrm>
              <a:off x="6948350" y="2637380"/>
              <a:ext cx="144000" cy="34200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spcBef>
                  <a:spcPct val="0"/>
                </a:spcBef>
                <a:spcAft>
                  <a:spcPct val="0"/>
                </a:spcAft>
              </a:pPr>
              <a:endParaRPr kumimoji="1" lang="zh-CN" altLang="en-US" sz="1100" b="1">
                <a:solidFill>
                  <a:srgbClr val="000000"/>
                </a:solidFill>
                <a:latin typeface="Cambria" pitchFamily="18" charset="0"/>
              </a:endParaRPr>
            </a:p>
          </p:txBody>
        </p:sp>
        <p:grpSp>
          <p:nvGrpSpPr>
            <p:cNvPr id="182" name="组合 300"/>
            <p:cNvGrpSpPr/>
            <p:nvPr/>
          </p:nvGrpSpPr>
          <p:grpSpPr>
            <a:xfrm flipV="1">
              <a:off x="6948350" y="2637380"/>
              <a:ext cx="144000" cy="144000"/>
              <a:chOff x="287524" y="3070225"/>
              <a:chExt cx="72008" cy="80540"/>
            </a:xfrm>
          </p:grpSpPr>
          <p:cxnSp>
            <p:nvCxnSpPr>
              <p:cNvPr id="183" name="直接连接符 18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84" name="直接连接符 18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grpSp>
        <p:nvGrpSpPr>
          <p:cNvPr id="185" name="组合 184"/>
          <p:cNvGrpSpPr/>
          <p:nvPr/>
        </p:nvGrpSpPr>
        <p:grpSpPr>
          <a:xfrm>
            <a:off x="8244530" y="2852936"/>
            <a:ext cx="144000" cy="2952000"/>
            <a:chOff x="6948350" y="2637380"/>
            <a:chExt cx="144000" cy="3420000"/>
          </a:xfrm>
        </p:grpSpPr>
        <p:sp>
          <p:nvSpPr>
            <p:cNvPr id="186" name="Rectangle 3"/>
            <p:cNvSpPr>
              <a:spLocks noChangeArrowheads="1"/>
            </p:cNvSpPr>
            <p:nvPr/>
          </p:nvSpPr>
          <p:spPr bwMode="auto">
            <a:xfrm>
              <a:off x="6948350" y="2637380"/>
              <a:ext cx="144000" cy="34200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spcBef>
                  <a:spcPct val="0"/>
                </a:spcBef>
                <a:spcAft>
                  <a:spcPct val="0"/>
                </a:spcAft>
              </a:pPr>
              <a:endParaRPr kumimoji="1" lang="zh-CN" altLang="en-US" sz="1100" b="1">
                <a:solidFill>
                  <a:srgbClr val="000000"/>
                </a:solidFill>
                <a:latin typeface="Cambria" pitchFamily="18" charset="0"/>
              </a:endParaRPr>
            </a:p>
          </p:txBody>
        </p:sp>
        <p:grpSp>
          <p:nvGrpSpPr>
            <p:cNvPr id="187" name="组合 300"/>
            <p:cNvGrpSpPr/>
            <p:nvPr/>
          </p:nvGrpSpPr>
          <p:grpSpPr>
            <a:xfrm flipV="1">
              <a:off x="6948350" y="2637380"/>
              <a:ext cx="144000" cy="144000"/>
              <a:chOff x="287524" y="3070225"/>
              <a:chExt cx="72008" cy="80540"/>
            </a:xfrm>
          </p:grpSpPr>
          <p:cxnSp>
            <p:nvCxnSpPr>
              <p:cNvPr id="188" name="直接连接符 187"/>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89" name="直接连接符 188"/>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grpSp>
        <p:nvGrpSpPr>
          <p:cNvPr id="190" name="组合 189"/>
          <p:cNvGrpSpPr/>
          <p:nvPr/>
        </p:nvGrpSpPr>
        <p:grpSpPr>
          <a:xfrm flipV="1">
            <a:off x="2843790" y="5265305"/>
            <a:ext cx="144000" cy="216000"/>
            <a:chOff x="2771800" y="4661520"/>
            <a:chExt cx="146937" cy="576000"/>
          </a:xfrm>
        </p:grpSpPr>
        <p:sp>
          <p:nvSpPr>
            <p:cNvPr id="191" name="Line 9"/>
            <p:cNvSpPr>
              <a:spLocks noChangeShapeType="1"/>
            </p:cNvSpPr>
            <p:nvPr/>
          </p:nvSpPr>
          <p:spPr bwMode="auto">
            <a:xfrm flipV="1">
              <a:off x="2771800" y="4661520"/>
              <a:ext cx="0" cy="576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92" name="Line 55"/>
            <p:cNvSpPr>
              <a:spLocks noChangeShapeType="1"/>
            </p:cNvSpPr>
            <p:nvPr/>
          </p:nvSpPr>
          <p:spPr bwMode="auto">
            <a:xfrm>
              <a:off x="2774721" y="4661520"/>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grpSp>
        <p:nvGrpSpPr>
          <p:cNvPr id="193" name="组合 192"/>
          <p:cNvGrpSpPr/>
          <p:nvPr/>
        </p:nvGrpSpPr>
        <p:grpSpPr>
          <a:xfrm>
            <a:off x="7092386" y="4725276"/>
            <a:ext cx="1152124" cy="504000"/>
            <a:chOff x="7092386" y="4530638"/>
            <a:chExt cx="1152124" cy="196144"/>
          </a:xfrm>
        </p:grpSpPr>
        <p:grpSp>
          <p:nvGrpSpPr>
            <p:cNvPr id="194" name="组合 193"/>
            <p:cNvGrpSpPr/>
            <p:nvPr/>
          </p:nvGrpSpPr>
          <p:grpSpPr>
            <a:xfrm>
              <a:off x="8028510" y="4530638"/>
              <a:ext cx="216000" cy="196144"/>
              <a:chOff x="2771800" y="4731080"/>
              <a:chExt cx="146937" cy="523049"/>
            </a:xfrm>
          </p:grpSpPr>
          <p:sp>
            <p:nvSpPr>
              <p:cNvPr id="196" name="Line 9"/>
              <p:cNvSpPr>
                <a:spLocks noChangeShapeType="1"/>
              </p:cNvSpPr>
              <p:nvPr/>
            </p:nvSpPr>
            <p:spPr bwMode="auto">
              <a:xfrm flipV="1">
                <a:off x="2771800" y="4731151"/>
                <a:ext cx="0" cy="52297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97" name="Line 55"/>
              <p:cNvSpPr>
                <a:spLocks noChangeShapeType="1"/>
              </p:cNvSpPr>
              <p:nvPr/>
            </p:nvSpPr>
            <p:spPr bwMode="auto">
              <a:xfrm>
                <a:off x="2774721" y="4731080"/>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sp>
          <p:nvSpPr>
            <p:cNvPr id="195" name="Line 133"/>
            <p:cNvSpPr>
              <a:spLocks noChangeShapeType="1"/>
            </p:cNvSpPr>
            <p:nvPr/>
          </p:nvSpPr>
          <p:spPr bwMode="auto">
            <a:xfrm flipH="1">
              <a:off x="7092386" y="4725180"/>
              <a:ext cx="936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sp>
        <p:nvSpPr>
          <p:cNvPr id="198" name="Line 55"/>
          <p:cNvSpPr>
            <a:spLocks noChangeShapeType="1"/>
          </p:cNvSpPr>
          <p:nvPr/>
        </p:nvSpPr>
        <p:spPr bwMode="auto">
          <a:xfrm>
            <a:off x="8388530" y="4725196"/>
            <a:ext cx="28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99" name="Line 55"/>
          <p:cNvSpPr>
            <a:spLocks noChangeShapeType="1"/>
          </p:cNvSpPr>
          <p:nvPr/>
        </p:nvSpPr>
        <p:spPr bwMode="auto">
          <a:xfrm>
            <a:off x="2123660" y="5229265"/>
            <a:ext cx="259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nvGrpSpPr>
          <p:cNvPr id="200" name="组合 199"/>
          <p:cNvGrpSpPr/>
          <p:nvPr/>
        </p:nvGrpSpPr>
        <p:grpSpPr>
          <a:xfrm>
            <a:off x="8532554" y="3789065"/>
            <a:ext cx="144000" cy="648000"/>
            <a:chOff x="5292096" y="3573270"/>
            <a:chExt cx="1800000" cy="575830"/>
          </a:xfrm>
        </p:grpSpPr>
        <p:sp>
          <p:nvSpPr>
            <p:cNvPr id="201" name="Line 133"/>
            <p:cNvSpPr>
              <a:spLocks noChangeShapeType="1"/>
            </p:cNvSpPr>
            <p:nvPr/>
          </p:nvSpPr>
          <p:spPr bwMode="auto">
            <a:xfrm>
              <a:off x="5292096" y="4149100"/>
              <a:ext cx="180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202" name="Line 132"/>
            <p:cNvSpPr>
              <a:spLocks noChangeShapeType="1"/>
            </p:cNvSpPr>
            <p:nvPr/>
          </p:nvSpPr>
          <p:spPr bwMode="auto">
            <a:xfrm flipH="1">
              <a:off x="5292096" y="3573270"/>
              <a:ext cx="0" cy="5758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sp>
        <p:nvSpPr>
          <p:cNvPr id="203" name="Line 133"/>
          <p:cNvSpPr>
            <a:spLocks noChangeShapeType="1"/>
          </p:cNvSpPr>
          <p:nvPr/>
        </p:nvSpPr>
        <p:spPr bwMode="auto">
          <a:xfrm flipH="1">
            <a:off x="8388530" y="3782229"/>
            <a:ext cx="14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204" name="任意多边形 203"/>
          <p:cNvSpPr/>
          <p:nvPr/>
        </p:nvSpPr>
        <p:spPr bwMode="auto">
          <a:xfrm>
            <a:off x="4067950" y="3140976"/>
            <a:ext cx="144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spcBef>
                <a:spcPct val="0"/>
              </a:spcBef>
              <a:spcAft>
                <a:spcPct val="0"/>
              </a:spcAft>
            </a:pPr>
            <a:r>
              <a:rPr kumimoji="1" lang="en-US" altLang="zh-CN" sz="900" smtClean="0">
                <a:solidFill>
                  <a:srgbClr val="000000"/>
                </a:solidFill>
              </a:rPr>
              <a:t>0</a:t>
            </a:r>
            <a:endParaRPr kumimoji="1" lang="en-US" altLang="zh-CN" sz="300" smtClean="0">
              <a:solidFill>
                <a:srgbClr val="000000"/>
              </a:solidFill>
            </a:endParaRPr>
          </a:p>
          <a:p>
            <a:pPr fontAlgn="ctr">
              <a:spcBef>
                <a:spcPct val="0"/>
              </a:spcBef>
              <a:spcAft>
                <a:spcPct val="0"/>
              </a:spcAft>
            </a:pPr>
            <a:r>
              <a:rPr kumimoji="1" lang="en-US" altLang="zh-CN" sz="900" smtClean="0">
                <a:solidFill>
                  <a:srgbClr val="000000"/>
                </a:solidFill>
              </a:rPr>
              <a:t>1</a:t>
            </a:r>
          </a:p>
          <a:p>
            <a:pPr fontAlgn="ctr">
              <a:spcBef>
                <a:spcPct val="0"/>
              </a:spcBef>
              <a:spcAft>
                <a:spcPct val="0"/>
              </a:spcAft>
            </a:pPr>
            <a:r>
              <a:rPr kumimoji="1" lang="en-US" altLang="zh-CN" sz="900">
                <a:solidFill>
                  <a:srgbClr val="000000"/>
                </a:solidFill>
              </a:rPr>
              <a:t>2</a:t>
            </a:r>
            <a:endParaRPr kumimoji="1" lang="en-US" altLang="zh-CN" sz="900" smtClean="0">
              <a:solidFill>
                <a:srgbClr val="000000"/>
              </a:solidFill>
            </a:endParaRPr>
          </a:p>
        </p:txBody>
      </p:sp>
      <p:grpSp>
        <p:nvGrpSpPr>
          <p:cNvPr id="205" name="组合 204"/>
          <p:cNvGrpSpPr/>
          <p:nvPr/>
        </p:nvGrpSpPr>
        <p:grpSpPr>
          <a:xfrm>
            <a:off x="3923910" y="3501365"/>
            <a:ext cx="144000" cy="2448000"/>
            <a:chOff x="3995920" y="4005080"/>
            <a:chExt cx="216030" cy="2520000"/>
          </a:xfrm>
        </p:grpSpPr>
        <p:sp>
          <p:nvSpPr>
            <p:cNvPr id="206" name="Line 132"/>
            <p:cNvSpPr>
              <a:spLocks noChangeShapeType="1"/>
            </p:cNvSpPr>
            <p:nvPr/>
          </p:nvSpPr>
          <p:spPr bwMode="auto">
            <a:xfrm flipH="1">
              <a:off x="3995920" y="4005080"/>
              <a:ext cx="0" cy="2520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207" name="Line 55"/>
            <p:cNvSpPr>
              <a:spLocks noChangeShapeType="1"/>
            </p:cNvSpPr>
            <p:nvPr/>
          </p:nvSpPr>
          <p:spPr bwMode="auto">
            <a:xfrm>
              <a:off x="3995950" y="4005080"/>
              <a:ext cx="216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sp>
        <p:nvSpPr>
          <p:cNvPr id="208" name="AutoShape 150"/>
          <p:cNvSpPr>
            <a:spLocks noChangeArrowheads="1"/>
          </p:cNvSpPr>
          <p:nvPr/>
        </p:nvSpPr>
        <p:spPr bwMode="auto">
          <a:xfrm>
            <a:off x="3811698" y="6055601"/>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209" name="任意多边形 208"/>
          <p:cNvSpPr/>
          <p:nvPr/>
        </p:nvSpPr>
        <p:spPr bwMode="auto">
          <a:xfrm>
            <a:off x="4220350" y="3645116"/>
            <a:ext cx="144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spcBef>
                <a:spcPct val="0"/>
              </a:spcBef>
              <a:spcAft>
                <a:spcPct val="0"/>
              </a:spcAft>
            </a:pPr>
            <a:r>
              <a:rPr kumimoji="1" lang="en-US" altLang="zh-CN" sz="900" smtClean="0">
                <a:solidFill>
                  <a:srgbClr val="000000"/>
                </a:solidFill>
              </a:rPr>
              <a:t>0</a:t>
            </a:r>
            <a:endParaRPr kumimoji="1" lang="en-US" altLang="zh-CN" sz="300" smtClean="0">
              <a:solidFill>
                <a:srgbClr val="000000"/>
              </a:solidFill>
            </a:endParaRPr>
          </a:p>
          <a:p>
            <a:pPr fontAlgn="ctr">
              <a:spcBef>
                <a:spcPct val="0"/>
              </a:spcBef>
              <a:spcAft>
                <a:spcPct val="0"/>
              </a:spcAft>
            </a:pPr>
            <a:r>
              <a:rPr kumimoji="1" lang="en-US" altLang="zh-CN" sz="900" smtClean="0">
                <a:solidFill>
                  <a:srgbClr val="000000"/>
                </a:solidFill>
              </a:rPr>
              <a:t>1</a:t>
            </a:r>
          </a:p>
          <a:p>
            <a:pPr fontAlgn="ctr">
              <a:spcBef>
                <a:spcPct val="0"/>
              </a:spcBef>
              <a:spcAft>
                <a:spcPct val="0"/>
              </a:spcAft>
            </a:pPr>
            <a:r>
              <a:rPr kumimoji="1" lang="en-US" altLang="zh-CN" sz="900">
                <a:solidFill>
                  <a:srgbClr val="000000"/>
                </a:solidFill>
              </a:rPr>
              <a:t>2</a:t>
            </a:r>
            <a:endParaRPr kumimoji="1" lang="en-US" altLang="zh-CN" sz="900" smtClean="0">
              <a:solidFill>
                <a:srgbClr val="000000"/>
              </a:solidFill>
            </a:endParaRPr>
          </a:p>
        </p:txBody>
      </p:sp>
      <p:sp>
        <p:nvSpPr>
          <p:cNvPr id="210" name="Line 38"/>
          <p:cNvSpPr>
            <a:spLocks noChangeShapeType="1"/>
          </p:cNvSpPr>
          <p:nvPr/>
        </p:nvSpPr>
        <p:spPr bwMode="auto">
          <a:xfrm>
            <a:off x="3923950" y="4005096"/>
            <a:ext cx="288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211" name="AutoShape 150"/>
          <p:cNvSpPr>
            <a:spLocks noChangeArrowheads="1"/>
          </p:cNvSpPr>
          <p:nvPr/>
        </p:nvSpPr>
        <p:spPr bwMode="auto">
          <a:xfrm>
            <a:off x="3893311" y="3969673"/>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212" name="Line 132"/>
          <p:cNvSpPr>
            <a:spLocks noChangeShapeType="1"/>
          </p:cNvSpPr>
          <p:nvPr/>
        </p:nvSpPr>
        <p:spPr bwMode="auto">
          <a:xfrm flipH="1">
            <a:off x="4427980" y="3365397"/>
            <a:ext cx="0" cy="244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213" name="Line 160"/>
          <p:cNvSpPr>
            <a:spLocks noChangeShapeType="1"/>
          </p:cNvSpPr>
          <p:nvPr/>
        </p:nvSpPr>
        <p:spPr bwMode="auto">
          <a:xfrm flipH="1" flipV="1">
            <a:off x="3779890" y="5805345"/>
            <a:ext cx="648000" cy="0"/>
          </a:xfrm>
          <a:prstGeom prst="line">
            <a:avLst/>
          </a:prstGeom>
          <a:noFill/>
          <a:ln w="1270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2" name="灯片编号占位符 1"/>
          <p:cNvSpPr>
            <a:spLocks noGrp="1"/>
          </p:cNvSpPr>
          <p:nvPr>
            <p:ph type="sldNum" sz="quarter" idx="12"/>
          </p:nvPr>
        </p:nvSpPr>
        <p:spPr>
          <a:xfrm>
            <a:off x="6758130" y="6611161"/>
            <a:ext cx="2133600" cy="365125"/>
          </a:xfrm>
        </p:spPr>
        <p:txBody>
          <a:bodyPr/>
          <a:lstStyle/>
          <a:p>
            <a:fld id="{3CC63E4C-4642-794D-A2FD-70F6B81535F5}" type="slidenum">
              <a:rPr lang="en-US" smtClean="0">
                <a:solidFill>
                  <a:prstClr val="black">
                    <a:tint val="75000"/>
                  </a:prstClr>
                </a:solidFill>
              </a:rPr>
              <a:pPr/>
              <a:t>102</a:t>
            </a:fld>
            <a:endParaRPr lang="en-US" dirty="0">
              <a:solidFill>
                <a:prstClr val="black">
                  <a:tint val="75000"/>
                </a:prstClr>
              </a:solidFill>
            </a:endParaRPr>
          </a:p>
        </p:txBody>
      </p:sp>
    </p:spTree>
    <p:extLst>
      <p:ext uri="{BB962C8B-B14F-4D97-AF65-F5344CB8AC3E}">
        <p14:creationId xmlns:p14="http://schemas.microsoft.com/office/powerpoint/2010/main" val="3561183653"/>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1"/>
                </a:solidFill>
              </a:rPr>
              <a:t>MIPS</a:t>
            </a:r>
            <a:r>
              <a:rPr lang="zh-CN" altLang="en-US" dirty="0" smtClean="0">
                <a:solidFill>
                  <a:schemeClr val="accent1"/>
                </a:solidFill>
              </a:rPr>
              <a:t>中的延迟跳转</a:t>
            </a:r>
            <a:endParaRPr lang="en-US" dirty="0">
              <a:solidFill>
                <a:schemeClr val="accent1"/>
              </a:solidFill>
            </a:endParaRPr>
          </a:p>
        </p:txBody>
      </p:sp>
      <p:sp>
        <p:nvSpPr>
          <p:cNvPr id="3" name="Content Placeholder 2"/>
          <p:cNvSpPr>
            <a:spLocks noGrp="1"/>
          </p:cNvSpPr>
          <p:nvPr>
            <p:ph idx="1"/>
          </p:nvPr>
        </p:nvSpPr>
        <p:spPr/>
        <p:txBody>
          <a:bodyPr/>
          <a:lstStyle/>
          <a:p>
            <a:r>
              <a:rPr lang="en-US" sz="3000" dirty="0" smtClean="0">
                <a:latin typeface="Courier New" pitchFamily="49" charset="0"/>
                <a:cs typeface="Courier New" pitchFamily="49" charset="0"/>
              </a:rPr>
              <a:t>jal</a:t>
            </a:r>
            <a:r>
              <a:rPr lang="en-US" dirty="0" smtClean="0"/>
              <a:t>:</a:t>
            </a:r>
            <a:br>
              <a:rPr lang="en-US" dirty="0" smtClean="0"/>
            </a:br>
            <a:r>
              <a:rPr lang="en-US" sz="3000" dirty="0" smtClean="0">
                <a:latin typeface="Courier New" pitchFamily="49" charset="0"/>
                <a:cs typeface="Courier New" pitchFamily="49" charset="0"/>
              </a:rPr>
              <a:t>R[31]=PC+8; PC=JumpAddr</a:t>
            </a:r>
          </a:p>
          <a:p>
            <a:pPr lvl="1"/>
            <a:r>
              <a:rPr lang="en-US" sz="2600" dirty="0" smtClean="0">
                <a:latin typeface="Courier New" pitchFamily="49" charset="0"/>
                <a:cs typeface="Courier New" pitchFamily="49" charset="0"/>
              </a:rPr>
              <a:t>PC+8</a:t>
            </a:r>
            <a:r>
              <a:rPr lang="en-US" dirty="0" smtClean="0"/>
              <a:t> </a:t>
            </a:r>
            <a:r>
              <a:rPr lang="zh-CN" altLang="en-US" dirty="0" smtClean="0"/>
              <a:t>因为延迟跳转槽</a:t>
            </a:r>
            <a:r>
              <a:rPr lang="en-US" dirty="0" smtClean="0"/>
              <a:t>!</a:t>
            </a:r>
          </a:p>
          <a:p>
            <a:pPr lvl="1"/>
            <a:r>
              <a:rPr lang="zh-CN" altLang="en-US" sz="2600" dirty="0" smtClean="0">
                <a:latin typeface="Courier New" pitchFamily="49" charset="0"/>
                <a:cs typeface="Courier New" pitchFamily="49" charset="0"/>
              </a:rPr>
              <a:t>位于</a:t>
            </a:r>
            <a:r>
              <a:rPr lang="en-US" sz="2600" dirty="0" smtClean="0">
                <a:latin typeface="Courier New" pitchFamily="49" charset="0"/>
                <a:cs typeface="Courier New" pitchFamily="49" charset="0"/>
              </a:rPr>
              <a:t>PC+4</a:t>
            </a:r>
            <a:r>
              <a:rPr lang="en-US" dirty="0" smtClean="0"/>
              <a:t> </a:t>
            </a:r>
            <a:r>
              <a:rPr lang="zh-CN" altLang="en-US" dirty="0" smtClean="0"/>
              <a:t>的指令总会在跳转前执行</a:t>
            </a:r>
            <a:r>
              <a:rPr lang="en-US" dirty="0" smtClean="0"/>
              <a:t>, </a:t>
            </a:r>
            <a:r>
              <a:rPr lang="zh-CN" altLang="en-US" dirty="0" smtClean="0"/>
              <a:t>所以返回位置</a:t>
            </a:r>
            <a:r>
              <a:rPr lang="en-US" dirty="0" smtClean="0"/>
              <a:t> </a:t>
            </a:r>
            <a:r>
              <a:rPr lang="en-US" sz="2600" dirty="0" smtClean="0">
                <a:latin typeface="Courier New" pitchFamily="49" charset="0"/>
                <a:cs typeface="Courier New" pitchFamily="49" charset="0"/>
              </a:rPr>
              <a:t>PC+8</a:t>
            </a:r>
          </a:p>
          <a:p>
            <a:pPr lvl="1"/>
            <a:endParaRPr lang="en-US" dirty="0"/>
          </a:p>
        </p:txBody>
      </p:sp>
      <p:sp>
        <p:nvSpPr>
          <p:cNvPr id="4" name="Oval 3"/>
          <p:cNvSpPr/>
          <p:nvPr/>
        </p:nvSpPr>
        <p:spPr>
          <a:xfrm>
            <a:off x="2919470" y="2093205"/>
            <a:ext cx="308472" cy="5067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灯片编号占位符 4"/>
          <p:cNvSpPr>
            <a:spLocks noGrp="1"/>
          </p:cNvSpPr>
          <p:nvPr>
            <p:ph type="sldNum" sz="quarter" idx="12"/>
          </p:nvPr>
        </p:nvSpPr>
        <p:spPr/>
        <p:txBody>
          <a:bodyPr/>
          <a:lstStyle/>
          <a:p>
            <a:fld id="{3CC63E4C-4642-794D-A2FD-70F6B81535F5}" type="slidenum">
              <a:rPr lang="en-US" smtClean="0">
                <a:solidFill>
                  <a:prstClr val="black">
                    <a:tint val="75000"/>
                  </a:prstClr>
                </a:solidFill>
              </a:rPr>
              <a:pPr/>
              <a:t>103</a:t>
            </a:fld>
            <a:endParaRPr lang="en-US" dirty="0">
              <a:solidFill>
                <a:prstClr val="black">
                  <a:tint val="75000"/>
                </a:prstClr>
              </a:solidFill>
            </a:endParaRPr>
          </a:p>
        </p:txBody>
      </p:sp>
    </p:spTree>
    <p:extLst>
      <p:ext uri="{BB962C8B-B14F-4D97-AF65-F5344CB8AC3E}">
        <p14:creationId xmlns:p14="http://schemas.microsoft.com/office/powerpoint/2010/main" val="2113837791"/>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8" name="TextBox 12"/>
          <p:cNvSpPr txBox="1">
            <a:spLocks noChangeArrowheads="1"/>
          </p:cNvSpPr>
          <p:nvPr/>
        </p:nvSpPr>
        <p:spPr bwMode="auto">
          <a:xfrm>
            <a:off x="685800" y="332656"/>
            <a:ext cx="7315200" cy="954107"/>
          </a:xfrm>
          <a:prstGeom prst="rect">
            <a:avLst/>
          </a:prstGeom>
          <a:noFill/>
          <a:ln w="9525">
            <a:noFill/>
            <a:miter lim="800000"/>
            <a:headEnd/>
            <a:tailEnd/>
          </a:ln>
        </p:spPr>
        <p:txBody>
          <a:bodyPr>
            <a:prstTxWarp prst="textNoShape">
              <a:avLst/>
            </a:prstTxWarp>
            <a:spAutoFit/>
          </a:bodyPr>
          <a:lstStyle/>
          <a:p>
            <a:r>
              <a:rPr lang="zh-CN" altLang="en-US" sz="2800" b="1" dirty="0" smtClean="0">
                <a:solidFill>
                  <a:srgbClr val="000000"/>
                </a:solidFill>
              </a:rPr>
              <a:t>问题</a:t>
            </a:r>
            <a:r>
              <a:rPr lang="en-US" sz="2800" b="1" dirty="0" smtClean="0">
                <a:solidFill>
                  <a:srgbClr val="000000"/>
                </a:solidFill>
              </a:rPr>
              <a:t>:</a:t>
            </a:r>
            <a:r>
              <a:rPr lang="en-US" sz="2800" dirty="0" smtClean="0">
                <a:solidFill>
                  <a:srgbClr val="000000"/>
                </a:solidFill>
              </a:rPr>
              <a:t>  </a:t>
            </a:r>
            <a:r>
              <a:rPr lang="zh-CN" altLang="en-US" sz="2800" dirty="0" smtClean="0">
                <a:solidFill>
                  <a:srgbClr val="000000"/>
                </a:solidFill>
              </a:rPr>
              <a:t>为下列每组指令中</a:t>
            </a:r>
            <a:r>
              <a:rPr lang="zh-CN" altLang="en-US" sz="2800" dirty="0">
                <a:cs typeface="Courier New" pitchFamily="24" charset="0"/>
              </a:rPr>
              <a:t>选</a:t>
            </a:r>
            <a:r>
              <a:rPr lang="zh-CN" altLang="en-US" sz="2800" dirty="0" smtClean="0">
                <a:cs typeface="Courier New" pitchFamily="24" charset="0"/>
              </a:rPr>
              <a:t>择一个较合适的描述。</a:t>
            </a:r>
            <a:endParaRPr lang="en-US" sz="2800" dirty="0" smtClean="0">
              <a:ea typeface="Courier New" pitchFamily="24" charset="0"/>
              <a:cs typeface="Courier New" pitchFamily="24" charset="0"/>
            </a:endParaRPr>
          </a:p>
        </p:txBody>
      </p:sp>
      <p:grpSp>
        <p:nvGrpSpPr>
          <p:cNvPr id="4" name="Group 10"/>
          <p:cNvGrpSpPr>
            <a:grpSpLocks/>
          </p:cNvGrpSpPr>
          <p:nvPr/>
        </p:nvGrpSpPr>
        <p:grpSpPr bwMode="auto">
          <a:xfrm>
            <a:off x="1005840" y="5210036"/>
            <a:ext cx="5127171" cy="523220"/>
            <a:chOff x="960651" y="1743729"/>
            <a:chExt cx="5127011" cy="392422"/>
          </a:xfrm>
        </p:grpSpPr>
        <p:sp>
          <p:nvSpPr>
            <p:cNvPr id="53259" name="TextBox 2"/>
            <p:cNvSpPr txBox="1">
              <a:spLocks noChangeArrowheads="1"/>
            </p:cNvSpPr>
            <p:nvPr/>
          </p:nvSpPr>
          <p:spPr bwMode="auto">
            <a:xfrm>
              <a:off x="1515805" y="1743729"/>
              <a:ext cx="4571857" cy="392422"/>
            </a:xfrm>
            <a:prstGeom prst="rect">
              <a:avLst/>
            </a:prstGeom>
            <a:noFill/>
            <a:ln w="9525">
              <a:noFill/>
              <a:miter lim="800000"/>
              <a:headEnd/>
              <a:tailEnd/>
            </a:ln>
          </p:spPr>
          <p:txBody>
            <a:bodyPr wrap="square">
              <a:prstTxWarp prst="textNoShape">
                <a:avLst/>
              </a:prstTxWarp>
              <a:spAutoFit/>
            </a:bodyPr>
            <a:lstStyle/>
            <a:p>
              <a:r>
                <a:rPr lang="en-US" sz="2800" b="1" dirty="0" smtClean="0">
                  <a:solidFill>
                    <a:srgbClr val="FF8000"/>
                  </a:solidFill>
                </a:rPr>
                <a:t>No stalls as </a:t>
              </a:r>
              <a:r>
                <a:rPr lang="en-US" altLang="zh-CN" sz="2800" b="1" dirty="0" smtClean="0">
                  <a:solidFill>
                    <a:srgbClr val="FF8000"/>
                  </a:solidFill>
                </a:rPr>
                <a:t>it</a:t>
              </a:r>
              <a:r>
                <a:rPr lang="en-US" sz="2800" b="1" dirty="0" smtClean="0">
                  <a:solidFill>
                    <a:srgbClr val="FF8000"/>
                  </a:solidFill>
                </a:rPr>
                <a:t> is</a:t>
              </a:r>
              <a:endParaRPr lang="en-US" sz="2800" b="1" dirty="0">
                <a:solidFill>
                  <a:srgbClr val="FF8000"/>
                </a:solidFill>
                <a:latin typeface="Symbol" pitchFamily="1" charset="2"/>
              </a:endParaRPr>
            </a:p>
          </p:txBody>
        </p:sp>
        <p:sp>
          <p:nvSpPr>
            <p:cNvPr id="53260" name="Rectangle 6"/>
            <p:cNvSpPr>
              <a:spLocks noChangeArrowheads="1"/>
            </p:cNvSpPr>
            <p:nvPr/>
          </p:nvSpPr>
          <p:spPr bwMode="auto">
            <a:xfrm>
              <a:off x="960651" y="1809750"/>
              <a:ext cx="415498" cy="276999"/>
            </a:xfrm>
            <a:prstGeom prst="rect">
              <a:avLst/>
            </a:prstGeom>
            <a:noFill/>
            <a:ln w="9525">
              <a:noFill/>
              <a:miter lim="800000"/>
              <a:headEnd/>
              <a:tailEnd/>
            </a:ln>
          </p:spPr>
          <p:txBody>
            <a:bodyPr wrap="none">
              <a:prstTxWarp prst="textNoShape">
                <a:avLst/>
              </a:prstTxWarp>
              <a:spAutoFit/>
            </a:bodyPr>
            <a:lstStyle/>
            <a:p>
              <a:r>
                <a:rPr lang="en-US" dirty="0">
                  <a:latin typeface="ＭＳ ゴシック" pitchFamily="1" charset="-128"/>
                  <a:ea typeface="ＭＳ ゴシック" pitchFamily="1" charset="-128"/>
                  <a:cs typeface="ＭＳ ゴシック" pitchFamily="1" charset="-128"/>
                </a:rPr>
                <a:t>☐</a:t>
              </a:r>
              <a:endParaRPr lang="en-US" dirty="0"/>
            </a:p>
          </p:txBody>
        </p:sp>
      </p:grpSp>
      <p:grpSp>
        <p:nvGrpSpPr>
          <p:cNvPr id="5" name="Group 2"/>
          <p:cNvGrpSpPr/>
          <p:nvPr/>
        </p:nvGrpSpPr>
        <p:grpSpPr>
          <a:xfrm>
            <a:off x="1005840" y="5681756"/>
            <a:ext cx="5127171" cy="523220"/>
            <a:chOff x="960438" y="3240088"/>
            <a:chExt cx="5127171" cy="523220"/>
          </a:xfrm>
        </p:grpSpPr>
        <p:sp>
          <p:nvSpPr>
            <p:cNvPr id="53250" name="TextBox 3"/>
            <p:cNvSpPr txBox="1">
              <a:spLocks noChangeArrowheads="1"/>
            </p:cNvSpPr>
            <p:nvPr/>
          </p:nvSpPr>
          <p:spPr bwMode="auto">
            <a:xfrm>
              <a:off x="1515609" y="3240088"/>
              <a:ext cx="4572000" cy="523220"/>
            </a:xfrm>
            <a:prstGeom prst="rect">
              <a:avLst/>
            </a:prstGeom>
            <a:noFill/>
            <a:ln w="9525">
              <a:noFill/>
              <a:miter lim="800000"/>
              <a:headEnd/>
              <a:tailEnd/>
            </a:ln>
          </p:spPr>
          <p:txBody>
            <a:bodyPr>
              <a:prstTxWarp prst="textNoShape">
                <a:avLst/>
              </a:prstTxWarp>
              <a:spAutoFit/>
            </a:bodyPr>
            <a:lstStyle/>
            <a:p>
              <a:r>
                <a:rPr lang="en-US" sz="2800" b="1" dirty="0" smtClean="0">
                  <a:solidFill>
                    <a:srgbClr val="408000"/>
                  </a:solidFill>
                </a:rPr>
                <a:t>No </a:t>
              </a:r>
              <a:r>
                <a:rPr lang="en-US" sz="2800" b="1" smtClean="0">
                  <a:solidFill>
                    <a:srgbClr val="408000"/>
                  </a:solidFill>
                </a:rPr>
                <a:t>stalls with forwarding</a:t>
              </a:r>
              <a:endParaRPr lang="en-US" sz="2800" b="1" dirty="0">
                <a:solidFill>
                  <a:srgbClr val="408000"/>
                </a:solidFill>
                <a:latin typeface="Symbol" pitchFamily="1" charset="2"/>
              </a:endParaRPr>
            </a:p>
          </p:txBody>
        </p:sp>
        <p:sp>
          <p:nvSpPr>
            <p:cNvPr id="53254" name="Rectangle 7"/>
            <p:cNvSpPr>
              <a:spLocks noChangeArrowheads="1"/>
            </p:cNvSpPr>
            <p:nvPr/>
          </p:nvSpPr>
          <p:spPr bwMode="auto">
            <a:xfrm>
              <a:off x="960438" y="3343275"/>
              <a:ext cx="415925" cy="369888"/>
            </a:xfrm>
            <a:prstGeom prst="rect">
              <a:avLst/>
            </a:prstGeom>
            <a:noFill/>
            <a:ln w="9525">
              <a:noFill/>
              <a:miter lim="800000"/>
              <a:headEnd/>
              <a:tailEnd/>
            </a:ln>
          </p:spPr>
          <p:txBody>
            <a:bodyPr wrap="none">
              <a:prstTxWarp prst="textNoShape">
                <a:avLst/>
              </a:prstTxWarp>
              <a:spAutoFit/>
            </a:bodyPr>
            <a:lstStyle/>
            <a:p>
              <a:r>
                <a:rPr lang="en-US" dirty="0">
                  <a:latin typeface="ＭＳ ゴシック" pitchFamily="1" charset="-128"/>
                  <a:ea typeface="ＭＳ ゴシック" pitchFamily="1" charset="-128"/>
                  <a:cs typeface="ＭＳ ゴシック" pitchFamily="1" charset="-128"/>
                </a:rPr>
                <a:t>☐</a:t>
              </a:r>
              <a:endParaRPr lang="en-US" dirty="0"/>
            </a:p>
          </p:txBody>
        </p:sp>
      </p:grpSp>
      <p:grpSp>
        <p:nvGrpSpPr>
          <p:cNvPr id="6" name="Group 3"/>
          <p:cNvGrpSpPr/>
          <p:nvPr/>
        </p:nvGrpSpPr>
        <p:grpSpPr>
          <a:xfrm>
            <a:off x="1005840" y="6101789"/>
            <a:ext cx="5127171" cy="523220"/>
            <a:chOff x="960438" y="4154488"/>
            <a:chExt cx="5127171" cy="523220"/>
          </a:xfrm>
        </p:grpSpPr>
        <p:sp>
          <p:nvSpPr>
            <p:cNvPr id="53251" name="TextBox 4"/>
            <p:cNvSpPr txBox="1">
              <a:spLocks noChangeArrowheads="1"/>
            </p:cNvSpPr>
            <p:nvPr/>
          </p:nvSpPr>
          <p:spPr bwMode="auto">
            <a:xfrm>
              <a:off x="1515609" y="4154488"/>
              <a:ext cx="4572000" cy="523220"/>
            </a:xfrm>
            <a:prstGeom prst="rect">
              <a:avLst/>
            </a:prstGeom>
            <a:noFill/>
            <a:ln w="9525">
              <a:noFill/>
              <a:miter lim="800000"/>
              <a:headEnd/>
              <a:tailEnd/>
            </a:ln>
          </p:spPr>
          <p:txBody>
            <a:bodyPr>
              <a:prstTxWarp prst="textNoShape">
                <a:avLst/>
              </a:prstTxWarp>
              <a:spAutoFit/>
            </a:bodyPr>
            <a:lstStyle/>
            <a:p>
              <a:r>
                <a:rPr lang="en-US" sz="2800" b="1" dirty="0" smtClean="0">
                  <a:solidFill>
                    <a:srgbClr val="FF66A0"/>
                  </a:solidFill>
                </a:rPr>
                <a:t>Must stall</a:t>
              </a:r>
              <a:endParaRPr lang="en-US" sz="2800" b="1" dirty="0">
                <a:solidFill>
                  <a:srgbClr val="FF66A0"/>
                </a:solidFill>
                <a:latin typeface="Symbol" pitchFamily="1" charset="2"/>
              </a:endParaRPr>
            </a:p>
          </p:txBody>
        </p:sp>
        <p:sp>
          <p:nvSpPr>
            <p:cNvPr id="53255" name="Rectangle 8"/>
            <p:cNvSpPr>
              <a:spLocks noChangeArrowheads="1"/>
            </p:cNvSpPr>
            <p:nvPr/>
          </p:nvSpPr>
          <p:spPr bwMode="auto">
            <a:xfrm>
              <a:off x="960438" y="4257675"/>
              <a:ext cx="415925" cy="369888"/>
            </a:xfrm>
            <a:prstGeom prst="rect">
              <a:avLst/>
            </a:prstGeom>
            <a:noFill/>
            <a:ln w="9525">
              <a:noFill/>
              <a:miter lim="800000"/>
              <a:headEnd/>
              <a:tailEnd/>
            </a:ln>
          </p:spPr>
          <p:txBody>
            <a:bodyPr wrap="none">
              <a:prstTxWarp prst="textNoShape">
                <a:avLst/>
              </a:prstTxWarp>
              <a:spAutoFit/>
            </a:bodyPr>
            <a:lstStyle/>
            <a:p>
              <a:r>
                <a:rPr lang="en-US" dirty="0">
                  <a:latin typeface="ＭＳ ゴシック" pitchFamily="1" charset="-128"/>
                  <a:ea typeface="ＭＳ ゴシック" pitchFamily="1" charset="-128"/>
                  <a:cs typeface="ＭＳ ゴシック" pitchFamily="1" charset="-128"/>
                </a:rPr>
                <a:t>☐</a:t>
              </a:r>
              <a:endParaRPr lang="en-US" dirty="0"/>
            </a:p>
          </p:txBody>
        </p:sp>
      </p:grpSp>
      <p:graphicFrame>
        <p:nvGraphicFramePr>
          <p:cNvPr id="21" name="Table 20"/>
          <p:cNvGraphicFramePr>
            <a:graphicFrameLocks noGrp="1"/>
          </p:cNvGraphicFramePr>
          <p:nvPr>
            <p:extLst>
              <p:ext uri="{D42A27DB-BD31-4B8C-83A1-F6EECF244321}">
                <p14:modId xmlns:p14="http://schemas.microsoft.com/office/powerpoint/2010/main" val="2785167170"/>
              </p:ext>
            </p:extLst>
          </p:nvPr>
        </p:nvGraphicFramePr>
        <p:xfrm>
          <a:off x="672832" y="1628800"/>
          <a:ext cx="8043333" cy="1981200"/>
        </p:xfrm>
        <a:graphic>
          <a:graphicData uri="http://schemas.openxmlformats.org/drawingml/2006/table">
            <a:tbl>
              <a:tblPr firstRow="1" bandRow="1">
                <a:tableStyleId>{2D5ABB26-0587-4C30-8999-92F81FD0307C}</a:tableStyleId>
              </a:tblPr>
              <a:tblGrid>
                <a:gridCol w="2681111"/>
                <a:gridCol w="2681111"/>
                <a:gridCol w="2681111"/>
              </a:tblGrid>
              <a:tr h="440009">
                <a:tc>
                  <a:txBody>
                    <a:bodyPr/>
                    <a:lstStyle/>
                    <a:p>
                      <a:pPr algn="l">
                        <a:tabLst>
                          <a:tab pos="627063" algn="l"/>
                        </a:tabLst>
                      </a:pPr>
                      <a:r>
                        <a:rPr lang="en-US" sz="2800" baseline="0" dirty="0" smtClean="0">
                          <a:latin typeface="+mn-lt"/>
                        </a:rPr>
                        <a:t>1:</a:t>
                      </a:r>
                    </a:p>
                    <a:p>
                      <a:pPr algn="l">
                        <a:tabLst>
                          <a:tab pos="627063" algn="l"/>
                        </a:tabLst>
                      </a:pPr>
                      <a:r>
                        <a:rPr lang="en-US" sz="2000" baseline="0" dirty="0" smtClean="0">
                          <a:latin typeface="Courier New"/>
                          <a:cs typeface="Courier New"/>
                        </a:rPr>
                        <a:t> </a:t>
                      </a:r>
                      <a:r>
                        <a:rPr lang="en-US" sz="2000" baseline="0" dirty="0" err="1" smtClean="0">
                          <a:latin typeface="Courier New"/>
                          <a:cs typeface="Courier New"/>
                        </a:rPr>
                        <a:t>lw</a:t>
                      </a:r>
                      <a:r>
                        <a:rPr lang="en-US" sz="2000" kern="1200" dirty="0" smtClean="0">
                          <a:solidFill>
                            <a:schemeClr val="tx1"/>
                          </a:solidFill>
                          <a:latin typeface="Courier New"/>
                          <a:ea typeface="+mn-ea"/>
                          <a:cs typeface="Courier New"/>
                        </a:rPr>
                        <a:t>	</a:t>
                      </a:r>
                      <a:r>
                        <a:rPr lang="en-US" sz="2000" baseline="0" dirty="0" smtClean="0">
                          <a:solidFill>
                            <a:srgbClr val="FF0000"/>
                          </a:solidFill>
                          <a:latin typeface="Courier New"/>
                          <a:cs typeface="Courier New"/>
                        </a:rPr>
                        <a:t>$t0</a:t>
                      </a:r>
                      <a:r>
                        <a:rPr lang="en-US" sz="2000" baseline="0" dirty="0" smtClean="0">
                          <a:latin typeface="Courier New"/>
                          <a:cs typeface="Courier New"/>
                        </a:rPr>
                        <a:t>,0($t0)</a:t>
                      </a:r>
                    </a:p>
                    <a:p>
                      <a:pPr algn="l">
                        <a:tabLst>
                          <a:tab pos="627063" algn="l"/>
                        </a:tabLst>
                      </a:pPr>
                      <a:r>
                        <a:rPr lang="en-US" sz="2000" baseline="0" dirty="0" smtClean="0">
                          <a:latin typeface="Courier New"/>
                          <a:cs typeface="Courier New"/>
                        </a:rPr>
                        <a:t> add $t1,</a:t>
                      </a:r>
                      <a:r>
                        <a:rPr lang="en-US" sz="2000" baseline="0" dirty="0" smtClean="0">
                          <a:solidFill>
                            <a:srgbClr val="FF0000"/>
                          </a:solidFill>
                          <a:latin typeface="Courier New"/>
                          <a:cs typeface="Courier New"/>
                        </a:rPr>
                        <a:t>$t0</a:t>
                      </a:r>
                      <a:r>
                        <a:rPr lang="en-US" sz="2000" baseline="0" dirty="0" smtClean="0">
                          <a:solidFill>
                            <a:schemeClr val="tx1"/>
                          </a:solidFill>
                          <a:latin typeface="Courier New"/>
                          <a:cs typeface="Courier New"/>
                        </a:rPr>
                        <a:t>,</a:t>
                      </a:r>
                      <a:r>
                        <a:rPr lang="en-US" sz="2000" baseline="0" dirty="0" smtClean="0">
                          <a:solidFill>
                            <a:srgbClr val="FF0000"/>
                          </a:solidFill>
                          <a:latin typeface="Courier New"/>
                          <a:cs typeface="Courier New"/>
                        </a:rPr>
                        <a:t>$t0</a:t>
                      </a:r>
                      <a:endParaRPr lang="en-US" sz="2000" dirty="0">
                        <a:solidFill>
                          <a:srgbClr val="FF0000"/>
                        </a:solidFill>
                        <a:latin typeface="Courier New"/>
                        <a:cs typeface="Courier New"/>
                      </a:endParaRPr>
                    </a:p>
                  </a:txBody>
                  <a:tcPr/>
                </a:tc>
                <a:tc>
                  <a:txBody>
                    <a:bodyPr/>
                    <a:lstStyle/>
                    <a:p>
                      <a:r>
                        <a:rPr lang="en-US" sz="2800" kern="1200" baseline="0" dirty="0" smtClean="0">
                          <a:solidFill>
                            <a:schemeClr val="tx1"/>
                          </a:solidFill>
                          <a:latin typeface="+mn-lt"/>
                          <a:ea typeface="+mn-ea"/>
                          <a:cs typeface="+mn-cs"/>
                        </a:rPr>
                        <a:t>2:</a:t>
                      </a:r>
                    </a:p>
                    <a:p>
                      <a:r>
                        <a:rPr lang="en-US" sz="2000" kern="1200" baseline="0" dirty="0" smtClean="0">
                          <a:solidFill>
                            <a:schemeClr val="tx1"/>
                          </a:solidFill>
                          <a:latin typeface="Courier New"/>
                          <a:ea typeface="+mn-ea"/>
                          <a:cs typeface="Courier New"/>
                        </a:rPr>
                        <a:t> add </a:t>
                      </a:r>
                      <a:r>
                        <a:rPr lang="en-US" sz="2000" kern="1200" baseline="0" dirty="0" smtClean="0">
                          <a:solidFill>
                            <a:srgbClr val="FF0000"/>
                          </a:solidFill>
                          <a:latin typeface="Courier New"/>
                          <a:ea typeface="+mn-ea"/>
                          <a:cs typeface="Courier New"/>
                        </a:rPr>
                        <a:t>$t1</a:t>
                      </a:r>
                      <a:r>
                        <a:rPr lang="en-US" sz="2000" kern="1200" baseline="0" dirty="0" smtClean="0">
                          <a:solidFill>
                            <a:schemeClr val="tx1"/>
                          </a:solidFill>
                          <a:latin typeface="Courier New"/>
                          <a:ea typeface="+mn-ea"/>
                          <a:cs typeface="Courier New"/>
                        </a:rPr>
                        <a:t>,$t0,$t0</a:t>
                      </a:r>
                    </a:p>
                    <a:p>
                      <a:r>
                        <a:rPr lang="en-US" sz="2000" kern="1200" baseline="0" dirty="0" smtClean="0">
                          <a:solidFill>
                            <a:schemeClr val="tx1"/>
                          </a:solidFill>
                          <a:latin typeface="Courier New"/>
                          <a:ea typeface="+mn-ea"/>
                          <a:cs typeface="Courier New"/>
                        </a:rPr>
                        <a:t> </a:t>
                      </a:r>
                      <a:r>
                        <a:rPr lang="en-US" sz="2000" kern="1200" baseline="0" dirty="0" err="1" smtClean="0">
                          <a:solidFill>
                            <a:schemeClr val="tx1"/>
                          </a:solidFill>
                          <a:latin typeface="Courier New"/>
                          <a:ea typeface="+mn-ea"/>
                          <a:cs typeface="Courier New"/>
                        </a:rPr>
                        <a:t>addi</a:t>
                      </a:r>
                      <a:r>
                        <a:rPr lang="en-US" sz="2000" kern="1200" baseline="0" dirty="0" smtClean="0">
                          <a:solidFill>
                            <a:schemeClr val="tx1"/>
                          </a:solidFill>
                          <a:latin typeface="Courier New"/>
                          <a:ea typeface="+mn-ea"/>
                          <a:cs typeface="Courier New"/>
                        </a:rPr>
                        <a:t> $t2,$t0,5</a:t>
                      </a:r>
                    </a:p>
                    <a:p>
                      <a:r>
                        <a:rPr lang="en-US" sz="2000" kern="1200" baseline="0" dirty="0" smtClean="0">
                          <a:solidFill>
                            <a:schemeClr val="tx1"/>
                          </a:solidFill>
                          <a:latin typeface="Courier New"/>
                          <a:ea typeface="+mn-ea"/>
                          <a:cs typeface="Courier New"/>
                        </a:rPr>
                        <a:t> </a:t>
                      </a:r>
                      <a:r>
                        <a:rPr lang="en-US" sz="2000" kern="1200" baseline="0" dirty="0" err="1" smtClean="0">
                          <a:solidFill>
                            <a:schemeClr val="tx1"/>
                          </a:solidFill>
                          <a:latin typeface="Courier New"/>
                          <a:ea typeface="+mn-ea"/>
                          <a:cs typeface="Courier New"/>
                        </a:rPr>
                        <a:t>addi</a:t>
                      </a:r>
                      <a:r>
                        <a:rPr lang="en-US" sz="2000" kern="1200" baseline="0" dirty="0" smtClean="0">
                          <a:solidFill>
                            <a:schemeClr val="tx1"/>
                          </a:solidFill>
                          <a:latin typeface="Courier New"/>
                          <a:ea typeface="+mn-ea"/>
                          <a:cs typeface="Courier New"/>
                        </a:rPr>
                        <a:t> $t4,</a:t>
                      </a:r>
                      <a:r>
                        <a:rPr lang="en-US" sz="2000" kern="1200" baseline="0" dirty="0" smtClean="0">
                          <a:solidFill>
                            <a:srgbClr val="FF0000"/>
                          </a:solidFill>
                          <a:latin typeface="Courier New"/>
                          <a:ea typeface="+mn-ea"/>
                          <a:cs typeface="Courier New"/>
                        </a:rPr>
                        <a:t>$t1</a:t>
                      </a:r>
                      <a:r>
                        <a:rPr lang="en-US" sz="2000" kern="1200" baseline="0" dirty="0" smtClean="0">
                          <a:solidFill>
                            <a:schemeClr val="tx1"/>
                          </a:solidFill>
                          <a:latin typeface="Courier New"/>
                          <a:ea typeface="+mn-ea"/>
                          <a:cs typeface="Courier New"/>
                        </a:rPr>
                        <a:t>,5</a:t>
                      </a:r>
                      <a:endParaRPr lang="en-US" sz="2000" dirty="0">
                        <a:solidFill>
                          <a:srgbClr val="000000"/>
                        </a:solidFill>
                        <a:latin typeface="Courier New"/>
                        <a:cs typeface="Courier New"/>
                      </a:endParaRPr>
                    </a:p>
                  </a:txBody>
                  <a:tcPr/>
                </a:tc>
                <a:tc>
                  <a:txBody>
                    <a:bodyPr/>
                    <a:lstStyle/>
                    <a:p>
                      <a:pPr>
                        <a:tabLst>
                          <a:tab pos="338138" algn="l"/>
                        </a:tabLst>
                      </a:pPr>
                      <a:r>
                        <a:rPr lang="en-US" sz="2400" kern="1200" baseline="0" dirty="0" smtClean="0">
                          <a:solidFill>
                            <a:schemeClr val="tx1"/>
                          </a:solidFill>
                          <a:latin typeface="+mn-lt"/>
                          <a:ea typeface="+mn-ea"/>
                          <a:cs typeface="+mn-cs"/>
                        </a:rPr>
                        <a:t>3: </a:t>
                      </a:r>
                      <a:r>
                        <a:rPr lang="en-US" sz="1600" kern="1200" dirty="0" smtClean="0">
                          <a:solidFill>
                            <a:schemeClr val="tx1"/>
                          </a:solidFill>
                          <a:latin typeface="+mn-lt"/>
                          <a:ea typeface="+mn-ea"/>
                          <a:cs typeface="Courier New"/>
                        </a:rPr>
                        <a:t>	</a:t>
                      </a:r>
                    </a:p>
                    <a:p>
                      <a:pPr>
                        <a:tabLst>
                          <a:tab pos="338138" algn="l"/>
                        </a:tabLst>
                      </a:pPr>
                      <a:r>
                        <a:rPr lang="en-US" sz="2000" kern="1200" baseline="0" dirty="0" smtClean="0">
                          <a:solidFill>
                            <a:schemeClr val="tx1"/>
                          </a:solidFill>
                          <a:latin typeface="Courier New"/>
                          <a:ea typeface="+mn-ea"/>
                          <a:cs typeface="Courier New"/>
                        </a:rPr>
                        <a:t> </a:t>
                      </a:r>
                      <a:r>
                        <a:rPr lang="en-US" sz="2000" kern="1200" baseline="0" dirty="0" err="1" smtClean="0">
                          <a:solidFill>
                            <a:schemeClr val="tx1"/>
                          </a:solidFill>
                          <a:latin typeface="Courier New"/>
                          <a:ea typeface="+mn-ea"/>
                          <a:cs typeface="Courier New"/>
                        </a:rPr>
                        <a:t>addi</a:t>
                      </a:r>
                      <a:r>
                        <a:rPr lang="en-US" sz="2000" kern="1200" baseline="0" dirty="0" smtClean="0">
                          <a:solidFill>
                            <a:schemeClr val="tx1"/>
                          </a:solidFill>
                          <a:latin typeface="Courier New"/>
                          <a:ea typeface="+mn-ea"/>
                          <a:cs typeface="Courier New"/>
                        </a:rPr>
                        <a:t> </a:t>
                      </a:r>
                      <a:r>
                        <a:rPr lang="en-US" sz="2000" kern="1200" baseline="0" dirty="0" smtClean="0">
                          <a:solidFill>
                            <a:srgbClr val="FF0000"/>
                          </a:solidFill>
                          <a:latin typeface="Courier New"/>
                          <a:ea typeface="+mn-ea"/>
                          <a:cs typeface="Courier New"/>
                        </a:rPr>
                        <a:t>$t1</a:t>
                      </a:r>
                      <a:r>
                        <a:rPr lang="en-US" sz="2000" kern="1200" baseline="0" dirty="0" smtClean="0">
                          <a:solidFill>
                            <a:schemeClr val="tx1"/>
                          </a:solidFill>
                          <a:latin typeface="Courier New"/>
                          <a:ea typeface="+mn-ea"/>
                          <a:cs typeface="Courier New"/>
                        </a:rPr>
                        <a:t>,$t0,1</a:t>
                      </a:r>
                    </a:p>
                    <a:p>
                      <a:pPr>
                        <a:tabLst>
                          <a:tab pos="338138" algn="l"/>
                        </a:tabLst>
                      </a:pPr>
                      <a:r>
                        <a:rPr lang="en-US" sz="2000" kern="1200" baseline="0" dirty="0" smtClean="0">
                          <a:solidFill>
                            <a:schemeClr val="tx1"/>
                          </a:solidFill>
                          <a:latin typeface="Courier New"/>
                          <a:ea typeface="+mn-ea"/>
                          <a:cs typeface="Courier New"/>
                        </a:rPr>
                        <a:t> </a:t>
                      </a:r>
                      <a:r>
                        <a:rPr lang="en-US" sz="2000" kern="1200" baseline="0" dirty="0" err="1" smtClean="0">
                          <a:solidFill>
                            <a:schemeClr val="tx1"/>
                          </a:solidFill>
                          <a:latin typeface="Courier New"/>
                          <a:ea typeface="+mn-ea"/>
                          <a:cs typeface="Courier New"/>
                        </a:rPr>
                        <a:t>addi</a:t>
                      </a:r>
                      <a:r>
                        <a:rPr lang="en-US" sz="2000" kern="1200" baseline="0" dirty="0" smtClean="0">
                          <a:solidFill>
                            <a:schemeClr val="tx1"/>
                          </a:solidFill>
                          <a:latin typeface="Courier New"/>
                          <a:ea typeface="+mn-ea"/>
                          <a:cs typeface="Courier New"/>
                        </a:rPr>
                        <a:t> $t2,$t0,2</a:t>
                      </a:r>
                    </a:p>
                    <a:p>
                      <a:pPr>
                        <a:tabLst>
                          <a:tab pos="338138" algn="l"/>
                        </a:tabLst>
                      </a:pPr>
                      <a:r>
                        <a:rPr lang="en-US" sz="2000" kern="1200" baseline="0" dirty="0" smtClean="0">
                          <a:solidFill>
                            <a:schemeClr val="tx1"/>
                          </a:solidFill>
                          <a:latin typeface="Courier New"/>
                          <a:ea typeface="+mn-ea"/>
                          <a:cs typeface="Courier New"/>
                        </a:rPr>
                        <a:t> </a:t>
                      </a:r>
                      <a:r>
                        <a:rPr lang="en-US" sz="2000" kern="1200" baseline="0" dirty="0" err="1" smtClean="0">
                          <a:solidFill>
                            <a:schemeClr val="tx1"/>
                          </a:solidFill>
                          <a:latin typeface="Courier New"/>
                          <a:ea typeface="+mn-ea"/>
                          <a:cs typeface="Courier New"/>
                        </a:rPr>
                        <a:t>addi</a:t>
                      </a:r>
                      <a:r>
                        <a:rPr lang="en-US" sz="2000" kern="1200" baseline="0" dirty="0" smtClean="0">
                          <a:solidFill>
                            <a:schemeClr val="tx1"/>
                          </a:solidFill>
                          <a:latin typeface="Courier New"/>
                          <a:ea typeface="+mn-ea"/>
                          <a:cs typeface="Courier New"/>
                        </a:rPr>
                        <a:t> $t3,$t0,2</a:t>
                      </a:r>
                    </a:p>
                    <a:p>
                      <a:pPr>
                        <a:tabLst>
                          <a:tab pos="338138" algn="l"/>
                        </a:tabLst>
                      </a:pPr>
                      <a:r>
                        <a:rPr lang="en-US" sz="2000" kern="1200" baseline="0" dirty="0" smtClean="0">
                          <a:solidFill>
                            <a:schemeClr val="tx1"/>
                          </a:solidFill>
                          <a:latin typeface="Courier New"/>
                          <a:ea typeface="+mn-ea"/>
                          <a:cs typeface="Courier New"/>
                        </a:rPr>
                        <a:t> </a:t>
                      </a:r>
                      <a:r>
                        <a:rPr lang="en-US" sz="2000" kern="1200" baseline="0" dirty="0" err="1" smtClean="0">
                          <a:solidFill>
                            <a:schemeClr val="tx1"/>
                          </a:solidFill>
                          <a:latin typeface="Courier New"/>
                          <a:ea typeface="+mn-ea"/>
                          <a:cs typeface="Courier New"/>
                        </a:rPr>
                        <a:t>addi</a:t>
                      </a:r>
                      <a:r>
                        <a:rPr lang="en-US" sz="2000" kern="1200" baseline="0" dirty="0" smtClean="0">
                          <a:solidFill>
                            <a:schemeClr val="tx1"/>
                          </a:solidFill>
                          <a:latin typeface="Courier New"/>
                          <a:ea typeface="+mn-ea"/>
                          <a:cs typeface="Courier New"/>
                        </a:rPr>
                        <a:t> $t3,$t0,4</a:t>
                      </a:r>
                    </a:p>
                    <a:p>
                      <a:pPr>
                        <a:tabLst>
                          <a:tab pos="338138" algn="l"/>
                        </a:tabLst>
                      </a:pPr>
                      <a:r>
                        <a:rPr lang="en-US" sz="2000" kern="1200" baseline="0" dirty="0" smtClean="0">
                          <a:solidFill>
                            <a:schemeClr val="tx1"/>
                          </a:solidFill>
                          <a:latin typeface="Courier New"/>
                          <a:ea typeface="+mn-ea"/>
                          <a:cs typeface="Courier New"/>
                        </a:rPr>
                        <a:t> </a:t>
                      </a:r>
                      <a:r>
                        <a:rPr lang="en-US" sz="2000" kern="1200" baseline="0" dirty="0" err="1" smtClean="0">
                          <a:solidFill>
                            <a:schemeClr val="tx1"/>
                          </a:solidFill>
                          <a:latin typeface="Courier New"/>
                          <a:ea typeface="+mn-ea"/>
                          <a:cs typeface="Courier New"/>
                        </a:rPr>
                        <a:t>addi</a:t>
                      </a:r>
                      <a:r>
                        <a:rPr lang="en-US" sz="2000" kern="1200" baseline="0" dirty="0" smtClean="0">
                          <a:solidFill>
                            <a:schemeClr val="tx1"/>
                          </a:solidFill>
                          <a:latin typeface="Courier New"/>
                          <a:ea typeface="+mn-ea"/>
                          <a:cs typeface="Courier New"/>
                        </a:rPr>
                        <a:t> $t5,</a:t>
                      </a:r>
                      <a:r>
                        <a:rPr lang="en-US" sz="2000" kern="1200" baseline="0" dirty="0" smtClean="0">
                          <a:solidFill>
                            <a:srgbClr val="FF0000"/>
                          </a:solidFill>
                          <a:latin typeface="Courier New"/>
                          <a:ea typeface="+mn-ea"/>
                          <a:cs typeface="Courier New"/>
                        </a:rPr>
                        <a:t>$t1</a:t>
                      </a:r>
                      <a:r>
                        <a:rPr lang="en-US" sz="2000" kern="1200" baseline="0" dirty="0" smtClean="0">
                          <a:solidFill>
                            <a:schemeClr val="tx1"/>
                          </a:solidFill>
                          <a:latin typeface="Courier New"/>
                          <a:ea typeface="+mn-ea"/>
                          <a:cs typeface="Courier New"/>
                        </a:rPr>
                        <a:t>,5</a:t>
                      </a:r>
                      <a:endParaRPr lang="en-US" sz="2000" dirty="0">
                        <a:solidFill>
                          <a:srgbClr val="000000"/>
                        </a:solidFill>
                        <a:latin typeface="Courier New"/>
                        <a:cs typeface="Courier New"/>
                      </a:endParaRPr>
                    </a:p>
                  </a:txBody>
                  <a:tcPr/>
                </a:tc>
              </a:tr>
            </a:tbl>
          </a:graphicData>
        </a:graphic>
      </p:graphicFrame>
      <p:graphicFrame>
        <p:nvGraphicFramePr>
          <p:cNvPr id="14" name="Table 20"/>
          <p:cNvGraphicFramePr>
            <a:graphicFrameLocks noGrp="1"/>
          </p:cNvGraphicFramePr>
          <p:nvPr>
            <p:extLst>
              <p:ext uri="{D42A27DB-BD31-4B8C-83A1-F6EECF244321}">
                <p14:modId xmlns:p14="http://schemas.microsoft.com/office/powerpoint/2010/main" val="3659787656"/>
              </p:ext>
            </p:extLst>
          </p:nvPr>
        </p:nvGraphicFramePr>
        <p:xfrm>
          <a:off x="683568" y="3552800"/>
          <a:ext cx="8043333" cy="1676400"/>
        </p:xfrm>
        <a:graphic>
          <a:graphicData uri="http://schemas.openxmlformats.org/drawingml/2006/table">
            <a:tbl>
              <a:tblPr firstRow="1" bandRow="1">
                <a:tableStyleId>{2D5ABB26-0587-4C30-8999-92F81FD0307C}</a:tableStyleId>
              </a:tblPr>
              <a:tblGrid>
                <a:gridCol w="2681111"/>
                <a:gridCol w="2681111"/>
                <a:gridCol w="2681111"/>
              </a:tblGrid>
              <a:tr h="440009">
                <a:tc>
                  <a:txBody>
                    <a:bodyPr/>
                    <a:lstStyle/>
                    <a:p>
                      <a:pPr algn="l">
                        <a:tabLst>
                          <a:tab pos="627063" algn="l"/>
                        </a:tabLst>
                      </a:pPr>
                      <a:endParaRPr lang="en-US" sz="2000" dirty="0">
                        <a:solidFill>
                          <a:srgbClr val="000000"/>
                        </a:solidFill>
                        <a:latin typeface="Courier New"/>
                        <a:cs typeface="Courier New"/>
                      </a:endParaRPr>
                    </a:p>
                  </a:txBody>
                  <a:tcPr/>
                </a:tc>
                <a:tc>
                  <a:txBody>
                    <a:bodyPr/>
                    <a:lstStyle/>
                    <a:p>
                      <a:endParaRPr lang="en-US" sz="2000" dirty="0">
                        <a:solidFill>
                          <a:srgbClr val="000000"/>
                        </a:solidFill>
                        <a:latin typeface="Courier New"/>
                        <a:cs typeface="Courier New"/>
                      </a:endParaRPr>
                    </a:p>
                  </a:txBody>
                  <a:tcPr/>
                </a:tc>
                <a:tc>
                  <a:txBody>
                    <a:bodyPr/>
                    <a:lstStyle/>
                    <a:p>
                      <a:pPr>
                        <a:tabLst>
                          <a:tab pos="338138" algn="l"/>
                        </a:tabLst>
                      </a:pPr>
                      <a:r>
                        <a:rPr lang="en-US" sz="2400" kern="1200" baseline="0" dirty="0" smtClean="0">
                          <a:solidFill>
                            <a:schemeClr val="tx1"/>
                          </a:solidFill>
                          <a:latin typeface="+mn-lt"/>
                          <a:ea typeface="+mn-ea"/>
                          <a:cs typeface="+mn-cs"/>
                        </a:rPr>
                        <a:t>4: </a:t>
                      </a:r>
                      <a:r>
                        <a:rPr lang="en-US" sz="1600" kern="1200" dirty="0" smtClean="0">
                          <a:solidFill>
                            <a:schemeClr val="tx1"/>
                          </a:solidFill>
                          <a:latin typeface="+mn-lt"/>
                          <a:ea typeface="+mn-ea"/>
                          <a:cs typeface="Courier New"/>
                        </a:rPr>
                        <a:t>	</a:t>
                      </a:r>
                    </a:p>
                    <a:p>
                      <a:pPr>
                        <a:tabLst>
                          <a:tab pos="338138" algn="l"/>
                        </a:tabLst>
                      </a:pPr>
                      <a:r>
                        <a:rPr lang="en-US" sz="2000" kern="1200" baseline="0" dirty="0" smtClean="0">
                          <a:solidFill>
                            <a:schemeClr val="tx1"/>
                          </a:solidFill>
                          <a:latin typeface="Courier New"/>
                          <a:ea typeface="+mn-ea"/>
                          <a:cs typeface="Courier New"/>
                        </a:rPr>
                        <a:t> </a:t>
                      </a:r>
                      <a:r>
                        <a:rPr lang="en-US" sz="2000" kern="1200" baseline="0" dirty="0" err="1" smtClean="0">
                          <a:solidFill>
                            <a:schemeClr val="tx1"/>
                          </a:solidFill>
                          <a:latin typeface="Courier New"/>
                          <a:ea typeface="+mn-ea"/>
                          <a:cs typeface="Courier New"/>
                        </a:rPr>
                        <a:t>addi</a:t>
                      </a:r>
                      <a:r>
                        <a:rPr lang="en-US" sz="2000" kern="1200" baseline="0" dirty="0" smtClean="0">
                          <a:solidFill>
                            <a:schemeClr val="tx1"/>
                          </a:solidFill>
                          <a:latin typeface="Courier New"/>
                          <a:ea typeface="+mn-ea"/>
                          <a:cs typeface="Courier New"/>
                        </a:rPr>
                        <a:t> </a:t>
                      </a:r>
                      <a:r>
                        <a:rPr lang="en-US" sz="2000" kern="1200" baseline="0" dirty="0" smtClean="0">
                          <a:solidFill>
                            <a:srgbClr val="FF0000"/>
                          </a:solidFill>
                          <a:latin typeface="Courier New"/>
                          <a:ea typeface="+mn-ea"/>
                          <a:cs typeface="Courier New"/>
                        </a:rPr>
                        <a:t>$t1</a:t>
                      </a:r>
                      <a:r>
                        <a:rPr lang="en-US" sz="2000" kern="1200" baseline="0" dirty="0" smtClean="0">
                          <a:solidFill>
                            <a:schemeClr val="tx1"/>
                          </a:solidFill>
                          <a:latin typeface="Courier New"/>
                          <a:ea typeface="+mn-ea"/>
                          <a:cs typeface="Courier New"/>
                        </a:rPr>
                        <a:t>,$t0,1</a:t>
                      </a:r>
                    </a:p>
                    <a:p>
                      <a:pPr>
                        <a:tabLst>
                          <a:tab pos="338138" algn="l"/>
                        </a:tabLst>
                      </a:pPr>
                      <a:r>
                        <a:rPr lang="en-US" sz="2000" kern="1200" baseline="0" dirty="0" smtClean="0">
                          <a:solidFill>
                            <a:schemeClr val="tx1"/>
                          </a:solidFill>
                          <a:latin typeface="Courier New"/>
                          <a:ea typeface="+mn-ea"/>
                          <a:cs typeface="Courier New"/>
                        </a:rPr>
                        <a:t> </a:t>
                      </a:r>
                      <a:r>
                        <a:rPr lang="en-US" sz="2000" kern="1200" baseline="0" dirty="0" err="1" smtClean="0">
                          <a:solidFill>
                            <a:schemeClr val="tx1"/>
                          </a:solidFill>
                          <a:latin typeface="Courier New"/>
                          <a:ea typeface="+mn-ea"/>
                          <a:cs typeface="Courier New"/>
                        </a:rPr>
                        <a:t>addi</a:t>
                      </a:r>
                      <a:r>
                        <a:rPr lang="en-US" sz="2000" kern="1200" baseline="0" dirty="0" smtClean="0">
                          <a:solidFill>
                            <a:schemeClr val="tx1"/>
                          </a:solidFill>
                          <a:latin typeface="Courier New"/>
                          <a:ea typeface="+mn-ea"/>
                          <a:cs typeface="Courier New"/>
                        </a:rPr>
                        <a:t> $t2,$t0,2</a:t>
                      </a:r>
                    </a:p>
                    <a:p>
                      <a:pPr>
                        <a:tabLst>
                          <a:tab pos="338138" algn="l"/>
                        </a:tabLst>
                      </a:pPr>
                      <a:r>
                        <a:rPr lang="en-US" sz="2000" kern="1200" baseline="0" dirty="0" smtClean="0">
                          <a:solidFill>
                            <a:schemeClr val="tx1"/>
                          </a:solidFill>
                          <a:latin typeface="Courier New"/>
                          <a:ea typeface="+mn-ea"/>
                          <a:cs typeface="Courier New"/>
                        </a:rPr>
                        <a:t> </a:t>
                      </a:r>
                      <a:r>
                        <a:rPr lang="en-US" sz="2000" kern="1200" baseline="0" dirty="0" err="1" smtClean="0">
                          <a:solidFill>
                            <a:schemeClr val="tx1"/>
                          </a:solidFill>
                          <a:latin typeface="Courier New"/>
                          <a:ea typeface="+mn-ea"/>
                          <a:cs typeface="Courier New"/>
                        </a:rPr>
                        <a:t>addi</a:t>
                      </a:r>
                      <a:r>
                        <a:rPr lang="en-US" sz="2000" kern="1200" baseline="0" dirty="0" smtClean="0">
                          <a:solidFill>
                            <a:schemeClr val="tx1"/>
                          </a:solidFill>
                          <a:latin typeface="Courier New"/>
                          <a:ea typeface="+mn-ea"/>
                          <a:cs typeface="Courier New"/>
                        </a:rPr>
                        <a:t> $t3,$t0,2</a:t>
                      </a:r>
                    </a:p>
                    <a:p>
                      <a:pPr>
                        <a:tabLst>
                          <a:tab pos="338138" algn="l"/>
                        </a:tabLst>
                      </a:pPr>
                      <a:r>
                        <a:rPr lang="en-US" sz="2000" kern="1200" baseline="0" dirty="0" smtClean="0">
                          <a:solidFill>
                            <a:schemeClr val="tx1"/>
                          </a:solidFill>
                          <a:latin typeface="Courier New"/>
                          <a:ea typeface="+mn-ea"/>
                          <a:cs typeface="Courier New"/>
                        </a:rPr>
                        <a:t> </a:t>
                      </a:r>
                      <a:r>
                        <a:rPr lang="en-US" sz="2000" kern="1200" baseline="0" dirty="0" err="1" smtClean="0">
                          <a:solidFill>
                            <a:schemeClr val="tx1"/>
                          </a:solidFill>
                          <a:latin typeface="Courier New"/>
                          <a:ea typeface="+mn-ea"/>
                          <a:cs typeface="Courier New"/>
                        </a:rPr>
                        <a:t>addi</a:t>
                      </a:r>
                      <a:r>
                        <a:rPr lang="en-US" sz="2000" kern="1200" baseline="0" dirty="0" smtClean="0">
                          <a:solidFill>
                            <a:schemeClr val="tx1"/>
                          </a:solidFill>
                          <a:latin typeface="Courier New"/>
                          <a:ea typeface="+mn-ea"/>
                          <a:cs typeface="Courier New"/>
                        </a:rPr>
                        <a:t> $t5,</a:t>
                      </a:r>
                      <a:r>
                        <a:rPr lang="en-US" sz="2000" kern="1200" baseline="0" dirty="0" smtClean="0">
                          <a:solidFill>
                            <a:srgbClr val="FF0000"/>
                          </a:solidFill>
                          <a:latin typeface="Courier New"/>
                          <a:ea typeface="+mn-ea"/>
                          <a:cs typeface="Courier New"/>
                        </a:rPr>
                        <a:t>$t1</a:t>
                      </a:r>
                      <a:r>
                        <a:rPr lang="en-US" sz="2000" kern="1200" baseline="0" dirty="0" smtClean="0">
                          <a:solidFill>
                            <a:schemeClr val="tx1"/>
                          </a:solidFill>
                          <a:latin typeface="Courier New"/>
                          <a:ea typeface="+mn-ea"/>
                          <a:cs typeface="Courier New"/>
                        </a:rPr>
                        <a:t>,5</a:t>
                      </a:r>
                      <a:endParaRPr lang="en-US" sz="2000" dirty="0">
                        <a:solidFill>
                          <a:srgbClr val="000000"/>
                        </a:solidFill>
                        <a:latin typeface="Courier New"/>
                        <a:cs typeface="Courier New"/>
                      </a:endParaRPr>
                    </a:p>
                  </a:txBody>
                  <a:tcPr/>
                </a:tc>
              </a:tr>
            </a:tbl>
          </a:graphicData>
        </a:graphic>
      </p:graphicFrame>
      <p:sp>
        <p:nvSpPr>
          <p:cNvPr id="2" name="灯片编号占位符 1"/>
          <p:cNvSpPr>
            <a:spLocks noGrp="1"/>
          </p:cNvSpPr>
          <p:nvPr>
            <p:ph type="sldNum" sz="quarter" idx="10"/>
          </p:nvPr>
        </p:nvSpPr>
        <p:spPr/>
        <p:txBody>
          <a:bodyPr/>
          <a:lstStyle/>
          <a:p>
            <a:pPr>
              <a:defRPr/>
            </a:pPr>
            <a:fld id="{845CF6B1-C410-DE41-99C1-A52DCD7C2094}" type="slidenum">
              <a:rPr lang="en-US" smtClean="0"/>
              <a:pPr>
                <a:defRPr/>
              </a:pPr>
              <a:t>104</a:t>
            </a:fld>
            <a:endParaRPr lang="en-US" dirty="0"/>
          </a:p>
        </p:txBody>
      </p:sp>
    </p:spTree>
    <p:extLst>
      <p:ext uri="{BB962C8B-B14F-4D97-AF65-F5344CB8AC3E}">
        <p14:creationId xmlns:p14="http://schemas.microsoft.com/office/powerpoint/2010/main" val="212265738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1730" name="Rectangle 2"/>
          <p:cNvSpPr>
            <a:spLocks noGrp="1" noChangeArrowheads="1"/>
          </p:cNvSpPr>
          <p:nvPr>
            <p:ph type="title"/>
          </p:nvPr>
        </p:nvSpPr>
        <p:spPr/>
        <p:txBody>
          <a:bodyPr/>
          <a:lstStyle/>
          <a:p>
            <a:r>
              <a:rPr lang="en-US" dirty="0" smtClean="0">
                <a:solidFill>
                  <a:schemeClr val="accent1"/>
                </a:solidFill>
              </a:rPr>
              <a:t>#1</a:t>
            </a:r>
            <a:endParaRPr lang="en-US" dirty="0">
              <a:solidFill>
                <a:schemeClr val="accent1"/>
              </a:solidFill>
            </a:endParaRPr>
          </a:p>
        </p:txBody>
      </p:sp>
      <p:grpSp>
        <p:nvGrpSpPr>
          <p:cNvPr id="2" name="Group 4"/>
          <p:cNvGrpSpPr>
            <a:grpSpLocks/>
          </p:cNvGrpSpPr>
          <p:nvPr/>
        </p:nvGrpSpPr>
        <p:grpSpPr bwMode="auto">
          <a:xfrm>
            <a:off x="531813" y="1179513"/>
            <a:ext cx="7799388" cy="5056188"/>
            <a:chOff x="215" y="551"/>
            <a:chExt cx="4913" cy="3185"/>
          </a:xfrm>
        </p:grpSpPr>
        <p:grpSp>
          <p:nvGrpSpPr>
            <p:cNvPr id="3" name="Group 5"/>
            <p:cNvGrpSpPr>
              <a:grpSpLocks/>
            </p:cNvGrpSpPr>
            <p:nvPr/>
          </p:nvGrpSpPr>
          <p:grpSpPr bwMode="auto">
            <a:xfrm>
              <a:off x="2624" y="1200"/>
              <a:ext cx="340" cy="289"/>
              <a:chOff x="2624" y="1200"/>
              <a:chExt cx="340" cy="289"/>
            </a:xfrm>
          </p:grpSpPr>
          <p:sp>
            <p:nvSpPr>
              <p:cNvPr id="2761734" name="Freeform 6"/>
              <p:cNvSpPr>
                <a:spLocks/>
              </p:cNvSpPr>
              <p:nvPr/>
            </p:nvSpPr>
            <p:spPr bwMode="auto">
              <a:xfrm>
                <a:off x="2624" y="120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35" name="Freeform 7"/>
              <p:cNvSpPr>
                <a:spLocks/>
              </p:cNvSpPr>
              <p:nvPr/>
            </p:nvSpPr>
            <p:spPr bwMode="auto">
              <a:xfrm>
                <a:off x="2793" y="120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4" name="Group 8"/>
            <p:cNvGrpSpPr>
              <a:grpSpLocks/>
            </p:cNvGrpSpPr>
            <p:nvPr/>
          </p:nvGrpSpPr>
          <p:grpSpPr bwMode="auto">
            <a:xfrm>
              <a:off x="2624" y="2592"/>
              <a:ext cx="340" cy="289"/>
              <a:chOff x="2624" y="2592"/>
              <a:chExt cx="340" cy="289"/>
            </a:xfrm>
          </p:grpSpPr>
          <p:sp>
            <p:nvSpPr>
              <p:cNvPr id="2761737" name="Freeform 9"/>
              <p:cNvSpPr>
                <a:spLocks/>
              </p:cNvSpPr>
              <p:nvPr/>
            </p:nvSpPr>
            <p:spPr bwMode="auto">
              <a:xfrm>
                <a:off x="2624" y="2592"/>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38" name="Freeform 10"/>
              <p:cNvSpPr>
                <a:spLocks/>
              </p:cNvSpPr>
              <p:nvPr/>
            </p:nvSpPr>
            <p:spPr bwMode="auto">
              <a:xfrm>
                <a:off x="2793" y="2592"/>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739" name="Rectangle 11"/>
            <p:cNvSpPr>
              <a:spLocks noChangeArrowheads="1"/>
            </p:cNvSpPr>
            <p:nvPr/>
          </p:nvSpPr>
          <p:spPr bwMode="auto">
            <a:xfrm>
              <a:off x="2605" y="2594"/>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a:t>
              </a:r>
              <a:r>
                <a:rPr lang="en-US" sz="1600" b="1" smtClean="0">
                  <a:solidFill>
                    <a:schemeClr val="tx1"/>
                  </a:solidFill>
                  <a:latin typeface="Times" pitchFamily="-65" charset="0"/>
                </a:rPr>
                <a:t>I$</a:t>
              </a:r>
              <a:endParaRPr lang="en-US" sz="1600" b="1" dirty="0">
                <a:solidFill>
                  <a:schemeClr val="tx1"/>
                </a:solidFill>
                <a:latin typeface="Times" pitchFamily="-65" charset="0"/>
              </a:endParaRPr>
            </a:p>
          </p:txBody>
        </p:sp>
        <p:sp>
          <p:nvSpPr>
            <p:cNvPr id="2761740" name="Line 12"/>
            <p:cNvSpPr>
              <a:spLocks noChangeShapeType="1"/>
            </p:cNvSpPr>
            <p:nvPr/>
          </p:nvSpPr>
          <p:spPr bwMode="auto">
            <a:xfrm>
              <a:off x="584" y="1224"/>
              <a:ext cx="0" cy="2032"/>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2761741" name="Line 13"/>
            <p:cNvSpPr>
              <a:spLocks noChangeShapeType="1"/>
            </p:cNvSpPr>
            <p:nvPr/>
          </p:nvSpPr>
          <p:spPr bwMode="auto">
            <a:xfrm>
              <a:off x="984" y="840"/>
              <a:ext cx="3976" cy="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2761742" name="Rectangle 14"/>
            <p:cNvSpPr>
              <a:spLocks noChangeArrowheads="1"/>
            </p:cNvSpPr>
            <p:nvPr/>
          </p:nvSpPr>
          <p:spPr bwMode="auto">
            <a:xfrm>
              <a:off x="579" y="1302"/>
              <a:ext cx="353"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err="1" smtClean="0">
                  <a:solidFill>
                    <a:schemeClr val="tx1"/>
                  </a:solidFill>
                  <a:latin typeface="Arial" pitchFamily="34" charset="0"/>
                  <a:cs typeface="Arial" pitchFamily="34" charset="0"/>
                </a:rPr>
                <a:t>lw</a:t>
              </a:r>
              <a:endParaRPr lang="en-US" sz="2800" b="1" dirty="0">
                <a:solidFill>
                  <a:schemeClr val="tx1"/>
                </a:solidFill>
                <a:latin typeface="Arial" pitchFamily="34" charset="0"/>
                <a:cs typeface="Arial" pitchFamily="34" charset="0"/>
              </a:endParaRPr>
            </a:p>
          </p:txBody>
        </p:sp>
        <p:sp>
          <p:nvSpPr>
            <p:cNvPr id="2761743" name="Rectangle 15"/>
            <p:cNvSpPr>
              <a:spLocks noChangeArrowheads="1"/>
            </p:cNvSpPr>
            <p:nvPr/>
          </p:nvSpPr>
          <p:spPr bwMode="auto">
            <a:xfrm>
              <a:off x="563" y="1718"/>
              <a:ext cx="522"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smtClean="0">
                  <a:latin typeface="Arial" pitchFamily="34" charset="0"/>
                  <a:cs typeface="Arial" pitchFamily="34" charset="0"/>
                </a:rPr>
                <a:t>add</a:t>
              </a:r>
              <a:endParaRPr lang="en-US" sz="2800" b="1" dirty="0">
                <a:solidFill>
                  <a:schemeClr val="tx1"/>
                </a:solidFill>
                <a:latin typeface="Arial" pitchFamily="34" charset="0"/>
                <a:cs typeface="Arial" pitchFamily="34" charset="0"/>
              </a:endParaRPr>
            </a:p>
          </p:txBody>
        </p:sp>
        <p:sp>
          <p:nvSpPr>
            <p:cNvPr id="2761744" name="Rectangle 16"/>
            <p:cNvSpPr>
              <a:spLocks noChangeArrowheads="1"/>
            </p:cNvSpPr>
            <p:nvPr/>
          </p:nvSpPr>
          <p:spPr bwMode="auto">
            <a:xfrm>
              <a:off x="555" y="2182"/>
              <a:ext cx="606"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smtClean="0">
                  <a:latin typeface="Arial" pitchFamily="34" charset="0"/>
                  <a:cs typeface="Arial" pitchFamily="34" charset="0"/>
                </a:rPr>
                <a:t>instr</a:t>
              </a:r>
              <a:endParaRPr lang="en-US" sz="2800" b="1" dirty="0">
                <a:solidFill>
                  <a:schemeClr val="tx1"/>
                </a:solidFill>
                <a:latin typeface="Arial" pitchFamily="34" charset="0"/>
                <a:cs typeface="Arial" pitchFamily="34" charset="0"/>
              </a:endParaRPr>
            </a:p>
          </p:txBody>
        </p:sp>
        <p:sp>
          <p:nvSpPr>
            <p:cNvPr id="2761745" name="Rectangle 17"/>
            <p:cNvSpPr>
              <a:spLocks noChangeArrowheads="1"/>
            </p:cNvSpPr>
            <p:nvPr/>
          </p:nvSpPr>
          <p:spPr bwMode="auto">
            <a:xfrm>
              <a:off x="598" y="2612"/>
              <a:ext cx="606"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smtClean="0">
                  <a:latin typeface="Arial" pitchFamily="34" charset="0"/>
                  <a:cs typeface="Arial" pitchFamily="34" charset="0"/>
                </a:rPr>
                <a:t>instr</a:t>
              </a:r>
              <a:endParaRPr lang="en-US" sz="2800" b="1" dirty="0">
                <a:solidFill>
                  <a:schemeClr val="tx1"/>
                </a:solidFill>
                <a:latin typeface="Arial" pitchFamily="34" charset="0"/>
                <a:cs typeface="Arial" pitchFamily="34" charset="0"/>
              </a:endParaRPr>
            </a:p>
          </p:txBody>
        </p:sp>
        <p:sp>
          <p:nvSpPr>
            <p:cNvPr id="2761746" name="Rectangle 18"/>
            <p:cNvSpPr>
              <a:spLocks noChangeArrowheads="1"/>
            </p:cNvSpPr>
            <p:nvPr/>
          </p:nvSpPr>
          <p:spPr bwMode="auto">
            <a:xfrm>
              <a:off x="587" y="3067"/>
              <a:ext cx="606"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smtClean="0">
                  <a:latin typeface="Arial" pitchFamily="34" charset="0"/>
                  <a:cs typeface="Arial" pitchFamily="34" charset="0"/>
                </a:rPr>
                <a:t>instr</a:t>
              </a:r>
              <a:endParaRPr lang="en-US" sz="2800" b="1" dirty="0">
                <a:solidFill>
                  <a:schemeClr val="tx1"/>
                </a:solidFill>
                <a:latin typeface="Arial" pitchFamily="34" charset="0"/>
                <a:cs typeface="Arial" pitchFamily="34" charset="0"/>
              </a:endParaRPr>
            </a:p>
          </p:txBody>
        </p:sp>
        <p:sp>
          <p:nvSpPr>
            <p:cNvPr id="2761747" name="Line 19"/>
            <p:cNvSpPr>
              <a:spLocks noChangeShapeType="1"/>
            </p:cNvSpPr>
            <p:nvPr/>
          </p:nvSpPr>
          <p:spPr bwMode="auto">
            <a:xfrm>
              <a:off x="1728"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48" name="Line 20"/>
            <p:cNvSpPr>
              <a:spLocks noChangeShapeType="1"/>
            </p:cNvSpPr>
            <p:nvPr/>
          </p:nvSpPr>
          <p:spPr bwMode="auto">
            <a:xfrm>
              <a:off x="2160"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49" name="Line 21"/>
            <p:cNvSpPr>
              <a:spLocks noChangeShapeType="1"/>
            </p:cNvSpPr>
            <p:nvPr/>
          </p:nvSpPr>
          <p:spPr bwMode="auto">
            <a:xfrm>
              <a:off x="2592"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50" name="Line 22"/>
            <p:cNvSpPr>
              <a:spLocks noChangeShapeType="1"/>
            </p:cNvSpPr>
            <p:nvPr/>
          </p:nvSpPr>
          <p:spPr bwMode="auto">
            <a:xfrm>
              <a:off x="3024"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51" name="Line 23"/>
            <p:cNvSpPr>
              <a:spLocks noChangeShapeType="1"/>
            </p:cNvSpPr>
            <p:nvPr/>
          </p:nvSpPr>
          <p:spPr bwMode="auto">
            <a:xfrm>
              <a:off x="3456"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52" name="Line 24"/>
            <p:cNvSpPr>
              <a:spLocks noChangeShapeType="1"/>
            </p:cNvSpPr>
            <p:nvPr/>
          </p:nvSpPr>
          <p:spPr bwMode="auto">
            <a:xfrm>
              <a:off x="3888"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53" name="Line 25"/>
            <p:cNvSpPr>
              <a:spLocks noChangeShapeType="1"/>
            </p:cNvSpPr>
            <p:nvPr/>
          </p:nvSpPr>
          <p:spPr bwMode="auto">
            <a:xfrm>
              <a:off x="4320"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54" name="Line 26"/>
            <p:cNvSpPr>
              <a:spLocks noChangeShapeType="1"/>
            </p:cNvSpPr>
            <p:nvPr/>
          </p:nvSpPr>
          <p:spPr bwMode="auto">
            <a:xfrm>
              <a:off x="4752"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grpSp>
          <p:nvGrpSpPr>
            <p:cNvPr id="5" name="Group 27"/>
            <p:cNvGrpSpPr>
              <a:grpSpLocks/>
            </p:cNvGrpSpPr>
            <p:nvPr/>
          </p:nvGrpSpPr>
          <p:grpSpPr bwMode="auto">
            <a:xfrm>
              <a:off x="2257" y="1152"/>
              <a:ext cx="225" cy="481"/>
              <a:chOff x="2257" y="1152"/>
              <a:chExt cx="225" cy="481"/>
            </a:xfrm>
          </p:grpSpPr>
          <p:sp>
            <p:nvSpPr>
              <p:cNvPr id="2761756" name="Freeform 28"/>
              <p:cNvSpPr>
                <a:spLocks/>
              </p:cNvSpPr>
              <p:nvPr/>
            </p:nvSpPr>
            <p:spPr bwMode="auto">
              <a:xfrm>
                <a:off x="2269" y="1152"/>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57" name="Rectangle 29"/>
              <p:cNvSpPr>
                <a:spLocks noChangeArrowheads="1"/>
              </p:cNvSpPr>
              <p:nvPr/>
            </p:nvSpPr>
            <p:spPr bwMode="auto">
              <a:xfrm rot="5400000">
                <a:off x="2170" y="1274"/>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6" name="Group 30"/>
            <p:cNvGrpSpPr>
              <a:grpSpLocks/>
            </p:cNvGrpSpPr>
            <p:nvPr/>
          </p:nvGrpSpPr>
          <p:grpSpPr bwMode="auto">
            <a:xfrm>
              <a:off x="1324" y="1248"/>
              <a:ext cx="359" cy="289"/>
              <a:chOff x="1324" y="1248"/>
              <a:chExt cx="359" cy="289"/>
            </a:xfrm>
          </p:grpSpPr>
          <p:sp>
            <p:nvSpPr>
              <p:cNvPr id="2761759" name="Rectangle 31"/>
              <p:cNvSpPr>
                <a:spLocks noChangeArrowheads="1"/>
              </p:cNvSpPr>
              <p:nvPr/>
            </p:nvSpPr>
            <p:spPr bwMode="auto">
              <a:xfrm>
                <a:off x="1324" y="1250"/>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a:t>
                </a:r>
                <a:r>
                  <a:rPr lang="en-US" sz="1600" b="1" smtClean="0">
                    <a:solidFill>
                      <a:schemeClr val="tx1"/>
                    </a:solidFill>
                    <a:latin typeface="Times" pitchFamily="-65" charset="0"/>
                  </a:rPr>
                  <a:t>I$</a:t>
                </a:r>
                <a:endParaRPr lang="en-US" sz="1600" b="1" dirty="0">
                  <a:solidFill>
                    <a:schemeClr val="tx1"/>
                  </a:solidFill>
                  <a:latin typeface="Times" pitchFamily="-65" charset="0"/>
                </a:endParaRPr>
              </a:p>
            </p:txBody>
          </p:sp>
          <p:grpSp>
            <p:nvGrpSpPr>
              <p:cNvPr id="7" name="Group 32"/>
              <p:cNvGrpSpPr>
                <a:grpSpLocks/>
              </p:cNvGrpSpPr>
              <p:nvPr/>
            </p:nvGrpSpPr>
            <p:grpSpPr bwMode="auto">
              <a:xfrm>
                <a:off x="1343" y="1248"/>
                <a:ext cx="340" cy="289"/>
                <a:chOff x="1343" y="1248"/>
                <a:chExt cx="340" cy="289"/>
              </a:xfrm>
            </p:grpSpPr>
            <p:sp>
              <p:nvSpPr>
                <p:cNvPr id="2761761" name="Freeform 33"/>
                <p:cNvSpPr>
                  <a:spLocks/>
                </p:cNvSpPr>
                <p:nvPr/>
              </p:nvSpPr>
              <p:spPr bwMode="auto">
                <a:xfrm>
                  <a:off x="1343" y="124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62" name="Freeform 34"/>
                <p:cNvSpPr>
                  <a:spLocks/>
                </p:cNvSpPr>
                <p:nvPr/>
              </p:nvSpPr>
              <p:spPr bwMode="auto">
                <a:xfrm>
                  <a:off x="1512" y="124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61763" name="Rectangle 35"/>
            <p:cNvSpPr>
              <a:spLocks noChangeArrowheads="1"/>
            </p:cNvSpPr>
            <p:nvPr/>
          </p:nvSpPr>
          <p:spPr bwMode="auto">
            <a:xfrm>
              <a:off x="1784" y="1255"/>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8" name="Group 36"/>
            <p:cNvGrpSpPr>
              <a:grpSpLocks/>
            </p:cNvGrpSpPr>
            <p:nvPr/>
          </p:nvGrpSpPr>
          <p:grpSpPr bwMode="auto">
            <a:xfrm>
              <a:off x="1803" y="1248"/>
              <a:ext cx="296" cy="289"/>
              <a:chOff x="1803" y="1248"/>
              <a:chExt cx="296" cy="289"/>
            </a:xfrm>
          </p:grpSpPr>
          <p:sp>
            <p:nvSpPr>
              <p:cNvPr id="2761765" name="Freeform 37"/>
              <p:cNvSpPr>
                <a:spLocks/>
              </p:cNvSpPr>
              <p:nvPr/>
            </p:nvSpPr>
            <p:spPr bwMode="auto">
              <a:xfrm>
                <a:off x="1803" y="1248"/>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66" name="Freeform 38"/>
              <p:cNvSpPr>
                <a:spLocks/>
              </p:cNvSpPr>
              <p:nvPr/>
            </p:nvSpPr>
            <p:spPr bwMode="auto">
              <a:xfrm>
                <a:off x="1951" y="1248"/>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767" name="Line 39"/>
            <p:cNvSpPr>
              <a:spLocks noChangeShapeType="1"/>
            </p:cNvSpPr>
            <p:nvPr/>
          </p:nvSpPr>
          <p:spPr bwMode="auto">
            <a:xfrm>
              <a:off x="1688" y="1392"/>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68" name="Freeform 40"/>
            <p:cNvSpPr>
              <a:spLocks/>
            </p:cNvSpPr>
            <p:nvPr/>
          </p:nvSpPr>
          <p:spPr bwMode="auto">
            <a:xfrm>
              <a:off x="1750"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69" name="Line 41"/>
            <p:cNvSpPr>
              <a:spLocks noChangeShapeType="1"/>
            </p:cNvSpPr>
            <p:nvPr/>
          </p:nvSpPr>
          <p:spPr bwMode="auto">
            <a:xfrm>
              <a:off x="2104" y="1296"/>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70" name="Rectangle 42"/>
            <p:cNvSpPr>
              <a:spLocks noChangeArrowheads="1"/>
            </p:cNvSpPr>
            <p:nvPr/>
          </p:nvSpPr>
          <p:spPr bwMode="auto">
            <a:xfrm>
              <a:off x="2601" y="1250"/>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sp>
          <p:nvSpPr>
            <p:cNvPr id="2761771" name="Rectangle 43"/>
            <p:cNvSpPr>
              <a:spLocks noChangeArrowheads="1"/>
            </p:cNvSpPr>
            <p:nvPr/>
          </p:nvSpPr>
          <p:spPr bwMode="auto">
            <a:xfrm>
              <a:off x="3093" y="1250"/>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9" name="Group 44"/>
            <p:cNvGrpSpPr>
              <a:grpSpLocks/>
            </p:cNvGrpSpPr>
            <p:nvPr/>
          </p:nvGrpSpPr>
          <p:grpSpPr bwMode="auto">
            <a:xfrm>
              <a:off x="3120" y="1248"/>
              <a:ext cx="284" cy="289"/>
              <a:chOff x="3120" y="1248"/>
              <a:chExt cx="284" cy="289"/>
            </a:xfrm>
          </p:grpSpPr>
          <p:sp>
            <p:nvSpPr>
              <p:cNvPr id="2761773" name="Freeform 45"/>
              <p:cNvSpPr>
                <a:spLocks/>
              </p:cNvSpPr>
              <p:nvPr/>
            </p:nvSpPr>
            <p:spPr bwMode="auto">
              <a:xfrm>
                <a:off x="3120" y="1248"/>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74" name="Freeform 46"/>
              <p:cNvSpPr>
                <a:spLocks/>
              </p:cNvSpPr>
              <p:nvPr/>
            </p:nvSpPr>
            <p:spPr bwMode="auto">
              <a:xfrm>
                <a:off x="3261" y="1248"/>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775" name="Line 47"/>
            <p:cNvSpPr>
              <a:spLocks noChangeShapeType="1"/>
            </p:cNvSpPr>
            <p:nvPr/>
          </p:nvSpPr>
          <p:spPr bwMode="auto">
            <a:xfrm>
              <a:off x="2973" y="1392"/>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76" name="Line 48"/>
            <p:cNvSpPr>
              <a:spLocks noChangeShapeType="1"/>
            </p:cNvSpPr>
            <p:nvPr/>
          </p:nvSpPr>
          <p:spPr bwMode="auto">
            <a:xfrm>
              <a:off x="2489" y="1392"/>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77" name="Freeform 49"/>
            <p:cNvSpPr>
              <a:spLocks/>
            </p:cNvSpPr>
            <p:nvPr/>
          </p:nvSpPr>
          <p:spPr bwMode="auto">
            <a:xfrm>
              <a:off x="2610" y="1392"/>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78" name="Line 50"/>
            <p:cNvSpPr>
              <a:spLocks noChangeShapeType="1"/>
            </p:cNvSpPr>
            <p:nvPr/>
          </p:nvSpPr>
          <p:spPr bwMode="auto">
            <a:xfrm>
              <a:off x="2104" y="1488"/>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79" name="Freeform 51"/>
            <p:cNvSpPr>
              <a:spLocks/>
            </p:cNvSpPr>
            <p:nvPr/>
          </p:nvSpPr>
          <p:spPr bwMode="auto">
            <a:xfrm>
              <a:off x="2197" y="1387"/>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10" name="Group 52"/>
            <p:cNvGrpSpPr>
              <a:grpSpLocks/>
            </p:cNvGrpSpPr>
            <p:nvPr/>
          </p:nvGrpSpPr>
          <p:grpSpPr bwMode="auto">
            <a:xfrm>
              <a:off x="1751" y="1600"/>
              <a:ext cx="2096" cy="513"/>
              <a:chOff x="1751" y="1600"/>
              <a:chExt cx="2096" cy="513"/>
            </a:xfrm>
          </p:grpSpPr>
          <p:grpSp>
            <p:nvGrpSpPr>
              <p:cNvPr id="11" name="Group 53"/>
              <p:cNvGrpSpPr>
                <a:grpSpLocks/>
              </p:cNvGrpSpPr>
              <p:nvPr/>
            </p:nvGrpSpPr>
            <p:grpSpPr bwMode="auto">
              <a:xfrm>
                <a:off x="2684" y="1600"/>
                <a:ext cx="225" cy="481"/>
                <a:chOff x="2684" y="1600"/>
                <a:chExt cx="225" cy="481"/>
              </a:xfrm>
            </p:grpSpPr>
            <p:sp>
              <p:nvSpPr>
                <p:cNvPr id="2761782" name="Freeform 54"/>
                <p:cNvSpPr>
                  <a:spLocks/>
                </p:cNvSpPr>
                <p:nvPr/>
              </p:nvSpPr>
              <p:spPr bwMode="auto">
                <a:xfrm>
                  <a:off x="2696" y="1600"/>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83" name="Rectangle 55"/>
                <p:cNvSpPr>
                  <a:spLocks noChangeArrowheads="1"/>
                </p:cNvSpPr>
                <p:nvPr/>
              </p:nvSpPr>
              <p:spPr bwMode="auto">
                <a:xfrm rot="5400000">
                  <a:off x="2597" y="1722"/>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12" name="Group 56"/>
              <p:cNvGrpSpPr>
                <a:grpSpLocks/>
              </p:cNvGrpSpPr>
              <p:nvPr/>
            </p:nvGrpSpPr>
            <p:grpSpPr bwMode="auto">
              <a:xfrm>
                <a:off x="1751" y="1696"/>
                <a:ext cx="359" cy="289"/>
                <a:chOff x="1751" y="1696"/>
                <a:chExt cx="359" cy="289"/>
              </a:xfrm>
            </p:grpSpPr>
            <p:sp>
              <p:nvSpPr>
                <p:cNvPr id="2761785" name="Rectangle 57"/>
                <p:cNvSpPr>
                  <a:spLocks noChangeArrowheads="1"/>
                </p:cNvSpPr>
                <p:nvPr/>
              </p:nvSpPr>
              <p:spPr bwMode="auto">
                <a:xfrm>
                  <a:off x="1751" y="1698"/>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a:t>
                  </a:r>
                  <a:r>
                    <a:rPr lang="en-US" sz="1600" b="1" smtClean="0">
                      <a:solidFill>
                        <a:schemeClr val="tx1"/>
                      </a:solidFill>
                      <a:latin typeface="Times" pitchFamily="-65" charset="0"/>
                    </a:rPr>
                    <a:t>I$</a:t>
                  </a:r>
                  <a:endParaRPr lang="en-US" sz="1600" b="1" dirty="0">
                    <a:solidFill>
                      <a:schemeClr val="tx1"/>
                    </a:solidFill>
                    <a:latin typeface="Times" pitchFamily="-65" charset="0"/>
                  </a:endParaRPr>
                </a:p>
              </p:txBody>
            </p:sp>
            <p:grpSp>
              <p:nvGrpSpPr>
                <p:cNvPr id="13" name="Group 58"/>
                <p:cNvGrpSpPr>
                  <a:grpSpLocks/>
                </p:cNvGrpSpPr>
                <p:nvPr/>
              </p:nvGrpSpPr>
              <p:grpSpPr bwMode="auto">
                <a:xfrm>
                  <a:off x="1770" y="1696"/>
                  <a:ext cx="340" cy="289"/>
                  <a:chOff x="1770" y="1696"/>
                  <a:chExt cx="340" cy="289"/>
                </a:xfrm>
              </p:grpSpPr>
              <p:sp>
                <p:nvSpPr>
                  <p:cNvPr id="2761787" name="Freeform 59"/>
                  <p:cNvSpPr>
                    <a:spLocks/>
                  </p:cNvSpPr>
                  <p:nvPr/>
                </p:nvSpPr>
                <p:spPr bwMode="auto">
                  <a:xfrm>
                    <a:off x="1770" y="1696"/>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88" name="Freeform 60"/>
                  <p:cNvSpPr>
                    <a:spLocks/>
                  </p:cNvSpPr>
                  <p:nvPr/>
                </p:nvSpPr>
                <p:spPr bwMode="auto">
                  <a:xfrm>
                    <a:off x="1939" y="1696"/>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61789" name="Rectangle 61"/>
              <p:cNvSpPr>
                <a:spLocks noChangeArrowheads="1"/>
              </p:cNvSpPr>
              <p:nvPr/>
            </p:nvSpPr>
            <p:spPr bwMode="auto">
              <a:xfrm>
                <a:off x="2211" y="1703"/>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4" name="Group 62"/>
              <p:cNvGrpSpPr>
                <a:grpSpLocks/>
              </p:cNvGrpSpPr>
              <p:nvPr/>
            </p:nvGrpSpPr>
            <p:grpSpPr bwMode="auto">
              <a:xfrm>
                <a:off x="2230" y="1696"/>
                <a:ext cx="296" cy="289"/>
                <a:chOff x="2230" y="1696"/>
                <a:chExt cx="296" cy="289"/>
              </a:xfrm>
            </p:grpSpPr>
            <p:sp>
              <p:nvSpPr>
                <p:cNvPr id="2761791" name="Freeform 63"/>
                <p:cNvSpPr>
                  <a:spLocks/>
                </p:cNvSpPr>
                <p:nvPr/>
              </p:nvSpPr>
              <p:spPr bwMode="auto">
                <a:xfrm>
                  <a:off x="2230" y="1696"/>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92" name="Freeform 64"/>
                <p:cNvSpPr>
                  <a:spLocks/>
                </p:cNvSpPr>
                <p:nvPr/>
              </p:nvSpPr>
              <p:spPr bwMode="auto">
                <a:xfrm>
                  <a:off x="2378" y="1696"/>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793" name="Line 65"/>
              <p:cNvSpPr>
                <a:spLocks noChangeShapeType="1"/>
              </p:cNvSpPr>
              <p:nvPr/>
            </p:nvSpPr>
            <p:spPr bwMode="auto">
              <a:xfrm>
                <a:off x="2115" y="1840"/>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94" name="Freeform 66"/>
              <p:cNvSpPr>
                <a:spLocks/>
              </p:cNvSpPr>
              <p:nvPr/>
            </p:nvSpPr>
            <p:spPr bwMode="auto">
              <a:xfrm>
                <a:off x="2177" y="1744"/>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95" name="Line 67"/>
              <p:cNvSpPr>
                <a:spLocks noChangeShapeType="1"/>
              </p:cNvSpPr>
              <p:nvPr/>
            </p:nvSpPr>
            <p:spPr bwMode="auto">
              <a:xfrm>
                <a:off x="2531" y="1744"/>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96" name="Rectangle 68"/>
              <p:cNvSpPr>
                <a:spLocks noChangeArrowheads="1"/>
              </p:cNvSpPr>
              <p:nvPr/>
            </p:nvSpPr>
            <p:spPr bwMode="auto">
              <a:xfrm>
                <a:off x="3028" y="1698"/>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15" name="Group 69"/>
              <p:cNvGrpSpPr>
                <a:grpSpLocks/>
              </p:cNvGrpSpPr>
              <p:nvPr/>
            </p:nvGrpSpPr>
            <p:grpSpPr bwMode="auto">
              <a:xfrm>
                <a:off x="3079" y="1696"/>
                <a:ext cx="325" cy="289"/>
                <a:chOff x="3079" y="1696"/>
                <a:chExt cx="325" cy="289"/>
              </a:xfrm>
            </p:grpSpPr>
            <p:sp>
              <p:nvSpPr>
                <p:cNvPr id="2761798" name="Freeform 70"/>
                <p:cNvSpPr>
                  <a:spLocks/>
                </p:cNvSpPr>
                <p:nvPr/>
              </p:nvSpPr>
              <p:spPr bwMode="auto">
                <a:xfrm>
                  <a:off x="3079" y="1696"/>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99" name="Freeform 71"/>
                <p:cNvSpPr>
                  <a:spLocks/>
                </p:cNvSpPr>
                <p:nvPr/>
              </p:nvSpPr>
              <p:spPr bwMode="auto">
                <a:xfrm>
                  <a:off x="3240" y="1696"/>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00" name="Rectangle 72"/>
              <p:cNvSpPr>
                <a:spLocks noChangeArrowheads="1"/>
              </p:cNvSpPr>
              <p:nvPr/>
            </p:nvSpPr>
            <p:spPr bwMode="auto">
              <a:xfrm>
                <a:off x="3520" y="1698"/>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6" name="Group 73"/>
              <p:cNvGrpSpPr>
                <a:grpSpLocks/>
              </p:cNvGrpSpPr>
              <p:nvPr/>
            </p:nvGrpSpPr>
            <p:grpSpPr bwMode="auto">
              <a:xfrm>
                <a:off x="3547" y="1696"/>
                <a:ext cx="284" cy="289"/>
                <a:chOff x="3547" y="1696"/>
                <a:chExt cx="284" cy="289"/>
              </a:xfrm>
            </p:grpSpPr>
            <p:sp>
              <p:nvSpPr>
                <p:cNvPr id="2761802" name="Freeform 74"/>
                <p:cNvSpPr>
                  <a:spLocks/>
                </p:cNvSpPr>
                <p:nvPr/>
              </p:nvSpPr>
              <p:spPr bwMode="auto">
                <a:xfrm>
                  <a:off x="3547" y="1696"/>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03" name="Freeform 75"/>
                <p:cNvSpPr>
                  <a:spLocks/>
                </p:cNvSpPr>
                <p:nvPr/>
              </p:nvSpPr>
              <p:spPr bwMode="auto">
                <a:xfrm>
                  <a:off x="3688" y="1696"/>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04" name="Line 76"/>
              <p:cNvSpPr>
                <a:spLocks noChangeShapeType="1"/>
              </p:cNvSpPr>
              <p:nvPr/>
            </p:nvSpPr>
            <p:spPr bwMode="auto">
              <a:xfrm>
                <a:off x="3400" y="1840"/>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05" name="Line 77"/>
              <p:cNvSpPr>
                <a:spLocks noChangeShapeType="1"/>
              </p:cNvSpPr>
              <p:nvPr/>
            </p:nvSpPr>
            <p:spPr bwMode="auto">
              <a:xfrm>
                <a:off x="2916" y="1840"/>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06" name="Freeform 78"/>
              <p:cNvSpPr>
                <a:spLocks/>
              </p:cNvSpPr>
              <p:nvPr/>
            </p:nvSpPr>
            <p:spPr bwMode="auto">
              <a:xfrm>
                <a:off x="3037" y="1840"/>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07" name="Line 79"/>
              <p:cNvSpPr>
                <a:spLocks noChangeShapeType="1"/>
              </p:cNvSpPr>
              <p:nvPr/>
            </p:nvSpPr>
            <p:spPr bwMode="auto">
              <a:xfrm>
                <a:off x="2531" y="1936"/>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08" name="Freeform 80"/>
              <p:cNvSpPr>
                <a:spLocks/>
              </p:cNvSpPr>
              <p:nvPr/>
            </p:nvSpPr>
            <p:spPr bwMode="auto">
              <a:xfrm>
                <a:off x="2624" y="1835"/>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17" name="Group 81"/>
            <p:cNvGrpSpPr>
              <a:grpSpLocks/>
            </p:cNvGrpSpPr>
            <p:nvPr/>
          </p:nvGrpSpPr>
          <p:grpSpPr bwMode="auto">
            <a:xfrm>
              <a:off x="2178" y="2048"/>
              <a:ext cx="2096" cy="513"/>
              <a:chOff x="2178" y="2048"/>
              <a:chExt cx="2096" cy="513"/>
            </a:xfrm>
          </p:grpSpPr>
          <p:grpSp>
            <p:nvGrpSpPr>
              <p:cNvPr id="18" name="Group 82"/>
              <p:cNvGrpSpPr>
                <a:grpSpLocks/>
              </p:cNvGrpSpPr>
              <p:nvPr/>
            </p:nvGrpSpPr>
            <p:grpSpPr bwMode="auto">
              <a:xfrm>
                <a:off x="3111" y="2048"/>
                <a:ext cx="225" cy="481"/>
                <a:chOff x="3111" y="2048"/>
                <a:chExt cx="225" cy="481"/>
              </a:xfrm>
            </p:grpSpPr>
            <p:sp>
              <p:nvSpPr>
                <p:cNvPr id="2761811" name="Freeform 83"/>
                <p:cNvSpPr>
                  <a:spLocks/>
                </p:cNvSpPr>
                <p:nvPr/>
              </p:nvSpPr>
              <p:spPr bwMode="auto">
                <a:xfrm>
                  <a:off x="3123" y="2048"/>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12" name="Rectangle 84"/>
                <p:cNvSpPr>
                  <a:spLocks noChangeArrowheads="1"/>
                </p:cNvSpPr>
                <p:nvPr/>
              </p:nvSpPr>
              <p:spPr bwMode="auto">
                <a:xfrm rot="5400000">
                  <a:off x="3024" y="2170"/>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19" name="Group 85"/>
              <p:cNvGrpSpPr>
                <a:grpSpLocks/>
              </p:cNvGrpSpPr>
              <p:nvPr/>
            </p:nvGrpSpPr>
            <p:grpSpPr bwMode="auto">
              <a:xfrm>
                <a:off x="2178" y="2144"/>
                <a:ext cx="359" cy="289"/>
                <a:chOff x="2178" y="2144"/>
                <a:chExt cx="359" cy="289"/>
              </a:xfrm>
            </p:grpSpPr>
            <p:sp>
              <p:nvSpPr>
                <p:cNvPr id="2761814" name="Rectangle 86"/>
                <p:cNvSpPr>
                  <a:spLocks noChangeArrowheads="1"/>
                </p:cNvSpPr>
                <p:nvPr/>
              </p:nvSpPr>
              <p:spPr bwMode="auto">
                <a:xfrm>
                  <a:off x="2178" y="2146"/>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a:t>
                  </a:r>
                  <a:r>
                    <a:rPr lang="en-US" sz="1600" b="1" smtClean="0">
                      <a:solidFill>
                        <a:schemeClr val="tx1"/>
                      </a:solidFill>
                      <a:latin typeface="Times" pitchFamily="-65" charset="0"/>
                    </a:rPr>
                    <a:t>I$</a:t>
                  </a:r>
                  <a:endParaRPr lang="en-US" sz="1600" b="1" dirty="0">
                    <a:solidFill>
                      <a:schemeClr val="tx1"/>
                    </a:solidFill>
                    <a:latin typeface="Times" pitchFamily="-65" charset="0"/>
                  </a:endParaRPr>
                </a:p>
              </p:txBody>
            </p:sp>
            <p:grpSp>
              <p:nvGrpSpPr>
                <p:cNvPr id="20" name="Group 87"/>
                <p:cNvGrpSpPr>
                  <a:grpSpLocks/>
                </p:cNvGrpSpPr>
                <p:nvPr/>
              </p:nvGrpSpPr>
              <p:grpSpPr bwMode="auto">
                <a:xfrm>
                  <a:off x="2197" y="2144"/>
                  <a:ext cx="340" cy="289"/>
                  <a:chOff x="2197" y="2144"/>
                  <a:chExt cx="340" cy="289"/>
                </a:xfrm>
              </p:grpSpPr>
              <p:sp>
                <p:nvSpPr>
                  <p:cNvPr id="2761816" name="Freeform 88"/>
                  <p:cNvSpPr>
                    <a:spLocks/>
                  </p:cNvSpPr>
                  <p:nvPr/>
                </p:nvSpPr>
                <p:spPr bwMode="auto">
                  <a:xfrm>
                    <a:off x="2197" y="2144"/>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17" name="Freeform 89"/>
                  <p:cNvSpPr>
                    <a:spLocks/>
                  </p:cNvSpPr>
                  <p:nvPr/>
                </p:nvSpPr>
                <p:spPr bwMode="auto">
                  <a:xfrm>
                    <a:off x="2366" y="2144"/>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61818" name="Rectangle 90"/>
              <p:cNvSpPr>
                <a:spLocks noChangeArrowheads="1"/>
              </p:cNvSpPr>
              <p:nvPr/>
            </p:nvSpPr>
            <p:spPr bwMode="auto">
              <a:xfrm>
                <a:off x="2638" y="2151"/>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1" name="Group 91"/>
              <p:cNvGrpSpPr>
                <a:grpSpLocks/>
              </p:cNvGrpSpPr>
              <p:nvPr/>
            </p:nvGrpSpPr>
            <p:grpSpPr bwMode="auto">
              <a:xfrm>
                <a:off x="2657" y="2144"/>
                <a:ext cx="296" cy="289"/>
                <a:chOff x="2657" y="2144"/>
                <a:chExt cx="296" cy="289"/>
              </a:xfrm>
            </p:grpSpPr>
            <p:sp>
              <p:nvSpPr>
                <p:cNvPr id="2761820" name="Freeform 92"/>
                <p:cNvSpPr>
                  <a:spLocks/>
                </p:cNvSpPr>
                <p:nvPr/>
              </p:nvSpPr>
              <p:spPr bwMode="auto">
                <a:xfrm>
                  <a:off x="2657" y="2144"/>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21" name="Freeform 93"/>
                <p:cNvSpPr>
                  <a:spLocks/>
                </p:cNvSpPr>
                <p:nvPr/>
              </p:nvSpPr>
              <p:spPr bwMode="auto">
                <a:xfrm>
                  <a:off x="2805" y="2144"/>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22" name="Line 94"/>
              <p:cNvSpPr>
                <a:spLocks noChangeShapeType="1"/>
              </p:cNvSpPr>
              <p:nvPr/>
            </p:nvSpPr>
            <p:spPr bwMode="auto">
              <a:xfrm>
                <a:off x="2542" y="2288"/>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23" name="Freeform 95"/>
              <p:cNvSpPr>
                <a:spLocks/>
              </p:cNvSpPr>
              <p:nvPr/>
            </p:nvSpPr>
            <p:spPr bwMode="auto">
              <a:xfrm>
                <a:off x="2604" y="2192"/>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24" name="Line 96"/>
              <p:cNvSpPr>
                <a:spLocks noChangeShapeType="1"/>
              </p:cNvSpPr>
              <p:nvPr/>
            </p:nvSpPr>
            <p:spPr bwMode="auto">
              <a:xfrm>
                <a:off x="2958" y="2192"/>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25" name="Rectangle 97"/>
              <p:cNvSpPr>
                <a:spLocks noChangeArrowheads="1"/>
              </p:cNvSpPr>
              <p:nvPr/>
            </p:nvSpPr>
            <p:spPr bwMode="auto">
              <a:xfrm>
                <a:off x="3455" y="2146"/>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2" name="Group 98"/>
              <p:cNvGrpSpPr>
                <a:grpSpLocks/>
              </p:cNvGrpSpPr>
              <p:nvPr/>
            </p:nvGrpSpPr>
            <p:grpSpPr bwMode="auto">
              <a:xfrm>
                <a:off x="3506" y="2144"/>
                <a:ext cx="325" cy="289"/>
                <a:chOff x="3506" y="2144"/>
                <a:chExt cx="325" cy="289"/>
              </a:xfrm>
            </p:grpSpPr>
            <p:sp>
              <p:nvSpPr>
                <p:cNvPr id="2761827" name="Freeform 99"/>
                <p:cNvSpPr>
                  <a:spLocks/>
                </p:cNvSpPr>
                <p:nvPr/>
              </p:nvSpPr>
              <p:spPr bwMode="auto">
                <a:xfrm>
                  <a:off x="3506" y="2144"/>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28" name="Freeform 100"/>
                <p:cNvSpPr>
                  <a:spLocks/>
                </p:cNvSpPr>
                <p:nvPr/>
              </p:nvSpPr>
              <p:spPr bwMode="auto">
                <a:xfrm>
                  <a:off x="3667" y="2144"/>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29" name="Rectangle 101"/>
              <p:cNvSpPr>
                <a:spLocks noChangeArrowheads="1"/>
              </p:cNvSpPr>
              <p:nvPr/>
            </p:nvSpPr>
            <p:spPr bwMode="auto">
              <a:xfrm>
                <a:off x="3947" y="2146"/>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3" name="Group 102"/>
              <p:cNvGrpSpPr>
                <a:grpSpLocks/>
              </p:cNvGrpSpPr>
              <p:nvPr/>
            </p:nvGrpSpPr>
            <p:grpSpPr bwMode="auto">
              <a:xfrm>
                <a:off x="3974" y="2144"/>
                <a:ext cx="284" cy="289"/>
                <a:chOff x="3974" y="2144"/>
                <a:chExt cx="284" cy="289"/>
              </a:xfrm>
            </p:grpSpPr>
            <p:sp>
              <p:nvSpPr>
                <p:cNvPr id="2761831" name="Freeform 103"/>
                <p:cNvSpPr>
                  <a:spLocks/>
                </p:cNvSpPr>
                <p:nvPr/>
              </p:nvSpPr>
              <p:spPr bwMode="auto">
                <a:xfrm>
                  <a:off x="3974" y="2144"/>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32" name="Freeform 104"/>
                <p:cNvSpPr>
                  <a:spLocks/>
                </p:cNvSpPr>
                <p:nvPr/>
              </p:nvSpPr>
              <p:spPr bwMode="auto">
                <a:xfrm>
                  <a:off x="4115" y="2144"/>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33" name="Line 105"/>
              <p:cNvSpPr>
                <a:spLocks noChangeShapeType="1"/>
              </p:cNvSpPr>
              <p:nvPr/>
            </p:nvSpPr>
            <p:spPr bwMode="auto">
              <a:xfrm>
                <a:off x="3827" y="2288"/>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34" name="Line 106"/>
              <p:cNvSpPr>
                <a:spLocks noChangeShapeType="1"/>
              </p:cNvSpPr>
              <p:nvPr/>
            </p:nvSpPr>
            <p:spPr bwMode="auto">
              <a:xfrm>
                <a:off x="3343" y="2288"/>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35" name="Freeform 107"/>
              <p:cNvSpPr>
                <a:spLocks/>
              </p:cNvSpPr>
              <p:nvPr/>
            </p:nvSpPr>
            <p:spPr bwMode="auto">
              <a:xfrm>
                <a:off x="3464" y="2288"/>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36" name="Line 108"/>
              <p:cNvSpPr>
                <a:spLocks noChangeShapeType="1"/>
              </p:cNvSpPr>
              <p:nvPr/>
            </p:nvSpPr>
            <p:spPr bwMode="auto">
              <a:xfrm>
                <a:off x="2958" y="2384"/>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37" name="Freeform 109"/>
              <p:cNvSpPr>
                <a:spLocks/>
              </p:cNvSpPr>
              <p:nvPr/>
            </p:nvSpPr>
            <p:spPr bwMode="auto">
              <a:xfrm>
                <a:off x="3051" y="2283"/>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24" name="Group 110"/>
            <p:cNvGrpSpPr>
              <a:grpSpLocks/>
            </p:cNvGrpSpPr>
            <p:nvPr/>
          </p:nvGrpSpPr>
          <p:grpSpPr bwMode="auto">
            <a:xfrm>
              <a:off x="3538" y="2496"/>
              <a:ext cx="225" cy="481"/>
              <a:chOff x="3538" y="2496"/>
              <a:chExt cx="225" cy="481"/>
            </a:xfrm>
          </p:grpSpPr>
          <p:sp>
            <p:nvSpPr>
              <p:cNvPr id="2761839" name="Freeform 111"/>
              <p:cNvSpPr>
                <a:spLocks/>
              </p:cNvSpPr>
              <p:nvPr/>
            </p:nvSpPr>
            <p:spPr bwMode="auto">
              <a:xfrm>
                <a:off x="3550" y="2496"/>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40" name="Rectangle 112"/>
              <p:cNvSpPr>
                <a:spLocks noChangeArrowheads="1"/>
              </p:cNvSpPr>
              <p:nvPr/>
            </p:nvSpPr>
            <p:spPr bwMode="auto">
              <a:xfrm rot="5400000">
                <a:off x="3451" y="2618"/>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sp>
          <p:nvSpPr>
            <p:cNvPr id="2761841" name="Rectangle 113"/>
            <p:cNvSpPr>
              <a:spLocks noChangeArrowheads="1"/>
            </p:cNvSpPr>
            <p:nvPr/>
          </p:nvSpPr>
          <p:spPr bwMode="auto">
            <a:xfrm>
              <a:off x="3065" y="2599"/>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5" name="Group 114"/>
            <p:cNvGrpSpPr>
              <a:grpSpLocks/>
            </p:cNvGrpSpPr>
            <p:nvPr/>
          </p:nvGrpSpPr>
          <p:grpSpPr bwMode="auto">
            <a:xfrm>
              <a:off x="3084" y="2592"/>
              <a:ext cx="296" cy="289"/>
              <a:chOff x="3084" y="2592"/>
              <a:chExt cx="296" cy="289"/>
            </a:xfrm>
          </p:grpSpPr>
          <p:sp>
            <p:nvSpPr>
              <p:cNvPr id="2761843" name="Freeform 115"/>
              <p:cNvSpPr>
                <a:spLocks/>
              </p:cNvSpPr>
              <p:nvPr/>
            </p:nvSpPr>
            <p:spPr bwMode="auto">
              <a:xfrm>
                <a:off x="3084" y="2592"/>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44" name="Freeform 116"/>
              <p:cNvSpPr>
                <a:spLocks/>
              </p:cNvSpPr>
              <p:nvPr/>
            </p:nvSpPr>
            <p:spPr bwMode="auto">
              <a:xfrm>
                <a:off x="3232" y="2592"/>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45" name="Line 117"/>
            <p:cNvSpPr>
              <a:spLocks noChangeShapeType="1"/>
            </p:cNvSpPr>
            <p:nvPr/>
          </p:nvSpPr>
          <p:spPr bwMode="auto">
            <a:xfrm>
              <a:off x="2969" y="2736"/>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46" name="Freeform 118"/>
            <p:cNvSpPr>
              <a:spLocks/>
            </p:cNvSpPr>
            <p:nvPr/>
          </p:nvSpPr>
          <p:spPr bwMode="auto">
            <a:xfrm>
              <a:off x="3031" y="2640"/>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47" name="Line 119"/>
            <p:cNvSpPr>
              <a:spLocks noChangeShapeType="1"/>
            </p:cNvSpPr>
            <p:nvPr/>
          </p:nvSpPr>
          <p:spPr bwMode="auto">
            <a:xfrm>
              <a:off x="3385" y="2640"/>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48" name="Rectangle 120"/>
            <p:cNvSpPr>
              <a:spLocks noChangeArrowheads="1"/>
            </p:cNvSpPr>
            <p:nvPr/>
          </p:nvSpPr>
          <p:spPr bwMode="auto">
            <a:xfrm>
              <a:off x="3882" y="2594"/>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6" name="Group 121"/>
            <p:cNvGrpSpPr>
              <a:grpSpLocks/>
            </p:cNvGrpSpPr>
            <p:nvPr/>
          </p:nvGrpSpPr>
          <p:grpSpPr bwMode="auto">
            <a:xfrm>
              <a:off x="3933" y="2592"/>
              <a:ext cx="325" cy="289"/>
              <a:chOff x="3933" y="2592"/>
              <a:chExt cx="325" cy="289"/>
            </a:xfrm>
          </p:grpSpPr>
          <p:sp>
            <p:nvSpPr>
              <p:cNvPr id="2761850" name="Freeform 122"/>
              <p:cNvSpPr>
                <a:spLocks/>
              </p:cNvSpPr>
              <p:nvPr/>
            </p:nvSpPr>
            <p:spPr bwMode="auto">
              <a:xfrm>
                <a:off x="3933" y="2592"/>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51" name="Freeform 123"/>
              <p:cNvSpPr>
                <a:spLocks/>
              </p:cNvSpPr>
              <p:nvPr/>
            </p:nvSpPr>
            <p:spPr bwMode="auto">
              <a:xfrm>
                <a:off x="4094" y="2592"/>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52" name="Rectangle 124"/>
            <p:cNvSpPr>
              <a:spLocks noChangeArrowheads="1"/>
            </p:cNvSpPr>
            <p:nvPr/>
          </p:nvSpPr>
          <p:spPr bwMode="auto">
            <a:xfrm>
              <a:off x="4374" y="2594"/>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 name="Group 125"/>
            <p:cNvGrpSpPr>
              <a:grpSpLocks/>
            </p:cNvGrpSpPr>
            <p:nvPr/>
          </p:nvGrpSpPr>
          <p:grpSpPr bwMode="auto">
            <a:xfrm>
              <a:off x="4401" y="2592"/>
              <a:ext cx="284" cy="289"/>
              <a:chOff x="4401" y="2592"/>
              <a:chExt cx="284" cy="289"/>
            </a:xfrm>
          </p:grpSpPr>
          <p:sp>
            <p:nvSpPr>
              <p:cNvPr id="2761854" name="Freeform 126"/>
              <p:cNvSpPr>
                <a:spLocks/>
              </p:cNvSpPr>
              <p:nvPr/>
            </p:nvSpPr>
            <p:spPr bwMode="auto">
              <a:xfrm>
                <a:off x="4401" y="2592"/>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55" name="Freeform 127"/>
              <p:cNvSpPr>
                <a:spLocks/>
              </p:cNvSpPr>
              <p:nvPr/>
            </p:nvSpPr>
            <p:spPr bwMode="auto">
              <a:xfrm>
                <a:off x="4542" y="2592"/>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56" name="Line 128"/>
            <p:cNvSpPr>
              <a:spLocks noChangeShapeType="1"/>
            </p:cNvSpPr>
            <p:nvPr/>
          </p:nvSpPr>
          <p:spPr bwMode="auto">
            <a:xfrm>
              <a:off x="4254" y="2736"/>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57" name="Line 129"/>
            <p:cNvSpPr>
              <a:spLocks noChangeShapeType="1"/>
            </p:cNvSpPr>
            <p:nvPr/>
          </p:nvSpPr>
          <p:spPr bwMode="auto">
            <a:xfrm>
              <a:off x="3770" y="2736"/>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58" name="Freeform 130"/>
            <p:cNvSpPr>
              <a:spLocks/>
            </p:cNvSpPr>
            <p:nvPr/>
          </p:nvSpPr>
          <p:spPr bwMode="auto">
            <a:xfrm>
              <a:off x="3891" y="2736"/>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59" name="Line 131"/>
            <p:cNvSpPr>
              <a:spLocks noChangeShapeType="1"/>
            </p:cNvSpPr>
            <p:nvPr/>
          </p:nvSpPr>
          <p:spPr bwMode="auto">
            <a:xfrm>
              <a:off x="3385" y="2832"/>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60" name="Freeform 132"/>
            <p:cNvSpPr>
              <a:spLocks/>
            </p:cNvSpPr>
            <p:nvPr/>
          </p:nvSpPr>
          <p:spPr bwMode="auto">
            <a:xfrm>
              <a:off x="3478" y="2731"/>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28" name="Group 133"/>
            <p:cNvGrpSpPr>
              <a:grpSpLocks/>
            </p:cNvGrpSpPr>
            <p:nvPr/>
          </p:nvGrpSpPr>
          <p:grpSpPr bwMode="auto">
            <a:xfrm>
              <a:off x="3032" y="2944"/>
              <a:ext cx="2096" cy="513"/>
              <a:chOff x="3032" y="2944"/>
              <a:chExt cx="2096" cy="513"/>
            </a:xfrm>
          </p:grpSpPr>
          <p:grpSp>
            <p:nvGrpSpPr>
              <p:cNvPr id="29" name="Group 134"/>
              <p:cNvGrpSpPr>
                <a:grpSpLocks/>
              </p:cNvGrpSpPr>
              <p:nvPr/>
            </p:nvGrpSpPr>
            <p:grpSpPr bwMode="auto">
              <a:xfrm>
                <a:off x="3965" y="2944"/>
                <a:ext cx="225" cy="481"/>
                <a:chOff x="3965" y="2944"/>
                <a:chExt cx="225" cy="481"/>
              </a:xfrm>
            </p:grpSpPr>
            <p:sp>
              <p:nvSpPr>
                <p:cNvPr id="2761863" name="Freeform 135"/>
                <p:cNvSpPr>
                  <a:spLocks/>
                </p:cNvSpPr>
                <p:nvPr/>
              </p:nvSpPr>
              <p:spPr bwMode="auto">
                <a:xfrm>
                  <a:off x="3977" y="2944"/>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64" name="Rectangle 136"/>
                <p:cNvSpPr>
                  <a:spLocks noChangeArrowheads="1"/>
                </p:cNvSpPr>
                <p:nvPr/>
              </p:nvSpPr>
              <p:spPr bwMode="auto">
                <a:xfrm rot="5400000">
                  <a:off x="3878" y="3066"/>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30" name="Group 137"/>
              <p:cNvGrpSpPr>
                <a:grpSpLocks/>
              </p:cNvGrpSpPr>
              <p:nvPr/>
            </p:nvGrpSpPr>
            <p:grpSpPr bwMode="auto">
              <a:xfrm>
                <a:off x="3032" y="3040"/>
                <a:ext cx="359" cy="289"/>
                <a:chOff x="3032" y="3040"/>
                <a:chExt cx="359" cy="289"/>
              </a:xfrm>
            </p:grpSpPr>
            <p:sp>
              <p:nvSpPr>
                <p:cNvPr id="2761866" name="Rectangle 138"/>
                <p:cNvSpPr>
                  <a:spLocks noChangeArrowheads="1"/>
                </p:cNvSpPr>
                <p:nvPr/>
              </p:nvSpPr>
              <p:spPr bwMode="auto">
                <a:xfrm>
                  <a:off x="3032" y="3042"/>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a:t>
                  </a:r>
                  <a:r>
                    <a:rPr lang="en-US" sz="1600" b="1" smtClean="0">
                      <a:solidFill>
                        <a:schemeClr val="tx1"/>
                      </a:solidFill>
                      <a:latin typeface="Times" pitchFamily="-65" charset="0"/>
                    </a:rPr>
                    <a:t>I$</a:t>
                  </a:r>
                  <a:endParaRPr lang="en-US" sz="1600" b="1" dirty="0">
                    <a:solidFill>
                      <a:schemeClr val="tx1"/>
                    </a:solidFill>
                    <a:latin typeface="Times" pitchFamily="-65" charset="0"/>
                  </a:endParaRPr>
                </a:p>
              </p:txBody>
            </p:sp>
            <p:grpSp>
              <p:nvGrpSpPr>
                <p:cNvPr id="31" name="Group 139"/>
                <p:cNvGrpSpPr>
                  <a:grpSpLocks/>
                </p:cNvGrpSpPr>
                <p:nvPr/>
              </p:nvGrpSpPr>
              <p:grpSpPr bwMode="auto">
                <a:xfrm>
                  <a:off x="3051" y="3040"/>
                  <a:ext cx="340" cy="289"/>
                  <a:chOff x="3051" y="3040"/>
                  <a:chExt cx="340" cy="289"/>
                </a:xfrm>
              </p:grpSpPr>
              <p:sp>
                <p:nvSpPr>
                  <p:cNvPr id="2761868" name="Freeform 140"/>
                  <p:cNvSpPr>
                    <a:spLocks/>
                  </p:cNvSpPr>
                  <p:nvPr/>
                </p:nvSpPr>
                <p:spPr bwMode="auto">
                  <a:xfrm>
                    <a:off x="3051" y="304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69" name="Freeform 141"/>
                  <p:cNvSpPr>
                    <a:spLocks/>
                  </p:cNvSpPr>
                  <p:nvPr/>
                </p:nvSpPr>
                <p:spPr bwMode="auto">
                  <a:xfrm>
                    <a:off x="3220" y="304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61870" name="Rectangle 142"/>
              <p:cNvSpPr>
                <a:spLocks noChangeArrowheads="1"/>
              </p:cNvSpPr>
              <p:nvPr/>
            </p:nvSpPr>
            <p:spPr bwMode="auto">
              <a:xfrm>
                <a:off x="3492" y="3047"/>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61728" name="Group 143"/>
              <p:cNvGrpSpPr>
                <a:grpSpLocks/>
              </p:cNvGrpSpPr>
              <p:nvPr/>
            </p:nvGrpSpPr>
            <p:grpSpPr bwMode="auto">
              <a:xfrm>
                <a:off x="3511" y="3040"/>
                <a:ext cx="296" cy="289"/>
                <a:chOff x="3511" y="3040"/>
                <a:chExt cx="296" cy="289"/>
              </a:xfrm>
            </p:grpSpPr>
            <p:sp>
              <p:nvSpPr>
                <p:cNvPr id="2761872" name="Freeform 144"/>
                <p:cNvSpPr>
                  <a:spLocks/>
                </p:cNvSpPr>
                <p:nvPr/>
              </p:nvSpPr>
              <p:spPr bwMode="auto">
                <a:xfrm>
                  <a:off x="3511" y="3040"/>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73" name="Freeform 145"/>
                <p:cNvSpPr>
                  <a:spLocks/>
                </p:cNvSpPr>
                <p:nvPr/>
              </p:nvSpPr>
              <p:spPr bwMode="auto">
                <a:xfrm>
                  <a:off x="3659" y="3040"/>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74" name="Line 146"/>
              <p:cNvSpPr>
                <a:spLocks noChangeShapeType="1"/>
              </p:cNvSpPr>
              <p:nvPr/>
            </p:nvSpPr>
            <p:spPr bwMode="auto">
              <a:xfrm>
                <a:off x="3396" y="3184"/>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75" name="Freeform 147"/>
              <p:cNvSpPr>
                <a:spLocks/>
              </p:cNvSpPr>
              <p:nvPr/>
            </p:nvSpPr>
            <p:spPr bwMode="auto">
              <a:xfrm>
                <a:off x="3458" y="3088"/>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76" name="Line 148"/>
              <p:cNvSpPr>
                <a:spLocks noChangeShapeType="1"/>
              </p:cNvSpPr>
              <p:nvPr/>
            </p:nvSpPr>
            <p:spPr bwMode="auto">
              <a:xfrm>
                <a:off x="3812" y="3088"/>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77" name="Rectangle 149"/>
              <p:cNvSpPr>
                <a:spLocks noChangeArrowheads="1"/>
              </p:cNvSpPr>
              <p:nvPr/>
            </p:nvSpPr>
            <p:spPr bwMode="auto">
              <a:xfrm>
                <a:off x="4309" y="3042"/>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761729" name="Group 150"/>
              <p:cNvGrpSpPr>
                <a:grpSpLocks/>
              </p:cNvGrpSpPr>
              <p:nvPr/>
            </p:nvGrpSpPr>
            <p:grpSpPr bwMode="auto">
              <a:xfrm>
                <a:off x="4360" y="3040"/>
                <a:ext cx="325" cy="289"/>
                <a:chOff x="4360" y="3040"/>
                <a:chExt cx="325" cy="289"/>
              </a:xfrm>
            </p:grpSpPr>
            <p:sp>
              <p:nvSpPr>
                <p:cNvPr id="2761879" name="Freeform 151"/>
                <p:cNvSpPr>
                  <a:spLocks/>
                </p:cNvSpPr>
                <p:nvPr/>
              </p:nvSpPr>
              <p:spPr bwMode="auto">
                <a:xfrm>
                  <a:off x="4360" y="3040"/>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80" name="Freeform 152"/>
                <p:cNvSpPr>
                  <a:spLocks/>
                </p:cNvSpPr>
                <p:nvPr/>
              </p:nvSpPr>
              <p:spPr bwMode="auto">
                <a:xfrm>
                  <a:off x="4521" y="3040"/>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81" name="Rectangle 153"/>
              <p:cNvSpPr>
                <a:spLocks noChangeArrowheads="1"/>
              </p:cNvSpPr>
              <p:nvPr/>
            </p:nvSpPr>
            <p:spPr bwMode="auto">
              <a:xfrm>
                <a:off x="4801" y="3042"/>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61731" name="Group 154"/>
              <p:cNvGrpSpPr>
                <a:grpSpLocks/>
              </p:cNvGrpSpPr>
              <p:nvPr/>
            </p:nvGrpSpPr>
            <p:grpSpPr bwMode="auto">
              <a:xfrm>
                <a:off x="4828" y="3040"/>
                <a:ext cx="284" cy="289"/>
                <a:chOff x="4828" y="3040"/>
                <a:chExt cx="284" cy="289"/>
              </a:xfrm>
            </p:grpSpPr>
            <p:sp>
              <p:nvSpPr>
                <p:cNvPr id="2761883" name="Freeform 155"/>
                <p:cNvSpPr>
                  <a:spLocks/>
                </p:cNvSpPr>
                <p:nvPr/>
              </p:nvSpPr>
              <p:spPr bwMode="auto">
                <a:xfrm>
                  <a:off x="4828" y="3040"/>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84" name="Freeform 156"/>
                <p:cNvSpPr>
                  <a:spLocks/>
                </p:cNvSpPr>
                <p:nvPr/>
              </p:nvSpPr>
              <p:spPr bwMode="auto">
                <a:xfrm>
                  <a:off x="4969" y="3040"/>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85" name="Line 157"/>
              <p:cNvSpPr>
                <a:spLocks noChangeShapeType="1"/>
              </p:cNvSpPr>
              <p:nvPr/>
            </p:nvSpPr>
            <p:spPr bwMode="auto">
              <a:xfrm>
                <a:off x="4681" y="3184"/>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86" name="Line 158"/>
              <p:cNvSpPr>
                <a:spLocks noChangeShapeType="1"/>
              </p:cNvSpPr>
              <p:nvPr/>
            </p:nvSpPr>
            <p:spPr bwMode="auto">
              <a:xfrm>
                <a:off x="4197" y="3184"/>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87" name="Freeform 159"/>
              <p:cNvSpPr>
                <a:spLocks/>
              </p:cNvSpPr>
              <p:nvPr/>
            </p:nvSpPr>
            <p:spPr bwMode="auto">
              <a:xfrm>
                <a:off x="4318" y="3184"/>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88" name="Line 160"/>
              <p:cNvSpPr>
                <a:spLocks noChangeShapeType="1"/>
              </p:cNvSpPr>
              <p:nvPr/>
            </p:nvSpPr>
            <p:spPr bwMode="auto">
              <a:xfrm>
                <a:off x="3812" y="3280"/>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89" name="Freeform 161"/>
              <p:cNvSpPr>
                <a:spLocks/>
              </p:cNvSpPr>
              <p:nvPr/>
            </p:nvSpPr>
            <p:spPr bwMode="auto">
              <a:xfrm>
                <a:off x="3905" y="3179"/>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90" name="Rectangle 162"/>
            <p:cNvSpPr>
              <a:spLocks noChangeArrowheads="1"/>
            </p:cNvSpPr>
            <p:nvPr/>
          </p:nvSpPr>
          <p:spPr bwMode="auto">
            <a:xfrm>
              <a:off x="215" y="1018"/>
              <a:ext cx="291" cy="24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lnSpc>
                  <a:spcPct val="80000"/>
                </a:lnSpc>
              </a:pPr>
              <a:r>
                <a:rPr lang="en-US" sz="2800" b="1" smtClean="0">
                  <a:solidFill>
                    <a:schemeClr val="tx1"/>
                  </a:solidFill>
                  <a:latin typeface="Arial" pitchFamily="-65" charset="0"/>
                </a:rPr>
                <a:t>I</a:t>
              </a:r>
              <a:endParaRPr lang="en-US" sz="2800" b="1" dirty="0">
                <a:solidFill>
                  <a:schemeClr val="tx1"/>
                </a:solidFill>
                <a:latin typeface="Arial" pitchFamily="-65" charset="0"/>
              </a:endParaRPr>
            </a:p>
            <a:p>
              <a:pPr algn="ctr">
                <a:lnSpc>
                  <a:spcPct val="80000"/>
                </a:lnSpc>
              </a:pPr>
              <a:r>
                <a:rPr lang="en-US" sz="2800" b="1" dirty="0">
                  <a:solidFill>
                    <a:schemeClr val="tx1"/>
                  </a:solidFill>
                  <a:latin typeface="Arial" pitchFamily="-65" charset="0"/>
                </a:rPr>
                <a:t>n</a:t>
              </a:r>
            </a:p>
            <a:p>
              <a:pPr algn="ctr">
                <a:lnSpc>
                  <a:spcPct val="80000"/>
                </a:lnSpc>
              </a:pPr>
              <a:r>
                <a:rPr lang="en-US" sz="2800" b="1" dirty="0">
                  <a:solidFill>
                    <a:schemeClr val="tx1"/>
                  </a:solidFill>
                  <a:latin typeface="Arial" pitchFamily="-65" charset="0"/>
                </a:rPr>
                <a:t>s</a:t>
              </a:r>
            </a:p>
            <a:p>
              <a:pPr algn="ctr">
                <a:lnSpc>
                  <a:spcPct val="80000"/>
                </a:lnSpc>
              </a:pPr>
              <a:r>
                <a:rPr lang="en-US" sz="2800" b="1" dirty="0">
                  <a:solidFill>
                    <a:schemeClr val="tx1"/>
                  </a:solidFill>
                  <a:latin typeface="Arial" pitchFamily="-65" charset="0"/>
                </a:rPr>
                <a:t>t</a:t>
              </a:r>
            </a:p>
            <a:p>
              <a:pPr algn="ctr">
                <a:lnSpc>
                  <a:spcPct val="80000"/>
                </a:lnSpc>
              </a:pPr>
              <a:r>
                <a:rPr lang="en-US" sz="2800" b="1" dirty="0" smtClean="0">
                  <a:solidFill>
                    <a:schemeClr val="tx1"/>
                  </a:solidFill>
                  <a:latin typeface="Arial" pitchFamily="-65" charset="0"/>
                </a:rPr>
                <a:t>r</a:t>
              </a:r>
              <a:endParaRPr lang="en-US" sz="2800" b="1" dirty="0">
                <a:solidFill>
                  <a:schemeClr val="tx1"/>
                </a:solidFill>
                <a:latin typeface="Arial" pitchFamily="-65" charset="0"/>
              </a:endParaRPr>
            </a:p>
            <a:p>
              <a:pPr algn="ctr">
                <a:lnSpc>
                  <a:spcPct val="80000"/>
                </a:lnSpc>
              </a:pPr>
              <a:endParaRPr lang="en-US" sz="2800" b="1" dirty="0">
                <a:solidFill>
                  <a:schemeClr val="tx1"/>
                </a:solidFill>
                <a:latin typeface="Arial" pitchFamily="-65" charset="0"/>
              </a:endParaRPr>
            </a:p>
            <a:p>
              <a:pPr algn="ctr">
                <a:lnSpc>
                  <a:spcPct val="80000"/>
                </a:lnSpc>
              </a:pPr>
              <a:r>
                <a:rPr lang="en-US" sz="2800" b="1" dirty="0">
                  <a:solidFill>
                    <a:schemeClr val="tx1"/>
                  </a:solidFill>
                  <a:latin typeface="Arial" pitchFamily="-65" charset="0"/>
                </a:rPr>
                <a:t>O</a:t>
              </a:r>
            </a:p>
            <a:p>
              <a:pPr algn="ctr">
                <a:lnSpc>
                  <a:spcPct val="80000"/>
                </a:lnSpc>
              </a:pPr>
              <a:r>
                <a:rPr lang="en-US" sz="2800" b="1" dirty="0">
                  <a:solidFill>
                    <a:schemeClr val="tx1"/>
                  </a:solidFill>
                  <a:latin typeface="Arial" pitchFamily="-65" charset="0"/>
                </a:rPr>
                <a:t>r</a:t>
              </a:r>
            </a:p>
            <a:p>
              <a:pPr algn="ctr">
                <a:lnSpc>
                  <a:spcPct val="80000"/>
                </a:lnSpc>
              </a:pPr>
              <a:r>
                <a:rPr lang="en-US" sz="2800" b="1" dirty="0">
                  <a:solidFill>
                    <a:schemeClr val="tx1"/>
                  </a:solidFill>
                  <a:latin typeface="Arial" pitchFamily="-65" charset="0"/>
                </a:rPr>
                <a:t>d</a:t>
              </a:r>
            </a:p>
            <a:p>
              <a:pPr algn="ctr">
                <a:lnSpc>
                  <a:spcPct val="80000"/>
                </a:lnSpc>
              </a:pPr>
              <a:r>
                <a:rPr lang="en-US" sz="2800" b="1" dirty="0">
                  <a:solidFill>
                    <a:schemeClr val="tx1"/>
                  </a:solidFill>
                  <a:latin typeface="Arial" pitchFamily="-65" charset="0"/>
                </a:rPr>
                <a:t>e</a:t>
              </a:r>
            </a:p>
            <a:p>
              <a:pPr algn="ctr">
                <a:lnSpc>
                  <a:spcPct val="80000"/>
                </a:lnSpc>
              </a:pPr>
              <a:r>
                <a:rPr lang="en-US" sz="2800" b="1" dirty="0">
                  <a:solidFill>
                    <a:schemeClr val="tx1"/>
                  </a:solidFill>
                  <a:latin typeface="Arial" pitchFamily="-65" charset="0"/>
                </a:rPr>
                <a:t>r</a:t>
              </a:r>
            </a:p>
          </p:txBody>
        </p:sp>
        <p:sp>
          <p:nvSpPr>
            <p:cNvPr id="2761891" name="Rectangle 163"/>
            <p:cNvSpPr>
              <a:spLocks noChangeArrowheads="1"/>
            </p:cNvSpPr>
            <p:nvPr/>
          </p:nvSpPr>
          <p:spPr bwMode="auto">
            <a:xfrm>
              <a:off x="1867" y="551"/>
              <a:ext cx="2168"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smtClean="0">
                  <a:solidFill>
                    <a:schemeClr val="tx1"/>
                  </a:solidFill>
                  <a:latin typeface="Arial" pitchFamily="-65" charset="0"/>
                </a:rPr>
                <a:t>Time </a:t>
              </a:r>
              <a:r>
                <a:rPr lang="en-US" sz="2800" b="1" dirty="0">
                  <a:solidFill>
                    <a:schemeClr val="tx1"/>
                  </a:solidFill>
                  <a:latin typeface="Arial" pitchFamily="-65" charset="0"/>
                </a:rPr>
                <a:t>(clock cycles)</a:t>
              </a:r>
            </a:p>
          </p:txBody>
        </p:sp>
      </p:grpSp>
      <p:sp>
        <p:nvSpPr>
          <p:cNvPr id="2761892" name="Line 164"/>
          <p:cNvSpPr>
            <a:spLocks noChangeShapeType="1"/>
          </p:cNvSpPr>
          <p:nvPr/>
        </p:nvSpPr>
        <p:spPr bwMode="auto">
          <a:xfrm flipH="1">
            <a:off x="4317022" y="2453054"/>
            <a:ext cx="580291" cy="720969"/>
          </a:xfrm>
          <a:prstGeom prst="line">
            <a:avLst/>
          </a:prstGeom>
          <a:noFill/>
          <a:ln w="38100">
            <a:solidFill>
              <a:srgbClr val="FF0000"/>
            </a:solidFill>
            <a:round/>
            <a:headEnd/>
            <a:tailEnd type="triangle" w="med" len="med"/>
          </a:ln>
          <a:effectLst/>
        </p:spPr>
        <p:txBody>
          <a:bodyPr wrap="none" anchor="ctr">
            <a:prstTxWarp prst="textNoShape">
              <a:avLst/>
            </a:prstTxWarp>
          </a:bodyPr>
          <a:lstStyle/>
          <a:p>
            <a:endParaRPr lang="en-US"/>
          </a:p>
        </p:txBody>
      </p:sp>
      <p:sp>
        <p:nvSpPr>
          <p:cNvPr id="167" name="TextBox 4"/>
          <p:cNvSpPr txBox="1">
            <a:spLocks noChangeArrowheads="1"/>
          </p:cNvSpPr>
          <p:nvPr/>
        </p:nvSpPr>
        <p:spPr bwMode="auto">
          <a:xfrm>
            <a:off x="6484939" y="2257547"/>
            <a:ext cx="1675310" cy="523220"/>
          </a:xfrm>
          <a:prstGeom prst="rect">
            <a:avLst/>
          </a:prstGeom>
          <a:solidFill>
            <a:schemeClr val="bg1"/>
          </a:solidFill>
          <a:ln w="9525">
            <a:noFill/>
            <a:miter lim="800000"/>
            <a:headEnd/>
            <a:tailEnd/>
          </a:ln>
        </p:spPr>
        <p:txBody>
          <a:bodyPr wrap="square">
            <a:prstTxWarp prst="textNoShape">
              <a:avLst/>
            </a:prstTxWarp>
            <a:spAutoFit/>
          </a:bodyPr>
          <a:lstStyle/>
          <a:p>
            <a:r>
              <a:rPr lang="en-US" altLang="zh-CN" sz="2800" b="1" dirty="0">
                <a:solidFill>
                  <a:srgbClr val="FF66A0"/>
                </a:solidFill>
              </a:rPr>
              <a:t>Must stall</a:t>
            </a:r>
            <a:endParaRPr lang="en-US" altLang="zh-CN" sz="2800" b="1" dirty="0">
              <a:solidFill>
                <a:srgbClr val="FF66A0"/>
              </a:solidFill>
              <a:latin typeface="Symbol" pitchFamily="1" charset="2"/>
            </a:endParaRPr>
          </a:p>
        </p:txBody>
      </p:sp>
      <p:sp>
        <p:nvSpPr>
          <p:cNvPr id="32" name="灯片编号占位符 31"/>
          <p:cNvSpPr>
            <a:spLocks noGrp="1"/>
          </p:cNvSpPr>
          <p:nvPr>
            <p:ph type="sldNum" sz="quarter" idx="12"/>
          </p:nvPr>
        </p:nvSpPr>
        <p:spPr/>
        <p:txBody>
          <a:bodyPr/>
          <a:lstStyle/>
          <a:p>
            <a:fld id="{3CC63E4C-4642-794D-A2FD-70F6B81535F5}" type="slidenum">
              <a:rPr lang="en-US" smtClean="0">
                <a:solidFill>
                  <a:prstClr val="black">
                    <a:tint val="75000"/>
                  </a:prstClr>
                </a:solidFill>
              </a:rPr>
              <a:pPr/>
              <a:t>105</a:t>
            </a:fld>
            <a:endParaRPr lang="en-US" dirty="0">
              <a:solidFill>
                <a:prstClr val="black">
                  <a:tint val="75000"/>
                </a:prstClr>
              </a:solidFill>
            </a:endParaRPr>
          </a:p>
        </p:txBody>
      </p:sp>
    </p:spTree>
    <p:extLst>
      <p:ext uri="{BB962C8B-B14F-4D97-AF65-F5344CB8AC3E}">
        <p14:creationId xmlns:p14="http://schemas.microsoft.com/office/powerpoint/2010/main" val="1044037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61892"/>
                                        </p:tgtEl>
                                        <p:attrNameLst>
                                          <p:attrName>style.visibility</p:attrName>
                                        </p:attrNameLst>
                                      </p:cBhvr>
                                      <p:to>
                                        <p:strVal val="visible"/>
                                      </p:to>
                                    </p:set>
                                    <p:animEffect transition="in" filter="wipe(up)">
                                      <p:cBhvr>
                                        <p:cTn id="7" dur="500"/>
                                        <p:tgtEl>
                                          <p:spTgt spid="276189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1892" grpId="0" animBg="1"/>
      <p:bldP spid="167"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1730" name="Rectangle 2"/>
          <p:cNvSpPr>
            <a:spLocks noGrp="1" noChangeArrowheads="1"/>
          </p:cNvSpPr>
          <p:nvPr>
            <p:ph type="title"/>
          </p:nvPr>
        </p:nvSpPr>
        <p:spPr/>
        <p:txBody>
          <a:bodyPr/>
          <a:lstStyle/>
          <a:p>
            <a:r>
              <a:rPr lang="en-US" dirty="0" smtClean="0">
                <a:solidFill>
                  <a:schemeClr val="accent1"/>
                </a:solidFill>
              </a:rPr>
              <a:t>#2</a:t>
            </a:r>
            <a:endParaRPr lang="en-US" dirty="0">
              <a:solidFill>
                <a:schemeClr val="accent1"/>
              </a:solidFill>
            </a:endParaRPr>
          </a:p>
        </p:txBody>
      </p:sp>
      <p:grpSp>
        <p:nvGrpSpPr>
          <p:cNvPr id="2" name="Group 4"/>
          <p:cNvGrpSpPr>
            <a:grpSpLocks/>
          </p:cNvGrpSpPr>
          <p:nvPr/>
        </p:nvGrpSpPr>
        <p:grpSpPr bwMode="auto">
          <a:xfrm>
            <a:off x="531813" y="1179513"/>
            <a:ext cx="7799388" cy="5056188"/>
            <a:chOff x="215" y="551"/>
            <a:chExt cx="4913" cy="3185"/>
          </a:xfrm>
        </p:grpSpPr>
        <p:grpSp>
          <p:nvGrpSpPr>
            <p:cNvPr id="3" name="Group 5"/>
            <p:cNvGrpSpPr>
              <a:grpSpLocks/>
            </p:cNvGrpSpPr>
            <p:nvPr/>
          </p:nvGrpSpPr>
          <p:grpSpPr bwMode="auto">
            <a:xfrm>
              <a:off x="2624" y="1200"/>
              <a:ext cx="340" cy="289"/>
              <a:chOff x="2624" y="1200"/>
              <a:chExt cx="340" cy="289"/>
            </a:xfrm>
          </p:grpSpPr>
          <p:sp>
            <p:nvSpPr>
              <p:cNvPr id="2761734" name="Freeform 6"/>
              <p:cNvSpPr>
                <a:spLocks/>
              </p:cNvSpPr>
              <p:nvPr/>
            </p:nvSpPr>
            <p:spPr bwMode="auto">
              <a:xfrm>
                <a:off x="2624" y="120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35" name="Freeform 7"/>
              <p:cNvSpPr>
                <a:spLocks/>
              </p:cNvSpPr>
              <p:nvPr/>
            </p:nvSpPr>
            <p:spPr bwMode="auto">
              <a:xfrm>
                <a:off x="2793" y="120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4" name="Group 8"/>
            <p:cNvGrpSpPr>
              <a:grpSpLocks/>
            </p:cNvGrpSpPr>
            <p:nvPr/>
          </p:nvGrpSpPr>
          <p:grpSpPr bwMode="auto">
            <a:xfrm>
              <a:off x="2624" y="2592"/>
              <a:ext cx="340" cy="289"/>
              <a:chOff x="2624" y="2592"/>
              <a:chExt cx="340" cy="289"/>
            </a:xfrm>
          </p:grpSpPr>
          <p:sp>
            <p:nvSpPr>
              <p:cNvPr id="2761737" name="Freeform 9"/>
              <p:cNvSpPr>
                <a:spLocks/>
              </p:cNvSpPr>
              <p:nvPr/>
            </p:nvSpPr>
            <p:spPr bwMode="auto">
              <a:xfrm>
                <a:off x="2624" y="2592"/>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38" name="Freeform 10"/>
              <p:cNvSpPr>
                <a:spLocks/>
              </p:cNvSpPr>
              <p:nvPr/>
            </p:nvSpPr>
            <p:spPr bwMode="auto">
              <a:xfrm>
                <a:off x="2793" y="2592"/>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739" name="Rectangle 11"/>
            <p:cNvSpPr>
              <a:spLocks noChangeArrowheads="1"/>
            </p:cNvSpPr>
            <p:nvPr/>
          </p:nvSpPr>
          <p:spPr bwMode="auto">
            <a:xfrm>
              <a:off x="2605" y="2594"/>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a:t>
              </a:r>
              <a:r>
                <a:rPr lang="en-US" sz="1600" b="1" smtClean="0">
                  <a:solidFill>
                    <a:schemeClr val="tx1"/>
                  </a:solidFill>
                  <a:latin typeface="Times" pitchFamily="-65" charset="0"/>
                </a:rPr>
                <a:t>I$</a:t>
              </a:r>
              <a:endParaRPr lang="en-US" sz="1600" b="1" dirty="0">
                <a:solidFill>
                  <a:schemeClr val="tx1"/>
                </a:solidFill>
                <a:latin typeface="Times" pitchFamily="-65" charset="0"/>
              </a:endParaRPr>
            </a:p>
          </p:txBody>
        </p:sp>
        <p:sp>
          <p:nvSpPr>
            <p:cNvPr id="2761740" name="Line 12"/>
            <p:cNvSpPr>
              <a:spLocks noChangeShapeType="1"/>
            </p:cNvSpPr>
            <p:nvPr/>
          </p:nvSpPr>
          <p:spPr bwMode="auto">
            <a:xfrm>
              <a:off x="584" y="1224"/>
              <a:ext cx="0" cy="2032"/>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2761741" name="Line 13"/>
            <p:cNvSpPr>
              <a:spLocks noChangeShapeType="1"/>
            </p:cNvSpPr>
            <p:nvPr/>
          </p:nvSpPr>
          <p:spPr bwMode="auto">
            <a:xfrm>
              <a:off x="984" y="840"/>
              <a:ext cx="3976" cy="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2761742" name="Rectangle 14"/>
            <p:cNvSpPr>
              <a:spLocks noChangeArrowheads="1"/>
            </p:cNvSpPr>
            <p:nvPr/>
          </p:nvSpPr>
          <p:spPr bwMode="auto">
            <a:xfrm>
              <a:off x="579" y="1302"/>
              <a:ext cx="522"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smtClean="0">
                  <a:solidFill>
                    <a:schemeClr val="tx1"/>
                  </a:solidFill>
                  <a:latin typeface="Arial" pitchFamily="34" charset="0"/>
                  <a:cs typeface="Arial" pitchFamily="34" charset="0"/>
                </a:rPr>
                <a:t>add</a:t>
              </a:r>
              <a:endParaRPr lang="en-US" sz="2800" b="1" dirty="0">
                <a:solidFill>
                  <a:schemeClr val="tx1"/>
                </a:solidFill>
                <a:latin typeface="Arial" pitchFamily="34" charset="0"/>
                <a:cs typeface="Arial" pitchFamily="34" charset="0"/>
              </a:endParaRPr>
            </a:p>
          </p:txBody>
        </p:sp>
        <p:sp>
          <p:nvSpPr>
            <p:cNvPr id="2761743" name="Rectangle 15"/>
            <p:cNvSpPr>
              <a:spLocks noChangeArrowheads="1"/>
            </p:cNvSpPr>
            <p:nvPr/>
          </p:nvSpPr>
          <p:spPr bwMode="auto">
            <a:xfrm>
              <a:off x="563" y="1718"/>
              <a:ext cx="581"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smtClean="0">
                  <a:latin typeface="Arial" pitchFamily="34" charset="0"/>
                  <a:cs typeface="Arial" pitchFamily="34" charset="0"/>
                </a:rPr>
                <a:t>addi</a:t>
              </a:r>
              <a:endParaRPr lang="en-US" sz="2800" b="1" dirty="0">
                <a:solidFill>
                  <a:schemeClr val="tx1"/>
                </a:solidFill>
                <a:latin typeface="Arial" pitchFamily="34" charset="0"/>
                <a:cs typeface="Arial" pitchFamily="34" charset="0"/>
              </a:endParaRPr>
            </a:p>
          </p:txBody>
        </p:sp>
        <p:sp>
          <p:nvSpPr>
            <p:cNvPr id="2761744" name="Rectangle 16"/>
            <p:cNvSpPr>
              <a:spLocks noChangeArrowheads="1"/>
            </p:cNvSpPr>
            <p:nvPr/>
          </p:nvSpPr>
          <p:spPr bwMode="auto">
            <a:xfrm>
              <a:off x="555" y="2182"/>
              <a:ext cx="581"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smtClean="0">
                  <a:latin typeface="Arial" pitchFamily="34" charset="0"/>
                  <a:cs typeface="Arial" pitchFamily="34" charset="0"/>
                </a:rPr>
                <a:t>addi</a:t>
              </a:r>
              <a:endParaRPr lang="en-US" sz="2800" b="1" dirty="0">
                <a:solidFill>
                  <a:schemeClr val="tx1"/>
                </a:solidFill>
                <a:latin typeface="Arial" pitchFamily="34" charset="0"/>
                <a:cs typeface="Arial" pitchFamily="34" charset="0"/>
              </a:endParaRPr>
            </a:p>
          </p:txBody>
        </p:sp>
        <p:sp>
          <p:nvSpPr>
            <p:cNvPr id="2761745" name="Rectangle 17"/>
            <p:cNvSpPr>
              <a:spLocks noChangeArrowheads="1"/>
            </p:cNvSpPr>
            <p:nvPr/>
          </p:nvSpPr>
          <p:spPr bwMode="auto">
            <a:xfrm>
              <a:off x="598" y="2612"/>
              <a:ext cx="606"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smtClean="0">
                  <a:latin typeface="Arial" pitchFamily="34" charset="0"/>
                  <a:cs typeface="Arial" pitchFamily="34" charset="0"/>
                </a:rPr>
                <a:t>instr</a:t>
              </a:r>
              <a:endParaRPr lang="en-US" sz="2800" b="1" dirty="0">
                <a:solidFill>
                  <a:schemeClr val="tx1"/>
                </a:solidFill>
                <a:latin typeface="Arial" pitchFamily="34" charset="0"/>
                <a:cs typeface="Arial" pitchFamily="34" charset="0"/>
              </a:endParaRPr>
            </a:p>
          </p:txBody>
        </p:sp>
        <p:sp>
          <p:nvSpPr>
            <p:cNvPr id="2761746" name="Rectangle 18"/>
            <p:cNvSpPr>
              <a:spLocks noChangeArrowheads="1"/>
            </p:cNvSpPr>
            <p:nvPr/>
          </p:nvSpPr>
          <p:spPr bwMode="auto">
            <a:xfrm>
              <a:off x="587" y="3067"/>
              <a:ext cx="606"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smtClean="0">
                  <a:latin typeface="Arial" pitchFamily="34" charset="0"/>
                  <a:cs typeface="Arial" pitchFamily="34" charset="0"/>
                </a:rPr>
                <a:t>instr</a:t>
              </a:r>
              <a:endParaRPr lang="en-US" sz="2800" b="1" dirty="0">
                <a:solidFill>
                  <a:schemeClr val="tx1"/>
                </a:solidFill>
                <a:latin typeface="Arial" pitchFamily="34" charset="0"/>
                <a:cs typeface="Arial" pitchFamily="34" charset="0"/>
              </a:endParaRPr>
            </a:p>
          </p:txBody>
        </p:sp>
        <p:sp>
          <p:nvSpPr>
            <p:cNvPr id="2761747" name="Line 19"/>
            <p:cNvSpPr>
              <a:spLocks noChangeShapeType="1"/>
            </p:cNvSpPr>
            <p:nvPr/>
          </p:nvSpPr>
          <p:spPr bwMode="auto">
            <a:xfrm>
              <a:off x="1728"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48" name="Line 20"/>
            <p:cNvSpPr>
              <a:spLocks noChangeShapeType="1"/>
            </p:cNvSpPr>
            <p:nvPr/>
          </p:nvSpPr>
          <p:spPr bwMode="auto">
            <a:xfrm>
              <a:off x="2160"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49" name="Line 21"/>
            <p:cNvSpPr>
              <a:spLocks noChangeShapeType="1"/>
            </p:cNvSpPr>
            <p:nvPr/>
          </p:nvSpPr>
          <p:spPr bwMode="auto">
            <a:xfrm>
              <a:off x="2592"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50" name="Line 22"/>
            <p:cNvSpPr>
              <a:spLocks noChangeShapeType="1"/>
            </p:cNvSpPr>
            <p:nvPr/>
          </p:nvSpPr>
          <p:spPr bwMode="auto">
            <a:xfrm>
              <a:off x="3024"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51" name="Line 23"/>
            <p:cNvSpPr>
              <a:spLocks noChangeShapeType="1"/>
            </p:cNvSpPr>
            <p:nvPr/>
          </p:nvSpPr>
          <p:spPr bwMode="auto">
            <a:xfrm>
              <a:off x="3456"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52" name="Line 24"/>
            <p:cNvSpPr>
              <a:spLocks noChangeShapeType="1"/>
            </p:cNvSpPr>
            <p:nvPr/>
          </p:nvSpPr>
          <p:spPr bwMode="auto">
            <a:xfrm>
              <a:off x="3888"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53" name="Line 25"/>
            <p:cNvSpPr>
              <a:spLocks noChangeShapeType="1"/>
            </p:cNvSpPr>
            <p:nvPr/>
          </p:nvSpPr>
          <p:spPr bwMode="auto">
            <a:xfrm>
              <a:off x="4320"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54" name="Line 26"/>
            <p:cNvSpPr>
              <a:spLocks noChangeShapeType="1"/>
            </p:cNvSpPr>
            <p:nvPr/>
          </p:nvSpPr>
          <p:spPr bwMode="auto">
            <a:xfrm>
              <a:off x="4752"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grpSp>
          <p:nvGrpSpPr>
            <p:cNvPr id="5" name="Group 27"/>
            <p:cNvGrpSpPr>
              <a:grpSpLocks/>
            </p:cNvGrpSpPr>
            <p:nvPr/>
          </p:nvGrpSpPr>
          <p:grpSpPr bwMode="auto">
            <a:xfrm>
              <a:off x="2257" y="1152"/>
              <a:ext cx="225" cy="481"/>
              <a:chOff x="2257" y="1152"/>
              <a:chExt cx="225" cy="481"/>
            </a:xfrm>
          </p:grpSpPr>
          <p:sp>
            <p:nvSpPr>
              <p:cNvPr id="2761756" name="Freeform 28"/>
              <p:cNvSpPr>
                <a:spLocks/>
              </p:cNvSpPr>
              <p:nvPr/>
            </p:nvSpPr>
            <p:spPr bwMode="auto">
              <a:xfrm>
                <a:off x="2269" y="1152"/>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57" name="Rectangle 29"/>
              <p:cNvSpPr>
                <a:spLocks noChangeArrowheads="1"/>
              </p:cNvSpPr>
              <p:nvPr/>
            </p:nvSpPr>
            <p:spPr bwMode="auto">
              <a:xfrm rot="5400000">
                <a:off x="2170" y="1274"/>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6" name="Group 30"/>
            <p:cNvGrpSpPr>
              <a:grpSpLocks/>
            </p:cNvGrpSpPr>
            <p:nvPr/>
          </p:nvGrpSpPr>
          <p:grpSpPr bwMode="auto">
            <a:xfrm>
              <a:off x="1324" y="1248"/>
              <a:ext cx="359" cy="289"/>
              <a:chOff x="1324" y="1248"/>
              <a:chExt cx="359" cy="289"/>
            </a:xfrm>
          </p:grpSpPr>
          <p:sp>
            <p:nvSpPr>
              <p:cNvPr id="2761759" name="Rectangle 31"/>
              <p:cNvSpPr>
                <a:spLocks noChangeArrowheads="1"/>
              </p:cNvSpPr>
              <p:nvPr/>
            </p:nvSpPr>
            <p:spPr bwMode="auto">
              <a:xfrm>
                <a:off x="1324" y="1250"/>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a:t>
                </a:r>
                <a:r>
                  <a:rPr lang="en-US" sz="1600" b="1" smtClean="0">
                    <a:solidFill>
                      <a:schemeClr val="tx1"/>
                    </a:solidFill>
                    <a:latin typeface="Times" pitchFamily="-65" charset="0"/>
                  </a:rPr>
                  <a:t>I$</a:t>
                </a:r>
                <a:endParaRPr lang="en-US" sz="1600" b="1" dirty="0">
                  <a:solidFill>
                    <a:schemeClr val="tx1"/>
                  </a:solidFill>
                  <a:latin typeface="Times" pitchFamily="-65" charset="0"/>
                </a:endParaRPr>
              </a:p>
            </p:txBody>
          </p:sp>
          <p:grpSp>
            <p:nvGrpSpPr>
              <p:cNvPr id="7" name="Group 32"/>
              <p:cNvGrpSpPr>
                <a:grpSpLocks/>
              </p:cNvGrpSpPr>
              <p:nvPr/>
            </p:nvGrpSpPr>
            <p:grpSpPr bwMode="auto">
              <a:xfrm>
                <a:off x="1343" y="1248"/>
                <a:ext cx="340" cy="289"/>
                <a:chOff x="1343" y="1248"/>
                <a:chExt cx="340" cy="289"/>
              </a:xfrm>
            </p:grpSpPr>
            <p:sp>
              <p:nvSpPr>
                <p:cNvPr id="2761761" name="Freeform 33"/>
                <p:cNvSpPr>
                  <a:spLocks/>
                </p:cNvSpPr>
                <p:nvPr/>
              </p:nvSpPr>
              <p:spPr bwMode="auto">
                <a:xfrm>
                  <a:off x="1343" y="124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62" name="Freeform 34"/>
                <p:cNvSpPr>
                  <a:spLocks/>
                </p:cNvSpPr>
                <p:nvPr/>
              </p:nvSpPr>
              <p:spPr bwMode="auto">
                <a:xfrm>
                  <a:off x="1512" y="124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61763" name="Rectangle 35"/>
            <p:cNvSpPr>
              <a:spLocks noChangeArrowheads="1"/>
            </p:cNvSpPr>
            <p:nvPr/>
          </p:nvSpPr>
          <p:spPr bwMode="auto">
            <a:xfrm>
              <a:off x="1784" y="1255"/>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8" name="Group 36"/>
            <p:cNvGrpSpPr>
              <a:grpSpLocks/>
            </p:cNvGrpSpPr>
            <p:nvPr/>
          </p:nvGrpSpPr>
          <p:grpSpPr bwMode="auto">
            <a:xfrm>
              <a:off x="1803" y="1248"/>
              <a:ext cx="296" cy="289"/>
              <a:chOff x="1803" y="1248"/>
              <a:chExt cx="296" cy="289"/>
            </a:xfrm>
          </p:grpSpPr>
          <p:sp>
            <p:nvSpPr>
              <p:cNvPr id="2761765" name="Freeform 37"/>
              <p:cNvSpPr>
                <a:spLocks/>
              </p:cNvSpPr>
              <p:nvPr/>
            </p:nvSpPr>
            <p:spPr bwMode="auto">
              <a:xfrm>
                <a:off x="1803" y="1248"/>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66" name="Freeform 38"/>
              <p:cNvSpPr>
                <a:spLocks/>
              </p:cNvSpPr>
              <p:nvPr/>
            </p:nvSpPr>
            <p:spPr bwMode="auto">
              <a:xfrm>
                <a:off x="1951" y="1248"/>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767" name="Line 39"/>
            <p:cNvSpPr>
              <a:spLocks noChangeShapeType="1"/>
            </p:cNvSpPr>
            <p:nvPr/>
          </p:nvSpPr>
          <p:spPr bwMode="auto">
            <a:xfrm>
              <a:off x="1688" y="1392"/>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68" name="Freeform 40"/>
            <p:cNvSpPr>
              <a:spLocks/>
            </p:cNvSpPr>
            <p:nvPr/>
          </p:nvSpPr>
          <p:spPr bwMode="auto">
            <a:xfrm>
              <a:off x="1750"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69" name="Line 41"/>
            <p:cNvSpPr>
              <a:spLocks noChangeShapeType="1"/>
            </p:cNvSpPr>
            <p:nvPr/>
          </p:nvSpPr>
          <p:spPr bwMode="auto">
            <a:xfrm>
              <a:off x="2104" y="1296"/>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70" name="Rectangle 42"/>
            <p:cNvSpPr>
              <a:spLocks noChangeArrowheads="1"/>
            </p:cNvSpPr>
            <p:nvPr/>
          </p:nvSpPr>
          <p:spPr bwMode="auto">
            <a:xfrm>
              <a:off x="2601" y="1250"/>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sp>
          <p:nvSpPr>
            <p:cNvPr id="2761771" name="Rectangle 43"/>
            <p:cNvSpPr>
              <a:spLocks noChangeArrowheads="1"/>
            </p:cNvSpPr>
            <p:nvPr/>
          </p:nvSpPr>
          <p:spPr bwMode="auto">
            <a:xfrm>
              <a:off x="3093" y="1250"/>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9" name="Group 44"/>
            <p:cNvGrpSpPr>
              <a:grpSpLocks/>
            </p:cNvGrpSpPr>
            <p:nvPr/>
          </p:nvGrpSpPr>
          <p:grpSpPr bwMode="auto">
            <a:xfrm>
              <a:off x="3120" y="1248"/>
              <a:ext cx="284" cy="289"/>
              <a:chOff x="3120" y="1248"/>
              <a:chExt cx="284" cy="289"/>
            </a:xfrm>
          </p:grpSpPr>
          <p:sp>
            <p:nvSpPr>
              <p:cNvPr id="2761773" name="Freeform 45"/>
              <p:cNvSpPr>
                <a:spLocks/>
              </p:cNvSpPr>
              <p:nvPr/>
            </p:nvSpPr>
            <p:spPr bwMode="auto">
              <a:xfrm>
                <a:off x="3120" y="1248"/>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74" name="Freeform 46"/>
              <p:cNvSpPr>
                <a:spLocks/>
              </p:cNvSpPr>
              <p:nvPr/>
            </p:nvSpPr>
            <p:spPr bwMode="auto">
              <a:xfrm>
                <a:off x="3261" y="1248"/>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775" name="Line 47"/>
            <p:cNvSpPr>
              <a:spLocks noChangeShapeType="1"/>
            </p:cNvSpPr>
            <p:nvPr/>
          </p:nvSpPr>
          <p:spPr bwMode="auto">
            <a:xfrm>
              <a:off x="2973" y="1392"/>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76" name="Line 48"/>
            <p:cNvSpPr>
              <a:spLocks noChangeShapeType="1"/>
            </p:cNvSpPr>
            <p:nvPr/>
          </p:nvSpPr>
          <p:spPr bwMode="auto">
            <a:xfrm>
              <a:off x="2489" y="1392"/>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77" name="Freeform 49"/>
            <p:cNvSpPr>
              <a:spLocks/>
            </p:cNvSpPr>
            <p:nvPr/>
          </p:nvSpPr>
          <p:spPr bwMode="auto">
            <a:xfrm>
              <a:off x="2610" y="1392"/>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78" name="Line 50"/>
            <p:cNvSpPr>
              <a:spLocks noChangeShapeType="1"/>
            </p:cNvSpPr>
            <p:nvPr/>
          </p:nvSpPr>
          <p:spPr bwMode="auto">
            <a:xfrm>
              <a:off x="2104" y="1488"/>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79" name="Freeform 51"/>
            <p:cNvSpPr>
              <a:spLocks/>
            </p:cNvSpPr>
            <p:nvPr/>
          </p:nvSpPr>
          <p:spPr bwMode="auto">
            <a:xfrm>
              <a:off x="2197" y="1387"/>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10" name="Group 52"/>
            <p:cNvGrpSpPr>
              <a:grpSpLocks/>
            </p:cNvGrpSpPr>
            <p:nvPr/>
          </p:nvGrpSpPr>
          <p:grpSpPr bwMode="auto">
            <a:xfrm>
              <a:off x="1751" y="1600"/>
              <a:ext cx="2096" cy="513"/>
              <a:chOff x="1751" y="1600"/>
              <a:chExt cx="2096" cy="513"/>
            </a:xfrm>
          </p:grpSpPr>
          <p:grpSp>
            <p:nvGrpSpPr>
              <p:cNvPr id="11" name="Group 53"/>
              <p:cNvGrpSpPr>
                <a:grpSpLocks/>
              </p:cNvGrpSpPr>
              <p:nvPr/>
            </p:nvGrpSpPr>
            <p:grpSpPr bwMode="auto">
              <a:xfrm>
                <a:off x="2684" y="1600"/>
                <a:ext cx="225" cy="481"/>
                <a:chOff x="2684" y="1600"/>
                <a:chExt cx="225" cy="481"/>
              </a:xfrm>
            </p:grpSpPr>
            <p:sp>
              <p:nvSpPr>
                <p:cNvPr id="2761782" name="Freeform 54"/>
                <p:cNvSpPr>
                  <a:spLocks/>
                </p:cNvSpPr>
                <p:nvPr/>
              </p:nvSpPr>
              <p:spPr bwMode="auto">
                <a:xfrm>
                  <a:off x="2696" y="1600"/>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83" name="Rectangle 55"/>
                <p:cNvSpPr>
                  <a:spLocks noChangeArrowheads="1"/>
                </p:cNvSpPr>
                <p:nvPr/>
              </p:nvSpPr>
              <p:spPr bwMode="auto">
                <a:xfrm rot="5400000">
                  <a:off x="2597" y="1722"/>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12" name="Group 56"/>
              <p:cNvGrpSpPr>
                <a:grpSpLocks/>
              </p:cNvGrpSpPr>
              <p:nvPr/>
            </p:nvGrpSpPr>
            <p:grpSpPr bwMode="auto">
              <a:xfrm>
                <a:off x="1751" y="1696"/>
                <a:ext cx="359" cy="289"/>
                <a:chOff x="1751" y="1696"/>
                <a:chExt cx="359" cy="289"/>
              </a:xfrm>
            </p:grpSpPr>
            <p:sp>
              <p:nvSpPr>
                <p:cNvPr id="2761785" name="Rectangle 57"/>
                <p:cNvSpPr>
                  <a:spLocks noChangeArrowheads="1"/>
                </p:cNvSpPr>
                <p:nvPr/>
              </p:nvSpPr>
              <p:spPr bwMode="auto">
                <a:xfrm>
                  <a:off x="1751" y="1698"/>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a:t>
                  </a:r>
                  <a:r>
                    <a:rPr lang="en-US" sz="1600" b="1" smtClean="0">
                      <a:solidFill>
                        <a:schemeClr val="tx1"/>
                      </a:solidFill>
                      <a:latin typeface="Times" pitchFamily="-65" charset="0"/>
                    </a:rPr>
                    <a:t>I$</a:t>
                  </a:r>
                  <a:endParaRPr lang="en-US" sz="1600" b="1" dirty="0">
                    <a:solidFill>
                      <a:schemeClr val="tx1"/>
                    </a:solidFill>
                    <a:latin typeface="Times" pitchFamily="-65" charset="0"/>
                  </a:endParaRPr>
                </a:p>
              </p:txBody>
            </p:sp>
            <p:grpSp>
              <p:nvGrpSpPr>
                <p:cNvPr id="13" name="Group 58"/>
                <p:cNvGrpSpPr>
                  <a:grpSpLocks/>
                </p:cNvGrpSpPr>
                <p:nvPr/>
              </p:nvGrpSpPr>
              <p:grpSpPr bwMode="auto">
                <a:xfrm>
                  <a:off x="1770" y="1696"/>
                  <a:ext cx="340" cy="289"/>
                  <a:chOff x="1770" y="1696"/>
                  <a:chExt cx="340" cy="289"/>
                </a:xfrm>
              </p:grpSpPr>
              <p:sp>
                <p:nvSpPr>
                  <p:cNvPr id="2761787" name="Freeform 59"/>
                  <p:cNvSpPr>
                    <a:spLocks/>
                  </p:cNvSpPr>
                  <p:nvPr/>
                </p:nvSpPr>
                <p:spPr bwMode="auto">
                  <a:xfrm>
                    <a:off x="1770" y="1696"/>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88" name="Freeform 60"/>
                  <p:cNvSpPr>
                    <a:spLocks/>
                  </p:cNvSpPr>
                  <p:nvPr/>
                </p:nvSpPr>
                <p:spPr bwMode="auto">
                  <a:xfrm>
                    <a:off x="1939" y="1696"/>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61789" name="Rectangle 61"/>
              <p:cNvSpPr>
                <a:spLocks noChangeArrowheads="1"/>
              </p:cNvSpPr>
              <p:nvPr/>
            </p:nvSpPr>
            <p:spPr bwMode="auto">
              <a:xfrm>
                <a:off x="2211" y="1703"/>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4" name="Group 62"/>
              <p:cNvGrpSpPr>
                <a:grpSpLocks/>
              </p:cNvGrpSpPr>
              <p:nvPr/>
            </p:nvGrpSpPr>
            <p:grpSpPr bwMode="auto">
              <a:xfrm>
                <a:off x="2230" y="1696"/>
                <a:ext cx="296" cy="289"/>
                <a:chOff x="2230" y="1696"/>
                <a:chExt cx="296" cy="289"/>
              </a:xfrm>
            </p:grpSpPr>
            <p:sp>
              <p:nvSpPr>
                <p:cNvPr id="2761791" name="Freeform 63"/>
                <p:cNvSpPr>
                  <a:spLocks/>
                </p:cNvSpPr>
                <p:nvPr/>
              </p:nvSpPr>
              <p:spPr bwMode="auto">
                <a:xfrm>
                  <a:off x="2230" y="1696"/>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92" name="Freeform 64"/>
                <p:cNvSpPr>
                  <a:spLocks/>
                </p:cNvSpPr>
                <p:nvPr/>
              </p:nvSpPr>
              <p:spPr bwMode="auto">
                <a:xfrm>
                  <a:off x="2378" y="1696"/>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793" name="Line 65"/>
              <p:cNvSpPr>
                <a:spLocks noChangeShapeType="1"/>
              </p:cNvSpPr>
              <p:nvPr/>
            </p:nvSpPr>
            <p:spPr bwMode="auto">
              <a:xfrm>
                <a:off x="2115" y="1840"/>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94" name="Freeform 66"/>
              <p:cNvSpPr>
                <a:spLocks/>
              </p:cNvSpPr>
              <p:nvPr/>
            </p:nvSpPr>
            <p:spPr bwMode="auto">
              <a:xfrm>
                <a:off x="2177" y="1744"/>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95" name="Line 67"/>
              <p:cNvSpPr>
                <a:spLocks noChangeShapeType="1"/>
              </p:cNvSpPr>
              <p:nvPr/>
            </p:nvSpPr>
            <p:spPr bwMode="auto">
              <a:xfrm>
                <a:off x="2531" y="1744"/>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96" name="Rectangle 68"/>
              <p:cNvSpPr>
                <a:spLocks noChangeArrowheads="1"/>
              </p:cNvSpPr>
              <p:nvPr/>
            </p:nvSpPr>
            <p:spPr bwMode="auto">
              <a:xfrm>
                <a:off x="3028" y="1698"/>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15" name="Group 69"/>
              <p:cNvGrpSpPr>
                <a:grpSpLocks/>
              </p:cNvGrpSpPr>
              <p:nvPr/>
            </p:nvGrpSpPr>
            <p:grpSpPr bwMode="auto">
              <a:xfrm>
                <a:off x="3079" y="1696"/>
                <a:ext cx="325" cy="289"/>
                <a:chOff x="3079" y="1696"/>
                <a:chExt cx="325" cy="289"/>
              </a:xfrm>
            </p:grpSpPr>
            <p:sp>
              <p:nvSpPr>
                <p:cNvPr id="2761798" name="Freeform 70"/>
                <p:cNvSpPr>
                  <a:spLocks/>
                </p:cNvSpPr>
                <p:nvPr/>
              </p:nvSpPr>
              <p:spPr bwMode="auto">
                <a:xfrm>
                  <a:off x="3079" y="1696"/>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99" name="Freeform 71"/>
                <p:cNvSpPr>
                  <a:spLocks/>
                </p:cNvSpPr>
                <p:nvPr/>
              </p:nvSpPr>
              <p:spPr bwMode="auto">
                <a:xfrm>
                  <a:off x="3240" y="1696"/>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00" name="Rectangle 72"/>
              <p:cNvSpPr>
                <a:spLocks noChangeArrowheads="1"/>
              </p:cNvSpPr>
              <p:nvPr/>
            </p:nvSpPr>
            <p:spPr bwMode="auto">
              <a:xfrm>
                <a:off x="3520" y="1698"/>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6" name="Group 73"/>
              <p:cNvGrpSpPr>
                <a:grpSpLocks/>
              </p:cNvGrpSpPr>
              <p:nvPr/>
            </p:nvGrpSpPr>
            <p:grpSpPr bwMode="auto">
              <a:xfrm>
                <a:off x="3547" y="1696"/>
                <a:ext cx="284" cy="289"/>
                <a:chOff x="3547" y="1696"/>
                <a:chExt cx="284" cy="289"/>
              </a:xfrm>
            </p:grpSpPr>
            <p:sp>
              <p:nvSpPr>
                <p:cNvPr id="2761802" name="Freeform 74"/>
                <p:cNvSpPr>
                  <a:spLocks/>
                </p:cNvSpPr>
                <p:nvPr/>
              </p:nvSpPr>
              <p:spPr bwMode="auto">
                <a:xfrm>
                  <a:off x="3547" y="1696"/>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03" name="Freeform 75"/>
                <p:cNvSpPr>
                  <a:spLocks/>
                </p:cNvSpPr>
                <p:nvPr/>
              </p:nvSpPr>
              <p:spPr bwMode="auto">
                <a:xfrm>
                  <a:off x="3688" y="1696"/>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04" name="Line 76"/>
              <p:cNvSpPr>
                <a:spLocks noChangeShapeType="1"/>
              </p:cNvSpPr>
              <p:nvPr/>
            </p:nvSpPr>
            <p:spPr bwMode="auto">
              <a:xfrm>
                <a:off x="3400" y="1840"/>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05" name="Line 77"/>
              <p:cNvSpPr>
                <a:spLocks noChangeShapeType="1"/>
              </p:cNvSpPr>
              <p:nvPr/>
            </p:nvSpPr>
            <p:spPr bwMode="auto">
              <a:xfrm>
                <a:off x="2916" y="1840"/>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06" name="Freeform 78"/>
              <p:cNvSpPr>
                <a:spLocks/>
              </p:cNvSpPr>
              <p:nvPr/>
            </p:nvSpPr>
            <p:spPr bwMode="auto">
              <a:xfrm>
                <a:off x="3037" y="1840"/>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07" name="Line 79"/>
              <p:cNvSpPr>
                <a:spLocks noChangeShapeType="1"/>
              </p:cNvSpPr>
              <p:nvPr/>
            </p:nvSpPr>
            <p:spPr bwMode="auto">
              <a:xfrm>
                <a:off x="2531" y="1936"/>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08" name="Freeform 80"/>
              <p:cNvSpPr>
                <a:spLocks/>
              </p:cNvSpPr>
              <p:nvPr/>
            </p:nvSpPr>
            <p:spPr bwMode="auto">
              <a:xfrm>
                <a:off x="2624" y="1835"/>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17" name="Group 81"/>
            <p:cNvGrpSpPr>
              <a:grpSpLocks/>
            </p:cNvGrpSpPr>
            <p:nvPr/>
          </p:nvGrpSpPr>
          <p:grpSpPr bwMode="auto">
            <a:xfrm>
              <a:off x="2178" y="2048"/>
              <a:ext cx="2096" cy="513"/>
              <a:chOff x="2178" y="2048"/>
              <a:chExt cx="2096" cy="513"/>
            </a:xfrm>
          </p:grpSpPr>
          <p:grpSp>
            <p:nvGrpSpPr>
              <p:cNvPr id="18" name="Group 82"/>
              <p:cNvGrpSpPr>
                <a:grpSpLocks/>
              </p:cNvGrpSpPr>
              <p:nvPr/>
            </p:nvGrpSpPr>
            <p:grpSpPr bwMode="auto">
              <a:xfrm>
                <a:off x="3111" y="2048"/>
                <a:ext cx="225" cy="481"/>
                <a:chOff x="3111" y="2048"/>
                <a:chExt cx="225" cy="481"/>
              </a:xfrm>
            </p:grpSpPr>
            <p:sp>
              <p:nvSpPr>
                <p:cNvPr id="2761811" name="Freeform 83"/>
                <p:cNvSpPr>
                  <a:spLocks/>
                </p:cNvSpPr>
                <p:nvPr/>
              </p:nvSpPr>
              <p:spPr bwMode="auto">
                <a:xfrm>
                  <a:off x="3123" y="2048"/>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12" name="Rectangle 84"/>
                <p:cNvSpPr>
                  <a:spLocks noChangeArrowheads="1"/>
                </p:cNvSpPr>
                <p:nvPr/>
              </p:nvSpPr>
              <p:spPr bwMode="auto">
                <a:xfrm rot="5400000">
                  <a:off x="3024" y="2170"/>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19" name="Group 85"/>
              <p:cNvGrpSpPr>
                <a:grpSpLocks/>
              </p:cNvGrpSpPr>
              <p:nvPr/>
            </p:nvGrpSpPr>
            <p:grpSpPr bwMode="auto">
              <a:xfrm>
                <a:off x="2178" y="2144"/>
                <a:ext cx="359" cy="289"/>
                <a:chOff x="2178" y="2144"/>
                <a:chExt cx="359" cy="289"/>
              </a:xfrm>
            </p:grpSpPr>
            <p:sp>
              <p:nvSpPr>
                <p:cNvPr id="2761814" name="Rectangle 86"/>
                <p:cNvSpPr>
                  <a:spLocks noChangeArrowheads="1"/>
                </p:cNvSpPr>
                <p:nvPr/>
              </p:nvSpPr>
              <p:spPr bwMode="auto">
                <a:xfrm>
                  <a:off x="2178" y="2146"/>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a:t>
                  </a:r>
                  <a:r>
                    <a:rPr lang="en-US" sz="1600" b="1" smtClean="0">
                      <a:solidFill>
                        <a:schemeClr val="tx1"/>
                      </a:solidFill>
                      <a:latin typeface="Times" pitchFamily="-65" charset="0"/>
                    </a:rPr>
                    <a:t>I$</a:t>
                  </a:r>
                  <a:endParaRPr lang="en-US" sz="1600" b="1" dirty="0">
                    <a:solidFill>
                      <a:schemeClr val="tx1"/>
                    </a:solidFill>
                    <a:latin typeface="Times" pitchFamily="-65" charset="0"/>
                  </a:endParaRPr>
                </a:p>
              </p:txBody>
            </p:sp>
            <p:grpSp>
              <p:nvGrpSpPr>
                <p:cNvPr id="20" name="Group 87"/>
                <p:cNvGrpSpPr>
                  <a:grpSpLocks/>
                </p:cNvGrpSpPr>
                <p:nvPr/>
              </p:nvGrpSpPr>
              <p:grpSpPr bwMode="auto">
                <a:xfrm>
                  <a:off x="2197" y="2144"/>
                  <a:ext cx="340" cy="289"/>
                  <a:chOff x="2197" y="2144"/>
                  <a:chExt cx="340" cy="289"/>
                </a:xfrm>
              </p:grpSpPr>
              <p:sp>
                <p:nvSpPr>
                  <p:cNvPr id="2761816" name="Freeform 88"/>
                  <p:cNvSpPr>
                    <a:spLocks/>
                  </p:cNvSpPr>
                  <p:nvPr/>
                </p:nvSpPr>
                <p:spPr bwMode="auto">
                  <a:xfrm>
                    <a:off x="2197" y="2144"/>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17" name="Freeform 89"/>
                  <p:cNvSpPr>
                    <a:spLocks/>
                  </p:cNvSpPr>
                  <p:nvPr/>
                </p:nvSpPr>
                <p:spPr bwMode="auto">
                  <a:xfrm>
                    <a:off x="2366" y="2144"/>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61818" name="Rectangle 90"/>
              <p:cNvSpPr>
                <a:spLocks noChangeArrowheads="1"/>
              </p:cNvSpPr>
              <p:nvPr/>
            </p:nvSpPr>
            <p:spPr bwMode="auto">
              <a:xfrm>
                <a:off x="2638" y="2151"/>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1" name="Group 91"/>
              <p:cNvGrpSpPr>
                <a:grpSpLocks/>
              </p:cNvGrpSpPr>
              <p:nvPr/>
            </p:nvGrpSpPr>
            <p:grpSpPr bwMode="auto">
              <a:xfrm>
                <a:off x="2657" y="2144"/>
                <a:ext cx="296" cy="289"/>
                <a:chOff x="2657" y="2144"/>
                <a:chExt cx="296" cy="289"/>
              </a:xfrm>
            </p:grpSpPr>
            <p:sp>
              <p:nvSpPr>
                <p:cNvPr id="2761820" name="Freeform 92"/>
                <p:cNvSpPr>
                  <a:spLocks/>
                </p:cNvSpPr>
                <p:nvPr/>
              </p:nvSpPr>
              <p:spPr bwMode="auto">
                <a:xfrm>
                  <a:off x="2657" y="2144"/>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21" name="Freeform 93"/>
                <p:cNvSpPr>
                  <a:spLocks/>
                </p:cNvSpPr>
                <p:nvPr/>
              </p:nvSpPr>
              <p:spPr bwMode="auto">
                <a:xfrm>
                  <a:off x="2805" y="2144"/>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22" name="Line 94"/>
              <p:cNvSpPr>
                <a:spLocks noChangeShapeType="1"/>
              </p:cNvSpPr>
              <p:nvPr/>
            </p:nvSpPr>
            <p:spPr bwMode="auto">
              <a:xfrm>
                <a:off x="2542" y="2288"/>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23" name="Freeform 95"/>
              <p:cNvSpPr>
                <a:spLocks/>
              </p:cNvSpPr>
              <p:nvPr/>
            </p:nvSpPr>
            <p:spPr bwMode="auto">
              <a:xfrm>
                <a:off x="2604" y="2192"/>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24" name="Line 96"/>
              <p:cNvSpPr>
                <a:spLocks noChangeShapeType="1"/>
              </p:cNvSpPr>
              <p:nvPr/>
            </p:nvSpPr>
            <p:spPr bwMode="auto">
              <a:xfrm>
                <a:off x="2958" y="2192"/>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25" name="Rectangle 97"/>
              <p:cNvSpPr>
                <a:spLocks noChangeArrowheads="1"/>
              </p:cNvSpPr>
              <p:nvPr/>
            </p:nvSpPr>
            <p:spPr bwMode="auto">
              <a:xfrm>
                <a:off x="3455" y="2146"/>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2" name="Group 98"/>
              <p:cNvGrpSpPr>
                <a:grpSpLocks/>
              </p:cNvGrpSpPr>
              <p:nvPr/>
            </p:nvGrpSpPr>
            <p:grpSpPr bwMode="auto">
              <a:xfrm>
                <a:off x="3506" y="2144"/>
                <a:ext cx="325" cy="289"/>
                <a:chOff x="3506" y="2144"/>
                <a:chExt cx="325" cy="289"/>
              </a:xfrm>
            </p:grpSpPr>
            <p:sp>
              <p:nvSpPr>
                <p:cNvPr id="2761827" name="Freeform 99"/>
                <p:cNvSpPr>
                  <a:spLocks/>
                </p:cNvSpPr>
                <p:nvPr/>
              </p:nvSpPr>
              <p:spPr bwMode="auto">
                <a:xfrm>
                  <a:off x="3506" y="2144"/>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28" name="Freeform 100"/>
                <p:cNvSpPr>
                  <a:spLocks/>
                </p:cNvSpPr>
                <p:nvPr/>
              </p:nvSpPr>
              <p:spPr bwMode="auto">
                <a:xfrm>
                  <a:off x="3667" y="2144"/>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29" name="Rectangle 101"/>
              <p:cNvSpPr>
                <a:spLocks noChangeArrowheads="1"/>
              </p:cNvSpPr>
              <p:nvPr/>
            </p:nvSpPr>
            <p:spPr bwMode="auto">
              <a:xfrm>
                <a:off x="3947" y="2146"/>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3" name="Group 102"/>
              <p:cNvGrpSpPr>
                <a:grpSpLocks/>
              </p:cNvGrpSpPr>
              <p:nvPr/>
            </p:nvGrpSpPr>
            <p:grpSpPr bwMode="auto">
              <a:xfrm>
                <a:off x="3974" y="2144"/>
                <a:ext cx="284" cy="289"/>
                <a:chOff x="3974" y="2144"/>
                <a:chExt cx="284" cy="289"/>
              </a:xfrm>
            </p:grpSpPr>
            <p:sp>
              <p:nvSpPr>
                <p:cNvPr id="2761831" name="Freeform 103"/>
                <p:cNvSpPr>
                  <a:spLocks/>
                </p:cNvSpPr>
                <p:nvPr/>
              </p:nvSpPr>
              <p:spPr bwMode="auto">
                <a:xfrm>
                  <a:off x="3974" y="2144"/>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32" name="Freeform 104"/>
                <p:cNvSpPr>
                  <a:spLocks/>
                </p:cNvSpPr>
                <p:nvPr/>
              </p:nvSpPr>
              <p:spPr bwMode="auto">
                <a:xfrm>
                  <a:off x="4115" y="2144"/>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33" name="Line 105"/>
              <p:cNvSpPr>
                <a:spLocks noChangeShapeType="1"/>
              </p:cNvSpPr>
              <p:nvPr/>
            </p:nvSpPr>
            <p:spPr bwMode="auto">
              <a:xfrm>
                <a:off x="3827" y="2288"/>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34" name="Line 106"/>
              <p:cNvSpPr>
                <a:spLocks noChangeShapeType="1"/>
              </p:cNvSpPr>
              <p:nvPr/>
            </p:nvSpPr>
            <p:spPr bwMode="auto">
              <a:xfrm>
                <a:off x="3343" y="2288"/>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35" name="Freeform 107"/>
              <p:cNvSpPr>
                <a:spLocks/>
              </p:cNvSpPr>
              <p:nvPr/>
            </p:nvSpPr>
            <p:spPr bwMode="auto">
              <a:xfrm>
                <a:off x="3464" y="2288"/>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36" name="Line 108"/>
              <p:cNvSpPr>
                <a:spLocks noChangeShapeType="1"/>
              </p:cNvSpPr>
              <p:nvPr/>
            </p:nvSpPr>
            <p:spPr bwMode="auto">
              <a:xfrm>
                <a:off x="2958" y="2384"/>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37" name="Freeform 109"/>
              <p:cNvSpPr>
                <a:spLocks/>
              </p:cNvSpPr>
              <p:nvPr/>
            </p:nvSpPr>
            <p:spPr bwMode="auto">
              <a:xfrm>
                <a:off x="3051" y="2283"/>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24" name="Group 110"/>
            <p:cNvGrpSpPr>
              <a:grpSpLocks/>
            </p:cNvGrpSpPr>
            <p:nvPr/>
          </p:nvGrpSpPr>
          <p:grpSpPr bwMode="auto">
            <a:xfrm>
              <a:off x="3538" y="2496"/>
              <a:ext cx="225" cy="481"/>
              <a:chOff x="3538" y="2496"/>
              <a:chExt cx="225" cy="481"/>
            </a:xfrm>
          </p:grpSpPr>
          <p:sp>
            <p:nvSpPr>
              <p:cNvPr id="2761839" name="Freeform 111"/>
              <p:cNvSpPr>
                <a:spLocks/>
              </p:cNvSpPr>
              <p:nvPr/>
            </p:nvSpPr>
            <p:spPr bwMode="auto">
              <a:xfrm>
                <a:off x="3550" y="2496"/>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40" name="Rectangle 112"/>
              <p:cNvSpPr>
                <a:spLocks noChangeArrowheads="1"/>
              </p:cNvSpPr>
              <p:nvPr/>
            </p:nvSpPr>
            <p:spPr bwMode="auto">
              <a:xfrm rot="5400000">
                <a:off x="3451" y="2618"/>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sp>
          <p:nvSpPr>
            <p:cNvPr id="2761841" name="Rectangle 113"/>
            <p:cNvSpPr>
              <a:spLocks noChangeArrowheads="1"/>
            </p:cNvSpPr>
            <p:nvPr/>
          </p:nvSpPr>
          <p:spPr bwMode="auto">
            <a:xfrm>
              <a:off x="3065" y="2599"/>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5" name="Group 114"/>
            <p:cNvGrpSpPr>
              <a:grpSpLocks/>
            </p:cNvGrpSpPr>
            <p:nvPr/>
          </p:nvGrpSpPr>
          <p:grpSpPr bwMode="auto">
            <a:xfrm>
              <a:off x="3084" y="2592"/>
              <a:ext cx="296" cy="289"/>
              <a:chOff x="3084" y="2592"/>
              <a:chExt cx="296" cy="289"/>
            </a:xfrm>
          </p:grpSpPr>
          <p:sp>
            <p:nvSpPr>
              <p:cNvPr id="2761843" name="Freeform 115"/>
              <p:cNvSpPr>
                <a:spLocks/>
              </p:cNvSpPr>
              <p:nvPr/>
            </p:nvSpPr>
            <p:spPr bwMode="auto">
              <a:xfrm>
                <a:off x="3084" y="2592"/>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44" name="Freeform 116"/>
              <p:cNvSpPr>
                <a:spLocks/>
              </p:cNvSpPr>
              <p:nvPr/>
            </p:nvSpPr>
            <p:spPr bwMode="auto">
              <a:xfrm>
                <a:off x="3232" y="2592"/>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45" name="Line 117"/>
            <p:cNvSpPr>
              <a:spLocks noChangeShapeType="1"/>
            </p:cNvSpPr>
            <p:nvPr/>
          </p:nvSpPr>
          <p:spPr bwMode="auto">
            <a:xfrm>
              <a:off x="2969" y="2736"/>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46" name="Freeform 118"/>
            <p:cNvSpPr>
              <a:spLocks/>
            </p:cNvSpPr>
            <p:nvPr/>
          </p:nvSpPr>
          <p:spPr bwMode="auto">
            <a:xfrm>
              <a:off x="3031" y="2640"/>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47" name="Line 119"/>
            <p:cNvSpPr>
              <a:spLocks noChangeShapeType="1"/>
            </p:cNvSpPr>
            <p:nvPr/>
          </p:nvSpPr>
          <p:spPr bwMode="auto">
            <a:xfrm>
              <a:off x="3385" y="2640"/>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48" name="Rectangle 120"/>
            <p:cNvSpPr>
              <a:spLocks noChangeArrowheads="1"/>
            </p:cNvSpPr>
            <p:nvPr/>
          </p:nvSpPr>
          <p:spPr bwMode="auto">
            <a:xfrm>
              <a:off x="3882" y="2594"/>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6" name="Group 121"/>
            <p:cNvGrpSpPr>
              <a:grpSpLocks/>
            </p:cNvGrpSpPr>
            <p:nvPr/>
          </p:nvGrpSpPr>
          <p:grpSpPr bwMode="auto">
            <a:xfrm>
              <a:off x="3933" y="2592"/>
              <a:ext cx="325" cy="289"/>
              <a:chOff x="3933" y="2592"/>
              <a:chExt cx="325" cy="289"/>
            </a:xfrm>
          </p:grpSpPr>
          <p:sp>
            <p:nvSpPr>
              <p:cNvPr id="2761850" name="Freeform 122"/>
              <p:cNvSpPr>
                <a:spLocks/>
              </p:cNvSpPr>
              <p:nvPr/>
            </p:nvSpPr>
            <p:spPr bwMode="auto">
              <a:xfrm>
                <a:off x="3933" y="2592"/>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51" name="Freeform 123"/>
              <p:cNvSpPr>
                <a:spLocks/>
              </p:cNvSpPr>
              <p:nvPr/>
            </p:nvSpPr>
            <p:spPr bwMode="auto">
              <a:xfrm>
                <a:off x="4094" y="2592"/>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52" name="Rectangle 124"/>
            <p:cNvSpPr>
              <a:spLocks noChangeArrowheads="1"/>
            </p:cNvSpPr>
            <p:nvPr/>
          </p:nvSpPr>
          <p:spPr bwMode="auto">
            <a:xfrm>
              <a:off x="4374" y="2594"/>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 name="Group 125"/>
            <p:cNvGrpSpPr>
              <a:grpSpLocks/>
            </p:cNvGrpSpPr>
            <p:nvPr/>
          </p:nvGrpSpPr>
          <p:grpSpPr bwMode="auto">
            <a:xfrm>
              <a:off x="4401" y="2592"/>
              <a:ext cx="284" cy="289"/>
              <a:chOff x="4401" y="2592"/>
              <a:chExt cx="284" cy="289"/>
            </a:xfrm>
          </p:grpSpPr>
          <p:sp>
            <p:nvSpPr>
              <p:cNvPr id="2761854" name="Freeform 126"/>
              <p:cNvSpPr>
                <a:spLocks/>
              </p:cNvSpPr>
              <p:nvPr/>
            </p:nvSpPr>
            <p:spPr bwMode="auto">
              <a:xfrm>
                <a:off x="4401" y="2592"/>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55" name="Freeform 127"/>
              <p:cNvSpPr>
                <a:spLocks/>
              </p:cNvSpPr>
              <p:nvPr/>
            </p:nvSpPr>
            <p:spPr bwMode="auto">
              <a:xfrm>
                <a:off x="4542" y="2592"/>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56" name="Line 128"/>
            <p:cNvSpPr>
              <a:spLocks noChangeShapeType="1"/>
            </p:cNvSpPr>
            <p:nvPr/>
          </p:nvSpPr>
          <p:spPr bwMode="auto">
            <a:xfrm>
              <a:off x="4254" y="2736"/>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57" name="Line 129"/>
            <p:cNvSpPr>
              <a:spLocks noChangeShapeType="1"/>
            </p:cNvSpPr>
            <p:nvPr/>
          </p:nvSpPr>
          <p:spPr bwMode="auto">
            <a:xfrm>
              <a:off x="3770" y="2736"/>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58" name="Freeform 130"/>
            <p:cNvSpPr>
              <a:spLocks/>
            </p:cNvSpPr>
            <p:nvPr/>
          </p:nvSpPr>
          <p:spPr bwMode="auto">
            <a:xfrm>
              <a:off x="3891" y="2736"/>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59" name="Line 131"/>
            <p:cNvSpPr>
              <a:spLocks noChangeShapeType="1"/>
            </p:cNvSpPr>
            <p:nvPr/>
          </p:nvSpPr>
          <p:spPr bwMode="auto">
            <a:xfrm>
              <a:off x="3385" y="2832"/>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60" name="Freeform 132"/>
            <p:cNvSpPr>
              <a:spLocks/>
            </p:cNvSpPr>
            <p:nvPr/>
          </p:nvSpPr>
          <p:spPr bwMode="auto">
            <a:xfrm>
              <a:off x="3478" y="2731"/>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28" name="Group 133"/>
            <p:cNvGrpSpPr>
              <a:grpSpLocks/>
            </p:cNvGrpSpPr>
            <p:nvPr/>
          </p:nvGrpSpPr>
          <p:grpSpPr bwMode="auto">
            <a:xfrm>
              <a:off x="3032" y="2944"/>
              <a:ext cx="2096" cy="513"/>
              <a:chOff x="3032" y="2944"/>
              <a:chExt cx="2096" cy="513"/>
            </a:xfrm>
          </p:grpSpPr>
          <p:grpSp>
            <p:nvGrpSpPr>
              <p:cNvPr id="29" name="Group 134"/>
              <p:cNvGrpSpPr>
                <a:grpSpLocks/>
              </p:cNvGrpSpPr>
              <p:nvPr/>
            </p:nvGrpSpPr>
            <p:grpSpPr bwMode="auto">
              <a:xfrm>
                <a:off x="3965" y="2944"/>
                <a:ext cx="225" cy="481"/>
                <a:chOff x="3965" y="2944"/>
                <a:chExt cx="225" cy="481"/>
              </a:xfrm>
            </p:grpSpPr>
            <p:sp>
              <p:nvSpPr>
                <p:cNvPr id="2761863" name="Freeform 135"/>
                <p:cNvSpPr>
                  <a:spLocks/>
                </p:cNvSpPr>
                <p:nvPr/>
              </p:nvSpPr>
              <p:spPr bwMode="auto">
                <a:xfrm>
                  <a:off x="3977" y="2944"/>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64" name="Rectangle 136"/>
                <p:cNvSpPr>
                  <a:spLocks noChangeArrowheads="1"/>
                </p:cNvSpPr>
                <p:nvPr/>
              </p:nvSpPr>
              <p:spPr bwMode="auto">
                <a:xfrm rot="5400000">
                  <a:off x="3878" y="3066"/>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30" name="Group 137"/>
              <p:cNvGrpSpPr>
                <a:grpSpLocks/>
              </p:cNvGrpSpPr>
              <p:nvPr/>
            </p:nvGrpSpPr>
            <p:grpSpPr bwMode="auto">
              <a:xfrm>
                <a:off x="3032" y="3040"/>
                <a:ext cx="359" cy="289"/>
                <a:chOff x="3032" y="3040"/>
                <a:chExt cx="359" cy="289"/>
              </a:xfrm>
            </p:grpSpPr>
            <p:sp>
              <p:nvSpPr>
                <p:cNvPr id="2761866" name="Rectangle 138"/>
                <p:cNvSpPr>
                  <a:spLocks noChangeArrowheads="1"/>
                </p:cNvSpPr>
                <p:nvPr/>
              </p:nvSpPr>
              <p:spPr bwMode="auto">
                <a:xfrm>
                  <a:off x="3032" y="3042"/>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a:t>
                  </a:r>
                  <a:r>
                    <a:rPr lang="en-US" sz="1600" b="1" smtClean="0">
                      <a:solidFill>
                        <a:schemeClr val="tx1"/>
                      </a:solidFill>
                      <a:latin typeface="Times" pitchFamily="-65" charset="0"/>
                    </a:rPr>
                    <a:t>I$</a:t>
                  </a:r>
                  <a:endParaRPr lang="en-US" sz="1600" b="1" dirty="0">
                    <a:solidFill>
                      <a:schemeClr val="tx1"/>
                    </a:solidFill>
                    <a:latin typeface="Times" pitchFamily="-65" charset="0"/>
                  </a:endParaRPr>
                </a:p>
              </p:txBody>
            </p:sp>
            <p:grpSp>
              <p:nvGrpSpPr>
                <p:cNvPr id="31" name="Group 139"/>
                <p:cNvGrpSpPr>
                  <a:grpSpLocks/>
                </p:cNvGrpSpPr>
                <p:nvPr/>
              </p:nvGrpSpPr>
              <p:grpSpPr bwMode="auto">
                <a:xfrm>
                  <a:off x="3051" y="3040"/>
                  <a:ext cx="340" cy="289"/>
                  <a:chOff x="3051" y="3040"/>
                  <a:chExt cx="340" cy="289"/>
                </a:xfrm>
              </p:grpSpPr>
              <p:sp>
                <p:nvSpPr>
                  <p:cNvPr id="2761868" name="Freeform 140"/>
                  <p:cNvSpPr>
                    <a:spLocks/>
                  </p:cNvSpPr>
                  <p:nvPr/>
                </p:nvSpPr>
                <p:spPr bwMode="auto">
                  <a:xfrm>
                    <a:off x="3051" y="304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69" name="Freeform 141"/>
                  <p:cNvSpPr>
                    <a:spLocks/>
                  </p:cNvSpPr>
                  <p:nvPr/>
                </p:nvSpPr>
                <p:spPr bwMode="auto">
                  <a:xfrm>
                    <a:off x="3220" y="304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61870" name="Rectangle 142"/>
              <p:cNvSpPr>
                <a:spLocks noChangeArrowheads="1"/>
              </p:cNvSpPr>
              <p:nvPr/>
            </p:nvSpPr>
            <p:spPr bwMode="auto">
              <a:xfrm>
                <a:off x="3492" y="3047"/>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61728" name="Group 143"/>
              <p:cNvGrpSpPr>
                <a:grpSpLocks/>
              </p:cNvGrpSpPr>
              <p:nvPr/>
            </p:nvGrpSpPr>
            <p:grpSpPr bwMode="auto">
              <a:xfrm>
                <a:off x="3511" y="3040"/>
                <a:ext cx="296" cy="289"/>
                <a:chOff x="3511" y="3040"/>
                <a:chExt cx="296" cy="289"/>
              </a:xfrm>
            </p:grpSpPr>
            <p:sp>
              <p:nvSpPr>
                <p:cNvPr id="2761872" name="Freeform 144"/>
                <p:cNvSpPr>
                  <a:spLocks/>
                </p:cNvSpPr>
                <p:nvPr/>
              </p:nvSpPr>
              <p:spPr bwMode="auto">
                <a:xfrm>
                  <a:off x="3511" y="3040"/>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73" name="Freeform 145"/>
                <p:cNvSpPr>
                  <a:spLocks/>
                </p:cNvSpPr>
                <p:nvPr/>
              </p:nvSpPr>
              <p:spPr bwMode="auto">
                <a:xfrm>
                  <a:off x="3659" y="3040"/>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74" name="Line 146"/>
              <p:cNvSpPr>
                <a:spLocks noChangeShapeType="1"/>
              </p:cNvSpPr>
              <p:nvPr/>
            </p:nvSpPr>
            <p:spPr bwMode="auto">
              <a:xfrm>
                <a:off x="3396" y="3184"/>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75" name="Freeform 147"/>
              <p:cNvSpPr>
                <a:spLocks/>
              </p:cNvSpPr>
              <p:nvPr/>
            </p:nvSpPr>
            <p:spPr bwMode="auto">
              <a:xfrm>
                <a:off x="3458" y="3088"/>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76" name="Line 148"/>
              <p:cNvSpPr>
                <a:spLocks noChangeShapeType="1"/>
              </p:cNvSpPr>
              <p:nvPr/>
            </p:nvSpPr>
            <p:spPr bwMode="auto">
              <a:xfrm>
                <a:off x="3812" y="3088"/>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77" name="Rectangle 149"/>
              <p:cNvSpPr>
                <a:spLocks noChangeArrowheads="1"/>
              </p:cNvSpPr>
              <p:nvPr/>
            </p:nvSpPr>
            <p:spPr bwMode="auto">
              <a:xfrm>
                <a:off x="4309" y="3042"/>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761729" name="Group 150"/>
              <p:cNvGrpSpPr>
                <a:grpSpLocks/>
              </p:cNvGrpSpPr>
              <p:nvPr/>
            </p:nvGrpSpPr>
            <p:grpSpPr bwMode="auto">
              <a:xfrm>
                <a:off x="4360" y="3040"/>
                <a:ext cx="325" cy="289"/>
                <a:chOff x="4360" y="3040"/>
                <a:chExt cx="325" cy="289"/>
              </a:xfrm>
            </p:grpSpPr>
            <p:sp>
              <p:nvSpPr>
                <p:cNvPr id="2761879" name="Freeform 151"/>
                <p:cNvSpPr>
                  <a:spLocks/>
                </p:cNvSpPr>
                <p:nvPr/>
              </p:nvSpPr>
              <p:spPr bwMode="auto">
                <a:xfrm>
                  <a:off x="4360" y="3040"/>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80" name="Freeform 152"/>
                <p:cNvSpPr>
                  <a:spLocks/>
                </p:cNvSpPr>
                <p:nvPr/>
              </p:nvSpPr>
              <p:spPr bwMode="auto">
                <a:xfrm>
                  <a:off x="4521" y="3040"/>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81" name="Rectangle 153"/>
              <p:cNvSpPr>
                <a:spLocks noChangeArrowheads="1"/>
              </p:cNvSpPr>
              <p:nvPr/>
            </p:nvSpPr>
            <p:spPr bwMode="auto">
              <a:xfrm>
                <a:off x="4801" y="3042"/>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61731" name="Group 154"/>
              <p:cNvGrpSpPr>
                <a:grpSpLocks/>
              </p:cNvGrpSpPr>
              <p:nvPr/>
            </p:nvGrpSpPr>
            <p:grpSpPr bwMode="auto">
              <a:xfrm>
                <a:off x="4828" y="3040"/>
                <a:ext cx="284" cy="289"/>
                <a:chOff x="4828" y="3040"/>
                <a:chExt cx="284" cy="289"/>
              </a:xfrm>
            </p:grpSpPr>
            <p:sp>
              <p:nvSpPr>
                <p:cNvPr id="2761883" name="Freeform 155"/>
                <p:cNvSpPr>
                  <a:spLocks/>
                </p:cNvSpPr>
                <p:nvPr/>
              </p:nvSpPr>
              <p:spPr bwMode="auto">
                <a:xfrm>
                  <a:off x="4828" y="3040"/>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84" name="Freeform 156"/>
                <p:cNvSpPr>
                  <a:spLocks/>
                </p:cNvSpPr>
                <p:nvPr/>
              </p:nvSpPr>
              <p:spPr bwMode="auto">
                <a:xfrm>
                  <a:off x="4969" y="3040"/>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85" name="Line 157"/>
              <p:cNvSpPr>
                <a:spLocks noChangeShapeType="1"/>
              </p:cNvSpPr>
              <p:nvPr/>
            </p:nvSpPr>
            <p:spPr bwMode="auto">
              <a:xfrm>
                <a:off x="4681" y="3184"/>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86" name="Line 158"/>
              <p:cNvSpPr>
                <a:spLocks noChangeShapeType="1"/>
              </p:cNvSpPr>
              <p:nvPr/>
            </p:nvSpPr>
            <p:spPr bwMode="auto">
              <a:xfrm>
                <a:off x="4197" y="3184"/>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87" name="Freeform 159"/>
              <p:cNvSpPr>
                <a:spLocks/>
              </p:cNvSpPr>
              <p:nvPr/>
            </p:nvSpPr>
            <p:spPr bwMode="auto">
              <a:xfrm>
                <a:off x="4318" y="3184"/>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88" name="Line 160"/>
              <p:cNvSpPr>
                <a:spLocks noChangeShapeType="1"/>
              </p:cNvSpPr>
              <p:nvPr/>
            </p:nvSpPr>
            <p:spPr bwMode="auto">
              <a:xfrm>
                <a:off x="3812" y="3280"/>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89" name="Freeform 161"/>
              <p:cNvSpPr>
                <a:spLocks/>
              </p:cNvSpPr>
              <p:nvPr/>
            </p:nvSpPr>
            <p:spPr bwMode="auto">
              <a:xfrm>
                <a:off x="3905" y="3179"/>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90" name="Rectangle 162"/>
            <p:cNvSpPr>
              <a:spLocks noChangeArrowheads="1"/>
            </p:cNvSpPr>
            <p:nvPr/>
          </p:nvSpPr>
          <p:spPr bwMode="auto">
            <a:xfrm>
              <a:off x="215" y="1018"/>
              <a:ext cx="291" cy="24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lnSpc>
                  <a:spcPct val="80000"/>
                </a:lnSpc>
              </a:pPr>
              <a:r>
                <a:rPr lang="en-US" sz="2800" b="1" smtClean="0">
                  <a:solidFill>
                    <a:schemeClr val="tx1"/>
                  </a:solidFill>
                  <a:latin typeface="Arial" pitchFamily="-65" charset="0"/>
                </a:rPr>
                <a:t>I</a:t>
              </a:r>
              <a:endParaRPr lang="en-US" sz="2800" b="1" dirty="0">
                <a:solidFill>
                  <a:schemeClr val="tx1"/>
                </a:solidFill>
                <a:latin typeface="Arial" pitchFamily="-65" charset="0"/>
              </a:endParaRPr>
            </a:p>
            <a:p>
              <a:pPr algn="ctr">
                <a:lnSpc>
                  <a:spcPct val="80000"/>
                </a:lnSpc>
              </a:pPr>
              <a:r>
                <a:rPr lang="en-US" sz="2800" b="1" dirty="0">
                  <a:solidFill>
                    <a:schemeClr val="tx1"/>
                  </a:solidFill>
                  <a:latin typeface="Arial" pitchFamily="-65" charset="0"/>
                </a:rPr>
                <a:t>n</a:t>
              </a:r>
            </a:p>
            <a:p>
              <a:pPr algn="ctr">
                <a:lnSpc>
                  <a:spcPct val="80000"/>
                </a:lnSpc>
              </a:pPr>
              <a:r>
                <a:rPr lang="en-US" sz="2800" b="1" dirty="0">
                  <a:solidFill>
                    <a:schemeClr val="tx1"/>
                  </a:solidFill>
                  <a:latin typeface="Arial" pitchFamily="-65" charset="0"/>
                </a:rPr>
                <a:t>s</a:t>
              </a:r>
            </a:p>
            <a:p>
              <a:pPr algn="ctr">
                <a:lnSpc>
                  <a:spcPct val="80000"/>
                </a:lnSpc>
              </a:pPr>
              <a:r>
                <a:rPr lang="en-US" sz="2800" b="1" dirty="0">
                  <a:solidFill>
                    <a:schemeClr val="tx1"/>
                  </a:solidFill>
                  <a:latin typeface="Arial" pitchFamily="-65" charset="0"/>
                </a:rPr>
                <a:t>t</a:t>
              </a:r>
            </a:p>
            <a:p>
              <a:pPr algn="ctr">
                <a:lnSpc>
                  <a:spcPct val="80000"/>
                </a:lnSpc>
              </a:pPr>
              <a:r>
                <a:rPr lang="en-US" sz="2800" b="1" dirty="0" smtClean="0">
                  <a:solidFill>
                    <a:schemeClr val="tx1"/>
                  </a:solidFill>
                  <a:latin typeface="Arial" pitchFamily="-65" charset="0"/>
                </a:rPr>
                <a:t>r</a:t>
              </a:r>
              <a:endParaRPr lang="en-US" sz="2800" b="1" dirty="0">
                <a:solidFill>
                  <a:schemeClr val="tx1"/>
                </a:solidFill>
                <a:latin typeface="Arial" pitchFamily="-65" charset="0"/>
              </a:endParaRPr>
            </a:p>
            <a:p>
              <a:pPr algn="ctr">
                <a:lnSpc>
                  <a:spcPct val="80000"/>
                </a:lnSpc>
              </a:pPr>
              <a:endParaRPr lang="en-US" sz="2800" b="1" dirty="0">
                <a:solidFill>
                  <a:schemeClr val="tx1"/>
                </a:solidFill>
                <a:latin typeface="Arial" pitchFamily="-65" charset="0"/>
              </a:endParaRPr>
            </a:p>
            <a:p>
              <a:pPr algn="ctr">
                <a:lnSpc>
                  <a:spcPct val="80000"/>
                </a:lnSpc>
              </a:pPr>
              <a:r>
                <a:rPr lang="en-US" sz="2800" b="1" dirty="0">
                  <a:solidFill>
                    <a:schemeClr val="tx1"/>
                  </a:solidFill>
                  <a:latin typeface="Arial" pitchFamily="-65" charset="0"/>
                </a:rPr>
                <a:t>O</a:t>
              </a:r>
            </a:p>
            <a:p>
              <a:pPr algn="ctr">
                <a:lnSpc>
                  <a:spcPct val="80000"/>
                </a:lnSpc>
              </a:pPr>
              <a:r>
                <a:rPr lang="en-US" sz="2800" b="1" dirty="0">
                  <a:solidFill>
                    <a:schemeClr val="tx1"/>
                  </a:solidFill>
                  <a:latin typeface="Arial" pitchFamily="-65" charset="0"/>
                </a:rPr>
                <a:t>r</a:t>
              </a:r>
            </a:p>
            <a:p>
              <a:pPr algn="ctr">
                <a:lnSpc>
                  <a:spcPct val="80000"/>
                </a:lnSpc>
              </a:pPr>
              <a:r>
                <a:rPr lang="en-US" sz="2800" b="1" dirty="0">
                  <a:solidFill>
                    <a:schemeClr val="tx1"/>
                  </a:solidFill>
                  <a:latin typeface="Arial" pitchFamily="-65" charset="0"/>
                </a:rPr>
                <a:t>d</a:t>
              </a:r>
            </a:p>
            <a:p>
              <a:pPr algn="ctr">
                <a:lnSpc>
                  <a:spcPct val="80000"/>
                </a:lnSpc>
              </a:pPr>
              <a:r>
                <a:rPr lang="en-US" sz="2800" b="1" dirty="0">
                  <a:solidFill>
                    <a:schemeClr val="tx1"/>
                  </a:solidFill>
                  <a:latin typeface="Arial" pitchFamily="-65" charset="0"/>
                </a:rPr>
                <a:t>e</a:t>
              </a:r>
            </a:p>
            <a:p>
              <a:pPr algn="ctr">
                <a:lnSpc>
                  <a:spcPct val="80000"/>
                </a:lnSpc>
              </a:pPr>
              <a:r>
                <a:rPr lang="en-US" sz="2800" b="1" dirty="0">
                  <a:solidFill>
                    <a:schemeClr val="tx1"/>
                  </a:solidFill>
                  <a:latin typeface="Arial" pitchFamily="-65" charset="0"/>
                </a:rPr>
                <a:t>r</a:t>
              </a:r>
            </a:p>
          </p:txBody>
        </p:sp>
        <p:sp>
          <p:nvSpPr>
            <p:cNvPr id="2761891" name="Rectangle 163"/>
            <p:cNvSpPr>
              <a:spLocks noChangeArrowheads="1"/>
            </p:cNvSpPr>
            <p:nvPr/>
          </p:nvSpPr>
          <p:spPr bwMode="auto">
            <a:xfrm>
              <a:off x="1867" y="551"/>
              <a:ext cx="2168"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smtClean="0">
                  <a:solidFill>
                    <a:schemeClr val="tx1"/>
                  </a:solidFill>
                  <a:latin typeface="Arial" pitchFamily="-65" charset="0"/>
                </a:rPr>
                <a:t>Time </a:t>
              </a:r>
              <a:r>
                <a:rPr lang="en-US" sz="2800" b="1" dirty="0">
                  <a:solidFill>
                    <a:schemeClr val="tx1"/>
                  </a:solidFill>
                  <a:latin typeface="Arial" pitchFamily="-65" charset="0"/>
                </a:rPr>
                <a:t>(clock cycles)</a:t>
              </a:r>
            </a:p>
          </p:txBody>
        </p:sp>
      </p:grpSp>
      <p:sp>
        <p:nvSpPr>
          <p:cNvPr id="2761892" name="Line 164"/>
          <p:cNvSpPr>
            <a:spLocks noChangeShapeType="1"/>
          </p:cNvSpPr>
          <p:nvPr/>
        </p:nvSpPr>
        <p:spPr bwMode="auto">
          <a:xfrm>
            <a:off x="4305623" y="2497992"/>
            <a:ext cx="697200" cy="1484923"/>
          </a:xfrm>
          <a:prstGeom prst="line">
            <a:avLst/>
          </a:prstGeom>
          <a:noFill/>
          <a:ln w="38100">
            <a:solidFill>
              <a:schemeClr val="tx2"/>
            </a:solidFill>
            <a:round/>
            <a:headEnd/>
            <a:tailEnd type="triangle" w="med" len="med"/>
          </a:ln>
          <a:effectLst/>
        </p:spPr>
        <p:txBody>
          <a:bodyPr wrap="none" anchor="ctr">
            <a:prstTxWarp prst="textNoShape">
              <a:avLst/>
            </a:prstTxWarp>
          </a:bodyPr>
          <a:lstStyle/>
          <a:p>
            <a:endParaRPr lang="en-US"/>
          </a:p>
        </p:txBody>
      </p:sp>
      <p:sp>
        <p:nvSpPr>
          <p:cNvPr id="167" name="TextBox 166"/>
          <p:cNvSpPr txBox="1"/>
          <p:nvPr/>
        </p:nvSpPr>
        <p:spPr>
          <a:xfrm>
            <a:off x="3358661" y="1732085"/>
            <a:ext cx="1644161" cy="400110"/>
          </a:xfrm>
          <a:prstGeom prst="rect">
            <a:avLst/>
          </a:prstGeom>
          <a:noFill/>
        </p:spPr>
        <p:txBody>
          <a:bodyPr wrap="square" rtlCol="0">
            <a:spAutoFit/>
          </a:bodyPr>
          <a:lstStyle/>
          <a:p>
            <a:r>
              <a:rPr lang="en-US" sz="2000" b="1" smtClean="0">
                <a:solidFill>
                  <a:schemeClr val="tx2"/>
                </a:solidFill>
              </a:rPr>
              <a:t>forwarding</a:t>
            </a:r>
            <a:endParaRPr lang="en-US" sz="2000" b="1" dirty="0">
              <a:solidFill>
                <a:schemeClr val="tx2"/>
              </a:solidFill>
            </a:endParaRPr>
          </a:p>
        </p:txBody>
      </p:sp>
      <p:sp>
        <p:nvSpPr>
          <p:cNvPr id="168" name="Line 164"/>
          <p:cNvSpPr>
            <a:spLocks noChangeShapeType="1"/>
          </p:cNvSpPr>
          <p:nvPr/>
        </p:nvSpPr>
        <p:spPr bwMode="auto">
          <a:xfrm flipH="1">
            <a:off x="4369777" y="2523392"/>
            <a:ext cx="1248508" cy="1459522"/>
          </a:xfrm>
          <a:prstGeom prst="line">
            <a:avLst/>
          </a:prstGeom>
          <a:noFill/>
          <a:ln w="38100">
            <a:solidFill>
              <a:srgbClr val="FF0000"/>
            </a:solidFill>
            <a:round/>
            <a:headEnd/>
            <a:tailEnd type="triangle" w="med" len="med"/>
          </a:ln>
          <a:effectLst/>
        </p:spPr>
        <p:txBody>
          <a:bodyPr wrap="none" anchor="ctr">
            <a:prstTxWarp prst="textNoShape">
              <a:avLst/>
            </a:prstTxWarp>
          </a:bodyPr>
          <a:lstStyle/>
          <a:p>
            <a:endParaRPr lang="en-US">
              <a:solidFill>
                <a:srgbClr val="FF0000"/>
              </a:solidFill>
            </a:endParaRPr>
          </a:p>
        </p:txBody>
      </p:sp>
      <p:sp>
        <p:nvSpPr>
          <p:cNvPr id="169" name="TextBox 168"/>
          <p:cNvSpPr txBox="1"/>
          <p:nvPr/>
        </p:nvSpPr>
        <p:spPr>
          <a:xfrm>
            <a:off x="5691554" y="2069123"/>
            <a:ext cx="1992923" cy="400110"/>
          </a:xfrm>
          <a:prstGeom prst="rect">
            <a:avLst/>
          </a:prstGeom>
          <a:noFill/>
        </p:spPr>
        <p:txBody>
          <a:bodyPr wrap="square" rtlCol="0">
            <a:spAutoFit/>
          </a:bodyPr>
          <a:lstStyle/>
          <a:p>
            <a:r>
              <a:rPr lang="en-US" altLang="zh-CN" sz="2000" b="1" dirty="0" smtClean="0">
                <a:solidFill>
                  <a:srgbClr val="FF0000"/>
                </a:solidFill>
              </a:rPr>
              <a:t>No stalls</a:t>
            </a:r>
            <a:endParaRPr lang="en-US" sz="2000" b="1" dirty="0">
              <a:solidFill>
                <a:srgbClr val="FF0000"/>
              </a:solidFill>
            </a:endParaRPr>
          </a:p>
        </p:txBody>
      </p:sp>
      <p:sp>
        <p:nvSpPr>
          <p:cNvPr id="170" name="TextBox 3"/>
          <p:cNvSpPr txBox="1">
            <a:spLocks noChangeArrowheads="1"/>
          </p:cNvSpPr>
          <p:nvPr/>
        </p:nvSpPr>
        <p:spPr bwMode="auto">
          <a:xfrm>
            <a:off x="6503989" y="2467386"/>
            <a:ext cx="2286000" cy="954107"/>
          </a:xfrm>
          <a:prstGeom prst="rect">
            <a:avLst/>
          </a:prstGeom>
          <a:solidFill>
            <a:schemeClr val="bg1"/>
          </a:solidFill>
          <a:ln w="9525">
            <a:noFill/>
            <a:miter lim="800000"/>
            <a:headEnd/>
            <a:tailEnd/>
          </a:ln>
        </p:spPr>
        <p:txBody>
          <a:bodyPr wrap="square">
            <a:prstTxWarp prst="textNoShape">
              <a:avLst/>
            </a:prstTxWarp>
            <a:spAutoFit/>
          </a:bodyPr>
          <a:lstStyle/>
          <a:p>
            <a:r>
              <a:rPr lang="en-US" sz="2800" b="1" dirty="0" smtClean="0">
                <a:solidFill>
                  <a:srgbClr val="408000"/>
                </a:solidFill>
              </a:rPr>
              <a:t>No </a:t>
            </a:r>
            <a:r>
              <a:rPr lang="en-US" sz="2800" b="1" smtClean="0">
                <a:solidFill>
                  <a:srgbClr val="408000"/>
                </a:solidFill>
              </a:rPr>
              <a:t>stalls with </a:t>
            </a:r>
            <a:br>
              <a:rPr lang="en-US" sz="2800" b="1" smtClean="0">
                <a:solidFill>
                  <a:srgbClr val="408000"/>
                </a:solidFill>
              </a:rPr>
            </a:br>
            <a:r>
              <a:rPr lang="en-US" sz="2800" b="1" smtClean="0">
                <a:solidFill>
                  <a:srgbClr val="408000"/>
                </a:solidFill>
              </a:rPr>
              <a:t>forwarding</a:t>
            </a:r>
            <a:endParaRPr lang="en-US" sz="2800" b="1" dirty="0">
              <a:solidFill>
                <a:srgbClr val="408000"/>
              </a:solidFill>
              <a:latin typeface="Symbol" pitchFamily="1" charset="2"/>
            </a:endParaRPr>
          </a:p>
        </p:txBody>
      </p:sp>
      <p:sp>
        <p:nvSpPr>
          <p:cNvPr id="32" name="灯片编号占位符 31"/>
          <p:cNvSpPr>
            <a:spLocks noGrp="1"/>
          </p:cNvSpPr>
          <p:nvPr>
            <p:ph type="sldNum" sz="quarter" idx="12"/>
          </p:nvPr>
        </p:nvSpPr>
        <p:spPr/>
        <p:txBody>
          <a:bodyPr/>
          <a:lstStyle/>
          <a:p>
            <a:fld id="{3CC63E4C-4642-794D-A2FD-70F6B81535F5}" type="slidenum">
              <a:rPr lang="en-US" smtClean="0">
                <a:solidFill>
                  <a:prstClr val="black">
                    <a:tint val="75000"/>
                  </a:prstClr>
                </a:solidFill>
              </a:rPr>
              <a:pPr/>
              <a:t>106</a:t>
            </a:fld>
            <a:endParaRPr lang="en-US" dirty="0">
              <a:solidFill>
                <a:prstClr val="black">
                  <a:tint val="75000"/>
                </a:prstClr>
              </a:solidFill>
            </a:endParaRPr>
          </a:p>
        </p:txBody>
      </p:sp>
    </p:spTree>
    <p:extLst>
      <p:ext uri="{BB962C8B-B14F-4D97-AF65-F5344CB8AC3E}">
        <p14:creationId xmlns:p14="http://schemas.microsoft.com/office/powerpoint/2010/main" val="6634004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2761892"/>
                                        </p:tgtEl>
                                        <p:attrNameLst>
                                          <p:attrName>style.visibility</p:attrName>
                                        </p:attrNameLst>
                                      </p:cBhvr>
                                      <p:to>
                                        <p:strVal val="visible"/>
                                      </p:to>
                                    </p:set>
                                    <p:animEffect transition="in" filter="wipe(up)">
                                      <p:cBhvr>
                                        <p:cTn id="13" dur="500"/>
                                        <p:tgtEl>
                                          <p:spTgt spid="2761892"/>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6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1892" grpId="0" animBg="1"/>
      <p:bldP spid="167" grpId="0"/>
      <p:bldP spid="168" grpId="0" animBg="1"/>
      <p:bldP spid="169" grpId="0"/>
      <p:bldP spid="170"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1730" name="Rectangle 2"/>
          <p:cNvSpPr>
            <a:spLocks noGrp="1" noChangeArrowheads="1"/>
          </p:cNvSpPr>
          <p:nvPr>
            <p:ph type="title"/>
          </p:nvPr>
        </p:nvSpPr>
        <p:spPr/>
        <p:txBody>
          <a:bodyPr/>
          <a:lstStyle/>
          <a:p>
            <a:r>
              <a:rPr lang="en-US" dirty="0" smtClean="0">
                <a:solidFill>
                  <a:schemeClr val="accent1"/>
                </a:solidFill>
              </a:rPr>
              <a:t>#3</a:t>
            </a:r>
            <a:endParaRPr lang="en-US" dirty="0">
              <a:solidFill>
                <a:schemeClr val="accent1"/>
              </a:solidFill>
            </a:endParaRPr>
          </a:p>
        </p:txBody>
      </p:sp>
      <p:grpSp>
        <p:nvGrpSpPr>
          <p:cNvPr id="2" name="Group 4"/>
          <p:cNvGrpSpPr>
            <a:grpSpLocks/>
          </p:cNvGrpSpPr>
          <p:nvPr/>
        </p:nvGrpSpPr>
        <p:grpSpPr bwMode="auto">
          <a:xfrm>
            <a:off x="531813" y="1179513"/>
            <a:ext cx="7799388" cy="5056188"/>
            <a:chOff x="215" y="551"/>
            <a:chExt cx="4913" cy="3185"/>
          </a:xfrm>
        </p:grpSpPr>
        <p:grpSp>
          <p:nvGrpSpPr>
            <p:cNvPr id="3" name="Group 5"/>
            <p:cNvGrpSpPr>
              <a:grpSpLocks/>
            </p:cNvGrpSpPr>
            <p:nvPr/>
          </p:nvGrpSpPr>
          <p:grpSpPr bwMode="auto">
            <a:xfrm>
              <a:off x="2624" y="1200"/>
              <a:ext cx="340" cy="289"/>
              <a:chOff x="2624" y="1200"/>
              <a:chExt cx="340" cy="289"/>
            </a:xfrm>
          </p:grpSpPr>
          <p:sp>
            <p:nvSpPr>
              <p:cNvPr id="2761734" name="Freeform 6"/>
              <p:cNvSpPr>
                <a:spLocks/>
              </p:cNvSpPr>
              <p:nvPr/>
            </p:nvSpPr>
            <p:spPr bwMode="auto">
              <a:xfrm>
                <a:off x="2624" y="120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35" name="Freeform 7"/>
              <p:cNvSpPr>
                <a:spLocks/>
              </p:cNvSpPr>
              <p:nvPr/>
            </p:nvSpPr>
            <p:spPr bwMode="auto">
              <a:xfrm>
                <a:off x="2793" y="120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4" name="Group 8"/>
            <p:cNvGrpSpPr>
              <a:grpSpLocks/>
            </p:cNvGrpSpPr>
            <p:nvPr/>
          </p:nvGrpSpPr>
          <p:grpSpPr bwMode="auto">
            <a:xfrm>
              <a:off x="2624" y="2592"/>
              <a:ext cx="340" cy="289"/>
              <a:chOff x="2624" y="2592"/>
              <a:chExt cx="340" cy="289"/>
            </a:xfrm>
          </p:grpSpPr>
          <p:sp>
            <p:nvSpPr>
              <p:cNvPr id="2761737" name="Freeform 9"/>
              <p:cNvSpPr>
                <a:spLocks/>
              </p:cNvSpPr>
              <p:nvPr/>
            </p:nvSpPr>
            <p:spPr bwMode="auto">
              <a:xfrm>
                <a:off x="2624" y="2592"/>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38" name="Freeform 10"/>
              <p:cNvSpPr>
                <a:spLocks/>
              </p:cNvSpPr>
              <p:nvPr/>
            </p:nvSpPr>
            <p:spPr bwMode="auto">
              <a:xfrm>
                <a:off x="2793" y="2592"/>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739" name="Rectangle 11"/>
            <p:cNvSpPr>
              <a:spLocks noChangeArrowheads="1"/>
            </p:cNvSpPr>
            <p:nvPr/>
          </p:nvSpPr>
          <p:spPr bwMode="auto">
            <a:xfrm>
              <a:off x="2605" y="2594"/>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a:t>
              </a:r>
              <a:r>
                <a:rPr lang="en-US" sz="1600" b="1" smtClean="0">
                  <a:solidFill>
                    <a:schemeClr val="tx1"/>
                  </a:solidFill>
                  <a:latin typeface="Times" pitchFamily="-65" charset="0"/>
                </a:rPr>
                <a:t>I$</a:t>
              </a:r>
              <a:endParaRPr lang="en-US" sz="1600" b="1" dirty="0">
                <a:solidFill>
                  <a:schemeClr val="tx1"/>
                </a:solidFill>
                <a:latin typeface="Times" pitchFamily="-65" charset="0"/>
              </a:endParaRPr>
            </a:p>
          </p:txBody>
        </p:sp>
        <p:sp>
          <p:nvSpPr>
            <p:cNvPr id="2761740" name="Line 12"/>
            <p:cNvSpPr>
              <a:spLocks noChangeShapeType="1"/>
            </p:cNvSpPr>
            <p:nvPr/>
          </p:nvSpPr>
          <p:spPr bwMode="auto">
            <a:xfrm>
              <a:off x="584" y="1224"/>
              <a:ext cx="0" cy="2032"/>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2761741" name="Line 13"/>
            <p:cNvSpPr>
              <a:spLocks noChangeShapeType="1"/>
            </p:cNvSpPr>
            <p:nvPr/>
          </p:nvSpPr>
          <p:spPr bwMode="auto">
            <a:xfrm>
              <a:off x="984" y="840"/>
              <a:ext cx="3976" cy="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2761742" name="Rectangle 14"/>
            <p:cNvSpPr>
              <a:spLocks noChangeArrowheads="1"/>
            </p:cNvSpPr>
            <p:nvPr/>
          </p:nvSpPr>
          <p:spPr bwMode="auto">
            <a:xfrm>
              <a:off x="579" y="1302"/>
              <a:ext cx="581"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smtClean="0">
                  <a:solidFill>
                    <a:schemeClr val="tx1"/>
                  </a:solidFill>
                  <a:latin typeface="Arial" pitchFamily="34" charset="0"/>
                  <a:cs typeface="Arial" pitchFamily="34" charset="0"/>
                </a:rPr>
                <a:t>addi</a:t>
              </a:r>
              <a:endParaRPr lang="en-US" sz="2800" b="1" dirty="0">
                <a:solidFill>
                  <a:schemeClr val="tx1"/>
                </a:solidFill>
                <a:latin typeface="Arial" pitchFamily="34" charset="0"/>
                <a:cs typeface="Arial" pitchFamily="34" charset="0"/>
              </a:endParaRPr>
            </a:p>
          </p:txBody>
        </p:sp>
        <p:sp>
          <p:nvSpPr>
            <p:cNvPr id="2761743" name="Rectangle 15"/>
            <p:cNvSpPr>
              <a:spLocks noChangeArrowheads="1"/>
            </p:cNvSpPr>
            <p:nvPr/>
          </p:nvSpPr>
          <p:spPr bwMode="auto">
            <a:xfrm>
              <a:off x="563" y="1718"/>
              <a:ext cx="581"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smtClean="0">
                  <a:latin typeface="Arial" pitchFamily="34" charset="0"/>
                  <a:cs typeface="Arial" pitchFamily="34" charset="0"/>
                </a:rPr>
                <a:t>addi</a:t>
              </a:r>
              <a:endParaRPr lang="en-US" sz="2800" b="1" dirty="0">
                <a:solidFill>
                  <a:schemeClr val="tx1"/>
                </a:solidFill>
                <a:latin typeface="Arial" pitchFamily="34" charset="0"/>
                <a:cs typeface="Arial" pitchFamily="34" charset="0"/>
              </a:endParaRPr>
            </a:p>
          </p:txBody>
        </p:sp>
        <p:sp>
          <p:nvSpPr>
            <p:cNvPr id="2761744" name="Rectangle 16"/>
            <p:cNvSpPr>
              <a:spLocks noChangeArrowheads="1"/>
            </p:cNvSpPr>
            <p:nvPr/>
          </p:nvSpPr>
          <p:spPr bwMode="auto">
            <a:xfrm>
              <a:off x="555" y="2182"/>
              <a:ext cx="581"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smtClean="0">
                  <a:latin typeface="Arial" pitchFamily="34" charset="0"/>
                  <a:cs typeface="Arial" pitchFamily="34" charset="0"/>
                </a:rPr>
                <a:t>addi</a:t>
              </a:r>
              <a:endParaRPr lang="en-US" sz="2800" b="1" dirty="0">
                <a:solidFill>
                  <a:schemeClr val="tx1"/>
                </a:solidFill>
                <a:latin typeface="Arial" pitchFamily="34" charset="0"/>
                <a:cs typeface="Arial" pitchFamily="34" charset="0"/>
              </a:endParaRPr>
            </a:p>
          </p:txBody>
        </p:sp>
        <p:sp>
          <p:nvSpPr>
            <p:cNvPr id="2761745" name="Rectangle 17"/>
            <p:cNvSpPr>
              <a:spLocks noChangeArrowheads="1"/>
            </p:cNvSpPr>
            <p:nvPr/>
          </p:nvSpPr>
          <p:spPr bwMode="auto">
            <a:xfrm>
              <a:off x="598" y="2612"/>
              <a:ext cx="581"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smtClean="0">
                  <a:latin typeface="Arial" pitchFamily="34" charset="0"/>
                  <a:cs typeface="Arial" pitchFamily="34" charset="0"/>
                </a:rPr>
                <a:t>addi</a:t>
              </a:r>
              <a:endParaRPr lang="en-US" sz="2800" b="1" dirty="0">
                <a:solidFill>
                  <a:schemeClr val="tx1"/>
                </a:solidFill>
                <a:latin typeface="Arial" pitchFamily="34" charset="0"/>
                <a:cs typeface="Arial" pitchFamily="34" charset="0"/>
              </a:endParaRPr>
            </a:p>
          </p:txBody>
        </p:sp>
        <p:sp>
          <p:nvSpPr>
            <p:cNvPr id="2761746" name="Rectangle 18"/>
            <p:cNvSpPr>
              <a:spLocks noChangeArrowheads="1"/>
            </p:cNvSpPr>
            <p:nvPr/>
          </p:nvSpPr>
          <p:spPr bwMode="auto">
            <a:xfrm>
              <a:off x="587" y="3067"/>
              <a:ext cx="581"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smtClean="0">
                  <a:latin typeface="Arial" pitchFamily="34" charset="0"/>
                  <a:cs typeface="Arial" pitchFamily="34" charset="0"/>
                </a:rPr>
                <a:t>addi</a:t>
              </a:r>
              <a:endParaRPr lang="en-US" sz="2800" b="1" dirty="0">
                <a:solidFill>
                  <a:schemeClr val="tx1"/>
                </a:solidFill>
                <a:latin typeface="Arial" pitchFamily="34" charset="0"/>
                <a:cs typeface="Arial" pitchFamily="34" charset="0"/>
              </a:endParaRPr>
            </a:p>
          </p:txBody>
        </p:sp>
        <p:sp>
          <p:nvSpPr>
            <p:cNvPr id="2761747" name="Line 19"/>
            <p:cNvSpPr>
              <a:spLocks noChangeShapeType="1"/>
            </p:cNvSpPr>
            <p:nvPr/>
          </p:nvSpPr>
          <p:spPr bwMode="auto">
            <a:xfrm>
              <a:off x="1728"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48" name="Line 20"/>
            <p:cNvSpPr>
              <a:spLocks noChangeShapeType="1"/>
            </p:cNvSpPr>
            <p:nvPr/>
          </p:nvSpPr>
          <p:spPr bwMode="auto">
            <a:xfrm>
              <a:off x="2160"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49" name="Line 21"/>
            <p:cNvSpPr>
              <a:spLocks noChangeShapeType="1"/>
            </p:cNvSpPr>
            <p:nvPr/>
          </p:nvSpPr>
          <p:spPr bwMode="auto">
            <a:xfrm>
              <a:off x="2592"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50" name="Line 22"/>
            <p:cNvSpPr>
              <a:spLocks noChangeShapeType="1"/>
            </p:cNvSpPr>
            <p:nvPr/>
          </p:nvSpPr>
          <p:spPr bwMode="auto">
            <a:xfrm>
              <a:off x="3024"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51" name="Line 23"/>
            <p:cNvSpPr>
              <a:spLocks noChangeShapeType="1"/>
            </p:cNvSpPr>
            <p:nvPr/>
          </p:nvSpPr>
          <p:spPr bwMode="auto">
            <a:xfrm>
              <a:off x="3456"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52" name="Line 24"/>
            <p:cNvSpPr>
              <a:spLocks noChangeShapeType="1"/>
            </p:cNvSpPr>
            <p:nvPr/>
          </p:nvSpPr>
          <p:spPr bwMode="auto">
            <a:xfrm>
              <a:off x="3888"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53" name="Line 25"/>
            <p:cNvSpPr>
              <a:spLocks noChangeShapeType="1"/>
            </p:cNvSpPr>
            <p:nvPr/>
          </p:nvSpPr>
          <p:spPr bwMode="auto">
            <a:xfrm>
              <a:off x="4320"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54" name="Line 26"/>
            <p:cNvSpPr>
              <a:spLocks noChangeShapeType="1"/>
            </p:cNvSpPr>
            <p:nvPr/>
          </p:nvSpPr>
          <p:spPr bwMode="auto">
            <a:xfrm>
              <a:off x="4752"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grpSp>
          <p:nvGrpSpPr>
            <p:cNvPr id="5" name="Group 27"/>
            <p:cNvGrpSpPr>
              <a:grpSpLocks/>
            </p:cNvGrpSpPr>
            <p:nvPr/>
          </p:nvGrpSpPr>
          <p:grpSpPr bwMode="auto">
            <a:xfrm>
              <a:off x="2257" y="1152"/>
              <a:ext cx="225" cy="481"/>
              <a:chOff x="2257" y="1152"/>
              <a:chExt cx="225" cy="481"/>
            </a:xfrm>
          </p:grpSpPr>
          <p:sp>
            <p:nvSpPr>
              <p:cNvPr id="2761756" name="Freeform 28"/>
              <p:cNvSpPr>
                <a:spLocks/>
              </p:cNvSpPr>
              <p:nvPr/>
            </p:nvSpPr>
            <p:spPr bwMode="auto">
              <a:xfrm>
                <a:off x="2269" y="1152"/>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57" name="Rectangle 29"/>
              <p:cNvSpPr>
                <a:spLocks noChangeArrowheads="1"/>
              </p:cNvSpPr>
              <p:nvPr/>
            </p:nvSpPr>
            <p:spPr bwMode="auto">
              <a:xfrm rot="5400000">
                <a:off x="2170" y="1274"/>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6" name="Group 30"/>
            <p:cNvGrpSpPr>
              <a:grpSpLocks/>
            </p:cNvGrpSpPr>
            <p:nvPr/>
          </p:nvGrpSpPr>
          <p:grpSpPr bwMode="auto">
            <a:xfrm>
              <a:off x="1324" y="1248"/>
              <a:ext cx="359" cy="289"/>
              <a:chOff x="1324" y="1248"/>
              <a:chExt cx="359" cy="289"/>
            </a:xfrm>
          </p:grpSpPr>
          <p:sp>
            <p:nvSpPr>
              <p:cNvPr id="2761759" name="Rectangle 31"/>
              <p:cNvSpPr>
                <a:spLocks noChangeArrowheads="1"/>
              </p:cNvSpPr>
              <p:nvPr/>
            </p:nvSpPr>
            <p:spPr bwMode="auto">
              <a:xfrm>
                <a:off x="1324" y="1250"/>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a:t>
                </a:r>
                <a:r>
                  <a:rPr lang="en-US" sz="1600" b="1" smtClean="0">
                    <a:solidFill>
                      <a:schemeClr val="tx1"/>
                    </a:solidFill>
                    <a:latin typeface="Times" pitchFamily="-65" charset="0"/>
                  </a:rPr>
                  <a:t>I$</a:t>
                </a:r>
                <a:endParaRPr lang="en-US" sz="1600" b="1" dirty="0">
                  <a:solidFill>
                    <a:schemeClr val="tx1"/>
                  </a:solidFill>
                  <a:latin typeface="Times" pitchFamily="-65" charset="0"/>
                </a:endParaRPr>
              </a:p>
            </p:txBody>
          </p:sp>
          <p:grpSp>
            <p:nvGrpSpPr>
              <p:cNvPr id="7" name="Group 32"/>
              <p:cNvGrpSpPr>
                <a:grpSpLocks/>
              </p:cNvGrpSpPr>
              <p:nvPr/>
            </p:nvGrpSpPr>
            <p:grpSpPr bwMode="auto">
              <a:xfrm>
                <a:off x="1343" y="1248"/>
                <a:ext cx="340" cy="289"/>
                <a:chOff x="1343" y="1248"/>
                <a:chExt cx="340" cy="289"/>
              </a:xfrm>
            </p:grpSpPr>
            <p:sp>
              <p:nvSpPr>
                <p:cNvPr id="2761761" name="Freeform 33"/>
                <p:cNvSpPr>
                  <a:spLocks/>
                </p:cNvSpPr>
                <p:nvPr/>
              </p:nvSpPr>
              <p:spPr bwMode="auto">
                <a:xfrm>
                  <a:off x="1343" y="124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62" name="Freeform 34"/>
                <p:cNvSpPr>
                  <a:spLocks/>
                </p:cNvSpPr>
                <p:nvPr/>
              </p:nvSpPr>
              <p:spPr bwMode="auto">
                <a:xfrm>
                  <a:off x="1512" y="124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61763" name="Rectangle 35"/>
            <p:cNvSpPr>
              <a:spLocks noChangeArrowheads="1"/>
            </p:cNvSpPr>
            <p:nvPr/>
          </p:nvSpPr>
          <p:spPr bwMode="auto">
            <a:xfrm>
              <a:off x="1784" y="1255"/>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8" name="Group 36"/>
            <p:cNvGrpSpPr>
              <a:grpSpLocks/>
            </p:cNvGrpSpPr>
            <p:nvPr/>
          </p:nvGrpSpPr>
          <p:grpSpPr bwMode="auto">
            <a:xfrm>
              <a:off x="1803" y="1248"/>
              <a:ext cx="296" cy="289"/>
              <a:chOff x="1803" y="1248"/>
              <a:chExt cx="296" cy="289"/>
            </a:xfrm>
          </p:grpSpPr>
          <p:sp>
            <p:nvSpPr>
              <p:cNvPr id="2761765" name="Freeform 37"/>
              <p:cNvSpPr>
                <a:spLocks/>
              </p:cNvSpPr>
              <p:nvPr/>
            </p:nvSpPr>
            <p:spPr bwMode="auto">
              <a:xfrm>
                <a:off x="1803" y="1248"/>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66" name="Freeform 38"/>
              <p:cNvSpPr>
                <a:spLocks/>
              </p:cNvSpPr>
              <p:nvPr/>
            </p:nvSpPr>
            <p:spPr bwMode="auto">
              <a:xfrm>
                <a:off x="1951" y="1248"/>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767" name="Line 39"/>
            <p:cNvSpPr>
              <a:spLocks noChangeShapeType="1"/>
            </p:cNvSpPr>
            <p:nvPr/>
          </p:nvSpPr>
          <p:spPr bwMode="auto">
            <a:xfrm>
              <a:off x="1688" y="1392"/>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68" name="Freeform 40"/>
            <p:cNvSpPr>
              <a:spLocks/>
            </p:cNvSpPr>
            <p:nvPr/>
          </p:nvSpPr>
          <p:spPr bwMode="auto">
            <a:xfrm>
              <a:off x="1750"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69" name="Line 41"/>
            <p:cNvSpPr>
              <a:spLocks noChangeShapeType="1"/>
            </p:cNvSpPr>
            <p:nvPr/>
          </p:nvSpPr>
          <p:spPr bwMode="auto">
            <a:xfrm>
              <a:off x="2104" y="1296"/>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70" name="Rectangle 42"/>
            <p:cNvSpPr>
              <a:spLocks noChangeArrowheads="1"/>
            </p:cNvSpPr>
            <p:nvPr/>
          </p:nvSpPr>
          <p:spPr bwMode="auto">
            <a:xfrm>
              <a:off x="2601" y="1250"/>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sp>
          <p:nvSpPr>
            <p:cNvPr id="2761771" name="Rectangle 43"/>
            <p:cNvSpPr>
              <a:spLocks noChangeArrowheads="1"/>
            </p:cNvSpPr>
            <p:nvPr/>
          </p:nvSpPr>
          <p:spPr bwMode="auto">
            <a:xfrm>
              <a:off x="3093" y="1250"/>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dirty="0" err="1">
                  <a:solidFill>
                    <a:schemeClr val="tx1"/>
                  </a:solidFill>
                  <a:latin typeface="Times" pitchFamily="-65" charset="0"/>
                </a:rPr>
                <a:t>Reg</a:t>
              </a:r>
              <a:endParaRPr lang="en-US" sz="1600" b="1" dirty="0">
                <a:solidFill>
                  <a:schemeClr val="tx1"/>
                </a:solidFill>
                <a:latin typeface="Times" pitchFamily="-65" charset="0"/>
              </a:endParaRPr>
            </a:p>
          </p:txBody>
        </p:sp>
        <p:grpSp>
          <p:nvGrpSpPr>
            <p:cNvPr id="9" name="Group 44"/>
            <p:cNvGrpSpPr>
              <a:grpSpLocks/>
            </p:cNvGrpSpPr>
            <p:nvPr/>
          </p:nvGrpSpPr>
          <p:grpSpPr bwMode="auto">
            <a:xfrm>
              <a:off x="3120" y="1248"/>
              <a:ext cx="284" cy="289"/>
              <a:chOff x="3120" y="1248"/>
              <a:chExt cx="284" cy="289"/>
            </a:xfrm>
          </p:grpSpPr>
          <p:sp>
            <p:nvSpPr>
              <p:cNvPr id="2761773" name="Freeform 45"/>
              <p:cNvSpPr>
                <a:spLocks/>
              </p:cNvSpPr>
              <p:nvPr/>
            </p:nvSpPr>
            <p:spPr bwMode="auto">
              <a:xfrm>
                <a:off x="3120" y="1248"/>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74" name="Freeform 46"/>
              <p:cNvSpPr>
                <a:spLocks/>
              </p:cNvSpPr>
              <p:nvPr/>
            </p:nvSpPr>
            <p:spPr bwMode="auto">
              <a:xfrm>
                <a:off x="3261" y="1248"/>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775" name="Line 47"/>
            <p:cNvSpPr>
              <a:spLocks noChangeShapeType="1"/>
            </p:cNvSpPr>
            <p:nvPr/>
          </p:nvSpPr>
          <p:spPr bwMode="auto">
            <a:xfrm>
              <a:off x="2973" y="1392"/>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76" name="Line 48"/>
            <p:cNvSpPr>
              <a:spLocks noChangeShapeType="1"/>
            </p:cNvSpPr>
            <p:nvPr/>
          </p:nvSpPr>
          <p:spPr bwMode="auto">
            <a:xfrm>
              <a:off x="2489" y="1392"/>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77" name="Freeform 49"/>
            <p:cNvSpPr>
              <a:spLocks/>
            </p:cNvSpPr>
            <p:nvPr/>
          </p:nvSpPr>
          <p:spPr bwMode="auto">
            <a:xfrm>
              <a:off x="2610" y="1392"/>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78" name="Line 50"/>
            <p:cNvSpPr>
              <a:spLocks noChangeShapeType="1"/>
            </p:cNvSpPr>
            <p:nvPr/>
          </p:nvSpPr>
          <p:spPr bwMode="auto">
            <a:xfrm>
              <a:off x="2104" y="1488"/>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79" name="Freeform 51"/>
            <p:cNvSpPr>
              <a:spLocks/>
            </p:cNvSpPr>
            <p:nvPr/>
          </p:nvSpPr>
          <p:spPr bwMode="auto">
            <a:xfrm>
              <a:off x="2197" y="1387"/>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10" name="Group 52"/>
            <p:cNvGrpSpPr>
              <a:grpSpLocks/>
            </p:cNvGrpSpPr>
            <p:nvPr/>
          </p:nvGrpSpPr>
          <p:grpSpPr bwMode="auto">
            <a:xfrm>
              <a:off x="1751" y="1600"/>
              <a:ext cx="2096" cy="513"/>
              <a:chOff x="1751" y="1600"/>
              <a:chExt cx="2096" cy="513"/>
            </a:xfrm>
          </p:grpSpPr>
          <p:grpSp>
            <p:nvGrpSpPr>
              <p:cNvPr id="11" name="Group 53"/>
              <p:cNvGrpSpPr>
                <a:grpSpLocks/>
              </p:cNvGrpSpPr>
              <p:nvPr/>
            </p:nvGrpSpPr>
            <p:grpSpPr bwMode="auto">
              <a:xfrm>
                <a:off x="2684" y="1600"/>
                <a:ext cx="225" cy="481"/>
                <a:chOff x="2684" y="1600"/>
                <a:chExt cx="225" cy="481"/>
              </a:xfrm>
            </p:grpSpPr>
            <p:sp>
              <p:nvSpPr>
                <p:cNvPr id="2761782" name="Freeform 54"/>
                <p:cNvSpPr>
                  <a:spLocks/>
                </p:cNvSpPr>
                <p:nvPr/>
              </p:nvSpPr>
              <p:spPr bwMode="auto">
                <a:xfrm>
                  <a:off x="2696" y="1600"/>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83" name="Rectangle 55"/>
                <p:cNvSpPr>
                  <a:spLocks noChangeArrowheads="1"/>
                </p:cNvSpPr>
                <p:nvPr/>
              </p:nvSpPr>
              <p:spPr bwMode="auto">
                <a:xfrm rot="5400000">
                  <a:off x="2597" y="1722"/>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12" name="Group 56"/>
              <p:cNvGrpSpPr>
                <a:grpSpLocks/>
              </p:cNvGrpSpPr>
              <p:nvPr/>
            </p:nvGrpSpPr>
            <p:grpSpPr bwMode="auto">
              <a:xfrm>
                <a:off x="1751" y="1696"/>
                <a:ext cx="359" cy="289"/>
                <a:chOff x="1751" y="1696"/>
                <a:chExt cx="359" cy="289"/>
              </a:xfrm>
            </p:grpSpPr>
            <p:sp>
              <p:nvSpPr>
                <p:cNvPr id="2761785" name="Rectangle 57"/>
                <p:cNvSpPr>
                  <a:spLocks noChangeArrowheads="1"/>
                </p:cNvSpPr>
                <p:nvPr/>
              </p:nvSpPr>
              <p:spPr bwMode="auto">
                <a:xfrm>
                  <a:off x="1751" y="1698"/>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a:t>
                  </a:r>
                  <a:r>
                    <a:rPr lang="en-US" sz="1600" b="1" smtClean="0">
                      <a:solidFill>
                        <a:schemeClr val="tx1"/>
                      </a:solidFill>
                      <a:latin typeface="Times" pitchFamily="-65" charset="0"/>
                    </a:rPr>
                    <a:t>I$</a:t>
                  </a:r>
                  <a:endParaRPr lang="en-US" sz="1600" b="1" dirty="0">
                    <a:solidFill>
                      <a:schemeClr val="tx1"/>
                    </a:solidFill>
                    <a:latin typeface="Times" pitchFamily="-65" charset="0"/>
                  </a:endParaRPr>
                </a:p>
              </p:txBody>
            </p:sp>
            <p:grpSp>
              <p:nvGrpSpPr>
                <p:cNvPr id="13" name="Group 58"/>
                <p:cNvGrpSpPr>
                  <a:grpSpLocks/>
                </p:cNvGrpSpPr>
                <p:nvPr/>
              </p:nvGrpSpPr>
              <p:grpSpPr bwMode="auto">
                <a:xfrm>
                  <a:off x="1770" y="1696"/>
                  <a:ext cx="340" cy="289"/>
                  <a:chOff x="1770" y="1696"/>
                  <a:chExt cx="340" cy="289"/>
                </a:xfrm>
              </p:grpSpPr>
              <p:sp>
                <p:nvSpPr>
                  <p:cNvPr id="2761787" name="Freeform 59"/>
                  <p:cNvSpPr>
                    <a:spLocks/>
                  </p:cNvSpPr>
                  <p:nvPr/>
                </p:nvSpPr>
                <p:spPr bwMode="auto">
                  <a:xfrm>
                    <a:off x="1770" y="1696"/>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88" name="Freeform 60"/>
                  <p:cNvSpPr>
                    <a:spLocks/>
                  </p:cNvSpPr>
                  <p:nvPr/>
                </p:nvSpPr>
                <p:spPr bwMode="auto">
                  <a:xfrm>
                    <a:off x="1939" y="1696"/>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61789" name="Rectangle 61"/>
              <p:cNvSpPr>
                <a:spLocks noChangeArrowheads="1"/>
              </p:cNvSpPr>
              <p:nvPr/>
            </p:nvSpPr>
            <p:spPr bwMode="auto">
              <a:xfrm>
                <a:off x="2211" y="1703"/>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4" name="Group 62"/>
              <p:cNvGrpSpPr>
                <a:grpSpLocks/>
              </p:cNvGrpSpPr>
              <p:nvPr/>
            </p:nvGrpSpPr>
            <p:grpSpPr bwMode="auto">
              <a:xfrm>
                <a:off x="2230" y="1696"/>
                <a:ext cx="296" cy="289"/>
                <a:chOff x="2230" y="1696"/>
                <a:chExt cx="296" cy="289"/>
              </a:xfrm>
            </p:grpSpPr>
            <p:sp>
              <p:nvSpPr>
                <p:cNvPr id="2761791" name="Freeform 63"/>
                <p:cNvSpPr>
                  <a:spLocks/>
                </p:cNvSpPr>
                <p:nvPr/>
              </p:nvSpPr>
              <p:spPr bwMode="auto">
                <a:xfrm>
                  <a:off x="2230" y="1696"/>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92" name="Freeform 64"/>
                <p:cNvSpPr>
                  <a:spLocks/>
                </p:cNvSpPr>
                <p:nvPr/>
              </p:nvSpPr>
              <p:spPr bwMode="auto">
                <a:xfrm>
                  <a:off x="2378" y="1696"/>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793" name="Line 65"/>
              <p:cNvSpPr>
                <a:spLocks noChangeShapeType="1"/>
              </p:cNvSpPr>
              <p:nvPr/>
            </p:nvSpPr>
            <p:spPr bwMode="auto">
              <a:xfrm>
                <a:off x="2115" y="1840"/>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94" name="Freeform 66"/>
              <p:cNvSpPr>
                <a:spLocks/>
              </p:cNvSpPr>
              <p:nvPr/>
            </p:nvSpPr>
            <p:spPr bwMode="auto">
              <a:xfrm>
                <a:off x="2177" y="1744"/>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95" name="Line 67"/>
              <p:cNvSpPr>
                <a:spLocks noChangeShapeType="1"/>
              </p:cNvSpPr>
              <p:nvPr/>
            </p:nvSpPr>
            <p:spPr bwMode="auto">
              <a:xfrm>
                <a:off x="2531" y="1744"/>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96" name="Rectangle 68"/>
              <p:cNvSpPr>
                <a:spLocks noChangeArrowheads="1"/>
              </p:cNvSpPr>
              <p:nvPr/>
            </p:nvSpPr>
            <p:spPr bwMode="auto">
              <a:xfrm>
                <a:off x="3028" y="1698"/>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15" name="Group 69"/>
              <p:cNvGrpSpPr>
                <a:grpSpLocks/>
              </p:cNvGrpSpPr>
              <p:nvPr/>
            </p:nvGrpSpPr>
            <p:grpSpPr bwMode="auto">
              <a:xfrm>
                <a:off x="3079" y="1696"/>
                <a:ext cx="325" cy="289"/>
                <a:chOff x="3079" y="1696"/>
                <a:chExt cx="325" cy="289"/>
              </a:xfrm>
            </p:grpSpPr>
            <p:sp>
              <p:nvSpPr>
                <p:cNvPr id="2761798" name="Freeform 70"/>
                <p:cNvSpPr>
                  <a:spLocks/>
                </p:cNvSpPr>
                <p:nvPr/>
              </p:nvSpPr>
              <p:spPr bwMode="auto">
                <a:xfrm>
                  <a:off x="3079" y="1696"/>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99" name="Freeform 71"/>
                <p:cNvSpPr>
                  <a:spLocks/>
                </p:cNvSpPr>
                <p:nvPr/>
              </p:nvSpPr>
              <p:spPr bwMode="auto">
                <a:xfrm>
                  <a:off x="3240" y="1696"/>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00" name="Rectangle 72"/>
              <p:cNvSpPr>
                <a:spLocks noChangeArrowheads="1"/>
              </p:cNvSpPr>
              <p:nvPr/>
            </p:nvSpPr>
            <p:spPr bwMode="auto">
              <a:xfrm>
                <a:off x="3520" y="1698"/>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6" name="Group 73"/>
              <p:cNvGrpSpPr>
                <a:grpSpLocks/>
              </p:cNvGrpSpPr>
              <p:nvPr/>
            </p:nvGrpSpPr>
            <p:grpSpPr bwMode="auto">
              <a:xfrm>
                <a:off x="3547" y="1696"/>
                <a:ext cx="284" cy="289"/>
                <a:chOff x="3547" y="1696"/>
                <a:chExt cx="284" cy="289"/>
              </a:xfrm>
            </p:grpSpPr>
            <p:sp>
              <p:nvSpPr>
                <p:cNvPr id="2761802" name="Freeform 74"/>
                <p:cNvSpPr>
                  <a:spLocks/>
                </p:cNvSpPr>
                <p:nvPr/>
              </p:nvSpPr>
              <p:spPr bwMode="auto">
                <a:xfrm>
                  <a:off x="3547" y="1696"/>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03" name="Freeform 75"/>
                <p:cNvSpPr>
                  <a:spLocks/>
                </p:cNvSpPr>
                <p:nvPr/>
              </p:nvSpPr>
              <p:spPr bwMode="auto">
                <a:xfrm>
                  <a:off x="3688" y="1696"/>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04" name="Line 76"/>
              <p:cNvSpPr>
                <a:spLocks noChangeShapeType="1"/>
              </p:cNvSpPr>
              <p:nvPr/>
            </p:nvSpPr>
            <p:spPr bwMode="auto">
              <a:xfrm>
                <a:off x="3400" y="1840"/>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05" name="Line 77"/>
              <p:cNvSpPr>
                <a:spLocks noChangeShapeType="1"/>
              </p:cNvSpPr>
              <p:nvPr/>
            </p:nvSpPr>
            <p:spPr bwMode="auto">
              <a:xfrm>
                <a:off x="2916" y="1840"/>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06" name="Freeform 78"/>
              <p:cNvSpPr>
                <a:spLocks/>
              </p:cNvSpPr>
              <p:nvPr/>
            </p:nvSpPr>
            <p:spPr bwMode="auto">
              <a:xfrm>
                <a:off x="3037" y="1840"/>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07" name="Line 79"/>
              <p:cNvSpPr>
                <a:spLocks noChangeShapeType="1"/>
              </p:cNvSpPr>
              <p:nvPr/>
            </p:nvSpPr>
            <p:spPr bwMode="auto">
              <a:xfrm>
                <a:off x="2531" y="1936"/>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08" name="Freeform 80"/>
              <p:cNvSpPr>
                <a:spLocks/>
              </p:cNvSpPr>
              <p:nvPr/>
            </p:nvSpPr>
            <p:spPr bwMode="auto">
              <a:xfrm>
                <a:off x="2624" y="1835"/>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17" name="Group 81"/>
            <p:cNvGrpSpPr>
              <a:grpSpLocks/>
            </p:cNvGrpSpPr>
            <p:nvPr/>
          </p:nvGrpSpPr>
          <p:grpSpPr bwMode="auto">
            <a:xfrm>
              <a:off x="2178" y="2048"/>
              <a:ext cx="2096" cy="513"/>
              <a:chOff x="2178" y="2048"/>
              <a:chExt cx="2096" cy="513"/>
            </a:xfrm>
          </p:grpSpPr>
          <p:grpSp>
            <p:nvGrpSpPr>
              <p:cNvPr id="18" name="Group 82"/>
              <p:cNvGrpSpPr>
                <a:grpSpLocks/>
              </p:cNvGrpSpPr>
              <p:nvPr/>
            </p:nvGrpSpPr>
            <p:grpSpPr bwMode="auto">
              <a:xfrm>
                <a:off x="3111" y="2048"/>
                <a:ext cx="225" cy="481"/>
                <a:chOff x="3111" y="2048"/>
                <a:chExt cx="225" cy="481"/>
              </a:xfrm>
            </p:grpSpPr>
            <p:sp>
              <p:nvSpPr>
                <p:cNvPr id="2761811" name="Freeform 83"/>
                <p:cNvSpPr>
                  <a:spLocks/>
                </p:cNvSpPr>
                <p:nvPr/>
              </p:nvSpPr>
              <p:spPr bwMode="auto">
                <a:xfrm>
                  <a:off x="3123" y="2048"/>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12" name="Rectangle 84"/>
                <p:cNvSpPr>
                  <a:spLocks noChangeArrowheads="1"/>
                </p:cNvSpPr>
                <p:nvPr/>
              </p:nvSpPr>
              <p:spPr bwMode="auto">
                <a:xfrm rot="5400000">
                  <a:off x="3024" y="2170"/>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19" name="Group 85"/>
              <p:cNvGrpSpPr>
                <a:grpSpLocks/>
              </p:cNvGrpSpPr>
              <p:nvPr/>
            </p:nvGrpSpPr>
            <p:grpSpPr bwMode="auto">
              <a:xfrm>
                <a:off x="2178" y="2144"/>
                <a:ext cx="359" cy="289"/>
                <a:chOff x="2178" y="2144"/>
                <a:chExt cx="359" cy="289"/>
              </a:xfrm>
            </p:grpSpPr>
            <p:sp>
              <p:nvSpPr>
                <p:cNvPr id="2761814" name="Rectangle 86"/>
                <p:cNvSpPr>
                  <a:spLocks noChangeArrowheads="1"/>
                </p:cNvSpPr>
                <p:nvPr/>
              </p:nvSpPr>
              <p:spPr bwMode="auto">
                <a:xfrm>
                  <a:off x="2178" y="2146"/>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a:t>
                  </a:r>
                  <a:r>
                    <a:rPr lang="en-US" sz="1600" b="1" smtClean="0">
                      <a:solidFill>
                        <a:schemeClr val="tx1"/>
                      </a:solidFill>
                      <a:latin typeface="Times" pitchFamily="-65" charset="0"/>
                    </a:rPr>
                    <a:t>I$</a:t>
                  </a:r>
                  <a:endParaRPr lang="en-US" sz="1600" b="1" dirty="0">
                    <a:solidFill>
                      <a:schemeClr val="tx1"/>
                    </a:solidFill>
                    <a:latin typeface="Times" pitchFamily="-65" charset="0"/>
                  </a:endParaRPr>
                </a:p>
              </p:txBody>
            </p:sp>
            <p:grpSp>
              <p:nvGrpSpPr>
                <p:cNvPr id="20" name="Group 87"/>
                <p:cNvGrpSpPr>
                  <a:grpSpLocks/>
                </p:cNvGrpSpPr>
                <p:nvPr/>
              </p:nvGrpSpPr>
              <p:grpSpPr bwMode="auto">
                <a:xfrm>
                  <a:off x="2197" y="2144"/>
                  <a:ext cx="340" cy="289"/>
                  <a:chOff x="2197" y="2144"/>
                  <a:chExt cx="340" cy="289"/>
                </a:xfrm>
              </p:grpSpPr>
              <p:sp>
                <p:nvSpPr>
                  <p:cNvPr id="2761816" name="Freeform 88"/>
                  <p:cNvSpPr>
                    <a:spLocks/>
                  </p:cNvSpPr>
                  <p:nvPr/>
                </p:nvSpPr>
                <p:spPr bwMode="auto">
                  <a:xfrm>
                    <a:off x="2197" y="2144"/>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17" name="Freeform 89"/>
                  <p:cNvSpPr>
                    <a:spLocks/>
                  </p:cNvSpPr>
                  <p:nvPr/>
                </p:nvSpPr>
                <p:spPr bwMode="auto">
                  <a:xfrm>
                    <a:off x="2366" y="2144"/>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61818" name="Rectangle 90"/>
              <p:cNvSpPr>
                <a:spLocks noChangeArrowheads="1"/>
              </p:cNvSpPr>
              <p:nvPr/>
            </p:nvSpPr>
            <p:spPr bwMode="auto">
              <a:xfrm>
                <a:off x="2638" y="2151"/>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1" name="Group 91"/>
              <p:cNvGrpSpPr>
                <a:grpSpLocks/>
              </p:cNvGrpSpPr>
              <p:nvPr/>
            </p:nvGrpSpPr>
            <p:grpSpPr bwMode="auto">
              <a:xfrm>
                <a:off x="2657" y="2144"/>
                <a:ext cx="296" cy="289"/>
                <a:chOff x="2657" y="2144"/>
                <a:chExt cx="296" cy="289"/>
              </a:xfrm>
            </p:grpSpPr>
            <p:sp>
              <p:nvSpPr>
                <p:cNvPr id="2761820" name="Freeform 92"/>
                <p:cNvSpPr>
                  <a:spLocks/>
                </p:cNvSpPr>
                <p:nvPr/>
              </p:nvSpPr>
              <p:spPr bwMode="auto">
                <a:xfrm>
                  <a:off x="2657" y="2144"/>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21" name="Freeform 93"/>
                <p:cNvSpPr>
                  <a:spLocks/>
                </p:cNvSpPr>
                <p:nvPr/>
              </p:nvSpPr>
              <p:spPr bwMode="auto">
                <a:xfrm>
                  <a:off x="2805" y="2144"/>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22" name="Line 94"/>
              <p:cNvSpPr>
                <a:spLocks noChangeShapeType="1"/>
              </p:cNvSpPr>
              <p:nvPr/>
            </p:nvSpPr>
            <p:spPr bwMode="auto">
              <a:xfrm>
                <a:off x="2542" y="2288"/>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23" name="Freeform 95"/>
              <p:cNvSpPr>
                <a:spLocks/>
              </p:cNvSpPr>
              <p:nvPr/>
            </p:nvSpPr>
            <p:spPr bwMode="auto">
              <a:xfrm>
                <a:off x="2604" y="2192"/>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24" name="Line 96"/>
              <p:cNvSpPr>
                <a:spLocks noChangeShapeType="1"/>
              </p:cNvSpPr>
              <p:nvPr/>
            </p:nvSpPr>
            <p:spPr bwMode="auto">
              <a:xfrm>
                <a:off x="2958" y="2192"/>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25" name="Rectangle 97"/>
              <p:cNvSpPr>
                <a:spLocks noChangeArrowheads="1"/>
              </p:cNvSpPr>
              <p:nvPr/>
            </p:nvSpPr>
            <p:spPr bwMode="auto">
              <a:xfrm>
                <a:off x="3455" y="2146"/>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2" name="Group 98"/>
              <p:cNvGrpSpPr>
                <a:grpSpLocks/>
              </p:cNvGrpSpPr>
              <p:nvPr/>
            </p:nvGrpSpPr>
            <p:grpSpPr bwMode="auto">
              <a:xfrm>
                <a:off x="3506" y="2144"/>
                <a:ext cx="325" cy="289"/>
                <a:chOff x="3506" y="2144"/>
                <a:chExt cx="325" cy="289"/>
              </a:xfrm>
            </p:grpSpPr>
            <p:sp>
              <p:nvSpPr>
                <p:cNvPr id="2761827" name="Freeform 99"/>
                <p:cNvSpPr>
                  <a:spLocks/>
                </p:cNvSpPr>
                <p:nvPr/>
              </p:nvSpPr>
              <p:spPr bwMode="auto">
                <a:xfrm>
                  <a:off x="3506" y="2144"/>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28" name="Freeform 100"/>
                <p:cNvSpPr>
                  <a:spLocks/>
                </p:cNvSpPr>
                <p:nvPr/>
              </p:nvSpPr>
              <p:spPr bwMode="auto">
                <a:xfrm>
                  <a:off x="3667" y="2144"/>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29" name="Rectangle 101"/>
              <p:cNvSpPr>
                <a:spLocks noChangeArrowheads="1"/>
              </p:cNvSpPr>
              <p:nvPr/>
            </p:nvSpPr>
            <p:spPr bwMode="auto">
              <a:xfrm>
                <a:off x="3947" y="2146"/>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3" name="Group 102"/>
              <p:cNvGrpSpPr>
                <a:grpSpLocks/>
              </p:cNvGrpSpPr>
              <p:nvPr/>
            </p:nvGrpSpPr>
            <p:grpSpPr bwMode="auto">
              <a:xfrm>
                <a:off x="3974" y="2144"/>
                <a:ext cx="284" cy="289"/>
                <a:chOff x="3974" y="2144"/>
                <a:chExt cx="284" cy="289"/>
              </a:xfrm>
            </p:grpSpPr>
            <p:sp>
              <p:nvSpPr>
                <p:cNvPr id="2761831" name="Freeform 103"/>
                <p:cNvSpPr>
                  <a:spLocks/>
                </p:cNvSpPr>
                <p:nvPr/>
              </p:nvSpPr>
              <p:spPr bwMode="auto">
                <a:xfrm>
                  <a:off x="3974" y="2144"/>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32" name="Freeform 104"/>
                <p:cNvSpPr>
                  <a:spLocks/>
                </p:cNvSpPr>
                <p:nvPr/>
              </p:nvSpPr>
              <p:spPr bwMode="auto">
                <a:xfrm>
                  <a:off x="4115" y="2144"/>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33" name="Line 105"/>
              <p:cNvSpPr>
                <a:spLocks noChangeShapeType="1"/>
              </p:cNvSpPr>
              <p:nvPr/>
            </p:nvSpPr>
            <p:spPr bwMode="auto">
              <a:xfrm>
                <a:off x="3827" y="2288"/>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34" name="Line 106"/>
              <p:cNvSpPr>
                <a:spLocks noChangeShapeType="1"/>
              </p:cNvSpPr>
              <p:nvPr/>
            </p:nvSpPr>
            <p:spPr bwMode="auto">
              <a:xfrm>
                <a:off x="3343" y="2288"/>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35" name="Freeform 107"/>
              <p:cNvSpPr>
                <a:spLocks/>
              </p:cNvSpPr>
              <p:nvPr/>
            </p:nvSpPr>
            <p:spPr bwMode="auto">
              <a:xfrm>
                <a:off x="3464" y="2288"/>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36" name="Line 108"/>
              <p:cNvSpPr>
                <a:spLocks noChangeShapeType="1"/>
              </p:cNvSpPr>
              <p:nvPr/>
            </p:nvSpPr>
            <p:spPr bwMode="auto">
              <a:xfrm>
                <a:off x="2958" y="2384"/>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37" name="Freeform 109"/>
              <p:cNvSpPr>
                <a:spLocks/>
              </p:cNvSpPr>
              <p:nvPr/>
            </p:nvSpPr>
            <p:spPr bwMode="auto">
              <a:xfrm>
                <a:off x="3051" y="2283"/>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24" name="Group 110"/>
            <p:cNvGrpSpPr>
              <a:grpSpLocks/>
            </p:cNvGrpSpPr>
            <p:nvPr/>
          </p:nvGrpSpPr>
          <p:grpSpPr bwMode="auto">
            <a:xfrm>
              <a:off x="3538" y="2496"/>
              <a:ext cx="225" cy="481"/>
              <a:chOff x="3538" y="2496"/>
              <a:chExt cx="225" cy="481"/>
            </a:xfrm>
          </p:grpSpPr>
          <p:sp>
            <p:nvSpPr>
              <p:cNvPr id="2761839" name="Freeform 111"/>
              <p:cNvSpPr>
                <a:spLocks/>
              </p:cNvSpPr>
              <p:nvPr/>
            </p:nvSpPr>
            <p:spPr bwMode="auto">
              <a:xfrm>
                <a:off x="3550" y="2496"/>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40" name="Rectangle 112"/>
              <p:cNvSpPr>
                <a:spLocks noChangeArrowheads="1"/>
              </p:cNvSpPr>
              <p:nvPr/>
            </p:nvSpPr>
            <p:spPr bwMode="auto">
              <a:xfrm rot="5400000">
                <a:off x="3451" y="2618"/>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sp>
          <p:nvSpPr>
            <p:cNvPr id="2761841" name="Rectangle 113"/>
            <p:cNvSpPr>
              <a:spLocks noChangeArrowheads="1"/>
            </p:cNvSpPr>
            <p:nvPr/>
          </p:nvSpPr>
          <p:spPr bwMode="auto">
            <a:xfrm>
              <a:off x="3065" y="2599"/>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5" name="Group 114"/>
            <p:cNvGrpSpPr>
              <a:grpSpLocks/>
            </p:cNvGrpSpPr>
            <p:nvPr/>
          </p:nvGrpSpPr>
          <p:grpSpPr bwMode="auto">
            <a:xfrm>
              <a:off x="3084" y="2592"/>
              <a:ext cx="296" cy="289"/>
              <a:chOff x="3084" y="2592"/>
              <a:chExt cx="296" cy="289"/>
            </a:xfrm>
          </p:grpSpPr>
          <p:sp>
            <p:nvSpPr>
              <p:cNvPr id="2761843" name="Freeform 115"/>
              <p:cNvSpPr>
                <a:spLocks/>
              </p:cNvSpPr>
              <p:nvPr/>
            </p:nvSpPr>
            <p:spPr bwMode="auto">
              <a:xfrm>
                <a:off x="3084" y="2592"/>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44" name="Freeform 116"/>
              <p:cNvSpPr>
                <a:spLocks/>
              </p:cNvSpPr>
              <p:nvPr/>
            </p:nvSpPr>
            <p:spPr bwMode="auto">
              <a:xfrm>
                <a:off x="3232" y="2592"/>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45" name="Line 117"/>
            <p:cNvSpPr>
              <a:spLocks noChangeShapeType="1"/>
            </p:cNvSpPr>
            <p:nvPr/>
          </p:nvSpPr>
          <p:spPr bwMode="auto">
            <a:xfrm>
              <a:off x="2969" y="2736"/>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46" name="Freeform 118"/>
            <p:cNvSpPr>
              <a:spLocks/>
            </p:cNvSpPr>
            <p:nvPr/>
          </p:nvSpPr>
          <p:spPr bwMode="auto">
            <a:xfrm>
              <a:off x="3031" y="2640"/>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47" name="Line 119"/>
            <p:cNvSpPr>
              <a:spLocks noChangeShapeType="1"/>
            </p:cNvSpPr>
            <p:nvPr/>
          </p:nvSpPr>
          <p:spPr bwMode="auto">
            <a:xfrm>
              <a:off x="3385" y="2640"/>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48" name="Rectangle 120"/>
            <p:cNvSpPr>
              <a:spLocks noChangeArrowheads="1"/>
            </p:cNvSpPr>
            <p:nvPr/>
          </p:nvSpPr>
          <p:spPr bwMode="auto">
            <a:xfrm>
              <a:off x="3882" y="2594"/>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6" name="Group 121"/>
            <p:cNvGrpSpPr>
              <a:grpSpLocks/>
            </p:cNvGrpSpPr>
            <p:nvPr/>
          </p:nvGrpSpPr>
          <p:grpSpPr bwMode="auto">
            <a:xfrm>
              <a:off x="3933" y="2592"/>
              <a:ext cx="325" cy="289"/>
              <a:chOff x="3933" y="2592"/>
              <a:chExt cx="325" cy="289"/>
            </a:xfrm>
          </p:grpSpPr>
          <p:sp>
            <p:nvSpPr>
              <p:cNvPr id="2761850" name="Freeform 122"/>
              <p:cNvSpPr>
                <a:spLocks/>
              </p:cNvSpPr>
              <p:nvPr/>
            </p:nvSpPr>
            <p:spPr bwMode="auto">
              <a:xfrm>
                <a:off x="3933" y="2592"/>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51" name="Freeform 123"/>
              <p:cNvSpPr>
                <a:spLocks/>
              </p:cNvSpPr>
              <p:nvPr/>
            </p:nvSpPr>
            <p:spPr bwMode="auto">
              <a:xfrm>
                <a:off x="4094" y="2592"/>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52" name="Rectangle 124"/>
            <p:cNvSpPr>
              <a:spLocks noChangeArrowheads="1"/>
            </p:cNvSpPr>
            <p:nvPr/>
          </p:nvSpPr>
          <p:spPr bwMode="auto">
            <a:xfrm>
              <a:off x="4374" y="2594"/>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 name="Group 125"/>
            <p:cNvGrpSpPr>
              <a:grpSpLocks/>
            </p:cNvGrpSpPr>
            <p:nvPr/>
          </p:nvGrpSpPr>
          <p:grpSpPr bwMode="auto">
            <a:xfrm>
              <a:off x="4401" y="2592"/>
              <a:ext cx="284" cy="289"/>
              <a:chOff x="4401" y="2592"/>
              <a:chExt cx="284" cy="289"/>
            </a:xfrm>
          </p:grpSpPr>
          <p:sp>
            <p:nvSpPr>
              <p:cNvPr id="2761854" name="Freeform 126"/>
              <p:cNvSpPr>
                <a:spLocks/>
              </p:cNvSpPr>
              <p:nvPr/>
            </p:nvSpPr>
            <p:spPr bwMode="auto">
              <a:xfrm>
                <a:off x="4401" y="2592"/>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55" name="Freeform 127"/>
              <p:cNvSpPr>
                <a:spLocks/>
              </p:cNvSpPr>
              <p:nvPr/>
            </p:nvSpPr>
            <p:spPr bwMode="auto">
              <a:xfrm>
                <a:off x="4542" y="2592"/>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56" name="Line 128"/>
            <p:cNvSpPr>
              <a:spLocks noChangeShapeType="1"/>
            </p:cNvSpPr>
            <p:nvPr/>
          </p:nvSpPr>
          <p:spPr bwMode="auto">
            <a:xfrm>
              <a:off x="4254" y="2736"/>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57" name="Line 129"/>
            <p:cNvSpPr>
              <a:spLocks noChangeShapeType="1"/>
            </p:cNvSpPr>
            <p:nvPr/>
          </p:nvSpPr>
          <p:spPr bwMode="auto">
            <a:xfrm>
              <a:off x="3770" y="2736"/>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58" name="Freeform 130"/>
            <p:cNvSpPr>
              <a:spLocks/>
            </p:cNvSpPr>
            <p:nvPr/>
          </p:nvSpPr>
          <p:spPr bwMode="auto">
            <a:xfrm>
              <a:off x="3891" y="2736"/>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59" name="Line 131"/>
            <p:cNvSpPr>
              <a:spLocks noChangeShapeType="1"/>
            </p:cNvSpPr>
            <p:nvPr/>
          </p:nvSpPr>
          <p:spPr bwMode="auto">
            <a:xfrm>
              <a:off x="3385" y="2832"/>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60" name="Freeform 132"/>
            <p:cNvSpPr>
              <a:spLocks/>
            </p:cNvSpPr>
            <p:nvPr/>
          </p:nvSpPr>
          <p:spPr bwMode="auto">
            <a:xfrm>
              <a:off x="3478" y="2731"/>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28" name="Group 133"/>
            <p:cNvGrpSpPr>
              <a:grpSpLocks/>
            </p:cNvGrpSpPr>
            <p:nvPr/>
          </p:nvGrpSpPr>
          <p:grpSpPr bwMode="auto">
            <a:xfrm>
              <a:off x="3032" y="2944"/>
              <a:ext cx="2096" cy="513"/>
              <a:chOff x="3032" y="2944"/>
              <a:chExt cx="2096" cy="513"/>
            </a:xfrm>
          </p:grpSpPr>
          <p:grpSp>
            <p:nvGrpSpPr>
              <p:cNvPr id="29" name="Group 134"/>
              <p:cNvGrpSpPr>
                <a:grpSpLocks/>
              </p:cNvGrpSpPr>
              <p:nvPr/>
            </p:nvGrpSpPr>
            <p:grpSpPr bwMode="auto">
              <a:xfrm>
                <a:off x="3965" y="2944"/>
                <a:ext cx="225" cy="481"/>
                <a:chOff x="3965" y="2944"/>
                <a:chExt cx="225" cy="481"/>
              </a:xfrm>
            </p:grpSpPr>
            <p:sp>
              <p:nvSpPr>
                <p:cNvPr id="2761863" name="Freeform 135"/>
                <p:cNvSpPr>
                  <a:spLocks/>
                </p:cNvSpPr>
                <p:nvPr/>
              </p:nvSpPr>
              <p:spPr bwMode="auto">
                <a:xfrm>
                  <a:off x="3977" y="2944"/>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64" name="Rectangle 136"/>
                <p:cNvSpPr>
                  <a:spLocks noChangeArrowheads="1"/>
                </p:cNvSpPr>
                <p:nvPr/>
              </p:nvSpPr>
              <p:spPr bwMode="auto">
                <a:xfrm rot="5400000">
                  <a:off x="3878" y="3066"/>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30" name="Group 137"/>
              <p:cNvGrpSpPr>
                <a:grpSpLocks/>
              </p:cNvGrpSpPr>
              <p:nvPr/>
            </p:nvGrpSpPr>
            <p:grpSpPr bwMode="auto">
              <a:xfrm>
                <a:off x="3032" y="3040"/>
                <a:ext cx="359" cy="289"/>
                <a:chOff x="3032" y="3040"/>
                <a:chExt cx="359" cy="289"/>
              </a:xfrm>
            </p:grpSpPr>
            <p:sp>
              <p:nvSpPr>
                <p:cNvPr id="2761866" name="Rectangle 138"/>
                <p:cNvSpPr>
                  <a:spLocks noChangeArrowheads="1"/>
                </p:cNvSpPr>
                <p:nvPr/>
              </p:nvSpPr>
              <p:spPr bwMode="auto">
                <a:xfrm>
                  <a:off x="3032" y="3042"/>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a:t>
                  </a:r>
                  <a:r>
                    <a:rPr lang="en-US" sz="1600" b="1" smtClean="0">
                      <a:solidFill>
                        <a:schemeClr val="tx1"/>
                      </a:solidFill>
                      <a:latin typeface="Times" pitchFamily="-65" charset="0"/>
                    </a:rPr>
                    <a:t>I$</a:t>
                  </a:r>
                  <a:endParaRPr lang="en-US" sz="1600" b="1" dirty="0">
                    <a:solidFill>
                      <a:schemeClr val="tx1"/>
                    </a:solidFill>
                    <a:latin typeface="Times" pitchFamily="-65" charset="0"/>
                  </a:endParaRPr>
                </a:p>
              </p:txBody>
            </p:sp>
            <p:grpSp>
              <p:nvGrpSpPr>
                <p:cNvPr id="31" name="Group 139"/>
                <p:cNvGrpSpPr>
                  <a:grpSpLocks/>
                </p:cNvGrpSpPr>
                <p:nvPr/>
              </p:nvGrpSpPr>
              <p:grpSpPr bwMode="auto">
                <a:xfrm>
                  <a:off x="3051" y="3040"/>
                  <a:ext cx="340" cy="289"/>
                  <a:chOff x="3051" y="3040"/>
                  <a:chExt cx="340" cy="289"/>
                </a:xfrm>
              </p:grpSpPr>
              <p:sp>
                <p:nvSpPr>
                  <p:cNvPr id="2761868" name="Freeform 140"/>
                  <p:cNvSpPr>
                    <a:spLocks/>
                  </p:cNvSpPr>
                  <p:nvPr/>
                </p:nvSpPr>
                <p:spPr bwMode="auto">
                  <a:xfrm>
                    <a:off x="3051" y="304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69" name="Freeform 141"/>
                  <p:cNvSpPr>
                    <a:spLocks/>
                  </p:cNvSpPr>
                  <p:nvPr/>
                </p:nvSpPr>
                <p:spPr bwMode="auto">
                  <a:xfrm>
                    <a:off x="3220" y="304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61870" name="Rectangle 142"/>
              <p:cNvSpPr>
                <a:spLocks noChangeArrowheads="1"/>
              </p:cNvSpPr>
              <p:nvPr/>
            </p:nvSpPr>
            <p:spPr bwMode="auto">
              <a:xfrm>
                <a:off x="3492" y="3047"/>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61728" name="Group 143"/>
              <p:cNvGrpSpPr>
                <a:grpSpLocks/>
              </p:cNvGrpSpPr>
              <p:nvPr/>
            </p:nvGrpSpPr>
            <p:grpSpPr bwMode="auto">
              <a:xfrm>
                <a:off x="3511" y="3040"/>
                <a:ext cx="296" cy="289"/>
                <a:chOff x="3511" y="3040"/>
                <a:chExt cx="296" cy="289"/>
              </a:xfrm>
            </p:grpSpPr>
            <p:sp>
              <p:nvSpPr>
                <p:cNvPr id="2761872" name="Freeform 144"/>
                <p:cNvSpPr>
                  <a:spLocks/>
                </p:cNvSpPr>
                <p:nvPr/>
              </p:nvSpPr>
              <p:spPr bwMode="auto">
                <a:xfrm>
                  <a:off x="3511" y="3040"/>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73" name="Freeform 145"/>
                <p:cNvSpPr>
                  <a:spLocks/>
                </p:cNvSpPr>
                <p:nvPr/>
              </p:nvSpPr>
              <p:spPr bwMode="auto">
                <a:xfrm>
                  <a:off x="3659" y="3040"/>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74" name="Line 146"/>
              <p:cNvSpPr>
                <a:spLocks noChangeShapeType="1"/>
              </p:cNvSpPr>
              <p:nvPr/>
            </p:nvSpPr>
            <p:spPr bwMode="auto">
              <a:xfrm>
                <a:off x="3396" y="3184"/>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75" name="Freeform 147"/>
              <p:cNvSpPr>
                <a:spLocks/>
              </p:cNvSpPr>
              <p:nvPr/>
            </p:nvSpPr>
            <p:spPr bwMode="auto">
              <a:xfrm>
                <a:off x="3458" y="3088"/>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76" name="Line 148"/>
              <p:cNvSpPr>
                <a:spLocks noChangeShapeType="1"/>
              </p:cNvSpPr>
              <p:nvPr/>
            </p:nvSpPr>
            <p:spPr bwMode="auto">
              <a:xfrm>
                <a:off x="3812" y="3088"/>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77" name="Rectangle 149"/>
              <p:cNvSpPr>
                <a:spLocks noChangeArrowheads="1"/>
              </p:cNvSpPr>
              <p:nvPr/>
            </p:nvSpPr>
            <p:spPr bwMode="auto">
              <a:xfrm>
                <a:off x="4309" y="3042"/>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761729" name="Group 150"/>
              <p:cNvGrpSpPr>
                <a:grpSpLocks/>
              </p:cNvGrpSpPr>
              <p:nvPr/>
            </p:nvGrpSpPr>
            <p:grpSpPr bwMode="auto">
              <a:xfrm>
                <a:off x="4360" y="3040"/>
                <a:ext cx="325" cy="289"/>
                <a:chOff x="4360" y="3040"/>
                <a:chExt cx="325" cy="289"/>
              </a:xfrm>
            </p:grpSpPr>
            <p:sp>
              <p:nvSpPr>
                <p:cNvPr id="2761879" name="Freeform 151"/>
                <p:cNvSpPr>
                  <a:spLocks/>
                </p:cNvSpPr>
                <p:nvPr/>
              </p:nvSpPr>
              <p:spPr bwMode="auto">
                <a:xfrm>
                  <a:off x="4360" y="3040"/>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80" name="Freeform 152"/>
                <p:cNvSpPr>
                  <a:spLocks/>
                </p:cNvSpPr>
                <p:nvPr/>
              </p:nvSpPr>
              <p:spPr bwMode="auto">
                <a:xfrm>
                  <a:off x="4521" y="3040"/>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81" name="Rectangle 153"/>
              <p:cNvSpPr>
                <a:spLocks noChangeArrowheads="1"/>
              </p:cNvSpPr>
              <p:nvPr/>
            </p:nvSpPr>
            <p:spPr bwMode="auto">
              <a:xfrm>
                <a:off x="4801" y="3042"/>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61731" name="Group 154"/>
              <p:cNvGrpSpPr>
                <a:grpSpLocks/>
              </p:cNvGrpSpPr>
              <p:nvPr/>
            </p:nvGrpSpPr>
            <p:grpSpPr bwMode="auto">
              <a:xfrm>
                <a:off x="4828" y="3040"/>
                <a:ext cx="284" cy="289"/>
                <a:chOff x="4828" y="3040"/>
                <a:chExt cx="284" cy="289"/>
              </a:xfrm>
            </p:grpSpPr>
            <p:sp>
              <p:nvSpPr>
                <p:cNvPr id="2761883" name="Freeform 155"/>
                <p:cNvSpPr>
                  <a:spLocks/>
                </p:cNvSpPr>
                <p:nvPr/>
              </p:nvSpPr>
              <p:spPr bwMode="auto">
                <a:xfrm>
                  <a:off x="4828" y="3040"/>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84" name="Freeform 156"/>
                <p:cNvSpPr>
                  <a:spLocks/>
                </p:cNvSpPr>
                <p:nvPr/>
              </p:nvSpPr>
              <p:spPr bwMode="auto">
                <a:xfrm>
                  <a:off x="4969" y="3040"/>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85" name="Line 157"/>
              <p:cNvSpPr>
                <a:spLocks noChangeShapeType="1"/>
              </p:cNvSpPr>
              <p:nvPr/>
            </p:nvSpPr>
            <p:spPr bwMode="auto">
              <a:xfrm>
                <a:off x="4681" y="3184"/>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86" name="Line 158"/>
              <p:cNvSpPr>
                <a:spLocks noChangeShapeType="1"/>
              </p:cNvSpPr>
              <p:nvPr/>
            </p:nvSpPr>
            <p:spPr bwMode="auto">
              <a:xfrm>
                <a:off x="4197" y="3184"/>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87" name="Freeform 159"/>
              <p:cNvSpPr>
                <a:spLocks/>
              </p:cNvSpPr>
              <p:nvPr/>
            </p:nvSpPr>
            <p:spPr bwMode="auto">
              <a:xfrm>
                <a:off x="4318" y="3184"/>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88" name="Line 160"/>
              <p:cNvSpPr>
                <a:spLocks noChangeShapeType="1"/>
              </p:cNvSpPr>
              <p:nvPr/>
            </p:nvSpPr>
            <p:spPr bwMode="auto">
              <a:xfrm>
                <a:off x="3812" y="3280"/>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89" name="Freeform 161"/>
              <p:cNvSpPr>
                <a:spLocks/>
              </p:cNvSpPr>
              <p:nvPr/>
            </p:nvSpPr>
            <p:spPr bwMode="auto">
              <a:xfrm>
                <a:off x="3905" y="3179"/>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90" name="Rectangle 162"/>
            <p:cNvSpPr>
              <a:spLocks noChangeArrowheads="1"/>
            </p:cNvSpPr>
            <p:nvPr/>
          </p:nvSpPr>
          <p:spPr bwMode="auto">
            <a:xfrm>
              <a:off x="215" y="1018"/>
              <a:ext cx="291" cy="24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lnSpc>
                  <a:spcPct val="80000"/>
                </a:lnSpc>
              </a:pPr>
              <a:r>
                <a:rPr lang="en-US" sz="2800" b="1" smtClean="0">
                  <a:solidFill>
                    <a:schemeClr val="tx1"/>
                  </a:solidFill>
                  <a:latin typeface="Arial" pitchFamily="-65" charset="0"/>
                </a:rPr>
                <a:t>I</a:t>
              </a:r>
              <a:endParaRPr lang="en-US" sz="2800" b="1" dirty="0">
                <a:solidFill>
                  <a:schemeClr val="tx1"/>
                </a:solidFill>
                <a:latin typeface="Arial" pitchFamily="-65" charset="0"/>
              </a:endParaRPr>
            </a:p>
            <a:p>
              <a:pPr algn="ctr">
                <a:lnSpc>
                  <a:spcPct val="80000"/>
                </a:lnSpc>
              </a:pPr>
              <a:r>
                <a:rPr lang="en-US" sz="2800" b="1" dirty="0">
                  <a:solidFill>
                    <a:schemeClr val="tx1"/>
                  </a:solidFill>
                  <a:latin typeface="Arial" pitchFamily="-65" charset="0"/>
                </a:rPr>
                <a:t>n</a:t>
              </a:r>
            </a:p>
            <a:p>
              <a:pPr algn="ctr">
                <a:lnSpc>
                  <a:spcPct val="80000"/>
                </a:lnSpc>
              </a:pPr>
              <a:r>
                <a:rPr lang="en-US" sz="2800" b="1" dirty="0">
                  <a:solidFill>
                    <a:schemeClr val="tx1"/>
                  </a:solidFill>
                  <a:latin typeface="Arial" pitchFamily="-65" charset="0"/>
                </a:rPr>
                <a:t>s</a:t>
              </a:r>
            </a:p>
            <a:p>
              <a:pPr algn="ctr">
                <a:lnSpc>
                  <a:spcPct val="80000"/>
                </a:lnSpc>
              </a:pPr>
              <a:r>
                <a:rPr lang="en-US" sz="2800" b="1" dirty="0">
                  <a:solidFill>
                    <a:schemeClr val="tx1"/>
                  </a:solidFill>
                  <a:latin typeface="Arial" pitchFamily="-65" charset="0"/>
                </a:rPr>
                <a:t>t</a:t>
              </a:r>
            </a:p>
            <a:p>
              <a:pPr algn="ctr">
                <a:lnSpc>
                  <a:spcPct val="80000"/>
                </a:lnSpc>
              </a:pPr>
              <a:r>
                <a:rPr lang="en-US" sz="2800" b="1" dirty="0" smtClean="0">
                  <a:solidFill>
                    <a:schemeClr val="tx1"/>
                  </a:solidFill>
                  <a:latin typeface="Arial" pitchFamily="-65" charset="0"/>
                </a:rPr>
                <a:t>r</a:t>
              </a:r>
              <a:endParaRPr lang="en-US" sz="2800" b="1" dirty="0">
                <a:solidFill>
                  <a:schemeClr val="tx1"/>
                </a:solidFill>
                <a:latin typeface="Arial" pitchFamily="-65" charset="0"/>
              </a:endParaRPr>
            </a:p>
            <a:p>
              <a:pPr algn="ctr">
                <a:lnSpc>
                  <a:spcPct val="80000"/>
                </a:lnSpc>
              </a:pPr>
              <a:endParaRPr lang="en-US" sz="2800" b="1" dirty="0">
                <a:solidFill>
                  <a:schemeClr val="tx1"/>
                </a:solidFill>
                <a:latin typeface="Arial" pitchFamily="-65" charset="0"/>
              </a:endParaRPr>
            </a:p>
            <a:p>
              <a:pPr algn="ctr">
                <a:lnSpc>
                  <a:spcPct val="80000"/>
                </a:lnSpc>
              </a:pPr>
              <a:r>
                <a:rPr lang="en-US" sz="2800" b="1" dirty="0">
                  <a:solidFill>
                    <a:schemeClr val="tx1"/>
                  </a:solidFill>
                  <a:latin typeface="Arial" pitchFamily="-65" charset="0"/>
                </a:rPr>
                <a:t>O</a:t>
              </a:r>
            </a:p>
            <a:p>
              <a:pPr algn="ctr">
                <a:lnSpc>
                  <a:spcPct val="80000"/>
                </a:lnSpc>
              </a:pPr>
              <a:r>
                <a:rPr lang="en-US" sz="2800" b="1" dirty="0">
                  <a:solidFill>
                    <a:schemeClr val="tx1"/>
                  </a:solidFill>
                  <a:latin typeface="Arial" pitchFamily="-65" charset="0"/>
                </a:rPr>
                <a:t>r</a:t>
              </a:r>
            </a:p>
            <a:p>
              <a:pPr algn="ctr">
                <a:lnSpc>
                  <a:spcPct val="80000"/>
                </a:lnSpc>
              </a:pPr>
              <a:r>
                <a:rPr lang="en-US" sz="2800" b="1" dirty="0">
                  <a:solidFill>
                    <a:schemeClr val="tx1"/>
                  </a:solidFill>
                  <a:latin typeface="Arial" pitchFamily="-65" charset="0"/>
                </a:rPr>
                <a:t>d</a:t>
              </a:r>
            </a:p>
            <a:p>
              <a:pPr algn="ctr">
                <a:lnSpc>
                  <a:spcPct val="80000"/>
                </a:lnSpc>
              </a:pPr>
              <a:r>
                <a:rPr lang="en-US" sz="2800" b="1" dirty="0">
                  <a:solidFill>
                    <a:schemeClr val="tx1"/>
                  </a:solidFill>
                  <a:latin typeface="Arial" pitchFamily="-65" charset="0"/>
                </a:rPr>
                <a:t>e</a:t>
              </a:r>
            </a:p>
            <a:p>
              <a:pPr algn="ctr">
                <a:lnSpc>
                  <a:spcPct val="80000"/>
                </a:lnSpc>
              </a:pPr>
              <a:r>
                <a:rPr lang="en-US" sz="2800" b="1" dirty="0">
                  <a:solidFill>
                    <a:schemeClr val="tx1"/>
                  </a:solidFill>
                  <a:latin typeface="Arial" pitchFamily="-65" charset="0"/>
                </a:rPr>
                <a:t>r</a:t>
              </a:r>
            </a:p>
          </p:txBody>
        </p:sp>
        <p:sp>
          <p:nvSpPr>
            <p:cNvPr id="2761891" name="Rectangle 163"/>
            <p:cNvSpPr>
              <a:spLocks noChangeArrowheads="1"/>
            </p:cNvSpPr>
            <p:nvPr/>
          </p:nvSpPr>
          <p:spPr bwMode="auto">
            <a:xfrm>
              <a:off x="1867" y="551"/>
              <a:ext cx="2168"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smtClean="0">
                  <a:solidFill>
                    <a:schemeClr val="tx1"/>
                  </a:solidFill>
                  <a:latin typeface="Arial" pitchFamily="-65" charset="0"/>
                </a:rPr>
                <a:t>Time </a:t>
              </a:r>
              <a:r>
                <a:rPr lang="en-US" sz="2800" b="1" dirty="0">
                  <a:solidFill>
                    <a:schemeClr val="tx1"/>
                  </a:solidFill>
                  <a:latin typeface="Arial" pitchFamily="-65" charset="0"/>
                </a:rPr>
                <a:t>(clock cycles)</a:t>
              </a:r>
            </a:p>
          </p:txBody>
        </p:sp>
      </p:grpSp>
      <p:sp>
        <p:nvSpPr>
          <p:cNvPr id="2761892" name="Line 164"/>
          <p:cNvSpPr>
            <a:spLocks noChangeShapeType="1"/>
          </p:cNvSpPr>
          <p:nvPr/>
        </p:nvSpPr>
        <p:spPr bwMode="auto">
          <a:xfrm>
            <a:off x="5363307" y="2602522"/>
            <a:ext cx="413239" cy="2769577"/>
          </a:xfrm>
          <a:prstGeom prst="line">
            <a:avLst/>
          </a:prstGeom>
          <a:noFill/>
          <a:ln w="38100">
            <a:solidFill>
              <a:schemeClr val="tx2"/>
            </a:solidFill>
            <a:round/>
            <a:headEnd/>
            <a:tailEnd type="triangle" w="med" len="med"/>
          </a:ln>
          <a:effectLst/>
        </p:spPr>
        <p:txBody>
          <a:bodyPr wrap="none" anchor="ctr">
            <a:prstTxWarp prst="textNoShape">
              <a:avLst/>
            </a:prstTxWarp>
          </a:bodyPr>
          <a:lstStyle/>
          <a:p>
            <a:endParaRPr lang="en-US"/>
          </a:p>
        </p:txBody>
      </p:sp>
      <p:sp>
        <p:nvSpPr>
          <p:cNvPr id="167" name="TextBox 2"/>
          <p:cNvSpPr txBox="1">
            <a:spLocks noChangeArrowheads="1"/>
          </p:cNvSpPr>
          <p:nvPr/>
        </p:nvSpPr>
        <p:spPr bwMode="auto">
          <a:xfrm>
            <a:off x="6543925" y="2276872"/>
            <a:ext cx="2218828" cy="523220"/>
          </a:xfrm>
          <a:prstGeom prst="rect">
            <a:avLst/>
          </a:prstGeom>
          <a:solidFill>
            <a:schemeClr val="bg1"/>
          </a:solidFill>
          <a:ln w="9525">
            <a:noFill/>
            <a:miter lim="800000"/>
            <a:headEnd/>
            <a:tailEnd/>
          </a:ln>
        </p:spPr>
        <p:txBody>
          <a:bodyPr wrap="square">
            <a:prstTxWarp prst="textNoShape">
              <a:avLst/>
            </a:prstTxWarp>
            <a:spAutoFit/>
          </a:bodyPr>
          <a:lstStyle/>
          <a:p>
            <a:r>
              <a:rPr lang="en-US" sz="2800" b="1" dirty="0" smtClean="0">
                <a:solidFill>
                  <a:srgbClr val="FF8000"/>
                </a:solidFill>
              </a:rPr>
              <a:t>No stalls as is</a:t>
            </a:r>
            <a:endParaRPr lang="en-US" sz="2800" b="1" dirty="0">
              <a:solidFill>
                <a:srgbClr val="FF8000"/>
              </a:solidFill>
              <a:latin typeface="Symbol" pitchFamily="1" charset="2"/>
            </a:endParaRPr>
          </a:p>
        </p:txBody>
      </p:sp>
      <p:sp>
        <p:nvSpPr>
          <p:cNvPr id="32" name="灯片编号占位符 31"/>
          <p:cNvSpPr>
            <a:spLocks noGrp="1"/>
          </p:cNvSpPr>
          <p:nvPr>
            <p:ph type="sldNum" sz="quarter" idx="12"/>
          </p:nvPr>
        </p:nvSpPr>
        <p:spPr/>
        <p:txBody>
          <a:bodyPr/>
          <a:lstStyle/>
          <a:p>
            <a:fld id="{3CC63E4C-4642-794D-A2FD-70F6B81535F5}" type="slidenum">
              <a:rPr lang="en-US" smtClean="0">
                <a:solidFill>
                  <a:prstClr val="black">
                    <a:tint val="75000"/>
                  </a:prstClr>
                </a:solidFill>
              </a:rPr>
              <a:pPr/>
              <a:t>107</a:t>
            </a:fld>
            <a:endParaRPr lang="en-US" dirty="0">
              <a:solidFill>
                <a:prstClr val="black">
                  <a:tint val="75000"/>
                </a:prstClr>
              </a:solidFill>
            </a:endParaRPr>
          </a:p>
        </p:txBody>
      </p:sp>
    </p:spTree>
    <p:extLst>
      <p:ext uri="{BB962C8B-B14F-4D97-AF65-F5344CB8AC3E}">
        <p14:creationId xmlns:p14="http://schemas.microsoft.com/office/powerpoint/2010/main" val="17795942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61892"/>
                                        </p:tgtEl>
                                        <p:attrNameLst>
                                          <p:attrName>style.visibility</p:attrName>
                                        </p:attrNameLst>
                                      </p:cBhvr>
                                      <p:to>
                                        <p:strVal val="visible"/>
                                      </p:to>
                                    </p:set>
                                    <p:animEffect transition="in" filter="wipe(up)">
                                      <p:cBhvr>
                                        <p:cTn id="7" dur="500"/>
                                        <p:tgtEl>
                                          <p:spTgt spid="276189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1892" grpId="0" animBg="1"/>
      <p:bldP spid="16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1730" name="Rectangle 2"/>
          <p:cNvSpPr>
            <a:spLocks noGrp="1" noChangeArrowheads="1"/>
          </p:cNvSpPr>
          <p:nvPr>
            <p:ph type="title"/>
          </p:nvPr>
        </p:nvSpPr>
        <p:spPr/>
        <p:txBody>
          <a:bodyPr/>
          <a:lstStyle/>
          <a:p>
            <a:r>
              <a:rPr lang="en-US" dirty="0" smtClean="0">
                <a:solidFill>
                  <a:schemeClr val="accent1"/>
                </a:solidFill>
              </a:rPr>
              <a:t>#4</a:t>
            </a:r>
            <a:endParaRPr lang="en-US" dirty="0">
              <a:solidFill>
                <a:schemeClr val="accent1"/>
              </a:solidFill>
            </a:endParaRPr>
          </a:p>
        </p:txBody>
      </p:sp>
      <p:grpSp>
        <p:nvGrpSpPr>
          <p:cNvPr id="2" name="Group 4"/>
          <p:cNvGrpSpPr>
            <a:grpSpLocks/>
          </p:cNvGrpSpPr>
          <p:nvPr/>
        </p:nvGrpSpPr>
        <p:grpSpPr bwMode="auto">
          <a:xfrm>
            <a:off x="531813" y="1179513"/>
            <a:ext cx="7532688" cy="5056188"/>
            <a:chOff x="215" y="551"/>
            <a:chExt cx="4745" cy="3185"/>
          </a:xfrm>
        </p:grpSpPr>
        <p:grpSp>
          <p:nvGrpSpPr>
            <p:cNvPr id="3" name="Group 5"/>
            <p:cNvGrpSpPr>
              <a:grpSpLocks/>
            </p:cNvGrpSpPr>
            <p:nvPr/>
          </p:nvGrpSpPr>
          <p:grpSpPr bwMode="auto">
            <a:xfrm>
              <a:off x="2624" y="1200"/>
              <a:ext cx="340" cy="289"/>
              <a:chOff x="2624" y="1200"/>
              <a:chExt cx="340" cy="289"/>
            </a:xfrm>
          </p:grpSpPr>
          <p:sp>
            <p:nvSpPr>
              <p:cNvPr id="2761734" name="Freeform 6"/>
              <p:cNvSpPr>
                <a:spLocks/>
              </p:cNvSpPr>
              <p:nvPr/>
            </p:nvSpPr>
            <p:spPr bwMode="auto">
              <a:xfrm>
                <a:off x="2624" y="120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35" name="Freeform 7"/>
              <p:cNvSpPr>
                <a:spLocks/>
              </p:cNvSpPr>
              <p:nvPr/>
            </p:nvSpPr>
            <p:spPr bwMode="auto">
              <a:xfrm>
                <a:off x="2793" y="120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4" name="Group 8"/>
            <p:cNvGrpSpPr>
              <a:grpSpLocks/>
            </p:cNvGrpSpPr>
            <p:nvPr/>
          </p:nvGrpSpPr>
          <p:grpSpPr bwMode="auto">
            <a:xfrm>
              <a:off x="2624" y="2592"/>
              <a:ext cx="340" cy="289"/>
              <a:chOff x="2624" y="2592"/>
              <a:chExt cx="340" cy="289"/>
            </a:xfrm>
          </p:grpSpPr>
          <p:sp>
            <p:nvSpPr>
              <p:cNvPr id="2761737" name="Freeform 9"/>
              <p:cNvSpPr>
                <a:spLocks/>
              </p:cNvSpPr>
              <p:nvPr/>
            </p:nvSpPr>
            <p:spPr bwMode="auto">
              <a:xfrm>
                <a:off x="2624" y="2592"/>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38" name="Freeform 10"/>
              <p:cNvSpPr>
                <a:spLocks/>
              </p:cNvSpPr>
              <p:nvPr/>
            </p:nvSpPr>
            <p:spPr bwMode="auto">
              <a:xfrm>
                <a:off x="2793" y="2592"/>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739" name="Rectangle 11"/>
            <p:cNvSpPr>
              <a:spLocks noChangeArrowheads="1"/>
            </p:cNvSpPr>
            <p:nvPr/>
          </p:nvSpPr>
          <p:spPr bwMode="auto">
            <a:xfrm>
              <a:off x="2605" y="2594"/>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a:t>
              </a:r>
              <a:r>
                <a:rPr lang="en-US" sz="1600" b="1" smtClean="0">
                  <a:solidFill>
                    <a:schemeClr val="tx1"/>
                  </a:solidFill>
                  <a:latin typeface="Times" pitchFamily="-65" charset="0"/>
                </a:rPr>
                <a:t>I$</a:t>
              </a:r>
              <a:endParaRPr lang="en-US" sz="1600" b="1" dirty="0">
                <a:solidFill>
                  <a:schemeClr val="tx1"/>
                </a:solidFill>
                <a:latin typeface="Times" pitchFamily="-65" charset="0"/>
              </a:endParaRPr>
            </a:p>
          </p:txBody>
        </p:sp>
        <p:sp>
          <p:nvSpPr>
            <p:cNvPr id="2761740" name="Line 12"/>
            <p:cNvSpPr>
              <a:spLocks noChangeShapeType="1"/>
            </p:cNvSpPr>
            <p:nvPr/>
          </p:nvSpPr>
          <p:spPr bwMode="auto">
            <a:xfrm>
              <a:off x="584" y="1224"/>
              <a:ext cx="0" cy="2032"/>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2761741" name="Line 13"/>
            <p:cNvSpPr>
              <a:spLocks noChangeShapeType="1"/>
            </p:cNvSpPr>
            <p:nvPr/>
          </p:nvSpPr>
          <p:spPr bwMode="auto">
            <a:xfrm>
              <a:off x="984" y="840"/>
              <a:ext cx="3976" cy="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2761742" name="Rectangle 14"/>
            <p:cNvSpPr>
              <a:spLocks noChangeArrowheads="1"/>
            </p:cNvSpPr>
            <p:nvPr/>
          </p:nvSpPr>
          <p:spPr bwMode="auto">
            <a:xfrm>
              <a:off x="579" y="1302"/>
              <a:ext cx="581"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smtClean="0">
                  <a:solidFill>
                    <a:schemeClr val="tx1"/>
                  </a:solidFill>
                  <a:latin typeface="Arial" pitchFamily="34" charset="0"/>
                  <a:cs typeface="Arial" pitchFamily="34" charset="0"/>
                </a:rPr>
                <a:t>addi</a:t>
              </a:r>
              <a:endParaRPr lang="en-US" sz="2800" b="1" dirty="0">
                <a:solidFill>
                  <a:schemeClr val="tx1"/>
                </a:solidFill>
                <a:latin typeface="Arial" pitchFamily="34" charset="0"/>
                <a:cs typeface="Arial" pitchFamily="34" charset="0"/>
              </a:endParaRPr>
            </a:p>
          </p:txBody>
        </p:sp>
        <p:sp>
          <p:nvSpPr>
            <p:cNvPr id="2761743" name="Rectangle 15"/>
            <p:cNvSpPr>
              <a:spLocks noChangeArrowheads="1"/>
            </p:cNvSpPr>
            <p:nvPr/>
          </p:nvSpPr>
          <p:spPr bwMode="auto">
            <a:xfrm>
              <a:off x="563" y="1718"/>
              <a:ext cx="581"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smtClean="0">
                  <a:latin typeface="Arial" pitchFamily="34" charset="0"/>
                  <a:cs typeface="Arial" pitchFamily="34" charset="0"/>
                </a:rPr>
                <a:t>addi</a:t>
              </a:r>
              <a:endParaRPr lang="en-US" sz="2800" b="1" dirty="0">
                <a:solidFill>
                  <a:schemeClr val="tx1"/>
                </a:solidFill>
                <a:latin typeface="Arial" pitchFamily="34" charset="0"/>
                <a:cs typeface="Arial" pitchFamily="34" charset="0"/>
              </a:endParaRPr>
            </a:p>
          </p:txBody>
        </p:sp>
        <p:sp>
          <p:nvSpPr>
            <p:cNvPr id="2761744" name="Rectangle 16"/>
            <p:cNvSpPr>
              <a:spLocks noChangeArrowheads="1"/>
            </p:cNvSpPr>
            <p:nvPr/>
          </p:nvSpPr>
          <p:spPr bwMode="auto">
            <a:xfrm>
              <a:off x="555" y="2182"/>
              <a:ext cx="581"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smtClean="0">
                  <a:latin typeface="Arial" pitchFamily="34" charset="0"/>
                  <a:cs typeface="Arial" pitchFamily="34" charset="0"/>
                </a:rPr>
                <a:t>addi</a:t>
              </a:r>
              <a:endParaRPr lang="en-US" sz="2800" b="1" dirty="0">
                <a:solidFill>
                  <a:schemeClr val="tx1"/>
                </a:solidFill>
                <a:latin typeface="Arial" pitchFamily="34" charset="0"/>
                <a:cs typeface="Arial" pitchFamily="34" charset="0"/>
              </a:endParaRPr>
            </a:p>
          </p:txBody>
        </p:sp>
        <p:sp>
          <p:nvSpPr>
            <p:cNvPr id="2761745" name="Rectangle 17"/>
            <p:cNvSpPr>
              <a:spLocks noChangeArrowheads="1"/>
            </p:cNvSpPr>
            <p:nvPr/>
          </p:nvSpPr>
          <p:spPr bwMode="auto">
            <a:xfrm>
              <a:off x="598" y="2612"/>
              <a:ext cx="581"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smtClean="0">
                  <a:latin typeface="Arial" pitchFamily="34" charset="0"/>
                  <a:cs typeface="Arial" pitchFamily="34" charset="0"/>
                </a:rPr>
                <a:t>addi</a:t>
              </a:r>
              <a:endParaRPr lang="en-US" sz="2800" b="1" dirty="0">
                <a:solidFill>
                  <a:schemeClr val="tx1"/>
                </a:solidFill>
                <a:latin typeface="Arial" pitchFamily="34" charset="0"/>
                <a:cs typeface="Arial" pitchFamily="34" charset="0"/>
              </a:endParaRPr>
            </a:p>
          </p:txBody>
        </p:sp>
        <p:sp>
          <p:nvSpPr>
            <p:cNvPr id="2761747" name="Line 19"/>
            <p:cNvSpPr>
              <a:spLocks noChangeShapeType="1"/>
            </p:cNvSpPr>
            <p:nvPr/>
          </p:nvSpPr>
          <p:spPr bwMode="auto">
            <a:xfrm>
              <a:off x="1728"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48" name="Line 20"/>
            <p:cNvSpPr>
              <a:spLocks noChangeShapeType="1"/>
            </p:cNvSpPr>
            <p:nvPr/>
          </p:nvSpPr>
          <p:spPr bwMode="auto">
            <a:xfrm>
              <a:off x="2160"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49" name="Line 21"/>
            <p:cNvSpPr>
              <a:spLocks noChangeShapeType="1"/>
            </p:cNvSpPr>
            <p:nvPr/>
          </p:nvSpPr>
          <p:spPr bwMode="auto">
            <a:xfrm>
              <a:off x="2592"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50" name="Line 22"/>
            <p:cNvSpPr>
              <a:spLocks noChangeShapeType="1"/>
            </p:cNvSpPr>
            <p:nvPr/>
          </p:nvSpPr>
          <p:spPr bwMode="auto">
            <a:xfrm>
              <a:off x="3024"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51" name="Line 23"/>
            <p:cNvSpPr>
              <a:spLocks noChangeShapeType="1"/>
            </p:cNvSpPr>
            <p:nvPr/>
          </p:nvSpPr>
          <p:spPr bwMode="auto">
            <a:xfrm>
              <a:off x="3456"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52" name="Line 24"/>
            <p:cNvSpPr>
              <a:spLocks noChangeShapeType="1"/>
            </p:cNvSpPr>
            <p:nvPr/>
          </p:nvSpPr>
          <p:spPr bwMode="auto">
            <a:xfrm>
              <a:off x="3888"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53" name="Line 25"/>
            <p:cNvSpPr>
              <a:spLocks noChangeShapeType="1"/>
            </p:cNvSpPr>
            <p:nvPr/>
          </p:nvSpPr>
          <p:spPr bwMode="auto">
            <a:xfrm>
              <a:off x="4320"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54" name="Line 26"/>
            <p:cNvSpPr>
              <a:spLocks noChangeShapeType="1"/>
            </p:cNvSpPr>
            <p:nvPr/>
          </p:nvSpPr>
          <p:spPr bwMode="auto">
            <a:xfrm>
              <a:off x="4752"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grpSp>
          <p:nvGrpSpPr>
            <p:cNvPr id="5" name="Group 27"/>
            <p:cNvGrpSpPr>
              <a:grpSpLocks/>
            </p:cNvGrpSpPr>
            <p:nvPr/>
          </p:nvGrpSpPr>
          <p:grpSpPr bwMode="auto">
            <a:xfrm>
              <a:off x="2257" y="1152"/>
              <a:ext cx="225" cy="481"/>
              <a:chOff x="2257" y="1152"/>
              <a:chExt cx="225" cy="481"/>
            </a:xfrm>
          </p:grpSpPr>
          <p:sp>
            <p:nvSpPr>
              <p:cNvPr id="2761756" name="Freeform 28"/>
              <p:cNvSpPr>
                <a:spLocks/>
              </p:cNvSpPr>
              <p:nvPr/>
            </p:nvSpPr>
            <p:spPr bwMode="auto">
              <a:xfrm>
                <a:off x="2269" y="1152"/>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57" name="Rectangle 29"/>
              <p:cNvSpPr>
                <a:spLocks noChangeArrowheads="1"/>
              </p:cNvSpPr>
              <p:nvPr/>
            </p:nvSpPr>
            <p:spPr bwMode="auto">
              <a:xfrm rot="5400000">
                <a:off x="2170" y="1274"/>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6" name="Group 30"/>
            <p:cNvGrpSpPr>
              <a:grpSpLocks/>
            </p:cNvGrpSpPr>
            <p:nvPr/>
          </p:nvGrpSpPr>
          <p:grpSpPr bwMode="auto">
            <a:xfrm>
              <a:off x="1324" y="1248"/>
              <a:ext cx="359" cy="289"/>
              <a:chOff x="1324" y="1248"/>
              <a:chExt cx="359" cy="289"/>
            </a:xfrm>
          </p:grpSpPr>
          <p:sp>
            <p:nvSpPr>
              <p:cNvPr id="2761759" name="Rectangle 31"/>
              <p:cNvSpPr>
                <a:spLocks noChangeArrowheads="1"/>
              </p:cNvSpPr>
              <p:nvPr/>
            </p:nvSpPr>
            <p:spPr bwMode="auto">
              <a:xfrm>
                <a:off x="1324" y="1250"/>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a:t>
                </a:r>
                <a:r>
                  <a:rPr lang="en-US" sz="1600" b="1" smtClean="0">
                    <a:solidFill>
                      <a:schemeClr val="tx1"/>
                    </a:solidFill>
                    <a:latin typeface="Times" pitchFamily="-65" charset="0"/>
                  </a:rPr>
                  <a:t>I$</a:t>
                </a:r>
                <a:endParaRPr lang="en-US" sz="1600" b="1" dirty="0">
                  <a:solidFill>
                    <a:schemeClr val="tx1"/>
                  </a:solidFill>
                  <a:latin typeface="Times" pitchFamily="-65" charset="0"/>
                </a:endParaRPr>
              </a:p>
            </p:txBody>
          </p:sp>
          <p:grpSp>
            <p:nvGrpSpPr>
              <p:cNvPr id="7" name="Group 32"/>
              <p:cNvGrpSpPr>
                <a:grpSpLocks/>
              </p:cNvGrpSpPr>
              <p:nvPr/>
            </p:nvGrpSpPr>
            <p:grpSpPr bwMode="auto">
              <a:xfrm>
                <a:off x="1343" y="1248"/>
                <a:ext cx="340" cy="289"/>
                <a:chOff x="1343" y="1248"/>
                <a:chExt cx="340" cy="289"/>
              </a:xfrm>
            </p:grpSpPr>
            <p:sp>
              <p:nvSpPr>
                <p:cNvPr id="2761761" name="Freeform 33"/>
                <p:cNvSpPr>
                  <a:spLocks/>
                </p:cNvSpPr>
                <p:nvPr/>
              </p:nvSpPr>
              <p:spPr bwMode="auto">
                <a:xfrm>
                  <a:off x="1343" y="124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62" name="Freeform 34"/>
                <p:cNvSpPr>
                  <a:spLocks/>
                </p:cNvSpPr>
                <p:nvPr/>
              </p:nvSpPr>
              <p:spPr bwMode="auto">
                <a:xfrm>
                  <a:off x="1512" y="124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61763" name="Rectangle 35"/>
            <p:cNvSpPr>
              <a:spLocks noChangeArrowheads="1"/>
            </p:cNvSpPr>
            <p:nvPr/>
          </p:nvSpPr>
          <p:spPr bwMode="auto">
            <a:xfrm>
              <a:off x="1784" y="1255"/>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8" name="Group 36"/>
            <p:cNvGrpSpPr>
              <a:grpSpLocks/>
            </p:cNvGrpSpPr>
            <p:nvPr/>
          </p:nvGrpSpPr>
          <p:grpSpPr bwMode="auto">
            <a:xfrm>
              <a:off x="1803" y="1248"/>
              <a:ext cx="296" cy="289"/>
              <a:chOff x="1803" y="1248"/>
              <a:chExt cx="296" cy="289"/>
            </a:xfrm>
          </p:grpSpPr>
          <p:sp>
            <p:nvSpPr>
              <p:cNvPr id="2761765" name="Freeform 37"/>
              <p:cNvSpPr>
                <a:spLocks/>
              </p:cNvSpPr>
              <p:nvPr/>
            </p:nvSpPr>
            <p:spPr bwMode="auto">
              <a:xfrm>
                <a:off x="1803" y="1248"/>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66" name="Freeform 38"/>
              <p:cNvSpPr>
                <a:spLocks/>
              </p:cNvSpPr>
              <p:nvPr/>
            </p:nvSpPr>
            <p:spPr bwMode="auto">
              <a:xfrm>
                <a:off x="1951" y="1248"/>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767" name="Line 39"/>
            <p:cNvSpPr>
              <a:spLocks noChangeShapeType="1"/>
            </p:cNvSpPr>
            <p:nvPr/>
          </p:nvSpPr>
          <p:spPr bwMode="auto">
            <a:xfrm>
              <a:off x="1688" y="1392"/>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68" name="Freeform 40"/>
            <p:cNvSpPr>
              <a:spLocks/>
            </p:cNvSpPr>
            <p:nvPr/>
          </p:nvSpPr>
          <p:spPr bwMode="auto">
            <a:xfrm>
              <a:off x="1750"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69" name="Line 41"/>
            <p:cNvSpPr>
              <a:spLocks noChangeShapeType="1"/>
            </p:cNvSpPr>
            <p:nvPr/>
          </p:nvSpPr>
          <p:spPr bwMode="auto">
            <a:xfrm>
              <a:off x="2104" y="1296"/>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70" name="Rectangle 42"/>
            <p:cNvSpPr>
              <a:spLocks noChangeArrowheads="1"/>
            </p:cNvSpPr>
            <p:nvPr/>
          </p:nvSpPr>
          <p:spPr bwMode="auto">
            <a:xfrm>
              <a:off x="2601" y="1250"/>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sp>
          <p:nvSpPr>
            <p:cNvPr id="2761771" name="Rectangle 43"/>
            <p:cNvSpPr>
              <a:spLocks noChangeArrowheads="1"/>
            </p:cNvSpPr>
            <p:nvPr/>
          </p:nvSpPr>
          <p:spPr bwMode="auto">
            <a:xfrm>
              <a:off x="3093" y="1250"/>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dirty="0" err="1">
                  <a:solidFill>
                    <a:schemeClr val="tx1"/>
                  </a:solidFill>
                  <a:latin typeface="Times" pitchFamily="-65" charset="0"/>
                </a:rPr>
                <a:t>Reg</a:t>
              </a:r>
              <a:endParaRPr lang="en-US" sz="1600" b="1" dirty="0">
                <a:solidFill>
                  <a:schemeClr val="tx1"/>
                </a:solidFill>
                <a:latin typeface="Times" pitchFamily="-65" charset="0"/>
              </a:endParaRPr>
            </a:p>
          </p:txBody>
        </p:sp>
        <p:grpSp>
          <p:nvGrpSpPr>
            <p:cNvPr id="9" name="Group 44"/>
            <p:cNvGrpSpPr>
              <a:grpSpLocks/>
            </p:cNvGrpSpPr>
            <p:nvPr/>
          </p:nvGrpSpPr>
          <p:grpSpPr bwMode="auto">
            <a:xfrm>
              <a:off x="3120" y="1248"/>
              <a:ext cx="284" cy="289"/>
              <a:chOff x="3120" y="1248"/>
              <a:chExt cx="284" cy="289"/>
            </a:xfrm>
          </p:grpSpPr>
          <p:sp>
            <p:nvSpPr>
              <p:cNvPr id="2761773" name="Freeform 45"/>
              <p:cNvSpPr>
                <a:spLocks/>
              </p:cNvSpPr>
              <p:nvPr/>
            </p:nvSpPr>
            <p:spPr bwMode="auto">
              <a:xfrm>
                <a:off x="3120" y="1248"/>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74" name="Freeform 46"/>
              <p:cNvSpPr>
                <a:spLocks/>
              </p:cNvSpPr>
              <p:nvPr/>
            </p:nvSpPr>
            <p:spPr bwMode="auto">
              <a:xfrm>
                <a:off x="3261" y="1248"/>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775" name="Line 47"/>
            <p:cNvSpPr>
              <a:spLocks noChangeShapeType="1"/>
            </p:cNvSpPr>
            <p:nvPr/>
          </p:nvSpPr>
          <p:spPr bwMode="auto">
            <a:xfrm>
              <a:off x="2973" y="1392"/>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76" name="Line 48"/>
            <p:cNvSpPr>
              <a:spLocks noChangeShapeType="1"/>
            </p:cNvSpPr>
            <p:nvPr/>
          </p:nvSpPr>
          <p:spPr bwMode="auto">
            <a:xfrm>
              <a:off x="2489" y="1392"/>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77" name="Freeform 49"/>
            <p:cNvSpPr>
              <a:spLocks/>
            </p:cNvSpPr>
            <p:nvPr/>
          </p:nvSpPr>
          <p:spPr bwMode="auto">
            <a:xfrm>
              <a:off x="2610" y="1392"/>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78" name="Line 50"/>
            <p:cNvSpPr>
              <a:spLocks noChangeShapeType="1"/>
            </p:cNvSpPr>
            <p:nvPr/>
          </p:nvSpPr>
          <p:spPr bwMode="auto">
            <a:xfrm>
              <a:off x="2104" y="1488"/>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79" name="Freeform 51"/>
            <p:cNvSpPr>
              <a:spLocks/>
            </p:cNvSpPr>
            <p:nvPr/>
          </p:nvSpPr>
          <p:spPr bwMode="auto">
            <a:xfrm>
              <a:off x="2197" y="1387"/>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10" name="Group 52"/>
            <p:cNvGrpSpPr>
              <a:grpSpLocks/>
            </p:cNvGrpSpPr>
            <p:nvPr/>
          </p:nvGrpSpPr>
          <p:grpSpPr bwMode="auto">
            <a:xfrm>
              <a:off x="1751" y="1600"/>
              <a:ext cx="2096" cy="513"/>
              <a:chOff x="1751" y="1600"/>
              <a:chExt cx="2096" cy="513"/>
            </a:xfrm>
          </p:grpSpPr>
          <p:grpSp>
            <p:nvGrpSpPr>
              <p:cNvPr id="11" name="Group 53"/>
              <p:cNvGrpSpPr>
                <a:grpSpLocks/>
              </p:cNvGrpSpPr>
              <p:nvPr/>
            </p:nvGrpSpPr>
            <p:grpSpPr bwMode="auto">
              <a:xfrm>
                <a:off x="2684" y="1600"/>
                <a:ext cx="225" cy="481"/>
                <a:chOff x="2684" y="1600"/>
                <a:chExt cx="225" cy="481"/>
              </a:xfrm>
            </p:grpSpPr>
            <p:sp>
              <p:nvSpPr>
                <p:cNvPr id="2761782" name="Freeform 54"/>
                <p:cNvSpPr>
                  <a:spLocks/>
                </p:cNvSpPr>
                <p:nvPr/>
              </p:nvSpPr>
              <p:spPr bwMode="auto">
                <a:xfrm>
                  <a:off x="2696" y="1600"/>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83" name="Rectangle 55"/>
                <p:cNvSpPr>
                  <a:spLocks noChangeArrowheads="1"/>
                </p:cNvSpPr>
                <p:nvPr/>
              </p:nvSpPr>
              <p:spPr bwMode="auto">
                <a:xfrm rot="5400000">
                  <a:off x="2597" y="1722"/>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12" name="Group 56"/>
              <p:cNvGrpSpPr>
                <a:grpSpLocks/>
              </p:cNvGrpSpPr>
              <p:nvPr/>
            </p:nvGrpSpPr>
            <p:grpSpPr bwMode="auto">
              <a:xfrm>
                <a:off x="1751" y="1696"/>
                <a:ext cx="359" cy="289"/>
                <a:chOff x="1751" y="1696"/>
                <a:chExt cx="359" cy="289"/>
              </a:xfrm>
            </p:grpSpPr>
            <p:sp>
              <p:nvSpPr>
                <p:cNvPr id="2761785" name="Rectangle 57"/>
                <p:cNvSpPr>
                  <a:spLocks noChangeArrowheads="1"/>
                </p:cNvSpPr>
                <p:nvPr/>
              </p:nvSpPr>
              <p:spPr bwMode="auto">
                <a:xfrm>
                  <a:off x="1751" y="1698"/>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a:t>
                  </a:r>
                  <a:r>
                    <a:rPr lang="en-US" sz="1600" b="1" smtClean="0">
                      <a:solidFill>
                        <a:schemeClr val="tx1"/>
                      </a:solidFill>
                      <a:latin typeface="Times" pitchFamily="-65" charset="0"/>
                    </a:rPr>
                    <a:t>I$</a:t>
                  </a:r>
                  <a:endParaRPr lang="en-US" sz="1600" b="1" dirty="0">
                    <a:solidFill>
                      <a:schemeClr val="tx1"/>
                    </a:solidFill>
                    <a:latin typeface="Times" pitchFamily="-65" charset="0"/>
                  </a:endParaRPr>
                </a:p>
              </p:txBody>
            </p:sp>
            <p:grpSp>
              <p:nvGrpSpPr>
                <p:cNvPr id="13" name="Group 58"/>
                <p:cNvGrpSpPr>
                  <a:grpSpLocks/>
                </p:cNvGrpSpPr>
                <p:nvPr/>
              </p:nvGrpSpPr>
              <p:grpSpPr bwMode="auto">
                <a:xfrm>
                  <a:off x="1770" y="1696"/>
                  <a:ext cx="340" cy="289"/>
                  <a:chOff x="1770" y="1696"/>
                  <a:chExt cx="340" cy="289"/>
                </a:xfrm>
              </p:grpSpPr>
              <p:sp>
                <p:nvSpPr>
                  <p:cNvPr id="2761787" name="Freeform 59"/>
                  <p:cNvSpPr>
                    <a:spLocks/>
                  </p:cNvSpPr>
                  <p:nvPr/>
                </p:nvSpPr>
                <p:spPr bwMode="auto">
                  <a:xfrm>
                    <a:off x="1770" y="1696"/>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88" name="Freeform 60"/>
                  <p:cNvSpPr>
                    <a:spLocks/>
                  </p:cNvSpPr>
                  <p:nvPr/>
                </p:nvSpPr>
                <p:spPr bwMode="auto">
                  <a:xfrm>
                    <a:off x="1939" y="1696"/>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61789" name="Rectangle 61"/>
              <p:cNvSpPr>
                <a:spLocks noChangeArrowheads="1"/>
              </p:cNvSpPr>
              <p:nvPr/>
            </p:nvSpPr>
            <p:spPr bwMode="auto">
              <a:xfrm>
                <a:off x="2211" y="1703"/>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4" name="Group 62"/>
              <p:cNvGrpSpPr>
                <a:grpSpLocks/>
              </p:cNvGrpSpPr>
              <p:nvPr/>
            </p:nvGrpSpPr>
            <p:grpSpPr bwMode="auto">
              <a:xfrm>
                <a:off x="2230" y="1696"/>
                <a:ext cx="296" cy="289"/>
                <a:chOff x="2230" y="1696"/>
                <a:chExt cx="296" cy="289"/>
              </a:xfrm>
            </p:grpSpPr>
            <p:sp>
              <p:nvSpPr>
                <p:cNvPr id="2761791" name="Freeform 63"/>
                <p:cNvSpPr>
                  <a:spLocks/>
                </p:cNvSpPr>
                <p:nvPr/>
              </p:nvSpPr>
              <p:spPr bwMode="auto">
                <a:xfrm>
                  <a:off x="2230" y="1696"/>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92" name="Freeform 64"/>
                <p:cNvSpPr>
                  <a:spLocks/>
                </p:cNvSpPr>
                <p:nvPr/>
              </p:nvSpPr>
              <p:spPr bwMode="auto">
                <a:xfrm>
                  <a:off x="2378" y="1696"/>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793" name="Line 65"/>
              <p:cNvSpPr>
                <a:spLocks noChangeShapeType="1"/>
              </p:cNvSpPr>
              <p:nvPr/>
            </p:nvSpPr>
            <p:spPr bwMode="auto">
              <a:xfrm>
                <a:off x="2115" y="1840"/>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94" name="Freeform 66"/>
              <p:cNvSpPr>
                <a:spLocks/>
              </p:cNvSpPr>
              <p:nvPr/>
            </p:nvSpPr>
            <p:spPr bwMode="auto">
              <a:xfrm>
                <a:off x="2177" y="1744"/>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95" name="Line 67"/>
              <p:cNvSpPr>
                <a:spLocks noChangeShapeType="1"/>
              </p:cNvSpPr>
              <p:nvPr/>
            </p:nvSpPr>
            <p:spPr bwMode="auto">
              <a:xfrm>
                <a:off x="2531" y="1744"/>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96" name="Rectangle 68"/>
              <p:cNvSpPr>
                <a:spLocks noChangeArrowheads="1"/>
              </p:cNvSpPr>
              <p:nvPr/>
            </p:nvSpPr>
            <p:spPr bwMode="auto">
              <a:xfrm>
                <a:off x="3028" y="1698"/>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15" name="Group 69"/>
              <p:cNvGrpSpPr>
                <a:grpSpLocks/>
              </p:cNvGrpSpPr>
              <p:nvPr/>
            </p:nvGrpSpPr>
            <p:grpSpPr bwMode="auto">
              <a:xfrm>
                <a:off x="3079" y="1696"/>
                <a:ext cx="325" cy="289"/>
                <a:chOff x="3079" y="1696"/>
                <a:chExt cx="325" cy="289"/>
              </a:xfrm>
            </p:grpSpPr>
            <p:sp>
              <p:nvSpPr>
                <p:cNvPr id="2761798" name="Freeform 70"/>
                <p:cNvSpPr>
                  <a:spLocks/>
                </p:cNvSpPr>
                <p:nvPr/>
              </p:nvSpPr>
              <p:spPr bwMode="auto">
                <a:xfrm>
                  <a:off x="3079" y="1696"/>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99" name="Freeform 71"/>
                <p:cNvSpPr>
                  <a:spLocks/>
                </p:cNvSpPr>
                <p:nvPr/>
              </p:nvSpPr>
              <p:spPr bwMode="auto">
                <a:xfrm>
                  <a:off x="3240" y="1696"/>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00" name="Rectangle 72"/>
              <p:cNvSpPr>
                <a:spLocks noChangeArrowheads="1"/>
              </p:cNvSpPr>
              <p:nvPr/>
            </p:nvSpPr>
            <p:spPr bwMode="auto">
              <a:xfrm>
                <a:off x="3520" y="1698"/>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6" name="Group 73"/>
              <p:cNvGrpSpPr>
                <a:grpSpLocks/>
              </p:cNvGrpSpPr>
              <p:nvPr/>
            </p:nvGrpSpPr>
            <p:grpSpPr bwMode="auto">
              <a:xfrm>
                <a:off x="3547" y="1696"/>
                <a:ext cx="284" cy="289"/>
                <a:chOff x="3547" y="1696"/>
                <a:chExt cx="284" cy="289"/>
              </a:xfrm>
            </p:grpSpPr>
            <p:sp>
              <p:nvSpPr>
                <p:cNvPr id="2761802" name="Freeform 74"/>
                <p:cNvSpPr>
                  <a:spLocks/>
                </p:cNvSpPr>
                <p:nvPr/>
              </p:nvSpPr>
              <p:spPr bwMode="auto">
                <a:xfrm>
                  <a:off x="3547" y="1696"/>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03" name="Freeform 75"/>
                <p:cNvSpPr>
                  <a:spLocks/>
                </p:cNvSpPr>
                <p:nvPr/>
              </p:nvSpPr>
              <p:spPr bwMode="auto">
                <a:xfrm>
                  <a:off x="3688" y="1696"/>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04" name="Line 76"/>
              <p:cNvSpPr>
                <a:spLocks noChangeShapeType="1"/>
              </p:cNvSpPr>
              <p:nvPr/>
            </p:nvSpPr>
            <p:spPr bwMode="auto">
              <a:xfrm>
                <a:off x="3400" y="1840"/>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05" name="Line 77"/>
              <p:cNvSpPr>
                <a:spLocks noChangeShapeType="1"/>
              </p:cNvSpPr>
              <p:nvPr/>
            </p:nvSpPr>
            <p:spPr bwMode="auto">
              <a:xfrm>
                <a:off x="2916" y="1840"/>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06" name="Freeform 78"/>
              <p:cNvSpPr>
                <a:spLocks/>
              </p:cNvSpPr>
              <p:nvPr/>
            </p:nvSpPr>
            <p:spPr bwMode="auto">
              <a:xfrm>
                <a:off x="3037" y="1840"/>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07" name="Line 79"/>
              <p:cNvSpPr>
                <a:spLocks noChangeShapeType="1"/>
              </p:cNvSpPr>
              <p:nvPr/>
            </p:nvSpPr>
            <p:spPr bwMode="auto">
              <a:xfrm>
                <a:off x="2531" y="1936"/>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08" name="Freeform 80"/>
              <p:cNvSpPr>
                <a:spLocks/>
              </p:cNvSpPr>
              <p:nvPr/>
            </p:nvSpPr>
            <p:spPr bwMode="auto">
              <a:xfrm>
                <a:off x="2624" y="1835"/>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17" name="Group 81"/>
            <p:cNvGrpSpPr>
              <a:grpSpLocks/>
            </p:cNvGrpSpPr>
            <p:nvPr/>
          </p:nvGrpSpPr>
          <p:grpSpPr bwMode="auto">
            <a:xfrm>
              <a:off x="2178" y="2048"/>
              <a:ext cx="2096" cy="513"/>
              <a:chOff x="2178" y="2048"/>
              <a:chExt cx="2096" cy="513"/>
            </a:xfrm>
          </p:grpSpPr>
          <p:grpSp>
            <p:nvGrpSpPr>
              <p:cNvPr id="18" name="Group 82"/>
              <p:cNvGrpSpPr>
                <a:grpSpLocks/>
              </p:cNvGrpSpPr>
              <p:nvPr/>
            </p:nvGrpSpPr>
            <p:grpSpPr bwMode="auto">
              <a:xfrm>
                <a:off x="3111" y="2048"/>
                <a:ext cx="225" cy="481"/>
                <a:chOff x="3111" y="2048"/>
                <a:chExt cx="225" cy="481"/>
              </a:xfrm>
            </p:grpSpPr>
            <p:sp>
              <p:nvSpPr>
                <p:cNvPr id="2761811" name="Freeform 83"/>
                <p:cNvSpPr>
                  <a:spLocks/>
                </p:cNvSpPr>
                <p:nvPr/>
              </p:nvSpPr>
              <p:spPr bwMode="auto">
                <a:xfrm>
                  <a:off x="3123" y="2048"/>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12" name="Rectangle 84"/>
                <p:cNvSpPr>
                  <a:spLocks noChangeArrowheads="1"/>
                </p:cNvSpPr>
                <p:nvPr/>
              </p:nvSpPr>
              <p:spPr bwMode="auto">
                <a:xfrm rot="5400000">
                  <a:off x="3024" y="2170"/>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19" name="Group 85"/>
              <p:cNvGrpSpPr>
                <a:grpSpLocks/>
              </p:cNvGrpSpPr>
              <p:nvPr/>
            </p:nvGrpSpPr>
            <p:grpSpPr bwMode="auto">
              <a:xfrm>
                <a:off x="2178" y="2144"/>
                <a:ext cx="359" cy="289"/>
                <a:chOff x="2178" y="2144"/>
                <a:chExt cx="359" cy="289"/>
              </a:xfrm>
            </p:grpSpPr>
            <p:sp>
              <p:nvSpPr>
                <p:cNvPr id="2761814" name="Rectangle 86"/>
                <p:cNvSpPr>
                  <a:spLocks noChangeArrowheads="1"/>
                </p:cNvSpPr>
                <p:nvPr/>
              </p:nvSpPr>
              <p:spPr bwMode="auto">
                <a:xfrm>
                  <a:off x="2178" y="2146"/>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a:t>
                  </a:r>
                  <a:r>
                    <a:rPr lang="en-US" sz="1600" b="1" smtClean="0">
                      <a:solidFill>
                        <a:schemeClr val="tx1"/>
                      </a:solidFill>
                      <a:latin typeface="Times" pitchFamily="-65" charset="0"/>
                    </a:rPr>
                    <a:t>I$</a:t>
                  </a:r>
                  <a:endParaRPr lang="en-US" sz="1600" b="1" dirty="0">
                    <a:solidFill>
                      <a:schemeClr val="tx1"/>
                    </a:solidFill>
                    <a:latin typeface="Times" pitchFamily="-65" charset="0"/>
                  </a:endParaRPr>
                </a:p>
              </p:txBody>
            </p:sp>
            <p:grpSp>
              <p:nvGrpSpPr>
                <p:cNvPr id="20" name="Group 87"/>
                <p:cNvGrpSpPr>
                  <a:grpSpLocks/>
                </p:cNvGrpSpPr>
                <p:nvPr/>
              </p:nvGrpSpPr>
              <p:grpSpPr bwMode="auto">
                <a:xfrm>
                  <a:off x="2197" y="2144"/>
                  <a:ext cx="340" cy="289"/>
                  <a:chOff x="2197" y="2144"/>
                  <a:chExt cx="340" cy="289"/>
                </a:xfrm>
              </p:grpSpPr>
              <p:sp>
                <p:nvSpPr>
                  <p:cNvPr id="2761816" name="Freeform 88"/>
                  <p:cNvSpPr>
                    <a:spLocks/>
                  </p:cNvSpPr>
                  <p:nvPr/>
                </p:nvSpPr>
                <p:spPr bwMode="auto">
                  <a:xfrm>
                    <a:off x="2197" y="2144"/>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17" name="Freeform 89"/>
                  <p:cNvSpPr>
                    <a:spLocks/>
                  </p:cNvSpPr>
                  <p:nvPr/>
                </p:nvSpPr>
                <p:spPr bwMode="auto">
                  <a:xfrm>
                    <a:off x="2366" y="2144"/>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61818" name="Rectangle 90"/>
              <p:cNvSpPr>
                <a:spLocks noChangeArrowheads="1"/>
              </p:cNvSpPr>
              <p:nvPr/>
            </p:nvSpPr>
            <p:spPr bwMode="auto">
              <a:xfrm>
                <a:off x="2638" y="2151"/>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1" name="Group 91"/>
              <p:cNvGrpSpPr>
                <a:grpSpLocks/>
              </p:cNvGrpSpPr>
              <p:nvPr/>
            </p:nvGrpSpPr>
            <p:grpSpPr bwMode="auto">
              <a:xfrm>
                <a:off x="2657" y="2144"/>
                <a:ext cx="296" cy="289"/>
                <a:chOff x="2657" y="2144"/>
                <a:chExt cx="296" cy="289"/>
              </a:xfrm>
            </p:grpSpPr>
            <p:sp>
              <p:nvSpPr>
                <p:cNvPr id="2761820" name="Freeform 92"/>
                <p:cNvSpPr>
                  <a:spLocks/>
                </p:cNvSpPr>
                <p:nvPr/>
              </p:nvSpPr>
              <p:spPr bwMode="auto">
                <a:xfrm>
                  <a:off x="2657" y="2144"/>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21" name="Freeform 93"/>
                <p:cNvSpPr>
                  <a:spLocks/>
                </p:cNvSpPr>
                <p:nvPr/>
              </p:nvSpPr>
              <p:spPr bwMode="auto">
                <a:xfrm>
                  <a:off x="2805" y="2144"/>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22" name="Line 94"/>
              <p:cNvSpPr>
                <a:spLocks noChangeShapeType="1"/>
              </p:cNvSpPr>
              <p:nvPr/>
            </p:nvSpPr>
            <p:spPr bwMode="auto">
              <a:xfrm>
                <a:off x="2542" y="2288"/>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23" name="Freeform 95"/>
              <p:cNvSpPr>
                <a:spLocks/>
              </p:cNvSpPr>
              <p:nvPr/>
            </p:nvSpPr>
            <p:spPr bwMode="auto">
              <a:xfrm>
                <a:off x="2604" y="2192"/>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24" name="Line 96"/>
              <p:cNvSpPr>
                <a:spLocks noChangeShapeType="1"/>
              </p:cNvSpPr>
              <p:nvPr/>
            </p:nvSpPr>
            <p:spPr bwMode="auto">
              <a:xfrm>
                <a:off x="2958" y="2192"/>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25" name="Rectangle 97"/>
              <p:cNvSpPr>
                <a:spLocks noChangeArrowheads="1"/>
              </p:cNvSpPr>
              <p:nvPr/>
            </p:nvSpPr>
            <p:spPr bwMode="auto">
              <a:xfrm>
                <a:off x="3455" y="2146"/>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2" name="Group 98"/>
              <p:cNvGrpSpPr>
                <a:grpSpLocks/>
              </p:cNvGrpSpPr>
              <p:nvPr/>
            </p:nvGrpSpPr>
            <p:grpSpPr bwMode="auto">
              <a:xfrm>
                <a:off x="3506" y="2144"/>
                <a:ext cx="325" cy="289"/>
                <a:chOff x="3506" y="2144"/>
                <a:chExt cx="325" cy="289"/>
              </a:xfrm>
            </p:grpSpPr>
            <p:sp>
              <p:nvSpPr>
                <p:cNvPr id="2761827" name="Freeform 99"/>
                <p:cNvSpPr>
                  <a:spLocks/>
                </p:cNvSpPr>
                <p:nvPr/>
              </p:nvSpPr>
              <p:spPr bwMode="auto">
                <a:xfrm>
                  <a:off x="3506" y="2144"/>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28" name="Freeform 100"/>
                <p:cNvSpPr>
                  <a:spLocks/>
                </p:cNvSpPr>
                <p:nvPr/>
              </p:nvSpPr>
              <p:spPr bwMode="auto">
                <a:xfrm>
                  <a:off x="3667" y="2144"/>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29" name="Rectangle 101"/>
              <p:cNvSpPr>
                <a:spLocks noChangeArrowheads="1"/>
              </p:cNvSpPr>
              <p:nvPr/>
            </p:nvSpPr>
            <p:spPr bwMode="auto">
              <a:xfrm>
                <a:off x="3947" y="2146"/>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3" name="Group 102"/>
              <p:cNvGrpSpPr>
                <a:grpSpLocks/>
              </p:cNvGrpSpPr>
              <p:nvPr/>
            </p:nvGrpSpPr>
            <p:grpSpPr bwMode="auto">
              <a:xfrm>
                <a:off x="3974" y="2144"/>
                <a:ext cx="284" cy="289"/>
                <a:chOff x="3974" y="2144"/>
                <a:chExt cx="284" cy="289"/>
              </a:xfrm>
            </p:grpSpPr>
            <p:sp>
              <p:nvSpPr>
                <p:cNvPr id="2761831" name="Freeform 103"/>
                <p:cNvSpPr>
                  <a:spLocks/>
                </p:cNvSpPr>
                <p:nvPr/>
              </p:nvSpPr>
              <p:spPr bwMode="auto">
                <a:xfrm>
                  <a:off x="3974" y="2144"/>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32" name="Freeform 104"/>
                <p:cNvSpPr>
                  <a:spLocks/>
                </p:cNvSpPr>
                <p:nvPr/>
              </p:nvSpPr>
              <p:spPr bwMode="auto">
                <a:xfrm>
                  <a:off x="4115" y="2144"/>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33" name="Line 105"/>
              <p:cNvSpPr>
                <a:spLocks noChangeShapeType="1"/>
              </p:cNvSpPr>
              <p:nvPr/>
            </p:nvSpPr>
            <p:spPr bwMode="auto">
              <a:xfrm>
                <a:off x="3827" y="2288"/>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34" name="Line 106"/>
              <p:cNvSpPr>
                <a:spLocks noChangeShapeType="1"/>
              </p:cNvSpPr>
              <p:nvPr/>
            </p:nvSpPr>
            <p:spPr bwMode="auto">
              <a:xfrm>
                <a:off x="3343" y="2288"/>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35" name="Freeform 107"/>
              <p:cNvSpPr>
                <a:spLocks/>
              </p:cNvSpPr>
              <p:nvPr/>
            </p:nvSpPr>
            <p:spPr bwMode="auto">
              <a:xfrm>
                <a:off x="3464" y="2288"/>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36" name="Line 108"/>
              <p:cNvSpPr>
                <a:spLocks noChangeShapeType="1"/>
              </p:cNvSpPr>
              <p:nvPr/>
            </p:nvSpPr>
            <p:spPr bwMode="auto">
              <a:xfrm>
                <a:off x="2958" y="2384"/>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37" name="Freeform 109"/>
              <p:cNvSpPr>
                <a:spLocks/>
              </p:cNvSpPr>
              <p:nvPr/>
            </p:nvSpPr>
            <p:spPr bwMode="auto">
              <a:xfrm>
                <a:off x="3051" y="2283"/>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24" name="Group 110"/>
            <p:cNvGrpSpPr>
              <a:grpSpLocks/>
            </p:cNvGrpSpPr>
            <p:nvPr/>
          </p:nvGrpSpPr>
          <p:grpSpPr bwMode="auto">
            <a:xfrm>
              <a:off x="3538" y="2496"/>
              <a:ext cx="225" cy="481"/>
              <a:chOff x="3538" y="2496"/>
              <a:chExt cx="225" cy="481"/>
            </a:xfrm>
          </p:grpSpPr>
          <p:sp>
            <p:nvSpPr>
              <p:cNvPr id="2761839" name="Freeform 111"/>
              <p:cNvSpPr>
                <a:spLocks/>
              </p:cNvSpPr>
              <p:nvPr/>
            </p:nvSpPr>
            <p:spPr bwMode="auto">
              <a:xfrm>
                <a:off x="3550" y="2496"/>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40" name="Rectangle 112"/>
              <p:cNvSpPr>
                <a:spLocks noChangeArrowheads="1"/>
              </p:cNvSpPr>
              <p:nvPr/>
            </p:nvSpPr>
            <p:spPr bwMode="auto">
              <a:xfrm rot="5400000">
                <a:off x="3451" y="2618"/>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sp>
          <p:nvSpPr>
            <p:cNvPr id="2761841" name="Rectangle 113"/>
            <p:cNvSpPr>
              <a:spLocks noChangeArrowheads="1"/>
            </p:cNvSpPr>
            <p:nvPr/>
          </p:nvSpPr>
          <p:spPr bwMode="auto">
            <a:xfrm>
              <a:off x="3065" y="2599"/>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5" name="Group 114"/>
            <p:cNvGrpSpPr>
              <a:grpSpLocks/>
            </p:cNvGrpSpPr>
            <p:nvPr/>
          </p:nvGrpSpPr>
          <p:grpSpPr bwMode="auto">
            <a:xfrm>
              <a:off x="3084" y="2592"/>
              <a:ext cx="296" cy="289"/>
              <a:chOff x="3084" y="2592"/>
              <a:chExt cx="296" cy="289"/>
            </a:xfrm>
          </p:grpSpPr>
          <p:sp>
            <p:nvSpPr>
              <p:cNvPr id="2761843" name="Freeform 115"/>
              <p:cNvSpPr>
                <a:spLocks/>
              </p:cNvSpPr>
              <p:nvPr/>
            </p:nvSpPr>
            <p:spPr bwMode="auto">
              <a:xfrm>
                <a:off x="3084" y="2592"/>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44" name="Freeform 116"/>
              <p:cNvSpPr>
                <a:spLocks/>
              </p:cNvSpPr>
              <p:nvPr/>
            </p:nvSpPr>
            <p:spPr bwMode="auto">
              <a:xfrm>
                <a:off x="3232" y="2592"/>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45" name="Line 117"/>
            <p:cNvSpPr>
              <a:spLocks noChangeShapeType="1"/>
            </p:cNvSpPr>
            <p:nvPr/>
          </p:nvSpPr>
          <p:spPr bwMode="auto">
            <a:xfrm>
              <a:off x="2969" y="2736"/>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46" name="Freeform 118"/>
            <p:cNvSpPr>
              <a:spLocks/>
            </p:cNvSpPr>
            <p:nvPr/>
          </p:nvSpPr>
          <p:spPr bwMode="auto">
            <a:xfrm>
              <a:off x="3031" y="2640"/>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47" name="Line 119"/>
            <p:cNvSpPr>
              <a:spLocks noChangeShapeType="1"/>
            </p:cNvSpPr>
            <p:nvPr/>
          </p:nvSpPr>
          <p:spPr bwMode="auto">
            <a:xfrm>
              <a:off x="3385" y="2640"/>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48" name="Rectangle 120"/>
            <p:cNvSpPr>
              <a:spLocks noChangeArrowheads="1"/>
            </p:cNvSpPr>
            <p:nvPr/>
          </p:nvSpPr>
          <p:spPr bwMode="auto">
            <a:xfrm>
              <a:off x="3882" y="2594"/>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6" name="Group 121"/>
            <p:cNvGrpSpPr>
              <a:grpSpLocks/>
            </p:cNvGrpSpPr>
            <p:nvPr/>
          </p:nvGrpSpPr>
          <p:grpSpPr bwMode="auto">
            <a:xfrm>
              <a:off x="3933" y="2592"/>
              <a:ext cx="325" cy="289"/>
              <a:chOff x="3933" y="2592"/>
              <a:chExt cx="325" cy="289"/>
            </a:xfrm>
          </p:grpSpPr>
          <p:sp>
            <p:nvSpPr>
              <p:cNvPr id="2761850" name="Freeform 122"/>
              <p:cNvSpPr>
                <a:spLocks/>
              </p:cNvSpPr>
              <p:nvPr/>
            </p:nvSpPr>
            <p:spPr bwMode="auto">
              <a:xfrm>
                <a:off x="3933" y="2592"/>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51" name="Freeform 123"/>
              <p:cNvSpPr>
                <a:spLocks/>
              </p:cNvSpPr>
              <p:nvPr/>
            </p:nvSpPr>
            <p:spPr bwMode="auto">
              <a:xfrm>
                <a:off x="4094" y="2592"/>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52" name="Rectangle 124"/>
            <p:cNvSpPr>
              <a:spLocks noChangeArrowheads="1"/>
            </p:cNvSpPr>
            <p:nvPr/>
          </p:nvSpPr>
          <p:spPr bwMode="auto">
            <a:xfrm>
              <a:off x="4374" y="2594"/>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 name="Group 125"/>
            <p:cNvGrpSpPr>
              <a:grpSpLocks/>
            </p:cNvGrpSpPr>
            <p:nvPr/>
          </p:nvGrpSpPr>
          <p:grpSpPr bwMode="auto">
            <a:xfrm>
              <a:off x="4401" y="2592"/>
              <a:ext cx="284" cy="289"/>
              <a:chOff x="4401" y="2592"/>
              <a:chExt cx="284" cy="289"/>
            </a:xfrm>
          </p:grpSpPr>
          <p:sp>
            <p:nvSpPr>
              <p:cNvPr id="2761854" name="Freeform 126"/>
              <p:cNvSpPr>
                <a:spLocks/>
              </p:cNvSpPr>
              <p:nvPr/>
            </p:nvSpPr>
            <p:spPr bwMode="auto">
              <a:xfrm>
                <a:off x="4401" y="2592"/>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55" name="Freeform 127"/>
              <p:cNvSpPr>
                <a:spLocks/>
              </p:cNvSpPr>
              <p:nvPr/>
            </p:nvSpPr>
            <p:spPr bwMode="auto">
              <a:xfrm>
                <a:off x="4542" y="2592"/>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56" name="Line 128"/>
            <p:cNvSpPr>
              <a:spLocks noChangeShapeType="1"/>
            </p:cNvSpPr>
            <p:nvPr/>
          </p:nvSpPr>
          <p:spPr bwMode="auto">
            <a:xfrm>
              <a:off x="4254" y="2736"/>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57" name="Line 129"/>
            <p:cNvSpPr>
              <a:spLocks noChangeShapeType="1"/>
            </p:cNvSpPr>
            <p:nvPr/>
          </p:nvSpPr>
          <p:spPr bwMode="auto">
            <a:xfrm>
              <a:off x="3770" y="2736"/>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58" name="Freeform 130"/>
            <p:cNvSpPr>
              <a:spLocks/>
            </p:cNvSpPr>
            <p:nvPr/>
          </p:nvSpPr>
          <p:spPr bwMode="auto">
            <a:xfrm>
              <a:off x="3891" y="2736"/>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59" name="Line 131"/>
            <p:cNvSpPr>
              <a:spLocks noChangeShapeType="1"/>
            </p:cNvSpPr>
            <p:nvPr/>
          </p:nvSpPr>
          <p:spPr bwMode="auto">
            <a:xfrm>
              <a:off x="3385" y="2832"/>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60" name="Freeform 132"/>
            <p:cNvSpPr>
              <a:spLocks/>
            </p:cNvSpPr>
            <p:nvPr/>
          </p:nvSpPr>
          <p:spPr bwMode="auto">
            <a:xfrm>
              <a:off x="3478" y="2731"/>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90" name="Rectangle 162"/>
            <p:cNvSpPr>
              <a:spLocks noChangeArrowheads="1"/>
            </p:cNvSpPr>
            <p:nvPr/>
          </p:nvSpPr>
          <p:spPr bwMode="auto">
            <a:xfrm>
              <a:off x="215" y="1018"/>
              <a:ext cx="291" cy="24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lnSpc>
                  <a:spcPct val="80000"/>
                </a:lnSpc>
              </a:pPr>
              <a:r>
                <a:rPr lang="en-US" sz="2800" b="1" smtClean="0">
                  <a:solidFill>
                    <a:schemeClr val="tx1"/>
                  </a:solidFill>
                  <a:latin typeface="Arial" pitchFamily="-65" charset="0"/>
                </a:rPr>
                <a:t>I</a:t>
              </a:r>
              <a:endParaRPr lang="en-US" sz="2800" b="1" dirty="0">
                <a:solidFill>
                  <a:schemeClr val="tx1"/>
                </a:solidFill>
                <a:latin typeface="Arial" pitchFamily="-65" charset="0"/>
              </a:endParaRPr>
            </a:p>
            <a:p>
              <a:pPr algn="ctr">
                <a:lnSpc>
                  <a:spcPct val="80000"/>
                </a:lnSpc>
              </a:pPr>
              <a:r>
                <a:rPr lang="en-US" sz="2800" b="1" dirty="0">
                  <a:solidFill>
                    <a:schemeClr val="tx1"/>
                  </a:solidFill>
                  <a:latin typeface="Arial" pitchFamily="-65" charset="0"/>
                </a:rPr>
                <a:t>n</a:t>
              </a:r>
            </a:p>
            <a:p>
              <a:pPr algn="ctr">
                <a:lnSpc>
                  <a:spcPct val="80000"/>
                </a:lnSpc>
              </a:pPr>
              <a:r>
                <a:rPr lang="en-US" sz="2800" b="1" dirty="0">
                  <a:solidFill>
                    <a:schemeClr val="tx1"/>
                  </a:solidFill>
                  <a:latin typeface="Arial" pitchFamily="-65" charset="0"/>
                </a:rPr>
                <a:t>s</a:t>
              </a:r>
            </a:p>
            <a:p>
              <a:pPr algn="ctr">
                <a:lnSpc>
                  <a:spcPct val="80000"/>
                </a:lnSpc>
              </a:pPr>
              <a:r>
                <a:rPr lang="en-US" sz="2800" b="1" dirty="0">
                  <a:solidFill>
                    <a:schemeClr val="tx1"/>
                  </a:solidFill>
                  <a:latin typeface="Arial" pitchFamily="-65" charset="0"/>
                </a:rPr>
                <a:t>t</a:t>
              </a:r>
            </a:p>
            <a:p>
              <a:pPr algn="ctr">
                <a:lnSpc>
                  <a:spcPct val="80000"/>
                </a:lnSpc>
              </a:pPr>
              <a:r>
                <a:rPr lang="en-US" sz="2800" b="1" dirty="0" smtClean="0">
                  <a:solidFill>
                    <a:schemeClr val="tx1"/>
                  </a:solidFill>
                  <a:latin typeface="Arial" pitchFamily="-65" charset="0"/>
                </a:rPr>
                <a:t>r</a:t>
              </a:r>
              <a:endParaRPr lang="en-US" sz="2800" b="1" dirty="0">
                <a:solidFill>
                  <a:schemeClr val="tx1"/>
                </a:solidFill>
                <a:latin typeface="Arial" pitchFamily="-65" charset="0"/>
              </a:endParaRPr>
            </a:p>
            <a:p>
              <a:pPr algn="ctr">
                <a:lnSpc>
                  <a:spcPct val="80000"/>
                </a:lnSpc>
              </a:pPr>
              <a:endParaRPr lang="en-US" sz="2800" b="1" dirty="0">
                <a:solidFill>
                  <a:schemeClr val="tx1"/>
                </a:solidFill>
                <a:latin typeface="Arial" pitchFamily="-65" charset="0"/>
              </a:endParaRPr>
            </a:p>
            <a:p>
              <a:pPr algn="ctr">
                <a:lnSpc>
                  <a:spcPct val="80000"/>
                </a:lnSpc>
              </a:pPr>
              <a:r>
                <a:rPr lang="en-US" sz="2800" b="1" dirty="0">
                  <a:solidFill>
                    <a:schemeClr val="tx1"/>
                  </a:solidFill>
                  <a:latin typeface="Arial" pitchFamily="-65" charset="0"/>
                </a:rPr>
                <a:t>O</a:t>
              </a:r>
            </a:p>
            <a:p>
              <a:pPr algn="ctr">
                <a:lnSpc>
                  <a:spcPct val="80000"/>
                </a:lnSpc>
              </a:pPr>
              <a:r>
                <a:rPr lang="en-US" sz="2800" b="1" dirty="0">
                  <a:solidFill>
                    <a:schemeClr val="tx1"/>
                  </a:solidFill>
                  <a:latin typeface="Arial" pitchFamily="-65" charset="0"/>
                </a:rPr>
                <a:t>r</a:t>
              </a:r>
            </a:p>
            <a:p>
              <a:pPr algn="ctr">
                <a:lnSpc>
                  <a:spcPct val="80000"/>
                </a:lnSpc>
              </a:pPr>
              <a:r>
                <a:rPr lang="en-US" sz="2800" b="1" dirty="0">
                  <a:solidFill>
                    <a:schemeClr val="tx1"/>
                  </a:solidFill>
                  <a:latin typeface="Arial" pitchFamily="-65" charset="0"/>
                </a:rPr>
                <a:t>d</a:t>
              </a:r>
            </a:p>
            <a:p>
              <a:pPr algn="ctr">
                <a:lnSpc>
                  <a:spcPct val="80000"/>
                </a:lnSpc>
              </a:pPr>
              <a:r>
                <a:rPr lang="en-US" sz="2800" b="1" dirty="0">
                  <a:solidFill>
                    <a:schemeClr val="tx1"/>
                  </a:solidFill>
                  <a:latin typeface="Arial" pitchFamily="-65" charset="0"/>
                </a:rPr>
                <a:t>e</a:t>
              </a:r>
            </a:p>
            <a:p>
              <a:pPr algn="ctr">
                <a:lnSpc>
                  <a:spcPct val="80000"/>
                </a:lnSpc>
              </a:pPr>
              <a:r>
                <a:rPr lang="en-US" sz="2800" b="1" dirty="0">
                  <a:solidFill>
                    <a:schemeClr val="tx1"/>
                  </a:solidFill>
                  <a:latin typeface="Arial" pitchFamily="-65" charset="0"/>
                </a:rPr>
                <a:t>r</a:t>
              </a:r>
            </a:p>
          </p:txBody>
        </p:sp>
        <p:sp>
          <p:nvSpPr>
            <p:cNvPr id="2761891" name="Rectangle 163"/>
            <p:cNvSpPr>
              <a:spLocks noChangeArrowheads="1"/>
            </p:cNvSpPr>
            <p:nvPr/>
          </p:nvSpPr>
          <p:spPr bwMode="auto">
            <a:xfrm>
              <a:off x="1867" y="551"/>
              <a:ext cx="2168"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smtClean="0">
                  <a:solidFill>
                    <a:schemeClr val="tx1"/>
                  </a:solidFill>
                  <a:latin typeface="Arial" pitchFamily="-65" charset="0"/>
                </a:rPr>
                <a:t>Time </a:t>
              </a:r>
              <a:r>
                <a:rPr lang="en-US" sz="2800" b="1" dirty="0">
                  <a:solidFill>
                    <a:schemeClr val="tx1"/>
                  </a:solidFill>
                  <a:latin typeface="Arial" pitchFamily="-65" charset="0"/>
                </a:rPr>
                <a:t>(clock cycles)</a:t>
              </a:r>
            </a:p>
          </p:txBody>
        </p:sp>
      </p:grpSp>
      <p:sp>
        <p:nvSpPr>
          <p:cNvPr id="2761892" name="Line 164"/>
          <p:cNvSpPr>
            <a:spLocks noChangeShapeType="1"/>
          </p:cNvSpPr>
          <p:nvPr/>
        </p:nvSpPr>
        <p:spPr bwMode="auto">
          <a:xfrm flipH="1">
            <a:off x="5334002" y="2602522"/>
            <a:ext cx="29306" cy="1970273"/>
          </a:xfrm>
          <a:prstGeom prst="line">
            <a:avLst/>
          </a:prstGeom>
          <a:noFill/>
          <a:ln w="38100">
            <a:solidFill>
              <a:schemeClr val="tx2"/>
            </a:solidFill>
            <a:round/>
            <a:headEnd/>
            <a:tailEnd type="triangle" w="med" len="med"/>
          </a:ln>
          <a:effectLst/>
        </p:spPr>
        <p:txBody>
          <a:bodyPr wrap="none" anchor="ctr">
            <a:prstTxWarp prst="textNoShape">
              <a:avLst/>
            </a:prstTxWarp>
          </a:bodyPr>
          <a:lstStyle/>
          <a:p>
            <a:endParaRPr lang="en-US"/>
          </a:p>
        </p:txBody>
      </p:sp>
      <p:sp>
        <p:nvSpPr>
          <p:cNvPr id="135" name="TextBox 2"/>
          <p:cNvSpPr txBox="1">
            <a:spLocks noChangeArrowheads="1"/>
          </p:cNvSpPr>
          <p:nvPr/>
        </p:nvSpPr>
        <p:spPr bwMode="auto">
          <a:xfrm>
            <a:off x="6543925" y="2232353"/>
            <a:ext cx="2218828" cy="523220"/>
          </a:xfrm>
          <a:prstGeom prst="rect">
            <a:avLst/>
          </a:prstGeom>
          <a:solidFill>
            <a:schemeClr val="bg1"/>
          </a:solidFill>
          <a:ln w="9525">
            <a:noFill/>
            <a:miter lim="800000"/>
            <a:headEnd/>
            <a:tailEnd/>
          </a:ln>
        </p:spPr>
        <p:txBody>
          <a:bodyPr wrap="square">
            <a:prstTxWarp prst="textNoShape">
              <a:avLst/>
            </a:prstTxWarp>
            <a:spAutoFit/>
          </a:bodyPr>
          <a:lstStyle/>
          <a:p>
            <a:r>
              <a:rPr lang="en-US" sz="2800" b="1" dirty="0" smtClean="0">
                <a:solidFill>
                  <a:srgbClr val="FF8000"/>
                </a:solidFill>
              </a:rPr>
              <a:t>No stalls as is</a:t>
            </a:r>
            <a:endParaRPr lang="en-US" sz="2800" b="1" dirty="0">
              <a:solidFill>
                <a:srgbClr val="FF8000"/>
              </a:solidFill>
              <a:latin typeface="Symbol" pitchFamily="1" charset="2"/>
            </a:endParaRPr>
          </a:p>
        </p:txBody>
      </p:sp>
      <p:sp>
        <p:nvSpPr>
          <p:cNvPr id="28" name="灯片编号占位符 27"/>
          <p:cNvSpPr>
            <a:spLocks noGrp="1"/>
          </p:cNvSpPr>
          <p:nvPr>
            <p:ph type="sldNum" sz="quarter" idx="12"/>
          </p:nvPr>
        </p:nvSpPr>
        <p:spPr/>
        <p:txBody>
          <a:bodyPr/>
          <a:lstStyle/>
          <a:p>
            <a:fld id="{3CC63E4C-4642-794D-A2FD-70F6B81535F5}" type="slidenum">
              <a:rPr lang="en-US" smtClean="0">
                <a:solidFill>
                  <a:prstClr val="black">
                    <a:tint val="75000"/>
                  </a:prstClr>
                </a:solidFill>
              </a:rPr>
              <a:pPr/>
              <a:t>108</a:t>
            </a:fld>
            <a:endParaRPr lang="en-US" dirty="0">
              <a:solidFill>
                <a:prstClr val="black">
                  <a:tint val="75000"/>
                </a:prstClr>
              </a:solidFill>
            </a:endParaRPr>
          </a:p>
        </p:txBody>
      </p:sp>
    </p:spTree>
    <p:extLst>
      <p:ext uri="{BB962C8B-B14F-4D97-AF65-F5344CB8AC3E}">
        <p14:creationId xmlns:p14="http://schemas.microsoft.com/office/powerpoint/2010/main" val="15197646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61892"/>
                                        </p:tgtEl>
                                        <p:attrNameLst>
                                          <p:attrName>style.visibility</p:attrName>
                                        </p:attrNameLst>
                                      </p:cBhvr>
                                      <p:to>
                                        <p:strVal val="visible"/>
                                      </p:to>
                                    </p:set>
                                    <p:animEffect transition="in" filter="wipe(up)">
                                      <p:cBhvr>
                                        <p:cTn id="7" dur="500"/>
                                        <p:tgtEl>
                                          <p:spTgt spid="276189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1892" grpId="0" animBg="1"/>
      <p:bldP spid="1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zh-CN" altLang="en-US" dirty="0" smtClean="0"/>
              <a:t>计算机性能评价</a:t>
            </a:r>
            <a:endParaRPr lang="en-US" altLang="zh-CN" dirty="0"/>
          </a:p>
        </p:txBody>
      </p:sp>
      <p:sp>
        <p:nvSpPr>
          <p:cNvPr id="262147" name="Rectangle 3"/>
          <p:cNvSpPr>
            <a:spLocks noGrp="1" noChangeArrowheads="1"/>
          </p:cNvSpPr>
          <p:nvPr>
            <p:ph type="body" idx="1"/>
          </p:nvPr>
        </p:nvSpPr>
        <p:spPr>
          <a:xfrm>
            <a:off x="642910" y="1000108"/>
            <a:ext cx="7889530" cy="1941044"/>
          </a:xfrm>
        </p:spPr>
        <p:txBody>
          <a:bodyPr/>
          <a:lstStyle/>
          <a:p>
            <a:pPr>
              <a:lnSpc>
                <a:spcPct val="110000"/>
              </a:lnSpc>
            </a:pPr>
            <a:r>
              <a:rPr lang="zh-CN" altLang="en-US" dirty="0" smtClean="0">
                <a:solidFill>
                  <a:srgbClr val="FF0000"/>
                </a:solidFill>
                <a:ea typeface="宋体" pitchFamily="2" charset="-122"/>
              </a:rPr>
              <a:t>响应时间</a:t>
            </a:r>
            <a:r>
              <a:rPr lang="zh-CN" altLang="en-US" dirty="0" smtClean="0">
                <a:ea typeface="宋体" pitchFamily="2" charset="-122"/>
              </a:rPr>
              <a:t>与</a:t>
            </a:r>
            <a:r>
              <a:rPr lang="en-US" altLang="zh-CN" dirty="0" smtClean="0">
                <a:solidFill>
                  <a:srgbClr val="FF0000"/>
                </a:solidFill>
                <a:ea typeface="宋体" pitchFamily="2" charset="-122"/>
              </a:rPr>
              <a:t>CPU</a:t>
            </a:r>
            <a:r>
              <a:rPr lang="zh-CN" altLang="en-US" dirty="0" smtClean="0">
                <a:solidFill>
                  <a:srgbClr val="FF0000"/>
                </a:solidFill>
                <a:ea typeface="宋体" pitchFamily="2" charset="-122"/>
              </a:rPr>
              <a:t>执行时间</a:t>
            </a:r>
            <a:endParaRPr lang="zh-CN" altLang="en-US" dirty="0">
              <a:solidFill>
                <a:srgbClr val="FF0000"/>
              </a:solidFill>
              <a:ea typeface="宋体" pitchFamily="2" charset="-122"/>
            </a:endParaRPr>
          </a:p>
          <a:p>
            <a:pPr lvl="1">
              <a:lnSpc>
                <a:spcPct val="110000"/>
              </a:lnSpc>
            </a:pPr>
            <a:r>
              <a:rPr lang="zh-CN" altLang="en-US" sz="2000" dirty="0">
                <a:ea typeface="宋体" pitchFamily="2" charset="-122"/>
              </a:rPr>
              <a:t>对于多任务系统，应该从</a:t>
            </a:r>
            <a:r>
              <a:rPr lang="zh-CN" altLang="en-US" sz="2000" dirty="0">
                <a:solidFill>
                  <a:schemeClr val="accent1"/>
                </a:solidFill>
                <a:ea typeface="宋体" pitchFamily="2" charset="-122"/>
              </a:rPr>
              <a:t>响应时间</a:t>
            </a:r>
            <a:r>
              <a:rPr lang="zh-CN" altLang="en-US" sz="2000" dirty="0">
                <a:ea typeface="宋体" pitchFamily="2" charset="-122"/>
              </a:rPr>
              <a:t>中</a:t>
            </a:r>
            <a:r>
              <a:rPr lang="zh-CN" altLang="en-US" sz="2000" dirty="0" smtClean="0">
                <a:ea typeface="宋体" pitchFamily="2" charset="-122"/>
              </a:rPr>
              <a:t>去除因为</a:t>
            </a:r>
            <a:r>
              <a:rPr lang="zh-CN" altLang="en-US" sz="2000" dirty="0">
                <a:ea typeface="宋体" pitchFamily="2" charset="-122"/>
              </a:rPr>
              <a:t>等待</a:t>
            </a:r>
            <a:r>
              <a:rPr lang="en-US" altLang="zh-CN" sz="2000" dirty="0">
                <a:ea typeface="宋体" pitchFamily="2" charset="-122"/>
              </a:rPr>
              <a:t>I/O</a:t>
            </a:r>
            <a:r>
              <a:rPr lang="zh-CN" altLang="en-US" sz="2000" dirty="0">
                <a:ea typeface="宋体" pitchFamily="2" charset="-122"/>
              </a:rPr>
              <a:t>操作而花去的时间和</a:t>
            </a:r>
            <a:r>
              <a:rPr lang="en-US" altLang="zh-CN" sz="2000" dirty="0">
                <a:ea typeface="宋体" pitchFamily="2" charset="-122"/>
              </a:rPr>
              <a:t>CPU</a:t>
            </a:r>
            <a:r>
              <a:rPr lang="zh-CN" altLang="en-US" sz="2000" dirty="0" smtClean="0">
                <a:ea typeface="宋体" pitchFamily="2" charset="-122"/>
              </a:rPr>
              <a:t>执行</a:t>
            </a:r>
            <a:r>
              <a:rPr lang="zh-CN" altLang="en-US" sz="2000" dirty="0">
                <a:ea typeface="宋体" pitchFamily="2" charset="-122"/>
              </a:rPr>
              <a:t>其他程序所花费的时间，为此引入</a:t>
            </a:r>
            <a:r>
              <a:rPr lang="en-US" altLang="zh-CN" sz="2000" dirty="0" smtClean="0">
                <a:solidFill>
                  <a:schemeClr val="accent1"/>
                </a:solidFill>
                <a:ea typeface="宋体" pitchFamily="2" charset="-122"/>
              </a:rPr>
              <a:t>CPU</a:t>
            </a:r>
            <a:r>
              <a:rPr lang="zh-CN" altLang="en-US" sz="2000" dirty="0" smtClean="0">
                <a:solidFill>
                  <a:schemeClr val="accent1"/>
                </a:solidFill>
                <a:ea typeface="宋体" pitchFamily="2" charset="-122"/>
              </a:rPr>
              <a:t>执行时间</a:t>
            </a:r>
            <a:r>
              <a:rPr lang="zh-CN" altLang="en-US" sz="2000" dirty="0">
                <a:ea typeface="宋体" pitchFamily="2" charset="-122"/>
              </a:rPr>
              <a:t>的概念</a:t>
            </a:r>
            <a:r>
              <a:rPr lang="zh-CN" altLang="en-US" sz="2000" dirty="0" smtClean="0">
                <a:ea typeface="宋体" pitchFamily="2" charset="-122"/>
              </a:rPr>
              <a:t>。</a:t>
            </a:r>
            <a:endParaRPr lang="en-US" altLang="zh-CN" sz="2000" dirty="0" smtClean="0">
              <a:ea typeface="宋体" pitchFamily="2" charset="-122"/>
            </a:endParaRPr>
          </a:p>
          <a:p>
            <a:pPr lvl="1">
              <a:lnSpc>
                <a:spcPct val="110000"/>
              </a:lnSpc>
            </a:pPr>
            <a:r>
              <a:rPr lang="en-US" altLang="zh-CN" sz="2000" dirty="0" smtClean="0">
                <a:ea typeface="宋体" pitchFamily="2" charset="-122"/>
              </a:rPr>
              <a:t>CPU</a:t>
            </a:r>
            <a:r>
              <a:rPr lang="zh-CN" altLang="en-US" sz="2000" dirty="0">
                <a:ea typeface="宋体" pitchFamily="2" charset="-122"/>
              </a:rPr>
              <a:t>执行时间是</a:t>
            </a:r>
            <a:r>
              <a:rPr lang="en-US" altLang="zh-CN" sz="2000" dirty="0" smtClean="0">
                <a:ea typeface="宋体" pitchFamily="2" charset="-122"/>
              </a:rPr>
              <a:t>CPU</a:t>
            </a:r>
            <a:r>
              <a:rPr lang="zh-CN" altLang="en-US" sz="2000" dirty="0" smtClean="0">
                <a:ea typeface="宋体" pitchFamily="2" charset="-122"/>
              </a:rPr>
              <a:t>真正</a:t>
            </a:r>
            <a:r>
              <a:rPr lang="zh-CN" altLang="en-US" sz="2000" dirty="0">
                <a:ea typeface="宋体" pitchFamily="2" charset="-122"/>
              </a:rPr>
              <a:t>花在运行一个程序上的</a:t>
            </a:r>
            <a:r>
              <a:rPr lang="zh-CN" altLang="en-US" sz="2000" dirty="0" smtClean="0">
                <a:ea typeface="宋体" pitchFamily="2" charset="-122"/>
              </a:rPr>
              <a:t>时间。</a:t>
            </a:r>
            <a:endParaRPr lang="en-US" altLang="zh-CN" sz="2000" dirty="0" smtClean="0">
              <a:ea typeface="宋体" pitchFamily="2" charset="-122"/>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062250"/>
            <a:ext cx="6552728" cy="1950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3" y="5140555"/>
            <a:ext cx="6601462" cy="1024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9659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zh-CN" altLang="en-US" dirty="0" smtClean="0"/>
              <a:t>计算机</a:t>
            </a:r>
            <a:r>
              <a:rPr lang="zh-CN" altLang="en-US" dirty="0"/>
              <a:t>性能评价</a:t>
            </a:r>
            <a:endParaRPr lang="en-US" altLang="zh-CN" dirty="0"/>
          </a:p>
        </p:txBody>
      </p:sp>
      <p:sp>
        <p:nvSpPr>
          <p:cNvPr id="262147" name="Rectangle 3"/>
          <p:cNvSpPr>
            <a:spLocks noGrp="1" noChangeArrowheads="1"/>
          </p:cNvSpPr>
          <p:nvPr>
            <p:ph type="body" idx="1"/>
          </p:nvPr>
        </p:nvSpPr>
        <p:spPr>
          <a:xfrm>
            <a:off x="642910" y="1000108"/>
            <a:ext cx="7958166" cy="1851789"/>
          </a:xfrm>
        </p:spPr>
        <p:txBody>
          <a:bodyPr/>
          <a:lstStyle/>
          <a:p>
            <a:pPr>
              <a:lnSpc>
                <a:spcPct val="110000"/>
              </a:lnSpc>
            </a:pPr>
            <a:r>
              <a:rPr lang="en-US" altLang="zh-CN" dirty="0" smtClean="0">
                <a:ea typeface="宋体" pitchFamily="2" charset="-122"/>
              </a:rPr>
              <a:t>CPI</a:t>
            </a:r>
            <a:r>
              <a:rPr lang="zh-CN" altLang="en-US" dirty="0" smtClean="0">
                <a:ea typeface="宋体" pitchFamily="2" charset="-122"/>
              </a:rPr>
              <a:t>：指令平均</a:t>
            </a:r>
            <a:r>
              <a:rPr lang="zh-CN" altLang="en-US" dirty="0">
                <a:ea typeface="宋体" pitchFamily="2" charset="-122"/>
              </a:rPr>
              <a:t>执行</a:t>
            </a:r>
            <a:r>
              <a:rPr lang="zh-CN" altLang="en-US" dirty="0" smtClean="0">
                <a:ea typeface="宋体" pitchFamily="2" charset="-122"/>
              </a:rPr>
              <a:t>时钟周期数</a:t>
            </a:r>
            <a:endParaRPr lang="zh-CN" altLang="en-US" dirty="0">
              <a:ea typeface="宋体" pitchFamily="2" charset="-122"/>
            </a:endParaRPr>
          </a:p>
          <a:p>
            <a:pPr lvl="1">
              <a:lnSpc>
                <a:spcPct val="110000"/>
              </a:lnSpc>
            </a:pPr>
            <a:r>
              <a:rPr lang="en-US" altLang="zh-CN" dirty="0" smtClean="0">
                <a:ea typeface="宋体" pitchFamily="2" charset="-122"/>
              </a:rPr>
              <a:t>CPI</a:t>
            </a:r>
            <a:r>
              <a:rPr lang="zh-CN" altLang="en-US" dirty="0" smtClean="0">
                <a:ea typeface="宋体" pitchFamily="2" charset="-122"/>
              </a:rPr>
              <a:t>：</a:t>
            </a:r>
            <a:r>
              <a:rPr lang="en-US" altLang="zh-CN" dirty="0" smtClean="0">
                <a:solidFill>
                  <a:srgbClr val="FF0000"/>
                </a:solidFill>
                <a:ea typeface="宋体" pitchFamily="2" charset="-122"/>
              </a:rPr>
              <a:t>C</a:t>
            </a:r>
            <a:r>
              <a:rPr lang="en-US" altLang="zh-CN" dirty="0" smtClean="0">
                <a:ea typeface="宋体" pitchFamily="2" charset="-122"/>
              </a:rPr>
              <a:t>lock cycles </a:t>
            </a:r>
            <a:r>
              <a:rPr lang="en-US" altLang="zh-CN" dirty="0" smtClean="0">
                <a:solidFill>
                  <a:srgbClr val="FF0000"/>
                </a:solidFill>
                <a:ea typeface="宋体" pitchFamily="2" charset="-122"/>
              </a:rPr>
              <a:t>P</a:t>
            </a:r>
            <a:r>
              <a:rPr lang="en-US" altLang="zh-CN" dirty="0" smtClean="0">
                <a:ea typeface="宋体" pitchFamily="2" charset="-122"/>
              </a:rPr>
              <a:t>er </a:t>
            </a:r>
            <a:r>
              <a:rPr lang="en-US" altLang="zh-CN" dirty="0" smtClean="0">
                <a:solidFill>
                  <a:srgbClr val="FF0000"/>
                </a:solidFill>
                <a:ea typeface="宋体" pitchFamily="2" charset="-122"/>
              </a:rPr>
              <a:t>I</a:t>
            </a:r>
            <a:r>
              <a:rPr lang="en-US" altLang="zh-CN" dirty="0" smtClean="0">
                <a:ea typeface="宋体" pitchFamily="2" charset="-122"/>
              </a:rPr>
              <a:t>nstruction</a:t>
            </a:r>
            <a:r>
              <a:rPr lang="zh-CN" altLang="en-US" dirty="0" smtClean="0">
                <a:ea typeface="宋体" pitchFamily="2" charset="-122"/>
              </a:rPr>
              <a:t>。</a:t>
            </a:r>
            <a:endParaRPr lang="en-US" altLang="zh-CN" dirty="0" smtClean="0">
              <a:ea typeface="宋体" pitchFamily="2" charset="-122"/>
            </a:endParaRPr>
          </a:p>
          <a:p>
            <a:pPr lvl="1">
              <a:lnSpc>
                <a:spcPct val="110000"/>
              </a:lnSpc>
            </a:pPr>
            <a:r>
              <a:rPr lang="zh-CN" altLang="en-US" dirty="0" smtClean="0">
                <a:ea typeface="宋体" pitchFamily="2" charset="-122"/>
              </a:rPr>
              <a:t>不同指令功能不同，所需时间也不同，</a:t>
            </a:r>
            <a:r>
              <a:rPr lang="en-US" altLang="zh-CN" dirty="0" smtClean="0">
                <a:ea typeface="宋体" pitchFamily="2" charset="-122"/>
              </a:rPr>
              <a:t>CPI</a:t>
            </a:r>
            <a:r>
              <a:rPr lang="zh-CN" altLang="en-US" dirty="0" smtClean="0">
                <a:ea typeface="宋体" pitchFamily="2" charset="-122"/>
              </a:rPr>
              <a:t>只是某一机器中一个程序或程序片段每条指令所用时钟周期的平均值。</a:t>
            </a:r>
            <a:endParaRPr lang="en-US" altLang="zh-CN" dirty="0" smtClean="0">
              <a:ea typeface="宋体" pitchFamily="2" charset="-122"/>
            </a:endParaRPr>
          </a:p>
          <a:p>
            <a:pPr lvl="1">
              <a:lnSpc>
                <a:spcPct val="110000"/>
              </a:lnSpc>
            </a:pPr>
            <a:r>
              <a:rPr lang="zh-CN" altLang="en-US" dirty="0" smtClean="0">
                <a:ea typeface="宋体" pitchFamily="2" charset="-122"/>
              </a:rPr>
              <a:t>不同指令集的</a:t>
            </a:r>
            <a:r>
              <a:rPr lang="en-US" altLang="zh-CN" dirty="0" smtClean="0">
                <a:ea typeface="宋体" pitchFamily="2" charset="-122"/>
              </a:rPr>
              <a:t>CPI</a:t>
            </a:r>
            <a:r>
              <a:rPr lang="zh-CN" altLang="en-US" dirty="0" smtClean="0">
                <a:ea typeface="宋体" pitchFamily="2" charset="-122"/>
              </a:rPr>
              <a:t>比较没有实际意义。</a:t>
            </a:r>
            <a:endParaRPr lang="en-US" altLang="zh-CN" dirty="0" smtClean="0">
              <a:ea typeface="宋体" pitchFamily="2" charset="-122"/>
            </a:endParaRPr>
          </a:p>
        </p:txBody>
      </p:sp>
      <p:pic>
        <p:nvPicPr>
          <p:cNvPr id="80897" name="Picture 1"/>
          <p:cNvPicPr>
            <a:picLocks noChangeAspect="1" noChangeArrowheads="1"/>
          </p:cNvPicPr>
          <p:nvPr/>
        </p:nvPicPr>
        <p:blipFill>
          <a:blip r:embed="rId2" cstate="print"/>
          <a:srcRect/>
          <a:stretch>
            <a:fillRect/>
          </a:stretch>
        </p:blipFill>
        <p:spPr bwMode="auto">
          <a:xfrm>
            <a:off x="1475656" y="3094062"/>
            <a:ext cx="6362700" cy="3143250"/>
          </a:xfrm>
          <a:prstGeom prst="rect">
            <a:avLst/>
          </a:prstGeom>
          <a:noFill/>
          <a:ln w="9525">
            <a:solidFill>
              <a:srgbClr val="C00000"/>
            </a:solidFill>
            <a:miter lim="800000"/>
            <a:headEnd/>
            <a:tailEnd/>
          </a:ln>
        </p:spPr>
      </p:pic>
    </p:spTree>
    <p:extLst>
      <p:ext uri="{BB962C8B-B14F-4D97-AF65-F5344CB8AC3E}">
        <p14:creationId xmlns:p14="http://schemas.microsoft.com/office/powerpoint/2010/main" val="2428795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zh-CN" altLang="en-US" dirty="0" smtClean="0"/>
              <a:t>计算机</a:t>
            </a:r>
            <a:r>
              <a:rPr lang="zh-CN" altLang="en-US" dirty="0"/>
              <a:t>性能评价</a:t>
            </a:r>
            <a:endParaRPr lang="en-US" altLang="zh-CN" dirty="0"/>
          </a:p>
        </p:txBody>
      </p:sp>
      <p:sp>
        <p:nvSpPr>
          <p:cNvPr id="262147" name="Rectangle 3"/>
          <p:cNvSpPr>
            <a:spLocks noGrp="1" noChangeArrowheads="1"/>
          </p:cNvSpPr>
          <p:nvPr>
            <p:ph type="body" idx="1"/>
          </p:nvPr>
        </p:nvSpPr>
        <p:spPr>
          <a:xfrm>
            <a:off x="642910" y="1000108"/>
            <a:ext cx="7958166" cy="4547912"/>
          </a:xfrm>
        </p:spPr>
        <p:txBody>
          <a:bodyPr/>
          <a:lstStyle/>
          <a:p>
            <a:pPr>
              <a:lnSpc>
                <a:spcPct val="110000"/>
              </a:lnSpc>
            </a:pPr>
            <a:r>
              <a:rPr lang="en-US" altLang="zh-CN" dirty="0" smtClean="0">
                <a:ea typeface="宋体" pitchFamily="2" charset="-122"/>
              </a:rPr>
              <a:t>MIPS</a:t>
            </a:r>
            <a:r>
              <a:rPr lang="zh-CN" altLang="en-US" dirty="0" smtClean="0">
                <a:ea typeface="宋体" pitchFamily="2" charset="-122"/>
              </a:rPr>
              <a:t>：百万指令每秒</a:t>
            </a:r>
            <a:endParaRPr lang="en-US" altLang="zh-CN" dirty="0" smtClean="0">
              <a:ea typeface="宋体" pitchFamily="2" charset="-122"/>
            </a:endParaRPr>
          </a:p>
          <a:p>
            <a:pPr lvl="1">
              <a:lnSpc>
                <a:spcPct val="110000"/>
              </a:lnSpc>
            </a:pPr>
            <a:r>
              <a:rPr lang="en-US" altLang="zh-CN" dirty="0" smtClean="0">
                <a:ea typeface="宋体" pitchFamily="2" charset="-122"/>
              </a:rPr>
              <a:t>MIPS</a:t>
            </a:r>
            <a:r>
              <a:rPr lang="zh-CN" altLang="en-US" dirty="0" smtClean="0">
                <a:ea typeface="宋体" pitchFamily="2" charset="-122"/>
              </a:rPr>
              <a:t>：</a:t>
            </a:r>
            <a:r>
              <a:rPr lang="en-US" altLang="zh-CN" dirty="0" smtClean="0">
                <a:solidFill>
                  <a:srgbClr val="FF0000"/>
                </a:solidFill>
                <a:ea typeface="宋体" pitchFamily="2" charset="-122"/>
              </a:rPr>
              <a:t>M</a:t>
            </a:r>
            <a:r>
              <a:rPr lang="en-US" altLang="zh-CN" dirty="0" smtClean="0">
                <a:ea typeface="宋体" pitchFamily="2" charset="-122"/>
              </a:rPr>
              <a:t>illion </a:t>
            </a:r>
            <a:r>
              <a:rPr lang="en-US" altLang="zh-CN" dirty="0" smtClean="0">
                <a:solidFill>
                  <a:srgbClr val="FF0000"/>
                </a:solidFill>
                <a:ea typeface="宋体" pitchFamily="2" charset="-122"/>
              </a:rPr>
              <a:t>I</a:t>
            </a:r>
            <a:r>
              <a:rPr lang="en-US" altLang="zh-CN" dirty="0" smtClean="0">
                <a:ea typeface="宋体" pitchFamily="2" charset="-122"/>
              </a:rPr>
              <a:t>nstruction </a:t>
            </a:r>
            <a:r>
              <a:rPr lang="en-US" altLang="zh-CN" dirty="0" smtClean="0">
                <a:solidFill>
                  <a:srgbClr val="FF0000"/>
                </a:solidFill>
                <a:ea typeface="宋体" pitchFamily="2" charset="-122"/>
              </a:rPr>
              <a:t>P</a:t>
            </a:r>
            <a:r>
              <a:rPr lang="en-US" altLang="zh-CN" dirty="0" smtClean="0">
                <a:ea typeface="宋体" pitchFamily="2" charset="-122"/>
              </a:rPr>
              <a:t>er </a:t>
            </a:r>
            <a:r>
              <a:rPr lang="en-US" altLang="zh-CN" dirty="0" smtClean="0">
                <a:solidFill>
                  <a:srgbClr val="FF0000"/>
                </a:solidFill>
                <a:ea typeface="宋体" pitchFamily="2" charset="-122"/>
              </a:rPr>
              <a:t>S</a:t>
            </a:r>
            <a:r>
              <a:rPr lang="en-US" altLang="zh-CN" dirty="0" smtClean="0">
                <a:ea typeface="宋体" pitchFamily="2" charset="-122"/>
              </a:rPr>
              <a:t>econd</a:t>
            </a:r>
          </a:p>
          <a:p>
            <a:pPr lvl="1">
              <a:lnSpc>
                <a:spcPct val="110000"/>
              </a:lnSpc>
            </a:pPr>
            <a:r>
              <a:rPr lang="zh-CN" altLang="en-US" dirty="0" smtClean="0">
                <a:ea typeface="宋体" pitchFamily="2" charset="-122"/>
              </a:rPr>
              <a:t>不同指令集的</a:t>
            </a:r>
            <a:r>
              <a:rPr lang="en-US" altLang="zh-CN" dirty="0" smtClean="0">
                <a:ea typeface="宋体" pitchFamily="2" charset="-122"/>
              </a:rPr>
              <a:t>MIPS</a:t>
            </a:r>
            <a:r>
              <a:rPr lang="zh-CN" altLang="en-US" dirty="0" smtClean="0">
                <a:ea typeface="宋体" pitchFamily="2" charset="-122"/>
              </a:rPr>
              <a:t>比较没有实际意义</a:t>
            </a:r>
            <a:endParaRPr lang="en-US" altLang="zh-CN" dirty="0" smtClean="0">
              <a:ea typeface="宋体" pitchFamily="2" charset="-122"/>
            </a:endParaRPr>
          </a:p>
          <a:p>
            <a:pPr lvl="1">
              <a:lnSpc>
                <a:spcPct val="110000"/>
              </a:lnSpc>
            </a:pPr>
            <a:r>
              <a:rPr lang="zh-CN" altLang="en-US" dirty="0" smtClean="0">
                <a:ea typeface="宋体" pitchFamily="2" charset="-122"/>
              </a:rPr>
              <a:t>即使同一台机器，用不同的测试程序测出来的</a:t>
            </a:r>
            <a:r>
              <a:rPr lang="en-US" altLang="zh-CN" dirty="0" smtClean="0">
                <a:ea typeface="宋体" pitchFamily="2" charset="-122"/>
              </a:rPr>
              <a:t>MIPS</a:t>
            </a:r>
            <a:r>
              <a:rPr lang="zh-CN" altLang="en-US" dirty="0" smtClean="0">
                <a:ea typeface="宋体" pitchFamily="2" charset="-122"/>
              </a:rPr>
              <a:t>值也可能不一样。</a:t>
            </a:r>
            <a:endParaRPr lang="en-US" altLang="zh-CN" dirty="0" smtClean="0">
              <a:ea typeface="宋体" pitchFamily="2" charset="-122"/>
            </a:endParaRPr>
          </a:p>
          <a:p>
            <a:pPr lvl="1">
              <a:lnSpc>
                <a:spcPct val="110000"/>
              </a:lnSpc>
            </a:pPr>
            <a:endParaRPr lang="en-US" altLang="zh-CN" dirty="0" smtClean="0">
              <a:ea typeface="宋体" pitchFamily="2" charset="-122"/>
            </a:endParaRPr>
          </a:p>
          <a:p>
            <a:pPr lvl="1">
              <a:lnSpc>
                <a:spcPct val="110000"/>
              </a:lnSpc>
            </a:pPr>
            <a:endParaRPr lang="en-US" altLang="zh-CN" dirty="0" smtClean="0">
              <a:ea typeface="宋体" pitchFamily="2" charset="-122"/>
            </a:endParaRPr>
          </a:p>
          <a:p>
            <a:pPr lvl="1">
              <a:lnSpc>
                <a:spcPct val="110000"/>
              </a:lnSpc>
            </a:pPr>
            <a:endParaRPr lang="en-US" altLang="zh-CN" dirty="0" smtClean="0">
              <a:ea typeface="宋体" pitchFamily="2" charset="-122"/>
            </a:endParaRPr>
          </a:p>
          <a:p>
            <a:pPr>
              <a:lnSpc>
                <a:spcPct val="110000"/>
              </a:lnSpc>
            </a:pPr>
            <a:r>
              <a:rPr lang="en-US" altLang="zh-CN" dirty="0" smtClean="0">
                <a:ea typeface="宋体" pitchFamily="2" charset="-122"/>
              </a:rPr>
              <a:t>MFLOPS</a:t>
            </a:r>
            <a:r>
              <a:rPr lang="zh-CN" altLang="en-US" dirty="0" smtClean="0">
                <a:ea typeface="宋体" pitchFamily="2" charset="-122"/>
              </a:rPr>
              <a:t>：百万浮点数操作每秒</a:t>
            </a:r>
            <a:endParaRPr lang="en-US" altLang="zh-CN" dirty="0" smtClean="0">
              <a:ea typeface="宋体" pitchFamily="2" charset="-122"/>
            </a:endParaRPr>
          </a:p>
          <a:p>
            <a:pPr lvl="1">
              <a:lnSpc>
                <a:spcPct val="110000"/>
              </a:lnSpc>
            </a:pPr>
            <a:r>
              <a:rPr lang="en-US" altLang="zh-CN" dirty="0" smtClean="0">
                <a:ea typeface="宋体" pitchFamily="2" charset="-122"/>
              </a:rPr>
              <a:t>MFLOPS</a:t>
            </a:r>
            <a:r>
              <a:rPr lang="zh-CN" altLang="en-US" dirty="0" smtClean="0">
                <a:ea typeface="宋体" pitchFamily="2" charset="-122"/>
              </a:rPr>
              <a:t>：</a:t>
            </a:r>
            <a:r>
              <a:rPr lang="en-US" altLang="zh-CN" dirty="0" smtClean="0">
                <a:solidFill>
                  <a:srgbClr val="FF0000"/>
                </a:solidFill>
                <a:ea typeface="宋体" pitchFamily="2" charset="-122"/>
              </a:rPr>
              <a:t> M</a:t>
            </a:r>
            <a:r>
              <a:rPr lang="en-US" altLang="zh-CN" dirty="0" smtClean="0">
                <a:ea typeface="宋体" pitchFamily="2" charset="-122"/>
              </a:rPr>
              <a:t>illion </a:t>
            </a:r>
            <a:r>
              <a:rPr lang="en-US" altLang="zh-CN" dirty="0" smtClean="0">
                <a:solidFill>
                  <a:srgbClr val="FF0000"/>
                </a:solidFill>
                <a:ea typeface="宋体" pitchFamily="2" charset="-122"/>
              </a:rPr>
              <a:t>Fl</a:t>
            </a:r>
            <a:r>
              <a:rPr lang="en-US" altLang="zh-CN" dirty="0" smtClean="0">
                <a:ea typeface="宋体" pitchFamily="2" charset="-122"/>
              </a:rPr>
              <a:t>oating point </a:t>
            </a:r>
            <a:r>
              <a:rPr lang="en-US" altLang="zh-CN" dirty="0" smtClean="0">
                <a:solidFill>
                  <a:srgbClr val="FF0000"/>
                </a:solidFill>
                <a:ea typeface="宋体" pitchFamily="2" charset="-122"/>
              </a:rPr>
              <a:t>O</a:t>
            </a:r>
            <a:r>
              <a:rPr lang="en-US" altLang="zh-CN" dirty="0" smtClean="0">
                <a:ea typeface="宋体" pitchFamily="2" charset="-122"/>
              </a:rPr>
              <a:t>perations </a:t>
            </a:r>
            <a:r>
              <a:rPr lang="en-US" altLang="zh-CN" dirty="0" smtClean="0">
                <a:solidFill>
                  <a:srgbClr val="FF0000"/>
                </a:solidFill>
                <a:ea typeface="宋体" pitchFamily="2" charset="-122"/>
              </a:rPr>
              <a:t>P</a:t>
            </a:r>
            <a:r>
              <a:rPr lang="en-US" altLang="zh-CN" dirty="0" smtClean="0">
                <a:ea typeface="宋体" pitchFamily="2" charset="-122"/>
              </a:rPr>
              <a:t>er </a:t>
            </a:r>
            <a:r>
              <a:rPr lang="en-US" altLang="zh-CN" dirty="0" smtClean="0">
                <a:solidFill>
                  <a:srgbClr val="FF0000"/>
                </a:solidFill>
                <a:ea typeface="宋体" pitchFamily="2" charset="-122"/>
              </a:rPr>
              <a:t>S</a:t>
            </a:r>
            <a:r>
              <a:rPr lang="en-US" altLang="zh-CN" dirty="0" smtClean="0">
                <a:ea typeface="宋体" pitchFamily="2" charset="-122"/>
              </a:rPr>
              <a:t>econd</a:t>
            </a:r>
          </a:p>
          <a:p>
            <a:pPr lvl="1">
              <a:lnSpc>
                <a:spcPct val="110000"/>
              </a:lnSpc>
            </a:pPr>
            <a:r>
              <a:rPr lang="zh-CN" altLang="en-US" dirty="0" smtClean="0">
                <a:ea typeface="宋体" pitchFamily="2" charset="-122"/>
              </a:rPr>
              <a:t>可以比较不同机器的浮点运算能力</a:t>
            </a:r>
            <a:r>
              <a:rPr lang="en-US" altLang="zh-CN" dirty="0" smtClean="0">
                <a:ea typeface="宋体" pitchFamily="2" charset="-122"/>
              </a:rPr>
              <a:t>, </a:t>
            </a:r>
            <a:r>
              <a:rPr lang="zh-CN" altLang="en-US" dirty="0" smtClean="0">
                <a:ea typeface="宋体" pitchFamily="2" charset="-122"/>
              </a:rPr>
              <a:t>但有局限性</a:t>
            </a:r>
          </a:p>
          <a:p>
            <a:pPr lvl="1">
              <a:lnSpc>
                <a:spcPct val="110000"/>
              </a:lnSpc>
            </a:pPr>
            <a:r>
              <a:rPr lang="en-US" altLang="zh-CN" dirty="0" smtClean="0">
                <a:ea typeface="宋体" pitchFamily="2" charset="-122"/>
              </a:rPr>
              <a:t>MFLOPS</a:t>
            </a:r>
            <a:r>
              <a:rPr lang="zh-CN" altLang="en-US" dirty="0" smtClean="0">
                <a:ea typeface="宋体" pitchFamily="2" charset="-122"/>
              </a:rPr>
              <a:t>不仅和机器有关</a:t>
            </a:r>
            <a:r>
              <a:rPr lang="en-US" altLang="zh-CN" dirty="0" smtClean="0">
                <a:ea typeface="宋体" pitchFamily="2" charset="-122"/>
              </a:rPr>
              <a:t>, </a:t>
            </a:r>
            <a:r>
              <a:rPr lang="zh-CN" altLang="en-US" dirty="0" smtClean="0">
                <a:ea typeface="宋体" pitchFamily="2" charset="-122"/>
              </a:rPr>
              <a:t>也和所用测试程序有关</a:t>
            </a:r>
          </a:p>
          <a:p>
            <a:pPr lvl="1">
              <a:lnSpc>
                <a:spcPct val="110000"/>
              </a:lnSpc>
            </a:pPr>
            <a:r>
              <a:rPr lang="en-US" altLang="zh-CN" dirty="0" smtClean="0">
                <a:ea typeface="宋体" pitchFamily="2" charset="-122"/>
              </a:rPr>
              <a:t>MFLOPS</a:t>
            </a:r>
            <a:r>
              <a:rPr lang="zh-CN" altLang="en-US" dirty="0" smtClean="0">
                <a:ea typeface="宋体" pitchFamily="2" charset="-122"/>
              </a:rPr>
              <a:t>与整数</a:t>
            </a:r>
            <a:r>
              <a:rPr lang="en-US" altLang="zh-CN" dirty="0" smtClean="0">
                <a:ea typeface="宋体" pitchFamily="2" charset="-122"/>
              </a:rPr>
              <a:t>. </a:t>
            </a:r>
            <a:r>
              <a:rPr lang="zh-CN" altLang="en-US" dirty="0" smtClean="0">
                <a:ea typeface="宋体" pitchFamily="2" charset="-122"/>
              </a:rPr>
              <a:t>浮点操作的比例有关</a:t>
            </a:r>
            <a:endParaRPr lang="zh-CN" altLang="en-US" dirty="0">
              <a:ea typeface="宋体" pitchFamily="2" charset="-122"/>
            </a:endParaRPr>
          </a:p>
        </p:txBody>
      </p:sp>
      <p:pic>
        <p:nvPicPr>
          <p:cNvPr id="97282" name="Picture 2"/>
          <p:cNvPicPr>
            <a:picLocks noChangeAspect="1" noChangeArrowheads="1"/>
          </p:cNvPicPr>
          <p:nvPr/>
        </p:nvPicPr>
        <p:blipFill>
          <a:blip r:embed="rId2" cstate="print"/>
          <a:srcRect/>
          <a:stretch>
            <a:fillRect/>
          </a:stretch>
        </p:blipFill>
        <p:spPr bwMode="auto">
          <a:xfrm>
            <a:off x="1390253" y="2601466"/>
            <a:ext cx="4333875" cy="971550"/>
          </a:xfrm>
          <a:prstGeom prst="rect">
            <a:avLst/>
          </a:prstGeom>
          <a:noFill/>
          <a:ln w="9525">
            <a:noFill/>
            <a:miter lim="800000"/>
            <a:headEnd/>
            <a:tailEnd/>
          </a:ln>
        </p:spPr>
      </p:pic>
      <p:pic>
        <p:nvPicPr>
          <p:cNvPr id="97283" name="Picture 3"/>
          <p:cNvPicPr>
            <a:picLocks noChangeAspect="1" noChangeArrowheads="1"/>
          </p:cNvPicPr>
          <p:nvPr/>
        </p:nvPicPr>
        <p:blipFill>
          <a:blip r:embed="rId3" cstate="print"/>
          <a:srcRect/>
          <a:stretch>
            <a:fillRect/>
          </a:stretch>
        </p:blipFill>
        <p:spPr bwMode="auto">
          <a:xfrm>
            <a:off x="1774676" y="5589240"/>
            <a:ext cx="4381500" cy="885825"/>
          </a:xfrm>
          <a:prstGeom prst="rect">
            <a:avLst/>
          </a:prstGeom>
          <a:noFill/>
          <a:ln w="9525">
            <a:noFill/>
            <a:miter lim="800000"/>
            <a:headEnd/>
            <a:tailEnd/>
          </a:ln>
        </p:spPr>
      </p:pic>
    </p:spTree>
    <p:extLst>
      <p:ext uri="{BB962C8B-B14F-4D97-AF65-F5344CB8AC3E}">
        <p14:creationId xmlns:p14="http://schemas.microsoft.com/office/powerpoint/2010/main" val="36985565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zh-CN" altLang="en-US" dirty="0" smtClean="0"/>
              <a:t>计算机</a:t>
            </a:r>
            <a:r>
              <a:rPr lang="zh-CN" altLang="en-US" dirty="0"/>
              <a:t>性能评价</a:t>
            </a:r>
            <a:endParaRPr lang="en-US" altLang="zh-CN" dirty="0"/>
          </a:p>
        </p:txBody>
      </p:sp>
      <p:sp>
        <p:nvSpPr>
          <p:cNvPr id="262147" name="Rectangle 3"/>
          <p:cNvSpPr>
            <a:spLocks noGrp="1" noChangeArrowheads="1"/>
          </p:cNvSpPr>
          <p:nvPr>
            <p:ph type="body" idx="1"/>
          </p:nvPr>
        </p:nvSpPr>
        <p:spPr>
          <a:xfrm>
            <a:off x="642910" y="1000108"/>
            <a:ext cx="7958166" cy="2156488"/>
          </a:xfrm>
        </p:spPr>
        <p:txBody>
          <a:bodyPr/>
          <a:lstStyle/>
          <a:p>
            <a:pPr>
              <a:lnSpc>
                <a:spcPct val="110000"/>
              </a:lnSpc>
            </a:pPr>
            <a:r>
              <a:rPr lang="zh-CN" altLang="en-US" dirty="0" smtClean="0">
                <a:ea typeface="宋体" pitchFamily="2" charset="-122"/>
              </a:rPr>
              <a:t>影响计算机性能的因素</a:t>
            </a:r>
            <a:endParaRPr lang="en-US" altLang="zh-CN" dirty="0" smtClean="0">
              <a:ea typeface="宋体" pitchFamily="2" charset="-122"/>
            </a:endParaRPr>
          </a:p>
          <a:p>
            <a:pPr lvl="1">
              <a:lnSpc>
                <a:spcPct val="110000"/>
              </a:lnSpc>
            </a:pPr>
            <a:r>
              <a:rPr lang="zh-CN" altLang="en-US" dirty="0">
                <a:solidFill>
                  <a:schemeClr val="accent1"/>
                </a:solidFill>
                <a:ea typeface="宋体" pitchFamily="2" charset="-122"/>
              </a:rPr>
              <a:t>指令数</a:t>
            </a:r>
            <a:r>
              <a:rPr lang="zh-CN" altLang="en-US" dirty="0">
                <a:ea typeface="宋体" pitchFamily="2" charset="-122"/>
              </a:rPr>
              <a:t>：取决于指令集体系结构</a:t>
            </a:r>
            <a:r>
              <a:rPr lang="en-US" altLang="zh-CN" dirty="0">
                <a:ea typeface="宋体" pitchFamily="2" charset="-122"/>
              </a:rPr>
              <a:t>(ISA)</a:t>
            </a:r>
            <a:r>
              <a:rPr lang="zh-CN" altLang="en-US" dirty="0">
                <a:ea typeface="宋体" pitchFamily="2" charset="-122"/>
              </a:rPr>
              <a:t>，与指令集的具体</a:t>
            </a:r>
            <a:r>
              <a:rPr lang="zh-CN" altLang="en-US" dirty="0" smtClean="0">
                <a:ea typeface="宋体" pitchFamily="2" charset="-122"/>
              </a:rPr>
              <a:t>实现无关；</a:t>
            </a:r>
            <a:r>
              <a:rPr lang="en-US" altLang="zh-CN" dirty="0" smtClean="0">
                <a:ea typeface="宋体" pitchFamily="2" charset="-122"/>
              </a:rPr>
              <a:t>ISA</a:t>
            </a:r>
            <a:r>
              <a:rPr lang="zh-CN" altLang="en-US" dirty="0" smtClean="0">
                <a:ea typeface="宋体" pitchFamily="2" charset="-122"/>
              </a:rPr>
              <a:t>对编译器有很大的影响；</a:t>
            </a:r>
            <a:endParaRPr lang="en-US" altLang="zh-CN" dirty="0" smtClean="0">
              <a:ea typeface="宋体" pitchFamily="2" charset="-122"/>
            </a:endParaRPr>
          </a:p>
          <a:p>
            <a:pPr lvl="1">
              <a:lnSpc>
                <a:spcPct val="110000"/>
              </a:lnSpc>
            </a:pPr>
            <a:r>
              <a:rPr lang="en-US" altLang="zh-CN" dirty="0" smtClean="0">
                <a:solidFill>
                  <a:schemeClr val="accent1"/>
                </a:solidFill>
                <a:ea typeface="宋体" pitchFamily="2" charset="-122"/>
              </a:rPr>
              <a:t>CPI</a:t>
            </a:r>
            <a:r>
              <a:rPr lang="zh-CN" altLang="en-US" dirty="0">
                <a:ea typeface="宋体" pitchFamily="2" charset="-122"/>
              </a:rPr>
              <a:t>：机器的实现细节（存储系统结构、处理器结构</a:t>
            </a:r>
            <a:r>
              <a:rPr lang="zh-CN" altLang="en-US" dirty="0" smtClean="0">
                <a:ea typeface="宋体" pitchFamily="2" charset="-122"/>
              </a:rPr>
              <a:t>）；测试</a:t>
            </a:r>
            <a:r>
              <a:rPr lang="zh-CN" altLang="en-US" dirty="0">
                <a:ea typeface="宋体" pitchFamily="2" charset="-122"/>
              </a:rPr>
              <a:t>程序包含的各类指令的</a:t>
            </a:r>
            <a:r>
              <a:rPr lang="zh-CN" altLang="en-US" dirty="0" smtClean="0">
                <a:ea typeface="宋体" pitchFamily="2" charset="-122"/>
              </a:rPr>
              <a:t>组成等；</a:t>
            </a:r>
            <a:endParaRPr lang="en-US" altLang="zh-CN" dirty="0" smtClean="0">
              <a:ea typeface="宋体" pitchFamily="2" charset="-122"/>
            </a:endParaRPr>
          </a:p>
          <a:p>
            <a:pPr lvl="1">
              <a:lnSpc>
                <a:spcPct val="110000"/>
              </a:lnSpc>
            </a:pPr>
            <a:r>
              <a:rPr lang="zh-CN" altLang="en-US" dirty="0" smtClean="0">
                <a:solidFill>
                  <a:schemeClr val="accent1"/>
                </a:solidFill>
                <a:ea typeface="宋体" pitchFamily="2" charset="-122"/>
              </a:rPr>
              <a:t>时钟周期</a:t>
            </a:r>
            <a:r>
              <a:rPr lang="zh-CN" altLang="en-US" dirty="0">
                <a:ea typeface="宋体" pitchFamily="2" charset="-122"/>
              </a:rPr>
              <a:t>：与机器的实现细节密切相关</a:t>
            </a:r>
            <a:endParaRPr lang="en-US" altLang="zh-CN" dirty="0" smtClean="0">
              <a:ea typeface="宋体" pitchFamily="2" charset="-122"/>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720" y="3501008"/>
            <a:ext cx="6134546"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7252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a:t>
            </a:r>
            <a:r>
              <a:rPr lang="zh-CN" altLang="en-US" dirty="0"/>
              <a:t>性能评价</a:t>
            </a:r>
          </a:p>
        </p:txBody>
      </p:sp>
      <p:sp>
        <p:nvSpPr>
          <p:cNvPr id="3" name="内容占位符 2"/>
          <p:cNvSpPr>
            <a:spLocks noGrp="1"/>
          </p:cNvSpPr>
          <p:nvPr>
            <p:ph idx="1"/>
          </p:nvPr>
        </p:nvSpPr>
        <p:spPr>
          <a:xfrm>
            <a:off x="683568" y="980728"/>
            <a:ext cx="7848600" cy="420628"/>
          </a:xfrm>
        </p:spPr>
        <p:txBody>
          <a:bodyPr/>
          <a:lstStyle/>
          <a:p>
            <a:r>
              <a:rPr lang="zh-CN" altLang="en-US" dirty="0" smtClean="0"/>
              <a:t>示例一</a:t>
            </a:r>
            <a:endParaRPr lang="zh-CN" altLang="en-US" dirty="0"/>
          </a:p>
        </p:txBody>
      </p:sp>
      <p:pic>
        <p:nvPicPr>
          <p:cNvPr id="98306" name="Picture 2"/>
          <p:cNvPicPr>
            <a:picLocks noChangeAspect="1" noChangeArrowheads="1"/>
          </p:cNvPicPr>
          <p:nvPr/>
        </p:nvPicPr>
        <p:blipFill>
          <a:blip r:embed="rId2" cstate="print"/>
          <a:srcRect/>
          <a:stretch>
            <a:fillRect/>
          </a:stretch>
        </p:blipFill>
        <p:spPr bwMode="auto">
          <a:xfrm>
            <a:off x="899592" y="1556792"/>
            <a:ext cx="7848872" cy="3816424"/>
          </a:xfrm>
          <a:prstGeom prst="rect">
            <a:avLst/>
          </a:prstGeom>
          <a:noFill/>
          <a:ln w="9525">
            <a:noFill/>
            <a:miter lim="800000"/>
            <a:headEnd/>
            <a:tailEnd/>
          </a:ln>
        </p:spPr>
      </p:pic>
    </p:spTree>
    <p:extLst>
      <p:ext uri="{BB962C8B-B14F-4D97-AF65-F5344CB8AC3E}">
        <p14:creationId xmlns:p14="http://schemas.microsoft.com/office/powerpoint/2010/main" val="1487167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计算机</a:t>
            </a:r>
            <a:r>
              <a:rPr lang="zh-CN" altLang="en-US" dirty="0"/>
              <a:t>性能评价</a:t>
            </a:r>
          </a:p>
        </p:txBody>
      </p:sp>
      <p:sp>
        <p:nvSpPr>
          <p:cNvPr id="3" name="内容占位符 2"/>
          <p:cNvSpPr>
            <a:spLocks noGrp="1"/>
          </p:cNvSpPr>
          <p:nvPr>
            <p:ph idx="1"/>
          </p:nvPr>
        </p:nvSpPr>
        <p:spPr>
          <a:xfrm>
            <a:off x="611560" y="908720"/>
            <a:ext cx="7848600" cy="420628"/>
          </a:xfrm>
        </p:spPr>
        <p:txBody>
          <a:bodyPr/>
          <a:lstStyle/>
          <a:p>
            <a:r>
              <a:rPr lang="zh-CN" altLang="en-US" dirty="0" smtClean="0"/>
              <a:t>示例二</a:t>
            </a:r>
            <a:endParaRPr lang="zh-CN" altLang="en-US" dirty="0"/>
          </a:p>
        </p:txBody>
      </p:sp>
      <p:pic>
        <p:nvPicPr>
          <p:cNvPr id="99332" name="Picture 4"/>
          <p:cNvPicPr>
            <a:picLocks noChangeAspect="1" noChangeArrowheads="1"/>
          </p:cNvPicPr>
          <p:nvPr/>
        </p:nvPicPr>
        <p:blipFill>
          <a:blip r:embed="rId2" cstate="print"/>
          <a:srcRect/>
          <a:stretch>
            <a:fillRect/>
          </a:stretch>
        </p:blipFill>
        <p:spPr bwMode="auto">
          <a:xfrm>
            <a:off x="971600" y="1334843"/>
            <a:ext cx="7776864" cy="5190501"/>
          </a:xfrm>
          <a:prstGeom prst="rect">
            <a:avLst/>
          </a:prstGeom>
          <a:noFill/>
          <a:ln w="9525">
            <a:noFill/>
            <a:miter lim="800000"/>
            <a:headEnd/>
            <a:tailEnd/>
          </a:ln>
        </p:spPr>
      </p:pic>
    </p:spTree>
    <p:extLst>
      <p:ext uri="{BB962C8B-B14F-4D97-AF65-F5344CB8AC3E}">
        <p14:creationId xmlns:p14="http://schemas.microsoft.com/office/powerpoint/2010/main" val="19214025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r>
              <a:rPr lang="zh-CN" altLang="en-US" dirty="0">
                <a:solidFill>
                  <a:srgbClr val="FF0000"/>
                </a:solidFill>
              </a:rPr>
              <a:t>流水线及其冒险</a:t>
            </a:r>
          </a:p>
        </p:txBody>
      </p:sp>
      <p:sp>
        <p:nvSpPr>
          <p:cNvPr id="20483" name="标题 2"/>
          <p:cNvSpPr>
            <a:spLocks noGrp="1"/>
          </p:cNvSpPr>
          <p:nvPr>
            <p:ph type="title"/>
          </p:nvPr>
        </p:nvSpPr>
        <p:spPr/>
        <p:txBody>
          <a:bodyPr/>
          <a:lstStyle/>
          <a:p>
            <a:pPr algn="l"/>
            <a:endParaRPr lang="zh-CN" altLang="en-US" dirty="0" smtClean="0"/>
          </a:p>
        </p:txBody>
      </p:sp>
      <p:sp>
        <p:nvSpPr>
          <p:cNvPr id="4" name="灯片编号占位符 3"/>
          <p:cNvSpPr>
            <a:spLocks noGrp="1"/>
          </p:cNvSpPr>
          <p:nvPr>
            <p:ph type="sldNum" sz="quarter" idx="12"/>
          </p:nvPr>
        </p:nvSpPr>
        <p:spPr>
          <a:xfrm>
            <a:off x="3419872" y="6480358"/>
            <a:ext cx="2448272" cy="365125"/>
          </a:xfrm>
        </p:spPr>
        <p:txBody>
          <a:bodyPr/>
          <a:lstStyle/>
          <a:p>
            <a:pPr algn="ctr"/>
            <a:fld id="{28830286-F6D1-4D88-8A08-C1E3876262BA}" type="slidenum">
              <a:rPr lang="zh-CN" altLang="en-US" smtClean="0">
                <a:solidFill>
                  <a:prstClr val="black"/>
                </a:solidFill>
              </a:rPr>
              <a:pPr algn="ctr"/>
              <a:t>17</a:t>
            </a:fld>
            <a:endParaRPr lang="zh-CN" altLang="en-US" dirty="0">
              <a:solidFill>
                <a:prstClr val="black"/>
              </a:solidFill>
            </a:endParaRPr>
          </a:p>
        </p:txBody>
      </p:sp>
    </p:spTree>
    <p:extLst>
      <p:ext uri="{BB962C8B-B14F-4D97-AF65-F5344CB8AC3E}">
        <p14:creationId xmlns:p14="http://schemas.microsoft.com/office/powerpoint/2010/main" val="2058076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33400" y="381000"/>
            <a:ext cx="7658100" cy="609600"/>
          </a:xfrm>
        </p:spPr>
        <p:txBody>
          <a:bodyPr lIns="90488" tIns="44450" rIns="90488" bIns="44450"/>
          <a:lstStyle/>
          <a:p>
            <a:pPr algn="l" eaLnBrk="1" hangingPunct="1">
              <a:defRPr/>
            </a:pPr>
            <a:r>
              <a:rPr lang="zh-CN" altLang="en-US" dirty="0" smtClean="0"/>
              <a:t>洗衣房：生活中的流水线</a:t>
            </a:r>
          </a:p>
        </p:txBody>
      </p:sp>
      <p:sp>
        <p:nvSpPr>
          <p:cNvPr id="5123" name="Rectangle 3"/>
          <p:cNvSpPr>
            <a:spLocks noGrp="1" noChangeArrowheads="1"/>
          </p:cNvSpPr>
          <p:nvPr>
            <p:ph type="body" idx="1"/>
          </p:nvPr>
        </p:nvSpPr>
        <p:spPr>
          <a:xfrm>
            <a:off x="468313" y="1268413"/>
            <a:ext cx="5986462" cy="4572000"/>
          </a:xfrm>
          <a:noFill/>
        </p:spPr>
        <p:txBody>
          <a:bodyPr lIns="90488" tIns="44450" rIns="90488" bIns="44450"/>
          <a:lstStyle/>
          <a:p>
            <a:pPr eaLnBrk="1" hangingPunct="1">
              <a:lnSpc>
                <a:spcPct val="90000"/>
              </a:lnSpc>
            </a:pPr>
            <a:r>
              <a:rPr lang="zh-CN" altLang="en-US" dirty="0" smtClean="0">
                <a:ea typeface="黑体" pitchFamily="49" charset="-122"/>
              </a:rPr>
              <a:t>处理器：洗衣房</a:t>
            </a:r>
          </a:p>
          <a:p>
            <a:pPr eaLnBrk="1" hangingPunct="1">
              <a:lnSpc>
                <a:spcPct val="90000"/>
              </a:lnSpc>
            </a:pPr>
            <a:r>
              <a:rPr lang="en-US" altLang="zh-CN" dirty="0" smtClean="0">
                <a:solidFill>
                  <a:srgbClr val="000000"/>
                </a:solidFill>
                <a:latin typeface="TT55Fo00" charset="0"/>
                <a:ea typeface="黑体" pitchFamily="49" charset="-122"/>
              </a:rPr>
              <a:t>4</a:t>
            </a:r>
            <a:r>
              <a:rPr lang="zh-CN" altLang="en-US" dirty="0" smtClean="0">
                <a:solidFill>
                  <a:srgbClr val="000000"/>
                </a:solidFill>
                <a:latin typeface="TT55Fo00" charset="0"/>
                <a:ea typeface="黑体" pitchFamily="49" charset="-122"/>
              </a:rPr>
              <a:t>条指令：</a:t>
            </a:r>
            <a:r>
              <a:rPr lang="zh-CN" altLang="en-US" dirty="0" smtClean="0">
                <a:solidFill>
                  <a:srgbClr val="FF0000"/>
                </a:solidFill>
                <a:latin typeface="TT55Fo00" charset="0"/>
                <a:ea typeface="黑体" pitchFamily="49" charset="-122"/>
              </a:rPr>
              <a:t>张三</a:t>
            </a:r>
            <a:r>
              <a:rPr lang="zh-CN" altLang="en-US" dirty="0" smtClean="0">
                <a:solidFill>
                  <a:srgbClr val="000000"/>
                </a:solidFill>
                <a:latin typeface="TT55Fo00" charset="0"/>
                <a:ea typeface="黑体" pitchFamily="49" charset="-122"/>
              </a:rPr>
              <a:t>、李四、</a:t>
            </a:r>
            <a:r>
              <a:rPr lang="zh-CN" altLang="en-US" dirty="0" smtClean="0">
                <a:solidFill>
                  <a:srgbClr val="FF0000"/>
                </a:solidFill>
                <a:latin typeface="TT55Fo00" charset="0"/>
                <a:ea typeface="黑体" pitchFamily="49" charset="-122"/>
              </a:rPr>
              <a:t>王五</a:t>
            </a:r>
            <a:r>
              <a:rPr lang="zh-CN" altLang="en-US" dirty="0" smtClean="0">
                <a:solidFill>
                  <a:srgbClr val="000000"/>
                </a:solidFill>
                <a:latin typeface="TT55Fo00" charset="0"/>
                <a:ea typeface="黑体" pitchFamily="49" charset="-122"/>
              </a:rPr>
              <a:t>、周六</a:t>
            </a:r>
            <a:endParaRPr lang="en-US" altLang="zh-CN" dirty="0" smtClean="0">
              <a:solidFill>
                <a:srgbClr val="000000"/>
              </a:solidFill>
              <a:latin typeface="TT55Fo00" charset="0"/>
              <a:ea typeface="黑体" pitchFamily="49" charset="-122"/>
            </a:endParaRPr>
          </a:p>
          <a:p>
            <a:pPr eaLnBrk="1" hangingPunct="1">
              <a:lnSpc>
                <a:spcPct val="90000"/>
              </a:lnSpc>
            </a:pPr>
            <a:r>
              <a:rPr lang="zh-CN" altLang="en-US" dirty="0" smtClean="0">
                <a:solidFill>
                  <a:srgbClr val="000000"/>
                </a:solidFill>
                <a:latin typeface="TT55Fo00" charset="0"/>
                <a:ea typeface="黑体" pitchFamily="49" charset="-122"/>
              </a:rPr>
              <a:t>指令：洗衣服</a:t>
            </a:r>
          </a:p>
          <a:p>
            <a:pPr lvl="1" eaLnBrk="1" hangingPunct="1">
              <a:lnSpc>
                <a:spcPct val="90000"/>
              </a:lnSpc>
            </a:pPr>
            <a:r>
              <a:rPr lang="zh-CN" altLang="en-US" dirty="0" smtClean="0">
                <a:solidFill>
                  <a:srgbClr val="000000"/>
                </a:solidFill>
                <a:latin typeface="TT55Fo00" charset="0"/>
                <a:ea typeface="黑体" pitchFamily="49" charset="-122"/>
              </a:rPr>
              <a:t>指令过程：洗涤</a:t>
            </a:r>
            <a:r>
              <a:rPr lang="zh-CN" altLang="en-US" dirty="0" smtClean="0">
                <a:latin typeface="宋体" pitchFamily="2" charset="-122"/>
                <a:ea typeface="黑体" pitchFamily="49" charset="-122"/>
              </a:rPr>
              <a:t>→烘干→熨整</a:t>
            </a:r>
            <a:endParaRPr lang="zh-CN" altLang="en-US" dirty="0" smtClean="0">
              <a:solidFill>
                <a:srgbClr val="000000"/>
              </a:solidFill>
              <a:latin typeface="TT55Fo00" charset="0"/>
              <a:ea typeface="黑体" pitchFamily="49" charset="-122"/>
            </a:endParaRPr>
          </a:p>
          <a:p>
            <a:pPr eaLnBrk="1" hangingPunct="1">
              <a:lnSpc>
                <a:spcPct val="90000"/>
              </a:lnSpc>
            </a:pPr>
            <a:r>
              <a:rPr lang="zh-CN" altLang="en-US" dirty="0" smtClean="0">
                <a:ea typeface="黑体" pitchFamily="49" charset="-122"/>
              </a:rPr>
              <a:t>指令各阶段延迟</a:t>
            </a:r>
          </a:p>
          <a:p>
            <a:pPr lvl="1" eaLnBrk="1" hangingPunct="1">
              <a:lnSpc>
                <a:spcPct val="90000"/>
              </a:lnSpc>
            </a:pPr>
            <a:r>
              <a:rPr lang="zh-CN" altLang="en-US" dirty="0" smtClean="0">
                <a:ea typeface="黑体" pitchFamily="49" charset="-122"/>
              </a:rPr>
              <a:t>洗衣：</a:t>
            </a:r>
            <a:r>
              <a:rPr lang="en-US" altLang="zh-CN" dirty="0" smtClean="0">
                <a:ea typeface="黑体" pitchFamily="49" charset="-122"/>
              </a:rPr>
              <a:t>30</a:t>
            </a:r>
            <a:r>
              <a:rPr lang="zh-CN" altLang="en-US" dirty="0" smtClean="0">
                <a:ea typeface="黑体" pitchFamily="49" charset="-122"/>
              </a:rPr>
              <a:t>分钟</a:t>
            </a:r>
          </a:p>
          <a:p>
            <a:pPr lvl="1" eaLnBrk="1" hangingPunct="1">
              <a:lnSpc>
                <a:spcPct val="90000"/>
              </a:lnSpc>
            </a:pPr>
            <a:r>
              <a:rPr lang="zh-CN" altLang="en-US" dirty="0" smtClean="0">
                <a:ea typeface="黑体" pitchFamily="49" charset="-122"/>
              </a:rPr>
              <a:t>烘干：</a:t>
            </a:r>
            <a:r>
              <a:rPr lang="en-US" altLang="zh-CN" dirty="0" smtClean="0">
                <a:ea typeface="黑体" pitchFamily="49" charset="-122"/>
              </a:rPr>
              <a:t>40</a:t>
            </a:r>
            <a:r>
              <a:rPr lang="zh-CN" altLang="en-US" dirty="0" smtClean="0">
                <a:ea typeface="黑体" pitchFamily="49" charset="-122"/>
              </a:rPr>
              <a:t>分钟</a:t>
            </a:r>
          </a:p>
          <a:p>
            <a:pPr lvl="1" eaLnBrk="1" hangingPunct="1">
              <a:lnSpc>
                <a:spcPct val="90000"/>
              </a:lnSpc>
            </a:pPr>
            <a:r>
              <a:rPr lang="zh-CN" altLang="en-US" dirty="0" smtClean="0">
                <a:ea typeface="黑体" pitchFamily="49" charset="-122"/>
              </a:rPr>
              <a:t>熨整：</a:t>
            </a:r>
            <a:r>
              <a:rPr lang="en-US" altLang="zh-CN" dirty="0" smtClean="0">
                <a:ea typeface="黑体" pitchFamily="49" charset="-122"/>
              </a:rPr>
              <a:t>20</a:t>
            </a:r>
            <a:r>
              <a:rPr lang="zh-CN" altLang="en-US" dirty="0" smtClean="0">
                <a:ea typeface="黑体" pitchFamily="49" charset="-122"/>
              </a:rPr>
              <a:t>分钟</a:t>
            </a:r>
          </a:p>
        </p:txBody>
      </p:sp>
      <p:grpSp>
        <p:nvGrpSpPr>
          <p:cNvPr id="7172" name="Group 4"/>
          <p:cNvGrpSpPr>
            <a:grpSpLocks/>
          </p:cNvGrpSpPr>
          <p:nvPr/>
        </p:nvGrpSpPr>
        <p:grpSpPr bwMode="auto">
          <a:xfrm>
            <a:off x="7354888" y="4243388"/>
            <a:ext cx="673100" cy="800100"/>
            <a:chOff x="4228" y="2820"/>
            <a:chExt cx="424" cy="504"/>
          </a:xfrm>
        </p:grpSpPr>
        <p:grpSp>
          <p:nvGrpSpPr>
            <p:cNvPr id="7202" name="Group 5"/>
            <p:cNvGrpSpPr>
              <a:grpSpLocks/>
            </p:cNvGrpSpPr>
            <p:nvPr/>
          </p:nvGrpSpPr>
          <p:grpSpPr bwMode="auto">
            <a:xfrm>
              <a:off x="4228" y="2820"/>
              <a:ext cx="424" cy="504"/>
              <a:chOff x="4228" y="2820"/>
              <a:chExt cx="424" cy="504"/>
            </a:xfrm>
          </p:grpSpPr>
          <p:sp>
            <p:nvSpPr>
              <p:cNvPr id="7205" name="AutoShape 6"/>
              <p:cNvSpPr>
                <a:spLocks noChangeArrowheads="1"/>
              </p:cNvSpPr>
              <p:nvPr/>
            </p:nvSpPr>
            <p:spPr bwMode="auto">
              <a:xfrm>
                <a:off x="4228" y="2900"/>
                <a:ext cx="424" cy="424"/>
              </a:xfrm>
              <a:prstGeom prst="cube">
                <a:avLst>
                  <a:gd name="adj" fmla="val 24995"/>
                </a:avLst>
              </a:prstGeom>
              <a:solidFill>
                <a:srgbClr val="A2C1FE"/>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7206" name="AutoShape 7"/>
              <p:cNvSpPr>
                <a:spLocks noChangeArrowheads="1"/>
              </p:cNvSpPr>
              <p:nvPr/>
            </p:nvSpPr>
            <p:spPr bwMode="auto">
              <a:xfrm>
                <a:off x="4324" y="2820"/>
                <a:ext cx="328" cy="88"/>
              </a:xfrm>
              <a:prstGeom prst="cube">
                <a:avLst>
                  <a:gd name="adj" fmla="val 24995"/>
                </a:avLst>
              </a:prstGeom>
              <a:solidFill>
                <a:srgbClr val="A2C1FE"/>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7203" name="Oval 8"/>
            <p:cNvSpPr>
              <a:spLocks noChangeArrowheads="1"/>
            </p:cNvSpPr>
            <p:nvPr/>
          </p:nvSpPr>
          <p:spPr bwMode="auto">
            <a:xfrm>
              <a:off x="4356" y="2860"/>
              <a:ext cx="56" cy="32"/>
            </a:xfrm>
            <a:prstGeom prst="ellipse">
              <a:avLst/>
            </a:prstGeom>
            <a:solidFill>
              <a:schemeClr val="bg1"/>
            </a:solid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7204" name="AutoShape 9"/>
            <p:cNvSpPr>
              <a:spLocks noChangeArrowheads="1"/>
            </p:cNvSpPr>
            <p:nvPr/>
          </p:nvSpPr>
          <p:spPr bwMode="auto">
            <a:xfrm>
              <a:off x="4280" y="3096"/>
              <a:ext cx="224" cy="96"/>
            </a:xfrm>
            <a:prstGeom prst="octagon">
              <a:avLst>
                <a:gd name="adj" fmla="val 29282"/>
              </a:avLst>
            </a:prstGeom>
            <a:solidFill>
              <a:srgbClr val="A2C1FE"/>
            </a:solidFill>
            <a:ln w="254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7173" name="Group 10"/>
          <p:cNvGrpSpPr>
            <a:grpSpLocks/>
          </p:cNvGrpSpPr>
          <p:nvPr/>
        </p:nvGrpSpPr>
        <p:grpSpPr bwMode="auto">
          <a:xfrm>
            <a:off x="7354888" y="5310188"/>
            <a:ext cx="661987" cy="649287"/>
            <a:chOff x="4319" y="3408"/>
            <a:chExt cx="417" cy="409"/>
          </a:xfrm>
        </p:grpSpPr>
        <p:grpSp>
          <p:nvGrpSpPr>
            <p:cNvPr id="7194" name="Group 11"/>
            <p:cNvGrpSpPr>
              <a:grpSpLocks/>
            </p:cNvGrpSpPr>
            <p:nvPr/>
          </p:nvGrpSpPr>
          <p:grpSpPr bwMode="auto">
            <a:xfrm>
              <a:off x="4321" y="3601"/>
              <a:ext cx="415" cy="216"/>
              <a:chOff x="4321" y="3601"/>
              <a:chExt cx="415" cy="216"/>
            </a:xfrm>
          </p:grpSpPr>
          <p:sp>
            <p:nvSpPr>
              <p:cNvPr id="7198" name="Freeform 12"/>
              <p:cNvSpPr>
                <a:spLocks/>
              </p:cNvSpPr>
              <p:nvPr/>
            </p:nvSpPr>
            <p:spPr bwMode="auto">
              <a:xfrm>
                <a:off x="4523" y="3602"/>
                <a:ext cx="96" cy="215"/>
              </a:xfrm>
              <a:custGeom>
                <a:avLst/>
                <a:gdLst>
                  <a:gd name="T0" fmla="*/ 69 w 96"/>
                  <a:gd name="T1" fmla="*/ 0 h 215"/>
                  <a:gd name="T2" fmla="*/ 95 w 96"/>
                  <a:gd name="T3" fmla="*/ 0 h 215"/>
                  <a:gd name="T4" fmla="*/ 26 w 96"/>
                  <a:gd name="T5" fmla="*/ 214 h 215"/>
                  <a:gd name="T6" fmla="*/ 0 w 96"/>
                  <a:gd name="T7" fmla="*/ 214 h 215"/>
                  <a:gd name="T8" fmla="*/ 69 w 96"/>
                  <a:gd name="T9" fmla="*/ 0 h 215"/>
                  <a:gd name="T10" fmla="*/ 0 60000 65536"/>
                  <a:gd name="T11" fmla="*/ 0 60000 65536"/>
                  <a:gd name="T12" fmla="*/ 0 60000 65536"/>
                  <a:gd name="T13" fmla="*/ 0 60000 65536"/>
                  <a:gd name="T14" fmla="*/ 0 60000 65536"/>
                  <a:gd name="T15" fmla="*/ 0 w 96"/>
                  <a:gd name="T16" fmla="*/ 0 h 215"/>
                  <a:gd name="T17" fmla="*/ 96 w 96"/>
                  <a:gd name="T18" fmla="*/ 215 h 215"/>
                </a:gdLst>
                <a:ahLst/>
                <a:cxnLst>
                  <a:cxn ang="T10">
                    <a:pos x="T0" y="T1"/>
                  </a:cxn>
                  <a:cxn ang="T11">
                    <a:pos x="T2" y="T3"/>
                  </a:cxn>
                  <a:cxn ang="T12">
                    <a:pos x="T4" y="T5"/>
                  </a:cxn>
                  <a:cxn ang="T13">
                    <a:pos x="T6" y="T7"/>
                  </a:cxn>
                  <a:cxn ang="T14">
                    <a:pos x="T8" y="T9"/>
                  </a:cxn>
                </a:cxnLst>
                <a:rect l="T15" t="T16" r="T17" b="T18"/>
                <a:pathLst>
                  <a:path w="96" h="215">
                    <a:moveTo>
                      <a:pt x="69" y="0"/>
                    </a:moveTo>
                    <a:lnTo>
                      <a:pt x="95" y="0"/>
                    </a:lnTo>
                    <a:lnTo>
                      <a:pt x="26" y="214"/>
                    </a:lnTo>
                    <a:lnTo>
                      <a:pt x="0" y="214"/>
                    </a:lnTo>
                    <a:lnTo>
                      <a:pt x="69" y="0"/>
                    </a:lnTo>
                  </a:path>
                </a:pathLst>
              </a:custGeom>
              <a:solidFill>
                <a:srgbClr val="FC0128"/>
              </a:solidFill>
              <a:ln w="12700" cap="rnd">
                <a:no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7199" name="Rectangle 13"/>
              <p:cNvSpPr>
                <a:spLocks noChangeArrowheads="1"/>
              </p:cNvSpPr>
              <p:nvPr/>
            </p:nvSpPr>
            <p:spPr bwMode="auto">
              <a:xfrm>
                <a:off x="4518" y="3601"/>
                <a:ext cx="218" cy="12"/>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7200" name="Rectangle 14"/>
              <p:cNvSpPr>
                <a:spLocks noChangeArrowheads="1"/>
              </p:cNvSpPr>
              <p:nvPr/>
            </p:nvSpPr>
            <p:spPr bwMode="auto">
              <a:xfrm>
                <a:off x="4517" y="3692"/>
                <a:ext cx="218" cy="13"/>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7201" name="Rectangle 15"/>
              <p:cNvSpPr>
                <a:spLocks noChangeArrowheads="1"/>
              </p:cNvSpPr>
              <p:nvPr/>
            </p:nvSpPr>
            <p:spPr bwMode="auto">
              <a:xfrm>
                <a:off x="4321" y="3692"/>
                <a:ext cx="116" cy="13"/>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7195" name="Group 16"/>
            <p:cNvGrpSpPr>
              <a:grpSpLocks/>
            </p:cNvGrpSpPr>
            <p:nvPr/>
          </p:nvGrpSpPr>
          <p:grpSpPr bwMode="auto">
            <a:xfrm>
              <a:off x="4319" y="3408"/>
              <a:ext cx="217" cy="409"/>
              <a:chOff x="4319" y="3408"/>
              <a:chExt cx="217" cy="409"/>
            </a:xfrm>
          </p:grpSpPr>
          <p:sp>
            <p:nvSpPr>
              <p:cNvPr id="7196" name="Oval 17"/>
              <p:cNvSpPr>
                <a:spLocks noChangeArrowheads="1"/>
              </p:cNvSpPr>
              <p:nvPr/>
            </p:nvSpPr>
            <p:spPr bwMode="auto">
              <a:xfrm>
                <a:off x="4403" y="3408"/>
                <a:ext cx="55" cy="55"/>
              </a:xfrm>
              <a:prstGeom prst="ellipse">
                <a:avLst/>
              </a:prstGeom>
              <a:solidFill>
                <a:srgbClr val="FC0128"/>
              </a:solidFill>
              <a:ln w="12700">
                <a:solidFill>
                  <a:srgbClr val="000000"/>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7197" name="Freeform 18"/>
              <p:cNvSpPr>
                <a:spLocks/>
              </p:cNvSpPr>
              <p:nvPr/>
            </p:nvSpPr>
            <p:spPr bwMode="auto">
              <a:xfrm>
                <a:off x="4319" y="3485"/>
                <a:ext cx="217" cy="332"/>
              </a:xfrm>
              <a:custGeom>
                <a:avLst/>
                <a:gdLst>
                  <a:gd name="T0" fmla="*/ 2 w 217"/>
                  <a:gd name="T1" fmla="*/ 153 h 332"/>
                  <a:gd name="T2" fmla="*/ 1 w 217"/>
                  <a:gd name="T3" fmla="*/ 157 h 332"/>
                  <a:gd name="T4" fmla="*/ 0 w 217"/>
                  <a:gd name="T5" fmla="*/ 163 h 332"/>
                  <a:gd name="T6" fmla="*/ 0 w 217"/>
                  <a:gd name="T7" fmla="*/ 168 h 332"/>
                  <a:gd name="T8" fmla="*/ 2 w 217"/>
                  <a:gd name="T9" fmla="*/ 174 h 332"/>
                  <a:gd name="T10" fmla="*/ 5 w 217"/>
                  <a:gd name="T11" fmla="*/ 179 h 332"/>
                  <a:gd name="T12" fmla="*/ 9 w 217"/>
                  <a:gd name="T13" fmla="*/ 183 h 332"/>
                  <a:gd name="T14" fmla="*/ 14 w 217"/>
                  <a:gd name="T15" fmla="*/ 186 h 332"/>
                  <a:gd name="T16" fmla="*/ 17 w 217"/>
                  <a:gd name="T17" fmla="*/ 186 h 332"/>
                  <a:gd name="T18" fmla="*/ 23 w 217"/>
                  <a:gd name="T19" fmla="*/ 186 h 332"/>
                  <a:gd name="T20" fmla="*/ 141 w 217"/>
                  <a:gd name="T21" fmla="*/ 331 h 332"/>
                  <a:gd name="T22" fmla="*/ 178 w 217"/>
                  <a:gd name="T23" fmla="*/ 159 h 332"/>
                  <a:gd name="T24" fmla="*/ 177 w 217"/>
                  <a:gd name="T25" fmla="*/ 155 h 332"/>
                  <a:gd name="T26" fmla="*/ 176 w 217"/>
                  <a:gd name="T27" fmla="*/ 152 h 332"/>
                  <a:gd name="T28" fmla="*/ 173 w 217"/>
                  <a:gd name="T29" fmla="*/ 149 h 332"/>
                  <a:gd name="T30" fmla="*/ 170 w 217"/>
                  <a:gd name="T31" fmla="*/ 147 h 332"/>
                  <a:gd name="T32" fmla="*/ 166 w 217"/>
                  <a:gd name="T33" fmla="*/ 145 h 332"/>
                  <a:gd name="T34" fmla="*/ 161 w 217"/>
                  <a:gd name="T35" fmla="*/ 145 h 332"/>
                  <a:gd name="T36" fmla="*/ 157 w 217"/>
                  <a:gd name="T37" fmla="*/ 145 h 332"/>
                  <a:gd name="T38" fmla="*/ 153 w 217"/>
                  <a:gd name="T39" fmla="*/ 145 h 332"/>
                  <a:gd name="T40" fmla="*/ 104 w 217"/>
                  <a:gd name="T41" fmla="*/ 84 h 332"/>
                  <a:gd name="T42" fmla="*/ 201 w 217"/>
                  <a:gd name="T43" fmla="*/ 104 h 332"/>
                  <a:gd name="T44" fmla="*/ 204 w 217"/>
                  <a:gd name="T45" fmla="*/ 103 h 332"/>
                  <a:gd name="T46" fmla="*/ 207 w 217"/>
                  <a:gd name="T47" fmla="*/ 103 h 332"/>
                  <a:gd name="T48" fmla="*/ 211 w 217"/>
                  <a:gd name="T49" fmla="*/ 100 h 332"/>
                  <a:gd name="T50" fmla="*/ 214 w 217"/>
                  <a:gd name="T51" fmla="*/ 97 h 332"/>
                  <a:gd name="T52" fmla="*/ 215 w 217"/>
                  <a:gd name="T53" fmla="*/ 93 h 332"/>
                  <a:gd name="T54" fmla="*/ 216 w 217"/>
                  <a:gd name="T55" fmla="*/ 88 h 332"/>
                  <a:gd name="T56" fmla="*/ 215 w 217"/>
                  <a:gd name="T57" fmla="*/ 83 h 332"/>
                  <a:gd name="T58" fmla="*/ 213 w 217"/>
                  <a:gd name="T59" fmla="*/ 79 h 332"/>
                  <a:gd name="T60" fmla="*/ 210 w 217"/>
                  <a:gd name="T61" fmla="*/ 76 h 332"/>
                  <a:gd name="T62" fmla="*/ 206 w 217"/>
                  <a:gd name="T63" fmla="*/ 73 h 332"/>
                  <a:gd name="T64" fmla="*/ 203 w 217"/>
                  <a:gd name="T65" fmla="*/ 72 h 332"/>
                  <a:gd name="T66" fmla="*/ 137 w 217"/>
                  <a:gd name="T67" fmla="*/ 72 h 332"/>
                  <a:gd name="T68" fmla="*/ 125 w 217"/>
                  <a:gd name="T69" fmla="*/ 47 h 332"/>
                  <a:gd name="T70" fmla="*/ 126 w 217"/>
                  <a:gd name="T71" fmla="*/ 41 h 332"/>
                  <a:gd name="T72" fmla="*/ 127 w 217"/>
                  <a:gd name="T73" fmla="*/ 34 h 332"/>
                  <a:gd name="T74" fmla="*/ 127 w 217"/>
                  <a:gd name="T75" fmla="*/ 27 h 332"/>
                  <a:gd name="T76" fmla="*/ 125 w 217"/>
                  <a:gd name="T77" fmla="*/ 21 h 332"/>
                  <a:gd name="T78" fmla="*/ 123 w 217"/>
                  <a:gd name="T79" fmla="*/ 17 h 332"/>
                  <a:gd name="T80" fmla="*/ 120 w 217"/>
                  <a:gd name="T81" fmla="*/ 12 h 332"/>
                  <a:gd name="T82" fmla="*/ 115 w 217"/>
                  <a:gd name="T83" fmla="*/ 8 h 332"/>
                  <a:gd name="T84" fmla="*/ 110 w 217"/>
                  <a:gd name="T85" fmla="*/ 4 h 332"/>
                  <a:gd name="T86" fmla="*/ 104 w 217"/>
                  <a:gd name="T87" fmla="*/ 1 h 332"/>
                  <a:gd name="T88" fmla="*/ 97 w 217"/>
                  <a:gd name="T89" fmla="*/ 0 h 332"/>
                  <a:gd name="T90" fmla="*/ 91 w 217"/>
                  <a:gd name="T91" fmla="*/ 0 h 332"/>
                  <a:gd name="T92" fmla="*/ 84 w 217"/>
                  <a:gd name="T93" fmla="*/ 1 h 332"/>
                  <a:gd name="T94" fmla="*/ 77 w 217"/>
                  <a:gd name="T95" fmla="*/ 3 h 332"/>
                  <a:gd name="T96" fmla="*/ 70 w 217"/>
                  <a:gd name="T97" fmla="*/ 7 h 332"/>
                  <a:gd name="T98" fmla="*/ 66 w 217"/>
                  <a:gd name="T99" fmla="*/ 13 h 332"/>
                  <a:gd name="T100" fmla="*/ 62 w 217"/>
                  <a:gd name="T101" fmla="*/ 19 h 332"/>
                  <a:gd name="T102" fmla="*/ 59 w 217"/>
                  <a:gd name="T103" fmla="*/ 25 h 33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17"/>
                  <a:gd name="T157" fmla="*/ 0 h 332"/>
                  <a:gd name="T158" fmla="*/ 217 w 217"/>
                  <a:gd name="T159" fmla="*/ 332 h 33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17" h="332">
                    <a:moveTo>
                      <a:pt x="59" y="25"/>
                    </a:moveTo>
                    <a:lnTo>
                      <a:pt x="2" y="153"/>
                    </a:lnTo>
                    <a:lnTo>
                      <a:pt x="1" y="155"/>
                    </a:lnTo>
                    <a:lnTo>
                      <a:pt x="1" y="157"/>
                    </a:lnTo>
                    <a:lnTo>
                      <a:pt x="0" y="159"/>
                    </a:lnTo>
                    <a:lnTo>
                      <a:pt x="0" y="163"/>
                    </a:lnTo>
                    <a:lnTo>
                      <a:pt x="0" y="165"/>
                    </a:lnTo>
                    <a:lnTo>
                      <a:pt x="0" y="168"/>
                    </a:lnTo>
                    <a:lnTo>
                      <a:pt x="1" y="171"/>
                    </a:lnTo>
                    <a:lnTo>
                      <a:pt x="2" y="174"/>
                    </a:lnTo>
                    <a:lnTo>
                      <a:pt x="3" y="176"/>
                    </a:lnTo>
                    <a:lnTo>
                      <a:pt x="5" y="179"/>
                    </a:lnTo>
                    <a:lnTo>
                      <a:pt x="7" y="181"/>
                    </a:lnTo>
                    <a:lnTo>
                      <a:pt x="9" y="183"/>
                    </a:lnTo>
                    <a:lnTo>
                      <a:pt x="12" y="184"/>
                    </a:lnTo>
                    <a:lnTo>
                      <a:pt x="14" y="186"/>
                    </a:lnTo>
                    <a:lnTo>
                      <a:pt x="15" y="186"/>
                    </a:lnTo>
                    <a:lnTo>
                      <a:pt x="17" y="186"/>
                    </a:lnTo>
                    <a:lnTo>
                      <a:pt x="20" y="186"/>
                    </a:lnTo>
                    <a:lnTo>
                      <a:pt x="23" y="186"/>
                    </a:lnTo>
                    <a:lnTo>
                      <a:pt x="141" y="186"/>
                    </a:lnTo>
                    <a:lnTo>
                      <a:pt x="141" y="331"/>
                    </a:lnTo>
                    <a:lnTo>
                      <a:pt x="178" y="331"/>
                    </a:lnTo>
                    <a:lnTo>
                      <a:pt x="178" y="159"/>
                    </a:lnTo>
                    <a:lnTo>
                      <a:pt x="178" y="157"/>
                    </a:lnTo>
                    <a:lnTo>
                      <a:pt x="177" y="155"/>
                    </a:lnTo>
                    <a:lnTo>
                      <a:pt x="176" y="153"/>
                    </a:lnTo>
                    <a:lnTo>
                      <a:pt x="176" y="152"/>
                    </a:lnTo>
                    <a:lnTo>
                      <a:pt x="175" y="151"/>
                    </a:lnTo>
                    <a:lnTo>
                      <a:pt x="173" y="149"/>
                    </a:lnTo>
                    <a:lnTo>
                      <a:pt x="172" y="148"/>
                    </a:lnTo>
                    <a:lnTo>
                      <a:pt x="170" y="147"/>
                    </a:lnTo>
                    <a:lnTo>
                      <a:pt x="168" y="146"/>
                    </a:lnTo>
                    <a:lnTo>
                      <a:pt x="166" y="145"/>
                    </a:lnTo>
                    <a:lnTo>
                      <a:pt x="164" y="145"/>
                    </a:lnTo>
                    <a:lnTo>
                      <a:pt x="161" y="145"/>
                    </a:lnTo>
                    <a:lnTo>
                      <a:pt x="159" y="145"/>
                    </a:lnTo>
                    <a:lnTo>
                      <a:pt x="157" y="145"/>
                    </a:lnTo>
                    <a:lnTo>
                      <a:pt x="155" y="145"/>
                    </a:lnTo>
                    <a:lnTo>
                      <a:pt x="153" y="145"/>
                    </a:lnTo>
                    <a:lnTo>
                      <a:pt x="85" y="141"/>
                    </a:lnTo>
                    <a:lnTo>
                      <a:pt x="104" y="84"/>
                    </a:lnTo>
                    <a:lnTo>
                      <a:pt x="118" y="104"/>
                    </a:lnTo>
                    <a:lnTo>
                      <a:pt x="201" y="104"/>
                    </a:lnTo>
                    <a:lnTo>
                      <a:pt x="203" y="103"/>
                    </a:lnTo>
                    <a:lnTo>
                      <a:pt x="204" y="103"/>
                    </a:lnTo>
                    <a:lnTo>
                      <a:pt x="206" y="103"/>
                    </a:lnTo>
                    <a:lnTo>
                      <a:pt x="207" y="103"/>
                    </a:lnTo>
                    <a:lnTo>
                      <a:pt x="209" y="101"/>
                    </a:lnTo>
                    <a:lnTo>
                      <a:pt x="211" y="100"/>
                    </a:lnTo>
                    <a:lnTo>
                      <a:pt x="212" y="98"/>
                    </a:lnTo>
                    <a:lnTo>
                      <a:pt x="214" y="97"/>
                    </a:lnTo>
                    <a:lnTo>
                      <a:pt x="215" y="95"/>
                    </a:lnTo>
                    <a:lnTo>
                      <a:pt x="215" y="93"/>
                    </a:lnTo>
                    <a:lnTo>
                      <a:pt x="216" y="91"/>
                    </a:lnTo>
                    <a:lnTo>
                      <a:pt x="216" y="88"/>
                    </a:lnTo>
                    <a:lnTo>
                      <a:pt x="216" y="85"/>
                    </a:lnTo>
                    <a:lnTo>
                      <a:pt x="215" y="83"/>
                    </a:lnTo>
                    <a:lnTo>
                      <a:pt x="214" y="81"/>
                    </a:lnTo>
                    <a:lnTo>
                      <a:pt x="213" y="79"/>
                    </a:lnTo>
                    <a:lnTo>
                      <a:pt x="211" y="77"/>
                    </a:lnTo>
                    <a:lnTo>
                      <a:pt x="210" y="76"/>
                    </a:lnTo>
                    <a:lnTo>
                      <a:pt x="208" y="74"/>
                    </a:lnTo>
                    <a:lnTo>
                      <a:pt x="206" y="73"/>
                    </a:lnTo>
                    <a:lnTo>
                      <a:pt x="205" y="72"/>
                    </a:lnTo>
                    <a:lnTo>
                      <a:pt x="203" y="72"/>
                    </a:lnTo>
                    <a:lnTo>
                      <a:pt x="201" y="72"/>
                    </a:lnTo>
                    <a:lnTo>
                      <a:pt x="137" y="72"/>
                    </a:lnTo>
                    <a:lnTo>
                      <a:pt x="123" y="49"/>
                    </a:lnTo>
                    <a:lnTo>
                      <a:pt x="125" y="47"/>
                    </a:lnTo>
                    <a:lnTo>
                      <a:pt x="126" y="44"/>
                    </a:lnTo>
                    <a:lnTo>
                      <a:pt x="126" y="41"/>
                    </a:lnTo>
                    <a:lnTo>
                      <a:pt x="127" y="38"/>
                    </a:lnTo>
                    <a:lnTo>
                      <a:pt x="127" y="34"/>
                    </a:lnTo>
                    <a:lnTo>
                      <a:pt x="127" y="31"/>
                    </a:lnTo>
                    <a:lnTo>
                      <a:pt x="127" y="27"/>
                    </a:lnTo>
                    <a:lnTo>
                      <a:pt x="126" y="24"/>
                    </a:lnTo>
                    <a:lnTo>
                      <a:pt x="125" y="21"/>
                    </a:lnTo>
                    <a:lnTo>
                      <a:pt x="124" y="20"/>
                    </a:lnTo>
                    <a:lnTo>
                      <a:pt x="123" y="17"/>
                    </a:lnTo>
                    <a:lnTo>
                      <a:pt x="122" y="15"/>
                    </a:lnTo>
                    <a:lnTo>
                      <a:pt x="120" y="12"/>
                    </a:lnTo>
                    <a:lnTo>
                      <a:pt x="118" y="10"/>
                    </a:lnTo>
                    <a:lnTo>
                      <a:pt x="115" y="8"/>
                    </a:lnTo>
                    <a:lnTo>
                      <a:pt x="113" y="6"/>
                    </a:lnTo>
                    <a:lnTo>
                      <a:pt x="110" y="4"/>
                    </a:lnTo>
                    <a:lnTo>
                      <a:pt x="107" y="3"/>
                    </a:lnTo>
                    <a:lnTo>
                      <a:pt x="104" y="1"/>
                    </a:lnTo>
                    <a:lnTo>
                      <a:pt x="100" y="1"/>
                    </a:lnTo>
                    <a:lnTo>
                      <a:pt x="97" y="0"/>
                    </a:lnTo>
                    <a:lnTo>
                      <a:pt x="95" y="0"/>
                    </a:lnTo>
                    <a:lnTo>
                      <a:pt x="91" y="0"/>
                    </a:lnTo>
                    <a:lnTo>
                      <a:pt x="88" y="0"/>
                    </a:lnTo>
                    <a:lnTo>
                      <a:pt x="84" y="1"/>
                    </a:lnTo>
                    <a:lnTo>
                      <a:pt x="81" y="2"/>
                    </a:lnTo>
                    <a:lnTo>
                      <a:pt x="77" y="3"/>
                    </a:lnTo>
                    <a:lnTo>
                      <a:pt x="74" y="5"/>
                    </a:lnTo>
                    <a:lnTo>
                      <a:pt x="70" y="7"/>
                    </a:lnTo>
                    <a:lnTo>
                      <a:pt x="68" y="10"/>
                    </a:lnTo>
                    <a:lnTo>
                      <a:pt x="66" y="13"/>
                    </a:lnTo>
                    <a:lnTo>
                      <a:pt x="64" y="15"/>
                    </a:lnTo>
                    <a:lnTo>
                      <a:pt x="62" y="19"/>
                    </a:lnTo>
                    <a:lnTo>
                      <a:pt x="60" y="21"/>
                    </a:lnTo>
                    <a:lnTo>
                      <a:pt x="59" y="25"/>
                    </a:lnTo>
                  </a:path>
                </a:pathLst>
              </a:custGeom>
              <a:solidFill>
                <a:srgbClr val="FC0128"/>
              </a:solidFill>
              <a:ln w="127000" cap="rnd">
                <a:no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grpSp>
        <p:nvGrpSpPr>
          <p:cNvPr id="7174" name="Group 19"/>
          <p:cNvGrpSpPr>
            <a:grpSpLocks/>
          </p:cNvGrpSpPr>
          <p:nvPr/>
        </p:nvGrpSpPr>
        <p:grpSpPr bwMode="auto">
          <a:xfrm>
            <a:off x="7335838" y="3038475"/>
            <a:ext cx="673100" cy="800100"/>
            <a:chOff x="4212" y="2144"/>
            <a:chExt cx="424" cy="504"/>
          </a:xfrm>
        </p:grpSpPr>
        <p:grpSp>
          <p:nvGrpSpPr>
            <p:cNvPr id="7188" name="Group 20"/>
            <p:cNvGrpSpPr>
              <a:grpSpLocks/>
            </p:cNvGrpSpPr>
            <p:nvPr/>
          </p:nvGrpSpPr>
          <p:grpSpPr bwMode="auto">
            <a:xfrm>
              <a:off x="4212" y="2144"/>
              <a:ext cx="424" cy="504"/>
              <a:chOff x="4212" y="2144"/>
              <a:chExt cx="424" cy="504"/>
            </a:xfrm>
          </p:grpSpPr>
          <p:grpSp>
            <p:nvGrpSpPr>
              <p:cNvPr id="7190" name="Group 21"/>
              <p:cNvGrpSpPr>
                <a:grpSpLocks/>
              </p:cNvGrpSpPr>
              <p:nvPr/>
            </p:nvGrpSpPr>
            <p:grpSpPr bwMode="auto">
              <a:xfrm>
                <a:off x="4212" y="2144"/>
                <a:ext cx="424" cy="504"/>
                <a:chOff x="4212" y="2144"/>
                <a:chExt cx="424" cy="504"/>
              </a:xfrm>
            </p:grpSpPr>
            <p:sp>
              <p:nvSpPr>
                <p:cNvPr id="7192" name="AutoShape 22"/>
                <p:cNvSpPr>
                  <a:spLocks noChangeArrowheads="1"/>
                </p:cNvSpPr>
                <p:nvPr/>
              </p:nvSpPr>
              <p:spPr bwMode="auto">
                <a:xfrm>
                  <a:off x="4212" y="2224"/>
                  <a:ext cx="424" cy="424"/>
                </a:xfrm>
                <a:prstGeom prst="cube">
                  <a:avLst>
                    <a:gd name="adj" fmla="val 24995"/>
                  </a:avLst>
                </a:prstGeom>
                <a:solidFill>
                  <a:srgbClr val="F6BF69"/>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7193" name="AutoShape 23"/>
                <p:cNvSpPr>
                  <a:spLocks noChangeArrowheads="1"/>
                </p:cNvSpPr>
                <p:nvPr/>
              </p:nvSpPr>
              <p:spPr bwMode="auto">
                <a:xfrm>
                  <a:off x="4308" y="2144"/>
                  <a:ext cx="328" cy="88"/>
                </a:xfrm>
                <a:prstGeom prst="cube">
                  <a:avLst>
                    <a:gd name="adj" fmla="val 24995"/>
                  </a:avLst>
                </a:prstGeom>
                <a:solidFill>
                  <a:srgbClr val="F6BF69"/>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7191" name="AutoShape 24"/>
              <p:cNvSpPr>
                <a:spLocks noChangeArrowheads="1"/>
              </p:cNvSpPr>
              <p:nvPr/>
            </p:nvSpPr>
            <p:spPr bwMode="auto">
              <a:xfrm>
                <a:off x="4296" y="2260"/>
                <a:ext cx="224" cy="32"/>
              </a:xfrm>
              <a:prstGeom prst="parallelogram">
                <a:avLst>
                  <a:gd name="adj" fmla="val 174968"/>
                </a:avLst>
              </a:prstGeom>
              <a:solidFill>
                <a:srgbClr val="F6BF69"/>
              </a:solidFill>
              <a:ln w="254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7189" name="Oval 25"/>
            <p:cNvSpPr>
              <a:spLocks noChangeArrowheads="1"/>
            </p:cNvSpPr>
            <p:nvPr/>
          </p:nvSpPr>
          <p:spPr bwMode="auto">
            <a:xfrm>
              <a:off x="4540" y="2184"/>
              <a:ext cx="56" cy="32"/>
            </a:xfrm>
            <a:prstGeom prst="ellipse">
              <a:avLst/>
            </a:prstGeom>
            <a:solidFill>
              <a:schemeClr val="bg1"/>
            </a:solid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7175" name="Group 26"/>
          <p:cNvGrpSpPr>
            <a:grpSpLocks/>
          </p:cNvGrpSpPr>
          <p:nvPr/>
        </p:nvGrpSpPr>
        <p:grpSpPr bwMode="auto">
          <a:xfrm>
            <a:off x="6516688" y="1844675"/>
            <a:ext cx="2224087" cy="534988"/>
            <a:chOff x="3692" y="1708"/>
            <a:chExt cx="1401" cy="337"/>
          </a:xfrm>
        </p:grpSpPr>
        <p:grpSp>
          <p:nvGrpSpPr>
            <p:cNvPr id="7176" name="Group 27"/>
            <p:cNvGrpSpPr>
              <a:grpSpLocks/>
            </p:cNvGrpSpPr>
            <p:nvPr/>
          </p:nvGrpSpPr>
          <p:grpSpPr bwMode="auto">
            <a:xfrm>
              <a:off x="3692" y="1708"/>
              <a:ext cx="329" cy="337"/>
              <a:chOff x="3692" y="1708"/>
              <a:chExt cx="329" cy="337"/>
            </a:xfrm>
          </p:grpSpPr>
          <p:sp>
            <p:nvSpPr>
              <p:cNvPr id="7186" name="Freeform 28"/>
              <p:cNvSpPr>
                <a:spLocks/>
              </p:cNvSpPr>
              <p:nvPr/>
            </p:nvSpPr>
            <p:spPr bwMode="auto">
              <a:xfrm>
                <a:off x="369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7187" name="Rectangle 29"/>
              <p:cNvSpPr>
                <a:spLocks noChangeArrowheads="1"/>
              </p:cNvSpPr>
              <p:nvPr/>
            </p:nvSpPr>
            <p:spPr bwMode="auto">
              <a:xfrm>
                <a:off x="3743" y="1759"/>
                <a:ext cx="253" cy="286"/>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dirty="0">
                    <a:solidFill>
                      <a:srgbClr val="000000"/>
                    </a:solidFill>
                    <a:latin typeface="Arial" pitchFamily="34" charset="0"/>
                  </a:rPr>
                  <a:t>A</a:t>
                </a:r>
              </a:p>
            </p:txBody>
          </p:sp>
        </p:grpSp>
        <p:grpSp>
          <p:nvGrpSpPr>
            <p:cNvPr id="7177" name="Group 30"/>
            <p:cNvGrpSpPr>
              <a:grpSpLocks/>
            </p:cNvGrpSpPr>
            <p:nvPr/>
          </p:nvGrpSpPr>
          <p:grpSpPr bwMode="auto">
            <a:xfrm>
              <a:off x="4052" y="1708"/>
              <a:ext cx="329" cy="337"/>
              <a:chOff x="4052" y="1708"/>
              <a:chExt cx="329" cy="337"/>
            </a:xfrm>
          </p:grpSpPr>
          <p:sp>
            <p:nvSpPr>
              <p:cNvPr id="7184" name="Freeform 31"/>
              <p:cNvSpPr>
                <a:spLocks/>
              </p:cNvSpPr>
              <p:nvPr/>
            </p:nvSpPr>
            <p:spPr bwMode="auto">
              <a:xfrm>
                <a:off x="405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7185" name="Rectangle 32"/>
              <p:cNvSpPr>
                <a:spLocks noChangeArrowheads="1"/>
              </p:cNvSpPr>
              <p:nvPr/>
            </p:nvSpPr>
            <p:spPr bwMode="auto">
              <a:xfrm>
                <a:off x="4103" y="1759"/>
                <a:ext cx="253" cy="286"/>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B</a:t>
                </a:r>
              </a:p>
            </p:txBody>
          </p:sp>
        </p:grpSp>
        <p:grpSp>
          <p:nvGrpSpPr>
            <p:cNvPr id="7178" name="Group 33"/>
            <p:cNvGrpSpPr>
              <a:grpSpLocks/>
            </p:cNvGrpSpPr>
            <p:nvPr/>
          </p:nvGrpSpPr>
          <p:grpSpPr bwMode="auto">
            <a:xfrm>
              <a:off x="4412" y="1708"/>
              <a:ext cx="329" cy="337"/>
              <a:chOff x="4412" y="1708"/>
              <a:chExt cx="329" cy="337"/>
            </a:xfrm>
          </p:grpSpPr>
          <p:sp>
            <p:nvSpPr>
              <p:cNvPr id="7182" name="Freeform 34"/>
              <p:cNvSpPr>
                <a:spLocks/>
              </p:cNvSpPr>
              <p:nvPr/>
            </p:nvSpPr>
            <p:spPr bwMode="auto">
              <a:xfrm>
                <a:off x="441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7183" name="Rectangle 35"/>
              <p:cNvSpPr>
                <a:spLocks noChangeArrowheads="1"/>
              </p:cNvSpPr>
              <p:nvPr/>
            </p:nvSpPr>
            <p:spPr bwMode="auto">
              <a:xfrm>
                <a:off x="4463" y="1759"/>
                <a:ext cx="253" cy="286"/>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C</a:t>
                </a:r>
              </a:p>
            </p:txBody>
          </p:sp>
        </p:grpSp>
        <p:grpSp>
          <p:nvGrpSpPr>
            <p:cNvPr id="7179" name="Group 36"/>
            <p:cNvGrpSpPr>
              <a:grpSpLocks/>
            </p:cNvGrpSpPr>
            <p:nvPr/>
          </p:nvGrpSpPr>
          <p:grpSpPr bwMode="auto">
            <a:xfrm>
              <a:off x="4764" y="1708"/>
              <a:ext cx="329" cy="337"/>
              <a:chOff x="4764" y="1708"/>
              <a:chExt cx="329" cy="337"/>
            </a:xfrm>
          </p:grpSpPr>
          <p:sp>
            <p:nvSpPr>
              <p:cNvPr id="7180" name="Freeform 37"/>
              <p:cNvSpPr>
                <a:spLocks/>
              </p:cNvSpPr>
              <p:nvPr/>
            </p:nvSpPr>
            <p:spPr bwMode="auto">
              <a:xfrm>
                <a:off x="4764"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7181" name="Rectangle 38"/>
              <p:cNvSpPr>
                <a:spLocks noChangeArrowheads="1"/>
              </p:cNvSpPr>
              <p:nvPr/>
            </p:nvSpPr>
            <p:spPr bwMode="auto">
              <a:xfrm>
                <a:off x="4815" y="1759"/>
                <a:ext cx="253" cy="286"/>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D</a:t>
                </a:r>
              </a:p>
            </p:txBody>
          </p:sp>
        </p:grpSp>
      </p:grpSp>
      <p:sp>
        <p:nvSpPr>
          <p:cNvPr id="39" name="灯片编号占位符 3"/>
          <p:cNvSpPr>
            <a:spLocks noGrp="1"/>
          </p:cNvSpPr>
          <p:nvPr>
            <p:ph type="sldNum" sz="quarter" idx="12"/>
          </p:nvPr>
        </p:nvSpPr>
        <p:spPr>
          <a:xfrm>
            <a:off x="3419872" y="6480358"/>
            <a:ext cx="2448272" cy="365125"/>
          </a:xfrm>
        </p:spPr>
        <p:txBody>
          <a:bodyPr/>
          <a:lstStyle/>
          <a:p>
            <a:pPr algn="ctr"/>
            <a:fld id="{28830286-F6D1-4D88-8A08-C1E3876262BA}" type="slidenum">
              <a:rPr lang="zh-CN" altLang="en-US" smtClean="0">
                <a:solidFill>
                  <a:prstClr val="black"/>
                </a:solidFill>
              </a:rPr>
              <a:pPr algn="ctr"/>
              <a:t>18</a:t>
            </a:fld>
            <a:endParaRPr lang="zh-CN" altLang="en-US" dirty="0">
              <a:solidFill>
                <a:prstClr val="black"/>
              </a:solidFill>
            </a:endParaRPr>
          </a:p>
        </p:txBody>
      </p:sp>
    </p:spTree>
    <p:extLst>
      <p:ext uri="{BB962C8B-B14F-4D97-AF65-F5344CB8AC3E}">
        <p14:creationId xmlns:p14="http://schemas.microsoft.com/office/powerpoint/2010/main" val="140406478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57150"/>
            <a:ext cx="7639050" cy="933450"/>
          </a:xfrm>
        </p:spPr>
        <p:txBody>
          <a:bodyPr lIns="90488" tIns="44450" rIns="90488" bIns="44450"/>
          <a:lstStyle/>
          <a:p>
            <a:pPr algn="l" eaLnBrk="1" hangingPunct="1">
              <a:defRPr/>
            </a:pPr>
            <a:r>
              <a:rPr lang="zh-CN" altLang="en-US" smtClean="0"/>
              <a:t>串行洗衣房</a:t>
            </a:r>
          </a:p>
        </p:txBody>
      </p:sp>
      <p:sp>
        <p:nvSpPr>
          <p:cNvPr id="6147" name="Rectangle 3"/>
          <p:cNvSpPr>
            <a:spLocks noGrp="1" noChangeArrowheads="1"/>
          </p:cNvSpPr>
          <p:nvPr>
            <p:ph type="body" idx="1"/>
          </p:nvPr>
        </p:nvSpPr>
        <p:spPr>
          <a:xfrm>
            <a:off x="304800" y="5791200"/>
            <a:ext cx="8610600" cy="825500"/>
          </a:xfrm>
          <a:noFill/>
        </p:spPr>
        <p:txBody>
          <a:bodyPr lIns="90488" tIns="44450" rIns="90488" bIns="44450"/>
          <a:lstStyle/>
          <a:p>
            <a:pPr eaLnBrk="1" hangingPunct="1">
              <a:lnSpc>
                <a:spcPct val="90000"/>
              </a:lnSpc>
            </a:pPr>
            <a:r>
              <a:rPr lang="zh-CN" altLang="en-US" sz="2800" b="1" dirty="0" smtClean="0">
                <a:ea typeface="黑体" pitchFamily="49" charset="-122"/>
              </a:rPr>
              <a:t>串行洗衣房：</a:t>
            </a:r>
            <a:r>
              <a:rPr lang="en-US" altLang="zh-CN" sz="2800" b="1" dirty="0" smtClean="0">
                <a:ea typeface="黑体" pitchFamily="49" charset="-122"/>
              </a:rPr>
              <a:t>6</a:t>
            </a:r>
            <a:r>
              <a:rPr lang="zh-CN" altLang="en-US" sz="2800" b="1" dirty="0" smtClean="0">
                <a:ea typeface="黑体" pitchFamily="49" charset="-122"/>
              </a:rPr>
              <a:t>个小时完成</a:t>
            </a:r>
            <a:r>
              <a:rPr lang="en-US" altLang="zh-CN" sz="2800" b="1" dirty="0" smtClean="0">
                <a:ea typeface="黑体" pitchFamily="49" charset="-122"/>
              </a:rPr>
              <a:t>4</a:t>
            </a:r>
            <a:r>
              <a:rPr lang="zh-CN" altLang="en-US" sz="2800" b="1" dirty="0" smtClean="0">
                <a:ea typeface="黑体" pitchFamily="49" charset="-122"/>
              </a:rPr>
              <a:t>个任务</a:t>
            </a:r>
          </a:p>
          <a:p>
            <a:pPr eaLnBrk="1" hangingPunct="1">
              <a:lnSpc>
                <a:spcPct val="90000"/>
              </a:lnSpc>
            </a:pPr>
            <a:r>
              <a:rPr lang="zh-CN" altLang="en-US" sz="2800" b="1" dirty="0" smtClean="0">
                <a:solidFill>
                  <a:srgbClr val="FF3300"/>
                </a:solidFill>
                <a:ea typeface="黑体" pitchFamily="49" charset="-122"/>
              </a:rPr>
              <a:t>如果采用流水线技术，那么。。。</a:t>
            </a:r>
            <a:r>
              <a:rPr lang="zh-CN" altLang="en-US" sz="2800" dirty="0" smtClean="0">
                <a:ea typeface="黑体" pitchFamily="49" charset="-122"/>
              </a:rPr>
              <a:t> </a:t>
            </a:r>
          </a:p>
        </p:txBody>
      </p:sp>
      <p:grpSp>
        <p:nvGrpSpPr>
          <p:cNvPr id="8196" name="Group 4"/>
          <p:cNvGrpSpPr>
            <a:grpSpLocks/>
          </p:cNvGrpSpPr>
          <p:nvPr/>
        </p:nvGrpSpPr>
        <p:grpSpPr bwMode="auto">
          <a:xfrm>
            <a:off x="960438" y="2865438"/>
            <a:ext cx="522287" cy="534987"/>
            <a:chOff x="532" y="1620"/>
            <a:chExt cx="329" cy="337"/>
          </a:xfrm>
        </p:grpSpPr>
        <p:sp>
          <p:nvSpPr>
            <p:cNvPr id="8330" name="Freeform 5"/>
            <p:cNvSpPr>
              <a:spLocks/>
            </p:cNvSpPr>
            <p:nvPr/>
          </p:nvSpPr>
          <p:spPr bwMode="auto">
            <a:xfrm>
              <a:off x="532" y="1620"/>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331" name="Rectangle 6"/>
            <p:cNvSpPr>
              <a:spLocks noChangeArrowheads="1"/>
            </p:cNvSpPr>
            <p:nvPr/>
          </p:nvSpPr>
          <p:spPr bwMode="auto">
            <a:xfrm>
              <a:off x="583" y="1671"/>
              <a:ext cx="253" cy="286"/>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A</a:t>
              </a:r>
            </a:p>
          </p:txBody>
        </p:sp>
      </p:grpSp>
      <p:grpSp>
        <p:nvGrpSpPr>
          <p:cNvPr id="8197" name="Group 7"/>
          <p:cNvGrpSpPr>
            <a:grpSpLocks/>
          </p:cNvGrpSpPr>
          <p:nvPr/>
        </p:nvGrpSpPr>
        <p:grpSpPr bwMode="auto">
          <a:xfrm>
            <a:off x="947738" y="3690938"/>
            <a:ext cx="522287" cy="534987"/>
            <a:chOff x="524" y="2140"/>
            <a:chExt cx="329" cy="337"/>
          </a:xfrm>
        </p:grpSpPr>
        <p:sp>
          <p:nvSpPr>
            <p:cNvPr id="8328" name="Freeform 8"/>
            <p:cNvSpPr>
              <a:spLocks/>
            </p:cNvSpPr>
            <p:nvPr/>
          </p:nvSpPr>
          <p:spPr bwMode="auto">
            <a:xfrm>
              <a:off x="524" y="2140"/>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329" name="Rectangle 9"/>
            <p:cNvSpPr>
              <a:spLocks noChangeArrowheads="1"/>
            </p:cNvSpPr>
            <p:nvPr/>
          </p:nvSpPr>
          <p:spPr bwMode="auto">
            <a:xfrm>
              <a:off x="575" y="2191"/>
              <a:ext cx="253" cy="286"/>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B</a:t>
              </a:r>
            </a:p>
          </p:txBody>
        </p:sp>
      </p:grpSp>
      <p:grpSp>
        <p:nvGrpSpPr>
          <p:cNvPr id="8198" name="Group 10"/>
          <p:cNvGrpSpPr>
            <a:grpSpLocks/>
          </p:cNvGrpSpPr>
          <p:nvPr/>
        </p:nvGrpSpPr>
        <p:grpSpPr bwMode="auto">
          <a:xfrm>
            <a:off x="922338" y="4427538"/>
            <a:ext cx="522287" cy="534987"/>
            <a:chOff x="508" y="2604"/>
            <a:chExt cx="329" cy="337"/>
          </a:xfrm>
        </p:grpSpPr>
        <p:sp>
          <p:nvSpPr>
            <p:cNvPr id="8326" name="Freeform 11"/>
            <p:cNvSpPr>
              <a:spLocks/>
            </p:cNvSpPr>
            <p:nvPr/>
          </p:nvSpPr>
          <p:spPr bwMode="auto">
            <a:xfrm>
              <a:off x="508" y="260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327" name="Rectangle 12"/>
            <p:cNvSpPr>
              <a:spLocks noChangeArrowheads="1"/>
            </p:cNvSpPr>
            <p:nvPr/>
          </p:nvSpPr>
          <p:spPr bwMode="auto">
            <a:xfrm>
              <a:off x="559" y="2655"/>
              <a:ext cx="253" cy="286"/>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C</a:t>
              </a:r>
            </a:p>
          </p:txBody>
        </p:sp>
      </p:grpSp>
      <p:grpSp>
        <p:nvGrpSpPr>
          <p:cNvPr id="8199" name="Group 13"/>
          <p:cNvGrpSpPr>
            <a:grpSpLocks/>
          </p:cNvGrpSpPr>
          <p:nvPr/>
        </p:nvGrpSpPr>
        <p:grpSpPr bwMode="auto">
          <a:xfrm>
            <a:off x="900113" y="5176838"/>
            <a:ext cx="522287" cy="534987"/>
            <a:chOff x="500" y="3076"/>
            <a:chExt cx="329" cy="337"/>
          </a:xfrm>
        </p:grpSpPr>
        <p:sp>
          <p:nvSpPr>
            <p:cNvPr id="8324" name="Freeform 14"/>
            <p:cNvSpPr>
              <a:spLocks/>
            </p:cNvSpPr>
            <p:nvPr/>
          </p:nvSpPr>
          <p:spPr bwMode="auto">
            <a:xfrm>
              <a:off x="500" y="3076"/>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325" name="Rectangle 15"/>
            <p:cNvSpPr>
              <a:spLocks noChangeArrowheads="1"/>
            </p:cNvSpPr>
            <p:nvPr/>
          </p:nvSpPr>
          <p:spPr bwMode="auto">
            <a:xfrm>
              <a:off x="551" y="3127"/>
              <a:ext cx="253" cy="286"/>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D</a:t>
              </a:r>
            </a:p>
          </p:txBody>
        </p:sp>
      </p:grpSp>
      <p:sp>
        <p:nvSpPr>
          <p:cNvPr id="8200" name="Rectangle 16"/>
          <p:cNvSpPr>
            <a:spLocks noChangeArrowheads="1"/>
          </p:cNvSpPr>
          <p:nvPr/>
        </p:nvSpPr>
        <p:spPr bwMode="auto">
          <a:xfrm>
            <a:off x="1593850" y="2374900"/>
            <a:ext cx="520700" cy="454025"/>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30</a:t>
            </a:r>
          </a:p>
        </p:txBody>
      </p:sp>
      <p:sp>
        <p:nvSpPr>
          <p:cNvPr id="8201" name="Line 18"/>
          <p:cNvSpPr>
            <a:spLocks noChangeShapeType="1"/>
          </p:cNvSpPr>
          <p:nvPr/>
        </p:nvSpPr>
        <p:spPr bwMode="auto">
          <a:xfrm>
            <a:off x="1627188" y="2363788"/>
            <a:ext cx="457200" cy="0"/>
          </a:xfrm>
          <a:prstGeom prst="line">
            <a:avLst/>
          </a:prstGeom>
          <a:noFill/>
          <a:ln w="50800">
            <a:solidFill>
              <a:srgbClr val="F6BF69"/>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02" name="Line 19"/>
          <p:cNvSpPr>
            <a:spLocks noChangeShapeType="1"/>
          </p:cNvSpPr>
          <p:nvPr/>
        </p:nvSpPr>
        <p:spPr bwMode="auto">
          <a:xfrm>
            <a:off x="2147888" y="2363788"/>
            <a:ext cx="571500" cy="0"/>
          </a:xfrm>
          <a:prstGeom prst="line">
            <a:avLst/>
          </a:prstGeom>
          <a:noFill/>
          <a:ln w="50800">
            <a:solidFill>
              <a:srgbClr val="A2C1FE"/>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03" name="Line 20"/>
          <p:cNvSpPr>
            <a:spLocks noChangeShapeType="1"/>
          </p:cNvSpPr>
          <p:nvPr/>
        </p:nvSpPr>
        <p:spPr bwMode="auto">
          <a:xfrm>
            <a:off x="2782888" y="2363788"/>
            <a:ext cx="342900" cy="0"/>
          </a:xfrm>
          <a:prstGeom prst="line">
            <a:avLst/>
          </a:prstGeom>
          <a:noFill/>
          <a:ln w="50800">
            <a:solidFill>
              <a:srgbClr val="FF3300"/>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04" name="Rectangle 21"/>
          <p:cNvSpPr>
            <a:spLocks noChangeArrowheads="1"/>
          </p:cNvSpPr>
          <p:nvPr/>
        </p:nvSpPr>
        <p:spPr bwMode="auto">
          <a:xfrm>
            <a:off x="2178050" y="2374900"/>
            <a:ext cx="520700" cy="454025"/>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40</a:t>
            </a:r>
          </a:p>
        </p:txBody>
      </p:sp>
      <p:sp>
        <p:nvSpPr>
          <p:cNvPr id="8205" name="Rectangle 22"/>
          <p:cNvSpPr>
            <a:spLocks noChangeArrowheads="1"/>
          </p:cNvSpPr>
          <p:nvPr/>
        </p:nvSpPr>
        <p:spPr bwMode="auto">
          <a:xfrm>
            <a:off x="2698750" y="2374900"/>
            <a:ext cx="520700" cy="454025"/>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20</a:t>
            </a:r>
          </a:p>
        </p:txBody>
      </p:sp>
      <p:sp>
        <p:nvSpPr>
          <p:cNvPr id="8206" name="Line 23"/>
          <p:cNvSpPr>
            <a:spLocks noChangeShapeType="1"/>
          </p:cNvSpPr>
          <p:nvPr/>
        </p:nvSpPr>
        <p:spPr bwMode="auto">
          <a:xfrm>
            <a:off x="2122488" y="2192338"/>
            <a:ext cx="0" cy="304800"/>
          </a:xfrm>
          <a:prstGeom prst="line">
            <a:avLst/>
          </a:prstGeom>
          <a:no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07" name="Line 24"/>
          <p:cNvSpPr>
            <a:spLocks noChangeShapeType="1"/>
          </p:cNvSpPr>
          <p:nvPr/>
        </p:nvSpPr>
        <p:spPr bwMode="auto">
          <a:xfrm>
            <a:off x="2757488" y="2192338"/>
            <a:ext cx="0" cy="304800"/>
          </a:xfrm>
          <a:prstGeom prst="line">
            <a:avLst/>
          </a:prstGeom>
          <a:no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08" name="Line 25"/>
          <p:cNvSpPr>
            <a:spLocks noChangeShapeType="1"/>
          </p:cNvSpPr>
          <p:nvPr/>
        </p:nvSpPr>
        <p:spPr bwMode="auto">
          <a:xfrm>
            <a:off x="3163888" y="2192338"/>
            <a:ext cx="0" cy="304800"/>
          </a:xfrm>
          <a:prstGeom prst="line">
            <a:avLst/>
          </a:prstGeom>
          <a:no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09" name="Rectangle 26"/>
          <p:cNvSpPr>
            <a:spLocks noChangeArrowheads="1"/>
          </p:cNvSpPr>
          <p:nvPr/>
        </p:nvSpPr>
        <p:spPr bwMode="auto">
          <a:xfrm>
            <a:off x="3168650" y="2374900"/>
            <a:ext cx="520700" cy="454025"/>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30</a:t>
            </a:r>
          </a:p>
        </p:txBody>
      </p:sp>
      <p:sp>
        <p:nvSpPr>
          <p:cNvPr id="8210" name="Line 28"/>
          <p:cNvSpPr>
            <a:spLocks noChangeShapeType="1"/>
          </p:cNvSpPr>
          <p:nvPr/>
        </p:nvSpPr>
        <p:spPr bwMode="auto">
          <a:xfrm>
            <a:off x="3201988" y="2363788"/>
            <a:ext cx="457200" cy="0"/>
          </a:xfrm>
          <a:prstGeom prst="line">
            <a:avLst/>
          </a:prstGeom>
          <a:noFill/>
          <a:ln w="50800">
            <a:solidFill>
              <a:srgbClr val="F6BF69"/>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11" name="Line 29"/>
          <p:cNvSpPr>
            <a:spLocks noChangeShapeType="1"/>
          </p:cNvSpPr>
          <p:nvPr/>
        </p:nvSpPr>
        <p:spPr bwMode="auto">
          <a:xfrm>
            <a:off x="3722688" y="2363788"/>
            <a:ext cx="571500" cy="0"/>
          </a:xfrm>
          <a:prstGeom prst="line">
            <a:avLst/>
          </a:prstGeom>
          <a:noFill/>
          <a:ln w="50800">
            <a:solidFill>
              <a:srgbClr val="A2C1FE"/>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12" name="Line 30"/>
          <p:cNvSpPr>
            <a:spLocks noChangeShapeType="1"/>
          </p:cNvSpPr>
          <p:nvPr/>
        </p:nvSpPr>
        <p:spPr bwMode="auto">
          <a:xfrm>
            <a:off x="4357688" y="2363788"/>
            <a:ext cx="342900" cy="0"/>
          </a:xfrm>
          <a:prstGeom prst="line">
            <a:avLst/>
          </a:prstGeom>
          <a:noFill/>
          <a:ln w="50800">
            <a:solidFill>
              <a:srgbClr val="FF3300"/>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13" name="Rectangle 31"/>
          <p:cNvSpPr>
            <a:spLocks noChangeArrowheads="1"/>
          </p:cNvSpPr>
          <p:nvPr/>
        </p:nvSpPr>
        <p:spPr bwMode="auto">
          <a:xfrm>
            <a:off x="3752850" y="2374900"/>
            <a:ext cx="520700" cy="454025"/>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40</a:t>
            </a:r>
          </a:p>
        </p:txBody>
      </p:sp>
      <p:sp>
        <p:nvSpPr>
          <p:cNvPr id="8214" name="Rectangle 32"/>
          <p:cNvSpPr>
            <a:spLocks noChangeArrowheads="1"/>
          </p:cNvSpPr>
          <p:nvPr/>
        </p:nvSpPr>
        <p:spPr bwMode="auto">
          <a:xfrm>
            <a:off x="4273550" y="2374900"/>
            <a:ext cx="520700" cy="454025"/>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20</a:t>
            </a:r>
          </a:p>
        </p:txBody>
      </p:sp>
      <p:sp>
        <p:nvSpPr>
          <p:cNvPr id="8215" name="Line 33"/>
          <p:cNvSpPr>
            <a:spLocks noChangeShapeType="1"/>
          </p:cNvSpPr>
          <p:nvPr/>
        </p:nvSpPr>
        <p:spPr bwMode="auto">
          <a:xfrm>
            <a:off x="3697288" y="2192338"/>
            <a:ext cx="0" cy="304800"/>
          </a:xfrm>
          <a:prstGeom prst="line">
            <a:avLst/>
          </a:prstGeom>
          <a:no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16" name="Line 34"/>
          <p:cNvSpPr>
            <a:spLocks noChangeShapeType="1"/>
          </p:cNvSpPr>
          <p:nvPr/>
        </p:nvSpPr>
        <p:spPr bwMode="auto">
          <a:xfrm>
            <a:off x="4332288" y="2192338"/>
            <a:ext cx="0" cy="304800"/>
          </a:xfrm>
          <a:prstGeom prst="line">
            <a:avLst/>
          </a:prstGeom>
          <a:no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17" name="Line 35"/>
          <p:cNvSpPr>
            <a:spLocks noChangeShapeType="1"/>
          </p:cNvSpPr>
          <p:nvPr/>
        </p:nvSpPr>
        <p:spPr bwMode="auto">
          <a:xfrm>
            <a:off x="4738688" y="2192338"/>
            <a:ext cx="0" cy="304800"/>
          </a:xfrm>
          <a:prstGeom prst="line">
            <a:avLst/>
          </a:prstGeom>
          <a:no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18" name="Rectangle 36"/>
          <p:cNvSpPr>
            <a:spLocks noChangeArrowheads="1"/>
          </p:cNvSpPr>
          <p:nvPr/>
        </p:nvSpPr>
        <p:spPr bwMode="auto">
          <a:xfrm>
            <a:off x="4743450" y="2374900"/>
            <a:ext cx="520700" cy="454025"/>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30</a:t>
            </a:r>
          </a:p>
        </p:txBody>
      </p:sp>
      <p:sp>
        <p:nvSpPr>
          <p:cNvPr id="8219" name="Line 38"/>
          <p:cNvSpPr>
            <a:spLocks noChangeShapeType="1"/>
          </p:cNvSpPr>
          <p:nvPr/>
        </p:nvSpPr>
        <p:spPr bwMode="auto">
          <a:xfrm>
            <a:off x="4776788" y="2363788"/>
            <a:ext cx="457200" cy="0"/>
          </a:xfrm>
          <a:prstGeom prst="line">
            <a:avLst/>
          </a:prstGeom>
          <a:noFill/>
          <a:ln w="50800">
            <a:solidFill>
              <a:srgbClr val="F6BF69"/>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20" name="Line 39"/>
          <p:cNvSpPr>
            <a:spLocks noChangeShapeType="1"/>
          </p:cNvSpPr>
          <p:nvPr/>
        </p:nvSpPr>
        <p:spPr bwMode="auto">
          <a:xfrm>
            <a:off x="5297488" y="2363788"/>
            <a:ext cx="571500" cy="0"/>
          </a:xfrm>
          <a:prstGeom prst="line">
            <a:avLst/>
          </a:prstGeom>
          <a:noFill/>
          <a:ln w="50800">
            <a:solidFill>
              <a:srgbClr val="A2C1FE"/>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21" name="Line 40"/>
          <p:cNvSpPr>
            <a:spLocks noChangeShapeType="1"/>
          </p:cNvSpPr>
          <p:nvPr/>
        </p:nvSpPr>
        <p:spPr bwMode="auto">
          <a:xfrm>
            <a:off x="5932488" y="2363788"/>
            <a:ext cx="342900" cy="0"/>
          </a:xfrm>
          <a:prstGeom prst="line">
            <a:avLst/>
          </a:prstGeom>
          <a:noFill/>
          <a:ln w="50800">
            <a:solidFill>
              <a:srgbClr val="FF3300"/>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22" name="Rectangle 41"/>
          <p:cNvSpPr>
            <a:spLocks noChangeArrowheads="1"/>
          </p:cNvSpPr>
          <p:nvPr/>
        </p:nvSpPr>
        <p:spPr bwMode="auto">
          <a:xfrm>
            <a:off x="5327650" y="2374900"/>
            <a:ext cx="520700" cy="454025"/>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40</a:t>
            </a:r>
          </a:p>
        </p:txBody>
      </p:sp>
      <p:sp>
        <p:nvSpPr>
          <p:cNvPr id="8223" name="Rectangle 42"/>
          <p:cNvSpPr>
            <a:spLocks noChangeArrowheads="1"/>
          </p:cNvSpPr>
          <p:nvPr/>
        </p:nvSpPr>
        <p:spPr bwMode="auto">
          <a:xfrm>
            <a:off x="5848350" y="2374900"/>
            <a:ext cx="520700" cy="454025"/>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20</a:t>
            </a:r>
          </a:p>
        </p:txBody>
      </p:sp>
      <p:sp>
        <p:nvSpPr>
          <p:cNvPr id="8224" name="Line 43"/>
          <p:cNvSpPr>
            <a:spLocks noChangeShapeType="1"/>
          </p:cNvSpPr>
          <p:nvPr/>
        </p:nvSpPr>
        <p:spPr bwMode="auto">
          <a:xfrm>
            <a:off x="5272088" y="2192338"/>
            <a:ext cx="0" cy="304800"/>
          </a:xfrm>
          <a:prstGeom prst="line">
            <a:avLst/>
          </a:prstGeom>
          <a:no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25" name="Line 44"/>
          <p:cNvSpPr>
            <a:spLocks noChangeShapeType="1"/>
          </p:cNvSpPr>
          <p:nvPr/>
        </p:nvSpPr>
        <p:spPr bwMode="auto">
          <a:xfrm>
            <a:off x="5907088" y="2192338"/>
            <a:ext cx="0" cy="304800"/>
          </a:xfrm>
          <a:prstGeom prst="line">
            <a:avLst/>
          </a:prstGeom>
          <a:no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26" name="Line 45"/>
          <p:cNvSpPr>
            <a:spLocks noChangeShapeType="1"/>
          </p:cNvSpPr>
          <p:nvPr/>
        </p:nvSpPr>
        <p:spPr bwMode="auto">
          <a:xfrm>
            <a:off x="6313488" y="2192338"/>
            <a:ext cx="0" cy="304800"/>
          </a:xfrm>
          <a:prstGeom prst="line">
            <a:avLst/>
          </a:prstGeom>
          <a:no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27" name="Rectangle 46"/>
          <p:cNvSpPr>
            <a:spLocks noChangeArrowheads="1"/>
          </p:cNvSpPr>
          <p:nvPr/>
        </p:nvSpPr>
        <p:spPr bwMode="auto">
          <a:xfrm>
            <a:off x="6318250" y="2374900"/>
            <a:ext cx="520700" cy="454025"/>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30</a:t>
            </a:r>
          </a:p>
        </p:txBody>
      </p:sp>
      <p:sp>
        <p:nvSpPr>
          <p:cNvPr id="8228" name="Line 48"/>
          <p:cNvSpPr>
            <a:spLocks noChangeShapeType="1"/>
          </p:cNvSpPr>
          <p:nvPr/>
        </p:nvSpPr>
        <p:spPr bwMode="auto">
          <a:xfrm>
            <a:off x="6351588" y="2363788"/>
            <a:ext cx="457200" cy="0"/>
          </a:xfrm>
          <a:prstGeom prst="line">
            <a:avLst/>
          </a:prstGeom>
          <a:noFill/>
          <a:ln w="50800">
            <a:solidFill>
              <a:srgbClr val="F6BF69"/>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29" name="Line 49"/>
          <p:cNvSpPr>
            <a:spLocks noChangeShapeType="1"/>
          </p:cNvSpPr>
          <p:nvPr/>
        </p:nvSpPr>
        <p:spPr bwMode="auto">
          <a:xfrm>
            <a:off x="6872288" y="2363788"/>
            <a:ext cx="571500" cy="0"/>
          </a:xfrm>
          <a:prstGeom prst="line">
            <a:avLst/>
          </a:prstGeom>
          <a:noFill/>
          <a:ln w="50800">
            <a:solidFill>
              <a:srgbClr val="A2C1FE"/>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30" name="Line 50"/>
          <p:cNvSpPr>
            <a:spLocks noChangeShapeType="1"/>
          </p:cNvSpPr>
          <p:nvPr/>
        </p:nvSpPr>
        <p:spPr bwMode="auto">
          <a:xfrm>
            <a:off x="7507288" y="2363788"/>
            <a:ext cx="342900" cy="0"/>
          </a:xfrm>
          <a:prstGeom prst="line">
            <a:avLst/>
          </a:prstGeom>
          <a:noFill/>
          <a:ln w="50800">
            <a:solidFill>
              <a:srgbClr val="FF3300"/>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31" name="Rectangle 51"/>
          <p:cNvSpPr>
            <a:spLocks noChangeArrowheads="1"/>
          </p:cNvSpPr>
          <p:nvPr/>
        </p:nvSpPr>
        <p:spPr bwMode="auto">
          <a:xfrm>
            <a:off x="6902450" y="2374900"/>
            <a:ext cx="520700" cy="454025"/>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40</a:t>
            </a:r>
          </a:p>
        </p:txBody>
      </p:sp>
      <p:sp>
        <p:nvSpPr>
          <p:cNvPr id="8232" name="Rectangle 52"/>
          <p:cNvSpPr>
            <a:spLocks noChangeArrowheads="1"/>
          </p:cNvSpPr>
          <p:nvPr/>
        </p:nvSpPr>
        <p:spPr bwMode="auto">
          <a:xfrm>
            <a:off x="7423150" y="2374900"/>
            <a:ext cx="520700" cy="454025"/>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20</a:t>
            </a:r>
          </a:p>
        </p:txBody>
      </p:sp>
      <p:sp>
        <p:nvSpPr>
          <p:cNvPr id="8233" name="Line 53"/>
          <p:cNvSpPr>
            <a:spLocks noChangeShapeType="1"/>
          </p:cNvSpPr>
          <p:nvPr/>
        </p:nvSpPr>
        <p:spPr bwMode="auto">
          <a:xfrm>
            <a:off x="6846888" y="2192338"/>
            <a:ext cx="0" cy="304800"/>
          </a:xfrm>
          <a:prstGeom prst="line">
            <a:avLst/>
          </a:prstGeom>
          <a:no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34" name="Line 54"/>
          <p:cNvSpPr>
            <a:spLocks noChangeShapeType="1"/>
          </p:cNvSpPr>
          <p:nvPr/>
        </p:nvSpPr>
        <p:spPr bwMode="auto">
          <a:xfrm>
            <a:off x="7481888" y="2192338"/>
            <a:ext cx="0" cy="304800"/>
          </a:xfrm>
          <a:prstGeom prst="line">
            <a:avLst/>
          </a:prstGeom>
          <a:no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35" name="Line 55"/>
          <p:cNvSpPr>
            <a:spLocks noChangeShapeType="1"/>
          </p:cNvSpPr>
          <p:nvPr/>
        </p:nvSpPr>
        <p:spPr bwMode="auto">
          <a:xfrm>
            <a:off x="7888288" y="2192338"/>
            <a:ext cx="0" cy="304800"/>
          </a:xfrm>
          <a:prstGeom prst="line">
            <a:avLst/>
          </a:prstGeom>
          <a:no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6" name="Group 56"/>
          <p:cNvGrpSpPr>
            <a:grpSpLocks/>
          </p:cNvGrpSpPr>
          <p:nvPr/>
        </p:nvGrpSpPr>
        <p:grpSpPr bwMode="auto">
          <a:xfrm>
            <a:off x="1608138" y="2763838"/>
            <a:ext cx="1535112" cy="711200"/>
            <a:chOff x="940" y="1556"/>
            <a:chExt cx="967" cy="448"/>
          </a:xfrm>
        </p:grpSpPr>
        <p:grpSp>
          <p:nvGrpSpPr>
            <p:cNvPr id="8306" name="Group 57"/>
            <p:cNvGrpSpPr>
              <a:grpSpLocks/>
            </p:cNvGrpSpPr>
            <p:nvPr/>
          </p:nvGrpSpPr>
          <p:grpSpPr bwMode="auto">
            <a:xfrm>
              <a:off x="940" y="1556"/>
              <a:ext cx="305" cy="448"/>
              <a:chOff x="940" y="1556"/>
              <a:chExt cx="305" cy="448"/>
            </a:xfrm>
          </p:grpSpPr>
          <p:grpSp>
            <p:nvGrpSpPr>
              <p:cNvPr id="8320" name="Group 58"/>
              <p:cNvGrpSpPr>
                <a:grpSpLocks/>
              </p:cNvGrpSpPr>
              <p:nvPr/>
            </p:nvGrpSpPr>
            <p:grpSpPr bwMode="auto">
              <a:xfrm>
                <a:off x="940" y="1556"/>
                <a:ext cx="305" cy="448"/>
                <a:chOff x="940" y="1556"/>
                <a:chExt cx="305" cy="448"/>
              </a:xfrm>
            </p:grpSpPr>
            <p:sp>
              <p:nvSpPr>
                <p:cNvPr id="8322" name="AutoShape 59"/>
                <p:cNvSpPr>
                  <a:spLocks noChangeArrowheads="1"/>
                </p:cNvSpPr>
                <p:nvPr/>
              </p:nvSpPr>
              <p:spPr bwMode="auto">
                <a:xfrm>
                  <a:off x="940" y="1627"/>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323" name="AutoShape 60"/>
                <p:cNvSpPr>
                  <a:spLocks noChangeArrowheads="1"/>
                </p:cNvSpPr>
                <p:nvPr/>
              </p:nvSpPr>
              <p:spPr bwMode="auto">
                <a:xfrm>
                  <a:off x="1010" y="1556"/>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8321" name="AutoShape 61"/>
              <p:cNvSpPr>
                <a:spLocks noChangeArrowheads="1"/>
              </p:cNvSpPr>
              <p:nvPr/>
            </p:nvSpPr>
            <p:spPr bwMode="auto">
              <a:xfrm>
                <a:off x="1002" y="1660"/>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8307" name="Group 62"/>
            <p:cNvGrpSpPr>
              <a:grpSpLocks/>
            </p:cNvGrpSpPr>
            <p:nvPr/>
          </p:nvGrpSpPr>
          <p:grpSpPr bwMode="auto">
            <a:xfrm>
              <a:off x="1241" y="1556"/>
              <a:ext cx="378" cy="448"/>
              <a:chOff x="1241" y="1556"/>
              <a:chExt cx="378" cy="448"/>
            </a:xfrm>
          </p:grpSpPr>
          <p:grpSp>
            <p:nvGrpSpPr>
              <p:cNvPr id="8315" name="Group 63"/>
              <p:cNvGrpSpPr>
                <a:grpSpLocks/>
              </p:cNvGrpSpPr>
              <p:nvPr/>
            </p:nvGrpSpPr>
            <p:grpSpPr bwMode="auto">
              <a:xfrm>
                <a:off x="1241" y="1556"/>
                <a:ext cx="378" cy="448"/>
                <a:chOff x="1241" y="1556"/>
                <a:chExt cx="378" cy="448"/>
              </a:xfrm>
            </p:grpSpPr>
            <p:sp>
              <p:nvSpPr>
                <p:cNvPr id="8318" name="AutoShape 64"/>
                <p:cNvSpPr>
                  <a:spLocks noChangeArrowheads="1"/>
                </p:cNvSpPr>
                <p:nvPr/>
              </p:nvSpPr>
              <p:spPr bwMode="auto">
                <a:xfrm>
                  <a:off x="1241" y="1627"/>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319" name="AutoShape 65"/>
                <p:cNvSpPr>
                  <a:spLocks noChangeArrowheads="1"/>
                </p:cNvSpPr>
                <p:nvPr/>
              </p:nvSpPr>
              <p:spPr bwMode="auto">
                <a:xfrm>
                  <a:off x="1327" y="1556"/>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8316" name="Oval 66"/>
              <p:cNvSpPr>
                <a:spLocks noChangeArrowheads="1"/>
              </p:cNvSpPr>
              <p:nvPr/>
            </p:nvSpPr>
            <p:spPr bwMode="auto">
              <a:xfrm>
                <a:off x="1356" y="1592"/>
                <a:ext cx="49" cy="27"/>
              </a:xfrm>
              <a:prstGeom prst="ellipse">
                <a:avLst/>
              </a:prstGeom>
              <a:solidFill>
                <a:schemeClr val="bg1"/>
              </a:solid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317" name="AutoShape 67"/>
              <p:cNvSpPr>
                <a:spLocks noChangeArrowheads="1"/>
              </p:cNvSpPr>
              <p:nvPr/>
            </p:nvSpPr>
            <p:spPr bwMode="auto">
              <a:xfrm>
                <a:off x="1288" y="1802"/>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8308" name="Freeform 68"/>
            <p:cNvSpPr>
              <a:spLocks/>
            </p:cNvSpPr>
            <p:nvPr/>
          </p:nvSpPr>
          <p:spPr bwMode="auto">
            <a:xfrm>
              <a:off x="1805" y="178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309" name="Rectangle 69"/>
            <p:cNvSpPr>
              <a:spLocks noChangeArrowheads="1"/>
            </p:cNvSpPr>
            <p:nvPr/>
          </p:nvSpPr>
          <p:spPr bwMode="auto">
            <a:xfrm>
              <a:off x="1801" y="1785"/>
              <a:ext cx="106" cy="16"/>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310" name="Rectangle 70"/>
            <p:cNvSpPr>
              <a:spLocks noChangeArrowheads="1"/>
            </p:cNvSpPr>
            <p:nvPr/>
          </p:nvSpPr>
          <p:spPr bwMode="auto">
            <a:xfrm>
              <a:off x="1808" y="1866"/>
              <a:ext cx="82" cy="16"/>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311" name="Rectangle 71"/>
            <p:cNvSpPr>
              <a:spLocks noChangeArrowheads="1"/>
            </p:cNvSpPr>
            <p:nvPr/>
          </p:nvSpPr>
          <p:spPr bwMode="auto">
            <a:xfrm>
              <a:off x="1625" y="1866"/>
              <a:ext cx="103" cy="11"/>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8312" name="Group 72"/>
            <p:cNvGrpSpPr>
              <a:grpSpLocks/>
            </p:cNvGrpSpPr>
            <p:nvPr/>
          </p:nvGrpSpPr>
          <p:grpSpPr bwMode="auto">
            <a:xfrm>
              <a:off x="1623" y="1613"/>
              <a:ext cx="194" cy="364"/>
              <a:chOff x="1623" y="1613"/>
              <a:chExt cx="194" cy="364"/>
            </a:xfrm>
          </p:grpSpPr>
          <p:sp>
            <p:nvSpPr>
              <p:cNvPr id="8313" name="Oval 73"/>
              <p:cNvSpPr>
                <a:spLocks noChangeArrowheads="1"/>
              </p:cNvSpPr>
              <p:nvPr/>
            </p:nvSpPr>
            <p:spPr bwMode="auto">
              <a:xfrm>
                <a:off x="1699" y="1613"/>
                <a:ext cx="48" cy="48"/>
              </a:xfrm>
              <a:prstGeom prst="ellipse">
                <a:avLst/>
              </a:prstGeom>
              <a:solidFill>
                <a:srgbClr val="FC0128"/>
              </a:solidFill>
              <a:ln w="12700">
                <a:solidFill>
                  <a:srgbClr val="000000"/>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314" name="Freeform 74"/>
              <p:cNvSpPr>
                <a:spLocks/>
              </p:cNvSpPr>
              <p:nvPr/>
            </p:nvSpPr>
            <p:spPr bwMode="auto">
              <a:xfrm>
                <a:off x="1623" y="168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sp>
        <p:nvSpPr>
          <p:cNvPr id="8237" name="Rectangle 75"/>
          <p:cNvSpPr>
            <a:spLocks noChangeArrowheads="1"/>
          </p:cNvSpPr>
          <p:nvPr/>
        </p:nvSpPr>
        <p:spPr bwMode="auto">
          <a:xfrm>
            <a:off x="1231900" y="1270000"/>
            <a:ext cx="892175" cy="454025"/>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pPr>
            <a:r>
              <a:rPr lang="en-US" altLang="zh-CN" sz="2400" b="1">
                <a:solidFill>
                  <a:srgbClr val="000000"/>
                </a:solidFill>
                <a:latin typeface="Arial" pitchFamily="34" charset="0"/>
              </a:rPr>
              <a:t>6 PM</a:t>
            </a:r>
          </a:p>
        </p:txBody>
      </p:sp>
      <p:sp>
        <p:nvSpPr>
          <p:cNvPr id="8238" name="Line 76"/>
          <p:cNvSpPr>
            <a:spLocks noChangeShapeType="1"/>
          </p:cNvSpPr>
          <p:nvPr/>
        </p:nvSpPr>
        <p:spPr bwMode="auto">
          <a:xfrm>
            <a:off x="1600200" y="1828800"/>
            <a:ext cx="6324600" cy="1588"/>
          </a:xfrm>
          <a:prstGeom prst="line">
            <a:avLst/>
          </a:prstGeom>
          <a:noFill/>
          <a:ln w="12700">
            <a:solidFill>
              <a:schemeClr val="tx1"/>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39" name="Line 77"/>
          <p:cNvSpPr>
            <a:spLocks noChangeShapeType="1"/>
          </p:cNvSpPr>
          <p:nvPr/>
        </p:nvSpPr>
        <p:spPr bwMode="auto">
          <a:xfrm>
            <a:off x="1600200" y="1676400"/>
            <a:ext cx="0" cy="304800"/>
          </a:xfrm>
          <a:prstGeom prst="line">
            <a:avLst/>
          </a:prstGeom>
          <a:no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40" name="Rectangle 78"/>
          <p:cNvSpPr>
            <a:spLocks noChangeArrowheads="1"/>
          </p:cNvSpPr>
          <p:nvPr/>
        </p:nvSpPr>
        <p:spPr bwMode="auto">
          <a:xfrm>
            <a:off x="2463800" y="1282700"/>
            <a:ext cx="350838" cy="454025"/>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pPr>
            <a:r>
              <a:rPr lang="en-US" altLang="zh-CN" sz="2400" b="1">
                <a:solidFill>
                  <a:srgbClr val="000000"/>
                </a:solidFill>
                <a:latin typeface="Arial" pitchFamily="34" charset="0"/>
              </a:rPr>
              <a:t>7</a:t>
            </a:r>
          </a:p>
        </p:txBody>
      </p:sp>
      <p:sp>
        <p:nvSpPr>
          <p:cNvPr id="8241" name="Rectangle 79"/>
          <p:cNvSpPr>
            <a:spLocks noChangeArrowheads="1"/>
          </p:cNvSpPr>
          <p:nvPr/>
        </p:nvSpPr>
        <p:spPr bwMode="auto">
          <a:xfrm>
            <a:off x="3530600" y="1282700"/>
            <a:ext cx="350838" cy="454025"/>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pPr>
            <a:r>
              <a:rPr lang="en-US" altLang="zh-CN" sz="2400" b="1">
                <a:solidFill>
                  <a:srgbClr val="000000"/>
                </a:solidFill>
                <a:latin typeface="Arial" pitchFamily="34" charset="0"/>
              </a:rPr>
              <a:t>8</a:t>
            </a:r>
          </a:p>
        </p:txBody>
      </p:sp>
      <p:sp>
        <p:nvSpPr>
          <p:cNvPr id="8242" name="Rectangle 80"/>
          <p:cNvSpPr>
            <a:spLocks noChangeArrowheads="1"/>
          </p:cNvSpPr>
          <p:nvPr/>
        </p:nvSpPr>
        <p:spPr bwMode="auto">
          <a:xfrm>
            <a:off x="4546600" y="1282700"/>
            <a:ext cx="350838" cy="454025"/>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pPr>
            <a:r>
              <a:rPr lang="en-US" altLang="zh-CN" sz="2400" b="1">
                <a:solidFill>
                  <a:srgbClr val="000000"/>
                </a:solidFill>
                <a:latin typeface="Arial" pitchFamily="34" charset="0"/>
              </a:rPr>
              <a:t>9</a:t>
            </a:r>
          </a:p>
        </p:txBody>
      </p:sp>
      <p:sp>
        <p:nvSpPr>
          <p:cNvPr id="8243" name="Rectangle 81"/>
          <p:cNvSpPr>
            <a:spLocks noChangeArrowheads="1"/>
          </p:cNvSpPr>
          <p:nvPr/>
        </p:nvSpPr>
        <p:spPr bwMode="auto">
          <a:xfrm>
            <a:off x="5486400" y="1295400"/>
            <a:ext cx="520700" cy="454025"/>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pPr>
            <a:r>
              <a:rPr lang="en-US" altLang="zh-CN" sz="2400" b="1">
                <a:solidFill>
                  <a:srgbClr val="000000"/>
                </a:solidFill>
                <a:latin typeface="Arial" pitchFamily="34" charset="0"/>
              </a:rPr>
              <a:t>10</a:t>
            </a:r>
          </a:p>
        </p:txBody>
      </p:sp>
      <p:sp>
        <p:nvSpPr>
          <p:cNvPr id="8244" name="Rectangle 82"/>
          <p:cNvSpPr>
            <a:spLocks noChangeArrowheads="1"/>
          </p:cNvSpPr>
          <p:nvPr/>
        </p:nvSpPr>
        <p:spPr bwMode="auto">
          <a:xfrm>
            <a:off x="6578600" y="1282700"/>
            <a:ext cx="520700" cy="454025"/>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pPr>
            <a:r>
              <a:rPr lang="en-US" altLang="zh-CN" sz="2400" b="1">
                <a:solidFill>
                  <a:srgbClr val="000000"/>
                </a:solidFill>
                <a:latin typeface="Arial" pitchFamily="34" charset="0"/>
              </a:rPr>
              <a:t>11</a:t>
            </a:r>
          </a:p>
        </p:txBody>
      </p:sp>
      <p:sp>
        <p:nvSpPr>
          <p:cNvPr id="8245" name="Rectangle 83"/>
          <p:cNvSpPr>
            <a:spLocks noChangeArrowheads="1"/>
          </p:cNvSpPr>
          <p:nvPr/>
        </p:nvSpPr>
        <p:spPr bwMode="auto">
          <a:xfrm>
            <a:off x="7580313" y="1270000"/>
            <a:ext cx="793750" cy="454025"/>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zh-CN" altLang="en-US" sz="2400" b="1">
                <a:solidFill>
                  <a:srgbClr val="000000"/>
                </a:solidFill>
                <a:latin typeface="Arial" pitchFamily="34" charset="0"/>
              </a:rPr>
              <a:t>午夜</a:t>
            </a:r>
          </a:p>
        </p:txBody>
      </p:sp>
      <p:grpSp>
        <p:nvGrpSpPr>
          <p:cNvPr id="12" name="Group 84"/>
          <p:cNvGrpSpPr>
            <a:grpSpLocks/>
          </p:cNvGrpSpPr>
          <p:nvPr/>
        </p:nvGrpSpPr>
        <p:grpSpPr bwMode="auto">
          <a:xfrm>
            <a:off x="3132138" y="3500438"/>
            <a:ext cx="1535112" cy="711200"/>
            <a:chOff x="1900" y="2020"/>
            <a:chExt cx="967" cy="448"/>
          </a:xfrm>
        </p:grpSpPr>
        <p:grpSp>
          <p:nvGrpSpPr>
            <p:cNvPr id="8288" name="Group 85"/>
            <p:cNvGrpSpPr>
              <a:grpSpLocks/>
            </p:cNvGrpSpPr>
            <p:nvPr/>
          </p:nvGrpSpPr>
          <p:grpSpPr bwMode="auto">
            <a:xfrm>
              <a:off x="1900" y="2020"/>
              <a:ext cx="305" cy="448"/>
              <a:chOff x="1900" y="2020"/>
              <a:chExt cx="305" cy="448"/>
            </a:xfrm>
          </p:grpSpPr>
          <p:grpSp>
            <p:nvGrpSpPr>
              <p:cNvPr id="8302" name="Group 86"/>
              <p:cNvGrpSpPr>
                <a:grpSpLocks/>
              </p:cNvGrpSpPr>
              <p:nvPr/>
            </p:nvGrpSpPr>
            <p:grpSpPr bwMode="auto">
              <a:xfrm>
                <a:off x="1900" y="2020"/>
                <a:ext cx="305" cy="448"/>
                <a:chOff x="1900" y="2020"/>
                <a:chExt cx="305" cy="448"/>
              </a:xfrm>
            </p:grpSpPr>
            <p:sp>
              <p:nvSpPr>
                <p:cNvPr id="8304" name="AutoShape 87"/>
                <p:cNvSpPr>
                  <a:spLocks noChangeArrowheads="1"/>
                </p:cNvSpPr>
                <p:nvPr/>
              </p:nvSpPr>
              <p:spPr bwMode="auto">
                <a:xfrm>
                  <a:off x="1900" y="2091"/>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305" name="AutoShape 88"/>
                <p:cNvSpPr>
                  <a:spLocks noChangeArrowheads="1"/>
                </p:cNvSpPr>
                <p:nvPr/>
              </p:nvSpPr>
              <p:spPr bwMode="auto">
                <a:xfrm>
                  <a:off x="1970" y="2020"/>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8303" name="AutoShape 89"/>
              <p:cNvSpPr>
                <a:spLocks noChangeArrowheads="1"/>
              </p:cNvSpPr>
              <p:nvPr/>
            </p:nvSpPr>
            <p:spPr bwMode="auto">
              <a:xfrm>
                <a:off x="1962" y="2124"/>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8289" name="Group 90"/>
            <p:cNvGrpSpPr>
              <a:grpSpLocks/>
            </p:cNvGrpSpPr>
            <p:nvPr/>
          </p:nvGrpSpPr>
          <p:grpSpPr bwMode="auto">
            <a:xfrm>
              <a:off x="2201" y="2020"/>
              <a:ext cx="378" cy="448"/>
              <a:chOff x="2201" y="2020"/>
              <a:chExt cx="378" cy="448"/>
            </a:xfrm>
          </p:grpSpPr>
          <p:grpSp>
            <p:nvGrpSpPr>
              <p:cNvPr id="8297" name="Group 91"/>
              <p:cNvGrpSpPr>
                <a:grpSpLocks/>
              </p:cNvGrpSpPr>
              <p:nvPr/>
            </p:nvGrpSpPr>
            <p:grpSpPr bwMode="auto">
              <a:xfrm>
                <a:off x="2201" y="2020"/>
                <a:ext cx="378" cy="448"/>
                <a:chOff x="2201" y="2020"/>
                <a:chExt cx="378" cy="448"/>
              </a:xfrm>
            </p:grpSpPr>
            <p:sp>
              <p:nvSpPr>
                <p:cNvPr id="8300" name="AutoShape 92"/>
                <p:cNvSpPr>
                  <a:spLocks noChangeArrowheads="1"/>
                </p:cNvSpPr>
                <p:nvPr/>
              </p:nvSpPr>
              <p:spPr bwMode="auto">
                <a:xfrm>
                  <a:off x="2201" y="2091"/>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301" name="AutoShape 93"/>
                <p:cNvSpPr>
                  <a:spLocks noChangeArrowheads="1"/>
                </p:cNvSpPr>
                <p:nvPr/>
              </p:nvSpPr>
              <p:spPr bwMode="auto">
                <a:xfrm>
                  <a:off x="2287" y="2020"/>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8298" name="Oval 94"/>
              <p:cNvSpPr>
                <a:spLocks noChangeArrowheads="1"/>
              </p:cNvSpPr>
              <p:nvPr/>
            </p:nvSpPr>
            <p:spPr bwMode="auto">
              <a:xfrm>
                <a:off x="2316" y="2056"/>
                <a:ext cx="49" cy="27"/>
              </a:xfrm>
              <a:prstGeom prst="ellipse">
                <a:avLst/>
              </a:prstGeom>
              <a:solidFill>
                <a:schemeClr val="bg1"/>
              </a:solid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99" name="AutoShape 95"/>
              <p:cNvSpPr>
                <a:spLocks noChangeArrowheads="1"/>
              </p:cNvSpPr>
              <p:nvPr/>
            </p:nvSpPr>
            <p:spPr bwMode="auto">
              <a:xfrm>
                <a:off x="2248" y="2266"/>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8290" name="Freeform 96"/>
            <p:cNvSpPr>
              <a:spLocks/>
            </p:cNvSpPr>
            <p:nvPr/>
          </p:nvSpPr>
          <p:spPr bwMode="auto">
            <a:xfrm>
              <a:off x="2765" y="2249"/>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91" name="Rectangle 97"/>
            <p:cNvSpPr>
              <a:spLocks noChangeArrowheads="1"/>
            </p:cNvSpPr>
            <p:nvPr/>
          </p:nvSpPr>
          <p:spPr bwMode="auto">
            <a:xfrm>
              <a:off x="2761" y="2249"/>
              <a:ext cx="106" cy="16"/>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92" name="Rectangle 98"/>
            <p:cNvSpPr>
              <a:spLocks noChangeArrowheads="1"/>
            </p:cNvSpPr>
            <p:nvPr/>
          </p:nvSpPr>
          <p:spPr bwMode="auto">
            <a:xfrm>
              <a:off x="2768" y="2330"/>
              <a:ext cx="82" cy="16"/>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93" name="Rectangle 99"/>
            <p:cNvSpPr>
              <a:spLocks noChangeArrowheads="1"/>
            </p:cNvSpPr>
            <p:nvPr/>
          </p:nvSpPr>
          <p:spPr bwMode="auto">
            <a:xfrm>
              <a:off x="2585" y="2330"/>
              <a:ext cx="103" cy="11"/>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8294" name="Group 100"/>
            <p:cNvGrpSpPr>
              <a:grpSpLocks/>
            </p:cNvGrpSpPr>
            <p:nvPr/>
          </p:nvGrpSpPr>
          <p:grpSpPr bwMode="auto">
            <a:xfrm>
              <a:off x="2583" y="2077"/>
              <a:ext cx="194" cy="364"/>
              <a:chOff x="2583" y="2077"/>
              <a:chExt cx="194" cy="364"/>
            </a:xfrm>
          </p:grpSpPr>
          <p:sp>
            <p:nvSpPr>
              <p:cNvPr id="8295" name="Oval 101"/>
              <p:cNvSpPr>
                <a:spLocks noChangeArrowheads="1"/>
              </p:cNvSpPr>
              <p:nvPr/>
            </p:nvSpPr>
            <p:spPr bwMode="auto">
              <a:xfrm>
                <a:off x="2659" y="2077"/>
                <a:ext cx="48" cy="48"/>
              </a:xfrm>
              <a:prstGeom prst="ellipse">
                <a:avLst/>
              </a:prstGeom>
              <a:solidFill>
                <a:srgbClr val="FC0128"/>
              </a:solidFill>
              <a:ln w="12700">
                <a:solidFill>
                  <a:srgbClr val="000000"/>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96" name="Freeform 102"/>
              <p:cNvSpPr>
                <a:spLocks/>
              </p:cNvSpPr>
              <p:nvPr/>
            </p:nvSpPr>
            <p:spPr bwMode="auto">
              <a:xfrm>
                <a:off x="2583" y="2145"/>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grpSp>
        <p:nvGrpSpPr>
          <p:cNvPr id="18" name="Group 103"/>
          <p:cNvGrpSpPr>
            <a:grpSpLocks/>
          </p:cNvGrpSpPr>
          <p:nvPr/>
        </p:nvGrpSpPr>
        <p:grpSpPr bwMode="auto">
          <a:xfrm>
            <a:off x="4764088" y="4179888"/>
            <a:ext cx="1535112" cy="711200"/>
            <a:chOff x="2812" y="2468"/>
            <a:chExt cx="967" cy="448"/>
          </a:xfrm>
        </p:grpSpPr>
        <p:grpSp>
          <p:nvGrpSpPr>
            <p:cNvPr id="8270" name="Group 104"/>
            <p:cNvGrpSpPr>
              <a:grpSpLocks/>
            </p:cNvGrpSpPr>
            <p:nvPr/>
          </p:nvGrpSpPr>
          <p:grpSpPr bwMode="auto">
            <a:xfrm>
              <a:off x="2812" y="2468"/>
              <a:ext cx="305" cy="448"/>
              <a:chOff x="2812" y="2468"/>
              <a:chExt cx="305" cy="448"/>
            </a:xfrm>
          </p:grpSpPr>
          <p:grpSp>
            <p:nvGrpSpPr>
              <p:cNvPr id="8284" name="Group 105"/>
              <p:cNvGrpSpPr>
                <a:grpSpLocks/>
              </p:cNvGrpSpPr>
              <p:nvPr/>
            </p:nvGrpSpPr>
            <p:grpSpPr bwMode="auto">
              <a:xfrm>
                <a:off x="2812" y="2468"/>
                <a:ext cx="305" cy="448"/>
                <a:chOff x="2812" y="2468"/>
                <a:chExt cx="305" cy="448"/>
              </a:xfrm>
            </p:grpSpPr>
            <p:sp>
              <p:nvSpPr>
                <p:cNvPr id="8286" name="AutoShape 106"/>
                <p:cNvSpPr>
                  <a:spLocks noChangeArrowheads="1"/>
                </p:cNvSpPr>
                <p:nvPr/>
              </p:nvSpPr>
              <p:spPr bwMode="auto">
                <a:xfrm>
                  <a:off x="2812" y="2539"/>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87" name="AutoShape 107"/>
                <p:cNvSpPr>
                  <a:spLocks noChangeArrowheads="1"/>
                </p:cNvSpPr>
                <p:nvPr/>
              </p:nvSpPr>
              <p:spPr bwMode="auto">
                <a:xfrm>
                  <a:off x="2882" y="2468"/>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8285" name="AutoShape 108"/>
              <p:cNvSpPr>
                <a:spLocks noChangeArrowheads="1"/>
              </p:cNvSpPr>
              <p:nvPr/>
            </p:nvSpPr>
            <p:spPr bwMode="auto">
              <a:xfrm>
                <a:off x="2874" y="2572"/>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8271" name="Group 109"/>
            <p:cNvGrpSpPr>
              <a:grpSpLocks/>
            </p:cNvGrpSpPr>
            <p:nvPr/>
          </p:nvGrpSpPr>
          <p:grpSpPr bwMode="auto">
            <a:xfrm>
              <a:off x="3113" y="2468"/>
              <a:ext cx="378" cy="448"/>
              <a:chOff x="3113" y="2468"/>
              <a:chExt cx="378" cy="448"/>
            </a:xfrm>
          </p:grpSpPr>
          <p:grpSp>
            <p:nvGrpSpPr>
              <p:cNvPr id="8279" name="Group 110"/>
              <p:cNvGrpSpPr>
                <a:grpSpLocks/>
              </p:cNvGrpSpPr>
              <p:nvPr/>
            </p:nvGrpSpPr>
            <p:grpSpPr bwMode="auto">
              <a:xfrm>
                <a:off x="3113" y="2468"/>
                <a:ext cx="378" cy="448"/>
                <a:chOff x="3113" y="2468"/>
                <a:chExt cx="378" cy="448"/>
              </a:xfrm>
            </p:grpSpPr>
            <p:sp>
              <p:nvSpPr>
                <p:cNvPr id="8282" name="AutoShape 111"/>
                <p:cNvSpPr>
                  <a:spLocks noChangeArrowheads="1"/>
                </p:cNvSpPr>
                <p:nvPr/>
              </p:nvSpPr>
              <p:spPr bwMode="auto">
                <a:xfrm>
                  <a:off x="3113" y="2539"/>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83" name="AutoShape 112"/>
                <p:cNvSpPr>
                  <a:spLocks noChangeArrowheads="1"/>
                </p:cNvSpPr>
                <p:nvPr/>
              </p:nvSpPr>
              <p:spPr bwMode="auto">
                <a:xfrm>
                  <a:off x="3199" y="2468"/>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8280" name="Oval 113"/>
              <p:cNvSpPr>
                <a:spLocks noChangeArrowheads="1"/>
              </p:cNvSpPr>
              <p:nvPr/>
            </p:nvSpPr>
            <p:spPr bwMode="auto">
              <a:xfrm>
                <a:off x="3228" y="2504"/>
                <a:ext cx="49" cy="27"/>
              </a:xfrm>
              <a:prstGeom prst="ellipse">
                <a:avLst/>
              </a:prstGeom>
              <a:solidFill>
                <a:schemeClr val="bg1"/>
              </a:solid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81" name="AutoShape 114"/>
              <p:cNvSpPr>
                <a:spLocks noChangeArrowheads="1"/>
              </p:cNvSpPr>
              <p:nvPr/>
            </p:nvSpPr>
            <p:spPr bwMode="auto">
              <a:xfrm>
                <a:off x="3160" y="2714"/>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8272" name="Freeform 115"/>
            <p:cNvSpPr>
              <a:spLocks/>
            </p:cNvSpPr>
            <p:nvPr/>
          </p:nvSpPr>
          <p:spPr bwMode="auto">
            <a:xfrm>
              <a:off x="3677" y="2697"/>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73" name="Rectangle 116"/>
            <p:cNvSpPr>
              <a:spLocks noChangeArrowheads="1"/>
            </p:cNvSpPr>
            <p:nvPr/>
          </p:nvSpPr>
          <p:spPr bwMode="auto">
            <a:xfrm>
              <a:off x="3673" y="2697"/>
              <a:ext cx="106" cy="16"/>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74" name="Rectangle 117"/>
            <p:cNvSpPr>
              <a:spLocks noChangeArrowheads="1"/>
            </p:cNvSpPr>
            <p:nvPr/>
          </p:nvSpPr>
          <p:spPr bwMode="auto">
            <a:xfrm>
              <a:off x="3680" y="2778"/>
              <a:ext cx="82" cy="16"/>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75" name="Rectangle 118"/>
            <p:cNvSpPr>
              <a:spLocks noChangeArrowheads="1"/>
            </p:cNvSpPr>
            <p:nvPr/>
          </p:nvSpPr>
          <p:spPr bwMode="auto">
            <a:xfrm>
              <a:off x="3497" y="2778"/>
              <a:ext cx="103" cy="11"/>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8276" name="Group 119"/>
            <p:cNvGrpSpPr>
              <a:grpSpLocks/>
            </p:cNvGrpSpPr>
            <p:nvPr/>
          </p:nvGrpSpPr>
          <p:grpSpPr bwMode="auto">
            <a:xfrm>
              <a:off x="3495" y="2525"/>
              <a:ext cx="194" cy="364"/>
              <a:chOff x="3495" y="2525"/>
              <a:chExt cx="194" cy="364"/>
            </a:xfrm>
          </p:grpSpPr>
          <p:sp>
            <p:nvSpPr>
              <p:cNvPr id="8277" name="Oval 120"/>
              <p:cNvSpPr>
                <a:spLocks noChangeArrowheads="1"/>
              </p:cNvSpPr>
              <p:nvPr/>
            </p:nvSpPr>
            <p:spPr bwMode="auto">
              <a:xfrm>
                <a:off x="3571" y="2525"/>
                <a:ext cx="48" cy="48"/>
              </a:xfrm>
              <a:prstGeom prst="ellipse">
                <a:avLst/>
              </a:prstGeom>
              <a:solidFill>
                <a:srgbClr val="FC0128"/>
              </a:solidFill>
              <a:ln w="12700">
                <a:solidFill>
                  <a:srgbClr val="000000"/>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78" name="Freeform 121"/>
              <p:cNvSpPr>
                <a:spLocks/>
              </p:cNvSpPr>
              <p:nvPr/>
            </p:nvSpPr>
            <p:spPr bwMode="auto">
              <a:xfrm>
                <a:off x="3495" y="259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grpSp>
        <p:nvGrpSpPr>
          <p:cNvPr id="24" name="Group 122"/>
          <p:cNvGrpSpPr>
            <a:grpSpLocks/>
          </p:cNvGrpSpPr>
          <p:nvPr/>
        </p:nvGrpSpPr>
        <p:grpSpPr bwMode="auto">
          <a:xfrm>
            <a:off x="6364288" y="5018088"/>
            <a:ext cx="1535112" cy="711200"/>
            <a:chOff x="3852" y="2964"/>
            <a:chExt cx="967" cy="448"/>
          </a:xfrm>
        </p:grpSpPr>
        <p:grpSp>
          <p:nvGrpSpPr>
            <p:cNvPr id="8252" name="Group 123"/>
            <p:cNvGrpSpPr>
              <a:grpSpLocks/>
            </p:cNvGrpSpPr>
            <p:nvPr/>
          </p:nvGrpSpPr>
          <p:grpSpPr bwMode="auto">
            <a:xfrm>
              <a:off x="3852" y="2964"/>
              <a:ext cx="305" cy="448"/>
              <a:chOff x="3852" y="2964"/>
              <a:chExt cx="305" cy="448"/>
            </a:xfrm>
          </p:grpSpPr>
          <p:grpSp>
            <p:nvGrpSpPr>
              <p:cNvPr id="8266" name="Group 124"/>
              <p:cNvGrpSpPr>
                <a:grpSpLocks/>
              </p:cNvGrpSpPr>
              <p:nvPr/>
            </p:nvGrpSpPr>
            <p:grpSpPr bwMode="auto">
              <a:xfrm>
                <a:off x="3852" y="2964"/>
                <a:ext cx="305" cy="448"/>
                <a:chOff x="3852" y="2964"/>
                <a:chExt cx="305" cy="448"/>
              </a:xfrm>
            </p:grpSpPr>
            <p:sp>
              <p:nvSpPr>
                <p:cNvPr id="8268" name="AutoShape 125"/>
                <p:cNvSpPr>
                  <a:spLocks noChangeArrowheads="1"/>
                </p:cNvSpPr>
                <p:nvPr/>
              </p:nvSpPr>
              <p:spPr bwMode="auto">
                <a:xfrm>
                  <a:off x="3852" y="3035"/>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69" name="AutoShape 126"/>
                <p:cNvSpPr>
                  <a:spLocks noChangeArrowheads="1"/>
                </p:cNvSpPr>
                <p:nvPr/>
              </p:nvSpPr>
              <p:spPr bwMode="auto">
                <a:xfrm>
                  <a:off x="3922" y="2964"/>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8267" name="AutoShape 127"/>
              <p:cNvSpPr>
                <a:spLocks noChangeArrowheads="1"/>
              </p:cNvSpPr>
              <p:nvPr/>
            </p:nvSpPr>
            <p:spPr bwMode="auto">
              <a:xfrm>
                <a:off x="3914" y="3068"/>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8253" name="Group 128"/>
            <p:cNvGrpSpPr>
              <a:grpSpLocks/>
            </p:cNvGrpSpPr>
            <p:nvPr/>
          </p:nvGrpSpPr>
          <p:grpSpPr bwMode="auto">
            <a:xfrm>
              <a:off x="4153" y="2964"/>
              <a:ext cx="378" cy="448"/>
              <a:chOff x="4153" y="2964"/>
              <a:chExt cx="378" cy="448"/>
            </a:xfrm>
          </p:grpSpPr>
          <p:grpSp>
            <p:nvGrpSpPr>
              <p:cNvPr id="8261" name="Group 129"/>
              <p:cNvGrpSpPr>
                <a:grpSpLocks/>
              </p:cNvGrpSpPr>
              <p:nvPr/>
            </p:nvGrpSpPr>
            <p:grpSpPr bwMode="auto">
              <a:xfrm>
                <a:off x="4153" y="2964"/>
                <a:ext cx="378" cy="448"/>
                <a:chOff x="4153" y="2964"/>
                <a:chExt cx="378" cy="448"/>
              </a:xfrm>
            </p:grpSpPr>
            <p:sp>
              <p:nvSpPr>
                <p:cNvPr id="8264" name="AutoShape 130"/>
                <p:cNvSpPr>
                  <a:spLocks noChangeArrowheads="1"/>
                </p:cNvSpPr>
                <p:nvPr/>
              </p:nvSpPr>
              <p:spPr bwMode="auto">
                <a:xfrm>
                  <a:off x="4153" y="3035"/>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65" name="AutoShape 131"/>
                <p:cNvSpPr>
                  <a:spLocks noChangeArrowheads="1"/>
                </p:cNvSpPr>
                <p:nvPr/>
              </p:nvSpPr>
              <p:spPr bwMode="auto">
                <a:xfrm>
                  <a:off x="4239" y="2964"/>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8262" name="Oval 132"/>
              <p:cNvSpPr>
                <a:spLocks noChangeArrowheads="1"/>
              </p:cNvSpPr>
              <p:nvPr/>
            </p:nvSpPr>
            <p:spPr bwMode="auto">
              <a:xfrm>
                <a:off x="4268" y="3000"/>
                <a:ext cx="49" cy="27"/>
              </a:xfrm>
              <a:prstGeom prst="ellipse">
                <a:avLst/>
              </a:prstGeom>
              <a:solidFill>
                <a:schemeClr val="bg1"/>
              </a:solid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63" name="AutoShape 133"/>
              <p:cNvSpPr>
                <a:spLocks noChangeArrowheads="1"/>
              </p:cNvSpPr>
              <p:nvPr/>
            </p:nvSpPr>
            <p:spPr bwMode="auto">
              <a:xfrm>
                <a:off x="4200" y="3210"/>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8254" name="Freeform 134"/>
            <p:cNvSpPr>
              <a:spLocks/>
            </p:cNvSpPr>
            <p:nvPr/>
          </p:nvSpPr>
          <p:spPr bwMode="auto">
            <a:xfrm>
              <a:off x="4717" y="319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55" name="Rectangle 135"/>
            <p:cNvSpPr>
              <a:spLocks noChangeArrowheads="1"/>
            </p:cNvSpPr>
            <p:nvPr/>
          </p:nvSpPr>
          <p:spPr bwMode="auto">
            <a:xfrm>
              <a:off x="4713" y="3193"/>
              <a:ext cx="106" cy="16"/>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56" name="Rectangle 136"/>
            <p:cNvSpPr>
              <a:spLocks noChangeArrowheads="1"/>
            </p:cNvSpPr>
            <p:nvPr/>
          </p:nvSpPr>
          <p:spPr bwMode="auto">
            <a:xfrm>
              <a:off x="4720" y="3274"/>
              <a:ext cx="82" cy="16"/>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57" name="Rectangle 137"/>
            <p:cNvSpPr>
              <a:spLocks noChangeArrowheads="1"/>
            </p:cNvSpPr>
            <p:nvPr/>
          </p:nvSpPr>
          <p:spPr bwMode="auto">
            <a:xfrm>
              <a:off x="4537" y="3274"/>
              <a:ext cx="103" cy="11"/>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8258" name="Group 138"/>
            <p:cNvGrpSpPr>
              <a:grpSpLocks/>
            </p:cNvGrpSpPr>
            <p:nvPr/>
          </p:nvGrpSpPr>
          <p:grpSpPr bwMode="auto">
            <a:xfrm>
              <a:off x="4535" y="3021"/>
              <a:ext cx="194" cy="364"/>
              <a:chOff x="4535" y="3021"/>
              <a:chExt cx="194" cy="364"/>
            </a:xfrm>
          </p:grpSpPr>
          <p:sp>
            <p:nvSpPr>
              <p:cNvPr id="8259" name="Oval 139"/>
              <p:cNvSpPr>
                <a:spLocks noChangeArrowheads="1"/>
              </p:cNvSpPr>
              <p:nvPr/>
            </p:nvSpPr>
            <p:spPr bwMode="auto">
              <a:xfrm>
                <a:off x="4611" y="3021"/>
                <a:ext cx="48" cy="48"/>
              </a:xfrm>
              <a:prstGeom prst="ellipse">
                <a:avLst/>
              </a:prstGeom>
              <a:solidFill>
                <a:srgbClr val="FC0128"/>
              </a:solidFill>
              <a:ln w="12700">
                <a:solidFill>
                  <a:srgbClr val="000000"/>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60" name="Freeform 140"/>
              <p:cNvSpPr>
                <a:spLocks/>
              </p:cNvSpPr>
              <p:nvPr/>
            </p:nvSpPr>
            <p:spPr bwMode="auto">
              <a:xfrm>
                <a:off x="4535" y="308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sp>
        <p:nvSpPr>
          <p:cNvPr id="8249" name="Rectangle 141"/>
          <p:cNvSpPr>
            <a:spLocks noChangeArrowheads="1"/>
          </p:cNvSpPr>
          <p:nvPr/>
        </p:nvSpPr>
        <p:spPr bwMode="auto">
          <a:xfrm>
            <a:off x="228600" y="2971800"/>
            <a:ext cx="546100" cy="2133600"/>
          </a:xfrm>
          <a:prstGeom prst="rect">
            <a:avLst/>
          </a:prstGeom>
          <a:noFill/>
          <a:ln w="12700">
            <a:noFill/>
            <a:miter lim="800000"/>
            <a:headEnd/>
            <a:tailEnd/>
          </a:ln>
        </p:spPr>
        <p:txBody>
          <a:bodyPr vert="eaVert" lIns="90488" tIns="44450" rIns="90488" bIns="44450">
            <a:spAutoFit/>
          </a:bodyPr>
          <a:lstStyle/>
          <a:p>
            <a:pPr algn="ctr" eaLnBrk="0" fontAlgn="base" hangingPunct="0">
              <a:spcBef>
                <a:spcPct val="0"/>
              </a:spcBef>
              <a:spcAft>
                <a:spcPct val="0"/>
              </a:spcAft>
            </a:pPr>
            <a:r>
              <a:rPr lang="zh-CN" altLang="en-US" sz="2400" b="1">
                <a:solidFill>
                  <a:srgbClr val="FF3300"/>
                </a:solidFill>
                <a:latin typeface="Arial" pitchFamily="34" charset="0"/>
              </a:rPr>
              <a:t>任务执行顺序</a:t>
            </a:r>
          </a:p>
        </p:txBody>
      </p:sp>
      <p:sp>
        <p:nvSpPr>
          <p:cNvPr id="8250" name="Line 142"/>
          <p:cNvSpPr>
            <a:spLocks noChangeShapeType="1"/>
          </p:cNvSpPr>
          <p:nvPr/>
        </p:nvSpPr>
        <p:spPr bwMode="auto">
          <a:xfrm>
            <a:off x="750888" y="2598738"/>
            <a:ext cx="0" cy="3035300"/>
          </a:xfrm>
          <a:prstGeom prst="line">
            <a:avLst/>
          </a:prstGeom>
          <a:noFill/>
          <a:ln w="12700">
            <a:solidFill>
              <a:schemeClr val="tx1"/>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8251" name="Rectangle 143"/>
          <p:cNvSpPr>
            <a:spLocks noChangeArrowheads="1"/>
          </p:cNvSpPr>
          <p:nvPr/>
        </p:nvSpPr>
        <p:spPr bwMode="auto">
          <a:xfrm>
            <a:off x="4241800" y="1820863"/>
            <a:ext cx="1473200" cy="454025"/>
          </a:xfrm>
          <a:prstGeom prst="rect">
            <a:avLst/>
          </a:prstGeom>
          <a:noFill/>
          <a:ln w="12700">
            <a:noFill/>
            <a:miter lim="800000"/>
            <a:headEnd/>
            <a:tailEnd/>
          </a:ln>
        </p:spPr>
        <p:txBody>
          <a:bodyPr lIns="90488" tIns="44450" rIns="90488" bIns="44450">
            <a:spAutoFit/>
          </a:bodyPr>
          <a:lstStyle/>
          <a:p>
            <a:pPr eaLnBrk="0" fontAlgn="base" hangingPunct="0">
              <a:spcBef>
                <a:spcPct val="0"/>
              </a:spcBef>
              <a:spcAft>
                <a:spcPct val="0"/>
              </a:spcAft>
            </a:pPr>
            <a:r>
              <a:rPr lang="zh-CN" altLang="en-US" sz="2400" b="1">
                <a:solidFill>
                  <a:srgbClr val="FF3300"/>
                </a:solidFill>
                <a:latin typeface="Arial" pitchFamily="34" charset="0"/>
              </a:rPr>
              <a:t>时间</a:t>
            </a:r>
          </a:p>
        </p:txBody>
      </p:sp>
      <p:sp>
        <p:nvSpPr>
          <p:cNvPr id="140" name="灯片编号占位符 3"/>
          <p:cNvSpPr>
            <a:spLocks noGrp="1"/>
          </p:cNvSpPr>
          <p:nvPr>
            <p:ph type="sldNum" sz="quarter" idx="12"/>
          </p:nvPr>
        </p:nvSpPr>
        <p:spPr>
          <a:xfrm>
            <a:off x="3419872" y="6480358"/>
            <a:ext cx="2448272" cy="365125"/>
          </a:xfrm>
        </p:spPr>
        <p:txBody>
          <a:bodyPr/>
          <a:lstStyle/>
          <a:p>
            <a:pPr algn="ctr"/>
            <a:fld id="{28830286-F6D1-4D88-8A08-C1E3876262BA}" type="slidenum">
              <a:rPr lang="zh-CN" altLang="en-US" smtClean="0">
                <a:solidFill>
                  <a:prstClr val="black"/>
                </a:solidFill>
              </a:rPr>
              <a:pPr algn="ctr"/>
              <a:t>19</a:t>
            </a:fld>
            <a:endParaRPr lang="zh-CN" altLang="en-US" dirty="0">
              <a:solidFill>
                <a:prstClr val="black"/>
              </a:solidFill>
            </a:endParaRPr>
          </a:p>
        </p:txBody>
      </p:sp>
    </p:spTree>
    <p:extLst>
      <p:ext uri="{BB962C8B-B14F-4D97-AF65-F5344CB8AC3E}">
        <p14:creationId xmlns:p14="http://schemas.microsoft.com/office/powerpoint/2010/main" val="25745057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0-#ppt_w/2"/>
                                          </p:val>
                                        </p:tav>
                                        <p:tav tm="100000">
                                          <p:val>
                                            <p:strVal val="#ppt_x"/>
                                          </p:val>
                                        </p:tav>
                                      </p:tavLst>
                                    </p:anim>
                                    <p:anim calcmode="lin" valueType="num">
                                      <p:cBhvr additive="base">
                                        <p:cTn id="26"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147">
                                            <p:txEl>
                                              <p:pRg st="0" end="0"/>
                                            </p:txEl>
                                          </p:spTgt>
                                        </p:tgtEl>
                                        <p:attrNameLst>
                                          <p:attrName>style.visibility</p:attrName>
                                        </p:attrNameLst>
                                      </p:cBhvr>
                                      <p:to>
                                        <p:strVal val="visible"/>
                                      </p:to>
                                    </p:set>
                                    <p:anim calcmode="lin" valueType="num">
                                      <p:cBhvr additive="base">
                                        <p:cTn id="31" dur="500" fill="hold"/>
                                        <p:tgtEl>
                                          <p:spTgt spid="6147">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147">
                                            <p:txEl>
                                              <p:pRg st="1" end="1"/>
                                            </p:txEl>
                                          </p:spTgt>
                                        </p:tgtEl>
                                        <p:attrNameLst>
                                          <p:attrName>style.visibility</p:attrName>
                                        </p:attrNameLst>
                                      </p:cBhvr>
                                      <p:to>
                                        <p:strVal val="visible"/>
                                      </p:to>
                                    </p:set>
                                    <p:anim calcmode="lin" valueType="num">
                                      <p:cBhvr additive="base">
                                        <p:cTn id="37" dur="500" fill="hold"/>
                                        <p:tgtEl>
                                          <p:spTgt spid="6147">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14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itchFamily="18" charset="0"/>
                <a:cs typeface="Times New Roman" pitchFamily="18" charset="0"/>
              </a:rPr>
              <a:t>4.1  MIPS </a:t>
            </a:r>
            <a:r>
              <a:rPr lang="zh-CN" altLang="en-US" dirty="0" smtClean="0">
                <a:latin typeface="Times New Roman" pitchFamily="18" charset="0"/>
                <a:cs typeface="Times New Roman" pitchFamily="18" charset="0"/>
              </a:rPr>
              <a:t>多周期数据通路</a:t>
            </a:r>
            <a:r>
              <a:rPr lang="zh-CN" altLang="en-US" dirty="0">
                <a:latin typeface="Times New Roman" pitchFamily="18" charset="0"/>
                <a:cs typeface="Times New Roman" pitchFamily="18" charset="0"/>
              </a:rPr>
              <a:t>设计</a:t>
            </a:r>
            <a:endParaRPr lang="zh-CN" altLang="en-US" dirty="0"/>
          </a:p>
        </p:txBody>
      </p:sp>
      <p:sp>
        <p:nvSpPr>
          <p:cNvPr id="4" name="Rectangle 3"/>
          <p:cNvSpPr>
            <a:spLocks noGrp="1" noChangeArrowheads="1"/>
          </p:cNvSpPr>
          <p:nvPr>
            <p:ph idx="1"/>
          </p:nvPr>
        </p:nvSpPr>
        <p:spPr>
          <a:xfrm>
            <a:off x="539552" y="764704"/>
            <a:ext cx="8496944" cy="6145272"/>
          </a:xfrm>
        </p:spPr>
        <p:txBody>
          <a:bodyPr/>
          <a:lstStyle/>
          <a:p>
            <a:pPr>
              <a:lnSpc>
                <a:spcPct val="150000"/>
              </a:lnSpc>
              <a:spcBef>
                <a:spcPts val="0"/>
              </a:spcBef>
              <a:spcAft>
                <a:spcPts val="0"/>
              </a:spcAft>
            </a:pPr>
            <a:r>
              <a:rPr lang="zh-CN" altLang="en-US" dirty="0" smtClean="0">
                <a:ea typeface="宋体" charset="-122"/>
              </a:rPr>
              <a:t>为什么不使用单周期实现方式</a:t>
            </a:r>
          </a:p>
          <a:p>
            <a:pPr lvl="1">
              <a:lnSpc>
                <a:spcPct val="150000"/>
              </a:lnSpc>
              <a:spcBef>
                <a:spcPts val="0"/>
              </a:spcBef>
              <a:spcAft>
                <a:spcPts val="0"/>
              </a:spcAft>
            </a:pPr>
            <a:r>
              <a:rPr lang="zh-CN" altLang="en-US" dirty="0" smtClean="0">
                <a:ea typeface="宋体" charset="-122"/>
              </a:rPr>
              <a:t>单周期设计中，时钟周期对所有指令等长。而时钟周期由计算机中可能的最长路径决定，一般为取数指令。但某些指令类型本来可以在更短时间内完成</a:t>
            </a:r>
            <a:endParaRPr lang="en-US" altLang="zh-CN" dirty="0" smtClean="0">
              <a:ea typeface="宋体" charset="-122"/>
            </a:endParaRPr>
          </a:p>
          <a:p>
            <a:pPr>
              <a:lnSpc>
                <a:spcPct val="150000"/>
              </a:lnSpc>
              <a:spcBef>
                <a:spcPts val="0"/>
              </a:spcBef>
              <a:spcAft>
                <a:spcPts val="0"/>
              </a:spcAft>
            </a:pPr>
            <a:r>
              <a:rPr lang="zh-CN" altLang="en-US" dirty="0" smtClean="0">
                <a:ea typeface="宋体" charset="-122"/>
              </a:rPr>
              <a:t>多周期方案</a:t>
            </a:r>
          </a:p>
          <a:p>
            <a:pPr lvl="1">
              <a:lnSpc>
                <a:spcPct val="150000"/>
              </a:lnSpc>
              <a:spcBef>
                <a:spcPts val="0"/>
              </a:spcBef>
              <a:spcAft>
                <a:spcPts val="0"/>
              </a:spcAft>
            </a:pPr>
            <a:r>
              <a:rPr lang="zh-CN" altLang="en-US" dirty="0" smtClean="0">
                <a:ea typeface="宋体" charset="-122"/>
              </a:rPr>
              <a:t>将指令执行分解为多个步骤，每一步骤一个时钟周期，则指令执行周期为多个时钟周期，</a:t>
            </a:r>
            <a:r>
              <a:rPr lang="zh-CN" altLang="en-US" dirty="0" smtClean="0">
                <a:solidFill>
                  <a:schemeClr val="tx2">
                    <a:lumMod val="50000"/>
                    <a:lumOff val="50000"/>
                  </a:schemeClr>
                </a:solidFill>
                <a:ea typeface="宋体" charset="-122"/>
              </a:rPr>
              <a:t>不同指令的指令周期包含时钟周期数不一样</a:t>
            </a:r>
            <a:r>
              <a:rPr lang="zh-CN" altLang="en-US" dirty="0" smtClean="0">
                <a:ea typeface="宋体" charset="-122"/>
              </a:rPr>
              <a:t>。</a:t>
            </a:r>
          </a:p>
          <a:p>
            <a:pPr lvl="1">
              <a:lnSpc>
                <a:spcPct val="150000"/>
              </a:lnSpc>
              <a:spcBef>
                <a:spcPts val="0"/>
              </a:spcBef>
              <a:spcAft>
                <a:spcPts val="0"/>
              </a:spcAft>
            </a:pPr>
            <a:r>
              <a:rPr lang="zh-CN" altLang="en-US" dirty="0" smtClean="0">
                <a:ea typeface="宋体" charset="-122"/>
              </a:rPr>
              <a:t>优点：</a:t>
            </a:r>
            <a:endParaRPr lang="en-US" altLang="zh-CN" dirty="0" smtClean="0">
              <a:ea typeface="宋体" charset="-122"/>
            </a:endParaRPr>
          </a:p>
          <a:p>
            <a:pPr lvl="2">
              <a:lnSpc>
                <a:spcPct val="150000"/>
              </a:lnSpc>
              <a:spcBef>
                <a:spcPts val="0"/>
              </a:spcBef>
              <a:spcAft>
                <a:spcPts val="0"/>
              </a:spcAft>
            </a:pPr>
            <a:r>
              <a:rPr lang="zh-CN" altLang="en-US" dirty="0" smtClean="0">
                <a:solidFill>
                  <a:srgbClr val="FF0000"/>
                </a:solidFill>
                <a:ea typeface="宋体" charset="-122"/>
              </a:rPr>
              <a:t>提高性能</a:t>
            </a:r>
            <a:r>
              <a:rPr lang="zh-CN" altLang="en-US" dirty="0">
                <a:ea typeface="宋体" charset="-122"/>
              </a:rPr>
              <a:t>：不同指令的执行占用不同的</a:t>
            </a:r>
            <a:r>
              <a:rPr lang="zh-CN" altLang="en-US" dirty="0" smtClean="0">
                <a:ea typeface="宋体" charset="-122"/>
              </a:rPr>
              <a:t>时钟</a:t>
            </a:r>
            <a:r>
              <a:rPr lang="zh-CN" altLang="en-US" dirty="0">
                <a:ea typeface="宋体" charset="-122"/>
              </a:rPr>
              <a:t>周期</a:t>
            </a:r>
            <a:r>
              <a:rPr lang="zh-CN" altLang="en-US" dirty="0" smtClean="0">
                <a:ea typeface="宋体" charset="-122"/>
              </a:rPr>
              <a:t>数；</a:t>
            </a:r>
            <a:endParaRPr lang="en-US" altLang="zh-CN" dirty="0" smtClean="0">
              <a:ea typeface="宋体" charset="-122"/>
            </a:endParaRPr>
          </a:p>
          <a:p>
            <a:pPr lvl="2">
              <a:lnSpc>
                <a:spcPct val="150000"/>
              </a:lnSpc>
              <a:spcBef>
                <a:spcPts val="0"/>
              </a:spcBef>
              <a:spcAft>
                <a:spcPts val="0"/>
              </a:spcAft>
            </a:pPr>
            <a:r>
              <a:rPr lang="zh-CN" altLang="en-US" dirty="0" smtClean="0">
                <a:solidFill>
                  <a:srgbClr val="FF0000"/>
                </a:solidFill>
                <a:ea typeface="宋体" charset="-122"/>
              </a:rPr>
              <a:t>降低成本</a:t>
            </a:r>
            <a:r>
              <a:rPr lang="zh-CN" altLang="en-US" dirty="0">
                <a:ea typeface="宋体" charset="-122"/>
              </a:rPr>
              <a:t>：一个功能单元可以在一条</a:t>
            </a:r>
            <a:r>
              <a:rPr lang="zh-CN" altLang="en-US" dirty="0" smtClean="0">
                <a:ea typeface="宋体" charset="-122"/>
              </a:rPr>
              <a:t>指令执行</a:t>
            </a:r>
            <a:r>
              <a:rPr lang="zh-CN" altLang="en-US" dirty="0">
                <a:ea typeface="宋体" charset="-122"/>
              </a:rPr>
              <a:t>过程中使用多次</a:t>
            </a:r>
            <a:r>
              <a:rPr lang="zh-CN" altLang="en-US" dirty="0" smtClean="0">
                <a:ea typeface="宋体" charset="-122"/>
              </a:rPr>
              <a:t>，</a:t>
            </a:r>
            <a:r>
              <a:rPr lang="zh-CN" altLang="en-US" dirty="0">
                <a:ea typeface="宋体" charset="-122"/>
              </a:rPr>
              <a:t>只要是在不同周期中（这种共享可减少所需的硬件数量</a:t>
            </a:r>
            <a:r>
              <a:rPr lang="zh-CN" altLang="en-US" dirty="0" smtClean="0">
                <a:ea typeface="宋体" charset="-122"/>
              </a:rPr>
              <a:t>）。</a:t>
            </a:r>
            <a:endParaRPr lang="en-US" altLang="zh-CN" dirty="0" smtClean="0">
              <a:ea typeface="宋体" charset="-122"/>
            </a:endParaRPr>
          </a:p>
          <a:p>
            <a:pPr lvl="2">
              <a:lnSpc>
                <a:spcPct val="150000"/>
              </a:lnSpc>
              <a:spcBef>
                <a:spcPts val="0"/>
              </a:spcBef>
              <a:spcAft>
                <a:spcPts val="0"/>
              </a:spcAft>
            </a:pPr>
            <a:r>
              <a:rPr lang="zh-CN" altLang="en-US" dirty="0" smtClean="0">
                <a:ea typeface="宋体" charset="-122"/>
              </a:rPr>
              <a:t>为流水线做好准备</a:t>
            </a:r>
            <a:endParaRPr lang="en-US" altLang="zh-CN" dirty="0" smtClean="0">
              <a:ea typeface="宋体" charset="-122"/>
            </a:endParaRPr>
          </a:p>
          <a:p>
            <a:pPr lvl="1">
              <a:lnSpc>
                <a:spcPct val="150000"/>
              </a:lnSpc>
              <a:spcBef>
                <a:spcPts val="0"/>
              </a:spcBef>
              <a:spcAft>
                <a:spcPts val="0"/>
              </a:spcAft>
            </a:pPr>
            <a:r>
              <a:rPr lang="zh-CN" altLang="en-US" dirty="0" smtClean="0">
                <a:ea typeface="宋体" charset="-122"/>
              </a:rPr>
              <a:t>缺点：</a:t>
            </a:r>
            <a:endParaRPr lang="en-US" altLang="zh-CN" dirty="0" smtClean="0">
              <a:ea typeface="宋体" charset="-122"/>
            </a:endParaRPr>
          </a:p>
          <a:p>
            <a:pPr lvl="2">
              <a:lnSpc>
                <a:spcPct val="150000"/>
              </a:lnSpc>
              <a:spcBef>
                <a:spcPts val="0"/>
              </a:spcBef>
              <a:spcAft>
                <a:spcPts val="0"/>
              </a:spcAft>
            </a:pPr>
            <a:r>
              <a:rPr lang="zh-CN" altLang="en-US" dirty="0" smtClean="0">
                <a:ea typeface="宋体" charset="-122"/>
              </a:rPr>
              <a:t>增加非体系结构状态部件（寄存器），保存中间计算结果，增加延迟</a:t>
            </a:r>
            <a:endParaRPr lang="en-US" altLang="zh-CN" dirty="0" smtClean="0">
              <a:ea typeface="宋体" charset="-122"/>
            </a:endParaRPr>
          </a:p>
          <a:p>
            <a:pPr lvl="2">
              <a:lnSpc>
                <a:spcPct val="150000"/>
              </a:lnSpc>
              <a:spcBef>
                <a:spcPts val="0"/>
              </a:spcBef>
              <a:spcAft>
                <a:spcPts val="0"/>
              </a:spcAft>
            </a:pPr>
            <a:r>
              <a:rPr lang="zh-CN" altLang="en-US" dirty="0" smtClean="0">
                <a:ea typeface="宋体" charset="-122"/>
              </a:rPr>
              <a:t>控制逻辑更为复杂，需要使用</a:t>
            </a:r>
            <a:r>
              <a:rPr lang="en-US" altLang="zh-CN" dirty="0" smtClean="0">
                <a:ea typeface="宋体" charset="-122"/>
              </a:rPr>
              <a:t>FSM</a:t>
            </a:r>
            <a:r>
              <a:rPr lang="zh-CN" altLang="en-US" dirty="0" smtClean="0">
                <a:ea typeface="宋体" charset="-122"/>
              </a:rPr>
              <a:t>而非组合逻辑实现</a:t>
            </a:r>
            <a:endParaRPr lang="en-US" altLang="zh-CN" dirty="0" smtClean="0">
              <a:ea typeface="宋体" charset="-122"/>
            </a:endParaRPr>
          </a:p>
        </p:txBody>
      </p:sp>
    </p:spTree>
    <p:extLst>
      <p:ext uri="{BB962C8B-B14F-4D97-AF65-F5344CB8AC3E}">
        <p14:creationId xmlns:p14="http://schemas.microsoft.com/office/powerpoint/2010/main" val="29534361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47650"/>
            <a:ext cx="7696200" cy="819150"/>
          </a:xfrm>
        </p:spPr>
        <p:txBody>
          <a:bodyPr lIns="90488" tIns="44450" rIns="90488" bIns="44450"/>
          <a:lstStyle/>
          <a:p>
            <a:pPr algn="l" eaLnBrk="1" hangingPunct="1">
              <a:defRPr/>
            </a:pPr>
            <a:r>
              <a:rPr lang="zh-CN" altLang="en-US" sz="3600" smtClean="0"/>
              <a:t>流水化洗衣房：尽可能早的开始工作</a:t>
            </a:r>
          </a:p>
        </p:txBody>
      </p:sp>
      <p:sp>
        <p:nvSpPr>
          <p:cNvPr id="7171" name="Rectangle 3"/>
          <p:cNvSpPr>
            <a:spLocks noGrp="1" noChangeArrowheads="1"/>
          </p:cNvSpPr>
          <p:nvPr>
            <p:ph type="body" idx="1"/>
          </p:nvPr>
        </p:nvSpPr>
        <p:spPr>
          <a:xfrm>
            <a:off x="730250" y="6108700"/>
            <a:ext cx="8102600" cy="406400"/>
          </a:xfrm>
          <a:noFill/>
        </p:spPr>
        <p:txBody>
          <a:bodyPr lIns="90488" tIns="44450" rIns="90488" bIns="44450"/>
          <a:lstStyle/>
          <a:p>
            <a:pPr eaLnBrk="1" hangingPunct="1">
              <a:lnSpc>
                <a:spcPct val="90000"/>
              </a:lnSpc>
            </a:pPr>
            <a:r>
              <a:rPr lang="zh-CN" altLang="en-US" sz="2800" b="1" smtClean="0">
                <a:ea typeface="黑体" pitchFamily="49" charset="-122"/>
              </a:rPr>
              <a:t>流水化洗衣房：</a:t>
            </a:r>
            <a:r>
              <a:rPr lang="en-US" altLang="zh-CN" sz="2800" b="1" smtClean="0">
                <a:ea typeface="黑体" pitchFamily="49" charset="-122"/>
              </a:rPr>
              <a:t>3.5</a:t>
            </a:r>
            <a:r>
              <a:rPr lang="zh-CN" altLang="en-US" sz="2800" b="1" smtClean="0">
                <a:ea typeface="黑体" pitchFamily="49" charset="-122"/>
              </a:rPr>
              <a:t>小时完成</a:t>
            </a:r>
            <a:r>
              <a:rPr lang="en-US" altLang="zh-CN" sz="2800" b="1" smtClean="0">
                <a:ea typeface="黑体" pitchFamily="49" charset="-122"/>
              </a:rPr>
              <a:t>4</a:t>
            </a:r>
            <a:r>
              <a:rPr lang="zh-CN" altLang="en-US" sz="2800" b="1" smtClean="0">
                <a:ea typeface="黑体" pitchFamily="49" charset="-122"/>
              </a:rPr>
              <a:t>个任务</a:t>
            </a:r>
          </a:p>
        </p:txBody>
      </p:sp>
      <p:grpSp>
        <p:nvGrpSpPr>
          <p:cNvPr id="9220" name="Group 4"/>
          <p:cNvGrpSpPr>
            <a:grpSpLocks/>
          </p:cNvGrpSpPr>
          <p:nvPr/>
        </p:nvGrpSpPr>
        <p:grpSpPr bwMode="auto">
          <a:xfrm>
            <a:off x="1130300" y="3028950"/>
            <a:ext cx="522288" cy="534988"/>
            <a:chOff x="712" y="1908"/>
            <a:chExt cx="329" cy="337"/>
          </a:xfrm>
        </p:grpSpPr>
        <p:sp>
          <p:nvSpPr>
            <p:cNvPr id="9348" name="Freeform 5"/>
            <p:cNvSpPr>
              <a:spLocks/>
            </p:cNvSpPr>
            <p:nvPr/>
          </p:nvSpPr>
          <p:spPr bwMode="auto">
            <a:xfrm>
              <a:off x="712" y="19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349" name="Rectangle 6"/>
            <p:cNvSpPr>
              <a:spLocks noChangeArrowheads="1"/>
            </p:cNvSpPr>
            <p:nvPr/>
          </p:nvSpPr>
          <p:spPr bwMode="auto">
            <a:xfrm>
              <a:off x="763" y="1959"/>
              <a:ext cx="253" cy="286"/>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A</a:t>
              </a:r>
            </a:p>
          </p:txBody>
        </p:sp>
      </p:grpSp>
      <p:grpSp>
        <p:nvGrpSpPr>
          <p:cNvPr id="9221" name="Group 7"/>
          <p:cNvGrpSpPr>
            <a:grpSpLocks/>
          </p:cNvGrpSpPr>
          <p:nvPr/>
        </p:nvGrpSpPr>
        <p:grpSpPr bwMode="auto">
          <a:xfrm>
            <a:off x="1117600" y="3879850"/>
            <a:ext cx="522288" cy="534988"/>
            <a:chOff x="704" y="2444"/>
            <a:chExt cx="329" cy="337"/>
          </a:xfrm>
        </p:grpSpPr>
        <p:sp>
          <p:nvSpPr>
            <p:cNvPr id="9346" name="Freeform 8"/>
            <p:cNvSpPr>
              <a:spLocks/>
            </p:cNvSpPr>
            <p:nvPr/>
          </p:nvSpPr>
          <p:spPr bwMode="auto">
            <a:xfrm>
              <a:off x="704" y="244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347" name="Rectangle 9"/>
            <p:cNvSpPr>
              <a:spLocks noChangeArrowheads="1"/>
            </p:cNvSpPr>
            <p:nvPr/>
          </p:nvSpPr>
          <p:spPr bwMode="auto">
            <a:xfrm>
              <a:off x="755" y="2495"/>
              <a:ext cx="253" cy="286"/>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B</a:t>
              </a:r>
            </a:p>
          </p:txBody>
        </p:sp>
      </p:grpSp>
      <p:grpSp>
        <p:nvGrpSpPr>
          <p:cNvPr id="9222" name="Group 10"/>
          <p:cNvGrpSpPr>
            <a:grpSpLocks/>
          </p:cNvGrpSpPr>
          <p:nvPr/>
        </p:nvGrpSpPr>
        <p:grpSpPr bwMode="auto">
          <a:xfrm>
            <a:off x="1079500" y="4629150"/>
            <a:ext cx="522288" cy="534988"/>
            <a:chOff x="680" y="2916"/>
            <a:chExt cx="329" cy="337"/>
          </a:xfrm>
        </p:grpSpPr>
        <p:sp>
          <p:nvSpPr>
            <p:cNvPr id="9344" name="Freeform 11"/>
            <p:cNvSpPr>
              <a:spLocks/>
            </p:cNvSpPr>
            <p:nvPr/>
          </p:nvSpPr>
          <p:spPr bwMode="auto">
            <a:xfrm>
              <a:off x="680" y="2916"/>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345" name="Rectangle 12"/>
            <p:cNvSpPr>
              <a:spLocks noChangeArrowheads="1"/>
            </p:cNvSpPr>
            <p:nvPr/>
          </p:nvSpPr>
          <p:spPr bwMode="auto">
            <a:xfrm>
              <a:off x="731" y="2967"/>
              <a:ext cx="253" cy="286"/>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C</a:t>
              </a:r>
            </a:p>
          </p:txBody>
        </p:sp>
      </p:grpSp>
      <p:grpSp>
        <p:nvGrpSpPr>
          <p:cNvPr id="9223" name="Group 13"/>
          <p:cNvGrpSpPr>
            <a:grpSpLocks/>
          </p:cNvGrpSpPr>
          <p:nvPr/>
        </p:nvGrpSpPr>
        <p:grpSpPr bwMode="auto">
          <a:xfrm>
            <a:off x="1079500" y="5353050"/>
            <a:ext cx="522288" cy="534988"/>
            <a:chOff x="680" y="3372"/>
            <a:chExt cx="329" cy="337"/>
          </a:xfrm>
        </p:grpSpPr>
        <p:sp>
          <p:nvSpPr>
            <p:cNvPr id="9342" name="Freeform 14"/>
            <p:cNvSpPr>
              <a:spLocks/>
            </p:cNvSpPr>
            <p:nvPr/>
          </p:nvSpPr>
          <p:spPr bwMode="auto">
            <a:xfrm>
              <a:off x="680" y="3372"/>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343" name="Rectangle 15"/>
            <p:cNvSpPr>
              <a:spLocks noChangeArrowheads="1"/>
            </p:cNvSpPr>
            <p:nvPr/>
          </p:nvSpPr>
          <p:spPr bwMode="auto">
            <a:xfrm>
              <a:off x="731" y="3423"/>
              <a:ext cx="253" cy="286"/>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D</a:t>
              </a:r>
            </a:p>
          </p:txBody>
        </p:sp>
      </p:grpSp>
      <p:sp>
        <p:nvSpPr>
          <p:cNvPr id="9224" name="Rectangle 16"/>
          <p:cNvSpPr>
            <a:spLocks noChangeArrowheads="1"/>
          </p:cNvSpPr>
          <p:nvPr/>
        </p:nvSpPr>
        <p:spPr bwMode="auto">
          <a:xfrm>
            <a:off x="1401763" y="1433513"/>
            <a:ext cx="892175" cy="454025"/>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pPr>
            <a:r>
              <a:rPr lang="en-US" altLang="zh-CN" sz="2400" b="1">
                <a:solidFill>
                  <a:srgbClr val="000000"/>
                </a:solidFill>
                <a:latin typeface="Arial" pitchFamily="34" charset="0"/>
              </a:rPr>
              <a:t>6 PM</a:t>
            </a:r>
          </a:p>
        </p:txBody>
      </p:sp>
      <p:sp>
        <p:nvSpPr>
          <p:cNvPr id="9225" name="Line 17"/>
          <p:cNvSpPr>
            <a:spLocks noChangeShapeType="1"/>
          </p:cNvSpPr>
          <p:nvPr/>
        </p:nvSpPr>
        <p:spPr bwMode="auto">
          <a:xfrm>
            <a:off x="1765300" y="2019300"/>
            <a:ext cx="6324600" cy="0"/>
          </a:xfrm>
          <a:prstGeom prst="line">
            <a:avLst/>
          </a:prstGeom>
          <a:noFill/>
          <a:ln w="12700">
            <a:solidFill>
              <a:schemeClr val="tx1"/>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226" name="Line 18"/>
          <p:cNvSpPr>
            <a:spLocks noChangeShapeType="1"/>
          </p:cNvSpPr>
          <p:nvPr/>
        </p:nvSpPr>
        <p:spPr bwMode="auto">
          <a:xfrm>
            <a:off x="1758950" y="1885950"/>
            <a:ext cx="0" cy="304800"/>
          </a:xfrm>
          <a:prstGeom prst="line">
            <a:avLst/>
          </a:prstGeom>
          <a:no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227" name="Rectangle 19"/>
          <p:cNvSpPr>
            <a:spLocks noChangeArrowheads="1"/>
          </p:cNvSpPr>
          <p:nvPr/>
        </p:nvSpPr>
        <p:spPr bwMode="auto">
          <a:xfrm>
            <a:off x="2633663" y="1446213"/>
            <a:ext cx="350837" cy="454025"/>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pPr>
            <a:r>
              <a:rPr lang="en-US" altLang="zh-CN" sz="2400" b="1">
                <a:solidFill>
                  <a:srgbClr val="000000"/>
                </a:solidFill>
                <a:latin typeface="Arial" pitchFamily="34" charset="0"/>
              </a:rPr>
              <a:t>7</a:t>
            </a:r>
          </a:p>
        </p:txBody>
      </p:sp>
      <p:sp>
        <p:nvSpPr>
          <p:cNvPr id="9228" name="Rectangle 20"/>
          <p:cNvSpPr>
            <a:spLocks noChangeArrowheads="1"/>
          </p:cNvSpPr>
          <p:nvPr/>
        </p:nvSpPr>
        <p:spPr bwMode="auto">
          <a:xfrm>
            <a:off x="3700463" y="1446213"/>
            <a:ext cx="350837" cy="454025"/>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pPr>
            <a:r>
              <a:rPr lang="en-US" altLang="zh-CN" sz="2400" b="1">
                <a:solidFill>
                  <a:srgbClr val="000000"/>
                </a:solidFill>
                <a:latin typeface="Arial" pitchFamily="34" charset="0"/>
              </a:rPr>
              <a:t>8</a:t>
            </a:r>
          </a:p>
        </p:txBody>
      </p:sp>
      <p:sp>
        <p:nvSpPr>
          <p:cNvPr id="9229" name="Rectangle 21"/>
          <p:cNvSpPr>
            <a:spLocks noChangeArrowheads="1"/>
          </p:cNvSpPr>
          <p:nvPr/>
        </p:nvSpPr>
        <p:spPr bwMode="auto">
          <a:xfrm>
            <a:off x="4716463" y="1446213"/>
            <a:ext cx="350837" cy="454025"/>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pPr>
            <a:r>
              <a:rPr lang="en-US" altLang="zh-CN" sz="2400" b="1">
                <a:solidFill>
                  <a:srgbClr val="000000"/>
                </a:solidFill>
                <a:latin typeface="Arial" pitchFamily="34" charset="0"/>
              </a:rPr>
              <a:t>9</a:t>
            </a:r>
          </a:p>
        </p:txBody>
      </p:sp>
      <p:sp>
        <p:nvSpPr>
          <p:cNvPr id="9230" name="Rectangle 22"/>
          <p:cNvSpPr>
            <a:spLocks noChangeArrowheads="1"/>
          </p:cNvSpPr>
          <p:nvPr/>
        </p:nvSpPr>
        <p:spPr bwMode="auto">
          <a:xfrm>
            <a:off x="5656263" y="1458913"/>
            <a:ext cx="520700" cy="454025"/>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pPr>
            <a:r>
              <a:rPr lang="en-US" altLang="zh-CN" sz="2400" b="1">
                <a:solidFill>
                  <a:srgbClr val="000000"/>
                </a:solidFill>
                <a:latin typeface="Arial" pitchFamily="34" charset="0"/>
              </a:rPr>
              <a:t>10</a:t>
            </a:r>
          </a:p>
        </p:txBody>
      </p:sp>
      <p:sp>
        <p:nvSpPr>
          <p:cNvPr id="9231" name="Rectangle 23"/>
          <p:cNvSpPr>
            <a:spLocks noChangeArrowheads="1"/>
          </p:cNvSpPr>
          <p:nvPr/>
        </p:nvSpPr>
        <p:spPr bwMode="auto">
          <a:xfrm>
            <a:off x="6748463" y="1446213"/>
            <a:ext cx="520700" cy="454025"/>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pPr>
            <a:r>
              <a:rPr lang="en-US" altLang="zh-CN" sz="2400" b="1">
                <a:solidFill>
                  <a:srgbClr val="000000"/>
                </a:solidFill>
                <a:latin typeface="Arial" pitchFamily="34" charset="0"/>
              </a:rPr>
              <a:t>11</a:t>
            </a:r>
          </a:p>
        </p:txBody>
      </p:sp>
      <p:sp>
        <p:nvSpPr>
          <p:cNvPr id="9232" name="Rectangle 24"/>
          <p:cNvSpPr>
            <a:spLocks noChangeArrowheads="1"/>
          </p:cNvSpPr>
          <p:nvPr/>
        </p:nvSpPr>
        <p:spPr bwMode="auto">
          <a:xfrm>
            <a:off x="7750175" y="1433513"/>
            <a:ext cx="793750" cy="454025"/>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zh-CN" altLang="en-US" sz="2400" b="1">
                <a:solidFill>
                  <a:srgbClr val="000000"/>
                </a:solidFill>
                <a:latin typeface="Arial" pitchFamily="34" charset="0"/>
              </a:rPr>
              <a:t>午夜</a:t>
            </a:r>
          </a:p>
        </p:txBody>
      </p:sp>
      <p:grpSp>
        <p:nvGrpSpPr>
          <p:cNvPr id="9233" name="Group 27"/>
          <p:cNvGrpSpPr>
            <a:grpSpLocks/>
          </p:cNvGrpSpPr>
          <p:nvPr/>
        </p:nvGrpSpPr>
        <p:grpSpPr bwMode="auto">
          <a:xfrm>
            <a:off x="1803400" y="2927350"/>
            <a:ext cx="484188" cy="711200"/>
            <a:chOff x="1136" y="1844"/>
            <a:chExt cx="305" cy="448"/>
          </a:xfrm>
        </p:grpSpPr>
        <p:grpSp>
          <p:nvGrpSpPr>
            <p:cNvPr id="9338" name="Group 28"/>
            <p:cNvGrpSpPr>
              <a:grpSpLocks/>
            </p:cNvGrpSpPr>
            <p:nvPr/>
          </p:nvGrpSpPr>
          <p:grpSpPr bwMode="auto">
            <a:xfrm>
              <a:off x="1136" y="1844"/>
              <a:ext cx="305" cy="448"/>
              <a:chOff x="1136" y="1844"/>
              <a:chExt cx="305" cy="448"/>
            </a:xfrm>
          </p:grpSpPr>
          <p:sp>
            <p:nvSpPr>
              <p:cNvPr id="9340" name="AutoShape 29"/>
              <p:cNvSpPr>
                <a:spLocks noChangeArrowheads="1"/>
              </p:cNvSpPr>
              <p:nvPr/>
            </p:nvSpPr>
            <p:spPr bwMode="auto">
              <a:xfrm>
                <a:off x="1136" y="1915"/>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341" name="AutoShape 30"/>
              <p:cNvSpPr>
                <a:spLocks noChangeArrowheads="1"/>
              </p:cNvSpPr>
              <p:nvPr/>
            </p:nvSpPr>
            <p:spPr bwMode="auto">
              <a:xfrm>
                <a:off x="1206" y="1844"/>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9339" name="AutoShape 31"/>
            <p:cNvSpPr>
              <a:spLocks noChangeArrowheads="1"/>
            </p:cNvSpPr>
            <p:nvPr/>
          </p:nvSpPr>
          <p:spPr bwMode="auto">
            <a:xfrm>
              <a:off x="1198" y="1948"/>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8" name="Group 136"/>
          <p:cNvGrpSpPr>
            <a:grpSpLocks/>
          </p:cNvGrpSpPr>
          <p:nvPr/>
        </p:nvGrpSpPr>
        <p:grpSpPr bwMode="auto">
          <a:xfrm>
            <a:off x="2281238" y="2927350"/>
            <a:ext cx="641350" cy="1447800"/>
            <a:chOff x="1437" y="1844"/>
            <a:chExt cx="404" cy="912"/>
          </a:xfrm>
        </p:grpSpPr>
        <p:grpSp>
          <p:nvGrpSpPr>
            <p:cNvPr id="9327" name="Group 32"/>
            <p:cNvGrpSpPr>
              <a:grpSpLocks/>
            </p:cNvGrpSpPr>
            <p:nvPr/>
          </p:nvGrpSpPr>
          <p:grpSpPr bwMode="auto">
            <a:xfrm>
              <a:off x="1437" y="1844"/>
              <a:ext cx="378" cy="448"/>
              <a:chOff x="1437" y="1844"/>
              <a:chExt cx="378" cy="448"/>
            </a:xfrm>
          </p:grpSpPr>
          <p:grpSp>
            <p:nvGrpSpPr>
              <p:cNvPr id="9333" name="Group 33"/>
              <p:cNvGrpSpPr>
                <a:grpSpLocks/>
              </p:cNvGrpSpPr>
              <p:nvPr/>
            </p:nvGrpSpPr>
            <p:grpSpPr bwMode="auto">
              <a:xfrm>
                <a:off x="1437" y="1844"/>
                <a:ext cx="378" cy="448"/>
                <a:chOff x="1437" y="1844"/>
                <a:chExt cx="378" cy="448"/>
              </a:xfrm>
            </p:grpSpPr>
            <p:sp>
              <p:nvSpPr>
                <p:cNvPr id="9336" name="AutoShape 34"/>
                <p:cNvSpPr>
                  <a:spLocks noChangeArrowheads="1"/>
                </p:cNvSpPr>
                <p:nvPr/>
              </p:nvSpPr>
              <p:spPr bwMode="auto">
                <a:xfrm>
                  <a:off x="1437" y="1915"/>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337" name="AutoShape 35"/>
                <p:cNvSpPr>
                  <a:spLocks noChangeArrowheads="1"/>
                </p:cNvSpPr>
                <p:nvPr/>
              </p:nvSpPr>
              <p:spPr bwMode="auto">
                <a:xfrm>
                  <a:off x="1523" y="1844"/>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9334" name="Oval 36"/>
              <p:cNvSpPr>
                <a:spLocks noChangeArrowheads="1"/>
              </p:cNvSpPr>
              <p:nvPr/>
            </p:nvSpPr>
            <p:spPr bwMode="auto">
              <a:xfrm>
                <a:off x="1552" y="1880"/>
                <a:ext cx="49" cy="27"/>
              </a:xfrm>
              <a:prstGeom prst="ellipse">
                <a:avLst/>
              </a:prstGeom>
              <a:solidFill>
                <a:schemeClr val="bg1"/>
              </a:solid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335" name="AutoShape 37"/>
              <p:cNvSpPr>
                <a:spLocks noChangeArrowheads="1"/>
              </p:cNvSpPr>
              <p:nvPr/>
            </p:nvSpPr>
            <p:spPr bwMode="auto">
              <a:xfrm>
                <a:off x="1484" y="2090"/>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9328" name="Group 46"/>
            <p:cNvGrpSpPr>
              <a:grpSpLocks/>
            </p:cNvGrpSpPr>
            <p:nvPr/>
          </p:nvGrpSpPr>
          <p:grpSpPr bwMode="auto">
            <a:xfrm>
              <a:off x="1536" y="2308"/>
              <a:ext cx="305" cy="448"/>
              <a:chOff x="1536" y="2308"/>
              <a:chExt cx="305" cy="448"/>
            </a:xfrm>
          </p:grpSpPr>
          <p:grpSp>
            <p:nvGrpSpPr>
              <p:cNvPr id="9329" name="Group 47"/>
              <p:cNvGrpSpPr>
                <a:grpSpLocks/>
              </p:cNvGrpSpPr>
              <p:nvPr/>
            </p:nvGrpSpPr>
            <p:grpSpPr bwMode="auto">
              <a:xfrm>
                <a:off x="1536" y="2308"/>
                <a:ext cx="305" cy="448"/>
                <a:chOff x="1536" y="2308"/>
                <a:chExt cx="305" cy="448"/>
              </a:xfrm>
            </p:grpSpPr>
            <p:sp>
              <p:nvSpPr>
                <p:cNvPr id="9331" name="AutoShape 48"/>
                <p:cNvSpPr>
                  <a:spLocks noChangeArrowheads="1"/>
                </p:cNvSpPr>
                <p:nvPr/>
              </p:nvSpPr>
              <p:spPr bwMode="auto">
                <a:xfrm>
                  <a:off x="1536" y="2379"/>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332" name="AutoShape 49"/>
                <p:cNvSpPr>
                  <a:spLocks noChangeArrowheads="1"/>
                </p:cNvSpPr>
                <p:nvPr/>
              </p:nvSpPr>
              <p:spPr bwMode="auto">
                <a:xfrm>
                  <a:off x="1606" y="2308"/>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9330" name="AutoShape 50"/>
              <p:cNvSpPr>
                <a:spLocks noChangeArrowheads="1"/>
              </p:cNvSpPr>
              <p:nvPr/>
            </p:nvSpPr>
            <p:spPr bwMode="auto">
              <a:xfrm>
                <a:off x="1598" y="2412"/>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grpSp>
        <p:nvGrpSpPr>
          <p:cNvPr id="13" name="Group 137"/>
          <p:cNvGrpSpPr>
            <a:grpSpLocks/>
          </p:cNvGrpSpPr>
          <p:nvPr/>
        </p:nvGrpSpPr>
        <p:grpSpPr bwMode="auto">
          <a:xfrm>
            <a:off x="2887663" y="3017838"/>
            <a:ext cx="695325" cy="2132012"/>
            <a:chOff x="1819" y="1901"/>
            <a:chExt cx="438" cy="1343"/>
          </a:xfrm>
        </p:grpSpPr>
        <p:sp>
          <p:nvSpPr>
            <p:cNvPr id="9309" name="Freeform 38"/>
            <p:cNvSpPr>
              <a:spLocks/>
            </p:cNvSpPr>
            <p:nvPr/>
          </p:nvSpPr>
          <p:spPr bwMode="auto">
            <a:xfrm>
              <a:off x="2001" y="207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310" name="Rectangle 39"/>
            <p:cNvSpPr>
              <a:spLocks noChangeArrowheads="1"/>
            </p:cNvSpPr>
            <p:nvPr/>
          </p:nvSpPr>
          <p:spPr bwMode="auto">
            <a:xfrm>
              <a:off x="1997" y="2073"/>
              <a:ext cx="106" cy="16"/>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311" name="Rectangle 40"/>
            <p:cNvSpPr>
              <a:spLocks noChangeArrowheads="1"/>
            </p:cNvSpPr>
            <p:nvPr/>
          </p:nvSpPr>
          <p:spPr bwMode="auto">
            <a:xfrm>
              <a:off x="2004" y="2154"/>
              <a:ext cx="82" cy="16"/>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312" name="Rectangle 41"/>
            <p:cNvSpPr>
              <a:spLocks noChangeArrowheads="1"/>
            </p:cNvSpPr>
            <p:nvPr/>
          </p:nvSpPr>
          <p:spPr bwMode="auto">
            <a:xfrm>
              <a:off x="1821" y="2154"/>
              <a:ext cx="103" cy="11"/>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9313" name="Group 42"/>
            <p:cNvGrpSpPr>
              <a:grpSpLocks/>
            </p:cNvGrpSpPr>
            <p:nvPr/>
          </p:nvGrpSpPr>
          <p:grpSpPr bwMode="auto">
            <a:xfrm>
              <a:off x="1819" y="1901"/>
              <a:ext cx="194" cy="364"/>
              <a:chOff x="1819" y="1901"/>
              <a:chExt cx="194" cy="364"/>
            </a:xfrm>
          </p:grpSpPr>
          <p:sp>
            <p:nvSpPr>
              <p:cNvPr id="9325" name="Oval 43"/>
              <p:cNvSpPr>
                <a:spLocks noChangeArrowheads="1"/>
              </p:cNvSpPr>
              <p:nvPr/>
            </p:nvSpPr>
            <p:spPr bwMode="auto">
              <a:xfrm>
                <a:off x="1895" y="1901"/>
                <a:ext cx="48" cy="48"/>
              </a:xfrm>
              <a:prstGeom prst="ellipse">
                <a:avLst/>
              </a:prstGeom>
              <a:solidFill>
                <a:srgbClr val="FC0128"/>
              </a:solidFill>
              <a:ln w="12700">
                <a:solidFill>
                  <a:srgbClr val="000000"/>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326" name="Freeform 44"/>
              <p:cNvSpPr>
                <a:spLocks/>
              </p:cNvSpPr>
              <p:nvPr/>
            </p:nvSpPr>
            <p:spPr bwMode="auto">
              <a:xfrm>
                <a:off x="1819" y="196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9314" name="Group 51"/>
            <p:cNvGrpSpPr>
              <a:grpSpLocks/>
            </p:cNvGrpSpPr>
            <p:nvPr/>
          </p:nvGrpSpPr>
          <p:grpSpPr bwMode="auto">
            <a:xfrm>
              <a:off x="1837" y="2308"/>
              <a:ext cx="378" cy="448"/>
              <a:chOff x="1837" y="2308"/>
              <a:chExt cx="378" cy="448"/>
            </a:xfrm>
          </p:grpSpPr>
          <p:grpSp>
            <p:nvGrpSpPr>
              <p:cNvPr id="9320" name="Group 52"/>
              <p:cNvGrpSpPr>
                <a:grpSpLocks/>
              </p:cNvGrpSpPr>
              <p:nvPr/>
            </p:nvGrpSpPr>
            <p:grpSpPr bwMode="auto">
              <a:xfrm>
                <a:off x="1837" y="2308"/>
                <a:ext cx="378" cy="448"/>
                <a:chOff x="1837" y="2308"/>
                <a:chExt cx="378" cy="448"/>
              </a:xfrm>
            </p:grpSpPr>
            <p:sp>
              <p:nvSpPr>
                <p:cNvPr id="9323" name="AutoShape 53"/>
                <p:cNvSpPr>
                  <a:spLocks noChangeArrowheads="1"/>
                </p:cNvSpPr>
                <p:nvPr/>
              </p:nvSpPr>
              <p:spPr bwMode="auto">
                <a:xfrm>
                  <a:off x="1837" y="2379"/>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324" name="AutoShape 54"/>
                <p:cNvSpPr>
                  <a:spLocks noChangeArrowheads="1"/>
                </p:cNvSpPr>
                <p:nvPr/>
              </p:nvSpPr>
              <p:spPr bwMode="auto">
                <a:xfrm>
                  <a:off x="1923" y="2308"/>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9321" name="Oval 55"/>
              <p:cNvSpPr>
                <a:spLocks noChangeArrowheads="1"/>
              </p:cNvSpPr>
              <p:nvPr/>
            </p:nvSpPr>
            <p:spPr bwMode="auto">
              <a:xfrm>
                <a:off x="1952" y="2344"/>
                <a:ext cx="49" cy="27"/>
              </a:xfrm>
              <a:prstGeom prst="ellipse">
                <a:avLst/>
              </a:prstGeom>
              <a:solidFill>
                <a:schemeClr val="bg1"/>
              </a:solid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322" name="AutoShape 56"/>
              <p:cNvSpPr>
                <a:spLocks noChangeArrowheads="1"/>
              </p:cNvSpPr>
              <p:nvPr/>
            </p:nvSpPr>
            <p:spPr bwMode="auto">
              <a:xfrm>
                <a:off x="1884" y="2554"/>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9315" name="Group 65"/>
            <p:cNvGrpSpPr>
              <a:grpSpLocks/>
            </p:cNvGrpSpPr>
            <p:nvPr/>
          </p:nvGrpSpPr>
          <p:grpSpPr bwMode="auto">
            <a:xfrm>
              <a:off x="1952" y="2796"/>
              <a:ext cx="305" cy="448"/>
              <a:chOff x="1952" y="2796"/>
              <a:chExt cx="305" cy="448"/>
            </a:xfrm>
          </p:grpSpPr>
          <p:grpSp>
            <p:nvGrpSpPr>
              <p:cNvPr id="9316" name="Group 66"/>
              <p:cNvGrpSpPr>
                <a:grpSpLocks/>
              </p:cNvGrpSpPr>
              <p:nvPr/>
            </p:nvGrpSpPr>
            <p:grpSpPr bwMode="auto">
              <a:xfrm>
                <a:off x="1952" y="2796"/>
                <a:ext cx="305" cy="448"/>
                <a:chOff x="1952" y="2796"/>
                <a:chExt cx="305" cy="448"/>
              </a:xfrm>
            </p:grpSpPr>
            <p:sp>
              <p:nvSpPr>
                <p:cNvPr id="9318" name="AutoShape 67"/>
                <p:cNvSpPr>
                  <a:spLocks noChangeArrowheads="1"/>
                </p:cNvSpPr>
                <p:nvPr/>
              </p:nvSpPr>
              <p:spPr bwMode="auto">
                <a:xfrm>
                  <a:off x="1952" y="2867"/>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319" name="AutoShape 68"/>
                <p:cNvSpPr>
                  <a:spLocks noChangeArrowheads="1"/>
                </p:cNvSpPr>
                <p:nvPr/>
              </p:nvSpPr>
              <p:spPr bwMode="auto">
                <a:xfrm>
                  <a:off x="2022" y="2796"/>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9317" name="AutoShape 69"/>
              <p:cNvSpPr>
                <a:spLocks noChangeArrowheads="1"/>
              </p:cNvSpPr>
              <p:nvPr/>
            </p:nvSpPr>
            <p:spPr bwMode="auto">
              <a:xfrm>
                <a:off x="2014" y="2900"/>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grpSp>
        <p:nvGrpSpPr>
          <p:cNvPr id="19" name="Group 138"/>
          <p:cNvGrpSpPr>
            <a:grpSpLocks/>
          </p:cNvGrpSpPr>
          <p:nvPr/>
        </p:nvGrpSpPr>
        <p:grpSpPr bwMode="auto">
          <a:xfrm>
            <a:off x="3522663" y="3754438"/>
            <a:ext cx="720725" cy="2106612"/>
            <a:chOff x="2219" y="2365"/>
            <a:chExt cx="454" cy="1327"/>
          </a:xfrm>
        </p:grpSpPr>
        <p:sp>
          <p:nvSpPr>
            <p:cNvPr id="9291" name="Freeform 57"/>
            <p:cNvSpPr>
              <a:spLocks/>
            </p:cNvSpPr>
            <p:nvPr/>
          </p:nvSpPr>
          <p:spPr bwMode="auto">
            <a:xfrm>
              <a:off x="2401" y="2537"/>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292" name="Rectangle 58"/>
            <p:cNvSpPr>
              <a:spLocks noChangeArrowheads="1"/>
            </p:cNvSpPr>
            <p:nvPr/>
          </p:nvSpPr>
          <p:spPr bwMode="auto">
            <a:xfrm>
              <a:off x="2397" y="2537"/>
              <a:ext cx="106" cy="16"/>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293" name="Rectangle 59"/>
            <p:cNvSpPr>
              <a:spLocks noChangeArrowheads="1"/>
            </p:cNvSpPr>
            <p:nvPr/>
          </p:nvSpPr>
          <p:spPr bwMode="auto">
            <a:xfrm>
              <a:off x="2404" y="2618"/>
              <a:ext cx="82" cy="16"/>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294" name="Rectangle 60"/>
            <p:cNvSpPr>
              <a:spLocks noChangeArrowheads="1"/>
            </p:cNvSpPr>
            <p:nvPr/>
          </p:nvSpPr>
          <p:spPr bwMode="auto">
            <a:xfrm>
              <a:off x="2221" y="2618"/>
              <a:ext cx="103" cy="11"/>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9295" name="Group 61"/>
            <p:cNvGrpSpPr>
              <a:grpSpLocks/>
            </p:cNvGrpSpPr>
            <p:nvPr/>
          </p:nvGrpSpPr>
          <p:grpSpPr bwMode="auto">
            <a:xfrm>
              <a:off x="2219" y="2365"/>
              <a:ext cx="194" cy="364"/>
              <a:chOff x="2219" y="2365"/>
              <a:chExt cx="194" cy="364"/>
            </a:xfrm>
          </p:grpSpPr>
          <p:sp>
            <p:nvSpPr>
              <p:cNvPr id="9307" name="Oval 62"/>
              <p:cNvSpPr>
                <a:spLocks noChangeArrowheads="1"/>
              </p:cNvSpPr>
              <p:nvPr/>
            </p:nvSpPr>
            <p:spPr bwMode="auto">
              <a:xfrm>
                <a:off x="2295" y="2365"/>
                <a:ext cx="48" cy="48"/>
              </a:xfrm>
              <a:prstGeom prst="ellipse">
                <a:avLst/>
              </a:prstGeom>
              <a:solidFill>
                <a:srgbClr val="FC0128"/>
              </a:solidFill>
              <a:ln w="12700">
                <a:solidFill>
                  <a:srgbClr val="000000"/>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308" name="Freeform 63"/>
              <p:cNvSpPr>
                <a:spLocks/>
              </p:cNvSpPr>
              <p:nvPr/>
            </p:nvSpPr>
            <p:spPr bwMode="auto">
              <a:xfrm>
                <a:off x="2219" y="243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9296" name="Group 70"/>
            <p:cNvGrpSpPr>
              <a:grpSpLocks/>
            </p:cNvGrpSpPr>
            <p:nvPr/>
          </p:nvGrpSpPr>
          <p:grpSpPr bwMode="auto">
            <a:xfrm>
              <a:off x="2253" y="2796"/>
              <a:ext cx="378" cy="448"/>
              <a:chOff x="2253" y="2796"/>
              <a:chExt cx="378" cy="448"/>
            </a:xfrm>
          </p:grpSpPr>
          <p:grpSp>
            <p:nvGrpSpPr>
              <p:cNvPr id="9302" name="Group 71"/>
              <p:cNvGrpSpPr>
                <a:grpSpLocks/>
              </p:cNvGrpSpPr>
              <p:nvPr/>
            </p:nvGrpSpPr>
            <p:grpSpPr bwMode="auto">
              <a:xfrm>
                <a:off x="2253" y="2796"/>
                <a:ext cx="378" cy="448"/>
                <a:chOff x="2253" y="2796"/>
                <a:chExt cx="378" cy="448"/>
              </a:xfrm>
            </p:grpSpPr>
            <p:sp>
              <p:nvSpPr>
                <p:cNvPr id="9305" name="AutoShape 72"/>
                <p:cNvSpPr>
                  <a:spLocks noChangeArrowheads="1"/>
                </p:cNvSpPr>
                <p:nvPr/>
              </p:nvSpPr>
              <p:spPr bwMode="auto">
                <a:xfrm>
                  <a:off x="2253" y="2867"/>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306" name="AutoShape 73"/>
                <p:cNvSpPr>
                  <a:spLocks noChangeArrowheads="1"/>
                </p:cNvSpPr>
                <p:nvPr/>
              </p:nvSpPr>
              <p:spPr bwMode="auto">
                <a:xfrm>
                  <a:off x="2339" y="2796"/>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9303" name="Oval 74"/>
              <p:cNvSpPr>
                <a:spLocks noChangeArrowheads="1"/>
              </p:cNvSpPr>
              <p:nvPr/>
            </p:nvSpPr>
            <p:spPr bwMode="auto">
              <a:xfrm>
                <a:off x="2368" y="2832"/>
                <a:ext cx="49" cy="27"/>
              </a:xfrm>
              <a:prstGeom prst="ellipse">
                <a:avLst/>
              </a:prstGeom>
              <a:solidFill>
                <a:schemeClr val="bg1"/>
              </a:solid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304" name="AutoShape 75"/>
              <p:cNvSpPr>
                <a:spLocks noChangeArrowheads="1"/>
              </p:cNvSpPr>
              <p:nvPr/>
            </p:nvSpPr>
            <p:spPr bwMode="auto">
              <a:xfrm>
                <a:off x="2300" y="3042"/>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9297" name="Group 84"/>
            <p:cNvGrpSpPr>
              <a:grpSpLocks/>
            </p:cNvGrpSpPr>
            <p:nvPr/>
          </p:nvGrpSpPr>
          <p:grpSpPr bwMode="auto">
            <a:xfrm>
              <a:off x="2368" y="3244"/>
              <a:ext cx="305" cy="448"/>
              <a:chOff x="2368" y="3244"/>
              <a:chExt cx="305" cy="448"/>
            </a:xfrm>
          </p:grpSpPr>
          <p:grpSp>
            <p:nvGrpSpPr>
              <p:cNvPr id="9298" name="Group 85"/>
              <p:cNvGrpSpPr>
                <a:grpSpLocks/>
              </p:cNvGrpSpPr>
              <p:nvPr/>
            </p:nvGrpSpPr>
            <p:grpSpPr bwMode="auto">
              <a:xfrm>
                <a:off x="2368" y="3244"/>
                <a:ext cx="305" cy="448"/>
                <a:chOff x="2368" y="3244"/>
                <a:chExt cx="305" cy="448"/>
              </a:xfrm>
            </p:grpSpPr>
            <p:sp>
              <p:nvSpPr>
                <p:cNvPr id="9300" name="AutoShape 86"/>
                <p:cNvSpPr>
                  <a:spLocks noChangeArrowheads="1"/>
                </p:cNvSpPr>
                <p:nvPr/>
              </p:nvSpPr>
              <p:spPr bwMode="auto">
                <a:xfrm>
                  <a:off x="2368" y="3315"/>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301" name="AutoShape 87"/>
                <p:cNvSpPr>
                  <a:spLocks noChangeArrowheads="1"/>
                </p:cNvSpPr>
                <p:nvPr/>
              </p:nvSpPr>
              <p:spPr bwMode="auto">
                <a:xfrm>
                  <a:off x="2438" y="3244"/>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9299" name="AutoShape 88"/>
              <p:cNvSpPr>
                <a:spLocks noChangeArrowheads="1"/>
              </p:cNvSpPr>
              <p:nvPr/>
            </p:nvSpPr>
            <p:spPr bwMode="auto">
              <a:xfrm>
                <a:off x="2430" y="3348"/>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grpSp>
        <p:nvGrpSpPr>
          <p:cNvPr id="25" name="Group 139"/>
          <p:cNvGrpSpPr>
            <a:grpSpLocks/>
          </p:cNvGrpSpPr>
          <p:nvPr/>
        </p:nvGrpSpPr>
        <p:grpSpPr bwMode="auto">
          <a:xfrm>
            <a:off x="4139952" y="4529138"/>
            <a:ext cx="654050" cy="1331912"/>
            <a:chOff x="2635" y="2853"/>
            <a:chExt cx="412" cy="839"/>
          </a:xfrm>
        </p:grpSpPr>
        <p:sp>
          <p:nvSpPr>
            <p:cNvPr id="9278" name="Freeform 76"/>
            <p:cNvSpPr>
              <a:spLocks/>
            </p:cNvSpPr>
            <p:nvPr/>
          </p:nvSpPr>
          <p:spPr bwMode="auto">
            <a:xfrm>
              <a:off x="2817" y="302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279" name="Rectangle 77"/>
            <p:cNvSpPr>
              <a:spLocks noChangeArrowheads="1"/>
            </p:cNvSpPr>
            <p:nvPr/>
          </p:nvSpPr>
          <p:spPr bwMode="auto">
            <a:xfrm>
              <a:off x="2813" y="3025"/>
              <a:ext cx="106" cy="16"/>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280" name="Rectangle 78"/>
            <p:cNvSpPr>
              <a:spLocks noChangeArrowheads="1"/>
            </p:cNvSpPr>
            <p:nvPr/>
          </p:nvSpPr>
          <p:spPr bwMode="auto">
            <a:xfrm>
              <a:off x="2820" y="3106"/>
              <a:ext cx="82" cy="16"/>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281" name="Rectangle 79"/>
            <p:cNvSpPr>
              <a:spLocks noChangeArrowheads="1"/>
            </p:cNvSpPr>
            <p:nvPr/>
          </p:nvSpPr>
          <p:spPr bwMode="auto">
            <a:xfrm>
              <a:off x="2637" y="3106"/>
              <a:ext cx="103" cy="11"/>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9282" name="Group 80"/>
            <p:cNvGrpSpPr>
              <a:grpSpLocks/>
            </p:cNvGrpSpPr>
            <p:nvPr/>
          </p:nvGrpSpPr>
          <p:grpSpPr bwMode="auto">
            <a:xfrm>
              <a:off x="2635" y="2853"/>
              <a:ext cx="194" cy="364"/>
              <a:chOff x="2635" y="2853"/>
              <a:chExt cx="194" cy="364"/>
            </a:xfrm>
          </p:grpSpPr>
          <p:sp>
            <p:nvSpPr>
              <p:cNvPr id="9289" name="Oval 81"/>
              <p:cNvSpPr>
                <a:spLocks noChangeArrowheads="1"/>
              </p:cNvSpPr>
              <p:nvPr/>
            </p:nvSpPr>
            <p:spPr bwMode="auto">
              <a:xfrm>
                <a:off x="2711" y="2853"/>
                <a:ext cx="48" cy="48"/>
              </a:xfrm>
              <a:prstGeom prst="ellipse">
                <a:avLst/>
              </a:prstGeom>
              <a:solidFill>
                <a:srgbClr val="FC0128"/>
              </a:solidFill>
              <a:ln w="12700">
                <a:solidFill>
                  <a:srgbClr val="000000"/>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290" name="Freeform 82"/>
              <p:cNvSpPr>
                <a:spLocks/>
              </p:cNvSpPr>
              <p:nvPr/>
            </p:nvSpPr>
            <p:spPr bwMode="auto">
              <a:xfrm>
                <a:off x="2635" y="292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9283" name="Group 89"/>
            <p:cNvGrpSpPr>
              <a:grpSpLocks/>
            </p:cNvGrpSpPr>
            <p:nvPr/>
          </p:nvGrpSpPr>
          <p:grpSpPr bwMode="auto">
            <a:xfrm>
              <a:off x="2669" y="3244"/>
              <a:ext cx="378" cy="448"/>
              <a:chOff x="2669" y="3244"/>
              <a:chExt cx="378" cy="448"/>
            </a:xfrm>
          </p:grpSpPr>
          <p:grpSp>
            <p:nvGrpSpPr>
              <p:cNvPr id="9284" name="Group 90"/>
              <p:cNvGrpSpPr>
                <a:grpSpLocks/>
              </p:cNvGrpSpPr>
              <p:nvPr/>
            </p:nvGrpSpPr>
            <p:grpSpPr bwMode="auto">
              <a:xfrm>
                <a:off x="2669" y="3244"/>
                <a:ext cx="378" cy="448"/>
                <a:chOff x="2669" y="3244"/>
                <a:chExt cx="378" cy="448"/>
              </a:xfrm>
            </p:grpSpPr>
            <p:sp>
              <p:nvSpPr>
                <p:cNvPr id="9287" name="AutoShape 91"/>
                <p:cNvSpPr>
                  <a:spLocks noChangeArrowheads="1"/>
                </p:cNvSpPr>
                <p:nvPr/>
              </p:nvSpPr>
              <p:spPr bwMode="auto">
                <a:xfrm>
                  <a:off x="2669" y="3315"/>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288" name="AutoShape 92"/>
                <p:cNvSpPr>
                  <a:spLocks noChangeArrowheads="1"/>
                </p:cNvSpPr>
                <p:nvPr/>
              </p:nvSpPr>
              <p:spPr bwMode="auto">
                <a:xfrm>
                  <a:off x="2755" y="3244"/>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9285" name="Oval 93"/>
              <p:cNvSpPr>
                <a:spLocks noChangeArrowheads="1"/>
              </p:cNvSpPr>
              <p:nvPr/>
            </p:nvSpPr>
            <p:spPr bwMode="auto">
              <a:xfrm>
                <a:off x="2784" y="3280"/>
                <a:ext cx="49" cy="27"/>
              </a:xfrm>
              <a:prstGeom prst="ellipse">
                <a:avLst/>
              </a:prstGeom>
              <a:solidFill>
                <a:schemeClr val="bg1"/>
              </a:solid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286" name="AutoShape 94"/>
              <p:cNvSpPr>
                <a:spLocks noChangeArrowheads="1"/>
              </p:cNvSpPr>
              <p:nvPr/>
            </p:nvSpPr>
            <p:spPr bwMode="auto">
              <a:xfrm>
                <a:off x="2716" y="3490"/>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grpSp>
        <p:nvGrpSpPr>
          <p:cNvPr id="29" name="Group 140"/>
          <p:cNvGrpSpPr>
            <a:grpSpLocks/>
          </p:cNvGrpSpPr>
          <p:nvPr/>
        </p:nvGrpSpPr>
        <p:grpSpPr bwMode="auto">
          <a:xfrm>
            <a:off x="4846638" y="5240338"/>
            <a:ext cx="447675" cy="577850"/>
            <a:chOff x="3053" y="3301"/>
            <a:chExt cx="282" cy="364"/>
          </a:xfrm>
        </p:grpSpPr>
        <p:sp>
          <p:nvSpPr>
            <p:cNvPr id="9271" name="Freeform 95"/>
            <p:cNvSpPr>
              <a:spLocks/>
            </p:cNvSpPr>
            <p:nvPr/>
          </p:nvSpPr>
          <p:spPr bwMode="auto">
            <a:xfrm>
              <a:off x="3233" y="347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272" name="Rectangle 96"/>
            <p:cNvSpPr>
              <a:spLocks noChangeArrowheads="1"/>
            </p:cNvSpPr>
            <p:nvPr/>
          </p:nvSpPr>
          <p:spPr bwMode="auto">
            <a:xfrm>
              <a:off x="3229" y="3473"/>
              <a:ext cx="106" cy="16"/>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273" name="Rectangle 97"/>
            <p:cNvSpPr>
              <a:spLocks noChangeArrowheads="1"/>
            </p:cNvSpPr>
            <p:nvPr/>
          </p:nvSpPr>
          <p:spPr bwMode="auto">
            <a:xfrm>
              <a:off x="3236" y="3554"/>
              <a:ext cx="82" cy="16"/>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274" name="Rectangle 98"/>
            <p:cNvSpPr>
              <a:spLocks noChangeArrowheads="1"/>
            </p:cNvSpPr>
            <p:nvPr/>
          </p:nvSpPr>
          <p:spPr bwMode="auto">
            <a:xfrm>
              <a:off x="3053" y="3554"/>
              <a:ext cx="103" cy="11"/>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9275" name="Group 99"/>
            <p:cNvGrpSpPr>
              <a:grpSpLocks/>
            </p:cNvGrpSpPr>
            <p:nvPr/>
          </p:nvGrpSpPr>
          <p:grpSpPr bwMode="auto">
            <a:xfrm>
              <a:off x="3107" y="3301"/>
              <a:ext cx="194" cy="364"/>
              <a:chOff x="3107" y="3301"/>
              <a:chExt cx="194" cy="364"/>
            </a:xfrm>
          </p:grpSpPr>
          <p:sp>
            <p:nvSpPr>
              <p:cNvPr id="9276" name="Oval 100"/>
              <p:cNvSpPr>
                <a:spLocks noChangeArrowheads="1"/>
              </p:cNvSpPr>
              <p:nvPr/>
            </p:nvSpPr>
            <p:spPr bwMode="auto">
              <a:xfrm>
                <a:off x="3127" y="3301"/>
                <a:ext cx="48" cy="48"/>
              </a:xfrm>
              <a:prstGeom prst="ellipse">
                <a:avLst/>
              </a:prstGeom>
              <a:solidFill>
                <a:srgbClr val="FC0128"/>
              </a:solidFill>
              <a:ln w="12700">
                <a:solidFill>
                  <a:srgbClr val="000000"/>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277" name="Freeform 101"/>
              <p:cNvSpPr>
                <a:spLocks/>
              </p:cNvSpPr>
              <p:nvPr/>
            </p:nvSpPr>
            <p:spPr bwMode="auto">
              <a:xfrm>
                <a:off x="3107" y="336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sp>
        <p:nvSpPr>
          <p:cNvPr id="9239" name="Line 103"/>
          <p:cNvSpPr>
            <a:spLocks noChangeShapeType="1"/>
          </p:cNvSpPr>
          <p:nvPr/>
        </p:nvSpPr>
        <p:spPr bwMode="auto">
          <a:xfrm>
            <a:off x="920750" y="2762250"/>
            <a:ext cx="0" cy="3035300"/>
          </a:xfrm>
          <a:prstGeom prst="line">
            <a:avLst/>
          </a:prstGeom>
          <a:noFill/>
          <a:ln w="12700">
            <a:solidFill>
              <a:schemeClr val="tx1"/>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9240" name="Group 105"/>
          <p:cNvGrpSpPr>
            <a:grpSpLocks/>
          </p:cNvGrpSpPr>
          <p:nvPr/>
        </p:nvGrpSpPr>
        <p:grpSpPr bwMode="auto">
          <a:xfrm>
            <a:off x="1763713" y="2355850"/>
            <a:ext cx="3568700" cy="636588"/>
            <a:chOff x="1111" y="1484"/>
            <a:chExt cx="2248" cy="401"/>
          </a:xfrm>
        </p:grpSpPr>
        <p:sp>
          <p:nvSpPr>
            <p:cNvPr id="9244" name="Rectangle 106"/>
            <p:cNvSpPr>
              <a:spLocks noChangeArrowheads="1"/>
            </p:cNvSpPr>
            <p:nvPr/>
          </p:nvSpPr>
          <p:spPr bwMode="auto">
            <a:xfrm>
              <a:off x="1111" y="1599"/>
              <a:ext cx="328" cy="286"/>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30</a:t>
              </a:r>
            </a:p>
          </p:txBody>
        </p:sp>
        <p:sp>
          <p:nvSpPr>
            <p:cNvPr id="9245" name="Line 107"/>
            <p:cNvSpPr>
              <a:spLocks noChangeShapeType="1"/>
            </p:cNvSpPr>
            <p:nvPr/>
          </p:nvSpPr>
          <p:spPr bwMode="auto">
            <a:xfrm>
              <a:off x="1124" y="1560"/>
              <a:ext cx="288" cy="0"/>
            </a:xfrm>
            <a:prstGeom prst="line">
              <a:avLst/>
            </a:prstGeom>
            <a:noFill/>
            <a:ln w="50800">
              <a:solidFill>
                <a:srgbClr val="F6BF69"/>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246" name="Line 108"/>
            <p:cNvSpPr>
              <a:spLocks noChangeShapeType="1"/>
            </p:cNvSpPr>
            <p:nvPr/>
          </p:nvSpPr>
          <p:spPr bwMode="auto">
            <a:xfrm>
              <a:off x="1444" y="1484"/>
              <a:ext cx="0" cy="192"/>
            </a:xfrm>
            <a:prstGeom prst="line">
              <a:avLst/>
            </a:prstGeom>
            <a:no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9247" name="Group 109"/>
            <p:cNvGrpSpPr>
              <a:grpSpLocks/>
            </p:cNvGrpSpPr>
            <p:nvPr/>
          </p:nvGrpSpPr>
          <p:grpSpPr bwMode="auto">
            <a:xfrm>
              <a:off x="1460" y="1484"/>
              <a:ext cx="384" cy="401"/>
              <a:chOff x="1460" y="1484"/>
              <a:chExt cx="384" cy="401"/>
            </a:xfrm>
          </p:grpSpPr>
          <p:sp>
            <p:nvSpPr>
              <p:cNvPr id="9268" name="Line 110"/>
              <p:cNvSpPr>
                <a:spLocks noChangeShapeType="1"/>
              </p:cNvSpPr>
              <p:nvPr/>
            </p:nvSpPr>
            <p:spPr bwMode="auto">
              <a:xfrm>
                <a:off x="1460" y="1592"/>
                <a:ext cx="360" cy="0"/>
              </a:xfrm>
              <a:prstGeom prst="line">
                <a:avLst/>
              </a:prstGeom>
              <a:noFill/>
              <a:ln w="50800">
                <a:solidFill>
                  <a:srgbClr val="A2C1FE"/>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269" name="Rectangle 111"/>
              <p:cNvSpPr>
                <a:spLocks noChangeArrowheads="1"/>
              </p:cNvSpPr>
              <p:nvPr/>
            </p:nvSpPr>
            <p:spPr bwMode="auto">
              <a:xfrm>
                <a:off x="1479" y="1599"/>
                <a:ext cx="328" cy="286"/>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40</a:t>
                </a:r>
              </a:p>
            </p:txBody>
          </p:sp>
          <p:sp>
            <p:nvSpPr>
              <p:cNvPr id="9270" name="Line 112"/>
              <p:cNvSpPr>
                <a:spLocks noChangeShapeType="1"/>
              </p:cNvSpPr>
              <p:nvPr/>
            </p:nvSpPr>
            <p:spPr bwMode="auto">
              <a:xfrm>
                <a:off x="1844" y="1484"/>
                <a:ext cx="0" cy="192"/>
              </a:xfrm>
              <a:prstGeom prst="line">
                <a:avLst/>
              </a:prstGeom>
              <a:no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9248" name="Group 113"/>
            <p:cNvGrpSpPr>
              <a:grpSpLocks/>
            </p:cNvGrpSpPr>
            <p:nvPr/>
          </p:nvGrpSpPr>
          <p:grpSpPr bwMode="auto">
            <a:xfrm>
              <a:off x="1868" y="1484"/>
              <a:ext cx="384" cy="401"/>
              <a:chOff x="1868" y="1484"/>
              <a:chExt cx="384" cy="401"/>
            </a:xfrm>
          </p:grpSpPr>
          <p:sp>
            <p:nvSpPr>
              <p:cNvPr id="9265" name="Line 114"/>
              <p:cNvSpPr>
                <a:spLocks noChangeShapeType="1"/>
              </p:cNvSpPr>
              <p:nvPr/>
            </p:nvSpPr>
            <p:spPr bwMode="auto">
              <a:xfrm>
                <a:off x="1868" y="1592"/>
                <a:ext cx="360" cy="0"/>
              </a:xfrm>
              <a:prstGeom prst="line">
                <a:avLst/>
              </a:prstGeom>
              <a:noFill/>
              <a:ln w="50800">
                <a:solidFill>
                  <a:srgbClr val="A2C1FE"/>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266" name="Rectangle 115"/>
              <p:cNvSpPr>
                <a:spLocks noChangeArrowheads="1"/>
              </p:cNvSpPr>
              <p:nvPr/>
            </p:nvSpPr>
            <p:spPr bwMode="auto">
              <a:xfrm>
                <a:off x="1887" y="1599"/>
                <a:ext cx="328" cy="286"/>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40</a:t>
                </a:r>
              </a:p>
            </p:txBody>
          </p:sp>
          <p:sp>
            <p:nvSpPr>
              <p:cNvPr id="9267" name="Line 116"/>
              <p:cNvSpPr>
                <a:spLocks noChangeShapeType="1"/>
              </p:cNvSpPr>
              <p:nvPr/>
            </p:nvSpPr>
            <p:spPr bwMode="auto">
              <a:xfrm>
                <a:off x="2252" y="1484"/>
                <a:ext cx="0" cy="192"/>
              </a:xfrm>
              <a:prstGeom prst="line">
                <a:avLst/>
              </a:prstGeom>
              <a:no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9249" name="Group 117"/>
            <p:cNvGrpSpPr>
              <a:grpSpLocks/>
            </p:cNvGrpSpPr>
            <p:nvPr/>
          </p:nvGrpSpPr>
          <p:grpSpPr bwMode="auto">
            <a:xfrm>
              <a:off x="2276" y="1484"/>
              <a:ext cx="384" cy="401"/>
              <a:chOff x="2276" y="1484"/>
              <a:chExt cx="384" cy="401"/>
            </a:xfrm>
          </p:grpSpPr>
          <p:sp>
            <p:nvSpPr>
              <p:cNvPr id="9262" name="Line 118"/>
              <p:cNvSpPr>
                <a:spLocks noChangeShapeType="1"/>
              </p:cNvSpPr>
              <p:nvPr/>
            </p:nvSpPr>
            <p:spPr bwMode="auto">
              <a:xfrm>
                <a:off x="2276" y="1592"/>
                <a:ext cx="360" cy="0"/>
              </a:xfrm>
              <a:prstGeom prst="line">
                <a:avLst/>
              </a:prstGeom>
              <a:noFill/>
              <a:ln w="50800">
                <a:solidFill>
                  <a:srgbClr val="A2C1FE"/>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263" name="Rectangle 119"/>
              <p:cNvSpPr>
                <a:spLocks noChangeArrowheads="1"/>
              </p:cNvSpPr>
              <p:nvPr/>
            </p:nvSpPr>
            <p:spPr bwMode="auto">
              <a:xfrm>
                <a:off x="2295" y="1599"/>
                <a:ext cx="328" cy="286"/>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40</a:t>
                </a:r>
              </a:p>
            </p:txBody>
          </p:sp>
          <p:sp>
            <p:nvSpPr>
              <p:cNvPr id="9264" name="Line 120"/>
              <p:cNvSpPr>
                <a:spLocks noChangeShapeType="1"/>
              </p:cNvSpPr>
              <p:nvPr/>
            </p:nvSpPr>
            <p:spPr bwMode="auto">
              <a:xfrm>
                <a:off x="2660" y="1484"/>
                <a:ext cx="0" cy="192"/>
              </a:xfrm>
              <a:prstGeom prst="line">
                <a:avLst/>
              </a:prstGeom>
              <a:no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9250" name="Line 121"/>
            <p:cNvSpPr>
              <a:spLocks noChangeShapeType="1"/>
            </p:cNvSpPr>
            <p:nvPr/>
          </p:nvSpPr>
          <p:spPr bwMode="auto">
            <a:xfrm>
              <a:off x="2684" y="1592"/>
              <a:ext cx="360" cy="0"/>
            </a:xfrm>
            <a:prstGeom prst="line">
              <a:avLst/>
            </a:prstGeom>
            <a:noFill/>
            <a:ln w="50800">
              <a:solidFill>
                <a:srgbClr val="A2C1FE"/>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251" name="Line 122"/>
            <p:cNvSpPr>
              <a:spLocks noChangeShapeType="1"/>
            </p:cNvSpPr>
            <p:nvPr/>
          </p:nvSpPr>
          <p:spPr bwMode="auto">
            <a:xfrm>
              <a:off x="3084" y="1624"/>
              <a:ext cx="216" cy="0"/>
            </a:xfrm>
            <a:prstGeom prst="line">
              <a:avLst/>
            </a:prstGeom>
            <a:noFill/>
            <a:ln w="50800">
              <a:solidFill>
                <a:schemeClr val="hlink"/>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252" name="Rectangle 123"/>
            <p:cNvSpPr>
              <a:spLocks noChangeArrowheads="1"/>
            </p:cNvSpPr>
            <p:nvPr/>
          </p:nvSpPr>
          <p:spPr bwMode="auto">
            <a:xfrm>
              <a:off x="2703" y="1599"/>
              <a:ext cx="328" cy="286"/>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40</a:t>
              </a:r>
            </a:p>
          </p:txBody>
        </p:sp>
        <p:sp>
          <p:nvSpPr>
            <p:cNvPr id="9253" name="Rectangle 124"/>
            <p:cNvSpPr>
              <a:spLocks noChangeArrowheads="1"/>
            </p:cNvSpPr>
            <p:nvPr/>
          </p:nvSpPr>
          <p:spPr bwMode="auto">
            <a:xfrm>
              <a:off x="3031" y="1599"/>
              <a:ext cx="328" cy="286"/>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20</a:t>
              </a:r>
            </a:p>
          </p:txBody>
        </p:sp>
        <p:sp>
          <p:nvSpPr>
            <p:cNvPr id="9254" name="Line 125"/>
            <p:cNvSpPr>
              <a:spLocks noChangeShapeType="1"/>
            </p:cNvSpPr>
            <p:nvPr/>
          </p:nvSpPr>
          <p:spPr bwMode="auto">
            <a:xfrm>
              <a:off x="3068" y="1484"/>
              <a:ext cx="0" cy="192"/>
            </a:xfrm>
            <a:prstGeom prst="line">
              <a:avLst/>
            </a:prstGeom>
            <a:no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255" name="Line 126"/>
            <p:cNvSpPr>
              <a:spLocks noChangeShapeType="1"/>
            </p:cNvSpPr>
            <p:nvPr/>
          </p:nvSpPr>
          <p:spPr bwMode="auto">
            <a:xfrm>
              <a:off x="3324" y="1484"/>
              <a:ext cx="0" cy="192"/>
            </a:xfrm>
            <a:prstGeom prst="line">
              <a:avLst/>
            </a:prstGeom>
            <a:no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256" name="Line 127"/>
            <p:cNvSpPr>
              <a:spLocks noChangeShapeType="1"/>
            </p:cNvSpPr>
            <p:nvPr/>
          </p:nvSpPr>
          <p:spPr bwMode="auto">
            <a:xfrm>
              <a:off x="1532" y="1560"/>
              <a:ext cx="288" cy="0"/>
            </a:xfrm>
            <a:prstGeom prst="line">
              <a:avLst/>
            </a:prstGeom>
            <a:noFill/>
            <a:ln w="50800">
              <a:solidFill>
                <a:srgbClr val="F6BF69"/>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257" name="Line 128"/>
            <p:cNvSpPr>
              <a:spLocks noChangeShapeType="1"/>
            </p:cNvSpPr>
            <p:nvPr/>
          </p:nvSpPr>
          <p:spPr bwMode="auto">
            <a:xfrm>
              <a:off x="1940" y="1560"/>
              <a:ext cx="288" cy="0"/>
            </a:xfrm>
            <a:prstGeom prst="line">
              <a:avLst/>
            </a:prstGeom>
            <a:noFill/>
            <a:ln w="50800">
              <a:solidFill>
                <a:srgbClr val="F6BF69"/>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258" name="Line 129"/>
            <p:cNvSpPr>
              <a:spLocks noChangeShapeType="1"/>
            </p:cNvSpPr>
            <p:nvPr/>
          </p:nvSpPr>
          <p:spPr bwMode="auto">
            <a:xfrm>
              <a:off x="2348" y="1560"/>
              <a:ext cx="288" cy="0"/>
            </a:xfrm>
            <a:prstGeom prst="line">
              <a:avLst/>
            </a:prstGeom>
            <a:noFill/>
            <a:ln w="50800">
              <a:solidFill>
                <a:srgbClr val="F6BF69"/>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259" name="Line 130"/>
            <p:cNvSpPr>
              <a:spLocks noChangeShapeType="1"/>
            </p:cNvSpPr>
            <p:nvPr/>
          </p:nvSpPr>
          <p:spPr bwMode="auto">
            <a:xfrm>
              <a:off x="1868" y="1624"/>
              <a:ext cx="216" cy="0"/>
            </a:xfrm>
            <a:prstGeom prst="line">
              <a:avLst/>
            </a:prstGeom>
            <a:noFill/>
            <a:ln w="50800">
              <a:solidFill>
                <a:schemeClr val="hlink"/>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260" name="Line 131"/>
            <p:cNvSpPr>
              <a:spLocks noChangeShapeType="1"/>
            </p:cNvSpPr>
            <p:nvPr/>
          </p:nvSpPr>
          <p:spPr bwMode="auto">
            <a:xfrm>
              <a:off x="2276" y="1624"/>
              <a:ext cx="216" cy="0"/>
            </a:xfrm>
            <a:prstGeom prst="line">
              <a:avLst/>
            </a:prstGeom>
            <a:noFill/>
            <a:ln w="50800">
              <a:solidFill>
                <a:schemeClr val="hlink"/>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9261" name="Line 132"/>
            <p:cNvSpPr>
              <a:spLocks noChangeShapeType="1"/>
            </p:cNvSpPr>
            <p:nvPr/>
          </p:nvSpPr>
          <p:spPr bwMode="auto">
            <a:xfrm>
              <a:off x="2684" y="1624"/>
              <a:ext cx="216" cy="0"/>
            </a:xfrm>
            <a:prstGeom prst="line">
              <a:avLst/>
            </a:prstGeom>
            <a:noFill/>
            <a:ln w="50800">
              <a:solidFill>
                <a:schemeClr val="hlink"/>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9241" name="Rectangle 133"/>
          <p:cNvSpPr>
            <a:spLocks noChangeArrowheads="1"/>
          </p:cNvSpPr>
          <p:nvPr/>
        </p:nvSpPr>
        <p:spPr bwMode="auto">
          <a:xfrm>
            <a:off x="304800" y="3124200"/>
            <a:ext cx="546100" cy="2133600"/>
          </a:xfrm>
          <a:prstGeom prst="rect">
            <a:avLst/>
          </a:prstGeom>
          <a:noFill/>
          <a:ln w="12700">
            <a:noFill/>
            <a:miter lim="800000"/>
            <a:headEnd/>
            <a:tailEnd/>
          </a:ln>
        </p:spPr>
        <p:txBody>
          <a:bodyPr vert="eaVert" lIns="90488" tIns="44450" rIns="90488" bIns="44450">
            <a:spAutoFit/>
          </a:bodyPr>
          <a:lstStyle/>
          <a:p>
            <a:pPr algn="ctr" eaLnBrk="0" fontAlgn="base" hangingPunct="0">
              <a:spcBef>
                <a:spcPct val="0"/>
              </a:spcBef>
              <a:spcAft>
                <a:spcPct val="0"/>
              </a:spcAft>
            </a:pPr>
            <a:r>
              <a:rPr lang="zh-CN" altLang="en-US" sz="2400" b="1">
                <a:solidFill>
                  <a:srgbClr val="FF3300"/>
                </a:solidFill>
                <a:latin typeface="Arial" pitchFamily="34" charset="0"/>
              </a:rPr>
              <a:t>任务执行顺序</a:t>
            </a:r>
          </a:p>
        </p:txBody>
      </p:sp>
      <p:sp>
        <p:nvSpPr>
          <p:cNvPr id="9242" name="Rectangle 134"/>
          <p:cNvSpPr>
            <a:spLocks noChangeArrowheads="1"/>
          </p:cNvSpPr>
          <p:nvPr/>
        </p:nvSpPr>
        <p:spPr bwMode="auto">
          <a:xfrm>
            <a:off x="5486400" y="2057400"/>
            <a:ext cx="1473200" cy="454025"/>
          </a:xfrm>
          <a:prstGeom prst="rect">
            <a:avLst/>
          </a:prstGeom>
          <a:noFill/>
          <a:ln w="12700">
            <a:noFill/>
            <a:miter lim="800000"/>
            <a:headEnd/>
            <a:tailEnd/>
          </a:ln>
        </p:spPr>
        <p:txBody>
          <a:bodyPr lIns="90488" tIns="44450" rIns="90488" bIns="44450">
            <a:spAutoFit/>
          </a:bodyPr>
          <a:lstStyle/>
          <a:p>
            <a:pPr eaLnBrk="0" fontAlgn="base" hangingPunct="0">
              <a:spcBef>
                <a:spcPct val="0"/>
              </a:spcBef>
              <a:spcAft>
                <a:spcPct val="0"/>
              </a:spcAft>
            </a:pPr>
            <a:r>
              <a:rPr lang="zh-CN" altLang="en-US" sz="2400" b="1">
                <a:solidFill>
                  <a:srgbClr val="FF3300"/>
                </a:solidFill>
                <a:latin typeface="Arial" pitchFamily="34" charset="0"/>
              </a:rPr>
              <a:t>时间</a:t>
            </a:r>
          </a:p>
        </p:txBody>
      </p:sp>
      <p:sp>
        <p:nvSpPr>
          <p:cNvPr id="7303" name="AutoShape 135"/>
          <p:cNvSpPr>
            <a:spLocks noChangeArrowheads="1"/>
          </p:cNvSpPr>
          <p:nvPr/>
        </p:nvSpPr>
        <p:spPr bwMode="auto">
          <a:xfrm>
            <a:off x="5029200" y="3276600"/>
            <a:ext cx="2057400" cy="914400"/>
          </a:xfrm>
          <a:prstGeom prst="wedgeEllipseCallout">
            <a:avLst>
              <a:gd name="adj1" fmla="val -57560"/>
              <a:gd name="adj2" fmla="val -71009"/>
            </a:avLst>
          </a:prstGeom>
          <a:solidFill>
            <a:schemeClr val="bg1"/>
          </a:solidFill>
          <a:ln w="38100">
            <a:solidFill>
              <a:srgbClr val="FF0000"/>
            </a:solidFill>
            <a:miter lim="800000"/>
            <a:headEnd/>
            <a:tailEnd/>
          </a:ln>
          <a:effectLst>
            <a:outerShdw dist="107763" dir="2700000" algn="ctr" rotWithShape="0">
              <a:schemeClr val="bg2"/>
            </a:outerShdw>
          </a:effectLst>
        </p:spPr>
        <p:txBody>
          <a:bodyPr/>
          <a:lstStyle/>
          <a:p>
            <a:pPr algn="ctr" eaLnBrk="0" fontAlgn="base" hangingPunct="0">
              <a:spcBef>
                <a:spcPct val="50000"/>
              </a:spcBef>
              <a:spcAft>
                <a:spcPct val="0"/>
              </a:spcAft>
              <a:defRPr/>
            </a:pPr>
            <a:r>
              <a:rPr lang="zh-CN" altLang="en-US" sz="2000">
                <a:solidFill>
                  <a:srgbClr val="000000"/>
                </a:solidFill>
                <a:latin typeface="Comic Sans MS" pitchFamily="66" charset="0"/>
              </a:rPr>
              <a:t>为什么是</a:t>
            </a:r>
            <a:r>
              <a:rPr lang="en-US" altLang="zh-CN" sz="2000">
                <a:solidFill>
                  <a:srgbClr val="000000"/>
                </a:solidFill>
                <a:latin typeface="Comic Sans MS" pitchFamily="66" charset="0"/>
              </a:rPr>
              <a:t>40</a:t>
            </a:r>
            <a:r>
              <a:rPr lang="zh-CN" altLang="en-US" sz="2000">
                <a:solidFill>
                  <a:srgbClr val="000000"/>
                </a:solidFill>
                <a:latin typeface="Comic Sans MS" pitchFamily="66" charset="0"/>
              </a:rPr>
              <a:t>分钟？</a:t>
            </a:r>
          </a:p>
        </p:txBody>
      </p:sp>
      <p:sp>
        <p:nvSpPr>
          <p:cNvPr id="134" name="灯片编号占位符 3"/>
          <p:cNvSpPr>
            <a:spLocks noGrp="1"/>
          </p:cNvSpPr>
          <p:nvPr>
            <p:ph type="sldNum" sz="quarter" idx="12"/>
          </p:nvPr>
        </p:nvSpPr>
        <p:spPr>
          <a:xfrm>
            <a:off x="3419872" y="6480358"/>
            <a:ext cx="2448272" cy="365125"/>
          </a:xfrm>
        </p:spPr>
        <p:txBody>
          <a:bodyPr/>
          <a:lstStyle/>
          <a:p>
            <a:pPr algn="ctr"/>
            <a:fld id="{28830286-F6D1-4D88-8A08-C1E3876262BA}" type="slidenum">
              <a:rPr lang="zh-CN" altLang="en-US" smtClean="0">
                <a:solidFill>
                  <a:prstClr val="black"/>
                </a:solidFill>
              </a:rPr>
              <a:pPr algn="ctr"/>
              <a:t>20</a:t>
            </a:fld>
            <a:endParaRPr lang="zh-CN" altLang="en-US" dirty="0">
              <a:solidFill>
                <a:prstClr val="black"/>
              </a:solidFill>
            </a:endParaRPr>
          </a:p>
        </p:txBody>
      </p:sp>
    </p:spTree>
    <p:extLst>
      <p:ext uri="{BB962C8B-B14F-4D97-AF65-F5344CB8AC3E}">
        <p14:creationId xmlns:p14="http://schemas.microsoft.com/office/powerpoint/2010/main" val="475919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0-#ppt_w/2"/>
                                          </p:val>
                                        </p:tav>
                                        <p:tav tm="100000">
                                          <p:val>
                                            <p:strVal val="#ppt_x"/>
                                          </p:val>
                                        </p:tav>
                                      </p:tavLst>
                                    </p:anim>
                                    <p:anim calcmode="lin" valueType="num">
                                      <p:cBhvr additive="base">
                                        <p:cTn id="26"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0-#ppt_w/2"/>
                                          </p:val>
                                        </p:tav>
                                        <p:tav tm="100000">
                                          <p:val>
                                            <p:strVal val="#ppt_x"/>
                                          </p:val>
                                        </p:tav>
                                      </p:tavLst>
                                    </p:anim>
                                    <p:anim calcmode="lin" valueType="num">
                                      <p:cBhvr additive="base">
                                        <p:cTn id="32"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171">
                                            <p:txEl>
                                              <p:pRg st="0" end="0"/>
                                            </p:txEl>
                                          </p:spTgt>
                                        </p:tgtEl>
                                        <p:attrNameLst>
                                          <p:attrName>style.visibility</p:attrName>
                                        </p:attrNameLst>
                                      </p:cBhvr>
                                      <p:to>
                                        <p:strVal val="visible"/>
                                      </p:to>
                                    </p:set>
                                    <p:anim calcmode="lin" valueType="num">
                                      <p:cBhvr additive="base">
                                        <p:cTn id="37" dur="500" fill="hold"/>
                                        <p:tgtEl>
                                          <p:spTgt spid="7171">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17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28600"/>
            <a:ext cx="8001000" cy="838200"/>
          </a:xfrm>
        </p:spPr>
        <p:txBody>
          <a:bodyPr lIns="90488" tIns="44450" rIns="90488" bIns="44450"/>
          <a:lstStyle/>
          <a:p>
            <a:pPr algn="l" eaLnBrk="1" hangingPunct="1">
              <a:defRPr/>
            </a:pPr>
            <a:r>
              <a:rPr lang="zh-CN" altLang="en-US" smtClean="0"/>
              <a:t>流水线性质</a:t>
            </a:r>
          </a:p>
        </p:txBody>
      </p:sp>
      <p:sp>
        <p:nvSpPr>
          <p:cNvPr id="8195" name="Rectangle 3"/>
          <p:cNvSpPr>
            <a:spLocks noGrp="1" noChangeArrowheads="1"/>
          </p:cNvSpPr>
          <p:nvPr>
            <p:ph type="body" idx="1"/>
          </p:nvPr>
        </p:nvSpPr>
        <p:spPr>
          <a:xfrm>
            <a:off x="5346700" y="1587500"/>
            <a:ext cx="3594100" cy="4711700"/>
          </a:xfrm>
          <a:noFill/>
        </p:spPr>
        <p:txBody>
          <a:bodyPr lIns="90488" tIns="44450" rIns="90488" bIns="44450"/>
          <a:lstStyle/>
          <a:p>
            <a:pPr marL="285750" indent="-285750" eaLnBrk="1" hangingPunct="1"/>
            <a:r>
              <a:rPr lang="zh-CN" altLang="en-US" sz="2000" b="1" dirty="0" smtClean="0">
                <a:ea typeface="黑体" pitchFamily="49" charset="-122"/>
              </a:rPr>
              <a:t>流水线不改善单个任务处理</a:t>
            </a:r>
            <a:r>
              <a:rPr lang="zh-CN" altLang="en-US" sz="2000" b="1" dirty="0" smtClean="0">
                <a:solidFill>
                  <a:srgbClr val="FF3300"/>
                </a:solidFill>
                <a:ea typeface="黑体" pitchFamily="49" charset="-122"/>
              </a:rPr>
              <a:t>延迟</a:t>
            </a:r>
            <a:r>
              <a:rPr lang="en-US" altLang="zh-CN" sz="2000" b="1" dirty="0" smtClean="0">
                <a:ea typeface="黑体" pitchFamily="49" charset="-122"/>
              </a:rPr>
              <a:t>(latency)</a:t>
            </a:r>
            <a:r>
              <a:rPr lang="zh-CN" altLang="en-US" sz="2000" b="1" dirty="0" smtClean="0">
                <a:ea typeface="黑体" pitchFamily="49" charset="-122"/>
              </a:rPr>
              <a:t>，但改善了整体工作负载的</a:t>
            </a:r>
            <a:r>
              <a:rPr lang="zh-CN" altLang="en-US" sz="2000" b="1" dirty="0" smtClean="0">
                <a:solidFill>
                  <a:srgbClr val="FF3300"/>
                </a:solidFill>
                <a:ea typeface="黑体" pitchFamily="49" charset="-122"/>
              </a:rPr>
              <a:t>吞吐率</a:t>
            </a:r>
          </a:p>
          <a:p>
            <a:pPr marL="285750" indent="-285750" eaLnBrk="1" hangingPunct="1"/>
            <a:r>
              <a:rPr lang="zh-CN" altLang="en-US" sz="2000" b="1" dirty="0" smtClean="0">
                <a:ea typeface="黑体" pitchFamily="49" charset="-122"/>
              </a:rPr>
              <a:t>流水线速率受限于</a:t>
            </a:r>
            <a:r>
              <a:rPr lang="zh-CN" altLang="en-US" sz="2000" b="1" dirty="0" smtClean="0">
                <a:solidFill>
                  <a:srgbClr val="FF3300"/>
                </a:solidFill>
                <a:ea typeface="黑体" pitchFamily="49" charset="-122"/>
              </a:rPr>
              <a:t>最慢</a:t>
            </a:r>
            <a:r>
              <a:rPr lang="zh-CN" altLang="en-US" sz="2000" b="1" dirty="0" smtClean="0">
                <a:ea typeface="黑体" pitchFamily="49" charset="-122"/>
              </a:rPr>
              <a:t>的流水段</a:t>
            </a:r>
          </a:p>
          <a:p>
            <a:pPr marL="285750" indent="-285750" eaLnBrk="1" hangingPunct="1"/>
            <a:r>
              <a:rPr lang="zh-CN" altLang="en-US" sz="2000" b="1" dirty="0">
                <a:ea typeface="黑体" pitchFamily="49" charset="-122"/>
              </a:rPr>
              <a:t>流水段执行时间不平衡，则加速比下降</a:t>
            </a:r>
          </a:p>
          <a:p>
            <a:pPr marL="285750" indent="-285750" eaLnBrk="1" hangingPunct="1"/>
            <a:r>
              <a:rPr lang="zh-CN" altLang="en-US" sz="2000" b="1" dirty="0" smtClean="0">
                <a:solidFill>
                  <a:srgbClr val="FF3300"/>
                </a:solidFill>
                <a:ea typeface="黑体" pitchFamily="49" charset="-122"/>
              </a:rPr>
              <a:t>多个</a:t>
            </a:r>
            <a:r>
              <a:rPr lang="zh-CN" altLang="en-US" sz="2000" b="1" dirty="0" smtClean="0">
                <a:ea typeface="黑体" pitchFamily="49" charset="-122"/>
              </a:rPr>
              <a:t>任务同时工作，但占用</a:t>
            </a:r>
            <a:r>
              <a:rPr lang="zh-CN" altLang="en-US" sz="2000" b="1" dirty="0" smtClean="0">
                <a:solidFill>
                  <a:srgbClr val="FF3300"/>
                </a:solidFill>
                <a:ea typeface="黑体" pitchFamily="49" charset="-122"/>
              </a:rPr>
              <a:t>不同</a:t>
            </a:r>
            <a:r>
              <a:rPr lang="zh-CN" altLang="en-US" sz="2000" b="1" dirty="0" smtClean="0">
                <a:ea typeface="黑体" pitchFamily="49" charset="-122"/>
              </a:rPr>
              <a:t>的资源</a:t>
            </a:r>
          </a:p>
          <a:p>
            <a:pPr marL="285750" indent="-285750" eaLnBrk="1" hangingPunct="1"/>
            <a:r>
              <a:rPr lang="zh-CN" altLang="en-US" sz="2000" b="1" dirty="0" smtClean="0">
                <a:ea typeface="黑体" pitchFamily="49" charset="-122"/>
              </a:rPr>
              <a:t>潜在加速比 </a:t>
            </a:r>
            <a:r>
              <a:rPr lang="en-US" altLang="zh-CN" sz="2000" b="1" dirty="0" smtClean="0">
                <a:ea typeface="黑体" pitchFamily="49" charset="-122"/>
              </a:rPr>
              <a:t>= </a:t>
            </a:r>
            <a:r>
              <a:rPr lang="zh-CN" altLang="en-US" sz="2000" b="1" dirty="0" smtClean="0">
                <a:solidFill>
                  <a:srgbClr val="FF3300"/>
                </a:solidFill>
                <a:ea typeface="黑体" pitchFamily="49" charset="-122"/>
              </a:rPr>
              <a:t>流水线级数</a:t>
            </a:r>
          </a:p>
          <a:p>
            <a:pPr marL="285750" indent="-285750" eaLnBrk="1" hangingPunct="1"/>
            <a:r>
              <a:rPr lang="zh-CN" altLang="en-US" sz="2000" b="1" dirty="0" smtClean="0">
                <a:solidFill>
                  <a:srgbClr val="FF3300"/>
                </a:solidFill>
                <a:ea typeface="黑体" pitchFamily="49" charset="-122"/>
              </a:rPr>
              <a:t>填充</a:t>
            </a:r>
            <a:r>
              <a:rPr lang="zh-CN" altLang="en-US" sz="2000" b="1" dirty="0">
                <a:ea typeface="黑体" pitchFamily="49" charset="-122"/>
              </a:rPr>
              <a:t>（等待）流水线和</a:t>
            </a:r>
            <a:r>
              <a:rPr lang="zh-CN" altLang="en-US" sz="2000" b="1" dirty="0" smtClean="0">
                <a:solidFill>
                  <a:srgbClr val="FF3300"/>
                </a:solidFill>
                <a:ea typeface="黑体" pitchFamily="49" charset="-122"/>
              </a:rPr>
              <a:t>排放</a:t>
            </a:r>
            <a:r>
              <a:rPr lang="zh-CN" altLang="en-US" sz="2000" b="1" dirty="0" smtClean="0">
                <a:ea typeface="黑体" pitchFamily="49" charset="-122"/>
              </a:rPr>
              <a:t>（放弃已执行）</a:t>
            </a:r>
            <a:r>
              <a:rPr lang="zh-CN" altLang="en-US" sz="2000" b="1" dirty="0">
                <a:ea typeface="黑体" pitchFamily="49" charset="-122"/>
              </a:rPr>
              <a:t>流水线</a:t>
            </a:r>
            <a:r>
              <a:rPr lang="zh-CN" altLang="en-US" sz="2000" b="1" dirty="0" smtClean="0">
                <a:ea typeface="黑体" pitchFamily="49" charset="-122"/>
              </a:rPr>
              <a:t>，加速比下降</a:t>
            </a:r>
          </a:p>
        </p:txBody>
      </p:sp>
      <p:grpSp>
        <p:nvGrpSpPr>
          <p:cNvPr id="10244" name="Group 4"/>
          <p:cNvGrpSpPr>
            <a:grpSpLocks/>
          </p:cNvGrpSpPr>
          <p:nvPr/>
        </p:nvGrpSpPr>
        <p:grpSpPr bwMode="auto">
          <a:xfrm>
            <a:off x="920750" y="3238500"/>
            <a:ext cx="522288" cy="534988"/>
            <a:chOff x="580" y="2040"/>
            <a:chExt cx="329" cy="337"/>
          </a:xfrm>
        </p:grpSpPr>
        <p:sp>
          <p:nvSpPr>
            <p:cNvPr id="10368" name="Freeform 5"/>
            <p:cNvSpPr>
              <a:spLocks/>
            </p:cNvSpPr>
            <p:nvPr/>
          </p:nvSpPr>
          <p:spPr bwMode="auto">
            <a:xfrm>
              <a:off x="580" y="2040"/>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369" name="Rectangle 6"/>
            <p:cNvSpPr>
              <a:spLocks noChangeArrowheads="1"/>
            </p:cNvSpPr>
            <p:nvPr/>
          </p:nvSpPr>
          <p:spPr bwMode="auto">
            <a:xfrm>
              <a:off x="631" y="2091"/>
              <a:ext cx="253" cy="286"/>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A</a:t>
              </a:r>
            </a:p>
          </p:txBody>
        </p:sp>
      </p:grpSp>
      <p:grpSp>
        <p:nvGrpSpPr>
          <p:cNvPr id="10245" name="Group 7"/>
          <p:cNvGrpSpPr>
            <a:grpSpLocks/>
          </p:cNvGrpSpPr>
          <p:nvPr/>
        </p:nvGrpSpPr>
        <p:grpSpPr bwMode="auto">
          <a:xfrm>
            <a:off x="908050" y="4089400"/>
            <a:ext cx="522288" cy="534988"/>
            <a:chOff x="572" y="2576"/>
            <a:chExt cx="329" cy="337"/>
          </a:xfrm>
        </p:grpSpPr>
        <p:sp>
          <p:nvSpPr>
            <p:cNvPr id="10366" name="Freeform 8"/>
            <p:cNvSpPr>
              <a:spLocks/>
            </p:cNvSpPr>
            <p:nvPr/>
          </p:nvSpPr>
          <p:spPr bwMode="auto">
            <a:xfrm>
              <a:off x="572" y="2576"/>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367" name="Rectangle 9"/>
            <p:cNvSpPr>
              <a:spLocks noChangeArrowheads="1"/>
            </p:cNvSpPr>
            <p:nvPr/>
          </p:nvSpPr>
          <p:spPr bwMode="auto">
            <a:xfrm>
              <a:off x="623" y="2627"/>
              <a:ext cx="253" cy="286"/>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B</a:t>
              </a:r>
            </a:p>
          </p:txBody>
        </p:sp>
      </p:grpSp>
      <p:grpSp>
        <p:nvGrpSpPr>
          <p:cNvPr id="10246" name="Group 10"/>
          <p:cNvGrpSpPr>
            <a:grpSpLocks/>
          </p:cNvGrpSpPr>
          <p:nvPr/>
        </p:nvGrpSpPr>
        <p:grpSpPr bwMode="auto">
          <a:xfrm>
            <a:off x="869950" y="4838700"/>
            <a:ext cx="522288" cy="534988"/>
            <a:chOff x="548" y="3048"/>
            <a:chExt cx="329" cy="337"/>
          </a:xfrm>
        </p:grpSpPr>
        <p:sp>
          <p:nvSpPr>
            <p:cNvPr id="10364" name="Freeform 11"/>
            <p:cNvSpPr>
              <a:spLocks/>
            </p:cNvSpPr>
            <p:nvPr/>
          </p:nvSpPr>
          <p:spPr bwMode="auto">
            <a:xfrm>
              <a:off x="548" y="304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365" name="Rectangle 12"/>
            <p:cNvSpPr>
              <a:spLocks noChangeArrowheads="1"/>
            </p:cNvSpPr>
            <p:nvPr/>
          </p:nvSpPr>
          <p:spPr bwMode="auto">
            <a:xfrm>
              <a:off x="599" y="3099"/>
              <a:ext cx="253" cy="286"/>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C</a:t>
              </a:r>
            </a:p>
          </p:txBody>
        </p:sp>
      </p:grpSp>
      <p:grpSp>
        <p:nvGrpSpPr>
          <p:cNvPr id="10247" name="Group 13"/>
          <p:cNvGrpSpPr>
            <a:grpSpLocks/>
          </p:cNvGrpSpPr>
          <p:nvPr/>
        </p:nvGrpSpPr>
        <p:grpSpPr bwMode="auto">
          <a:xfrm>
            <a:off x="869950" y="5562600"/>
            <a:ext cx="522288" cy="534988"/>
            <a:chOff x="548" y="3504"/>
            <a:chExt cx="329" cy="337"/>
          </a:xfrm>
        </p:grpSpPr>
        <p:sp>
          <p:nvSpPr>
            <p:cNvPr id="10362" name="Freeform 14"/>
            <p:cNvSpPr>
              <a:spLocks/>
            </p:cNvSpPr>
            <p:nvPr/>
          </p:nvSpPr>
          <p:spPr bwMode="auto">
            <a:xfrm>
              <a:off x="548" y="350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363" name="Rectangle 15"/>
            <p:cNvSpPr>
              <a:spLocks noChangeArrowheads="1"/>
            </p:cNvSpPr>
            <p:nvPr/>
          </p:nvSpPr>
          <p:spPr bwMode="auto">
            <a:xfrm>
              <a:off x="599" y="3555"/>
              <a:ext cx="253" cy="286"/>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D</a:t>
              </a:r>
            </a:p>
          </p:txBody>
        </p:sp>
      </p:grpSp>
      <p:sp>
        <p:nvSpPr>
          <p:cNvPr id="10248" name="Rectangle 16"/>
          <p:cNvSpPr>
            <a:spLocks noChangeArrowheads="1"/>
          </p:cNvSpPr>
          <p:nvPr/>
        </p:nvSpPr>
        <p:spPr bwMode="auto">
          <a:xfrm>
            <a:off x="1192213" y="1643063"/>
            <a:ext cx="892175" cy="454025"/>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pPr>
            <a:r>
              <a:rPr lang="en-US" altLang="zh-CN" sz="2400" b="1">
                <a:solidFill>
                  <a:srgbClr val="000000"/>
                </a:solidFill>
                <a:latin typeface="Arial" pitchFamily="34" charset="0"/>
              </a:rPr>
              <a:t>6 PM</a:t>
            </a:r>
          </a:p>
        </p:txBody>
      </p:sp>
      <p:sp>
        <p:nvSpPr>
          <p:cNvPr id="10249" name="Line 17"/>
          <p:cNvSpPr>
            <a:spLocks noChangeShapeType="1"/>
          </p:cNvSpPr>
          <p:nvPr/>
        </p:nvSpPr>
        <p:spPr bwMode="auto">
          <a:xfrm>
            <a:off x="1555750" y="2228850"/>
            <a:ext cx="3492500" cy="0"/>
          </a:xfrm>
          <a:prstGeom prst="line">
            <a:avLst/>
          </a:prstGeom>
          <a:noFill/>
          <a:ln w="12700">
            <a:solidFill>
              <a:schemeClr val="tx1"/>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250" name="Line 18"/>
          <p:cNvSpPr>
            <a:spLocks noChangeShapeType="1"/>
          </p:cNvSpPr>
          <p:nvPr/>
        </p:nvSpPr>
        <p:spPr bwMode="auto">
          <a:xfrm>
            <a:off x="1549400" y="2095500"/>
            <a:ext cx="0" cy="304800"/>
          </a:xfrm>
          <a:prstGeom prst="line">
            <a:avLst/>
          </a:prstGeom>
          <a:no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251" name="Rectangle 19"/>
          <p:cNvSpPr>
            <a:spLocks noChangeArrowheads="1"/>
          </p:cNvSpPr>
          <p:nvPr/>
        </p:nvSpPr>
        <p:spPr bwMode="auto">
          <a:xfrm>
            <a:off x="2424113" y="1655763"/>
            <a:ext cx="350837" cy="454025"/>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pPr>
            <a:r>
              <a:rPr lang="en-US" altLang="zh-CN" sz="2400" b="1">
                <a:solidFill>
                  <a:srgbClr val="000000"/>
                </a:solidFill>
                <a:latin typeface="Arial" pitchFamily="34" charset="0"/>
              </a:rPr>
              <a:t>7</a:t>
            </a:r>
          </a:p>
        </p:txBody>
      </p:sp>
      <p:sp>
        <p:nvSpPr>
          <p:cNvPr id="10252" name="Rectangle 20"/>
          <p:cNvSpPr>
            <a:spLocks noChangeArrowheads="1"/>
          </p:cNvSpPr>
          <p:nvPr/>
        </p:nvSpPr>
        <p:spPr bwMode="auto">
          <a:xfrm>
            <a:off x="3490913" y="1655763"/>
            <a:ext cx="350837" cy="454025"/>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pPr>
            <a:r>
              <a:rPr lang="en-US" altLang="zh-CN" sz="2400" b="1">
                <a:solidFill>
                  <a:srgbClr val="000000"/>
                </a:solidFill>
                <a:latin typeface="Arial" pitchFamily="34" charset="0"/>
              </a:rPr>
              <a:t>8</a:t>
            </a:r>
          </a:p>
        </p:txBody>
      </p:sp>
      <p:sp>
        <p:nvSpPr>
          <p:cNvPr id="10253" name="Rectangle 21"/>
          <p:cNvSpPr>
            <a:spLocks noChangeArrowheads="1"/>
          </p:cNvSpPr>
          <p:nvPr/>
        </p:nvSpPr>
        <p:spPr bwMode="auto">
          <a:xfrm>
            <a:off x="4506913" y="1655763"/>
            <a:ext cx="350837" cy="454025"/>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pPr>
            <a:r>
              <a:rPr lang="en-US" altLang="zh-CN" sz="2400" b="1">
                <a:solidFill>
                  <a:srgbClr val="000000"/>
                </a:solidFill>
                <a:latin typeface="Arial" pitchFamily="34" charset="0"/>
              </a:rPr>
              <a:t>9</a:t>
            </a:r>
          </a:p>
        </p:txBody>
      </p:sp>
      <p:sp>
        <p:nvSpPr>
          <p:cNvPr id="10254" name="Line 23"/>
          <p:cNvSpPr>
            <a:spLocks noChangeShapeType="1"/>
          </p:cNvSpPr>
          <p:nvPr/>
        </p:nvSpPr>
        <p:spPr bwMode="auto">
          <a:xfrm>
            <a:off x="711200" y="2971800"/>
            <a:ext cx="0" cy="3035300"/>
          </a:xfrm>
          <a:prstGeom prst="line">
            <a:avLst/>
          </a:prstGeom>
          <a:noFill/>
          <a:ln w="12700">
            <a:solidFill>
              <a:schemeClr val="tx1"/>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255" name="Rectangle 26"/>
          <p:cNvSpPr>
            <a:spLocks noChangeArrowheads="1"/>
          </p:cNvSpPr>
          <p:nvPr/>
        </p:nvSpPr>
        <p:spPr bwMode="auto">
          <a:xfrm>
            <a:off x="1554163" y="2747963"/>
            <a:ext cx="520700" cy="454025"/>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30</a:t>
            </a:r>
          </a:p>
        </p:txBody>
      </p:sp>
      <p:sp>
        <p:nvSpPr>
          <p:cNvPr id="10256" name="Line 27"/>
          <p:cNvSpPr>
            <a:spLocks noChangeShapeType="1"/>
          </p:cNvSpPr>
          <p:nvPr/>
        </p:nvSpPr>
        <p:spPr bwMode="auto">
          <a:xfrm>
            <a:off x="1574800" y="2686050"/>
            <a:ext cx="457200" cy="0"/>
          </a:xfrm>
          <a:prstGeom prst="line">
            <a:avLst/>
          </a:prstGeom>
          <a:noFill/>
          <a:ln w="50800">
            <a:solidFill>
              <a:srgbClr val="F6BF69"/>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257" name="Line 28"/>
          <p:cNvSpPr>
            <a:spLocks noChangeShapeType="1"/>
          </p:cNvSpPr>
          <p:nvPr/>
        </p:nvSpPr>
        <p:spPr bwMode="auto">
          <a:xfrm>
            <a:off x="2082800" y="2565400"/>
            <a:ext cx="0" cy="304800"/>
          </a:xfrm>
          <a:prstGeom prst="line">
            <a:avLst/>
          </a:prstGeom>
          <a:no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10258" name="Group 29"/>
          <p:cNvGrpSpPr>
            <a:grpSpLocks/>
          </p:cNvGrpSpPr>
          <p:nvPr/>
        </p:nvGrpSpPr>
        <p:grpSpPr bwMode="auto">
          <a:xfrm>
            <a:off x="2108200" y="2565400"/>
            <a:ext cx="609600" cy="636588"/>
            <a:chOff x="1328" y="1616"/>
            <a:chExt cx="384" cy="401"/>
          </a:xfrm>
        </p:grpSpPr>
        <p:sp>
          <p:nvSpPr>
            <p:cNvPr id="10359" name="Line 30"/>
            <p:cNvSpPr>
              <a:spLocks noChangeShapeType="1"/>
            </p:cNvSpPr>
            <p:nvPr/>
          </p:nvSpPr>
          <p:spPr bwMode="auto">
            <a:xfrm>
              <a:off x="1328" y="1724"/>
              <a:ext cx="360" cy="0"/>
            </a:xfrm>
            <a:prstGeom prst="line">
              <a:avLst/>
            </a:prstGeom>
            <a:noFill/>
            <a:ln w="50800">
              <a:solidFill>
                <a:srgbClr val="A2C1FE"/>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360" name="Rectangle 31"/>
            <p:cNvSpPr>
              <a:spLocks noChangeArrowheads="1"/>
            </p:cNvSpPr>
            <p:nvPr/>
          </p:nvSpPr>
          <p:spPr bwMode="auto">
            <a:xfrm>
              <a:off x="1347" y="1731"/>
              <a:ext cx="328" cy="286"/>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40</a:t>
              </a:r>
            </a:p>
          </p:txBody>
        </p:sp>
        <p:sp>
          <p:nvSpPr>
            <p:cNvPr id="10361" name="Line 32"/>
            <p:cNvSpPr>
              <a:spLocks noChangeShapeType="1"/>
            </p:cNvSpPr>
            <p:nvPr/>
          </p:nvSpPr>
          <p:spPr bwMode="auto">
            <a:xfrm>
              <a:off x="1712" y="1616"/>
              <a:ext cx="0" cy="192"/>
            </a:xfrm>
            <a:prstGeom prst="line">
              <a:avLst/>
            </a:prstGeom>
            <a:no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10259" name="Group 33"/>
          <p:cNvGrpSpPr>
            <a:grpSpLocks/>
          </p:cNvGrpSpPr>
          <p:nvPr/>
        </p:nvGrpSpPr>
        <p:grpSpPr bwMode="auto">
          <a:xfrm>
            <a:off x="2755900" y="2565400"/>
            <a:ext cx="609600" cy="636588"/>
            <a:chOff x="1736" y="1616"/>
            <a:chExt cx="384" cy="401"/>
          </a:xfrm>
        </p:grpSpPr>
        <p:sp>
          <p:nvSpPr>
            <p:cNvPr id="10356" name="Line 34"/>
            <p:cNvSpPr>
              <a:spLocks noChangeShapeType="1"/>
            </p:cNvSpPr>
            <p:nvPr/>
          </p:nvSpPr>
          <p:spPr bwMode="auto">
            <a:xfrm>
              <a:off x="1736" y="1724"/>
              <a:ext cx="360" cy="0"/>
            </a:xfrm>
            <a:prstGeom prst="line">
              <a:avLst/>
            </a:prstGeom>
            <a:noFill/>
            <a:ln w="50800">
              <a:solidFill>
                <a:srgbClr val="A2C1FE"/>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357" name="Rectangle 35"/>
            <p:cNvSpPr>
              <a:spLocks noChangeArrowheads="1"/>
            </p:cNvSpPr>
            <p:nvPr/>
          </p:nvSpPr>
          <p:spPr bwMode="auto">
            <a:xfrm>
              <a:off x="1755" y="1731"/>
              <a:ext cx="328" cy="286"/>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40</a:t>
              </a:r>
            </a:p>
          </p:txBody>
        </p:sp>
        <p:sp>
          <p:nvSpPr>
            <p:cNvPr id="10358" name="Line 36"/>
            <p:cNvSpPr>
              <a:spLocks noChangeShapeType="1"/>
            </p:cNvSpPr>
            <p:nvPr/>
          </p:nvSpPr>
          <p:spPr bwMode="auto">
            <a:xfrm>
              <a:off x="2120" y="1616"/>
              <a:ext cx="0" cy="192"/>
            </a:xfrm>
            <a:prstGeom prst="line">
              <a:avLst/>
            </a:prstGeom>
            <a:no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10260" name="Group 37"/>
          <p:cNvGrpSpPr>
            <a:grpSpLocks/>
          </p:cNvGrpSpPr>
          <p:nvPr/>
        </p:nvGrpSpPr>
        <p:grpSpPr bwMode="auto">
          <a:xfrm>
            <a:off x="3403600" y="2565400"/>
            <a:ext cx="609600" cy="636588"/>
            <a:chOff x="2144" y="1616"/>
            <a:chExt cx="384" cy="401"/>
          </a:xfrm>
        </p:grpSpPr>
        <p:sp>
          <p:nvSpPr>
            <p:cNvPr id="10353" name="Line 38"/>
            <p:cNvSpPr>
              <a:spLocks noChangeShapeType="1"/>
            </p:cNvSpPr>
            <p:nvPr/>
          </p:nvSpPr>
          <p:spPr bwMode="auto">
            <a:xfrm>
              <a:off x="2144" y="1724"/>
              <a:ext cx="360" cy="0"/>
            </a:xfrm>
            <a:prstGeom prst="line">
              <a:avLst/>
            </a:prstGeom>
            <a:noFill/>
            <a:ln w="50800">
              <a:solidFill>
                <a:srgbClr val="A2C1FE"/>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354" name="Rectangle 39"/>
            <p:cNvSpPr>
              <a:spLocks noChangeArrowheads="1"/>
            </p:cNvSpPr>
            <p:nvPr/>
          </p:nvSpPr>
          <p:spPr bwMode="auto">
            <a:xfrm>
              <a:off x="2163" y="1731"/>
              <a:ext cx="328" cy="286"/>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40</a:t>
              </a:r>
            </a:p>
          </p:txBody>
        </p:sp>
        <p:sp>
          <p:nvSpPr>
            <p:cNvPr id="10355" name="Line 40"/>
            <p:cNvSpPr>
              <a:spLocks noChangeShapeType="1"/>
            </p:cNvSpPr>
            <p:nvPr/>
          </p:nvSpPr>
          <p:spPr bwMode="auto">
            <a:xfrm>
              <a:off x="2528" y="1616"/>
              <a:ext cx="0" cy="192"/>
            </a:xfrm>
            <a:prstGeom prst="line">
              <a:avLst/>
            </a:prstGeom>
            <a:no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10261" name="Line 41"/>
          <p:cNvSpPr>
            <a:spLocks noChangeShapeType="1"/>
          </p:cNvSpPr>
          <p:nvPr/>
        </p:nvSpPr>
        <p:spPr bwMode="auto">
          <a:xfrm>
            <a:off x="4051300" y="2736850"/>
            <a:ext cx="571500" cy="0"/>
          </a:xfrm>
          <a:prstGeom prst="line">
            <a:avLst/>
          </a:prstGeom>
          <a:noFill/>
          <a:ln w="50800">
            <a:solidFill>
              <a:srgbClr val="A2C1FE"/>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262" name="Line 42"/>
          <p:cNvSpPr>
            <a:spLocks noChangeShapeType="1"/>
          </p:cNvSpPr>
          <p:nvPr/>
        </p:nvSpPr>
        <p:spPr bwMode="auto">
          <a:xfrm>
            <a:off x="4686300" y="2787650"/>
            <a:ext cx="342900" cy="0"/>
          </a:xfrm>
          <a:prstGeom prst="line">
            <a:avLst/>
          </a:prstGeom>
          <a:noFill/>
          <a:ln w="50800">
            <a:solidFill>
              <a:srgbClr val="FF3300"/>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263" name="Rectangle 43"/>
          <p:cNvSpPr>
            <a:spLocks noChangeArrowheads="1"/>
          </p:cNvSpPr>
          <p:nvPr/>
        </p:nvSpPr>
        <p:spPr bwMode="auto">
          <a:xfrm>
            <a:off x="4081463" y="2747963"/>
            <a:ext cx="520700" cy="454025"/>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40</a:t>
            </a:r>
          </a:p>
        </p:txBody>
      </p:sp>
      <p:sp>
        <p:nvSpPr>
          <p:cNvPr id="10264" name="Rectangle 44"/>
          <p:cNvSpPr>
            <a:spLocks noChangeArrowheads="1"/>
          </p:cNvSpPr>
          <p:nvPr/>
        </p:nvSpPr>
        <p:spPr bwMode="auto">
          <a:xfrm>
            <a:off x="4602163" y="2747963"/>
            <a:ext cx="520700" cy="454025"/>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en-US" altLang="zh-CN" sz="2400" b="1">
                <a:solidFill>
                  <a:srgbClr val="000000"/>
                </a:solidFill>
                <a:latin typeface="Arial" pitchFamily="34" charset="0"/>
              </a:rPr>
              <a:t>20</a:t>
            </a:r>
          </a:p>
        </p:txBody>
      </p:sp>
      <p:sp>
        <p:nvSpPr>
          <p:cNvPr id="10265" name="Line 45"/>
          <p:cNvSpPr>
            <a:spLocks noChangeShapeType="1"/>
          </p:cNvSpPr>
          <p:nvPr/>
        </p:nvSpPr>
        <p:spPr bwMode="auto">
          <a:xfrm>
            <a:off x="4660900" y="2565400"/>
            <a:ext cx="0" cy="304800"/>
          </a:xfrm>
          <a:prstGeom prst="line">
            <a:avLst/>
          </a:prstGeom>
          <a:no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266" name="Line 46"/>
          <p:cNvSpPr>
            <a:spLocks noChangeShapeType="1"/>
          </p:cNvSpPr>
          <p:nvPr/>
        </p:nvSpPr>
        <p:spPr bwMode="auto">
          <a:xfrm>
            <a:off x="5067300" y="2565400"/>
            <a:ext cx="0" cy="304800"/>
          </a:xfrm>
          <a:prstGeom prst="line">
            <a:avLst/>
          </a:prstGeom>
          <a:no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267" name="Line 47"/>
          <p:cNvSpPr>
            <a:spLocks noChangeShapeType="1"/>
          </p:cNvSpPr>
          <p:nvPr/>
        </p:nvSpPr>
        <p:spPr bwMode="auto">
          <a:xfrm>
            <a:off x="2222500" y="2686050"/>
            <a:ext cx="457200" cy="0"/>
          </a:xfrm>
          <a:prstGeom prst="line">
            <a:avLst/>
          </a:prstGeom>
          <a:noFill/>
          <a:ln w="50800">
            <a:solidFill>
              <a:srgbClr val="F6BF69"/>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268" name="Line 48"/>
          <p:cNvSpPr>
            <a:spLocks noChangeShapeType="1"/>
          </p:cNvSpPr>
          <p:nvPr/>
        </p:nvSpPr>
        <p:spPr bwMode="auto">
          <a:xfrm>
            <a:off x="2870200" y="2686050"/>
            <a:ext cx="457200" cy="0"/>
          </a:xfrm>
          <a:prstGeom prst="line">
            <a:avLst/>
          </a:prstGeom>
          <a:noFill/>
          <a:ln w="50800">
            <a:solidFill>
              <a:srgbClr val="F6BF69"/>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269" name="Line 49"/>
          <p:cNvSpPr>
            <a:spLocks noChangeShapeType="1"/>
          </p:cNvSpPr>
          <p:nvPr/>
        </p:nvSpPr>
        <p:spPr bwMode="auto">
          <a:xfrm>
            <a:off x="3517900" y="2686050"/>
            <a:ext cx="457200" cy="0"/>
          </a:xfrm>
          <a:prstGeom prst="line">
            <a:avLst/>
          </a:prstGeom>
          <a:noFill/>
          <a:ln w="50800">
            <a:solidFill>
              <a:srgbClr val="F6BF69"/>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270" name="Line 50"/>
          <p:cNvSpPr>
            <a:spLocks noChangeShapeType="1"/>
          </p:cNvSpPr>
          <p:nvPr/>
        </p:nvSpPr>
        <p:spPr bwMode="auto">
          <a:xfrm>
            <a:off x="2755900" y="2787650"/>
            <a:ext cx="342900" cy="0"/>
          </a:xfrm>
          <a:prstGeom prst="line">
            <a:avLst/>
          </a:prstGeom>
          <a:noFill/>
          <a:ln w="50800">
            <a:solidFill>
              <a:srgbClr val="FF3300"/>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271" name="Line 51"/>
          <p:cNvSpPr>
            <a:spLocks noChangeShapeType="1"/>
          </p:cNvSpPr>
          <p:nvPr/>
        </p:nvSpPr>
        <p:spPr bwMode="auto">
          <a:xfrm>
            <a:off x="3403600" y="2787650"/>
            <a:ext cx="342900" cy="0"/>
          </a:xfrm>
          <a:prstGeom prst="line">
            <a:avLst/>
          </a:prstGeom>
          <a:noFill/>
          <a:ln w="50800">
            <a:solidFill>
              <a:srgbClr val="FF3300"/>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272" name="Line 52"/>
          <p:cNvSpPr>
            <a:spLocks noChangeShapeType="1"/>
          </p:cNvSpPr>
          <p:nvPr/>
        </p:nvSpPr>
        <p:spPr bwMode="auto">
          <a:xfrm>
            <a:off x="4051300" y="2787650"/>
            <a:ext cx="342900" cy="0"/>
          </a:xfrm>
          <a:prstGeom prst="line">
            <a:avLst/>
          </a:prstGeom>
          <a:noFill/>
          <a:ln w="50800">
            <a:solidFill>
              <a:srgbClr val="FF3300"/>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10273" name="Group 53"/>
          <p:cNvGrpSpPr>
            <a:grpSpLocks/>
          </p:cNvGrpSpPr>
          <p:nvPr/>
        </p:nvGrpSpPr>
        <p:grpSpPr bwMode="auto">
          <a:xfrm>
            <a:off x="1593850" y="3136900"/>
            <a:ext cx="3490913" cy="2933700"/>
            <a:chOff x="1004" y="1976"/>
            <a:chExt cx="2199" cy="1848"/>
          </a:xfrm>
        </p:grpSpPr>
        <p:grpSp>
          <p:nvGrpSpPr>
            <p:cNvPr id="10277" name="Group 54"/>
            <p:cNvGrpSpPr>
              <a:grpSpLocks/>
            </p:cNvGrpSpPr>
            <p:nvPr/>
          </p:nvGrpSpPr>
          <p:grpSpPr bwMode="auto">
            <a:xfrm>
              <a:off x="1004" y="1976"/>
              <a:ext cx="967" cy="448"/>
              <a:chOff x="1004" y="1976"/>
              <a:chExt cx="967" cy="448"/>
            </a:xfrm>
          </p:grpSpPr>
          <p:grpSp>
            <p:nvGrpSpPr>
              <p:cNvPr id="10335" name="Group 55"/>
              <p:cNvGrpSpPr>
                <a:grpSpLocks/>
              </p:cNvGrpSpPr>
              <p:nvPr/>
            </p:nvGrpSpPr>
            <p:grpSpPr bwMode="auto">
              <a:xfrm>
                <a:off x="1004" y="1976"/>
                <a:ext cx="305" cy="448"/>
                <a:chOff x="1004" y="1976"/>
                <a:chExt cx="305" cy="448"/>
              </a:xfrm>
            </p:grpSpPr>
            <p:grpSp>
              <p:nvGrpSpPr>
                <p:cNvPr id="10349" name="Group 56"/>
                <p:cNvGrpSpPr>
                  <a:grpSpLocks/>
                </p:cNvGrpSpPr>
                <p:nvPr/>
              </p:nvGrpSpPr>
              <p:grpSpPr bwMode="auto">
                <a:xfrm>
                  <a:off x="1004" y="1976"/>
                  <a:ext cx="305" cy="448"/>
                  <a:chOff x="1004" y="1976"/>
                  <a:chExt cx="305" cy="448"/>
                </a:xfrm>
              </p:grpSpPr>
              <p:sp>
                <p:nvSpPr>
                  <p:cNvPr id="10351" name="AutoShape 57"/>
                  <p:cNvSpPr>
                    <a:spLocks noChangeArrowheads="1"/>
                  </p:cNvSpPr>
                  <p:nvPr/>
                </p:nvSpPr>
                <p:spPr bwMode="auto">
                  <a:xfrm>
                    <a:off x="1004" y="2047"/>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352" name="AutoShape 58"/>
                  <p:cNvSpPr>
                    <a:spLocks noChangeArrowheads="1"/>
                  </p:cNvSpPr>
                  <p:nvPr/>
                </p:nvSpPr>
                <p:spPr bwMode="auto">
                  <a:xfrm>
                    <a:off x="1074" y="1976"/>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10350" name="AutoShape 59"/>
                <p:cNvSpPr>
                  <a:spLocks noChangeArrowheads="1"/>
                </p:cNvSpPr>
                <p:nvPr/>
              </p:nvSpPr>
              <p:spPr bwMode="auto">
                <a:xfrm>
                  <a:off x="1066" y="2080"/>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10336" name="Group 60"/>
              <p:cNvGrpSpPr>
                <a:grpSpLocks/>
              </p:cNvGrpSpPr>
              <p:nvPr/>
            </p:nvGrpSpPr>
            <p:grpSpPr bwMode="auto">
              <a:xfrm>
                <a:off x="1305" y="1976"/>
                <a:ext cx="378" cy="448"/>
                <a:chOff x="1305" y="1976"/>
                <a:chExt cx="378" cy="448"/>
              </a:xfrm>
            </p:grpSpPr>
            <p:grpSp>
              <p:nvGrpSpPr>
                <p:cNvPr id="10344" name="Group 61"/>
                <p:cNvGrpSpPr>
                  <a:grpSpLocks/>
                </p:cNvGrpSpPr>
                <p:nvPr/>
              </p:nvGrpSpPr>
              <p:grpSpPr bwMode="auto">
                <a:xfrm>
                  <a:off x="1305" y="1976"/>
                  <a:ext cx="378" cy="448"/>
                  <a:chOff x="1305" y="1976"/>
                  <a:chExt cx="378" cy="448"/>
                </a:xfrm>
              </p:grpSpPr>
              <p:sp>
                <p:nvSpPr>
                  <p:cNvPr id="10347" name="AutoShape 62"/>
                  <p:cNvSpPr>
                    <a:spLocks noChangeArrowheads="1"/>
                  </p:cNvSpPr>
                  <p:nvPr/>
                </p:nvSpPr>
                <p:spPr bwMode="auto">
                  <a:xfrm>
                    <a:off x="1305" y="2047"/>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348" name="AutoShape 63"/>
                  <p:cNvSpPr>
                    <a:spLocks noChangeArrowheads="1"/>
                  </p:cNvSpPr>
                  <p:nvPr/>
                </p:nvSpPr>
                <p:spPr bwMode="auto">
                  <a:xfrm>
                    <a:off x="1391" y="1976"/>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10345" name="Oval 64"/>
                <p:cNvSpPr>
                  <a:spLocks noChangeArrowheads="1"/>
                </p:cNvSpPr>
                <p:nvPr/>
              </p:nvSpPr>
              <p:spPr bwMode="auto">
                <a:xfrm>
                  <a:off x="1420" y="2012"/>
                  <a:ext cx="49" cy="27"/>
                </a:xfrm>
                <a:prstGeom prst="ellipse">
                  <a:avLst/>
                </a:prstGeom>
                <a:solidFill>
                  <a:schemeClr val="bg1"/>
                </a:solid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346" name="AutoShape 65"/>
                <p:cNvSpPr>
                  <a:spLocks noChangeArrowheads="1"/>
                </p:cNvSpPr>
                <p:nvPr/>
              </p:nvSpPr>
              <p:spPr bwMode="auto">
                <a:xfrm>
                  <a:off x="1352" y="2222"/>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10337" name="Freeform 66"/>
              <p:cNvSpPr>
                <a:spLocks/>
              </p:cNvSpPr>
              <p:nvPr/>
            </p:nvSpPr>
            <p:spPr bwMode="auto">
              <a:xfrm>
                <a:off x="1869" y="220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338" name="Rectangle 67"/>
              <p:cNvSpPr>
                <a:spLocks noChangeArrowheads="1"/>
              </p:cNvSpPr>
              <p:nvPr/>
            </p:nvSpPr>
            <p:spPr bwMode="auto">
              <a:xfrm>
                <a:off x="1865" y="2205"/>
                <a:ext cx="106" cy="16"/>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339" name="Rectangle 68"/>
              <p:cNvSpPr>
                <a:spLocks noChangeArrowheads="1"/>
              </p:cNvSpPr>
              <p:nvPr/>
            </p:nvSpPr>
            <p:spPr bwMode="auto">
              <a:xfrm>
                <a:off x="1872" y="2286"/>
                <a:ext cx="82" cy="16"/>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340" name="Rectangle 69"/>
              <p:cNvSpPr>
                <a:spLocks noChangeArrowheads="1"/>
              </p:cNvSpPr>
              <p:nvPr/>
            </p:nvSpPr>
            <p:spPr bwMode="auto">
              <a:xfrm>
                <a:off x="1689" y="2286"/>
                <a:ext cx="103" cy="11"/>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10341" name="Group 70"/>
              <p:cNvGrpSpPr>
                <a:grpSpLocks/>
              </p:cNvGrpSpPr>
              <p:nvPr/>
            </p:nvGrpSpPr>
            <p:grpSpPr bwMode="auto">
              <a:xfrm>
                <a:off x="1687" y="2033"/>
                <a:ext cx="194" cy="364"/>
                <a:chOff x="1687" y="2033"/>
                <a:chExt cx="194" cy="364"/>
              </a:xfrm>
            </p:grpSpPr>
            <p:sp>
              <p:nvSpPr>
                <p:cNvPr id="10342" name="Oval 71"/>
                <p:cNvSpPr>
                  <a:spLocks noChangeArrowheads="1"/>
                </p:cNvSpPr>
                <p:nvPr/>
              </p:nvSpPr>
              <p:spPr bwMode="auto">
                <a:xfrm>
                  <a:off x="1763" y="2033"/>
                  <a:ext cx="48" cy="48"/>
                </a:xfrm>
                <a:prstGeom prst="ellipse">
                  <a:avLst/>
                </a:prstGeom>
                <a:solidFill>
                  <a:srgbClr val="FC0128"/>
                </a:solidFill>
                <a:ln w="12700">
                  <a:solidFill>
                    <a:srgbClr val="000000"/>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343" name="Freeform 72"/>
                <p:cNvSpPr>
                  <a:spLocks/>
                </p:cNvSpPr>
                <p:nvPr/>
              </p:nvSpPr>
              <p:spPr bwMode="auto">
                <a:xfrm>
                  <a:off x="1687" y="210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grpSp>
          <p:nvGrpSpPr>
            <p:cNvPr id="10278" name="Group 73"/>
            <p:cNvGrpSpPr>
              <a:grpSpLocks/>
            </p:cNvGrpSpPr>
            <p:nvPr/>
          </p:nvGrpSpPr>
          <p:grpSpPr bwMode="auto">
            <a:xfrm>
              <a:off x="1404" y="2440"/>
              <a:ext cx="967" cy="448"/>
              <a:chOff x="1404" y="2440"/>
              <a:chExt cx="967" cy="448"/>
            </a:xfrm>
          </p:grpSpPr>
          <p:grpSp>
            <p:nvGrpSpPr>
              <p:cNvPr id="10317" name="Group 74"/>
              <p:cNvGrpSpPr>
                <a:grpSpLocks/>
              </p:cNvGrpSpPr>
              <p:nvPr/>
            </p:nvGrpSpPr>
            <p:grpSpPr bwMode="auto">
              <a:xfrm>
                <a:off x="1404" y="2440"/>
                <a:ext cx="305" cy="448"/>
                <a:chOff x="1404" y="2440"/>
                <a:chExt cx="305" cy="448"/>
              </a:xfrm>
            </p:grpSpPr>
            <p:grpSp>
              <p:nvGrpSpPr>
                <p:cNvPr id="10331" name="Group 75"/>
                <p:cNvGrpSpPr>
                  <a:grpSpLocks/>
                </p:cNvGrpSpPr>
                <p:nvPr/>
              </p:nvGrpSpPr>
              <p:grpSpPr bwMode="auto">
                <a:xfrm>
                  <a:off x="1404" y="2440"/>
                  <a:ext cx="305" cy="448"/>
                  <a:chOff x="1404" y="2440"/>
                  <a:chExt cx="305" cy="448"/>
                </a:xfrm>
              </p:grpSpPr>
              <p:sp>
                <p:nvSpPr>
                  <p:cNvPr id="10333" name="AutoShape 76"/>
                  <p:cNvSpPr>
                    <a:spLocks noChangeArrowheads="1"/>
                  </p:cNvSpPr>
                  <p:nvPr/>
                </p:nvSpPr>
                <p:spPr bwMode="auto">
                  <a:xfrm>
                    <a:off x="1404" y="2511"/>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334" name="AutoShape 77"/>
                  <p:cNvSpPr>
                    <a:spLocks noChangeArrowheads="1"/>
                  </p:cNvSpPr>
                  <p:nvPr/>
                </p:nvSpPr>
                <p:spPr bwMode="auto">
                  <a:xfrm>
                    <a:off x="1474" y="2440"/>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10332" name="AutoShape 78"/>
                <p:cNvSpPr>
                  <a:spLocks noChangeArrowheads="1"/>
                </p:cNvSpPr>
                <p:nvPr/>
              </p:nvSpPr>
              <p:spPr bwMode="auto">
                <a:xfrm>
                  <a:off x="1466" y="2544"/>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10318" name="Group 79"/>
              <p:cNvGrpSpPr>
                <a:grpSpLocks/>
              </p:cNvGrpSpPr>
              <p:nvPr/>
            </p:nvGrpSpPr>
            <p:grpSpPr bwMode="auto">
              <a:xfrm>
                <a:off x="1705" y="2440"/>
                <a:ext cx="378" cy="448"/>
                <a:chOff x="1705" y="2440"/>
                <a:chExt cx="378" cy="448"/>
              </a:xfrm>
            </p:grpSpPr>
            <p:grpSp>
              <p:nvGrpSpPr>
                <p:cNvPr id="10326" name="Group 80"/>
                <p:cNvGrpSpPr>
                  <a:grpSpLocks/>
                </p:cNvGrpSpPr>
                <p:nvPr/>
              </p:nvGrpSpPr>
              <p:grpSpPr bwMode="auto">
                <a:xfrm>
                  <a:off x="1705" y="2440"/>
                  <a:ext cx="378" cy="448"/>
                  <a:chOff x="1705" y="2440"/>
                  <a:chExt cx="378" cy="448"/>
                </a:xfrm>
              </p:grpSpPr>
              <p:sp>
                <p:nvSpPr>
                  <p:cNvPr id="10329" name="AutoShape 81"/>
                  <p:cNvSpPr>
                    <a:spLocks noChangeArrowheads="1"/>
                  </p:cNvSpPr>
                  <p:nvPr/>
                </p:nvSpPr>
                <p:spPr bwMode="auto">
                  <a:xfrm>
                    <a:off x="1705" y="2511"/>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330" name="AutoShape 82"/>
                  <p:cNvSpPr>
                    <a:spLocks noChangeArrowheads="1"/>
                  </p:cNvSpPr>
                  <p:nvPr/>
                </p:nvSpPr>
                <p:spPr bwMode="auto">
                  <a:xfrm>
                    <a:off x="1791" y="2440"/>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10327" name="Oval 83"/>
                <p:cNvSpPr>
                  <a:spLocks noChangeArrowheads="1"/>
                </p:cNvSpPr>
                <p:nvPr/>
              </p:nvSpPr>
              <p:spPr bwMode="auto">
                <a:xfrm>
                  <a:off x="1820" y="2476"/>
                  <a:ext cx="49" cy="27"/>
                </a:xfrm>
                <a:prstGeom prst="ellipse">
                  <a:avLst/>
                </a:prstGeom>
                <a:solidFill>
                  <a:schemeClr val="bg1"/>
                </a:solid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328" name="AutoShape 84"/>
                <p:cNvSpPr>
                  <a:spLocks noChangeArrowheads="1"/>
                </p:cNvSpPr>
                <p:nvPr/>
              </p:nvSpPr>
              <p:spPr bwMode="auto">
                <a:xfrm>
                  <a:off x="1752" y="2686"/>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10319" name="Freeform 85"/>
              <p:cNvSpPr>
                <a:spLocks/>
              </p:cNvSpPr>
              <p:nvPr/>
            </p:nvSpPr>
            <p:spPr bwMode="auto">
              <a:xfrm>
                <a:off x="2269" y="2669"/>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320" name="Rectangle 86"/>
              <p:cNvSpPr>
                <a:spLocks noChangeArrowheads="1"/>
              </p:cNvSpPr>
              <p:nvPr/>
            </p:nvSpPr>
            <p:spPr bwMode="auto">
              <a:xfrm>
                <a:off x="2265" y="2669"/>
                <a:ext cx="106" cy="16"/>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321" name="Rectangle 87"/>
              <p:cNvSpPr>
                <a:spLocks noChangeArrowheads="1"/>
              </p:cNvSpPr>
              <p:nvPr/>
            </p:nvSpPr>
            <p:spPr bwMode="auto">
              <a:xfrm>
                <a:off x="2272" y="2750"/>
                <a:ext cx="82" cy="16"/>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322" name="Rectangle 88"/>
              <p:cNvSpPr>
                <a:spLocks noChangeArrowheads="1"/>
              </p:cNvSpPr>
              <p:nvPr/>
            </p:nvSpPr>
            <p:spPr bwMode="auto">
              <a:xfrm>
                <a:off x="2089" y="2750"/>
                <a:ext cx="103" cy="11"/>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10323" name="Group 89"/>
              <p:cNvGrpSpPr>
                <a:grpSpLocks/>
              </p:cNvGrpSpPr>
              <p:nvPr/>
            </p:nvGrpSpPr>
            <p:grpSpPr bwMode="auto">
              <a:xfrm>
                <a:off x="2087" y="2497"/>
                <a:ext cx="194" cy="364"/>
                <a:chOff x="2087" y="2497"/>
                <a:chExt cx="194" cy="364"/>
              </a:xfrm>
            </p:grpSpPr>
            <p:sp>
              <p:nvSpPr>
                <p:cNvPr id="10324" name="Oval 90"/>
                <p:cNvSpPr>
                  <a:spLocks noChangeArrowheads="1"/>
                </p:cNvSpPr>
                <p:nvPr/>
              </p:nvSpPr>
              <p:spPr bwMode="auto">
                <a:xfrm>
                  <a:off x="2163" y="2497"/>
                  <a:ext cx="48" cy="48"/>
                </a:xfrm>
                <a:prstGeom prst="ellipse">
                  <a:avLst/>
                </a:prstGeom>
                <a:solidFill>
                  <a:srgbClr val="FC0128"/>
                </a:solidFill>
                <a:ln w="12700">
                  <a:solidFill>
                    <a:srgbClr val="000000"/>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325" name="Freeform 91"/>
                <p:cNvSpPr>
                  <a:spLocks/>
                </p:cNvSpPr>
                <p:nvPr/>
              </p:nvSpPr>
              <p:spPr bwMode="auto">
                <a:xfrm>
                  <a:off x="2087" y="2565"/>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grpSp>
          <p:nvGrpSpPr>
            <p:cNvPr id="10279" name="Group 92"/>
            <p:cNvGrpSpPr>
              <a:grpSpLocks/>
            </p:cNvGrpSpPr>
            <p:nvPr/>
          </p:nvGrpSpPr>
          <p:grpSpPr bwMode="auto">
            <a:xfrm>
              <a:off x="1820" y="2928"/>
              <a:ext cx="967" cy="448"/>
              <a:chOff x="1820" y="2928"/>
              <a:chExt cx="967" cy="448"/>
            </a:xfrm>
          </p:grpSpPr>
          <p:grpSp>
            <p:nvGrpSpPr>
              <p:cNvPr id="10299" name="Group 93"/>
              <p:cNvGrpSpPr>
                <a:grpSpLocks/>
              </p:cNvGrpSpPr>
              <p:nvPr/>
            </p:nvGrpSpPr>
            <p:grpSpPr bwMode="auto">
              <a:xfrm>
                <a:off x="1820" y="2928"/>
                <a:ext cx="305" cy="448"/>
                <a:chOff x="1820" y="2928"/>
                <a:chExt cx="305" cy="448"/>
              </a:xfrm>
            </p:grpSpPr>
            <p:grpSp>
              <p:nvGrpSpPr>
                <p:cNvPr id="10313" name="Group 94"/>
                <p:cNvGrpSpPr>
                  <a:grpSpLocks/>
                </p:cNvGrpSpPr>
                <p:nvPr/>
              </p:nvGrpSpPr>
              <p:grpSpPr bwMode="auto">
                <a:xfrm>
                  <a:off x="1820" y="2928"/>
                  <a:ext cx="305" cy="448"/>
                  <a:chOff x="1820" y="2928"/>
                  <a:chExt cx="305" cy="448"/>
                </a:xfrm>
              </p:grpSpPr>
              <p:sp>
                <p:nvSpPr>
                  <p:cNvPr id="10315" name="AutoShape 95"/>
                  <p:cNvSpPr>
                    <a:spLocks noChangeArrowheads="1"/>
                  </p:cNvSpPr>
                  <p:nvPr/>
                </p:nvSpPr>
                <p:spPr bwMode="auto">
                  <a:xfrm>
                    <a:off x="1820" y="2999"/>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316" name="AutoShape 96"/>
                  <p:cNvSpPr>
                    <a:spLocks noChangeArrowheads="1"/>
                  </p:cNvSpPr>
                  <p:nvPr/>
                </p:nvSpPr>
                <p:spPr bwMode="auto">
                  <a:xfrm>
                    <a:off x="1890" y="2928"/>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10314" name="AutoShape 97"/>
                <p:cNvSpPr>
                  <a:spLocks noChangeArrowheads="1"/>
                </p:cNvSpPr>
                <p:nvPr/>
              </p:nvSpPr>
              <p:spPr bwMode="auto">
                <a:xfrm>
                  <a:off x="1882" y="3032"/>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10300" name="Group 98"/>
              <p:cNvGrpSpPr>
                <a:grpSpLocks/>
              </p:cNvGrpSpPr>
              <p:nvPr/>
            </p:nvGrpSpPr>
            <p:grpSpPr bwMode="auto">
              <a:xfrm>
                <a:off x="2121" y="2928"/>
                <a:ext cx="378" cy="448"/>
                <a:chOff x="2121" y="2928"/>
                <a:chExt cx="378" cy="448"/>
              </a:xfrm>
            </p:grpSpPr>
            <p:grpSp>
              <p:nvGrpSpPr>
                <p:cNvPr id="10308" name="Group 99"/>
                <p:cNvGrpSpPr>
                  <a:grpSpLocks/>
                </p:cNvGrpSpPr>
                <p:nvPr/>
              </p:nvGrpSpPr>
              <p:grpSpPr bwMode="auto">
                <a:xfrm>
                  <a:off x="2121" y="2928"/>
                  <a:ext cx="378" cy="448"/>
                  <a:chOff x="2121" y="2928"/>
                  <a:chExt cx="378" cy="448"/>
                </a:xfrm>
              </p:grpSpPr>
              <p:sp>
                <p:nvSpPr>
                  <p:cNvPr id="10311" name="AutoShape 100"/>
                  <p:cNvSpPr>
                    <a:spLocks noChangeArrowheads="1"/>
                  </p:cNvSpPr>
                  <p:nvPr/>
                </p:nvSpPr>
                <p:spPr bwMode="auto">
                  <a:xfrm>
                    <a:off x="2121" y="2999"/>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312" name="AutoShape 101"/>
                  <p:cNvSpPr>
                    <a:spLocks noChangeArrowheads="1"/>
                  </p:cNvSpPr>
                  <p:nvPr/>
                </p:nvSpPr>
                <p:spPr bwMode="auto">
                  <a:xfrm>
                    <a:off x="2207" y="2928"/>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10309" name="Oval 102"/>
                <p:cNvSpPr>
                  <a:spLocks noChangeArrowheads="1"/>
                </p:cNvSpPr>
                <p:nvPr/>
              </p:nvSpPr>
              <p:spPr bwMode="auto">
                <a:xfrm>
                  <a:off x="2236" y="2964"/>
                  <a:ext cx="49" cy="27"/>
                </a:xfrm>
                <a:prstGeom prst="ellipse">
                  <a:avLst/>
                </a:prstGeom>
                <a:solidFill>
                  <a:schemeClr val="bg1"/>
                </a:solid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310" name="AutoShape 103"/>
                <p:cNvSpPr>
                  <a:spLocks noChangeArrowheads="1"/>
                </p:cNvSpPr>
                <p:nvPr/>
              </p:nvSpPr>
              <p:spPr bwMode="auto">
                <a:xfrm>
                  <a:off x="2168" y="3174"/>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10301" name="Freeform 104"/>
              <p:cNvSpPr>
                <a:spLocks/>
              </p:cNvSpPr>
              <p:nvPr/>
            </p:nvSpPr>
            <p:spPr bwMode="auto">
              <a:xfrm>
                <a:off x="2685" y="3157"/>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302" name="Rectangle 105"/>
              <p:cNvSpPr>
                <a:spLocks noChangeArrowheads="1"/>
              </p:cNvSpPr>
              <p:nvPr/>
            </p:nvSpPr>
            <p:spPr bwMode="auto">
              <a:xfrm>
                <a:off x="2681" y="3157"/>
                <a:ext cx="106" cy="16"/>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303" name="Rectangle 106"/>
              <p:cNvSpPr>
                <a:spLocks noChangeArrowheads="1"/>
              </p:cNvSpPr>
              <p:nvPr/>
            </p:nvSpPr>
            <p:spPr bwMode="auto">
              <a:xfrm>
                <a:off x="2688" y="3238"/>
                <a:ext cx="82" cy="16"/>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304" name="Rectangle 107"/>
              <p:cNvSpPr>
                <a:spLocks noChangeArrowheads="1"/>
              </p:cNvSpPr>
              <p:nvPr/>
            </p:nvSpPr>
            <p:spPr bwMode="auto">
              <a:xfrm>
                <a:off x="2505" y="3238"/>
                <a:ext cx="103" cy="11"/>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10305" name="Group 108"/>
              <p:cNvGrpSpPr>
                <a:grpSpLocks/>
              </p:cNvGrpSpPr>
              <p:nvPr/>
            </p:nvGrpSpPr>
            <p:grpSpPr bwMode="auto">
              <a:xfrm>
                <a:off x="2503" y="2985"/>
                <a:ext cx="194" cy="364"/>
                <a:chOff x="2503" y="2985"/>
                <a:chExt cx="194" cy="364"/>
              </a:xfrm>
            </p:grpSpPr>
            <p:sp>
              <p:nvSpPr>
                <p:cNvPr id="10306" name="Oval 109"/>
                <p:cNvSpPr>
                  <a:spLocks noChangeArrowheads="1"/>
                </p:cNvSpPr>
                <p:nvPr/>
              </p:nvSpPr>
              <p:spPr bwMode="auto">
                <a:xfrm>
                  <a:off x="2579" y="2985"/>
                  <a:ext cx="48" cy="48"/>
                </a:xfrm>
                <a:prstGeom prst="ellipse">
                  <a:avLst/>
                </a:prstGeom>
                <a:solidFill>
                  <a:srgbClr val="FC0128"/>
                </a:solidFill>
                <a:ln w="12700">
                  <a:solidFill>
                    <a:srgbClr val="000000"/>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307" name="Freeform 110"/>
                <p:cNvSpPr>
                  <a:spLocks/>
                </p:cNvSpPr>
                <p:nvPr/>
              </p:nvSpPr>
              <p:spPr bwMode="auto">
                <a:xfrm>
                  <a:off x="2503" y="305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grpSp>
          <p:nvGrpSpPr>
            <p:cNvPr id="10280" name="Group 111"/>
            <p:cNvGrpSpPr>
              <a:grpSpLocks/>
            </p:cNvGrpSpPr>
            <p:nvPr/>
          </p:nvGrpSpPr>
          <p:grpSpPr bwMode="auto">
            <a:xfrm>
              <a:off x="2236" y="3376"/>
              <a:ext cx="967" cy="448"/>
              <a:chOff x="2236" y="3376"/>
              <a:chExt cx="967" cy="448"/>
            </a:xfrm>
          </p:grpSpPr>
          <p:grpSp>
            <p:nvGrpSpPr>
              <p:cNvPr id="10281" name="Group 112"/>
              <p:cNvGrpSpPr>
                <a:grpSpLocks/>
              </p:cNvGrpSpPr>
              <p:nvPr/>
            </p:nvGrpSpPr>
            <p:grpSpPr bwMode="auto">
              <a:xfrm>
                <a:off x="2236" y="3376"/>
                <a:ext cx="305" cy="448"/>
                <a:chOff x="2236" y="3376"/>
                <a:chExt cx="305" cy="448"/>
              </a:xfrm>
            </p:grpSpPr>
            <p:grpSp>
              <p:nvGrpSpPr>
                <p:cNvPr id="10295" name="Group 113"/>
                <p:cNvGrpSpPr>
                  <a:grpSpLocks/>
                </p:cNvGrpSpPr>
                <p:nvPr/>
              </p:nvGrpSpPr>
              <p:grpSpPr bwMode="auto">
                <a:xfrm>
                  <a:off x="2236" y="3376"/>
                  <a:ext cx="305" cy="448"/>
                  <a:chOff x="2236" y="3376"/>
                  <a:chExt cx="305" cy="448"/>
                </a:xfrm>
              </p:grpSpPr>
              <p:sp>
                <p:nvSpPr>
                  <p:cNvPr id="10297" name="AutoShape 114"/>
                  <p:cNvSpPr>
                    <a:spLocks noChangeArrowheads="1"/>
                  </p:cNvSpPr>
                  <p:nvPr/>
                </p:nvSpPr>
                <p:spPr bwMode="auto">
                  <a:xfrm>
                    <a:off x="2236" y="3447"/>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298" name="AutoShape 115"/>
                  <p:cNvSpPr>
                    <a:spLocks noChangeArrowheads="1"/>
                  </p:cNvSpPr>
                  <p:nvPr/>
                </p:nvSpPr>
                <p:spPr bwMode="auto">
                  <a:xfrm>
                    <a:off x="2306" y="3376"/>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10296" name="AutoShape 116"/>
                <p:cNvSpPr>
                  <a:spLocks noChangeArrowheads="1"/>
                </p:cNvSpPr>
                <p:nvPr/>
              </p:nvSpPr>
              <p:spPr bwMode="auto">
                <a:xfrm>
                  <a:off x="2298" y="3480"/>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10282" name="Group 117"/>
              <p:cNvGrpSpPr>
                <a:grpSpLocks/>
              </p:cNvGrpSpPr>
              <p:nvPr/>
            </p:nvGrpSpPr>
            <p:grpSpPr bwMode="auto">
              <a:xfrm>
                <a:off x="2537" y="3376"/>
                <a:ext cx="378" cy="448"/>
                <a:chOff x="2537" y="3376"/>
                <a:chExt cx="378" cy="448"/>
              </a:xfrm>
            </p:grpSpPr>
            <p:grpSp>
              <p:nvGrpSpPr>
                <p:cNvPr id="10290" name="Group 118"/>
                <p:cNvGrpSpPr>
                  <a:grpSpLocks/>
                </p:cNvGrpSpPr>
                <p:nvPr/>
              </p:nvGrpSpPr>
              <p:grpSpPr bwMode="auto">
                <a:xfrm>
                  <a:off x="2537" y="3376"/>
                  <a:ext cx="378" cy="448"/>
                  <a:chOff x="2537" y="3376"/>
                  <a:chExt cx="378" cy="448"/>
                </a:xfrm>
              </p:grpSpPr>
              <p:sp>
                <p:nvSpPr>
                  <p:cNvPr id="10293" name="AutoShape 119"/>
                  <p:cNvSpPr>
                    <a:spLocks noChangeArrowheads="1"/>
                  </p:cNvSpPr>
                  <p:nvPr/>
                </p:nvSpPr>
                <p:spPr bwMode="auto">
                  <a:xfrm>
                    <a:off x="2537" y="3447"/>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294" name="AutoShape 120"/>
                  <p:cNvSpPr>
                    <a:spLocks noChangeArrowheads="1"/>
                  </p:cNvSpPr>
                  <p:nvPr/>
                </p:nvSpPr>
                <p:spPr bwMode="auto">
                  <a:xfrm>
                    <a:off x="2623" y="3376"/>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10291" name="Oval 121"/>
                <p:cNvSpPr>
                  <a:spLocks noChangeArrowheads="1"/>
                </p:cNvSpPr>
                <p:nvPr/>
              </p:nvSpPr>
              <p:spPr bwMode="auto">
                <a:xfrm>
                  <a:off x="2652" y="3412"/>
                  <a:ext cx="49" cy="27"/>
                </a:xfrm>
                <a:prstGeom prst="ellipse">
                  <a:avLst/>
                </a:prstGeom>
                <a:solidFill>
                  <a:schemeClr val="bg1"/>
                </a:solidFill>
                <a:ln w="12700">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292" name="AutoShape 122"/>
                <p:cNvSpPr>
                  <a:spLocks noChangeArrowheads="1"/>
                </p:cNvSpPr>
                <p:nvPr/>
              </p:nvSpPr>
              <p:spPr bwMode="auto">
                <a:xfrm>
                  <a:off x="2584" y="3622"/>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10283" name="Freeform 123"/>
              <p:cNvSpPr>
                <a:spLocks/>
              </p:cNvSpPr>
              <p:nvPr/>
            </p:nvSpPr>
            <p:spPr bwMode="auto">
              <a:xfrm>
                <a:off x="3101" y="360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284" name="Rectangle 124"/>
              <p:cNvSpPr>
                <a:spLocks noChangeArrowheads="1"/>
              </p:cNvSpPr>
              <p:nvPr/>
            </p:nvSpPr>
            <p:spPr bwMode="auto">
              <a:xfrm>
                <a:off x="3097" y="3605"/>
                <a:ext cx="106" cy="16"/>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285" name="Rectangle 125"/>
              <p:cNvSpPr>
                <a:spLocks noChangeArrowheads="1"/>
              </p:cNvSpPr>
              <p:nvPr/>
            </p:nvSpPr>
            <p:spPr bwMode="auto">
              <a:xfrm>
                <a:off x="3104" y="3686"/>
                <a:ext cx="82" cy="16"/>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286" name="Rectangle 126"/>
              <p:cNvSpPr>
                <a:spLocks noChangeArrowheads="1"/>
              </p:cNvSpPr>
              <p:nvPr/>
            </p:nvSpPr>
            <p:spPr bwMode="auto">
              <a:xfrm>
                <a:off x="2921" y="3686"/>
                <a:ext cx="103" cy="11"/>
              </a:xfrm>
              <a:prstGeom prst="rect">
                <a:avLst/>
              </a:prstGeom>
              <a:solidFill>
                <a:srgbClr val="FC0128"/>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10287" name="Group 127"/>
              <p:cNvGrpSpPr>
                <a:grpSpLocks/>
              </p:cNvGrpSpPr>
              <p:nvPr/>
            </p:nvGrpSpPr>
            <p:grpSpPr bwMode="auto">
              <a:xfrm>
                <a:off x="2919" y="3433"/>
                <a:ext cx="194" cy="364"/>
                <a:chOff x="2919" y="3433"/>
                <a:chExt cx="194" cy="364"/>
              </a:xfrm>
            </p:grpSpPr>
            <p:sp>
              <p:nvSpPr>
                <p:cNvPr id="10288" name="Oval 128"/>
                <p:cNvSpPr>
                  <a:spLocks noChangeArrowheads="1"/>
                </p:cNvSpPr>
                <p:nvPr/>
              </p:nvSpPr>
              <p:spPr bwMode="auto">
                <a:xfrm>
                  <a:off x="2995" y="3433"/>
                  <a:ext cx="48" cy="48"/>
                </a:xfrm>
                <a:prstGeom prst="ellipse">
                  <a:avLst/>
                </a:prstGeom>
                <a:solidFill>
                  <a:srgbClr val="FC0128"/>
                </a:solidFill>
                <a:ln w="12700">
                  <a:solidFill>
                    <a:srgbClr val="000000"/>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0289" name="Freeform 129"/>
                <p:cNvSpPr>
                  <a:spLocks/>
                </p:cNvSpPr>
                <p:nvPr/>
              </p:nvSpPr>
              <p:spPr bwMode="auto">
                <a:xfrm>
                  <a:off x="2919" y="350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grpSp>
      <p:sp>
        <p:nvSpPr>
          <p:cNvPr id="10274" name="Rectangle 130"/>
          <p:cNvSpPr>
            <a:spLocks noChangeArrowheads="1"/>
          </p:cNvSpPr>
          <p:nvPr/>
        </p:nvSpPr>
        <p:spPr bwMode="auto">
          <a:xfrm>
            <a:off x="3505200" y="2209800"/>
            <a:ext cx="1473200" cy="454025"/>
          </a:xfrm>
          <a:prstGeom prst="rect">
            <a:avLst/>
          </a:prstGeom>
          <a:noFill/>
          <a:ln w="12700">
            <a:noFill/>
            <a:miter lim="800000"/>
            <a:headEnd/>
            <a:tailEnd/>
          </a:ln>
        </p:spPr>
        <p:txBody>
          <a:bodyPr lIns="90488" tIns="44450" rIns="90488" bIns="44450">
            <a:spAutoFit/>
          </a:bodyPr>
          <a:lstStyle/>
          <a:p>
            <a:pPr eaLnBrk="0" fontAlgn="base" hangingPunct="0">
              <a:spcBef>
                <a:spcPct val="0"/>
              </a:spcBef>
              <a:spcAft>
                <a:spcPct val="0"/>
              </a:spcAft>
            </a:pPr>
            <a:r>
              <a:rPr lang="zh-CN" altLang="en-US" sz="2400" b="1">
                <a:solidFill>
                  <a:srgbClr val="FF3300"/>
                </a:solidFill>
                <a:latin typeface="Arial" pitchFamily="34" charset="0"/>
              </a:rPr>
              <a:t>时间</a:t>
            </a:r>
          </a:p>
        </p:txBody>
      </p:sp>
      <p:sp>
        <p:nvSpPr>
          <p:cNvPr id="10275" name="Rectangle 131"/>
          <p:cNvSpPr>
            <a:spLocks noChangeArrowheads="1"/>
          </p:cNvSpPr>
          <p:nvPr/>
        </p:nvSpPr>
        <p:spPr bwMode="auto">
          <a:xfrm>
            <a:off x="228600" y="3581400"/>
            <a:ext cx="546100" cy="2133600"/>
          </a:xfrm>
          <a:prstGeom prst="rect">
            <a:avLst/>
          </a:prstGeom>
          <a:noFill/>
          <a:ln w="12700">
            <a:noFill/>
            <a:miter lim="800000"/>
            <a:headEnd/>
            <a:tailEnd/>
          </a:ln>
        </p:spPr>
        <p:txBody>
          <a:bodyPr vert="eaVert" lIns="90488" tIns="44450" rIns="90488" bIns="44450">
            <a:spAutoFit/>
          </a:bodyPr>
          <a:lstStyle/>
          <a:p>
            <a:pPr algn="ctr" eaLnBrk="0" fontAlgn="base" hangingPunct="0">
              <a:spcBef>
                <a:spcPct val="0"/>
              </a:spcBef>
              <a:spcAft>
                <a:spcPct val="0"/>
              </a:spcAft>
            </a:pPr>
            <a:r>
              <a:rPr lang="zh-CN" altLang="en-US" sz="2400" b="1">
                <a:solidFill>
                  <a:srgbClr val="FF3300"/>
                </a:solidFill>
                <a:latin typeface="Arial" pitchFamily="34" charset="0"/>
              </a:rPr>
              <a:t>任务执行顺序</a:t>
            </a:r>
          </a:p>
        </p:txBody>
      </p:sp>
      <p:sp>
        <p:nvSpPr>
          <p:cNvPr id="130" name="灯片编号占位符 3"/>
          <p:cNvSpPr>
            <a:spLocks noGrp="1"/>
          </p:cNvSpPr>
          <p:nvPr>
            <p:ph type="sldNum" sz="quarter" idx="12"/>
          </p:nvPr>
        </p:nvSpPr>
        <p:spPr>
          <a:xfrm>
            <a:off x="3419872" y="6480358"/>
            <a:ext cx="2448272" cy="365125"/>
          </a:xfrm>
        </p:spPr>
        <p:txBody>
          <a:bodyPr/>
          <a:lstStyle/>
          <a:p>
            <a:pPr algn="ctr"/>
            <a:fld id="{28830286-F6D1-4D88-8A08-C1E3876262BA}" type="slidenum">
              <a:rPr lang="zh-CN" altLang="en-US" smtClean="0">
                <a:solidFill>
                  <a:prstClr val="black"/>
                </a:solidFill>
              </a:rPr>
              <a:pPr algn="ctr"/>
              <a:t>21</a:t>
            </a:fld>
            <a:endParaRPr lang="zh-CN" altLang="en-US" dirty="0">
              <a:solidFill>
                <a:prstClr val="black"/>
              </a:solidFill>
            </a:endParaRPr>
          </a:p>
        </p:txBody>
      </p:sp>
    </p:spTree>
    <p:extLst>
      <p:ext uri="{BB962C8B-B14F-4D97-AF65-F5344CB8AC3E}">
        <p14:creationId xmlns:p14="http://schemas.microsoft.com/office/powerpoint/2010/main" val="38966555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1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zh-CN" altLang="en-US" b="1" dirty="0" smtClean="0">
                <a:latin typeface="黑体" panose="02010609060101010101" pitchFamily="49" charset="-122"/>
                <a:ea typeface="黑体" panose="02010609060101010101" pitchFamily="49" charset="-122"/>
              </a:rPr>
              <a:t>数据通路的五个阶段</a:t>
            </a:r>
            <a:endParaRPr lang="en-US" b="1" dirty="0">
              <a:latin typeface="黑体" panose="02010609060101010101" pitchFamily="49" charset="-122"/>
              <a:ea typeface="黑体" panose="02010609060101010101" pitchFamily="49" charset="-122"/>
            </a:endParaRPr>
          </a:p>
        </p:txBody>
      </p:sp>
      <p:sp>
        <p:nvSpPr>
          <p:cNvPr id="2726915" name="Rectangle 3"/>
          <p:cNvSpPr>
            <a:spLocks noGrp="1" noChangeArrowheads="1"/>
          </p:cNvSpPr>
          <p:nvPr>
            <p:ph idx="1"/>
          </p:nvPr>
        </p:nvSpPr>
        <p:spPr>
          <a:xfrm>
            <a:off x="457200" y="1600200"/>
            <a:ext cx="8229600" cy="4937760"/>
          </a:xfrm>
        </p:spPr>
        <p:txBody>
          <a:bodyPr>
            <a:normAutofit/>
          </a:bodyPr>
          <a:lstStyle/>
          <a:p>
            <a:pPr>
              <a:buFont typeface="Times" pitchFamily="-65" charset="0"/>
              <a:buNone/>
              <a:tabLst>
                <a:tab pos="2349500" algn="l"/>
              </a:tabLst>
            </a:pPr>
            <a:r>
              <a:rPr lang="en-US" dirty="0"/>
              <a:t>1) </a:t>
            </a:r>
            <a:r>
              <a:rPr lang="zh-CN" altLang="en-US" dirty="0" smtClean="0"/>
              <a:t>取指</a:t>
            </a:r>
            <a:r>
              <a:rPr lang="en-US" altLang="zh-CN" dirty="0" smtClean="0"/>
              <a:t>-</a:t>
            </a:r>
            <a:r>
              <a:rPr lang="en-US" u="sng" dirty="0" smtClean="0">
                <a:solidFill>
                  <a:srgbClr val="FF0000"/>
                </a:solidFill>
              </a:rPr>
              <a:t>IF</a:t>
            </a:r>
            <a:r>
              <a:rPr lang="en-US" dirty="0" smtClean="0"/>
              <a:t>: </a:t>
            </a:r>
            <a:r>
              <a:rPr lang="zh-CN" altLang="en-US" dirty="0" smtClean="0"/>
              <a:t>取指</a:t>
            </a:r>
            <a:r>
              <a:rPr lang="en-US" dirty="0" smtClean="0"/>
              <a:t>, PC</a:t>
            </a:r>
            <a:r>
              <a:rPr lang="zh-CN" altLang="en-US" dirty="0" smtClean="0"/>
              <a:t>自增</a:t>
            </a:r>
            <a:endParaRPr lang="en-US" dirty="0"/>
          </a:p>
          <a:p>
            <a:pPr>
              <a:buFont typeface="Times" pitchFamily="-65" charset="0"/>
              <a:buNone/>
              <a:tabLst>
                <a:tab pos="2349500" algn="l"/>
              </a:tabLst>
            </a:pPr>
            <a:r>
              <a:rPr lang="en-US" dirty="0"/>
              <a:t>2)</a:t>
            </a:r>
            <a:r>
              <a:rPr lang="en-US" dirty="0" smtClean="0"/>
              <a:t> </a:t>
            </a:r>
            <a:r>
              <a:rPr lang="zh-CN" altLang="en-US" dirty="0" smtClean="0"/>
              <a:t>译码和读寄存器</a:t>
            </a:r>
            <a:r>
              <a:rPr lang="en-US" altLang="zh-CN" dirty="0" smtClean="0"/>
              <a:t>-</a:t>
            </a:r>
            <a:r>
              <a:rPr lang="en-US" u="sng" dirty="0" smtClean="0">
                <a:solidFill>
                  <a:srgbClr val="FF0000"/>
                </a:solidFill>
              </a:rPr>
              <a:t>ID</a:t>
            </a:r>
            <a:r>
              <a:rPr lang="en-US" dirty="0" smtClean="0"/>
              <a:t>:</a:t>
            </a:r>
            <a:r>
              <a:rPr lang="zh-CN" altLang="en-US" dirty="0" smtClean="0"/>
              <a:t>译码</a:t>
            </a:r>
            <a:r>
              <a:rPr lang="en-US" sz="3100" dirty="0" smtClean="0"/>
              <a:t>, </a:t>
            </a:r>
            <a:r>
              <a:rPr lang="zh-CN" altLang="en-US" sz="3100" dirty="0" smtClean="0"/>
              <a:t>读寄存器</a:t>
            </a:r>
            <a:endParaRPr lang="en-US" dirty="0"/>
          </a:p>
          <a:p>
            <a:pPr>
              <a:buFont typeface="Times" pitchFamily="-65" charset="0"/>
              <a:buNone/>
              <a:tabLst>
                <a:tab pos="2349500" algn="l"/>
              </a:tabLst>
            </a:pPr>
            <a:r>
              <a:rPr lang="en-US" dirty="0"/>
              <a:t>3) </a:t>
            </a:r>
            <a:r>
              <a:rPr lang="zh-CN" altLang="en-US" dirty="0" smtClean="0"/>
              <a:t>执行</a:t>
            </a:r>
            <a:r>
              <a:rPr lang="en-US" altLang="zh-CN" dirty="0" smtClean="0"/>
              <a:t>-</a:t>
            </a:r>
            <a:r>
              <a:rPr lang="en-US" u="sng" dirty="0" smtClean="0">
                <a:solidFill>
                  <a:srgbClr val="FF0000"/>
                </a:solidFill>
              </a:rPr>
              <a:t>EX</a:t>
            </a:r>
            <a:r>
              <a:rPr lang="en-US" dirty="0" smtClean="0"/>
              <a:t>: </a:t>
            </a:r>
            <a:r>
              <a:rPr lang="zh-CN" altLang="en-US" dirty="0" smtClean="0"/>
              <a:t>执行</a:t>
            </a:r>
            <a:r>
              <a:rPr lang="en-US" dirty="0" smtClean="0"/>
              <a:t>(ALU)</a:t>
            </a:r>
            <a:br>
              <a:rPr lang="en-US" dirty="0" smtClean="0"/>
            </a:br>
            <a:r>
              <a:rPr lang="en-US" dirty="0"/>
              <a:t>  </a:t>
            </a:r>
            <a:r>
              <a:rPr lang="en-US" dirty="0" err="1" smtClean="0"/>
              <a:t>L</a:t>
            </a:r>
            <a:r>
              <a:rPr lang="en-US" altLang="zh-CN" dirty="0" err="1" smtClean="0"/>
              <a:t>w</a:t>
            </a:r>
            <a:r>
              <a:rPr lang="en-US" dirty="0" smtClean="0"/>
              <a:t>/</a:t>
            </a:r>
            <a:r>
              <a:rPr lang="en-US" altLang="zh-CN" dirty="0" err="1" smtClean="0"/>
              <a:t>Sw</a:t>
            </a:r>
            <a:r>
              <a:rPr lang="zh-CN" altLang="en-US" dirty="0" smtClean="0"/>
              <a:t>指令</a:t>
            </a:r>
            <a:r>
              <a:rPr lang="en-US" dirty="0" smtClean="0"/>
              <a:t>:  </a:t>
            </a:r>
            <a:r>
              <a:rPr lang="zh-CN" altLang="en-US" dirty="0" smtClean="0"/>
              <a:t>计算内存指针</a:t>
            </a:r>
            <a:r>
              <a:rPr lang="en-US" dirty="0"/>
              <a:t/>
            </a:r>
            <a:br>
              <a:rPr lang="en-US" dirty="0"/>
            </a:br>
            <a:r>
              <a:rPr lang="en-US" dirty="0"/>
              <a:t>  </a:t>
            </a:r>
            <a:r>
              <a:rPr lang="zh-CN" altLang="en-US" dirty="0" smtClean="0"/>
              <a:t>其他指令</a:t>
            </a:r>
            <a:r>
              <a:rPr lang="en-US" dirty="0" smtClean="0"/>
              <a:t>:  </a:t>
            </a:r>
            <a:r>
              <a:rPr lang="zh-CN" altLang="en-US" dirty="0" smtClean="0"/>
              <a:t>执行其他算术和逻辑运算</a:t>
            </a:r>
            <a:endParaRPr lang="en-US" dirty="0"/>
          </a:p>
          <a:p>
            <a:pPr>
              <a:buFont typeface="Times" pitchFamily="-65" charset="0"/>
              <a:buNone/>
              <a:tabLst>
                <a:tab pos="2349500" algn="l"/>
              </a:tabLst>
            </a:pPr>
            <a:r>
              <a:rPr lang="en-US" dirty="0"/>
              <a:t>4) </a:t>
            </a:r>
            <a:r>
              <a:rPr lang="zh-CN" altLang="en-US" dirty="0" smtClean="0"/>
              <a:t>访存</a:t>
            </a:r>
            <a:r>
              <a:rPr lang="en-US" altLang="zh-CN" dirty="0" smtClean="0"/>
              <a:t>-</a:t>
            </a:r>
            <a:r>
              <a:rPr lang="en-US" altLang="zh-CN" u="sng" dirty="0">
                <a:solidFill>
                  <a:srgbClr val="FF0000"/>
                </a:solidFill>
              </a:rPr>
              <a:t>Mem</a:t>
            </a:r>
            <a:r>
              <a:rPr lang="en-US" dirty="0" smtClean="0"/>
              <a:t>: </a:t>
            </a:r>
            <a:r>
              <a:rPr lang="en-US" dirty="0"/>
              <a:t/>
            </a:r>
            <a:br>
              <a:rPr lang="en-US" dirty="0"/>
            </a:br>
            <a:r>
              <a:rPr lang="en-US" dirty="0"/>
              <a:t>  </a:t>
            </a:r>
            <a:r>
              <a:rPr lang="en-US" dirty="0" err="1" smtClean="0"/>
              <a:t>L</a:t>
            </a:r>
            <a:r>
              <a:rPr lang="en-US" altLang="zh-CN" dirty="0" err="1" smtClean="0"/>
              <a:t>w</a:t>
            </a:r>
            <a:r>
              <a:rPr lang="en-US" dirty="0" smtClean="0"/>
              <a:t>:  </a:t>
            </a:r>
            <a:r>
              <a:rPr lang="zh-CN" altLang="en-US" dirty="0" smtClean="0"/>
              <a:t>从内存读数据到</a:t>
            </a:r>
            <a:r>
              <a:rPr lang="en-US" altLang="zh-CN" dirty="0" smtClean="0"/>
              <a:t>CPU</a:t>
            </a:r>
            <a:r>
              <a:rPr lang="zh-CN" altLang="en-US" dirty="0" smtClean="0"/>
              <a:t>寄存器</a:t>
            </a:r>
            <a:r>
              <a:rPr lang="en-US" dirty="0"/>
              <a:t/>
            </a:r>
            <a:br>
              <a:rPr lang="en-US" dirty="0"/>
            </a:br>
            <a:r>
              <a:rPr lang="en-US" dirty="0"/>
              <a:t>  </a:t>
            </a:r>
            <a:r>
              <a:rPr lang="en-US" dirty="0" err="1" smtClean="0"/>
              <a:t>S</a:t>
            </a:r>
            <a:r>
              <a:rPr lang="en-US" altLang="zh-CN" dirty="0" err="1" smtClean="0"/>
              <a:t>w</a:t>
            </a:r>
            <a:r>
              <a:rPr lang="en-US" dirty="0" smtClean="0"/>
              <a:t>:  </a:t>
            </a:r>
            <a:r>
              <a:rPr lang="zh-CN" altLang="en-US" dirty="0" smtClean="0"/>
              <a:t>把寄存器的值写到内存中</a:t>
            </a:r>
            <a:endParaRPr lang="en-US" dirty="0"/>
          </a:p>
          <a:p>
            <a:pPr>
              <a:buFont typeface="Times" pitchFamily="-65" charset="0"/>
              <a:buNone/>
              <a:tabLst>
                <a:tab pos="2349500" algn="l"/>
              </a:tabLst>
            </a:pPr>
            <a:r>
              <a:rPr lang="en-US" dirty="0"/>
              <a:t>5) </a:t>
            </a:r>
            <a:r>
              <a:rPr lang="zh-CN" altLang="en-US" dirty="0" smtClean="0"/>
              <a:t>回写</a:t>
            </a:r>
            <a:r>
              <a:rPr lang="en-US" altLang="zh-CN" dirty="0" smtClean="0"/>
              <a:t>-</a:t>
            </a:r>
            <a:r>
              <a:rPr lang="en-US" u="sng" dirty="0" smtClean="0">
                <a:solidFill>
                  <a:srgbClr val="FF0000"/>
                </a:solidFill>
              </a:rPr>
              <a:t>WB</a:t>
            </a:r>
            <a:r>
              <a:rPr lang="en-US" dirty="0"/>
              <a:t>: </a:t>
            </a:r>
            <a:r>
              <a:rPr lang="zh-CN" altLang="en-US" dirty="0" smtClean="0"/>
              <a:t>把数据写回到寄存器中</a:t>
            </a:r>
            <a:endParaRPr lang="en-US" dirty="0"/>
          </a:p>
        </p:txBody>
      </p:sp>
      <p:sp>
        <p:nvSpPr>
          <p:cNvPr id="9" name="Slide Number Placeholder 8"/>
          <p:cNvSpPr>
            <a:spLocks noGrp="1"/>
          </p:cNvSpPr>
          <p:nvPr>
            <p:ph type="sldNum" sz="quarter" idx="12"/>
          </p:nvPr>
        </p:nvSpPr>
        <p:spPr/>
        <p:txBody>
          <a:bodyPr/>
          <a:lstStyle/>
          <a:p>
            <a:fld id="{3CC63E4C-4642-794D-A2FD-70F6B81535F5}" type="slidenum">
              <a:rPr lang="en-US" smtClean="0">
                <a:solidFill>
                  <a:prstClr val="black">
                    <a:tint val="75000"/>
                  </a:prstClr>
                </a:solidFill>
              </a:rPr>
              <a:pPr/>
              <a:t>22</a:t>
            </a:fld>
            <a:endParaRPr lang="en-US" dirty="0">
              <a:solidFill>
                <a:prstClr val="black">
                  <a:tint val="75000"/>
                </a:prstClr>
              </a:solidFill>
            </a:endParaRPr>
          </a:p>
        </p:txBody>
      </p:sp>
    </p:spTree>
    <p:extLst>
      <p:ext uri="{BB962C8B-B14F-4D97-AF65-F5344CB8AC3E}">
        <p14:creationId xmlns:p14="http://schemas.microsoft.com/office/powerpoint/2010/main" val="240494197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数据通路流水化</a:t>
            </a:r>
            <a:endParaRPr lang="en-US" dirty="0"/>
          </a:p>
        </p:txBody>
      </p:sp>
      <p:sp>
        <p:nvSpPr>
          <p:cNvPr id="3" name="Content Placeholder 2"/>
          <p:cNvSpPr>
            <a:spLocks noGrp="1"/>
          </p:cNvSpPr>
          <p:nvPr>
            <p:ph idx="1"/>
          </p:nvPr>
        </p:nvSpPr>
        <p:spPr>
          <a:xfrm>
            <a:off x="457200" y="4572000"/>
            <a:ext cx="8229600" cy="1920240"/>
          </a:xfrm>
        </p:spPr>
        <p:txBody>
          <a:bodyPr>
            <a:normAutofit/>
          </a:bodyPr>
          <a:lstStyle/>
          <a:p>
            <a:r>
              <a:rPr lang="zh-CN" altLang="en-US" sz="2800" dirty="0" smtClean="0"/>
              <a:t>在两个阶段直接增加寄存器</a:t>
            </a:r>
            <a:endParaRPr lang="en-US" sz="2800" dirty="0" smtClean="0"/>
          </a:p>
          <a:p>
            <a:pPr lvl="1">
              <a:spcBef>
                <a:spcPts val="0"/>
              </a:spcBef>
            </a:pPr>
            <a:r>
              <a:rPr lang="zh-CN" altLang="en-US" sz="2400" dirty="0" smtClean="0"/>
              <a:t>保存前一时钟周期产生的数据</a:t>
            </a:r>
            <a:endParaRPr lang="en-US" sz="2400" dirty="0"/>
          </a:p>
          <a:p>
            <a:pPr>
              <a:spcBef>
                <a:spcPts val="600"/>
              </a:spcBef>
            </a:pPr>
            <a:r>
              <a:rPr lang="en-US" sz="2800" dirty="0"/>
              <a:t>5 </a:t>
            </a:r>
            <a:r>
              <a:rPr lang="zh-CN" altLang="en-US" sz="2800" dirty="0" smtClean="0"/>
              <a:t>阶段流水线</a:t>
            </a:r>
            <a:endParaRPr lang="en-US" sz="2800" dirty="0"/>
          </a:p>
          <a:p>
            <a:pPr lvl="1">
              <a:spcBef>
                <a:spcPts val="0"/>
              </a:spcBef>
            </a:pPr>
            <a:r>
              <a:rPr lang="zh-CN" altLang="en-US" sz="2400" dirty="0" smtClean="0"/>
              <a:t>理论上，时钟频率可以增加到原来的</a:t>
            </a:r>
            <a:r>
              <a:rPr lang="en-US" altLang="zh-CN" sz="2400" dirty="0" smtClean="0"/>
              <a:t>5</a:t>
            </a:r>
            <a:r>
              <a:rPr lang="zh-CN" altLang="en-US" sz="2400" dirty="0" smtClean="0"/>
              <a:t>倍</a:t>
            </a:r>
            <a:endParaRPr lang="en-AU" sz="2400" dirty="0"/>
          </a:p>
        </p:txBody>
      </p:sp>
      <p:grpSp>
        <p:nvGrpSpPr>
          <p:cNvPr id="7" name="Group 40"/>
          <p:cNvGrpSpPr>
            <a:grpSpLocks/>
          </p:cNvGrpSpPr>
          <p:nvPr/>
        </p:nvGrpSpPr>
        <p:grpSpPr bwMode="auto">
          <a:xfrm>
            <a:off x="1414463" y="3840480"/>
            <a:ext cx="1919690" cy="722313"/>
            <a:chOff x="729" y="2832"/>
            <a:chExt cx="1562" cy="455"/>
          </a:xfrm>
        </p:grpSpPr>
        <p:sp>
          <p:nvSpPr>
            <p:cNvPr id="8" name="Text Box 41"/>
            <p:cNvSpPr txBox="1">
              <a:spLocks noChangeArrowheads="1"/>
            </p:cNvSpPr>
            <p:nvPr/>
          </p:nvSpPr>
          <p:spPr bwMode="auto">
            <a:xfrm>
              <a:off x="732" y="2841"/>
              <a:ext cx="1272" cy="446"/>
            </a:xfrm>
            <a:prstGeom prst="rect">
              <a:avLst/>
            </a:prstGeom>
            <a:noFill/>
            <a:ln w="28575">
              <a:noFill/>
              <a:miter lim="800000"/>
              <a:headEnd/>
              <a:tailEnd/>
            </a:ln>
            <a:effectLst/>
          </p:spPr>
          <p:txBody>
            <a:bodyPr wrap="none" anchor="ctr">
              <a:prstTxWarp prst="textNoShape">
                <a:avLst/>
              </a:prstTxWarp>
              <a:spAutoFit/>
            </a:bodyPr>
            <a:lstStyle/>
            <a:p>
              <a:pPr algn="ctr" defTabSz="457200">
                <a:defRPr/>
              </a:pPr>
              <a:r>
                <a:rPr lang="en-US" sz="2000" dirty="0">
                  <a:solidFill>
                    <a:srgbClr val="FF0000"/>
                  </a:solidFill>
                </a:rPr>
                <a:t>1</a:t>
              </a:r>
              <a:r>
                <a:rPr lang="en-US" sz="2000">
                  <a:solidFill>
                    <a:srgbClr val="FF0000"/>
                  </a:solidFill>
                </a:rPr>
                <a:t>. </a:t>
              </a:r>
              <a:r>
                <a:rPr lang="en-US" sz="2000" smtClean="0">
                  <a:solidFill>
                    <a:srgbClr val="FF0000"/>
                  </a:solidFill>
                </a:rPr>
                <a:t>Instruction</a:t>
              </a:r>
              <a:endParaRPr lang="en-US" sz="2000" dirty="0">
                <a:solidFill>
                  <a:srgbClr val="FF0000"/>
                </a:solidFill>
              </a:endParaRPr>
            </a:p>
            <a:p>
              <a:pPr algn="ctr" defTabSz="457200">
                <a:defRPr/>
              </a:pPr>
              <a:r>
                <a:rPr lang="en-US" sz="2000" dirty="0">
                  <a:solidFill>
                    <a:srgbClr val="FF0000"/>
                  </a:solidFill>
                </a:rPr>
                <a:t>Fetch</a:t>
              </a:r>
            </a:p>
          </p:txBody>
        </p:sp>
        <p:sp>
          <p:nvSpPr>
            <p:cNvPr id="9" name="Line 42"/>
            <p:cNvSpPr>
              <a:spLocks noChangeShapeType="1"/>
            </p:cNvSpPr>
            <p:nvPr/>
          </p:nvSpPr>
          <p:spPr bwMode="auto">
            <a:xfrm>
              <a:off x="729" y="2832"/>
              <a:ext cx="1562"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defTabSz="457200">
                <a:defRPr/>
              </a:pPr>
              <a:endParaRPr lang="en-US">
                <a:solidFill>
                  <a:srgbClr val="FF0000"/>
                </a:solidFill>
              </a:endParaRPr>
            </a:p>
          </p:txBody>
        </p:sp>
      </p:grpSp>
      <p:grpSp>
        <p:nvGrpSpPr>
          <p:cNvPr id="10" name="Group 43"/>
          <p:cNvGrpSpPr>
            <a:grpSpLocks/>
          </p:cNvGrpSpPr>
          <p:nvPr/>
        </p:nvGrpSpPr>
        <p:grpSpPr bwMode="auto">
          <a:xfrm>
            <a:off x="3201028" y="3840481"/>
            <a:ext cx="1828746" cy="723900"/>
            <a:chOff x="676" y="2832"/>
            <a:chExt cx="1406" cy="456"/>
          </a:xfrm>
        </p:grpSpPr>
        <p:sp>
          <p:nvSpPr>
            <p:cNvPr id="11" name="Text Box 44"/>
            <p:cNvSpPr txBox="1">
              <a:spLocks noChangeArrowheads="1"/>
            </p:cNvSpPr>
            <p:nvPr/>
          </p:nvSpPr>
          <p:spPr bwMode="auto">
            <a:xfrm>
              <a:off x="676" y="2842"/>
              <a:ext cx="1406" cy="446"/>
            </a:xfrm>
            <a:prstGeom prst="rect">
              <a:avLst/>
            </a:prstGeom>
            <a:noFill/>
            <a:ln w="28575">
              <a:noFill/>
              <a:miter lim="800000"/>
              <a:headEnd/>
              <a:tailEnd/>
            </a:ln>
            <a:effectLst/>
          </p:spPr>
          <p:txBody>
            <a:bodyPr wrap="square" anchor="ctr">
              <a:prstTxWarp prst="textNoShape">
                <a:avLst/>
              </a:prstTxWarp>
              <a:spAutoFit/>
            </a:bodyPr>
            <a:lstStyle/>
            <a:p>
              <a:pPr algn="ctr" defTabSz="457200">
                <a:defRPr/>
              </a:pPr>
              <a:r>
                <a:rPr lang="en-US" sz="2000" dirty="0" smtClean="0">
                  <a:solidFill>
                    <a:srgbClr val="FF0000"/>
                  </a:solidFill>
                </a:rPr>
                <a:t>2</a:t>
              </a:r>
              <a:r>
                <a:rPr lang="en-US" sz="2000" dirty="0">
                  <a:solidFill>
                    <a:srgbClr val="FF0000"/>
                  </a:solidFill>
                </a:rPr>
                <a:t>. Decode/</a:t>
              </a:r>
            </a:p>
            <a:p>
              <a:pPr algn="ctr" defTabSz="457200">
                <a:defRPr/>
              </a:pPr>
              <a:r>
                <a:rPr lang="en-US" sz="2000">
                  <a:solidFill>
                    <a:srgbClr val="FF0000"/>
                  </a:solidFill>
                </a:rPr>
                <a:t>    </a:t>
              </a:r>
              <a:r>
                <a:rPr lang="en-US" sz="2000" smtClean="0">
                  <a:solidFill>
                    <a:srgbClr val="FF0000"/>
                  </a:solidFill>
                </a:rPr>
                <a:t>Register </a:t>
              </a:r>
              <a:r>
                <a:rPr lang="en-US" sz="2000" dirty="0" smtClean="0">
                  <a:solidFill>
                    <a:srgbClr val="FF0000"/>
                  </a:solidFill>
                </a:rPr>
                <a:t>Read</a:t>
              </a:r>
              <a:endParaRPr lang="en-US" sz="2000" dirty="0">
                <a:solidFill>
                  <a:srgbClr val="FF0000"/>
                </a:solidFill>
              </a:endParaRPr>
            </a:p>
          </p:txBody>
        </p:sp>
        <p:sp>
          <p:nvSpPr>
            <p:cNvPr id="12" name="Line 45"/>
            <p:cNvSpPr>
              <a:spLocks noChangeShapeType="1"/>
            </p:cNvSpPr>
            <p:nvPr/>
          </p:nvSpPr>
          <p:spPr bwMode="auto">
            <a:xfrm>
              <a:off x="957" y="2832"/>
              <a:ext cx="1019"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defTabSz="457200">
                <a:defRPr/>
              </a:pPr>
              <a:endParaRPr lang="en-US">
                <a:solidFill>
                  <a:srgbClr val="FF0000"/>
                </a:solidFill>
              </a:endParaRPr>
            </a:p>
          </p:txBody>
        </p:sp>
      </p:grpSp>
      <p:grpSp>
        <p:nvGrpSpPr>
          <p:cNvPr id="13" name="Group 46"/>
          <p:cNvGrpSpPr>
            <a:grpSpLocks/>
          </p:cNvGrpSpPr>
          <p:nvPr/>
        </p:nvGrpSpPr>
        <p:grpSpPr bwMode="auto">
          <a:xfrm>
            <a:off x="4983484" y="3840480"/>
            <a:ext cx="1247759" cy="415925"/>
            <a:chOff x="573" y="2832"/>
            <a:chExt cx="1127" cy="262"/>
          </a:xfrm>
        </p:grpSpPr>
        <p:sp>
          <p:nvSpPr>
            <p:cNvPr id="14" name="Text Box 47"/>
            <p:cNvSpPr txBox="1">
              <a:spLocks noChangeArrowheads="1"/>
            </p:cNvSpPr>
            <p:nvPr/>
          </p:nvSpPr>
          <p:spPr bwMode="auto">
            <a:xfrm>
              <a:off x="573" y="2842"/>
              <a:ext cx="1127" cy="252"/>
            </a:xfrm>
            <a:prstGeom prst="rect">
              <a:avLst/>
            </a:prstGeom>
            <a:noFill/>
            <a:ln w="28575">
              <a:noFill/>
              <a:miter lim="800000"/>
              <a:headEnd/>
              <a:tailEnd/>
            </a:ln>
            <a:effectLst/>
          </p:spPr>
          <p:txBody>
            <a:bodyPr wrap="none" anchor="ctr">
              <a:prstTxWarp prst="textNoShape">
                <a:avLst/>
              </a:prstTxWarp>
              <a:spAutoFit/>
            </a:bodyPr>
            <a:lstStyle/>
            <a:p>
              <a:pPr algn="ctr" defTabSz="457200">
                <a:defRPr/>
              </a:pPr>
              <a:r>
                <a:rPr lang="en-US" sz="2000" dirty="0">
                  <a:solidFill>
                    <a:srgbClr val="FF0000"/>
                  </a:solidFill>
                </a:rPr>
                <a:t>3. Execute</a:t>
              </a:r>
            </a:p>
          </p:txBody>
        </p:sp>
        <p:sp>
          <p:nvSpPr>
            <p:cNvPr id="15" name="Line 48"/>
            <p:cNvSpPr>
              <a:spLocks noChangeShapeType="1"/>
            </p:cNvSpPr>
            <p:nvPr/>
          </p:nvSpPr>
          <p:spPr bwMode="auto">
            <a:xfrm>
              <a:off x="697" y="2832"/>
              <a:ext cx="950"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defTabSz="457200">
                <a:defRPr/>
              </a:pPr>
              <a:endParaRPr lang="en-US">
                <a:solidFill>
                  <a:srgbClr val="FF0000"/>
                </a:solidFill>
              </a:endParaRPr>
            </a:p>
          </p:txBody>
        </p:sp>
      </p:grpSp>
      <p:grpSp>
        <p:nvGrpSpPr>
          <p:cNvPr id="16" name="Group 49"/>
          <p:cNvGrpSpPr>
            <a:grpSpLocks/>
          </p:cNvGrpSpPr>
          <p:nvPr/>
        </p:nvGrpSpPr>
        <p:grpSpPr bwMode="auto">
          <a:xfrm>
            <a:off x="6309380" y="3840480"/>
            <a:ext cx="1330325" cy="415925"/>
            <a:chOff x="31" y="2832"/>
            <a:chExt cx="2149" cy="262"/>
          </a:xfrm>
        </p:grpSpPr>
        <p:sp>
          <p:nvSpPr>
            <p:cNvPr id="17" name="Text Box 50"/>
            <p:cNvSpPr txBox="1">
              <a:spLocks noChangeArrowheads="1"/>
            </p:cNvSpPr>
            <p:nvPr/>
          </p:nvSpPr>
          <p:spPr bwMode="auto">
            <a:xfrm>
              <a:off x="31" y="2842"/>
              <a:ext cx="2149" cy="252"/>
            </a:xfrm>
            <a:prstGeom prst="rect">
              <a:avLst/>
            </a:prstGeom>
            <a:noFill/>
            <a:ln w="28575">
              <a:noFill/>
              <a:miter lim="800000"/>
              <a:headEnd/>
              <a:tailEnd/>
            </a:ln>
            <a:effectLst/>
          </p:spPr>
          <p:txBody>
            <a:bodyPr wrap="none" anchor="ctr">
              <a:prstTxWarp prst="textNoShape">
                <a:avLst/>
              </a:prstTxWarp>
              <a:spAutoFit/>
            </a:bodyPr>
            <a:lstStyle/>
            <a:p>
              <a:pPr algn="ctr" defTabSz="457200">
                <a:defRPr/>
              </a:pPr>
              <a:r>
                <a:rPr lang="en-US" sz="2000" dirty="0">
                  <a:solidFill>
                    <a:srgbClr val="FF0000"/>
                  </a:solidFill>
                </a:rPr>
                <a:t>4. Memory</a:t>
              </a:r>
            </a:p>
          </p:txBody>
        </p:sp>
        <p:sp>
          <p:nvSpPr>
            <p:cNvPr id="18" name="Line 51"/>
            <p:cNvSpPr>
              <a:spLocks noChangeShapeType="1"/>
            </p:cNvSpPr>
            <p:nvPr/>
          </p:nvSpPr>
          <p:spPr bwMode="auto">
            <a:xfrm>
              <a:off x="179" y="2832"/>
              <a:ext cx="1920"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defTabSz="457200">
                <a:defRPr/>
              </a:pPr>
              <a:endParaRPr lang="en-US">
                <a:solidFill>
                  <a:srgbClr val="FF0000"/>
                </a:solidFill>
              </a:endParaRPr>
            </a:p>
          </p:txBody>
        </p:sp>
      </p:grpSp>
      <p:grpSp>
        <p:nvGrpSpPr>
          <p:cNvPr id="19" name="Group 52"/>
          <p:cNvGrpSpPr>
            <a:grpSpLocks/>
          </p:cNvGrpSpPr>
          <p:nvPr/>
        </p:nvGrpSpPr>
        <p:grpSpPr bwMode="auto">
          <a:xfrm>
            <a:off x="7769246" y="3840480"/>
            <a:ext cx="1017546" cy="723900"/>
            <a:chOff x="760" y="2832"/>
            <a:chExt cx="1313" cy="456"/>
          </a:xfrm>
        </p:grpSpPr>
        <p:sp>
          <p:nvSpPr>
            <p:cNvPr id="20" name="Text Box 53"/>
            <p:cNvSpPr txBox="1">
              <a:spLocks noChangeArrowheads="1"/>
            </p:cNvSpPr>
            <p:nvPr/>
          </p:nvSpPr>
          <p:spPr bwMode="auto">
            <a:xfrm>
              <a:off x="760" y="2842"/>
              <a:ext cx="1313" cy="446"/>
            </a:xfrm>
            <a:prstGeom prst="rect">
              <a:avLst/>
            </a:prstGeom>
            <a:noFill/>
            <a:ln w="28575">
              <a:noFill/>
              <a:miter lim="800000"/>
              <a:headEnd/>
              <a:tailEnd/>
            </a:ln>
          </p:spPr>
          <p:txBody>
            <a:bodyPr wrap="none" anchor="ctr">
              <a:prstTxWarp prst="textNoShape">
                <a:avLst/>
              </a:prstTxWarp>
              <a:spAutoFit/>
            </a:bodyPr>
            <a:lstStyle/>
            <a:p>
              <a:pPr algn="ctr" defTabSz="457200"/>
              <a:r>
                <a:rPr lang="en-US" sz="2000" dirty="0">
                  <a:solidFill>
                    <a:srgbClr val="FF0000"/>
                  </a:solidFill>
                </a:rPr>
                <a:t>5</a:t>
              </a:r>
              <a:r>
                <a:rPr lang="en-US" sz="2000">
                  <a:solidFill>
                    <a:srgbClr val="FF0000"/>
                  </a:solidFill>
                </a:rPr>
                <a:t>. </a:t>
              </a:r>
              <a:r>
                <a:rPr lang="en-US" sz="2000" smtClean="0">
                  <a:solidFill>
                    <a:srgbClr val="FF0000"/>
                  </a:solidFill>
                </a:rPr>
                <a:t>Write</a:t>
              </a:r>
              <a:endParaRPr lang="en-US" sz="2000" dirty="0">
                <a:solidFill>
                  <a:srgbClr val="FF0000"/>
                </a:solidFill>
              </a:endParaRPr>
            </a:p>
            <a:p>
              <a:pPr algn="ctr" defTabSz="457200"/>
              <a:r>
                <a:rPr lang="en-US" sz="2000" dirty="0">
                  <a:solidFill>
                    <a:srgbClr val="FF0000"/>
                  </a:solidFill>
                </a:rPr>
                <a:t>  </a:t>
              </a:r>
              <a:r>
                <a:rPr lang="en-US" sz="2000" dirty="0" smtClean="0">
                  <a:solidFill>
                    <a:srgbClr val="FF0000"/>
                  </a:solidFill>
                </a:rPr>
                <a:t> Back</a:t>
              </a:r>
              <a:endParaRPr lang="en-US" sz="2000" dirty="0">
                <a:solidFill>
                  <a:srgbClr val="FF0000"/>
                </a:solidFill>
              </a:endParaRPr>
            </a:p>
          </p:txBody>
        </p:sp>
        <p:sp>
          <p:nvSpPr>
            <p:cNvPr id="21" name="Line 54"/>
            <p:cNvSpPr>
              <a:spLocks noChangeShapeType="1"/>
            </p:cNvSpPr>
            <p:nvPr/>
          </p:nvSpPr>
          <p:spPr bwMode="auto">
            <a:xfrm>
              <a:off x="823" y="2832"/>
              <a:ext cx="1180"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defTabSz="457200">
                <a:defRPr/>
              </a:pPr>
              <a:endParaRPr lang="en-US">
                <a:solidFill>
                  <a:srgbClr val="FF0000"/>
                </a:solidFill>
              </a:endParaRPr>
            </a:p>
          </p:txBody>
        </p:sp>
      </p:grpSp>
      <p:grpSp>
        <p:nvGrpSpPr>
          <p:cNvPr id="22" name="Group 21"/>
          <p:cNvGrpSpPr/>
          <p:nvPr/>
        </p:nvGrpSpPr>
        <p:grpSpPr>
          <a:xfrm>
            <a:off x="548640" y="1600200"/>
            <a:ext cx="7315200" cy="2186884"/>
            <a:chOff x="533400" y="1968500"/>
            <a:chExt cx="7391400" cy="2917111"/>
          </a:xfrm>
        </p:grpSpPr>
        <p:sp>
          <p:nvSpPr>
            <p:cNvPr id="23" name="Rectangle 4"/>
            <p:cNvSpPr>
              <a:spLocks noChangeArrowheads="1"/>
            </p:cNvSpPr>
            <p:nvPr/>
          </p:nvSpPr>
          <p:spPr bwMode="auto">
            <a:xfrm rot="16200000">
              <a:off x="457348" y="2922095"/>
              <a:ext cx="1292913" cy="378809"/>
            </a:xfrm>
            <a:prstGeom prst="rect">
              <a:avLst/>
            </a:prstGeom>
            <a:noFill/>
            <a:ln w="28575">
              <a:solidFill>
                <a:schemeClr val="tx1"/>
              </a:solidFill>
              <a:miter lim="800000"/>
              <a:headEnd/>
              <a:tailEnd/>
            </a:ln>
          </p:spPr>
          <p:txBody>
            <a:bodyPr wrap="none" anchor="ctr">
              <a:prstTxWarp prst="textNoShape">
                <a:avLst/>
              </a:prstTxWarp>
            </a:bodyPr>
            <a:lstStyle/>
            <a:p>
              <a:pPr algn="ctr" defTabSz="457200"/>
              <a:r>
                <a:rPr lang="en-US" sz="2000" dirty="0" smtClean="0">
                  <a:solidFill>
                    <a:prstClr val="black"/>
                  </a:solidFill>
                </a:rPr>
                <a:t>PC</a:t>
              </a:r>
              <a:endParaRPr lang="en-US" sz="2000" dirty="0">
                <a:solidFill>
                  <a:prstClr val="black"/>
                </a:solidFill>
              </a:endParaRPr>
            </a:p>
          </p:txBody>
        </p:sp>
        <p:sp>
          <p:nvSpPr>
            <p:cNvPr id="24" name="Rectangle 5"/>
            <p:cNvSpPr>
              <a:spLocks noChangeArrowheads="1"/>
            </p:cNvSpPr>
            <p:nvPr/>
          </p:nvSpPr>
          <p:spPr bwMode="auto">
            <a:xfrm rot="-5400000">
              <a:off x="1600200" y="2806700"/>
              <a:ext cx="1981200" cy="1066800"/>
            </a:xfrm>
            <a:prstGeom prst="rect">
              <a:avLst/>
            </a:prstGeom>
            <a:solidFill>
              <a:srgbClr val="FFFFFF"/>
            </a:solidFill>
            <a:ln w="28575">
              <a:solidFill>
                <a:schemeClr val="tx1"/>
              </a:solidFill>
              <a:miter lim="800000"/>
              <a:headEnd/>
              <a:tailEnd/>
            </a:ln>
          </p:spPr>
          <p:txBody>
            <a:bodyPr wrap="none" anchor="ctr">
              <a:prstTxWarp prst="textNoShape">
                <a:avLst/>
              </a:prstTxWarp>
            </a:bodyPr>
            <a:lstStyle/>
            <a:p>
              <a:pPr algn="ctr" defTabSz="457200"/>
              <a:r>
                <a:rPr lang="en-US" sz="2000" smtClean="0">
                  <a:solidFill>
                    <a:prstClr val="black"/>
                  </a:solidFill>
                </a:rPr>
                <a:t>instruction</a:t>
              </a:r>
              <a:endParaRPr lang="en-US" sz="2000" dirty="0">
                <a:solidFill>
                  <a:prstClr val="black"/>
                </a:solidFill>
              </a:endParaRPr>
            </a:p>
            <a:p>
              <a:pPr algn="ctr" defTabSz="457200"/>
              <a:r>
                <a:rPr lang="en-US" sz="2000" dirty="0">
                  <a:solidFill>
                    <a:prstClr val="black"/>
                  </a:solidFill>
                </a:rPr>
                <a:t>memory</a:t>
              </a:r>
            </a:p>
          </p:txBody>
        </p:sp>
        <p:sp>
          <p:nvSpPr>
            <p:cNvPr id="25" name="AutoShape 6"/>
            <p:cNvSpPr>
              <a:spLocks noChangeArrowheads="1"/>
            </p:cNvSpPr>
            <p:nvPr/>
          </p:nvSpPr>
          <p:spPr bwMode="auto">
            <a:xfrm>
              <a:off x="1524000" y="3933825"/>
              <a:ext cx="366713" cy="549275"/>
            </a:xfrm>
            <a:prstGeom prst="roundRect">
              <a:avLst>
                <a:gd name="adj" fmla="val 16667"/>
              </a:avLst>
            </a:prstGeom>
            <a:solidFill>
              <a:srgbClr val="FFFFFF"/>
            </a:solidFill>
            <a:ln w="28575">
              <a:solidFill>
                <a:schemeClr val="tx1"/>
              </a:solidFill>
              <a:round/>
              <a:headEnd/>
              <a:tailEnd/>
            </a:ln>
          </p:spPr>
          <p:txBody>
            <a:bodyPr wrap="none" anchor="ctr">
              <a:prstTxWarp prst="textNoShape">
                <a:avLst/>
              </a:prstTxWarp>
            </a:bodyPr>
            <a:lstStyle/>
            <a:p>
              <a:pPr algn="ctr" defTabSz="457200"/>
              <a:r>
                <a:rPr lang="en-US" sz="2000" dirty="0">
                  <a:solidFill>
                    <a:prstClr val="black"/>
                  </a:solidFill>
                </a:rPr>
                <a:t>+4</a:t>
              </a:r>
            </a:p>
          </p:txBody>
        </p:sp>
        <p:sp>
          <p:nvSpPr>
            <p:cNvPr id="26" name="Line 7"/>
            <p:cNvSpPr>
              <a:spLocks noChangeShapeType="1"/>
            </p:cNvSpPr>
            <p:nvPr/>
          </p:nvSpPr>
          <p:spPr bwMode="auto">
            <a:xfrm>
              <a:off x="1295400" y="3111500"/>
              <a:ext cx="7620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27" name="Rectangle 8"/>
            <p:cNvSpPr>
              <a:spLocks noChangeArrowheads="1"/>
            </p:cNvSpPr>
            <p:nvPr/>
          </p:nvSpPr>
          <p:spPr bwMode="auto">
            <a:xfrm>
              <a:off x="3657600" y="2501900"/>
              <a:ext cx="990600" cy="1295400"/>
            </a:xfrm>
            <a:prstGeom prst="rect">
              <a:avLst/>
            </a:prstGeom>
            <a:solidFill>
              <a:srgbClr val="FFFFFF"/>
            </a:solidFill>
            <a:ln w="28575">
              <a:solidFill>
                <a:schemeClr val="tx1"/>
              </a:solidFill>
              <a:miter lim="800000"/>
              <a:headEnd/>
              <a:tailEnd/>
            </a:ln>
          </p:spPr>
          <p:txBody>
            <a:bodyPr wrap="none" anchor="ctr">
              <a:prstTxWarp prst="textNoShape">
                <a:avLst/>
              </a:prstTxWarp>
            </a:bodyPr>
            <a:lstStyle/>
            <a:p>
              <a:pPr algn="ctr" defTabSz="457200"/>
              <a:r>
                <a:rPr lang="en-US" sz="2000" smtClean="0">
                  <a:solidFill>
                    <a:prstClr val="black"/>
                  </a:solidFill>
                </a:rPr>
                <a:t>Register</a:t>
              </a:r>
              <a:endParaRPr lang="en-US" sz="2000" dirty="0" smtClean="0">
                <a:solidFill>
                  <a:prstClr val="black"/>
                </a:solidFill>
              </a:endParaRPr>
            </a:p>
            <a:p>
              <a:pPr algn="ctr" defTabSz="457200"/>
              <a:r>
                <a:rPr lang="en-US" sz="2000" smtClean="0">
                  <a:solidFill>
                    <a:prstClr val="black"/>
                  </a:solidFill>
                </a:rPr>
                <a:t>File</a:t>
              </a:r>
              <a:endParaRPr lang="en-US" sz="2000" dirty="0">
                <a:solidFill>
                  <a:prstClr val="black"/>
                </a:solidFill>
              </a:endParaRPr>
            </a:p>
          </p:txBody>
        </p:sp>
        <p:sp>
          <p:nvSpPr>
            <p:cNvPr id="28" name="Line 9"/>
            <p:cNvSpPr>
              <a:spLocks noChangeShapeType="1"/>
            </p:cNvSpPr>
            <p:nvPr/>
          </p:nvSpPr>
          <p:spPr bwMode="auto">
            <a:xfrm>
              <a:off x="3124200" y="2959100"/>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29" name="Line 10"/>
            <p:cNvSpPr>
              <a:spLocks noChangeShapeType="1"/>
            </p:cNvSpPr>
            <p:nvPr/>
          </p:nvSpPr>
          <p:spPr bwMode="auto">
            <a:xfrm>
              <a:off x="3124200" y="3332163"/>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30" name="Line 11"/>
            <p:cNvSpPr>
              <a:spLocks noChangeShapeType="1"/>
            </p:cNvSpPr>
            <p:nvPr/>
          </p:nvSpPr>
          <p:spPr bwMode="auto">
            <a:xfrm>
              <a:off x="3124200" y="3644900"/>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31" name="Text Box 12"/>
            <p:cNvSpPr txBox="1">
              <a:spLocks noChangeArrowheads="1"/>
            </p:cNvSpPr>
            <p:nvPr/>
          </p:nvSpPr>
          <p:spPr bwMode="auto">
            <a:xfrm>
              <a:off x="3088173" y="3248024"/>
              <a:ext cx="339725" cy="396875"/>
            </a:xfrm>
            <a:prstGeom prst="rect">
              <a:avLst/>
            </a:prstGeom>
            <a:noFill/>
            <a:ln w="28575">
              <a:noFill/>
              <a:miter lim="800000"/>
              <a:headEnd/>
              <a:tailEnd/>
            </a:ln>
          </p:spPr>
          <p:txBody>
            <a:bodyPr wrap="none" anchor="ctr">
              <a:prstTxWarp prst="textNoShape">
                <a:avLst/>
              </a:prstTxWarp>
              <a:spAutoFit/>
            </a:bodyPr>
            <a:lstStyle/>
            <a:p>
              <a:pPr algn="ctr" defTabSz="457200"/>
              <a:r>
                <a:rPr lang="en-US" sz="2000" dirty="0" err="1">
                  <a:solidFill>
                    <a:prstClr val="black"/>
                  </a:solidFill>
                </a:rPr>
                <a:t>rt</a:t>
              </a:r>
              <a:endParaRPr lang="en-US" sz="2000" dirty="0">
                <a:solidFill>
                  <a:prstClr val="black"/>
                </a:solidFill>
              </a:endParaRPr>
            </a:p>
          </p:txBody>
        </p:sp>
        <p:sp>
          <p:nvSpPr>
            <p:cNvPr id="32" name="Text Box 13"/>
            <p:cNvSpPr txBox="1">
              <a:spLocks noChangeArrowheads="1"/>
            </p:cNvSpPr>
            <p:nvPr/>
          </p:nvSpPr>
          <p:spPr bwMode="auto">
            <a:xfrm>
              <a:off x="3076333" y="2943226"/>
              <a:ext cx="395287" cy="396875"/>
            </a:xfrm>
            <a:prstGeom prst="rect">
              <a:avLst/>
            </a:prstGeom>
            <a:noFill/>
            <a:ln w="28575">
              <a:noFill/>
              <a:miter lim="800000"/>
              <a:headEnd/>
              <a:tailEnd/>
            </a:ln>
          </p:spPr>
          <p:txBody>
            <a:bodyPr wrap="none" anchor="ctr">
              <a:prstTxWarp prst="textNoShape">
                <a:avLst/>
              </a:prstTxWarp>
              <a:spAutoFit/>
            </a:bodyPr>
            <a:lstStyle/>
            <a:p>
              <a:pPr algn="ctr" defTabSz="457200"/>
              <a:r>
                <a:rPr lang="en-US" sz="2000" dirty="0" err="1">
                  <a:solidFill>
                    <a:prstClr val="black"/>
                  </a:solidFill>
                </a:rPr>
                <a:t>rs</a:t>
              </a:r>
              <a:endParaRPr lang="en-US" sz="2000" dirty="0">
                <a:solidFill>
                  <a:prstClr val="black"/>
                </a:solidFill>
              </a:endParaRPr>
            </a:p>
          </p:txBody>
        </p:sp>
        <p:sp>
          <p:nvSpPr>
            <p:cNvPr id="33" name="Text Box 14"/>
            <p:cNvSpPr txBox="1">
              <a:spLocks noChangeArrowheads="1"/>
            </p:cNvSpPr>
            <p:nvPr/>
          </p:nvSpPr>
          <p:spPr bwMode="auto">
            <a:xfrm>
              <a:off x="3079750" y="2562225"/>
              <a:ext cx="409575" cy="396875"/>
            </a:xfrm>
            <a:prstGeom prst="rect">
              <a:avLst/>
            </a:prstGeom>
            <a:noFill/>
            <a:ln w="28575">
              <a:noFill/>
              <a:miter lim="800000"/>
              <a:headEnd/>
              <a:tailEnd/>
            </a:ln>
          </p:spPr>
          <p:txBody>
            <a:bodyPr wrap="none" anchor="ctr">
              <a:prstTxWarp prst="textNoShape">
                <a:avLst/>
              </a:prstTxWarp>
              <a:spAutoFit/>
            </a:bodyPr>
            <a:lstStyle/>
            <a:p>
              <a:pPr algn="ctr" defTabSz="457200"/>
              <a:r>
                <a:rPr lang="en-US" sz="2000">
                  <a:solidFill>
                    <a:prstClr val="black"/>
                  </a:solidFill>
                </a:rPr>
                <a:t>rd</a:t>
              </a:r>
            </a:p>
          </p:txBody>
        </p:sp>
        <p:grpSp>
          <p:nvGrpSpPr>
            <p:cNvPr id="35" name="Group 16"/>
            <p:cNvGrpSpPr>
              <a:grpSpLocks/>
            </p:cNvGrpSpPr>
            <p:nvPr/>
          </p:nvGrpSpPr>
          <p:grpSpPr bwMode="auto">
            <a:xfrm>
              <a:off x="5334000" y="2562225"/>
              <a:ext cx="1219200" cy="1524000"/>
              <a:chOff x="3648" y="1348"/>
              <a:chExt cx="768" cy="960"/>
            </a:xfrm>
          </p:grpSpPr>
          <p:sp>
            <p:nvSpPr>
              <p:cNvPr id="58" name="Freeform 18"/>
              <p:cNvSpPr>
                <a:spLocks/>
              </p:cNvSpPr>
              <p:nvPr/>
            </p:nvSpPr>
            <p:spPr bwMode="auto">
              <a:xfrm>
                <a:off x="3648" y="1348"/>
                <a:ext cx="528" cy="960"/>
              </a:xfrm>
              <a:custGeom>
                <a:avLst/>
                <a:gdLst>
                  <a:gd name="T0" fmla="*/ 0 w 528"/>
                  <a:gd name="T1" fmla="*/ 0 h 960"/>
                  <a:gd name="T2" fmla="*/ 528 w 528"/>
                  <a:gd name="T3" fmla="*/ 192 h 960"/>
                  <a:gd name="T4" fmla="*/ 528 w 528"/>
                  <a:gd name="T5" fmla="*/ 672 h 960"/>
                  <a:gd name="T6" fmla="*/ 0 w 528"/>
                  <a:gd name="T7" fmla="*/ 960 h 960"/>
                  <a:gd name="T8" fmla="*/ 0 w 528"/>
                  <a:gd name="T9" fmla="*/ 528 h 960"/>
                  <a:gd name="T10" fmla="*/ 48 w 528"/>
                  <a:gd name="T11" fmla="*/ 480 h 960"/>
                  <a:gd name="T12" fmla="*/ 0 w 528"/>
                  <a:gd name="T13" fmla="*/ 432 h 960"/>
                  <a:gd name="T14" fmla="*/ 0 w 528"/>
                  <a:gd name="T15" fmla="*/ 0 h 960"/>
                  <a:gd name="T16" fmla="*/ 0 60000 65536"/>
                  <a:gd name="T17" fmla="*/ 0 60000 65536"/>
                  <a:gd name="T18" fmla="*/ 0 60000 65536"/>
                  <a:gd name="T19" fmla="*/ 0 60000 65536"/>
                  <a:gd name="T20" fmla="*/ 0 60000 65536"/>
                  <a:gd name="T21" fmla="*/ 0 60000 65536"/>
                  <a:gd name="T22" fmla="*/ 0 60000 65536"/>
                  <a:gd name="T23" fmla="*/ 0 60000 65536"/>
                  <a:gd name="T24" fmla="*/ 0 w 528"/>
                  <a:gd name="T25" fmla="*/ 0 h 960"/>
                  <a:gd name="T26" fmla="*/ 528 w 528"/>
                  <a:gd name="T27" fmla="*/ 960 h 9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8" h="960">
                    <a:moveTo>
                      <a:pt x="0" y="0"/>
                    </a:moveTo>
                    <a:lnTo>
                      <a:pt x="528" y="192"/>
                    </a:lnTo>
                    <a:lnTo>
                      <a:pt x="528" y="672"/>
                    </a:lnTo>
                    <a:lnTo>
                      <a:pt x="0" y="960"/>
                    </a:lnTo>
                    <a:lnTo>
                      <a:pt x="0" y="528"/>
                    </a:lnTo>
                    <a:lnTo>
                      <a:pt x="48" y="480"/>
                    </a:lnTo>
                    <a:lnTo>
                      <a:pt x="0" y="432"/>
                    </a:lnTo>
                    <a:lnTo>
                      <a:pt x="0" y="0"/>
                    </a:lnTo>
                    <a:close/>
                  </a:path>
                </a:pathLst>
              </a:custGeom>
              <a:noFill/>
              <a:ln w="38100">
                <a:solidFill>
                  <a:schemeClr val="tx1"/>
                </a:solidFill>
                <a:round/>
                <a:headEnd/>
                <a:tailEnd/>
              </a:ln>
            </p:spPr>
            <p:txBody>
              <a:bodyPr wrap="none" anchor="ctr">
                <a:prstTxWarp prst="textNoShape">
                  <a:avLst/>
                </a:prstTxWarp>
              </a:bodyPr>
              <a:lstStyle/>
              <a:p>
                <a:pPr algn="ctr" defTabSz="457200"/>
                <a:r>
                  <a:rPr lang="en-US" sz="2000" dirty="0" smtClean="0">
                    <a:solidFill>
                      <a:prstClr val="black"/>
                    </a:solidFill>
                  </a:rPr>
                  <a:t>ALU</a:t>
                </a:r>
                <a:endParaRPr lang="en-US" sz="2000" dirty="0">
                  <a:solidFill>
                    <a:prstClr val="black"/>
                  </a:solidFill>
                </a:endParaRPr>
              </a:p>
            </p:txBody>
          </p:sp>
          <p:sp>
            <p:nvSpPr>
              <p:cNvPr id="59" name="Line 19"/>
              <p:cNvSpPr>
                <a:spLocks noChangeShapeType="1"/>
              </p:cNvSpPr>
              <p:nvPr/>
            </p:nvSpPr>
            <p:spPr bwMode="auto">
              <a:xfrm>
                <a:off x="4176" y="1780"/>
                <a:ext cx="240" cy="0"/>
              </a:xfrm>
              <a:prstGeom prst="line">
                <a:avLst/>
              </a:prstGeom>
              <a:noFill/>
              <a:ln w="38100">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grpSp>
        <p:sp>
          <p:nvSpPr>
            <p:cNvPr id="36" name="Line 20"/>
            <p:cNvSpPr>
              <a:spLocks noChangeShapeType="1"/>
            </p:cNvSpPr>
            <p:nvPr/>
          </p:nvSpPr>
          <p:spPr bwMode="auto">
            <a:xfrm>
              <a:off x="4648200" y="3644900"/>
              <a:ext cx="6858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37" name="Line 21"/>
            <p:cNvSpPr>
              <a:spLocks noChangeShapeType="1"/>
            </p:cNvSpPr>
            <p:nvPr/>
          </p:nvSpPr>
          <p:spPr bwMode="auto">
            <a:xfrm>
              <a:off x="3124200" y="3995738"/>
              <a:ext cx="2179638"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38" name="Line 22"/>
            <p:cNvSpPr>
              <a:spLocks noChangeShapeType="1"/>
            </p:cNvSpPr>
            <p:nvPr/>
          </p:nvSpPr>
          <p:spPr bwMode="auto">
            <a:xfrm>
              <a:off x="4648200" y="2830513"/>
              <a:ext cx="655638"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39" name="Rectangle 23"/>
            <p:cNvSpPr>
              <a:spLocks noChangeArrowheads="1"/>
            </p:cNvSpPr>
            <p:nvPr/>
          </p:nvSpPr>
          <p:spPr bwMode="auto">
            <a:xfrm rot="-5400000">
              <a:off x="6096000" y="2959100"/>
              <a:ext cx="1981200" cy="1066800"/>
            </a:xfrm>
            <a:prstGeom prst="rect">
              <a:avLst/>
            </a:prstGeom>
            <a:solidFill>
              <a:srgbClr val="FFFFFF"/>
            </a:solidFill>
            <a:ln w="28575">
              <a:solidFill>
                <a:schemeClr val="tx1"/>
              </a:solidFill>
              <a:miter lim="800000"/>
              <a:headEnd/>
              <a:tailEnd/>
            </a:ln>
          </p:spPr>
          <p:txBody>
            <a:bodyPr wrap="none" anchor="ctr">
              <a:prstTxWarp prst="textNoShape">
                <a:avLst/>
              </a:prstTxWarp>
            </a:bodyPr>
            <a:lstStyle/>
            <a:p>
              <a:pPr algn="ctr" defTabSz="457200"/>
              <a:r>
                <a:rPr lang="en-US" sz="2000" dirty="0">
                  <a:solidFill>
                    <a:prstClr val="black"/>
                  </a:solidFill>
                </a:rPr>
                <a:t>Data</a:t>
              </a:r>
            </a:p>
            <a:p>
              <a:pPr algn="ctr" defTabSz="457200"/>
              <a:r>
                <a:rPr lang="en-US" sz="2000" dirty="0">
                  <a:solidFill>
                    <a:prstClr val="black"/>
                  </a:solidFill>
                </a:rPr>
                <a:t>memory</a:t>
              </a:r>
            </a:p>
          </p:txBody>
        </p:sp>
        <p:sp>
          <p:nvSpPr>
            <p:cNvPr id="40" name="Line 24"/>
            <p:cNvSpPr>
              <a:spLocks noChangeShapeType="1"/>
            </p:cNvSpPr>
            <p:nvPr/>
          </p:nvSpPr>
          <p:spPr bwMode="auto">
            <a:xfrm>
              <a:off x="4876800" y="3644900"/>
              <a:ext cx="0" cy="30480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41" name="Line 25"/>
            <p:cNvSpPr>
              <a:spLocks noChangeShapeType="1"/>
            </p:cNvSpPr>
            <p:nvPr/>
          </p:nvSpPr>
          <p:spPr bwMode="auto">
            <a:xfrm>
              <a:off x="4876800" y="4025900"/>
              <a:ext cx="0" cy="30480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42" name="Line 26"/>
            <p:cNvSpPr>
              <a:spLocks noChangeShapeType="1"/>
            </p:cNvSpPr>
            <p:nvPr/>
          </p:nvSpPr>
          <p:spPr bwMode="auto">
            <a:xfrm>
              <a:off x="4876800" y="4330700"/>
              <a:ext cx="16764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43" name="Line 27"/>
            <p:cNvSpPr>
              <a:spLocks noChangeShapeType="1"/>
            </p:cNvSpPr>
            <p:nvPr/>
          </p:nvSpPr>
          <p:spPr bwMode="auto">
            <a:xfrm>
              <a:off x="7620000" y="3248025"/>
              <a:ext cx="304800"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44" name="Line 28"/>
            <p:cNvSpPr>
              <a:spLocks noChangeShapeType="1"/>
            </p:cNvSpPr>
            <p:nvPr/>
          </p:nvSpPr>
          <p:spPr bwMode="auto">
            <a:xfrm flipV="1">
              <a:off x="7924800" y="1968500"/>
              <a:ext cx="0" cy="1279525"/>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45" name="Line 29"/>
            <p:cNvSpPr>
              <a:spLocks noChangeShapeType="1"/>
            </p:cNvSpPr>
            <p:nvPr/>
          </p:nvSpPr>
          <p:spPr bwMode="auto">
            <a:xfrm flipH="1">
              <a:off x="3921125" y="1968500"/>
              <a:ext cx="4003675"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46" name="Line 30"/>
            <p:cNvSpPr>
              <a:spLocks noChangeShapeType="1"/>
            </p:cNvSpPr>
            <p:nvPr/>
          </p:nvSpPr>
          <p:spPr bwMode="auto">
            <a:xfrm>
              <a:off x="3921125" y="1968500"/>
              <a:ext cx="0" cy="53340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47" name="Text Box 31"/>
            <p:cNvSpPr txBox="1">
              <a:spLocks noChangeArrowheads="1"/>
            </p:cNvSpPr>
            <p:nvPr/>
          </p:nvSpPr>
          <p:spPr bwMode="auto">
            <a:xfrm>
              <a:off x="3079750" y="3949700"/>
              <a:ext cx="663575" cy="396875"/>
            </a:xfrm>
            <a:prstGeom prst="rect">
              <a:avLst/>
            </a:prstGeom>
            <a:noFill/>
            <a:ln w="28575">
              <a:noFill/>
              <a:miter lim="800000"/>
              <a:headEnd/>
              <a:tailEnd/>
            </a:ln>
          </p:spPr>
          <p:txBody>
            <a:bodyPr wrap="none" anchor="ctr">
              <a:prstTxWarp prst="textNoShape">
                <a:avLst/>
              </a:prstTxWarp>
              <a:spAutoFit/>
            </a:bodyPr>
            <a:lstStyle/>
            <a:p>
              <a:pPr algn="ctr" defTabSz="457200"/>
              <a:r>
                <a:rPr lang="en-US" sz="2000" smtClean="0">
                  <a:solidFill>
                    <a:prstClr val="black"/>
                  </a:solidFill>
                </a:rPr>
                <a:t>imm</a:t>
              </a:r>
              <a:endParaRPr lang="en-US" sz="2000" dirty="0">
                <a:solidFill>
                  <a:prstClr val="black"/>
                </a:solidFill>
              </a:endParaRPr>
            </a:p>
          </p:txBody>
        </p:sp>
        <p:sp>
          <p:nvSpPr>
            <p:cNvPr id="48" name="Line 32"/>
            <p:cNvSpPr>
              <a:spLocks noChangeShapeType="1"/>
            </p:cNvSpPr>
            <p:nvPr/>
          </p:nvSpPr>
          <p:spPr bwMode="auto">
            <a:xfrm>
              <a:off x="1676400" y="3111500"/>
              <a:ext cx="0" cy="83820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49" name="AutoShape 33"/>
            <p:cNvSpPr>
              <a:spLocks noChangeArrowheads="1"/>
            </p:cNvSpPr>
            <p:nvPr/>
          </p:nvSpPr>
          <p:spPr bwMode="auto">
            <a:xfrm rot="16200000">
              <a:off x="703652" y="4293696"/>
              <a:ext cx="805021" cy="378809"/>
            </a:xfrm>
            <a:prstGeom prst="roundRect">
              <a:avLst>
                <a:gd name="adj" fmla="val 16667"/>
              </a:avLst>
            </a:prstGeom>
            <a:solidFill>
              <a:srgbClr val="FFFFFF"/>
            </a:solidFill>
            <a:ln w="28575">
              <a:solidFill>
                <a:schemeClr val="tx1"/>
              </a:solidFill>
              <a:round/>
              <a:headEnd/>
              <a:tailEnd/>
            </a:ln>
          </p:spPr>
          <p:txBody>
            <a:bodyPr wrap="none" anchor="ctr">
              <a:prstTxWarp prst="textNoShape">
                <a:avLst/>
              </a:prstTxWarp>
            </a:bodyPr>
            <a:lstStyle/>
            <a:p>
              <a:pPr algn="ctr" defTabSz="457200"/>
              <a:r>
                <a:rPr lang="en-US" sz="2000" dirty="0" smtClean="0">
                  <a:solidFill>
                    <a:prstClr val="black"/>
                  </a:solidFill>
                </a:rPr>
                <a:t>MUX</a:t>
              </a:r>
              <a:endParaRPr lang="en-US" sz="2000" dirty="0">
                <a:solidFill>
                  <a:prstClr val="black"/>
                </a:solidFill>
              </a:endParaRPr>
            </a:p>
          </p:txBody>
        </p:sp>
        <p:sp>
          <p:nvSpPr>
            <p:cNvPr id="50" name="Line 34"/>
            <p:cNvSpPr>
              <a:spLocks noChangeShapeType="1"/>
            </p:cNvSpPr>
            <p:nvPr/>
          </p:nvSpPr>
          <p:spPr bwMode="auto">
            <a:xfrm flipH="1">
              <a:off x="1295400" y="4308475"/>
              <a:ext cx="2286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51" name="Line 35"/>
            <p:cNvSpPr>
              <a:spLocks noChangeShapeType="1"/>
            </p:cNvSpPr>
            <p:nvPr/>
          </p:nvSpPr>
          <p:spPr bwMode="auto">
            <a:xfrm>
              <a:off x="3743325" y="3995738"/>
              <a:ext cx="0" cy="671512"/>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52" name="Line 36"/>
            <p:cNvSpPr>
              <a:spLocks noChangeShapeType="1"/>
            </p:cNvSpPr>
            <p:nvPr/>
          </p:nvSpPr>
          <p:spPr bwMode="auto">
            <a:xfrm flipH="1">
              <a:off x="1295400" y="4667250"/>
              <a:ext cx="2447925"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53" name="Line 37"/>
            <p:cNvSpPr>
              <a:spLocks noChangeShapeType="1"/>
            </p:cNvSpPr>
            <p:nvPr/>
          </p:nvSpPr>
          <p:spPr bwMode="auto">
            <a:xfrm flipH="1">
              <a:off x="533400" y="4483100"/>
              <a:ext cx="381000"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54" name="Line 38"/>
            <p:cNvSpPr>
              <a:spLocks noChangeShapeType="1"/>
            </p:cNvSpPr>
            <p:nvPr/>
          </p:nvSpPr>
          <p:spPr bwMode="auto">
            <a:xfrm flipV="1">
              <a:off x="533400" y="3111500"/>
              <a:ext cx="0" cy="137160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55" name="Line 39"/>
            <p:cNvSpPr>
              <a:spLocks noChangeShapeType="1"/>
            </p:cNvSpPr>
            <p:nvPr/>
          </p:nvSpPr>
          <p:spPr bwMode="auto">
            <a:xfrm>
              <a:off x="533400" y="3111500"/>
              <a:ext cx="3810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grpSp>
      <p:grpSp>
        <p:nvGrpSpPr>
          <p:cNvPr id="34" name="Group 33"/>
          <p:cNvGrpSpPr/>
          <p:nvPr/>
        </p:nvGrpSpPr>
        <p:grpSpPr>
          <a:xfrm>
            <a:off x="3383280" y="1719072"/>
            <a:ext cx="4361688" cy="2423031"/>
            <a:chOff x="3383280" y="1719072"/>
            <a:chExt cx="4361688" cy="2423031"/>
          </a:xfrm>
        </p:grpSpPr>
        <p:grpSp>
          <p:nvGrpSpPr>
            <p:cNvPr id="60" name="Group 59"/>
            <p:cNvGrpSpPr/>
            <p:nvPr/>
          </p:nvGrpSpPr>
          <p:grpSpPr>
            <a:xfrm>
              <a:off x="3383280" y="1719072"/>
              <a:ext cx="109728" cy="2423031"/>
              <a:chOff x="3383280" y="1627632"/>
              <a:chExt cx="109728" cy="2423031"/>
            </a:xfrm>
          </p:grpSpPr>
          <p:sp>
            <p:nvSpPr>
              <p:cNvPr id="76" name="Rectangle 75"/>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grpSp>
            <p:nvGrpSpPr>
              <p:cNvPr id="77" name="Group 76"/>
              <p:cNvGrpSpPr/>
              <p:nvPr/>
            </p:nvGrpSpPr>
            <p:grpSpPr>
              <a:xfrm>
                <a:off x="3392424" y="3820160"/>
                <a:ext cx="91440" cy="230503"/>
                <a:chOff x="3402584" y="3820160"/>
                <a:chExt cx="91440" cy="230503"/>
              </a:xfrm>
            </p:grpSpPr>
            <p:sp>
              <p:nvSpPr>
                <p:cNvPr id="78" name="Isosceles Triangle 77"/>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cxnSp>
              <p:nvCxnSpPr>
                <p:cNvPr id="79" name="Straight Connector 78"/>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80" name="Group 79"/>
            <p:cNvGrpSpPr/>
            <p:nvPr/>
          </p:nvGrpSpPr>
          <p:grpSpPr>
            <a:xfrm>
              <a:off x="4937760" y="1719072"/>
              <a:ext cx="109728" cy="2423031"/>
              <a:chOff x="3383280" y="1627632"/>
              <a:chExt cx="109728" cy="2423031"/>
            </a:xfrm>
          </p:grpSpPr>
          <p:sp>
            <p:nvSpPr>
              <p:cNvPr id="81" name="Rectangle 80"/>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grpSp>
            <p:nvGrpSpPr>
              <p:cNvPr id="82" name="Group 81"/>
              <p:cNvGrpSpPr/>
              <p:nvPr/>
            </p:nvGrpSpPr>
            <p:grpSpPr>
              <a:xfrm>
                <a:off x="3392424" y="3820160"/>
                <a:ext cx="91440" cy="230503"/>
                <a:chOff x="3402584" y="3820160"/>
                <a:chExt cx="91440" cy="230503"/>
              </a:xfrm>
            </p:grpSpPr>
            <p:sp>
              <p:nvSpPr>
                <p:cNvPr id="83" name="Isosceles Triangle 82"/>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cxnSp>
              <p:nvCxnSpPr>
                <p:cNvPr id="84" name="Straight Connector 83"/>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85" name="Group 84"/>
            <p:cNvGrpSpPr/>
            <p:nvPr/>
          </p:nvGrpSpPr>
          <p:grpSpPr>
            <a:xfrm>
              <a:off x="6217920" y="1719072"/>
              <a:ext cx="109728" cy="2423031"/>
              <a:chOff x="3383280" y="1627632"/>
              <a:chExt cx="109728" cy="2423031"/>
            </a:xfrm>
          </p:grpSpPr>
          <p:sp>
            <p:nvSpPr>
              <p:cNvPr id="86" name="Rectangle 85"/>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grpSp>
            <p:nvGrpSpPr>
              <p:cNvPr id="87" name="Group 86"/>
              <p:cNvGrpSpPr/>
              <p:nvPr/>
            </p:nvGrpSpPr>
            <p:grpSpPr>
              <a:xfrm>
                <a:off x="3392424" y="3820160"/>
                <a:ext cx="91440" cy="230503"/>
                <a:chOff x="3402584" y="3820160"/>
                <a:chExt cx="91440" cy="230503"/>
              </a:xfrm>
            </p:grpSpPr>
            <p:sp>
              <p:nvSpPr>
                <p:cNvPr id="88" name="Isosceles Triangle 87"/>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cxnSp>
              <p:nvCxnSpPr>
                <p:cNvPr id="89" name="Straight Connector 88"/>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90" name="Group 89"/>
            <p:cNvGrpSpPr/>
            <p:nvPr/>
          </p:nvGrpSpPr>
          <p:grpSpPr>
            <a:xfrm>
              <a:off x="7635240" y="1719072"/>
              <a:ext cx="109728" cy="2423031"/>
              <a:chOff x="3383280" y="1627632"/>
              <a:chExt cx="109728" cy="2423031"/>
            </a:xfrm>
          </p:grpSpPr>
          <p:sp>
            <p:nvSpPr>
              <p:cNvPr id="91" name="Rectangle 90"/>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grpSp>
            <p:nvGrpSpPr>
              <p:cNvPr id="92" name="Group 91"/>
              <p:cNvGrpSpPr/>
              <p:nvPr/>
            </p:nvGrpSpPr>
            <p:grpSpPr>
              <a:xfrm>
                <a:off x="3392424" y="3820160"/>
                <a:ext cx="91440" cy="230503"/>
                <a:chOff x="3402584" y="3820160"/>
                <a:chExt cx="91440" cy="230503"/>
              </a:xfrm>
            </p:grpSpPr>
            <p:sp>
              <p:nvSpPr>
                <p:cNvPr id="93" name="Isosceles Triangle 92"/>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cxnSp>
              <p:nvCxnSpPr>
                <p:cNvPr id="94" name="Straight Connector 93"/>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sp>
        <p:nvSpPr>
          <p:cNvPr id="96" name="Slide Number Placeholder 95"/>
          <p:cNvSpPr>
            <a:spLocks noGrp="1"/>
          </p:cNvSpPr>
          <p:nvPr>
            <p:ph type="sldNum" sz="quarter" idx="12"/>
          </p:nvPr>
        </p:nvSpPr>
        <p:spPr/>
        <p:txBody>
          <a:bodyPr/>
          <a:lstStyle/>
          <a:p>
            <a:fld id="{3CC63E4C-4642-794D-A2FD-70F6B81535F5}" type="slidenum">
              <a:rPr lang="en-US" smtClean="0">
                <a:solidFill>
                  <a:prstClr val="black">
                    <a:tint val="75000"/>
                  </a:prstClr>
                </a:solidFill>
              </a:rPr>
              <a:pPr/>
              <a:t>23</a:t>
            </a:fld>
            <a:endParaRPr lang="en-US" dirty="0">
              <a:solidFill>
                <a:prstClr val="black">
                  <a:tint val="75000"/>
                </a:prstClr>
              </a:solidFill>
            </a:endParaRPr>
          </a:p>
        </p:txBody>
      </p:sp>
    </p:spTree>
    <p:extLst>
      <p:ext uri="{BB962C8B-B14F-4D97-AF65-F5344CB8AC3E}">
        <p14:creationId xmlns:p14="http://schemas.microsoft.com/office/powerpoint/2010/main" val="373340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矩形 143"/>
          <p:cNvSpPr/>
          <p:nvPr/>
        </p:nvSpPr>
        <p:spPr>
          <a:xfrm>
            <a:off x="1387361" y="6080648"/>
            <a:ext cx="7704458" cy="745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Line 7"/>
          <p:cNvSpPr>
            <a:spLocks noChangeShapeType="1"/>
          </p:cNvSpPr>
          <p:nvPr/>
        </p:nvSpPr>
        <p:spPr bwMode="auto">
          <a:xfrm flipV="1">
            <a:off x="3960016" y="2996952"/>
            <a:ext cx="756000" cy="0"/>
          </a:xfrm>
          <a:prstGeom prst="line">
            <a:avLst/>
          </a:prstGeom>
          <a:noFill/>
          <a:ln w="28575">
            <a:solidFill>
              <a:srgbClr val="FF0000"/>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129" name="Line 7"/>
          <p:cNvSpPr>
            <a:spLocks noChangeShapeType="1"/>
          </p:cNvSpPr>
          <p:nvPr/>
        </p:nvSpPr>
        <p:spPr bwMode="auto">
          <a:xfrm flipV="1">
            <a:off x="3960016" y="3284984"/>
            <a:ext cx="756000" cy="0"/>
          </a:xfrm>
          <a:prstGeom prst="line">
            <a:avLst/>
          </a:prstGeom>
          <a:noFill/>
          <a:ln w="28575">
            <a:solidFill>
              <a:srgbClr val="00B0F0"/>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130" name="Line 7"/>
          <p:cNvSpPr>
            <a:spLocks noChangeShapeType="1"/>
          </p:cNvSpPr>
          <p:nvPr/>
        </p:nvSpPr>
        <p:spPr bwMode="auto">
          <a:xfrm flipV="1">
            <a:off x="3960016" y="3645024"/>
            <a:ext cx="756000" cy="0"/>
          </a:xfrm>
          <a:prstGeom prst="line">
            <a:avLst/>
          </a:prstGeom>
          <a:noFill/>
          <a:ln w="28575">
            <a:solidFill>
              <a:srgbClr val="00B050"/>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2" name="标题 1"/>
          <p:cNvSpPr>
            <a:spLocks noGrp="1"/>
          </p:cNvSpPr>
          <p:nvPr>
            <p:ph type="title"/>
          </p:nvPr>
        </p:nvSpPr>
        <p:spPr/>
        <p:txBody>
          <a:bodyPr/>
          <a:lstStyle/>
          <a:p>
            <a:r>
              <a:rPr lang="zh-CN" altLang="en-US" dirty="0" smtClean="0"/>
              <a:t>流水的控制信号</a:t>
            </a:r>
            <a:endParaRPr lang="zh-CN" altLang="en-US" dirty="0"/>
          </a:p>
        </p:txBody>
      </p:sp>
      <p:sp>
        <p:nvSpPr>
          <p:cNvPr id="3" name="内容占位符 2"/>
          <p:cNvSpPr>
            <a:spLocks noGrp="1"/>
          </p:cNvSpPr>
          <p:nvPr>
            <p:ph idx="1"/>
          </p:nvPr>
        </p:nvSpPr>
        <p:spPr>
          <a:xfrm>
            <a:off x="107504" y="722177"/>
            <a:ext cx="8928992" cy="1914735"/>
          </a:xfrm>
        </p:spPr>
        <p:txBody>
          <a:bodyPr>
            <a:normAutofit fontScale="92500"/>
          </a:bodyPr>
          <a:lstStyle/>
          <a:p>
            <a:r>
              <a:rPr lang="zh-CN" altLang="en-US" dirty="0" smtClean="0"/>
              <a:t>控制器：译码产生控制信号，与单周期完全相同</a:t>
            </a:r>
            <a:endParaRPr lang="en-US" altLang="zh-CN" dirty="0" smtClean="0"/>
          </a:p>
          <a:p>
            <a:r>
              <a:rPr lang="zh-CN" altLang="en-US" dirty="0"/>
              <a:t>控制信号流水寄存器：控制信号在寄存器中传递，直至不再</a:t>
            </a:r>
            <a:r>
              <a:rPr lang="zh-CN" altLang="en-US" dirty="0" smtClean="0"/>
              <a:t>需要</a:t>
            </a:r>
            <a:endParaRPr lang="en-US" altLang="zh-CN" dirty="0" smtClean="0"/>
          </a:p>
        </p:txBody>
      </p:sp>
      <p:grpSp>
        <p:nvGrpSpPr>
          <p:cNvPr id="5" name="Group 40"/>
          <p:cNvGrpSpPr>
            <a:grpSpLocks/>
          </p:cNvGrpSpPr>
          <p:nvPr/>
        </p:nvGrpSpPr>
        <p:grpSpPr bwMode="auto">
          <a:xfrm>
            <a:off x="1189351" y="6161484"/>
            <a:ext cx="1919690" cy="722313"/>
            <a:chOff x="729" y="2832"/>
            <a:chExt cx="1562" cy="455"/>
          </a:xfrm>
        </p:grpSpPr>
        <p:sp>
          <p:nvSpPr>
            <p:cNvPr id="6" name="Text Box 41"/>
            <p:cNvSpPr txBox="1">
              <a:spLocks noChangeArrowheads="1"/>
            </p:cNvSpPr>
            <p:nvPr/>
          </p:nvSpPr>
          <p:spPr bwMode="auto">
            <a:xfrm>
              <a:off x="732" y="2841"/>
              <a:ext cx="1272" cy="446"/>
            </a:xfrm>
            <a:prstGeom prst="rect">
              <a:avLst/>
            </a:prstGeom>
            <a:noFill/>
            <a:ln w="28575">
              <a:noFill/>
              <a:miter lim="800000"/>
              <a:headEnd/>
              <a:tailEnd/>
            </a:ln>
            <a:effectLst/>
          </p:spPr>
          <p:txBody>
            <a:bodyPr wrap="none" anchor="ctr">
              <a:prstTxWarp prst="textNoShape">
                <a:avLst/>
              </a:prstTxWarp>
              <a:spAutoFit/>
            </a:bodyPr>
            <a:lstStyle/>
            <a:p>
              <a:pPr algn="ctr" defTabSz="457200">
                <a:defRPr/>
              </a:pPr>
              <a:r>
                <a:rPr lang="en-US" sz="2000" dirty="0">
                  <a:solidFill>
                    <a:sysClr val="windowText" lastClr="000000"/>
                  </a:solidFill>
                </a:rPr>
                <a:t>1</a:t>
              </a:r>
              <a:r>
                <a:rPr lang="en-US" sz="2000">
                  <a:solidFill>
                    <a:sysClr val="windowText" lastClr="000000"/>
                  </a:solidFill>
                </a:rPr>
                <a:t>. </a:t>
              </a:r>
              <a:r>
                <a:rPr lang="en-US" sz="2000" smtClean="0">
                  <a:solidFill>
                    <a:sysClr val="windowText" lastClr="000000"/>
                  </a:solidFill>
                </a:rPr>
                <a:t>Instruction</a:t>
              </a:r>
              <a:endParaRPr lang="en-US" sz="2000" dirty="0">
                <a:solidFill>
                  <a:sysClr val="windowText" lastClr="000000"/>
                </a:solidFill>
              </a:endParaRPr>
            </a:p>
            <a:p>
              <a:pPr algn="ctr" defTabSz="457200">
                <a:defRPr/>
              </a:pPr>
              <a:r>
                <a:rPr lang="en-US" sz="2000" dirty="0">
                  <a:solidFill>
                    <a:sysClr val="windowText" lastClr="000000"/>
                  </a:solidFill>
                </a:rPr>
                <a:t>Fetch</a:t>
              </a:r>
            </a:p>
          </p:txBody>
        </p:sp>
        <p:sp>
          <p:nvSpPr>
            <p:cNvPr id="7" name="Line 42"/>
            <p:cNvSpPr>
              <a:spLocks noChangeShapeType="1"/>
            </p:cNvSpPr>
            <p:nvPr/>
          </p:nvSpPr>
          <p:spPr bwMode="auto">
            <a:xfrm>
              <a:off x="729" y="2832"/>
              <a:ext cx="1562" cy="0"/>
            </a:xfrm>
            <a:prstGeom prst="line">
              <a:avLst/>
            </a:prstGeom>
            <a:noFill/>
            <a:ln w="28575">
              <a:solidFill>
                <a:schemeClr val="tx1"/>
              </a:solidFill>
              <a:round/>
              <a:headEnd type="diamond" w="med" len="med"/>
              <a:tailEnd type="triangle" w="med" len="med"/>
            </a:ln>
            <a:effectLst/>
          </p:spPr>
          <p:txBody>
            <a:bodyPr wrap="none" anchor="ctr">
              <a:prstTxWarp prst="textNoShape">
                <a:avLst/>
              </a:prstTxWarp>
            </a:bodyPr>
            <a:lstStyle/>
            <a:p>
              <a:pPr defTabSz="457200">
                <a:defRPr/>
              </a:pPr>
              <a:endParaRPr lang="en-US">
                <a:solidFill>
                  <a:srgbClr val="FF0000"/>
                </a:solidFill>
              </a:endParaRPr>
            </a:p>
          </p:txBody>
        </p:sp>
      </p:grpSp>
      <p:grpSp>
        <p:nvGrpSpPr>
          <p:cNvPr id="8" name="Group 43"/>
          <p:cNvGrpSpPr>
            <a:grpSpLocks/>
          </p:cNvGrpSpPr>
          <p:nvPr/>
        </p:nvGrpSpPr>
        <p:grpSpPr bwMode="auto">
          <a:xfrm>
            <a:off x="2975916" y="6161485"/>
            <a:ext cx="1828746" cy="723900"/>
            <a:chOff x="676" y="2832"/>
            <a:chExt cx="1406" cy="456"/>
          </a:xfrm>
        </p:grpSpPr>
        <p:sp>
          <p:nvSpPr>
            <p:cNvPr id="9" name="Text Box 44"/>
            <p:cNvSpPr txBox="1">
              <a:spLocks noChangeArrowheads="1"/>
            </p:cNvSpPr>
            <p:nvPr/>
          </p:nvSpPr>
          <p:spPr bwMode="auto">
            <a:xfrm>
              <a:off x="676" y="2842"/>
              <a:ext cx="1406" cy="446"/>
            </a:xfrm>
            <a:prstGeom prst="rect">
              <a:avLst/>
            </a:prstGeom>
            <a:noFill/>
            <a:ln w="28575">
              <a:noFill/>
              <a:miter lim="800000"/>
              <a:headEnd/>
              <a:tailEnd/>
            </a:ln>
            <a:effectLst/>
          </p:spPr>
          <p:txBody>
            <a:bodyPr wrap="square" anchor="ctr">
              <a:prstTxWarp prst="textNoShape">
                <a:avLst/>
              </a:prstTxWarp>
              <a:spAutoFit/>
            </a:bodyPr>
            <a:lstStyle/>
            <a:p>
              <a:pPr algn="ctr" defTabSz="457200">
                <a:defRPr/>
              </a:pPr>
              <a:r>
                <a:rPr lang="en-US" sz="2000" dirty="0" smtClean="0">
                  <a:solidFill>
                    <a:sysClr val="windowText" lastClr="000000"/>
                  </a:solidFill>
                </a:rPr>
                <a:t>2</a:t>
              </a:r>
              <a:r>
                <a:rPr lang="en-US" sz="2000" dirty="0">
                  <a:solidFill>
                    <a:sysClr val="windowText" lastClr="000000"/>
                  </a:solidFill>
                </a:rPr>
                <a:t>. Decode/</a:t>
              </a:r>
            </a:p>
            <a:p>
              <a:pPr algn="ctr" defTabSz="457200">
                <a:defRPr/>
              </a:pPr>
              <a:r>
                <a:rPr lang="en-US" sz="2000">
                  <a:solidFill>
                    <a:sysClr val="windowText" lastClr="000000"/>
                  </a:solidFill>
                </a:rPr>
                <a:t>    </a:t>
              </a:r>
              <a:r>
                <a:rPr lang="en-US" sz="2000" smtClean="0">
                  <a:solidFill>
                    <a:sysClr val="windowText" lastClr="000000"/>
                  </a:solidFill>
                </a:rPr>
                <a:t>Register </a:t>
              </a:r>
              <a:r>
                <a:rPr lang="en-US" sz="2000" dirty="0" smtClean="0">
                  <a:solidFill>
                    <a:sysClr val="windowText" lastClr="000000"/>
                  </a:solidFill>
                </a:rPr>
                <a:t>Read</a:t>
              </a:r>
              <a:endParaRPr lang="en-US" sz="2000" dirty="0">
                <a:solidFill>
                  <a:sysClr val="windowText" lastClr="000000"/>
                </a:solidFill>
              </a:endParaRPr>
            </a:p>
          </p:txBody>
        </p:sp>
        <p:sp>
          <p:nvSpPr>
            <p:cNvPr id="10" name="Line 45"/>
            <p:cNvSpPr>
              <a:spLocks noChangeShapeType="1"/>
            </p:cNvSpPr>
            <p:nvPr/>
          </p:nvSpPr>
          <p:spPr bwMode="auto">
            <a:xfrm>
              <a:off x="957" y="2832"/>
              <a:ext cx="1019" cy="0"/>
            </a:xfrm>
            <a:prstGeom prst="line">
              <a:avLst/>
            </a:prstGeom>
            <a:noFill/>
            <a:ln w="28575">
              <a:solidFill>
                <a:schemeClr val="tx1"/>
              </a:solidFill>
              <a:round/>
              <a:headEnd type="diamond" w="med" len="med"/>
              <a:tailEnd type="triangle" w="med" len="med"/>
            </a:ln>
            <a:effectLst/>
          </p:spPr>
          <p:txBody>
            <a:bodyPr wrap="none" anchor="ctr">
              <a:prstTxWarp prst="textNoShape">
                <a:avLst/>
              </a:prstTxWarp>
            </a:bodyPr>
            <a:lstStyle/>
            <a:p>
              <a:pPr defTabSz="457200">
                <a:defRPr/>
              </a:pPr>
              <a:endParaRPr lang="en-US">
                <a:solidFill>
                  <a:srgbClr val="FF0000"/>
                </a:solidFill>
              </a:endParaRPr>
            </a:p>
          </p:txBody>
        </p:sp>
      </p:grpSp>
      <p:grpSp>
        <p:nvGrpSpPr>
          <p:cNvPr id="11" name="Group 46"/>
          <p:cNvGrpSpPr>
            <a:grpSpLocks/>
          </p:cNvGrpSpPr>
          <p:nvPr/>
        </p:nvGrpSpPr>
        <p:grpSpPr bwMode="auto">
          <a:xfrm>
            <a:off x="4758372" y="6161484"/>
            <a:ext cx="1247759" cy="415925"/>
            <a:chOff x="573" y="2832"/>
            <a:chExt cx="1127" cy="262"/>
          </a:xfrm>
        </p:grpSpPr>
        <p:sp>
          <p:nvSpPr>
            <p:cNvPr id="12" name="Text Box 47"/>
            <p:cNvSpPr txBox="1">
              <a:spLocks noChangeArrowheads="1"/>
            </p:cNvSpPr>
            <p:nvPr/>
          </p:nvSpPr>
          <p:spPr bwMode="auto">
            <a:xfrm>
              <a:off x="573" y="2842"/>
              <a:ext cx="1127" cy="252"/>
            </a:xfrm>
            <a:prstGeom prst="rect">
              <a:avLst/>
            </a:prstGeom>
            <a:noFill/>
            <a:ln w="28575">
              <a:noFill/>
              <a:miter lim="800000"/>
              <a:headEnd/>
              <a:tailEnd/>
            </a:ln>
            <a:effectLst/>
          </p:spPr>
          <p:txBody>
            <a:bodyPr wrap="none" anchor="ctr">
              <a:prstTxWarp prst="textNoShape">
                <a:avLst/>
              </a:prstTxWarp>
              <a:spAutoFit/>
            </a:bodyPr>
            <a:lstStyle/>
            <a:p>
              <a:pPr algn="ctr" defTabSz="457200">
                <a:defRPr/>
              </a:pPr>
              <a:r>
                <a:rPr lang="en-US" sz="2000" dirty="0">
                  <a:solidFill>
                    <a:sysClr val="windowText" lastClr="000000"/>
                  </a:solidFill>
                </a:rPr>
                <a:t>3. Execute</a:t>
              </a:r>
            </a:p>
          </p:txBody>
        </p:sp>
        <p:sp>
          <p:nvSpPr>
            <p:cNvPr id="13" name="Line 48"/>
            <p:cNvSpPr>
              <a:spLocks noChangeShapeType="1"/>
            </p:cNvSpPr>
            <p:nvPr/>
          </p:nvSpPr>
          <p:spPr bwMode="auto">
            <a:xfrm>
              <a:off x="697" y="2832"/>
              <a:ext cx="950" cy="0"/>
            </a:xfrm>
            <a:prstGeom prst="line">
              <a:avLst/>
            </a:prstGeom>
            <a:noFill/>
            <a:ln w="28575">
              <a:solidFill>
                <a:schemeClr val="tx1"/>
              </a:solidFill>
              <a:round/>
              <a:headEnd type="diamond" w="med" len="med"/>
              <a:tailEnd type="triangle" w="med" len="med"/>
            </a:ln>
            <a:effectLst/>
          </p:spPr>
          <p:txBody>
            <a:bodyPr wrap="none" anchor="ctr">
              <a:prstTxWarp prst="textNoShape">
                <a:avLst/>
              </a:prstTxWarp>
            </a:bodyPr>
            <a:lstStyle/>
            <a:p>
              <a:pPr defTabSz="457200">
                <a:defRPr/>
              </a:pPr>
              <a:endParaRPr lang="en-US">
                <a:solidFill>
                  <a:srgbClr val="FF0000"/>
                </a:solidFill>
              </a:endParaRPr>
            </a:p>
          </p:txBody>
        </p:sp>
      </p:grpSp>
      <p:grpSp>
        <p:nvGrpSpPr>
          <p:cNvPr id="14" name="Group 49"/>
          <p:cNvGrpSpPr>
            <a:grpSpLocks/>
          </p:cNvGrpSpPr>
          <p:nvPr/>
        </p:nvGrpSpPr>
        <p:grpSpPr bwMode="auto">
          <a:xfrm>
            <a:off x="6084268" y="6161484"/>
            <a:ext cx="1330325" cy="415925"/>
            <a:chOff x="31" y="2832"/>
            <a:chExt cx="2149" cy="262"/>
          </a:xfrm>
        </p:grpSpPr>
        <p:sp>
          <p:nvSpPr>
            <p:cNvPr id="15" name="Text Box 50"/>
            <p:cNvSpPr txBox="1">
              <a:spLocks noChangeArrowheads="1"/>
            </p:cNvSpPr>
            <p:nvPr/>
          </p:nvSpPr>
          <p:spPr bwMode="auto">
            <a:xfrm>
              <a:off x="31" y="2842"/>
              <a:ext cx="2149" cy="252"/>
            </a:xfrm>
            <a:prstGeom prst="rect">
              <a:avLst/>
            </a:prstGeom>
            <a:noFill/>
            <a:ln w="28575">
              <a:noFill/>
              <a:miter lim="800000"/>
              <a:headEnd/>
              <a:tailEnd/>
            </a:ln>
            <a:effectLst/>
          </p:spPr>
          <p:txBody>
            <a:bodyPr wrap="none" anchor="ctr">
              <a:prstTxWarp prst="textNoShape">
                <a:avLst/>
              </a:prstTxWarp>
              <a:spAutoFit/>
            </a:bodyPr>
            <a:lstStyle/>
            <a:p>
              <a:pPr algn="ctr" defTabSz="457200">
                <a:defRPr/>
              </a:pPr>
              <a:r>
                <a:rPr lang="en-US" sz="2000" dirty="0">
                  <a:solidFill>
                    <a:sysClr val="windowText" lastClr="000000"/>
                  </a:solidFill>
                </a:rPr>
                <a:t>4. Memory</a:t>
              </a:r>
            </a:p>
          </p:txBody>
        </p:sp>
        <p:sp>
          <p:nvSpPr>
            <p:cNvPr id="16" name="Line 51"/>
            <p:cNvSpPr>
              <a:spLocks noChangeShapeType="1"/>
            </p:cNvSpPr>
            <p:nvPr/>
          </p:nvSpPr>
          <p:spPr bwMode="auto">
            <a:xfrm>
              <a:off x="179" y="2832"/>
              <a:ext cx="1920" cy="0"/>
            </a:xfrm>
            <a:prstGeom prst="line">
              <a:avLst/>
            </a:prstGeom>
            <a:noFill/>
            <a:ln w="28575">
              <a:solidFill>
                <a:schemeClr val="tx1"/>
              </a:solidFill>
              <a:round/>
              <a:headEnd type="diamond" w="med" len="med"/>
              <a:tailEnd type="triangle" w="med" len="med"/>
            </a:ln>
            <a:effectLst/>
          </p:spPr>
          <p:txBody>
            <a:bodyPr wrap="none" anchor="ctr">
              <a:prstTxWarp prst="textNoShape">
                <a:avLst/>
              </a:prstTxWarp>
            </a:bodyPr>
            <a:lstStyle/>
            <a:p>
              <a:pPr defTabSz="457200">
                <a:defRPr/>
              </a:pPr>
              <a:endParaRPr lang="en-US">
                <a:solidFill>
                  <a:sysClr val="windowText" lastClr="000000"/>
                </a:solidFill>
              </a:endParaRPr>
            </a:p>
          </p:txBody>
        </p:sp>
      </p:grpSp>
      <p:grpSp>
        <p:nvGrpSpPr>
          <p:cNvPr id="17" name="Group 52"/>
          <p:cNvGrpSpPr>
            <a:grpSpLocks/>
          </p:cNvGrpSpPr>
          <p:nvPr/>
        </p:nvGrpSpPr>
        <p:grpSpPr bwMode="auto">
          <a:xfrm>
            <a:off x="7544134" y="6161484"/>
            <a:ext cx="1017546" cy="723900"/>
            <a:chOff x="760" y="2832"/>
            <a:chExt cx="1313" cy="456"/>
          </a:xfrm>
        </p:grpSpPr>
        <p:sp>
          <p:nvSpPr>
            <p:cNvPr id="18" name="Text Box 53"/>
            <p:cNvSpPr txBox="1">
              <a:spLocks noChangeArrowheads="1"/>
            </p:cNvSpPr>
            <p:nvPr/>
          </p:nvSpPr>
          <p:spPr bwMode="auto">
            <a:xfrm>
              <a:off x="760" y="2842"/>
              <a:ext cx="1313" cy="446"/>
            </a:xfrm>
            <a:prstGeom prst="rect">
              <a:avLst/>
            </a:prstGeom>
            <a:noFill/>
            <a:ln w="28575">
              <a:noFill/>
              <a:miter lim="800000"/>
              <a:headEnd/>
              <a:tailEnd/>
            </a:ln>
          </p:spPr>
          <p:txBody>
            <a:bodyPr wrap="none" anchor="ctr">
              <a:prstTxWarp prst="textNoShape">
                <a:avLst/>
              </a:prstTxWarp>
              <a:spAutoFit/>
            </a:bodyPr>
            <a:lstStyle/>
            <a:p>
              <a:pPr algn="ctr" defTabSz="457200"/>
              <a:r>
                <a:rPr lang="en-US" sz="2000" dirty="0">
                  <a:solidFill>
                    <a:sysClr val="windowText" lastClr="000000"/>
                  </a:solidFill>
                </a:rPr>
                <a:t>5</a:t>
              </a:r>
              <a:r>
                <a:rPr lang="en-US" sz="2000">
                  <a:solidFill>
                    <a:sysClr val="windowText" lastClr="000000"/>
                  </a:solidFill>
                </a:rPr>
                <a:t>. </a:t>
              </a:r>
              <a:r>
                <a:rPr lang="en-US" sz="2000" smtClean="0">
                  <a:solidFill>
                    <a:sysClr val="windowText" lastClr="000000"/>
                  </a:solidFill>
                </a:rPr>
                <a:t>Write</a:t>
              </a:r>
              <a:endParaRPr lang="en-US" sz="2000" dirty="0">
                <a:solidFill>
                  <a:sysClr val="windowText" lastClr="000000"/>
                </a:solidFill>
              </a:endParaRPr>
            </a:p>
            <a:p>
              <a:pPr algn="ctr" defTabSz="457200"/>
              <a:r>
                <a:rPr lang="en-US" sz="2000" dirty="0">
                  <a:solidFill>
                    <a:sysClr val="windowText" lastClr="000000"/>
                  </a:solidFill>
                </a:rPr>
                <a:t>  </a:t>
              </a:r>
              <a:r>
                <a:rPr lang="en-US" sz="2000" dirty="0" smtClean="0">
                  <a:solidFill>
                    <a:sysClr val="windowText" lastClr="000000"/>
                  </a:solidFill>
                </a:rPr>
                <a:t> Back</a:t>
              </a:r>
              <a:endParaRPr lang="en-US" sz="2000" dirty="0">
                <a:solidFill>
                  <a:sysClr val="windowText" lastClr="000000"/>
                </a:solidFill>
              </a:endParaRPr>
            </a:p>
          </p:txBody>
        </p:sp>
        <p:sp>
          <p:nvSpPr>
            <p:cNvPr id="19" name="Line 54"/>
            <p:cNvSpPr>
              <a:spLocks noChangeShapeType="1"/>
            </p:cNvSpPr>
            <p:nvPr/>
          </p:nvSpPr>
          <p:spPr bwMode="auto">
            <a:xfrm>
              <a:off x="823" y="2832"/>
              <a:ext cx="1180" cy="0"/>
            </a:xfrm>
            <a:prstGeom prst="line">
              <a:avLst/>
            </a:prstGeom>
            <a:noFill/>
            <a:ln w="28575">
              <a:solidFill>
                <a:schemeClr val="tx1"/>
              </a:solidFill>
              <a:round/>
              <a:headEnd type="diamond" w="med" len="med"/>
              <a:tailEnd type="triangle" w="med" len="med"/>
            </a:ln>
            <a:effectLst/>
          </p:spPr>
          <p:txBody>
            <a:bodyPr wrap="none" anchor="ctr">
              <a:prstTxWarp prst="textNoShape">
                <a:avLst/>
              </a:prstTxWarp>
            </a:bodyPr>
            <a:lstStyle/>
            <a:p>
              <a:pPr defTabSz="457200">
                <a:defRPr/>
              </a:pPr>
              <a:endParaRPr lang="en-US">
                <a:solidFill>
                  <a:sysClr val="windowText" lastClr="000000"/>
                </a:solidFill>
              </a:endParaRPr>
            </a:p>
          </p:txBody>
        </p:sp>
      </p:grpSp>
      <p:grpSp>
        <p:nvGrpSpPr>
          <p:cNvPr id="20" name="Group 21"/>
          <p:cNvGrpSpPr/>
          <p:nvPr/>
        </p:nvGrpSpPr>
        <p:grpSpPr>
          <a:xfrm>
            <a:off x="323528" y="3921204"/>
            <a:ext cx="7315200" cy="2186884"/>
            <a:chOff x="533400" y="1968500"/>
            <a:chExt cx="7391400" cy="2917111"/>
          </a:xfrm>
        </p:grpSpPr>
        <p:sp>
          <p:nvSpPr>
            <p:cNvPr id="21" name="Rectangle 4"/>
            <p:cNvSpPr>
              <a:spLocks noChangeArrowheads="1"/>
            </p:cNvSpPr>
            <p:nvPr/>
          </p:nvSpPr>
          <p:spPr bwMode="auto">
            <a:xfrm rot="16200000">
              <a:off x="457348" y="2922095"/>
              <a:ext cx="1292913" cy="378809"/>
            </a:xfrm>
            <a:prstGeom prst="rect">
              <a:avLst/>
            </a:prstGeom>
            <a:noFill/>
            <a:ln w="28575">
              <a:solidFill>
                <a:schemeClr val="tx1"/>
              </a:solidFill>
              <a:miter lim="800000"/>
              <a:headEnd/>
              <a:tailEnd/>
            </a:ln>
          </p:spPr>
          <p:txBody>
            <a:bodyPr wrap="none" anchor="ctr">
              <a:prstTxWarp prst="textNoShape">
                <a:avLst/>
              </a:prstTxWarp>
            </a:bodyPr>
            <a:lstStyle/>
            <a:p>
              <a:pPr algn="ctr" defTabSz="457200"/>
              <a:r>
                <a:rPr lang="en-US" sz="2000" dirty="0" smtClean="0">
                  <a:solidFill>
                    <a:prstClr val="black"/>
                  </a:solidFill>
                </a:rPr>
                <a:t>PC</a:t>
              </a:r>
              <a:endParaRPr lang="en-US" sz="2000" dirty="0">
                <a:solidFill>
                  <a:prstClr val="black"/>
                </a:solidFill>
              </a:endParaRPr>
            </a:p>
          </p:txBody>
        </p:sp>
        <p:sp>
          <p:nvSpPr>
            <p:cNvPr id="22" name="Rectangle 5"/>
            <p:cNvSpPr>
              <a:spLocks noChangeArrowheads="1"/>
            </p:cNvSpPr>
            <p:nvPr/>
          </p:nvSpPr>
          <p:spPr bwMode="auto">
            <a:xfrm rot="-5400000">
              <a:off x="1600200" y="2806700"/>
              <a:ext cx="1981200" cy="1066800"/>
            </a:xfrm>
            <a:prstGeom prst="rect">
              <a:avLst/>
            </a:prstGeom>
            <a:solidFill>
              <a:srgbClr val="FFFFFF"/>
            </a:solidFill>
            <a:ln w="28575">
              <a:solidFill>
                <a:schemeClr val="tx1"/>
              </a:solidFill>
              <a:miter lim="800000"/>
              <a:headEnd/>
              <a:tailEnd/>
            </a:ln>
          </p:spPr>
          <p:txBody>
            <a:bodyPr wrap="none" anchor="ctr">
              <a:prstTxWarp prst="textNoShape">
                <a:avLst/>
              </a:prstTxWarp>
            </a:bodyPr>
            <a:lstStyle/>
            <a:p>
              <a:pPr algn="ctr" defTabSz="457200"/>
              <a:r>
                <a:rPr lang="en-US" sz="2000" smtClean="0">
                  <a:solidFill>
                    <a:prstClr val="black"/>
                  </a:solidFill>
                </a:rPr>
                <a:t>instruction</a:t>
              </a:r>
              <a:endParaRPr lang="en-US" sz="2000" dirty="0">
                <a:solidFill>
                  <a:prstClr val="black"/>
                </a:solidFill>
              </a:endParaRPr>
            </a:p>
            <a:p>
              <a:pPr algn="ctr" defTabSz="457200"/>
              <a:r>
                <a:rPr lang="en-US" sz="2000" dirty="0">
                  <a:solidFill>
                    <a:prstClr val="black"/>
                  </a:solidFill>
                </a:rPr>
                <a:t>memory</a:t>
              </a:r>
            </a:p>
          </p:txBody>
        </p:sp>
        <p:sp>
          <p:nvSpPr>
            <p:cNvPr id="23" name="AutoShape 6"/>
            <p:cNvSpPr>
              <a:spLocks noChangeArrowheads="1"/>
            </p:cNvSpPr>
            <p:nvPr/>
          </p:nvSpPr>
          <p:spPr bwMode="auto">
            <a:xfrm>
              <a:off x="1524000" y="3933825"/>
              <a:ext cx="366713" cy="549275"/>
            </a:xfrm>
            <a:prstGeom prst="roundRect">
              <a:avLst>
                <a:gd name="adj" fmla="val 16667"/>
              </a:avLst>
            </a:prstGeom>
            <a:solidFill>
              <a:srgbClr val="FFFFFF"/>
            </a:solidFill>
            <a:ln w="28575">
              <a:solidFill>
                <a:schemeClr val="tx1"/>
              </a:solidFill>
              <a:round/>
              <a:headEnd/>
              <a:tailEnd/>
            </a:ln>
          </p:spPr>
          <p:txBody>
            <a:bodyPr wrap="none" anchor="ctr">
              <a:prstTxWarp prst="textNoShape">
                <a:avLst/>
              </a:prstTxWarp>
            </a:bodyPr>
            <a:lstStyle/>
            <a:p>
              <a:pPr algn="ctr" defTabSz="457200"/>
              <a:r>
                <a:rPr lang="en-US" sz="2000" dirty="0">
                  <a:solidFill>
                    <a:prstClr val="black"/>
                  </a:solidFill>
                </a:rPr>
                <a:t>+4</a:t>
              </a:r>
            </a:p>
          </p:txBody>
        </p:sp>
        <p:sp>
          <p:nvSpPr>
            <p:cNvPr id="24" name="Line 7"/>
            <p:cNvSpPr>
              <a:spLocks noChangeShapeType="1"/>
            </p:cNvSpPr>
            <p:nvPr/>
          </p:nvSpPr>
          <p:spPr bwMode="auto">
            <a:xfrm>
              <a:off x="1295400" y="3111500"/>
              <a:ext cx="7620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25" name="Rectangle 8"/>
            <p:cNvSpPr>
              <a:spLocks noChangeArrowheads="1"/>
            </p:cNvSpPr>
            <p:nvPr/>
          </p:nvSpPr>
          <p:spPr bwMode="auto">
            <a:xfrm>
              <a:off x="3657600" y="2501900"/>
              <a:ext cx="990600" cy="1295400"/>
            </a:xfrm>
            <a:prstGeom prst="rect">
              <a:avLst/>
            </a:prstGeom>
            <a:solidFill>
              <a:srgbClr val="FFFFFF"/>
            </a:solidFill>
            <a:ln w="28575">
              <a:solidFill>
                <a:schemeClr val="tx1"/>
              </a:solidFill>
              <a:miter lim="800000"/>
              <a:headEnd/>
              <a:tailEnd/>
            </a:ln>
          </p:spPr>
          <p:txBody>
            <a:bodyPr wrap="none" anchor="ctr">
              <a:prstTxWarp prst="textNoShape">
                <a:avLst/>
              </a:prstTxWarp>
            </a:bodyPr>
            <a:lstStyle/>
            <a:p>
              <a:pPr algn="ctr" defTabSz="457200"/>
              <a:r>
                <a:rPr lang="en-US" sz="2000" smtClean="0">
                  <a:solidFill>
                    <a:prstClr val="black"/>
                  </a:solidFill>
                </a:rPr>
                <a:t>Register</a:t>
              </a:r>
              <a:endParaRPr lang="en-US" sz="2000" dirty="0" smtClean="0">
                <a:solidFill>
                  <a:prstClr val="black"/>
                </a:solidFill>
              </a:endParaRPr>
            </a:p>
            <a:p>
              <a:pPr algn="ctr" defTabSz="457200"/>
              <a:r>
                <a:rPr lang="en-US" sz="2000" smtClean="0">
                  <a:solidFill>
                    <a:prstClr val="black"/>
                  </a:solidFill>
                </a:rPr>
                <a:t>File</a:t>
              </a:r>
              <a:endParaRPr lang="en-US" sz="2000" dirty="0">
                <a:solidFill>
                  <a:prstClr val="black"/>
                </a:solidFill>
              </a:endParaRPr>
            </a:p>
          </p:txBody>
        </p:sp>
        <p:sp>
          <p:nvSpPr>
            <p:cNvPr id="26" name="Line 9"/>
            <p:cNvSpPr>
              <a:spLocks noChangeShapeType="1"/>
            </p:cNvSpPr>
            <p:nvPr/>
          </p:nvSpPr>
          <p:spPr bwMode="auto">
            <a:xfrm>
              <a:off x="3124200" y="2959100"/>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27" name="Line 10"/>
            <p:cNvSpPr>
              <a:spLocks noChangeShapeType="1"/>
            </p:cNvSpPr>
            <p:nvPr/>
          </p:nvSpPr>
          <p:spPr bwMode="auto">
            <a:xfrm>
              <a:off x="3124200" y="3332163"/>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28" name="Line 11"/>
            <p:cNvSpPr>
              <a:spLocks noChangeShapeType="1"/>
            </p:cNvSpPr>
            <p:nvPr/>
          </p:nvSpPr>
          <p:spPr bwMode="auto">
            <a:xfrm>
              <a:off x="3124200" y="3644900"/>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29" name="Text Box 12"/>
            <p:cNvSpPr txBox="1">
              <a:spLocks noChangeArrowheads="1"/>
            </p:cNvSpPr>
            <p:nvPr/>
          </p:nvSpPr>
          <p:spPr bwMode="auto">
            <a:xfrm>
              <a:off x="3088173" y="3248024"/>
              <a:ext cx="339725" cy="396875"/>
            </a:xfrm>
            <a:prstGeom prst="rect">
              <a:avLst/>
            </a:prstGeom>
            <a:noFill/>
            <a:ln w="28575">
              <a:noFill/>
              <a:miter lim="800000"/>
              <a:headEnd/>
              <a:tailEnd/>
            </a:ln>
          </p:spPr>
          <p:txBody>
            <a:bodyPr wrap="none" anchor="ctr">
              <a:prstTxWarp prst="textNoShape">
                <a:avLst/>
              </a:prstTxWarp>
              <a:spAutoFit/>
            </a:bodyPr>
            <a:lstStyle/>
            <a:p>
              <a:pPr algn="ctr" defTabSz="457200"/>
              <a:r>
                <a:rPr lang="en-US" sz="2000" dirty="0" err="1">
                  <a:solidFill>
                    <a:prstClr val="black"/>
                  </a:solidFill>
                </a:rPr>
                <a:t>rt</a:t>
              </a:r>
              <a:endParaRPr lang="en-US" sz="2000" dirty="0">
                <a:solidFill>
                  <a:prstClr val="black"/>
                </a:solidFill>
              </a:endParaRPr>
            </a:p>
          </p:txBody>
        </p:sp>
        <p:sp>
          <p:nvSpPr>
            <p:cNvPr id="30" name="Text Box 13"/>
            <p:cNvSpPr txBox="1">
              <a:spLocks noChangeArrowheads="1"/>
            </p:cNvSpPr>
            <p:nvPr/>
          </p:nvSpPr>
          <p:spPr bwMode="auto">
            <a:xfrm>
              <a:off x="3076333" y="2943226"/>
              <a:ext cx="395287" cy="396875"/>
            </a:xfrm>
            <a:prstGeom prst="rect">
              <a:avLst/>
            </a:prstGeom>
            <a:noFill/>
            <a:ln w="28575">
              <a:noFill/>
              <a:miter lim="800000"/>
              <a:headEnd/>
              <a:tailEnd/>
            </a:ln>
          </p:spPr>
          <p:txBody>
            <a:bodyPr wrap="none" anchor="ctr">
              <a:prstTxWarp prst="textNoShape">
                <a:avLst/>
              </a:prstTxWarp>
              <a:spAutoFit/>
            </a:bodyPr>
            <a:lstStyle/>
            <a:p>
              <a:pPr algn="ctr" defTabSz="457200"/>
              <a:r>
                <a:rPr lang="en-US" sz="2000" dirty="0" err="1">
                  <a:solidFill>
                    <a:prstClr val="black"/>
                  </a:solidFill>
                </a:rPr>
                <a:t>rs</a:t>
              </a:r>
              <a:endParaRPr lang="en-US" sz="2000" dirty="0">
                <a:solidFill>
                  <a:prstClr val="black"/>
                </a:solidFill>
              </a:endParaRPr>
            </a:p>
          </p:txBody>
        </p:sp>
        <p:sp>
          <p:nvSpPr>
            <p:cNvPr id="31" name="Text Box 14"/>
            <p:cNvSpPr txBox="1">
              <a:spLocks noChangeArrowheads="1"/>
            </p:cNvSpPr>
            <p:nvPr/>
          </p:nvSpPr>
          <p:spPr bwMode="auto">
            <a:xfrm>
              <a:off x="3079750" y="2562225"/>
              <a:ext cx="409575" cy="396875"/>
            </a:xfrm>
            <a:prstGeom prst="rect">
              <a:avLst/>
            </a:prstGeom>
            <a:noFill/>
            <a:ln w="28575">
              <a:noFill/>
              <a:miter lim="800000"/>
              <a:headEnd/>
              <a:tailEnd/>
            </a:ln>
          </p:spPr>
          <p:txBody>
            <a:bodyPr wrap="none" anchor="ctr">
              <a:prstTxWarp prst="textNoShape">
                <a:avLst/>
              </a:prstTxWarp>
              <a:spAutoFit/>
            </a:bodyPr>
            <a:lstStyle/>
            <a:p>
              <a:pPr algn="ctr" defTabSz="457200"/>
              <a:r>
                <a:rPr lang="en-US" sz="2000" dirty="0" err="1">
                  <a:solidFill>
                    <a:prstClr val="black"/>
                  </a:solidFill>
                </a:rPr>
                <a:t>rd</a:t>
              </a:r>
              <a:endParaRPr lang="en-US" sz="2000" dirty="0">
                <a:solidFill>
                  <a:prstClr val="black"/>
                </a:solidFill>
              </a:endParaRPr>
            </a:p>
          </p:txBody>
        </p:sp>
        <p:grpSp>
          <p:nvGrpSpPr>
            <p:cNvPr id="32" name="Group 16"/>
            <p:cNvGrpSpPr>
              <a:grpSpLocks/>
            </p:cNvGrpSpPr>
            <p:nvPr/>
          </p:nvGrpSpPr>
          <p:grpSpPr bwMode="auto">
            <a:xfrm>
              <a:off x="5334000" y="2562225"/>
              <a:ext cx="1219200" cy="1524000"/>
              <a:chOff x="3648" y="1348"/>
              <a:chExt cx="768" cy="960"/>
            </a:xfrm>
          </p:grpSpPr>
          <p:sp>
            <p:nvSpPr>
              <p:cNvPr id="53" name="Freeform 18"/>
              <p:cNvSpPr>
                <a:spLocks/>
              </p:cNvSpPr>
              <p:nvPr/>
            </p:nvSpPr>
            <p:spPr bwMode="auto">
              <a:xfrm>
                <a:off x="3648" y="1348"/>
                <a:ext cx="528" cy="960"/>
              </a:xfrm>
              <a:custGeom>
                <a:avLst/>
                <a:gdLst>
                  <a:gd name="T0" fmla="*/ 0 w 528"/>
                  <a:gd name="T1" fmla="*/ 0 h 960"/>
                  <a:gd name="T2" fmla="*/ 528 w 528"/>
                  <a:gd name="T3" fmla="*/ 192 h 960"/>
                  <a:gd name="T4" fmla="*/ 528 w 528"/>
                  <a:gd name="T5" fmla="*/ 672 h 960"/>
                  <a:gd name="T6" fmla="*/ 0 w 528"/>
                  <a:gd name="T7" fmla="*/ 960 h 960"/>
                  <a:gd name="T8" fmla="*/ 0 w 528"/>
                  <a:gd name="T9" fmla="*/ 528 h 960"/>
                  <a:gd name="T10" fmla="*/ 48 w 528"/>
                  <a:gd name="T11" fmla="*/ 480 h 960"/>
                  <a:gd name="T12" fmla="*/ 0 w 528"/>
                  <a:gd name="T13" fmla="*/ 432 h 960"/>
                  <a:gd name="T14" fmla="*/ 0 w 528"/>
                  <a:gd name="T15" fmla="*/ 0 h 960"/>
                  <a:gd name="T16" fmla="*/ 0 60000 65536"/>
                  <a:gd name="T17" fmla="*/ 0 60000 65536"/>
                  <a:gd name="T18" fmla="*/ 0 60000 65536"/>
                  <a:gd name="T19" fmla="*/ 0 60000 65536"/>
                  <a:gd name="T20" fmla="*/ 0 60000 65536"/>
                  <a:gd name="T21" fmla="*/ 0 60000 65536"/>
                  <a:gd name="T22" fmla="*/ 0 60000 65536"/>
                  <a:gd name="T23" fmla="*/ 0 60000 65536"/>
                  <a:gd name="T24" fmla="*/ 0 w 528"/>
                  <a:gd name="T25" fmla="*/ 0 h 960"/>
                  <a:gd name="T26" fmla="*/ 528 w 528"/>
                  <a:gd name="T27" fmla="*/ 960 h 9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8" h="960">
                    <a:moveTo>
                      <a:pt x="0" y="0"/>
                    </a:moveTo>
                    <a:lnTo>
                      <a:pt x="528" y="192"/>
                    </a:lnTo>
                    <a:lnTo>
                      <a:pt x="528" y="672"/>
                    </a:lnTo>
                    <a:lnTo>
                      <a:pt x="0" y="960"/>
                    </a:lnTo>
                    <a:lnTo>
                      <a:pt x="0" y="528"/>
                    </a:lnTo>
                    <a:lnTo>
                      <a:pt x="48" y="480"/>
                    </a:lnTo>
                    <a:lnTo>
                      <a:pt x="0" y="432"/>
                    </a:lnTo>
                    <a:lnTo>
                      <a:pt x="0" y="0"/>
                    </a:lnTo>
                    <a:close/>
                  </a:path>
                </a:pathLst>
              </a:custGeom>
              <a:noFill/>
              <a:ln w="38100">
                <a:solidFill>
                  <a:schemeClr val="tx1"/>
                </a:solidFill>
                <a:round/>
                <a:headEnd/>
                <a:tailEnd/>
              </a:ln>
            </p:spPr>
            <p:txBody>
              <a:bodyPr wrap="none" anchor="ctr">
                <a:prstTxWarp prst="textNoShape">
                  <a:avLst/>
                </a:prstTxWarp>
              </a:bodyPr>
              <a:lstStyle/>
              <a:p>
                <a:pPr algn="ctr" defTabSz="457200"/>
                <a:r>
                  <a:rPr lang="en-US" sz="2000" dirty="0" smtClean="0">
                    <a:solidFill>
                      <a:prstClr val="black"/>
                    </a:solidFill>
                  </a:rPr>
                  <a:t>ALU</a:t>
                </a:r>
                <a:endParaRPr lang="en-US" sz="2000" dirty="0">
                  <a:solidFill>
                    <a:prstClr val="black"/>
                  </a:solidFill>
                </a:endParaRPr>
              </a:p>
            </p:txBody>
          </p:sp>
          <p:sp>
            <p:nvSpPr>
              <p:cNvPr id="54" name="Line 19"/>
              <p:cNvSpPr>
                <a:spLocks noChangeShapeType="1"/>
              </p:cNvSpPr>
              <p:nvPr/>
            </p:nvSpPr>
            <p:spPr bwMode="auto">
              <a:xfrm>
                <a:off x="4176" y="1780"/>
                <a:ext cx="240" cy="0"/>
              </a:xfrm>
              <a:prstGeom prst="line">
                <a:avLst/>
              </a:prstGeom>
              <a:noFill/>
              <a:ln w="38100">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grpSp>
        <p:sp>
          <p:nvSpPr>
            <p:cNvPr id="33" name="Line 20"/>
            <p:cNvSpPr>
              <a:spLocks noChangeShapeType="1"/>
            </p:cNvSpPr>
            <p:nvPr/>
          </p:nvSpPr>
          <p:spPr bwMode="auto">
            <a:xfrm>
              <a:off x="4648200" y="3644900"/>
              <a:ext cx="6858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34" name="Line 21"/>
            <p:cNvSpPr>
              <a:spLocks noChangeShapeType="1"/>
            </p:cNvSpPr>
            <p:nvPr/>
          </p:nvSpPr>
          <p:spPr bwMode="auto">
            <a:xfrm>
              <a:off x="3124200" y="3995738"/>
              <a:ext cx="2179638"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35" name="Line 22"/>
            <p:cNvSpPr>
              <a:spLocks noChangeShapeType="1"/>
            </p:cNvSpPr>
            <p:nvPr/>
          </p:nvSpPr>
          <p:spPr bwMode="auto">
            <a:xfrm>
              <a:off x="4648200" y="2830513"/>
              <a:ext cx="655638"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36" name="Rectangle 23"/>
            <p:cNvSpPr>
              <a:spLocks noChangeArrowheads="1"/>
            </p:cNvSpPr>
            <p:nvPr/>
          </p:nvSpPr>
          <p:spPr bwMode="auto">
            <a:xfrm rot="-5400000">
              <a:off x="6096000" y="2959100"/>
              <a:ext cx="1981200" cy="1066800"/>
            </a:xfrm>
            <a:prstGeom prst="rect">
              <a:avLst/>
            </a:prstGeom>
            <a:solidFill>
              <a:srgbClr val="FFFFFF"/>
            </a:solidFill>
            <a:ln w="28575">
              <a:solidFill>
                <a:schemeClr val="tx1"/>
              </a:solidFill>
              <a:miter lim="800000"/>
              <a:headEnd/>
              <a:tailEnd/>
            </a:ln>
          </p:spPr>
          <p:txBody>
            <a:bodyPr wrap="none" anchor="ctr">
              <a:prstTxWarp prst="textNoShape">
                <a:avLst/>
              </a:prstTxWarp>
            </a:bodyPr>
            <a:lstStyle/>
            <a:p>
              <a:pPr algn="ctr" defTabSz="457200"/>
              <a:r>
                <a:rPr lang="en-US" sz="2000" dirty="0">
                  <a:solidFill>
                    <a:prstClr val="black"/>
                  </a:solidFill>
                </a:rPr>
                <a:t>Data</a:t>
              </a:r>
            </a:p>
            <a:p>
              <a:pPr algn="ctr" defTabSz="457200"/>
              <a:r>
                <a:rPr lang="en-US" sz="2000" dirty="0">
                  <a:solidFill>
                    <a:prstClr val="black"/>
                  </a:solidFill>
                </a:rPr>
                <a:t>memory</a:t>
              </a:r>
            </a:p>
          </p:txBody>
        </p:sp>
        <p:sp>
          <p:nvSpPr>
            <p:cNvPr id="37" name="Line 24"/>
            <p:cNvSpPr>
              <a:spLocks noChangeShapeType="1"/>
            </p:cNvSpPr>
            <p:nvPr/>
          </p:nvSpPr>
          <p:spPr bwMode="auto">
            <a:xfrm>
              <a:off x="4876800" y="3644900"/>
              <a:ext cx="0" cy="30480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8" name="Line 25"/>
            <p:cNvSpPr>
              <a:spLocks noChangeShapeType="1"/>
            </p:cNvSpPr>
            <p:nvPr/>
          </p:nvSpPr>
          <p:spPr bwMode="auto">
            <a:xfrm>
              <a:off x="4876800" y="4025900"/>
              <a:ext cx="0" cy="30480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9" name="Line 26"/>
            <p:cNvSpPr>
              <a:spLocks noChangeShapeType="1"/>
            </p:cNvSpPr>
            <p:nvPr/>
          </p:nvSpPr>
          <p:spPr bwMode="auto">
            <a:xfrm>
              <a:off x="4876800" y="4330700"/>
              <a:ext cx="16764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40" name="Line 27"/>
            <p:cNvSpPr>
              <a:spLocks noChangeShapeType="1"/>
            </p:cNvSpPr>
            <p:nvPr/>
          </p:nvSpPr>
          <p:spPr bwMode="auto">
            <a:xfrm>
              <a:off x="7620000" y="3248025"/>
              <a:ext cx="304800"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41" name="Line 28"/>
            <p:cNvSpPr>
              <a:spLocks noChangeShapeType="1"/>
            </p:cNvSpPr>
            <p:nvPr/>
          </p:nvSpPr>
          <p:spPr bwMode="auto">
            <a:xfrm flipV="1">
              <a:off x="7924800" y="1968500"/>
              <a:ext cx="0" cy="1279525"/>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42" name="Line 29"/>
            <p:cNvSpPr>
              <a:spLocks noChangeShapeType="1"/>
            </p:cNvSpPr>
            <p:nvPr/>
          </p:nvSpPr>
          <p:spPr bwMode="auto">
            <a:xfrm flipH="1">
              <a:off x="3921125" y="1968500"/>
              <a:ext cx="4003675"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43" name="Line 30"/>
            <p:cNvSpPr>
              <a:spLocks noChangeShapeType="1"/>
            </p:cNvSpPr>
            <p:nvPr/>
          </p:nvSpPr>
          <p:spPr bwMode="auto">
            <a:xfrm>
              <a:off x="3921125" y="1968500"/>
              <a:ext cx="0" cy="53340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45" name="Line 32"/>
            <p:cNvSpPr>
              <a:spLocks noChangeShapeType="1"/>
            </p:cNvSpPr>
            <p:nvPr/>
          </p:nvSpPr>
          <p:spPr bwMode="auto">
            <a:xfrm>
              <a:off x="1676400" y="3111500"/>
              <a:ext cx="0" cy="83820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46" name="AutoShape 33"/>
            <p:cNvSpPr>
              <a:spLocks noChangeArrowheads="1"/>
            </p:cNvSpPr>
            <p:nvPr/>
          </p:nvSpPr>
          <p:spPr bwMode="auto">
            <a:xfrm rot="16200000">
              <a:off x="703652" y="4293696"/>
              <a:ext cx="805021" cy="378809"/>
            </a:xfrm>
            <a:prstGeom prst="roundRect">
              <a:avLst>
                <a:gd name="adj" fmla="val 16667"/>
              </a:avLst>
            </a:prstGeom>
            <a:solidFill>
              <a:srgbClr val="FFFFFF"/>
            </a:solidFill>
            <a:ln w="28575">
              <a:solidFill>
                <a:schemeClr val="tx1"/>
              </a:solidFill>
              <a:round/>
              <a:headEnd/>
              <a:tailEnd/>
            </a:ln>
          </p:spPr>
          <p:txBody>
            <a:bodyPr wrap="none" anchor="ctr">
              <a:prstTxWarp prst="textNoShape">
                <a:avLst/>
              </a:prstTxWarp>
            </a:bodyPr>
            <a:lstStyle/>
            <a:p>
              <a:pPr algn="ctr" defTabSz="457200"/>
              <a:r>
                <a:rPr lang="en-US" sz="2000" dirty="0" smtClean="0">
                  <a:solidFill>
                    <a:prstClr val="black"/>
                  </a:solidFill>
                </a:rPr>
                <a:t>MUX</a:t>
              </a:r>
              <a:endParaRPr lang="en-US" sz="2000" dirty="0">
                <a:solidFill>
                  <a:prstClr val="black"/>
                </a:solidFill>
              </a:endParaRPr>
            </a:p>
          </p:txBody>
        </p:sp>
        <p:sp>
          <p:nvSpPr>
            <p:cNvPr id="47" name="Line 34"/>
            <p:cNvSpPr>
              <a:spLocks noChangeShapeType="1"/>
            </p:cNvSpPr>
            <p:nvPr/>
          </p:nvSpPr>
          <p:spPr bwMode="auto">
            <a:xfrm flipH="1">
              <a:off x="1295400" y="4308475"/>
              <a:ext cx="2286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48" name="Line 35"/>
            <p:cNvSpPr>
              <a:spLocks noChangeShapeType="1"/>
            </p:cNvSpPr>
            <p:nvPr/>
          </p:nvSpPr>
          <p:spPr bwMode="auto">
            <a:xfrm>
              <a:off x="3743325" y="3995738"/>
              <a:ext cx="0" cy="671512"/>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49" name="Line 36"/>
            <p:cNvSpPr>
              <a:spLocks noChangeShapeType="1"/>
            </p:cNvSpPr>
            <p:nvPr/>
          </p:nvSpPr>
          <p:spPr bwMode="auto">
            <a:xfrm flipH="1">
              <a:off x="1295400" y="4667250"/>
              <a:ext cx="2447925"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50" name="Line 37"/>
            <p:cNvSpPr>
              <a:spLocks noChangeShapeType="1"/>
            </p:cNvSpPr>
            <p:nvPr/>
          </p:nvSpPr>
          <p:spPr bwMode="auto">
            <a:xfrm flipH="1">
              <a:off x="533400" y="4483100"/>
              <a:ext cx="381000"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51" name="Line 38"/>
            <p:cNvSpPr>
              <a:spLocks noChangeShapeType="1"/>
            </p:cNvSpPr>
            <p:nvPr/>
          </p:nvSpPr>
          <p:spPr bwMode="auto">
            <a:xfrm flipV="1">
              <a:off x="533400" y="3111500"/>
              <a:ext cx="0" cy="137160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52" name="Line 39"/>
            <p:cNvSpPr>
              <a:spLocks noChangeShapeType="1"/>
            </p:cNvSpPr>
            <p:nvPr/>
          </p:nvSpPr>
          <p:spPr bwMode="auto">
            <a:xfrm>
              <a:off x="533400" y="3111500"/>
              <a:ext cx="3810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44" name="Text Box 31"/>
            <p:cNvSpPr txBox="1">
              <a:spLocks noChangeArrowheads="1"/>
            </p:cNvSpPr>
            <p:nvPr/>
          </p:nvSpPr>
          <p:spPr bwMode="auto">
            <a:xfrm>
              <a:off x="3079750" y="3949700"/>
              <a:ext cx="663575" cy="396875"/>
            </a:xfrm>
            <a:prstGeom prst="rect">
              <a:avLst/>
            </a:prstGeom>
            <a:noFill/>
            <a:ln w="28575">
              <a:noFill/>
              <a:miter lim="800000"/>
              <a:headEnd/>
              <a:tailEnd/>
            </a:ln>
          </p:spPr>
          <p:txBody>
            <a:bodyPr wrap="none" anchor="ctr">
              <a:prstTxWarp prst="textNoShape">
                <a:avLst/>
              </a:prstTxWarp>
              <a:spAutoFit/>
            </a:bodyPr>
            <a:lstStyle/>
            <a:p>
              <a:pPr algn="ctr" defTabSz="457200"/>
              <a:r>
                <a:rPr lang="en-US" sz="2000" smtClean="0">
                  <a:solidFill>
                    <a:prstClr val="black"/>
                  </a:solidFill>
                </a:rPr>
                <a:t>imm</a:t>
              </a:r>
              <a:endParaRPr lang="en-US" sz="2000" dirty="0">
                <a:solidFill>
                  <a:prstClr val="black"/>
                </a:solidFill>
              </a:endParaRPr>
            </a:p>
          </p:txBody>
        </p:sp>
      </p:grpSp>
      <p:grpSp>
        <p:nvGrpSpPr>
          <p:cNvPr id="55" name="Group 33"/>
          <p:cNvGrpSpPr/>
          <p:nvPr/>
        </p:nvGrpSpPr>
        <p:grpSpPr>
          <a:xfrm>
            <a:off x="3158168" y="3814192"/>
            <a:ext cx="4361688" cy="2648915"/>
            <a:chOff x="3383280" y="1719072"/>
            <a:chExt cx="4361688" cy="2423031"/>
          </a:xfrm>
        </p:grpSpPr>
        <p:grpSp>
          <p:nvGrpSpPr>
            <p:cNvPr id="56" name="Group 59"/>
            <p:cNvGrpSpPr/>
            <p:nvPr/>
          </p:nvGrpSpPr>
          <p:grpSpPr>
            <a:xfrm>
              <a:off x="3383280" y="1719072"/>
              <a:ext cx="109728" cy="2423031"/>
              <a:chOff x="3383280" y="1627632"/>
              <a:chExt cx="109728" cy="2423031"/>
            </a:xfrm>
          </p:grpSpPr>
          <p:sp>
            <p:nvSpPr>
              <p:cNvPr id="72" name="Rectangle 75"/>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grpSp>
            <p:nvGrpSpPr>
              <p:cNvPr id="73" name="Group 76"/>
              <p:cNvGrpSpPr/>
              <p:nvPr/>
            </p:nvGrpSpPr>
            <p:grpSpPr>
              <a:xfrm>
                <a:off x="3392424" y="3820160"/>
                <a:ext cx="91440" cy="230503"/>
                <a:chOff x="3402584" y="3820160"/>
                <a:chExt cx="91440" cy="230503"/>
              </a:xfrm>
            </p:grpSpPr>
            <p:sp>
              <p:nvSpPr>
                <p:cNvPr id="74" name="Isosceles Triangle 77"/>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cxnSp>
              <p:nvCxnSpPr>
                <p:cNvPr id="75" name="Straight Connector 78"/>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57" name="Group 79"/>
            <p:cNvGrpSpPr/>
            <p:nvPr/>
          </p:nvGrpSpPr>
          <p:grpSpPr>
            <a:xfrm>
              <a:off x="4937760" y="1719072"/>
              <a:ext cx="109728" cy="2423031"/>
              <a:chOff x="3383280" y="1627632"/>
              <a:chExt cx="109728" cy="2423031"/>
            </a:xfrm>
          </p:grpSpPr>
          <p:sp>
            <p:nvSpPr>
              <p:cNvPr id="68" name="Rectangle 80"/>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grpSp>
            <p:nvGrpSpPr>
              <p:cNvPr id="69" name="Group 81"/>
              <p:cNvGrpSpPr/>
              <p:nvPr/>
            </p:nvGrpSpPr>
            <p:grpSpPr>
              <a:xfrm>
                <a:off x="3392424" y="3820160"/>
                <a:ext cx="91440" cy="230503"/>
                <a:chOff x="3402584" y="3820160"/>
                <a:chExt cx="91440" cy="230503"/>
              </a:xfrm>
            </p:grpSpPr>
            <p:sp>
              <p:nvSpPr>
                <p:cNvPr id="70" name="Isosceles Triangle 82"/>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cxnSp>
              <p:nvCxnSpPr>
                <p:cNvPr id="71" name="Straight Connector 83"/>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58" name="Group 84"/>
            <p:cNvGrpSpPr/>
            <p:nvPr/>
          </p:nvGrpSpPr>
          <p:grpSpPr>
            <a:xfrm>
              <a:off x="6217920" y="1719072"/>
              <a:ext cx="109728" cy="2423031"/>
              <a:chOff x="3383280" y="1627632"/>
              <a:chExt cx="109728" cy="2423031"/>
            </a:xfrm>
          </p:grpSpPr>
          <p:sp>
            <p:nvSpPr>
              <p:cNvPr id="64" name="Rectangle 85"/>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grpSp>
            <p:nvGrpSpPr>
              <p:cNvPr id="65" name="Group 86"/>
              <p:cNvGrpSpPr/>
              <p:nvPr/>
            </p:nvGrpSpPr>
            <p:grpSpPr>
              <a:xfrm>
                <a:off x="3392424" y="3820160"/>
                <a:ext cx="91440" cy="230503"/>
                <a:chOff x="3402584" y="3820160"/>
                <a:chExt cx="91440" cy="230503"/>
              </a:xfrm>
            </p:grpSpPr>
            <p:sp>
              <p:nvSpPr>
                <p:cNvPr id="66" name="Isosceles Triangle 87"/>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cxnSp>
              <p:nvCxnSpPr>
                <p:cNvPr id="67" name="Straight Connector 88"/>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59" name="Group 89"/>
            <p:cNvGrpSpPr/>
            <p:nvPr/>
          </p:nvGrpSpPr>
          <p:grpSpPr>
            <a:xfrm>
              <a:off x="7635240" y="1719072"/>
              <a:ext cx="109728" cy="2423031"/>
              <a:chOff x="3383280" y="1627632"/>
              <a:chExt cx="109728" cy="2423031"/>
            </a:xfrm>
          </p:grpSpPr>
          <p:sp>
            <p:nvSpPr>
              <p:cNvPr id="60" name="Rectangle 90"/>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grpSp>
            <p:nvGrpSpPr>
              <p:cNvPr id="61" name="Group 91"/>
              <p:cNvGrpSpPr/>
              <p:nvPr/>
            </p:nvGrpSpPr>
            <p:grpSpPr>
              <a:xfrm>
                <a:off x="3392424" y="3820160"/>
                <a:ext cx="91440" cy="230503"/>
                <a:chOff x="3402584" y="3820160"/>
                <a:chExt cx="91440" cy="230503"/>
              </a:xfrm>
            </p:grpSpPr>
            <p:sp>
              <p:nvSpPr>
                <p:cNvPr id="62" name="Isosceles Triangle 92"/>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cxnSp>
              <p:nvCxnSpPr>
                <p:cNvPr id="63" name="Straight Connector 93"/>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sp>
        <p:nvSpPr>
          <p:cNvPr id="80" name="椭圆 79"/>
          <p:cNvSpPr/>
          <p:nvPr/>
        </p:nvSpPr>
        <p:spPr>
          <a:xfrm>
            <a:off x="3563889" y="2816968"/>
            <a:ext cx="440210" cy="997224"/>
          </a:xfrm>
          <a:prstGeom prst="ellipse">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控制器</a:t>
            </a:r>
          </a:p>
        </p:txBody>
      </p:sp>
      <p:grpSp>
        <p:nvGrpSpPr>
          <p:cNvPr id="81" name="组合 80"/>
          <p:cNvGrpSpPr/>
          <p:nvPr/>
        </p:nvGrpSpPr>
        <p:grpSpPr>
          <a:xfrm flipH="1">
            <a:off x="3263028" y="3356992"/>
            <a:ext cx="144000" cy="576000"/>
            <a:chOff x="6156176" y="1340768"/>
            <a:chExt cx="584464" cy="1872208"/>
          </a:xfrm>
        </p:grpSpPr>
        <p:cxnSp>
          <p:nvCxnSpPr>
            <p:cNvPr id="82" name="直接箭头连接符 81"/>
            <p:cNvCxnSpPr/>
            <p:nvPr/>
          </p:nvCxnSpPr>
          <p:spPr>
            <a:xfrm flipV="1">
              <a:off x="6156176" y="1340768"/>
              <a:ext cx="0" cy="1872000"/>
            </a:xfrm>
            <a:prstGeom prst="straightConnector1">
              <a:avLst/>
            </a:prstGeom>
            <a:noFill/>
            <a:ln w="28575">
              <a:solidFill>
                <a:schemeClr val="tx1"/>
              </a:solidFill>
              <a:round/>
              <a:headEnd/>
              <a:tailEnd/>
            </a:ln>
          </p:spPr>
        </p:cxnSp>
        <p:cxnSp>
          <p:nvCxnSpPr>
            <p:cNvPr id="83" name="直接箭头连接符 82"/>
            <p:cNvCxnSpPr/>
            <p:nvPr/>
          </p:nvCxnSpPr>
          <p:spPr>
            <a:xfrm>
              <a:off x="6164640" y="3212976"/>
              <a:ext cx="576000" cy="0"/>
            </a:xfrm>
            <a:prstGeom prst="straightConnector1">
              <a:avLst/>
            </a:prstGeom>
            <a:noFill/>
            <a:ln w="28575">
              <a:solidFill>
                <a:schemeClr val="tx1"/>
              </a:solidFill>
              <a:round/>
              <a:headEnd/>
              <a:tailEnd/>
            </a:ln>
          </p:spPr>
        </p:cxnSp>
      </p:grpSp>
      <p:sp>
        <p:nvSpPr>
          <p:cNvPr id="84" name="Line 26"/>
          <p:cNvSpPr>
            <a:spLocks noChangeShapeType="1"/>
          </p:cNvSpPr>
          <p:nvPr/>
        </p:nvSpPr>
        <p:spPr bwMode="auto">
          <a:xfrm>
            <a:off x="3394313" y="3356992"/>
            <a:ext cx="1800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85" name="Text Box 14"/>
          <p:cNvSpPr txBox="1">
            <a:spLocks noChangeArrowheads="1"/>
          </p:cNvSpPr>
          <p:nvPr/>
        </p:nvSpPr>
        <p:spPr bwMode="auto">
          <a:xfrm>
            <a:off x="2461468" y="3009146"/>
            <a:ext cx="958404" cy="707886"/>
          </a:xfrm>
          <a:prstGeom prst="rect">
            <a:avLst/>
          </a:prstGeom>
          <a:noFill/>
          <a:ln w="28575">
            <a:noFill/>
            <a:miter lim="800000"/>
            <a:headEnd/>
            <a:tailEnd/>
          </a:ln>
        </p:spPr>
        <p:txBody>
          <a:bodyPr wrap="none" anchor="ctr">
            <a:prstTxWarp prst="textNoShape">
              <a:avLst/>
            </a:prstTxWarp>
            <a:spAutoFit/>
          </a:bodyPr>
          <a:lstStyle/>
          <a:p>
            <a:pPr algn="r" defTabSz="457200"/>
            <a:r>
              <a:rPr lang="en-US" sz="2000" dirty="0" err="1" smtClean="0">
                <a:solidFill>
                  <a:prstClr val="black"/>
                </a:solidFill>
              </a:rPr>
              <a:t>opcode</a:t>
            </a:r>
            <a:endParaRPr lang="en-US" sz="2000" dirty="0" smtClean="0">
              <a:solidFill>
                <a:prstClr val="black"/>
              </a:solidFill>
            </a:endParaRPr>
          </a:p>
          <a:p>
            <a:pPr algn="r" defTabSz="457200"/>
            <a:r>
              <a:rPr lang="en-US" sz="2000" dirty="0" err="1" smtClean="0">
                <a:solidFill>
                  <a:prstClr val="black"/>
                </a:solidFill>
              </a:rPr>
              <a:t>funct</a:t>
            </a:r>
            <a:endParaRPr lang="en-US" sz="2000" dirty="0">
              <a:solidFill>
                <a:prstClr val="black"/>
              </a:solidFill>
            </a:endParaRPr>
          </a:p>
        </p:txBody>
      </p:sp>
      <p:sp>
        <p:nvSpPr>
          <p:cNvPr id="118" name="矩形 117"/>
          <p:cNvSpPr/>
          <p:nvPr/>
        </p:nvSpPr>
        <p:spPr>
          <a:xfrm>
            <a:off x="4716016" y="2816968"/>
            <a:ext cx="108000" cy="324000"/>
          </a:xfrm>
          <a:prstGeom prst="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9" name="矩形 118"/>
          <p:cNvSpPr/>
          <p:nvPr/>
        </p:nvSpPr>
        <p:spPr>
          <a:xfrm>
            <a:off x="6002829" y="2816968"/>
            <a:ext cx="108000" cy="324000"/>
          </a:xfrm>
          <a:prstGeom prst="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0" name="矩形 119"/>
          <p:cNvSpPr/>
          <p:nvPr/>
        </p:nvSpPr>
        <p:spPr>
          <a:xfrm>
            <a:off x="7416328" y="2816968"/>
            <a:ext cx="108000" cy="324000"/>
          </a:xfrm>
          <a:prstGeom prst="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1" name="矩形 120"/>
          <p:cNvSpPr/>
          <p:nvPr/>
        </p:nvSpPr>
        <p:spPr>
          <a:xfrm>
            <a:off x="4716016" y="3140968"/>
            <a:ext cx="108000" cy="32400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2" name="矩形 121"/>
          <p:cNvSpPr/>
          <p:nvPr/>
        </p:nvSpPr>
        <p:spPr>
          <a:xfrm>
            <a:off x="6002829" y="3140968"/>
            <a:ext cx="108000" cy="32400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4" name="矩形 123"/>
          <p:cNvSpPr/>
          <p:nvPr/>
        </p:nvSpPr>
        <p:spPr>
          <a:xfrm>
            <a:off x="4716016" y="3465040"/>
            <a:ext cx="108000" cy="324000"/>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5" name="Line 7"/>
          <p:cNvSpPr>
            <a:spLocks noChangeShapeType="1"/>
          </p:cNvSpPr>
          <p:nvPr/>
        </p:nvSpPr>
        <p:spPr bwMode="auto">
          <a:xfrm>
            <a:off x="4788024" y="2996952"/>
            <a:ext cx="1224000" cy="0"/>
          </a:xfrm>
          <a:prstGeom prst="line">
            <a:avLst/>
          </a:prstGeom>
          <a:noFill/>
          <a:ln w="28575">
            <a:solidFill>
              <a:srgbClr val="FF0000"/>
            </a:solidFill>
            <a:round/>
            <a:headEnd type="diamond" w="med" len="med"/>
            <a:tailEnd type="triangle" w="med" len="med"/>
          </a:ln>
        </p:spPr>
        <p:txBody>
          <a:bodyPr wrap="none" anchor="ctr">
            <a:prstTxWarp prst="textNoShape">
              <a:avLst/>
            </a:prstTxWarp>
          </a:bodyPr>
          <a:lstStyle/>
          <a:p>
            <a:pPr defTabSz="457200"/>
            <a:endParaRPr lang="en-US">
              <a:solidFill>
                <a:prstClr val="black"/>
              </a:solidFill>
            </a:endParaRPr>
          </a:p>
        </p:txBody>
      </p:sp>
      <p:sp>
        <p:nvSpPr>
          <p:cNvPr id="126" name="Line 7"/>
          <p:cNvSpPr>
            <a:spLocks noChangeShapeType="1"/>
          </p:cNvSpPr>
          <p:nvPr/>
        </p:nvSpPr>
        <p:spPr bwMode="auto">
          <a:xfrm flipV="1">
            <a:off x="6092732" y="2996952"/>
            <a:ext cx="1326540" cy="0"/>
          </a:xfrm>
          <a:prstGeom prst="line">
            <a:avLst/>
          </a:prstGeom>
          <a:noFill/>
          <a:ln w="28575">
            <a:solidFill>
              <a:srgbClr val="FF0000"/>
            </a:solidFill>
            <a:round/>
            <a:headEnd type="diamond" w="med" len="med"/>
            <a:tailEnd type="triangle" w="med" len="med"/>
          </a:ln>
        </p:spPr>
        <p:txBody>
          <a:bodyPr wrap="none" anchor="ctr">
            <a:prstTxWarp prst="textNoShape">
              <a:avLst/>
            </a:prstTxWarp>
          </a:bodyPr>
          <a:lstStyle/>
          <a:p>
            <a:pPr defTabSz="457200"/>
            <a:endParaRPr lang="en-US">
              <a:solidFill>
                <a:prstClr val="black"/>
              </a:solidFill>
            </a:endParaRPr>
          </a:p>
        </p:txBody>
      </p:sp>
      <p:sp>
        <p:nvSpPr>
          <p:cNvPr id="127" name="Line 7"/>
          <p:cNvSpPr>
            <a:spLocks noChangeShapeType="1"/>
          </p:cNvSpPr>
          <p:nvPr/>
        </p:nvSpPr>
        <p:spPr bwMode="auto">
          <a:xfrm flipV="1">
            <a:off x="4788024" y="3284984"/>
            <a:ext cx="1224000" cy="0"/>
          </a:xfrm>
          <a:prstGeom prst="line">
            <a:avLst/>
          </a:prstGeom>
          <a:noFill/>
          <a:ln w="28575">
            <a:solidFill>
              <a:srgbClr val="00B0F0"/>
            </a:solidFill>
            <a:round/>
            <a:headEnd type="diamond"/>
            <a:tailEnd type="triangle" w="med" len="med"/>
          </a:ln>
        </p:spPr>
        <p:txBody>
          <a:bodyPr wrap="none" anchor="ctr">
            <a:prstTxWarp prst="textNoShape">
              <a:avLst/>
            </a:prstTxWarp>
          </a:bodyPr>
          <a:lstStyle/>
          <a:p>
            <a:pPr defTabSz="457200"/>
            <a:endParaRPr lang="en-US">
              <a:solidFill>
                <a:prstClr val="black"/>
              </a:solidFill>
            </a:endParaRPr>
          </a:p>
        </p:txBody>
      </p:sp>
      <p:grpSp>
        <p:nvGrpSpPr>
          <p:cNvPr id="133" name="组合 132"/>
          <p:cNvGrpSpPr/>
          <p:nvPr/>
        </p:nvGrpSpPr>
        <p:grpSpPr>
          <a:xfrm>
            <a:off x="4770016" y="3645024"/>
            <a:ext cx="648000" cy="792160"/>
            <a:chOff x="4770016" y="2492896"/>
            <a:chExt cx="651539" cy="792160"/>
          </a:xfrm>
        </p:grpSpPr>
        <p:sp>
          <p:nvSpPr>
            <p:cNvPr id="131" name="Line 54"/>
            <p:cNvSpPr>
              <a:spLocks noChangeShapeType="1"/>
            </p:cNvSpPr>
            <p:nvPr/>
          </p:nvSpPr>
          <p:spPr bwMode="auto">
            <a:xfrm>
              <a:off x="4770016" y="2492896"/>
              <a:ext cx="648000" cy="0"/>
            </a:xfrm>
            <a:prstGeom prst="line">
              <a:avLst/>
            </a:prstGeom>
            <a:noFill/>
            <a:ln w="28575">
              <a:solidFill>
                <a:srgbClr val="00B050"/>
              </a:solidFill>
              <a:round/>
              <a:headEnd type="diamond" w="med" len="med"/>
              <a:tailEnd type="none" w="med" len="med"/>
            </a:ln>
            <a:effectLst/>
          </p:spPr>
          <p:txBody>
            <a:bodyPr wrap="none" anchor="ctr">
              <a:prstTxWarp prst="textNoShape">
                <a:avLst/>
              </a:prstTxWarp>
            </a:bodyPr>
            <a:lstStyle/>
            <a:p>
              <a:pPr defTabSz="457200">
                <a:defRPr/>
              </a:pPr>
              <a:endParaRPr lang="en-US">
                <a:solidFill>
                  <a:sysClr val="windowText" lastClr="000000"/>
                </a:solidFill>
              </a:endParaRPr>
            </a:p>
          </p:txBody>
        </p:sp>
        <p:sp>
          <p:nvSpPr>
            <p:cNvPr id="132" name="Line 7"/>
            <p:cNvSpPr>
              <a:spLocks noChangeShapeType="1"/>
            </p:cNvSpPr>
            <p:nvPr/>
          </p:nvSpPr>
          <p:spPr bwMode="auto">
            <a:xfrm>
              <a:off x="5421555" y="2493056"/>
              <a:ext cx="0" cy="792000"/>
            </a:xfrm>
            <a:prstGeom prst="line">
              <a:avLst/>
            </a:prstGeom>
            <a:noFill/>
            <a:ln w="28575">
              <a:solidFill>
                <a:srgbClr val="00B050"/>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grpSp>
      <p:grpSp>
        <p:nvGrpSpPr>
          <p:cNvPr id="134" name="组合 133"/>
          <p:cNvGrpSpPr/>
          <p:nvPr/>
        </p:nvGrpSpPr>
        <p:grpSpPr>
          <a:xfrm>
            <a:off x="6084240" y="3284984"/>
            <a:ext cx="648000" cy="1044000"/>
            <a:chOff x="4770016" y="2492896"/>
            <a:chExt cx="651539" cy="792160"/>
          </a:xfrm>
        </p:grpSpPr>
        <p:sp>
          <p:nvSpPr>
            <p:cNvPr id="135" name="Line 54"/>
            <p:cNvSpPr>
              <a:spLocks noChangeShapeType="1"/>
            </p:cNvSpPr>
            <p:nvPr/>
          </p:nvSpPr>
          <p:spPr bwMode="auto">
            <a:xfrm>
              <a:off x="4770016" y="2492896"/>
              <a:ext cx="648000" cy="0"/>
            </a:xfrm>
            <a:prstGeom prst="line">
              <a:avLst/>
            </a:prstGeom>
            <a:noFill/>
            <a:ln w="28575">
              <a:solidFill>
                <a:srgbClr val="00B0F0"/>
              </a:solidFill>
              <a:round/>
              <a:headEnd type="diamond" w="med" len="med"/>
              <a:tailEnd type="none" w="med" len="med"/>
            </a:ln>
            <a:effectLst/>
          </p:spPr>
          <p:txBody>
            <a:bodyPr wrap="none" anchor="ctr">
              <a:prstTxWarp prst="textNoShape">
                <a:avLst/>
              </a:prstTxWarp>
            </a:bodyPr>
            <a:lstStyle/>
            <a:p>
              <a:pPr defTabSz="457200">
                <a:defRPr/>
              </a:pPr>
              <a:endParaRPr lang="en-US">
                <a:solidFill>
                  <a:sysClr val="windowText" lastClr="000000"/>
                </a:solidFill>
              </a:endParaRPr>
            </a:p>
          </p:txBody>
        </p:sp>
        <p:sp>
          <p:nvSpPr>
            <p:cNvPr id="136" name="Line 7"/>
            <p:cNvSpPr>
              <a:spLocks noChangeShapeType="1"/>
            </p:cNvSpPr>
            <p:nvPr/>
          </p:nvSpPr>
          <p:spPr bwMode="auto">
            <a:xfrm>
              <a:off x="5421555" y="2493056"/>
              <a:ext cx="0" cy="792000"/>
            </a:xfrm>
            <a:prstGeom prst="line">
              <a:avLst/>
            </a:prstGeom>
            <a:noFill/>
            <a:ln w="28575">
              <a:solidFill>
                <a:srgbClr val="00B0F0"/>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grpSp>
      <p:sp>
        <p:nvSpPr>
          <p:cNvPr id="137" name="Text Box 14"/>
          <p:cNvSpPr txBox="1">
            <a:spLocks noChangeArrowheads="1"/>
          </p:cNvSpPr>
          <p:nvPr/>
        </p:nvSpPr>
        <p:spPr bwMode="auto">
          <a:xfrm>
            <a:off x="5148064" y="3284984"/>
            <a:ext cx="905312" cy="400110"/>
          </a:xfrm>
          <a:prstGeom prst="rect">
            <a:avLst/>
          </a:prstGeom>
          <a:noFill/>
          <a:ln w="28575">
            <a:noFill/>
            <a:miter lim="800000"/>
            <a:headEnd/>
            <a:tailEnd/>
          </a:ln>
        </p:spPr>
        <p:txBody>
          <a:bodyPr wrap="none" anchor="ctr">
            <a:prstTxWarp prst="textNoShape">
              <a:avLst/>
            </a:prstTxWarp>
            <a:spAutoFit/>
          </a:bodyPr>
          <a:lstStyle/>
          <a:p>
            <a:pPr algn="r" defTabSz="457200"/>
            <a:r>
              <a:rPr lang="en-US" sz="2000" dirty="0" err="1" smtClean="0">
                <a:solidFill>
                  <a:srgbClr val="00B050"/>
                </a:solidFill>
              </a:rPr>
              <a:t>ALUOp</a:t>
            </a:r>
            <a:endParaRPr lang="en-US" sz="2000" dirty="0">
              <a:solidFill>
                <a:srgbClr val="00B050"/>
              </a:solidFill>
            </a:endParaRPr>
          </a:p>
        </p:txBody>
      </p:sp>
      <p:sp>
        <p:nvSpPr>
          <p:cNvPr id="138" name="Text Box 14"/>
          <p:cNvSpPr txBox="1">
            <a:spLocks noChangeArrowheads="1"/>
          </p:cNvSpPr>
          <p:nvPr/>
        </p:nvSpPr>
        <p:spPr bwMode="auto">
          <a:xfrm>
            <a:off x="6671454" y="3284984"/>
            <a:ext cx="1047594" cy="400110"/>
          </a:xfrm>
          <a:prstGeom prst="rect">
            <a:avLst/>
          </a:prstGeom>
          <a:noFill/>
          <a:ln w="28575">
            <a:noFill/>
            <a:miter lim="800000"/>
            <a:headEnd/>
            <a:tailEnd/>
          </a:ln>
        </p:spPr>
        <p:txBody>
          <a:bodyPr wrap="none" anchor="ctr">
            <a:prstTxWarp prst="textNoShape">
              <a:avLst/>
            </a:prstTxWarp>
            <a:spAutoFit/>
          </a:bodyPr>
          <a:lstStyle/>
          <a:p>
            <a:pPr algn="r" defTabSz="457200"/>
            <a:r>
              <a:rPr lang="en-US" sz="2000" dirty="0" err="1" smtClean="0">
                <a:solidFill>
                  <a:srgbClr val="00B0F0"/>
                </a:solidFill>
              </a:rPr>
              <a:t>MemWr</a:t>
            </a:r>
            <a:endParaRPr lang="en-US" sz="2000" dirty="0">
              <a:solidFill>
                <a:srgbClr val="00B0F0"/>
              </a:solidFill>
            </a:endParaRPr>
          </a:p>
        </p:txBody>
      </p:sp>
      <p:sp>
        <p:nvSpPr>
          <p:cNvPr id="139" name="Line 27"/>
          <p:cNvSpPr>
            <a:spLocks noChangeShapeType="1"/>
          </p:cNvSpPr>
          <p:nvPr/>
        </p:nvSpPr>
        <p:spPr bwMode="auto">
          <a:xfrm>
            <a:off x="7512662" y="2996952"/>
            <a:ext cx="144000" cy="0"/>
          </a:xfrm>
          <a:prstGeom prst="line">
            <a:avLst/>
          </a:prstGeom>
          <a:noFill/>
          <a:ln w="28575">
            <a:solidFill>
              <a:srgbClr val="FF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140" name="Line 28"/>
          <p:cNvSpPr>
            <a:spLocks noChangeShapeType="1"/>
          </p:cNvSpPr>
          <p:nvPr/>
        </p:nvSpPr>
        <p:spPr bwMode="auto">
          <a:xfrm flipV="1">
            <a:off x="7668344" y="2636952"/>
            <a:ext cx="0" cy="360000"/>
          </a:xfrm>
          <a:prstGeom prst="line">
            <a:avLst/>
          </a:prstGeom>
          <a:noFill/>
          <a:ln w="28575">
            <a:solidFill>
              <a:srgbClr val="FF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141" name="Line 29"/>
          <p:cNvSpPr>
            <a:spLocks noChangeShapeType="1"/>
          </p:cNvSpPr>
          <p:nvPr/>
        </p:nvSpPr>
        <p:spPr bwMode="auto">
          <a:xfrm flipH="1">
            <a:off x="4211960" y="2636912"/>
            <a:ext cx="3456000" cy="0"/>
          </a:xfrm>
          <a:prstGeom prst="line">
            <a:avLst/>
          </a:prstGeom>
          <a:noFill/>
          <a:ln w="28575">
            <a:solidFill>
              <a:srgbClr val="FF0000"/>
            </a:solidFill>
            <a:round/>
            <a:headEnd/>
            <a:tailEnd/>
          </a:ln>
        </p:spPr>
        <p:txBody>
          <a:bodyPr wrap="none" anchor="ctr">
            <a:prstTxWarp prst="textNoShape">
              <a:avLst/>
            </a:prstTxWarp>
          </a:bodyPr>
          <a:lstStyle/>
          <a:p>
            <a:pPr defTabSz="457200"/>
            <a:endParaRPr lang="en-US">
              <a:solidFill>
                <a:prstClr val="black"/>
              </a:solidFill>
            </a:endParaRPr>
          </a:p>
        </p:txBody>
      </p:sp>
      <p:sp>
        <p:nvSpPr>
          <p:cNvPr id="142" name="Line 30"/>
          <p:cNvSpPr>
            <a:spLocks noChangeShapeType="1"/>
          </p:cNvSpPr>
          <p:nvPr/>
        </p:nvSpPr>
        <p:spPr bwMode="auto">
          <a:xfrm>
            <a:off x="4211960" y="2636912"/>
            <a:ext cx="0" cy="1692000"/>
          </a:xfrm>
          <a:prstGeom prst="line">
            <a:avLst/>
          </a:prstGeom>
          <a:noFill/>
          <a:ln w="28575">
            <a:solidFill>
              <a:srgbClr val="FF0000"/>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143" name="Text Box 14"/>
          <p:cNvSpPr txBox="1">
            <a:spLocks noChangeArrowheads="1"/>
          </p:cNvSpPr>
          <p:nvPr/>
        </p:nvSpPr>
        <p:spPr bwMode="auto">
          <a:xfrm>
            <a:off x="7668344" y="2668850"/>
            <a:ext cx="877997" cy="400110"/>
          </a:xfrm>
          <a:prstGeom prst="rect">
            <a:avLst/>
          </a:prstGeom>
          <a:noFill/>
          <a:ln w="28575">
            <a:noFill/>
            <a:miter lim="800000"/>
            <a:headEnd/>
            <a:tailEnd/>
          </a:ln>
        </p:spPr>
        <p:txBody>
          <a:bodyPr wrap="none" anchor="ctr">
            <a:prstTxWarp prst="textNoShape">
              <a:avLst/>
            </a:prstTxWarp>
            <a:spAutoFit/>
          </a:bodyPr>
          <a:lstStyle/>
          <a:p>
            <a:pPr algn="r" defTabSz="457200"/>
            <a:r>
              <a:rPr lang="en-US" sz="2000" dirty="0" err="1" smtClean="0">
                <a:solidFill>
                  <a:srgbClr val="00B0F0"/>
                </a:solidFill>
              </a:rPr>
              <a:t>RegWr</a:t>
            </a:r>
            <a:endParaRPr lang="en-US" sz="2000" dirty="0">
              <a:solidFill>
                <a:srgbClr val="00B0F0"/>
              </a:solidFill>
            </a:endParaRPr>
          </a:p>
        </p:txBody>
      </p:sp>
      <p:sp>
        <p:nvSpPr>
          <p:cNvPr id="4" name="灯片编号占位符 3"/>
          <p:cNvSpPr>
            <a:spLocks noGrp="1"/>
          </p:cNvSpPr>
          <p:nvPr>
            <p:ph type="sldNum" sz="quarter" idx="12"/>
          </p:nvPr>
        </p:nvSpPr>
        <p:spPr/>
        <p:txBody>
          <a:bodyPr/>
          <a:lstStyle/>
          <a:p>
            <a:fld id="{28830286-F6D1-4D88-8A08-C1E3876262BA}" type="slidenum">
              <a:rPr lang="zh-CN" altLang="en-US" smtClean="0">
                <a:solidFill>
                  <a:prstClr val="black"/>
                </a:solidFill>
              </a:rPr>
              <a:pPr/>
              <a:t>24</a:t>
            </a:fld>
            <a:endParaRPr lang="zh-CN" altLang="en-US" dirty="0">
              <a:solidFill>
                <a:prstClr val="black"/>
              </a:solidFill>
            </a:endParaRPr>
          </a:p>
        </p:txBody>
      </p:sp>
    </p:spTree>
    <p:extLst>
      <p:ext uri="{BB962C8B-B14F-4D97-AF65-F5344CB8AC3E}">
        <p14:creationId xmlns:p14="http://schemas.microsoft.com/office/powerpoint/2010/main" val="7002054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正确认识流水线</a:t>
            </a:r>
            <a:r>
              <a:rPr lang="en-US" altLang="zh-CN" dirty="0" smtClean="0"/>
              <a:t>—</a:t>
            </a:r>
            <a:r>
              <a:rPr lang="zh-CN" altLang="en-US" dirty="0" smtClean="0"/>
              <a:t>流水线寄存器</a:t>
            </a:r>
            <a:endParaRPr lang="zh-CN" altLang="en-US" dirty="0"/>
          </a:p>
        </p:txBody>
      </p:sp>
      <p:sp>
        <p:nvSpPr>
          <p:cNvPr id="3" name="内容占位符 2"/>
          <p:cNvSpPr>
            <a:spLocks noGrp="1"/>
          </p:cNvSpPr>
          <p:nvPr>
            <p:ph idx="1"/>
          </p:nvPr>
        </p:nvSpPr>
        <p:spPr>
          <a:xfrm>
            <a:off x="-72008" y="722177"/>
            <a:ext cx="9324528" cy="2490799"/>
          </a:xfrm>
        </p:spPr>
        <p:txBody>
          <a:bodyPr>
            <a:normAutofit fontScale="77500" lnSpcReduction="20000"/>
          </a:bodyPr>
          <a:lstStyle/>
          <a:p>
            <a:r>
              <a:rPr lang="zh-CN" altLang="en-US" dirty="0" smtClean="0"/>
              <a:t>命名法则：前级</a:t>
            </a:r>
            <a:r>
              <a:rPr lang="en-US" altLang="zh-CN" dirty="0" smtClean="0"/>
              <a:t>/</a:t>
            </a:r>
            <a:r>
              <a:rPr lang="zh-CN" altLang="en-US" dirty="0" smtClean="0"/>
              <a:t>后级</a:t>
            </a:r>
            <a:endParaRPr lang="en-US" altLang="zh-CN" dirty="0" smtClean="0"/>
          </a:p>
          <a:p>
            <a:pPr lvl="1"/>
            <a:r>
              <a:rPr lang="zh-CN" altLang="en-US" dirty="0" smtClean="0"/>
              <a:t>示例：</a:t>
            </a:r>
            <a:r>
              <a:rPr lang="en-US" altLang="zh-CN" dirty="0" smtClean="0"/>
              <a:t>IF/ID</a:t>
            </a:r>
            <a:r>
              <a:rPr lang="zh-CN" altLang="en-US" dirty="0" smtClean="0"/>
              <a:t>，前级为读取指令，后级为指令译码</a:t>
            </a:r>
            <a:r>
              <a:rPr lang="en-US" altLang="zh-CN" dirty="0" smtClean="0"/>
              <a:t>(</a:t>
            </a:r>
            <a:r>
              <a:rPr lang="zh-CN" altLang="en-US" dirty="0" smtClean="0"/>
              <a:t>及读操作数</a:t>
            </a:r>
            <a:r>
              <a:rPr lang="en-US" altLang="zh-CN" dirty="0" smtClean="0"/>
              <a:t>)</a:t>
            </a:r>
          </a:p>
          <a:p>
            <a:r>
              <a:rPr lang="zh-CN" altLang="en-US" dirty="0" smtClean="0"/>
              <a:t>功能：时钟上升沿到来时，</a:t>
            </a:r>
            <a:r>
              <a:rPr lang="zh-CN" altLang="en-US" dirty="0"/>
              <a:t>读取</a:t>
            </a:r>
            <a:r>
              <a:rPr lang="zh-CN" altLang="en-US" dirty="0" smtClean="0"/>
              <a:t>前级结果，然后输出至下级组合逻辑</a:t>
            </a:r>
            <a:endParaRPr lang="en-US" altLang="zh-CN" dirty="0" smtClean="0"/>
          </a:p>
          <a:p>
            <a:pPr lvl="1"/>
            <a:r>
              <a:rPr lang="zh-CN" altLang="en-US" dirty="0" smtClean="0"/>
              <a:t>也可能直接连接到下级流水线寄存器</a:t>
            </a:r>
            <a:endParaRPr lang="en-US" altLang="zh-CN" dirty="0" smtClean="0"/>
          </a:p>
          <a:p>
            <a:pPr lvl="2"/>
            <a:r>
              <a:rPr lang="zh-CN" altLang="en-US" dirty="0"/>
              <a:t>例如</a:t>
            </a:r>
            <a:r>
              <a:rPr lang="en-US" altLang="zh-CN" dirty="0" smtClean="0"/>
              <a:t>SW</a:t>
            </a:r>
            <a:r>
              <a:rPr lang="zh-CN" altLang="en-US" dirty="0" smtClean="0"/>
              <a:t>：</a:t>
            </a:r>
            <a:r>
              <a:rPr lang="en-US" altLang="zh-CN" dirty="0" smtClean="0"/>
              <a:t>ID/EX</a:t>
            </a:r>
            <a:r>
              <a:rPr lang="zh-CN" altLang="en-US" dirty="0" smtClean="0"/>
              <a:t>保存的从</a:t>
            </a:r>
            <a:r>
              <a:rPr lang="en-US" altLang="zh-CN" dirty="0" err="1" smtClean="0"/>
              <a:t>RF</a:t>
            </a:r>
            <a:r>
              <a:rPr lang="zh-CN" altLang="en-US" dirty="0" smtClean="0"/>
              <a:t>读出的第</a:t>
            </a:r>
            <a:r>
              <a:rPr lang="en-US" altLang="zh-CN" dirty="0" smtClean="0"/>
              <a:t>2</a:t>
            </a:r>
            <a:r>
              <a:rPr lang="zh-CN" altLang="en-US" dirty="0" smtClean="0"/>
              <a:t>个寄存器值，就直接传递到</a:t>
            </a:r>
            <a:r>
              <a:rPr lang="en-US" altLang="zh-CN" dirty="0" smtClean="0"/>
              <a:t>EX/MEM</a:t>
            </a:r>
          </a:p>
        </p:txBody>
      </p:sp>
      <p:sp>
        <p:nvSpPr>
          <p:cNvPr id="4" name="灯片编号占位符 3"/>
          <p:cNvSpPr>
            <a:spLocks noGrp="1"/>
          </p:cNvSpPr>
          <p:nvPr>
            <p:ph type="sldNum" sz="quarter" idx="12"/>
          </p:nvPr>
        </p:nvSpPr>
        <p:spPr/>
        <p:txBody>
          <a:bodyPr/>
          <a:lstStyle/>
          <a:p>
            <a:fld id="{28830286-F6D1-4D88-8A08-C1E3876262BA}" type="slidenum">
              <a:rPr lang="zh-CN" altLang="en-US" smtClean="0">
                <a:solidFill>
                  <a:prstClr val="black"/>
                </a:solidFill>
              </a:rPr>
              <a:pPr/>
              <a:t>25</a:t>
            </a:fld>
            <a:endParaRPr lang="zh-CN" altLang="en-US" dirty="0">
              <a:solidFill>
                <a:prstClr val="black"/>
              </a:solidFill>
            </a:endParaRPr>
          </a:p>
        </p:txBody>
      </p:sp>
      <p:grpSp>
        <p:nvGrpSpPr>
          <p:cNvPr id="5" name="Group 40"/>
          <p:cNvGrpSpPr>
            <a:grpSpLocks/>
          </p:cNvGrpSpPr>
          <p:nvPr/>
        </p:nvGrpSpPr>
        <p:grpSpPr bwMode="auto">
          <a:xfrm>
            <a:off x="1189351" y="5801443"/>
            <a:ext cx="1919690" cy="722313"/>
            <a:chOff x="729" y="2832"/>
            <a:chExt cx="1562" cy="455"/>
          </a:xfrm>
        </p:grpSpPr>
        <p:sp>
          <p:nvSpPr>
            <p:cNvPr id="6" name="Text Box 41"/>
            <p:cNvSpPr txBox="1">
              <a:spLocks noChangeArrowheads="1"/>
            </p:cNvSpPr>
            <p:nvPr/>
          </p:nvSpPr>
          <p:spPr bwMode="auto">
            <a:xfrm>
              <a:off x="732" y="2841"/>
              <a:ext cx="1272" cy="446"/>
            </a:xfrm>
            <a:prstGeom prst="rect">
              <a:avLst/>
            </a:prstGeom>
            <a:noFill/>
            <a:ln w="28575">
              <a:noFill/>
              <a:miter lim="800000"/>
              <a:headEnd/>
              <a:tailEnd/>
            </a:ln>
            <a:effectLst/>
          </p:spPr>
          <p:txBody>
            <a:bodyPr wrap="none" anchor="ctr">
              <a:prstTxWarp prst="textNoShape">
                <a:avLst/>
              </a:prstTxWarp>
              <a:spAutoFit/>
            </a:bodyPr>
            <a:lstStyle/>
            <a:p>
              <a:pPr algn="ctr" defTabSz="457200">
                <a:defRPr/>
              </a:pPr>
              <a:r>
                <a:rPr lang="en-US" sz="2000" dirty="0"/>
                <a:t>1</a:t>
              </a:r>
              <a:r>
                <a:rPr lang="en-US" sz="2000"/>
                <a:t>. </a:t>
              </a:r>
              <a:r>
                <a:rPr lang="en-US" sz="2000" smtClean="0"/>
                <a:t>Instruction</a:t>
              </a:r>
              <a:endParaRPr lang="en-US" sz="2000" dirty="0"/>
            </a:p>
            <a:p>
              <a:pPr algn="ctr" defTabSz="457200">
                <a:defRPr/>
              </a:pPr>
              <a:r>
                <a:rPr lang="en-US" sz="2000" dirty="0"/>
                <a:t>Fetch</a:t>
              </a:r>
            </a:p>
          </p:txBody>
        </p:sp>
        <p:sp>
          <p:nvSpPr>
            <p:cNvPr id="7" name="Line 42"/>
            <p:cNvSpPr>
              <a:spLocks noChangeShapeType="1"/>
            </p:cNvSpPr>
            <p:nvPr/>
          </p:nvSpPr>
          <p:spPr bwMode="auto">
            <a:xfrm>
              <a:off x="729" y="2832"/>
              <a:ext cx="1562"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defTabSz="457200">
                <a:defRPr/>
              </a:pPr>
              <a:endParaRPr lang="en-US"/>
            </a:p>
          </p:txBody>
        </p:sp>
      </p:grpSp>
      <p:grpSp>
        <p:nvGrpSpPr>
          <p:cNvPr id="8" name="Group 43"/>
          <p:cNvGrpSpPr>
            <a:grpSpLocks/>
          </p:cNvGrpSpPr>
          <p:nvPr/>
        </p:nvGrpSpPr>
        <p:grpSpPr bwMode="auto">
          <a:xfrm>
            <a:off x="2975916" y="5801444"/>
            <a:ext cx="1828746" cy="723900"/>
            <a:chOff x="676" y="2832"/>
            <a:chExt cx="1406" cy="456"/>
          </a:xfrm>
        </p:grpSpPr>
        <p:sp>
          <p:nvSpPr>
            <p:cNvPr id="9" name="Text Box 44"/>
            <p:cNvSpPr txBox="1">
              <a:spLocks noChangeArrowheads="1"/>
            </p:cNvSpPr>
            <p:nvPr/>
          </p:nvSpPr>
          <p:spPr bwMode="auto">
            <a:xfrm>
              <a:off x="676" y="2842"/>
              <a:ext cx="1406" cy="446"/>
            </a:xfrm>
            <a:prstGeom prst="rect">
              <a:avLst/>
            </a:prstGeom>
            <a:noFill/>
            <a:ln w="28575">
              <a:noFill/>
              <a:miter lim="800000"/>
              <a:headEnd/>
              <a:tailEnd/>
            </a:ln>
            <a:effectLst/>
          </p:spPr>
          <p:txBody>
            <a:bodyPr wrap="square" anchor="ctr">
              <a:prstTxWarp prst="textNoShape">
                <a:avLst/>
              </a:prstTxWarp>
              <a:spAutoFit/>
            </a:bodyPr>
            <a:lstStyle/>
            <a:p>
              <a:pPr algn="ctr" defTabSz="457200">
                <a:defRPr/>
              </a:pPr>
              <a:r>
                <a:rPr lang="en-US" sz="2000" dirty="0" smtClean="0"/>
                <a:t>2</a:t>
              </a:r>
              <a:r>
                <a:rPr lang="en-US" sz="2000" dirty="0"/>
                <a:t>. Decode/</a:t>
              </a:r>
            </a:p>
            <a:p>
              <a:pPr algn="ctr" defTabSz="457200">
                <a:defRPr/>
              </a:pPr>
              <a:r>
                <a:rPr lang="en-US" sz="2000"/>
                <a:t>    </a:t>
              </a:r>
              <a:r>
                <a:rPr lang="en-US" sz="2000" smtClean="0"/>
                <a:t>Register </a:t>
              </a:r>
              <a:r>
                <a:rPr lang="en-US" sz="2000" dirty="0" smtClean="0"/>
                <a:t>Read</a:t>
              </a:r>
              <a:endParaRPr lang="en-US" sz="2000" dirty="0"/>
            </a:p>
          </p:txBody>
        </p:sp>
        <p:sp>
          <p:nvSpPr>
            <p:cNvPr id="10" name="Line 45"/>
            <p:cNvSpPr>
              <a:spLocks noChangeShapeType="1"/>
            </p:cNvSpPr>
            <p:nvPr/>
          </p:nvSpPr>
          <p:spPr bwMode="auto">
            <a:xfrm>
              <a:off x="957" y="2832"/>
              <a:ext cx="1019"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defTabSz="457200">
                <a:defRPr/>
              </a:pPr>
              <a:endParaRPr lang="en-US"/>
            </a:p>
          </p:txBody>
        </p:sp>
      </p:grpSp>
      <p:grpSp>
        <p:nvGrpSpPr>
          <p:cNvPr id="11" name="Group 46"/>
          <p:cNvGrpSpPr>
            <a:grpSpLocks/>
          </p:cNvGrpSpPr>
          <p:nvPr/>
        </p:nvGrpSpPr>
        <p:grpSpPr bwMode="auto">
          <a:xfrm>
            <a:off x="4758372" y="5801443"/>
            <a:ext cx="1247759" cy="415925"/>
            <a:chOff x="573" y="2832"/>
            <a:chExt cx="1127" cy="262"/>
          </a:xfrm>
        </p:grpSpPr>
        <p:sp>
          <p:nvSpPr>
            <p:cNvPr id="12" name="Text Box 47"/>
            <p:cNvSpPr txBox="1">
              <a:spLocks noChangeArrowheads="1"/>
            </p:cNvSpPr>
            <p:nvPr/>
          </p:nvSpPr>
          <p:spPr bwMode="auto">
            <a:xfrm>
              <a:off x="573" y="2842"/>
              <a:ext cx="1127" cy="252"/>
            </a:xfrm>
            <a:prstGeom prst="rect">
              <a:avLst/>
            </a:prstGeom>
            <a:noFill/>
            <a:ln w="28575">
              <a:noFill/>
              <a:miter lim="800000"/>
              <a:headEnd/>
              <a:tailEnd/>
            </a:ln>
            <a:effectLst/>
          </p:spPr>
          <p:txBody>
            <a:bodyPr wrap="none" anchor="ctr">
              <a:prstTxWarp prst="textNoShape">
                <a:avLst/>
              </a:prstTxWarp>
              <a:spAutoFit/>
            </a:bodyPr>
            <a:lstStyle/>
            <a:p>
              <a:pPr algn="ctr" defTabSz="457200">
                <a:defRPr/>
              </a:pPr>
              <a:r>
                <a:rPr lang="en-US" sz="2000" dirty="0"/>
                <a:t>3. Execute</a:t>
              </a:r>
            </a:p>
          </p:txBody>
        </p:sp>
        <p:sp>
          <p:nvSpPr>
            <p:cNvPr id="13" name="Line 48"/>
            <p:cNvSpPr>
              <a:spLocks noChangeShapeType="1"/>
            </p:cNvSpPr>
            <p:nvPr/>
          </p:nvSpPr>
          <p:spPr bwMode="auto">
            <a:xfrm>
              <a:off x="697" y="2832"/>
              <a:ext cx="950"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defTabSz="457200">
                <a:defRPr/>
              </a:pPr>
              <a:endParaRPr lang="en-US"/>
            </a:p>
          </p:txBody>
        </p:sp>
      </p:grpSp>
      <p:grpSp>
        <p:nvGrpSpPr>
          <p:cNvPr id="14" name="Group 49"/>
          <p:cNvGrpSpPr>
            <a:grpSpLocks/>
          </p:cNvGrpSpPr>
          <p:nvPr/>
        </p:nvGrpSpPr>
        <p:grpSpPr bwMode="auto">
          <a:xfrm>
            <a:off x="6084268" y="5801443"/>
            <a:ext cx="1330325" cy="415925"/>
            <a:chOff x="31" y="2832"/>
            <a:chExt cx="2149" cy="262"/>
          </a:xfrm>
        </p:grpSpPr>
        <p:sp>
          <p:nvSpPr>
            <p:cNvPr id="15" name="Text Box 50"/>
            <p:cNvSpPr txBox="1">
              <a:spLocks noChangeArrowheads="1"/>
            </p:cNvSpPr>
            <p:nvPr/>
          </p:nvSpPr>
          <p:spPr bwMode="auto">
            <a:xfrm>
              <a:off x="31" y="2842"/>
              <a:ext cx="2149" cy="252"/>
            </a:xfrm>
            <a:prstGeom prst="rect">
              <a:avLst/>
            </a:prstGeom>
            <a:noFill/>
            <a:ln w="28575">
              <a:noFill/>
              <a:miter lim="800000"/>
              <a:headEnd/>
              <a:tailEnd/>
            </a:ln>
            <a:effectLst/>
          </p:spPr>
          <p:txBody>
            <a:bodyPr wrap="none" anchor="ctr">
              <a:prstTxWarp prst="textNoShape">
                <a:avLst/>
              </a:prstTxWarp>
              <a:spAutoFit/>
            </a:bodyPr>
            <a:lstStyle/>
            <a:p>
              <a:pPr algn="ctr" defTabSz="457200">
                <a:defRPr/>
              </a:pPr>
              <a:r>
                <a:rPr lang="en-US" sz="2000" dirty="0"/>
                <a:t>4. Memory</a:t>
              </a:r>
            </a:p>
          </p:txBody>
        </p:sp>
        <p:sp>
          <p:nvSpPr>
            <p:cNvPr id="16" name="Line 51"/>
            <p:cNvSpPr>
              <a:spLocks noChangeShapeType="1"/>
            </p:cNvSpPr>
            <p:nvPr/>
          </p:nvSpPr>
          <p:spPr bwMode="auto">
            <a:xfrm>
              <a:off x="179" y="2832"/>
              <a:ext cx="1920"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defTabSz="457200">
                <a:defRPr/>
              </a:pPr>
              <a:endParaRPr lang="en-US"/>
            </a:p>
          </p:txBody>
        </p:sp>
      </p:grpSp>
      <p:grpSp>
        <p:nvGrpSpPr>
          <p:cNvPr id="17" name="Group 52"/>
          <p:cNvGrpSpPr>
            <a:grpSpLocks/>
          </p:cNvGrpSpPr>
          <p:nvPr/>
        </p:nvGrpSpPr>
        <p:grpSpPr bwMode="auto">
          <a:xfrm>
            <a:off x="7544134" y="5801443"/>
            <a:ext cx="1017546" cy="723900"/>
            <a:chOff x="760" y="2832"/>
            <a:chExt cx="1313" cy="456"/>
          </a:xfrm>
        </p:grpSpPr>
        <p:sp>
          <p:nvSpPr>
            <p:cNvPr id="18" name="Text Box 53"/>
            <p:cNvSpPr txBox="1">
              <a:spLocks noChangeArrowheads="1"/>
            </p:cNvSpPr>
            <p:nvPr/>
          </p:nvSpPr>
          <p:spPr bwMode="auto">
            <a:xfrm>
              <a:off x="760" y="2842"/>
              <a:ext cx="1313" cy="446"/>
            </a:xfrm>
            <a:prstGeom prst="rect">
              <a:avLst/>
            </a:prstGeom>
            <a:noFill/>
            <a:ln w="28575">
              <a:noFill/>
              <a:miter lim="800000"/>
              <a:headEnd/>
              <a:tailEnd/>
            </a:ln>
          </p:spPr>
          <p:txBody>
            <a:bodyPr wrap="none" anchor="ctr">
              <a:prstTxWarp prst="textNoShape">
                <a:avLst/>
              </a:prstTxWarp>
              <a:spAutoFit/>
            </a:bodyPr>
            <a:lstStyle/>
            <a:p>
              <a:pPr algn="ctr" defTabSz="457200"/>
              <a:r>
                <a:rPr lang="en-US" sz="2000" dirty="0"/>
                <a:t>5</a:t>
              </a:r>
              <a:r>
                <a:rPr lang="en-US" sz="2000"/>
                <a:t>. </a:t>
              </a:r>
              <a:r>
                <a:rPr lang="en-US" sz="2000" smtClean="0"/>
                <a:t>Write</a:t>
              </a:r>
              <a:endParaRPr lang="en-US" sz="2000" dirty="0"/>
            </a:p>
            <a:p>
              <a:pPr algn="ctr" defTabSz="457200"/>
              <a:r>
                <a:rPr lang="en-US" sz="2000" dirty="0"/>
                <a:t>  </a:t>
              </a:r>
              <a:r>
                <a:rPr lang="en-US" sz="2000" dirty="0" smtClean="0"/>
                <a:t> Back</a:t>
              </a:r>
              <a:endParaRPr lang="en-US" sz="2000" dirty="0"/>
            </a:p>
          </p:txBody>
        </p:sp>
        <p:sp>
          <p:nvSpPr>
            <p:cNvPr id="19" name="Line 54"/>
            <p:cNvSpPr>
              <a:spLocks noChangeShapeType="1"/>
            </p:cNvSpPr>
            <p:nvPr/>
          </p:nvSpPr>
          <p:spPr bwMode="auto">
            <a:xfrm>
              <a:off x="823" y="2832"/>
              <a:ext cx="1180"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defTabSz="457200">
                <a:defRPr/>
              </a:pPr>
              <a:endParaRPr lang="en-US"/>
            </a:p>
          </p:txBody>
        </p:sp>
      </p:grpSp>
      <p:grpSp>
        <p:nvGrpSpPr>
          <p:cNvPr id="20" name="Group 21"/>
          <p:cNvGrpSpPr/>
          <p:nvPr/>
        </p:nvGrpSpPr>
        <p:grpSpPr>
          <a:xfrm>
            <a:off x="323528" y="3561163"/>
            <a:ext cx="7315200" cy="2186884"/>
            <a:chOff x="533400" y="1968500"/>
            <a:chExt cx="7391400" cy="2917111"/>
          </a:xfrm>
        </p:grpSpPr>
        <p:sp>
          <p:nvSpPr>
            <p:cNvPr id="21" name="Rectangle 4"/>
            <p:cNvSpPr>
              <a:spLocks noChangeArrowheads="1"/>
            </p:cNvSpPr>
            <p:nvPr/>
          </p:nvSpPr>
          <p:spPr bwMode="auto">
            <a:xfrm rot="16200000">
              <a:off x="457348" y="2922095"/>
              <a:ext cx="1292913" cy="378809"/>
            </a:xfrm>
            <a:prstGeom prst="rect">
              <a:avLst/>
            </a:prstGeom>
            <a:noFill/>
            <a:ln w="28575">
              <a:solidFill>
                <a:schemeClr val="tx1"/>
              </a:solidFill>
              <a:miter lim="800000"/>
              <a:headEnd/>
              <a:tailEnd/>
            </a:ln>
          </p:spPr>
          <p:txBody>
            <a:bodyPr wrap="none" anchor="ctr">
              <a:prstTxWarp prst="textNoShape">
                <a:avLst/>
              </a:prstTxWarp>
            </a:bodyPr>
            <a:lstStyle/>
            <a:p>
              <a:pPr algn="ctr" defTabSz="457200"/>
              <a:r>
                <a:rPr lang="en-US" sz="2000" dirty="0" smtClean="0">
                  <a:solidFill>
                    <a:prstClr val="black"/>
                  </a:solidFill>
                </a:rPr>
                <a:t>PC</a:t>
              </a:r>
              <a:endParaRPr lang="en-US" sz="2000" dirty="0">
                <a:solidFill>
                  <a:prstClr val="black"/>
                </a:solidFill>
              </a:endParaRPr>
            </a:p>
          </p:txBody>
        </p:sp>
        <p:sp>
          <p:nvSpPr>
            <p:cNvPr id="22" name="Rectangle 5"/>
            <p:cNvSpPr>
              <a:spLocks noChangeArrowheads="1"/>
            </p:cNvSpPr>
            <p:nvPr/>
          </p:nvSpPr>
          <p:spPr bwMode="auto">
            <a:xfrm rot="-5400000">
              <a:off x="1600200" y="2806700"/>
              <a:ext cx="1981200" cy="1066800"/>
            </a:xfrm>
            <a:prstGeom prst="rect">
              <a:avLst/>
            </a:prstGeom>
            <a:solidFill>
              <a:srgbClr val="FFFFFF"/>
            </a:solidFill>
            <a:ln w="28575">
              <a:solidFill>
                <a:schemeClr val="tx1"/>
              </a:solidFill>
              <a:miter lim="800000"/>
              <a:headEnd/>
              <a:tailEnd/>
            </a:ln>
          </p:spPr>
          <p:txBody>
            <a:bodyPr wrap="none" anchor="ctr">
              <a:prstTxWarp prst="textNoShape">
                <a:avLst/>
              </a:prstTxWarp>
            </a:bodyPr>
            <a:lstStyle/>
            <a:p>
              <a:pPr algn="ctr" defTabSz="457200"/>
              <a:r>
                <a:rPr lang="en-US" sz="2000" smtClean="0">
                  <a:solidFill>
                    <a:prstClr val="black"/>
                  </a:solidFill>
                </a:rPr>
                <a:t>instruction</a:t>
              </a:r>
              <a:endParaRPr lang="en-US" sz="2000" dirty="0">
                <a:solidFill>
                  <a:prstClr val="black"/>
                </a:solidFill>
              </a:endParaRPr>
            </a:p>
            <a:p>
              <a:pPr algn="ctr" defTabSz="457200"/>
              <a:r>
                <a:rPr lang="en-US" sz="2000" dirty="0">
                  <a:solidFill>
                    <a:prstClr val="black"/>
                  </a:solidFill>
                </a:rPr>
                <a:t>memory</a:t>
              </a:r>
            </a:p>
          </p:txBody>
        </p:sp>
        <p:sp>
          <p:nvSpPr>
            <p:cNvPr id="23" name="AutoShape 6"/>
            <p:cNvSpPr>
              <a:spLocks noChangeArrowheads="1"/>
            </p:cNvSpPr>
            <p:nvPr/>
          </p:nvSpPr>
          <p:spPr bwMode="auto">
            <a:xfrm>
              <a:off x="1524000" y="3933825"/>
              <a:ext cx="366713" cy="549275"/>
            </a:xfrm>
            <a:prstGeom prst="roundRect">
              <a:avLst>
                <a:gd name="adj" fmla="val 16667"/>
              </a:avLst>
            </a:prstGeom>
            <a:solidFill>
              <a:srgbClr val="FFFFFF"/>
            </a:solidFill>
            <a:ln w="28575">
              <a:solidFill>
                <a:schemeClr val="tx1"/>
              </a:solidFill>
              <a:round/>
              <a:headEnd/>
              <a:tailEnd/>
            </a:ln>
          </p:spPr>
          <p:txBody>
            <a:bodyPr wrap="none" anchor="ctr">
              <a:prstTxWarp prst="textNoShape">
                <a:avLst/>
              </a:prstTxWarp>
            </a:bodyPr>
            <a:lstStyle/>
            <a:p>
              <a:pPr algn="ctr" defTabSz="457200"/>
              <a:r>
                <a:rPr lang="en-US" sz="2000" dirty="0">
                  <a:solidFill>
                    <a:prstClr val="black"/>
                  </a:solidFill>
                </a:rPr>
                <a:t>+4</a:t>
              </a:r>
            </a:p>
          </p:txBody>
        </p:sp>
        <p:sp>
          <p:nvSpPr>
            <p:cNvPr id="24" name="Line 7"/>
            <p:cNvSpPr>
              <a:spLocks noChangeShapeType="1"/>
            </p:cNvSpPr>
            <p:nvPr/>
          </p:nvSpPr>
          <p:spPr bwMode="auto">
            <a:xfrm>
              <a:off x="1295400" y="3111500"/>
              <a:ext cx="7620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25" name="Rectangle 8"/>
            <p:cNvSpPr>
              <a:spLocks noChangeArrowheads="1"/>
            </p:cNvSpPr>
            <p:nvPr/>
          </p:nvSpPr>
          <p:spPr bwMode="auto">
            <a:xfrm>
              <a:off x="3657600" y="2501900"/>
              <a:ext cx="990600" cy="1295400"/>
            </a:xfrm>
            <a:prstGeom prst="rect">
              <a:avLst/>
            </a:prstGeom>
            <a:solidFill>
              <a:srgbClr val="FFFFFF"/>
            </a:solidFill>
            <a:ln w="28575">
              <a:solidFill>
                <a:schemeClr val="tx1"/>
              </a:solidFill>
              <a:miter lim="800000"/>
              <a:headEnd/>
              <a:tailEnd/>
            </a:ln>
          </p:spPr>
          <p:txBody>
            <a:bodyPr wrap="none" anchor="ctr">
              <a:prstTxWarp prst="textNoShape">
                <a:avLst/>
              </a:prstTxWarp>
            </a:bodyPr>
            <a:lstStyle/>
            <a:p>
              <a:pPr algn="ctr" defTabSz="457200"/>
              <a:r>
                <a:rPr lang="en-US" sz="2000" smtClean="0">
                  <a:solidFill>
                    <a:prstClr val="black"/>
                  </a:solidFill>
                </a:rPr>
                <a:t>Register</a:t>
              </a:r>
              <a:endParaRPr lang="en-US" sz="2000" dirty="0" smtClean="0">
                <a:solidFill>
                  <a:prstClr val="black"/>
                </a:solidFill>
              </a:endParaRPr>
            </a:p>
            <a:p>
              <a:pPr algn="ctr" defTabSz="457200"/>
              <a:r>
                <a:rPr lang="en-US" sz="2000" smtClean="0">
                  <a:solidFill>
                    <a:prstClr val="black"/>
                  </a:solidFill>
                </a:rPr>
                <a:t>File</a:t>
              </a:r>
              <a:endParaRPr lang="en-US" sz="2000" dirty="0">
                <a:solidFill>
                  <a:prstClr val="black"/>
                </a:solidFill>
              </a:endParaRPr>
            </a:p>
          </p:txBody>
        </p:sp>
        <p:sp>
          <p:nvSpPr>
            <p:cNvPr id="26" name="Line 9"/>
            <p:cNvSpPr>
              <a:spLocks noChangeShapeType="1"/>
            </p:cNvSpPr>
            <p:nvPr/>
          </p:nvSpPr>
          <p:spPr bwMode="auto">
            <a:xfrm>
              <a:off x="3124200" y="2959100"/>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27" name="Line 10"/>
            <p:cNvSpPr>
              <a:spLocks noChangeShapeType="1"/>
            </p:cNvSpPr>
            <p:nvPr/>
          </p:nvSpPr>
          <p:spPr bwMode="auto">
            <a:xfrm>
              <a:off x="3124200" y="3332163"/>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28" name="Line 11"/>
            <p:cNvSpPr>
              <a:spLocks noChangeShapeType="1"/>
            </p:cNvSpPr>
            <p:nvPr/>
          </p:nvSpPr>
          <p:spPr bwMode="auto">
            <a:xfrm>
              <a:off x="3124200" y="3644900"/>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29" name="Text Box 12"/>
            <p:cNvSpPr txBox="1">
              <a:spLocks noChangeArrowheads="1"/>
            </p:cNvSpPr>
            <p:nvPr/>
          </p:nvSpPr>
          <p:spPr bwMode="auto">
            <a:xfrm>
              <a:off x="3088173" y="3248024"/>
              <a:ext cx="339725" cy="396875"/>
            </a:xfrm>
            <a:prstGeom prst="rect">
              <a:avLst/>
            </a:prstGeom>
            <a:noFill/>
            <a:ln w="28575">
              <a:noFill/>
              <a:miter lim="800000"/>
              <a:headEnd/>
              <a:tailEnd/>
            </a:ln>
          </p:spPr>
          <p:txBody>
            <a:bodyPr wrap="none" anchor="ctr">
              <a:prstTxWarp prst="textNoShape">
                <a:avLst/>
              </a:prstTxWarp>
              <a:spAutoFit/>
            </a:bodyPr>
            <a:lstStyle/>
            <a:p>
              <a:pPr algn="ctr" defTabSz="457200"/>
              <a:r>
                <a:rPr lang="en-US" sz="2000" dirty="0" err="1">
                  <a:solidFill>
                    <a:prstClr val="black"/>
                  </a:solidFill>
                </a:rPr>
                <a:t>rt</a:t>
              </a:r>
              <a:endParaRPr lang="en-US" sz="2000" dirty="0">
                <a:solidFill>
                  <a:prstClr val="black"/>
                </a:solidFill>
              </a:endParaRPr>
            </a:p>
          </p:txBody>
        </p:sp>
        <p:sp>
          <p:nvSpPr>
            <p:cNvPr id="30" name="Text Box 13"/>
            <p:cNvSpPr txBox="1">
              <a:spLocks noChangeArrowheads="1"/>
            </p:cNvSpPr>
            <p:nvPr/>
          </p:nvSpPr>
          <p:spPr bwMode="auto">
            <a:xfrm>
              <a:off x="3076333" y="2943226"/>
              <a:ext cx="395287" cy="396875"/>
            </a:xfrm>
            <a:prstGeom prst="rect">
              <a:avLst/>
            </a:prstGeom>
            <a:noFill/>
            <a:ln w="28575">
              <a:noFill/>
              <a:miter lim="800000"/>
              <a:headEnd/>
              <a:tailEnd/>
            </a:ln>
          </p:spPr>
          <p:txBody>
            <a:bodyPr wrap="none" anchor="ctr">
              <a:prstTxWarp prst="textNoShape">
                <a:avLst/>
              </a:prstTxWarp>
              <a:spAutoFit/>
            </a:bodyPr>
            <a:lstStyle/>
            <a:p>
              <a:pPr algn="ctr" defTabSz="457200"/>
              <a:r>
                <a:rPr lang="en-US" sz="2000" dirty="0" err="1">
                  <a:solidFill>
                    <a:prstClr val="black"/>
                  </a:solidFill>
                </a:rPr>
                <a:t>rs</a:t>
              </a:r>
              <a:endParaRPr lang="en-US" sz="2000" dirty="0">
                <a:solidFill>
                  <a:prstClr val="black"/>
                </a:solidFill>
              </a:endParaRPr>
            </a:p>
          </p:txBody>
        </p:sp>
        <p:sp>
          <p:nvSpPr>
            <p:cNvPr id="31" name="Text Box 14"/>
            <p:cNvSpPr txBox="1">
              <a:spLocks noChangeArrowheads="1"/>
            </p:cNvSpPr>
            <p:nvPr/>
          </p:nvSpPr>
          <p:spPr bwMode="auto">
            <a:xfrm>
              <a:off x="3079750" y="2562225"/>
              <a:ext cx="409575" cy="396875"/>
            </a:xfrm>
            <a:prstGeom prst="rect">
              <a:avLst/>
            </a:prstGeom>
            <a:noFill/>
            <a:ln w="28575">
              <a:noFill/>
              <a:miter lim="800000"/>
              <a:headEnd/>
              <a:tailEnd/>
            </a:ln>
          </p:spPr>
          <p:txBody>
            <a:bodyPr wrap="none" anchor="ctr">
              <a:prstTxWarp prst="textNoShape">
                <a:avLst/>
              </a:prstTxWarp>
              <a:spAutoFit/>
            </a:bodyPr>
            <a:lstStyle/>
            <a:p>
              <a:pPr algn="ctr" defTabSz="457200"/>
              <a:r>
                <a:rPr lang="en-US" sz="2000">
                  <a:solidFill>
                    <a:prstClr val="black"/>
                  </a:solidFill>
                </a:rPr>
                <a:t>rd</a:t>
              </a:r>
            </a:p>
          </p:txBody>
        </p:sp>
        <p:grpSp>
          <p:nvGrpSpPr>
            <p:cNvPr id="32" name="Group 16"/>
            <p:cNvGrpSpPr>
              <a:grpSpLocks/>
            </p:cNvGrpSpPr>
            <p:nvPr/>
          </p:nvGrpSpPr>
          <p:grpSpPr bwMode="auto">
            <a:xfrm>
              <a:off x="5334000" y="2562225"/>
              <a:ext cx="1219200" cy="1524000"/>
              <a:chOff x="3648" y="1348"/>
              <a:chExt cx="768" cy="960"/>
            </a:xfrm>
          </p:grpSpPr>
          <p:sp>
            <p:nvSpPr>
              <p:cNvPr id="53" name="Freeform 18"/>
              <p:cNvSpPr>
                <a:spLocks/>
              </p:cNvSpPr>
              <p:nvPr/>
            </p:nvSpPr>
            <p:spPr bwMode="auto">
              <a:xfrm>
                <a:off x="3648" y="1348"/>
                <a:ext cx="528" cy="960"/>
              </a:xfrm>
              <a:custGeom>
                <a:avLst/>
                <a:gdLst>
                  <a:gd name="T0" fmla="*/ 0 w 528"/>
                  <a:gd name="T1" fmla="*/ 0 h 960"/>
                  <a:gd name="T2" fmla="*/ 528 w 528"/>
                  <a:gd name="T3" fmla="*/ 192 h 960"/>
                  <a:gd name="T4" fmla="*/ 528 w 528"/>
                  <a:gd name="T5" fmla="*/ 672 h 960"/>
                  <a:gd name="T6" fmla="*/ 0 w 528"/>
                  <a:gd name="T7" fmla="*/ 960 h 960"/>
                  <a:gd name="T8" fmla="*/ 0 w 528"/>
                  <a:gd name="T9" fmla="*/ 528 h 960"/>
                  <a:gd name="T10" fmla="*/ 48 w 528"/>
                  <a:gd name="T11" fmla="*/ 480 h 960"/>
                  <a:gd name="T12" fmla="*/ 0 w 528"/>
                  <a:gd name="T13" fmla="*/ 432 h 960"/>
                  <a:gd name="T14" fmla="*/ 0 w 528"/>
                  <a:gd name="T15" fmla="*/ 0 h 960"/>
                  <a:gd name="T16" fmla="*/ 0 60000 65536"/>
                  <a:gd name="T17" fmla="*/ 0 60000 65536"/>
                  <a:gd name="T18" fmla="*/ 0 60000 65536"/>
                  <a:gd name="T19" fmla="*/ 0 60000 65536"/>
                  <a:gd name="T20" fmla="*/ 0 60000 65536"/>
                  <a:gd name="T21" fmla="*/ 0 60000 65536"/>
                  <a:gd name="T22" fmla="*/ 0 60000 65536"/>
                  <a:gd name="T23" fmla="*/ 0 60000 65536"/>
                  <a:gd name="T24" fmla="*/ 0 w 528"/>
                  <a:gd name="T25" fmla="*/ 0 h 960"/>
                  <a:gd name="T26" fmla="*/ 528 w 528"/>
                  <a:gd name="T27" fmla="*/ 960 h 9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8" h="960">
                    <a:moveTo>
                      <a:pt x="0" y="0"/>
                    </a:moveTo>
                    <a:lnTo>
                      <a:pt x="528" y="192"/>
                    </a:lnTo>
                    <a:lnTo>
                      <a:pt x="528" y="672"/>
                    </a:lnTo>
                    <a:lnTo>
                      <a:pt x="0" y="960"/>
                    </a:lnTo>
                    <a:lnTo>
                      <a:pt x="0" y="528"/>
                    </a:lnTo>
                    <a:lnTo>
                      <a:pt x="48" y="480"/>
                    </a:lnTo>
                    <a:lnTo>
                      <a:pt x="0" y="432"/>
                    </a:lnTo>
                    <a:lnTo>
                      <a:pt x="0" y="0"/>
                    </a:lnTo>
                    <a:close/>
                  </a:path>
                </a:pathLst>
              </a:custGeom>
              <a:noFill/>
              <a:ln w="38100">
                <a:solidFill>
                  <a:schemeClr val="tx1"/>
                </a:solidFill>
                <a:round/>
                <a:headEnd/>
                <a:tailEnd/>
              </a:ln>
            </p:spPr>
            <p:txBody>
              <a:bodyPr wrap="none" anchor="ctr">
                <a:prstTxWarp prst="textNoShape">
                  <a:avLst/>
                </a:prstTxWarp>
              </a:bodyPr>
              <a:lstStyle/>
              <a:p>
                <a:pPr algn="ctr" defTabSz="457200"/>
                <a:r>
                  <a:rPr lang="en-US" sz="2000" dirty="0" smtClean="0">
                    <a:solidFill>
                      <a:prstClr val="black"/>
                    </a:solidFill>
                  </a:rPr>
                  <a:t>ALU</a:t>
                </a:r>
                <a:endParaRPr lang="en-US" sz="2000" dirty="0">
                  <a:solidFill>
                    <a:prstClr val="black"/>
                  </a:solidFill>
                </a:endParaRPr>
              </a:p>
            </p:txBody>
          </p:sp>
          <p:sp>
            <p:nvSpPr>
              <p:cNvPr id="54" name="Line 19"/>
              <p:cNvSpPr>
                <a:spLocks noChangeShapeType="1"/>
              </p:cNvSpPr>
              <p:nvPr/>
            </p:nvSpPr>
            <p:spPr bwMode="auto">
              <a:xfrm>
                <a:off x="4176" y="1780"/>
                <a:ext cx="240" cy="0"/>
              </a:xfrm>
              <a:prstGeom prst="line">
                <a:avLst/>
              </a:prstGeom>
              <a:noFill/>
              <a:ln w="38100">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grpSp>
        <p:sp>
          <p:nvSpPr>
            <p:cNvPr id="33" name="Line 20"/>
            <p:cNvSpPr>
              <a:spLocks noChangeShapeType="1"/>
            </p:cNvSpPr>
            <p:nvPr/>
          </p:nvSpPr>
          <p:spPr bwMode="auto">
            <a:xfrm>
              <a:off x="4648200" y="3644900"/>
              <a:ext cx="6858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34" name="Line 21"/>
            <p:cNvSpPr>
              <a:spLocks noChangeShapeType="1"/>
            </p:cNvSpPr>
            <p:nvPr/>
          </p:nvSpPr>
          <p:spPr bwMode="auto">
            <a:xfrm>
              <a:off x="3124200" y="3995738"/>
              <a:ext cx="2179638"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35" name="Line 22"/>
            <p:cNvSpPr>
              <a:spLocks noChangeShapeType="1"/>
            </p:cNvSpPr>
            <p:nvPr/>
          </p:nvSpPr>
          <p:spPr bwMode="auto">
            <a:xfrm>
              <a:off x="4648200" y="2830513"/>
              <a:ext cx="655638"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36" name="Rectangle 23"/>
            <p:cNvSpPr>
              <a:spLocks noChangeArrowheads="1"/>
            </p:cNvSpPr>
            <p:nvPr/>
          </p:nvSpPr>
          <p:spPr bwMode="auto">
            <a:xfrm rot="-5400000">
              <a:off x="6096000" y="2959100"/>
              <a:ext cx="1981200" cy="1066800"/>
            </a:xfrm>
            <a:prstGeom prst="rect">
              <a:avLst/>
            </a:prstGeom>
            <a:solidFill>
              <a:srgbClr val="FFFFFF"/>
            </a:solidFill>
            <a:ln w="28575">
              <a:solidFill>
                <a:schemeClr val="tx1"/>
              </a:solidFill>
              <a:miter lim="800000"/>
              <a:headEnd/>
              <a:tailEnd/>
            </a:ln>
          </p:spPr>
          <p:txBody>
            <a:bodyPr wrap="none" anchor="ctr">
              <a:prstTxWarp prst="textNoShape">
                <a:avLst/>
              </a:prstTxWarp>
            </a:bodyPr>
            <a:lstStyle/>
            <a:p>
              <a:pPr algn="ctr" defTabSz="457200"/>
              <a:r>
                <a:rPr lang="en-US" sz="2000" dirty="0">
                  <a:solidFill>
                    <a:prstClr val="black"/>
                  </a:solidFill>
                </a:rPr>
                <a:t>Data</a:t>
              </a:r>
            </a:p>
            <a:p>
              <a:pPr algn="ctr" defTabSz="457200"/>
              <a:r>
                <a:rPr lang="en-US" sz="2000" dirty="0">
                  <a:solidFill>
                    <a:prstClr val="black"/>
                  </a:solidFill>
                </a:rPr>
                <a:t>memory</a:t>
              </a:r>
            </a:p>
          </p:txBody>
        </p:sp>
        <p:sp>
          <p:nvSpPr>
            <p:cNvPr id="37" name="Line 24"/>
            <p:cNvSpPr>
              <a:spLocks noChangeShapeType="1"/>
            </p:cNvSpPr>
            <p:nvPr/>
          </p:nvSpPr>
          <p:spPr bwMode="auto">
            <a:xfrm>
              <a:off x="4876800" y="3644900"/>
              <a:ext cx="0" cy="30480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8" name="Line 25"/>
            <p:cNvSpPr>
              <a:spLocks noChangeShapeType="1"/>
            </p:cNvSpPr>
            <p:nvPr/>
          </p:nvSpPr>
          <p:spPr bwMode="auto">
            <a:xfrm>
              <a:off x="4876800" y="4025900"/>
              <a:ext cx="0" cy="30480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9" name="Line 26"/>
            <p:cNvSpPr>
              <a:spLocks noChangeShapeType="1"/>
            </p:cNvSpPr>
            <p:nvPr/>
          </p:nvSpPr>
          <p:spPr bwMode="auto">
            <a:xfrm>
              <a:off x="4876800" y="4330700"/>
              <a:ext cx="16764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40" name="Line 27"/>
            <p:cNvSpPr>
              <a:spLocks noChangeShapeType="1"/>
            </p:cNvSpPr>
            <p:nvPr/>
          </p:nvSpPr>
          <p:spPr bwMode="auto">
            <a:xfrm>
              <a:off x="7620000" y="3248025"/>
              <a:ext cx="304800"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41" name="Line 28"/>
            <p:cNvSpPr>
              <a:spLocks noChangeShapeType="1"/>
            </p:cNvSpPr>
            <p:nvPr/>
          </p:nvSpPr>
          <p:spPr bwMode="auto">
            <a:xfrm flipV="1">
              <a:off x="7924800" y="1968500"/>
              <a:ext cx="0" cy="1279525"/>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42" name="Line 29"/>
            <p:cNvSpPr>
              <a:spLocks noChangeShapeType="1"/>
            </p:cNvSpPr>
            <p:nvPr/>
          </p:nvSpPr>
          <p:spPr bwMode="auto">
            <a:xfrm flipH="1">
              <a:off x="3921125" y="1968500"/>
              <a:ext cx="4003675"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43" name="Line 30"/>
            <p:cNvSpPr>
              <a:spLocks noChangeShapeType="1"/>
            </p:cNvSpPr>
            <p:nvPr/>
          </p:nvSpPr>
          <p:spPr bwMode="auto">
            <a:xfrm>
              <a:off x="3921125" y="1968500"/>
              <a:ext cx="0" cy="53340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44" name="Text Box 31"/>
            <p:cNvSpPr txBox="1">
              <a:spLocks noChangeArrowheads="1"/>
            </p:cNvSpPr>
            <p:nvPr/>
          </p:nvSpPr>
          <p:spPr bwMode="auto">
            <a:xfrm>
              <a:off x="3079750" y="3949700"/>
              <a:ext cx="663575" cy="396875"/>
            </a:xfrm>
            <a:prstGeom prst="rect">
              <a:avLst/>
            </a:prstGeom>
            <a:noFill/>
            <a:ln w="28575">
              <a:noFill/>
              <a:miter lim="800000"/>
              <a:headEnd/>
              <a:tailEnd/>
            </a:ln>
          </p:spPr>
          <p:txBody>
            <a:bodyPr wrap="none" anchor="ctr">
              <a:prstTxWarp prst="textNoShape">
                <a:avLst/>
              </a:prstTxWarp>
              <a:spAutoFit/>
            </a:bodyPr>
            <a:lstStyle/>
            <a:p>
              <a:pPr algn="ctr" defTabSz="457200"/>
              <a:r>
                <a:rPr lang="en-US" sz="2000" smtClean="0">
                  <a:solidFill>
                    <a:prstClr val="black"/>
                  </a:solidFill>
                </a:rPr>
                <a:t>imm</a:t>
              </a:r>
              <a:endParaRPr lang="en-US" sz="2000" dirty="0">
                <a:solidFill>
                  <a:prstClr val="black"/>
                </a:solidFill>
              </a:endParaRPr>
            </a:p>
          </p:txBody>
        </p:sp>
        <p:sp>
          <p:nvSpPr>
            <p:cNvPr id="45" name="Line 32"/>
            <p:cNvSpPr>
              <a:spLocks noChangeShapeType="1"/>
            </p:cNvSpPr>
            <p:nvPr/>
          </p:nvSpPr>
          <p:spPr bwMode="auto">
            <a:xfrm>
              <a:off x="1676400" y="3111500"/>
              <a:ext cx="0" cy="83820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46" name="AutoShape 33"/>
            <p:cNvSpPr>
              <a:spLocks noChangeArrowheads="1"/>
            </p:cNvSpPr>
            <p:nvPr/>
          </p:nvSpPr>
          <p:spPr bwMode="auto">
            <a:xfrm rot="16200000">
              <a:off x="703652" y="4293696"/>
              <a:ext cx="805021" cy="378809"/>
            </a:xfrm>
            <a:prstGeom prst="roundRect">
              <a:avLst>
                <a:gd name="adj" fmla="val 16667"/>
              </a:avLst>
            </a:prstGeom>
            <a:solidFill>
              <a:srgbClr val="FFFFFF"/>
            </a:solidFill>
            <a:ln w="28575">
              <a:solidFill>
                <a:schemeClr val="tx1"/>
              </a:solidFill>
              <a:round/>
              <a:headEnd/>
              <a:tailEnd/>
            </a:ln>
          </p:spPr>
          <p:txBody>
            <a:bodyPr wrap="none" anchor="ctr">
              <a:prstTxWarp prst="textNoShape">
                <a:avLst/>
              </a:prstTxWarp>
            </a:bodyPr>
            <a:lstStyle/>
            <a:p>
              <a:pPr algn="ctr" defTabSz="457200"/>
              <a:r>
                <a:rPr lang="en-US" sz="2000" dirty="0" smtClean="0">
                  <a:solidFill>
                    <a:prstClr val="black"/>
                  </a:solidFill>
                </a:rPr>
                <a:t>MUX</a:t>
              </a:r>
              <a:endParaRPr lang="en-US" sz="2000" dirty="0">
                <a:solidFill>
                  <a:prstClr val="black"/>
                </a:solidFill>
              </a:endParaRPr>
            </a:p>
          </p:txBody>
        </p:sp>
        <p:sp>
          <p:nvSpPr>
            <p:cNvPr id="47" name="Line 34"/>
            <p:cNvSpPr>
              <a:spLocks noChangeShapeType="1"/>
            </p:cNvSpPr>
            <p:nvPr/>
          </p:nvSpPr>
          <p:spPr bwMode="auto">
            <a:xfrm flipH="1">
              <a:off x="1295400" y="4308475"/>
              <a:ext cx="2286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48" name="Line 35"/>
            <p:cNvSpPr>
              <a:spLocks noChangeShapeType="1"/>
            </p:cNvSpPr>
            <p:nvPr/>
          </p:nvSpPr>
          <p:spPr bwMode="auto">
            <a:xfrm>
              <a:off x="3743325" y="3995738"/>
              <a:ext cx="0" cy="671512"/>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49" name="Line 36"/>
            <p:cNvSpPr>
              <a:spLocks noChangeShapeType="1"/>
            </p:cNvSpPr>
            <p:nvPr/>
          </p:nvSpPr>
          <p:spPr bwMode="auto">
            <a:xfrm flipH="1">
              <a:off x="1295400" y="4667250"/>
              <a:ext cx="2447925"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50" name="Line 37"/>
            <p:cNvSpPr>
              <a:spLocks noChangeShapeType="1"/>
            </p:cNvSpPr>
            <p:nvPr/>
          </p:nvSpPr>
          <p:spPr bwMode="auto">
            <a:xfrm flipH="1">
              <a:off x="533400" y="4483100"/>
              <a:ext cx="381000"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51" name="Line 38"/>
            <p:cNvSpPr>
              <a:spLocks noChangeShapeType="1"/>
            </p:cNvSpPr>
            <p:nvPr/>
          </p:nvSpPr>
          <p:spPr bwMode="auto">
            <a:xfrm flipV="1">
              <a:off x="533400" y="3111500"/>
              <a:ext cx="0" cy="137160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52" name="Line 39"/>
            <p:cNvSpPr>
              <a:spLocks noChangeShapeType="1"/>
            </p:cNvSpPr>
            <p:nvPr/>
          </p:nvSpPr>
          <p:spPr bwMode="auto">
            <a:xfrm>
              <a:off x="533400" y="3111500"/>
              <a:ext cx="3810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grpSp>
      <p:grpSp>
        <p:nvGrpSpPr>
          <p:cNvPr id="55" name="Group 33"/>
          <p:cNvGrpSpPr/>
          <p:nvPr/>
        </p:nvGrpSpPr>
        <p:grpSpPr>
          <a:xfrm>
            <a:off x="3158168" y="3680035"/>
            <a:ext cx="4361688" cy="2423031"/>
            <a:chOff x="3383280" y="1719072"/>
            <a:chExt cx="4361688" cy="2423031"/>
          </a:xfrm>
        </p:grpSpPr>
        <p:grpSp>
          <p:nvGrpSpPr>
            <p:cNvPr id="56" name="Group 59"/>
            <p:cNvGrpSpPr/>
            <p:nvPr/>
          </p:nvGrpSpPr>
          <p:grpSpPr>
            <a:xfrm>
              <a:off x="3383280" y="1719072"/>
              <a:ext cx="109728" cy="2423031"/>
              <a:chOff x="3383280" y="1627632"/>
              <a:chExt cx="109728" cy="2423031"/>
            </a:xfrm>
          </p:grpSpPr>
          <p:sp>
            <p:nvSpPr>
              <p:cNvPr id="72" name="Rectangle 75"/>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grpSp>
            <p:nvGrpSpPr>
              <p:cNvPr id="73" name="Group 76"/>
              <p:cNvGrpSpPr/>
              <p:nvPr/>
            </p:nvGrpSpPr>
            <p:grpSpPr>
              <a:xfrm>
                <a:off x="3392424" y="3820160"/>
                <a:ext cx="91440" cy="230503"/>
                <a:chOff x="3402584" y="3820160"/>
                <a:chExt cx="91440" cy="230503"/>
              </a:xfrm>
            </p:grpSpPr>
            <p:sp>
              <p:nvSpPr>
                <p:cNvPr id="74" name="Isosceles Triangle 77"/>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cxnSp>
              <p:nvCxnSpPr>
                <p:cNvPr id="75" name="Straight Connector 78"/>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57" name="Group 79"/>
            <p:cNvGrpSpPr/>
            <p:nvPr/>
          </p:nvGrpSpPr>
          <p:grpSpPr>
            <a:xfrm>
              <a:off x="4937760" y="1719072"/>
              <a:ext cx="109728" cy="2423031"/>
              <a:chOff x="3383280" y="1627632"/>
              <a:chExt cx="109728" cy="2423031"/>
            </a:xfrm>
          </p:grpSpPr>
          <p:sp>
            <p:nvSpPr>
              <p:cNvPr id="68" name="Rectangle 80"/>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grpSp>
            <p:nvGrpSpPr>
              <p:cNvPr id="69" name="Group 81"/>
              <p:cNvGrpSpPr/>
              <p:nvPr/>
            </p:nvGrpSpPr>
            <p:grpSpPr>
              <a:xfrm>
                <a:off x="3392424" y="3820160"/>
                <a:ext cx="91440" cy="230503"/>
                <a:chOff x="3402584" y="3820160"/>
                <a:chExt cx="91440" cy="230503"/>
              </a:xfrm>
            </p:grpSpPr>
            <p:sp>
              <p:nvSpPr>
                <p:cNvPr id="70" name="Isosceles Triangle 82"/>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cxnSp>
              <p:nvCxnSpPr>
                <p:cNvPr id="71" name="Straight Connector 83"/>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58" name="Group 84"/>
            <p:cNvGrpSpPr/>
            <p:nvPr/>
          </p:nvGrpSpPr>
          <p:grpSpPr>
            <a:xfrm>
              <a:off x="6217920" y="1719072"/>
              <a:ext cx="109728" cy="2423031"/>
              <a:chOff x="3383280" y="1627632"/>
              <a:chExt cx="109728" cy="2423031"/>
            </a:xfrm>
          </p:grpSpPr>
          <p:sp>
            <p:nvSpPr>
              <p:cNvPr id="64" name="Rectangle 85"/>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grpSp>
            <p:nvGrpSpPr>
              <p:cNvPr id="65" name="Group 86"/>
              <p:cNvGrpSpPr/>
              <p:nvPr/>
            </p:nvGrpSpPr>
            <p:grpSpPr>
              <a:xfrm>
                <a:off x="3392424" y="3820160"/>
                <a:ext cx="91440" cy="230503"/>
                <a:chOff x="3402584" y="3820160"/>
                <a:chExt cx="91440" cy="230503"/>
              </a:xfrm>
            </p:grpSpPr>
            <p:sp>
              <p:nvSpPr>
                <p:cNvPr id="66" name="Isosceles Triangle 87"/>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cxnSp>
              <p:nvCxnSpPr>
                <p:cNvPr id="67" name="Straight Connector 88"/>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59" name="Group 89"/>
            <p:cNvGrpSpPr/>
            <p:nvPr/>
          </p:nvGrpSpPr>
          <p:grpSpPr>
            <a:xfrm>
              <a:off x="7635240" y="1719072"/>
              <a:ext cx="109728" cy="2423031"/>
              <a:chOff x="3383280" y="1627632"/>
              <a:chExt cx="109728" cy="2423031"/>
            </a:xfrm>
          </p:grpSpPr>
          <p:sp>
            <p:nvSpPr>
              <p:cNvPr id="60" name="Rectangle 90"/>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grpSp>
            <p:nvGrpSpPr>
              <p:cNvPr id="61" name="Group 91"/>
              <p:cNvGrpSpPr/>
              <p:nvPr/>
            </p:nvGrpSpPr>
            <p:grpSpPr>
              <a:xfrm>
                <a:off x="3392424" y="3820160"/>
                <a:ext cx="91440" cy="230503"/>
                <a:chOff x="3402584" y="3820160"/>
                <a:chExt cx="91440" cy="230503"/>
              </a:xfrm>
            </p:grpSpPr>
            <p:sp>
              <p:nvSpPr>
                <p:cNvPr id="62" name="Isosceles Triangle 92"/>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cxnSp>
              <p:nvCxnSpPr>
                <p:cNvPr id="63" name="Straight Connector 93"/>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sp>
        <p:nvSpPr>
          <p:cNvPr id="80" name="TextBox 79"/>
          <p:cNvSpPr txBox="1"/>
          <p:nvPr/>
        </p:nvSpPr>
        <p:spPr>
          <a:xfrm>
            <a:off x="2843808" y="3140968"/>
            <a:ext cx="631007" cy="369332"/>
          </a:xfrm>
          <a:prstGeom prst="rect">
            <a:avLst/>
          </a:prstGeom>
          <a:noFill/>
        </p:spPr>
        <p:txBody>
          <a:bodyPr wrap="none" rtlCol="0">
            <a:spAutoFit/>
          </a:bodyPr>
          <a:lstStyle/>
          <a:p>
            <a:r>
              <a:rPr lang="en-US" altLang="zh-CN" dirty="0" smtClean="0">
                <a:solidFill>
                  <a:srgbClr val="FF0000"/>
                </a:solidFill>
              </a:rPr>
              <a:t>IF/ID</a:t>
            </a:r>
            <a:endParaRPr lang="zh-CN" altLang="en-US" dirty="0">
              <a:solidFill>
                <a:srgbClr val="FF0000"/>
              </a:solidFill>
            </a:endParaRPr>
          </a:p>
        </p:txBody>
      </p:sp>
      <p:sp>
        <p:nvSpPr>
          <p:cNvPr id="81" name="TextBox 80"/>
          <p:cNvSpPr txBox="1"/>
          <p:nvPr/>
        </p:nvSpPr>
        <p:spPr>
          <a:xfrm>
            <a:off x="4445049" y="3140968"/>
            <a:ext cx="707245" cy="369332"/>
          </a:xfrm>
          <a:prstGeom prst="rect">
            <a:avLst/>
          </a:prstGeom>
          <a:noFill/>
        </p:spPr>
        <p:txBody>
          <a:bodyPr wrap="none" rtlCol="0">
            <a:spAutoFit/>
          </a:bodyPr>
          <a:lstStyle/>
          <a:p>
            <a:r>
              <a:rPr lang="en-US" altLang="zh-CN" dirty="0" smtClean="0">
                <a:solidFill>
                  <a:srgbClr val="FF0000"/>
                </a:solidFill>
              </a:rPr>
              <a:t>ID/EX</a:t>
            </a:r>
            <a:endParaRPr lang="zh-CN" altLang="en-US" dirty="0">
              <a:solidFill>
                <a:srgbClr val="FF0000"/>
              </a:solidFill>
            </a:endParaRPr>
          </a:p>
        </p:txBody>
      </p:sp>
      <p:sp>
        <p:nvSpPr>
          <p:cNvPr id="82" name="TextBox 81"/>
          <p:cNvSpPr txBox="1"/>
          <p:nvPr/>
        </p:nvSpPr>
        <p:spPr>
          <a:xfrm>
            <a:off x="5741193" y="3140968"/>
            <a:ext cx="1013419" cy="369332"/>
          </a:xfrm>
          <a:prstGeom prst="rect">
            <a:avLst/>
          </a:prstGeom>
          <a:noFill/>
        </p:spPr>
        <p:txBody>
          <a:bodyPr wrap="none" rtlCol="0">
            <a:spAutoFit/>
          </a:bodyPr>
          <a:lstStyle/>
          <a:p>
            <a:r>
              <a:rPr lang="en-US" altLang="zh-CN" dirty="0" smtClean="0">
                <a:solidFill>
                  <a:srgbClr val="FF0000"/>
                </a:solidFill>
              </a:rPr>
              <a:t>EX/MEM</a:t>
            </a:r>
            <a:endParaRPr lang="zh-CN" altLang="en-US" dirty="0">
              <a:solidFill>
                <a:srgbClr val="FF0000"/>
              </a:solidFill>
            </a:endParaRPr>
          </a:p>
        </p:txBody>
      </p:sp>
      <p:sp>
        <p:nvSpPr>
          <p:cNvPr id="83" name="TextBox 82"/>
          <p:cNvSpPr txBox="1"/>
          <p:nvPr/>
        </p:nvSpPr>
        <p:spPr>
          <a:xfrm>
            <a:off x="7086973" y="3140968"/>
            <a:ext cx="1111202" cy="369332"/>
          </a:xfrm>
          <a:prstGeom prst="rect">
            <a:avLst/>
          </a:prstGeom>
          <a:noFill/>
        </p:spPr>
        <p:txBody>
          <a:bodyPr wrap="none" rtlCol="0">
            <a:spAutoFit/>
          </a:bodyPr>
          <a:lstStyle/>
          <a:p>
            <a:r>
              <a:rPr lang="en-US" altLang="zh-CN" dirty="0" smtClean="0">
                <a:solidFill>
                  <a:srgbClr val="FF0000"/>
                </a:solidFill>
              </a:rPr>
              <a:t>MEM/WB</a:t>
            </a:r>
            <a:endParaRPr lang="zh-CN" altLang="en-US" dirty="0">
              <a:solidFill>
                <a:srgbClr val="FF0000"/>
              </a:solidFill>
            </a:endParaRPr>
          </a:p>
        </p:txBody>
      </p:sp>
    </p:spTree>
    <p:extLst>
      <p:ext uri="{BB962C8B-B14F-4D97-AF65-F5344CB8AC3E}">
        <p14:creationId xmlns:p14="http://schemas.microsoft.com/office/powerpoint/2010/main" val="42200971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正确认识流水线</a:t>
            </a:r>
            <a:r>
              <a:rPr lang="en-US" altLang="zh-CN" dirty="0" smtClean="0"/>
              <a:t>—</a:t>
            </a:r>
            <a:r>
              <a:rPr lang="zh-CN" altLang="en-US" dirty="0" smtClean="0"/>
              <a:t>流水线级数与</a:t>
            </a:r>
            <a:r>
              <a:rPr lang="en-US" altLang="zh-CN" dirty="0" err="1" smtClean="0"/>
              <a:t>RF</a:t>
            </a:r>
            <a:endParaRPr lang="zh-CN" altLang="en-US" dirty="0"/>
          </a:p>
        </p:txBody>
      </p:sp>
      <p:sp>
        <p:nvSpPr>
          <p:cNvPr id="3" name="内容占位符 2"/>
          <p:cNvSpPr>
            <a:spLocks noGrp="1"/>
          </p:cNvSpPr>
          <p:nvPr>
            <p:ph idx="1"/>
          </p:nvPr>
        </p:nvSpPr>
        <p:spPr>
          <a:xfrm>
            <a:off x="107504" y="722177"/>
            <a:ext cx="8928992" cy="2274775"/>
          </a:xfrm>
        </p:spPr>
        <p:txBody>
          <a:bodyPr>
            <a:normAutofit lnSpcReduction="10000"/>
          </a:bodyPr>
          <a:lstStyle/>
          <a:p>
            <a:r>
              <a:rPr lang="en-US" altLang="zh-CN" dirty="0" smtClean="0"/>
              <a:t>N</a:t>
            </a:r>
            <a:r>
              <a:rPr lang="zh-CN" altLang="en-US" dirty="0"/>
              <a:t>级</a:t>
            </a:r>
            <a:r>
              <a:rPr lang="zh-CN" altLang="en-US" dirty="0" smtClean="0"/>
              <a:t>流水线：必须有</a:t>
            </a:r>
            <a:r>
              <a:rPr lang="en-US" altLang="zh-CN" dirty="0" smtClean="0"/>
              <a:t>N</a:t>
            </a:r>
            <a:r>
              <a:rPr lang="zh-CN" altLang="en-US" dirty="0" smtClean="0"/>
              <a:t>级流水线寄存器</a:t>
            </a:r>
            <a:endParaRPr lang="en-US" altLang="zh-CN" dirty="0" smtClean="0"/>
          </a:p>
          <a:p>
            <a:pPr lvl="1"/>
            <a:r>
              <a:rPr lang="zh-CN" altLang="en-US" dirty="0"/>
              <a:t>新增</a:t>
            </a:r>
            <a:r>
              <a:rPr lang="en-US" altLang="zh-CN" dirty="0" smtClean="0"/>
              <a:t>N-1</a:t>
            </a:r>
            <a:r>
              <a:rPr lang="zh-CN" altLang="en-US" dirty="0" smtClean="0"/>
              <a:t>级流水线寄存器，最后一级为</a:t>
            </a:r>
            <a:r>
              <a:rPr lang="en-US" altLang="zh-CN" dirty="0" smtClean="0"/>
              <a:t>Register File</a:t>
            </a:r>
          </a:p>
          <a:p>
            <a:r>
              <a:rPr lang="en-US" altLang="zh-CN" dirty="0" err="1" smtClean="0"/>
              <a:t>RF</a:t>
            </a:r>
            <a:r>
              <a:rPr lang="zh-CN" altLang="en-US" dirty="0" smtClean="0"/>
              <a:t>：这是一个特殊部件，有</a:t>
            </a:r>
            <a:r>
              <a:rPr lang="en-US" altLang="zh-CN" dirty="0" smtClean="0"/>
              <a:t>2</a:t>
            </a:r>
            <a:r>
              <a:rPr lang="zh-CN" altLang="en-US" dirty="0" smtClean="0"/>
              <a:t>次使用</a:t>
            </a:r>
            <a:endParaRPr lang="en-US" altLang="zh-CN" dirty="0" smtClean="0"/>
          </a:p>
          <a:p>
            <a:pPr lvl="1"/>
            <a:r>
              <a:rPr lang="zh-CN" altLang="en-US" dirty="0" smtClean="0"/>
              <a:t>读：第</a:t>
            </a:r>
            <a:r>
              <a:rPr lang="en-US" altLang="zh-CN" dirty="0" smtClean="0"/>
              <a:t>2</a:t>
            </a:r>
            <a:r>
              <a:rPr lang="zh-CN" altLang="en-US" dirty="0" smtClean="0"/>
              <a:t>级；写：第</a:t>
            </a:r>
            <a:r>
              <a:rPr lang="en-US" altLang="zh-CN" dirty="0" smtClean="0"/>
              <a:t>5</a:t>
            </a:r>
            <a:r>
              <a:rPr lang="zh-CN" altLang="en-US" dirty="0" smtClean="0"/>
              <a:t>级</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28830286-F6D1-4D88-8A08-C1E3876262BA}" type="slidenum">
              <a:rPr lang="zh-CN" altLang="en-US" smtClean="0">
                <a:solidFill>
                  <a:prstClr val="black"/>
                </a:solidFill>
              </a:rPr>
              <a:pPr/>
              <a:t>26</a:t>
            </a:fld>
            <a:endParaRPr lang="zh-CN" altLang="en-US" dirty="0">
              <a:solidFill>
                <a:prstClr val="black"/>
              </a:solidFill>
            </a:endParaRPr>
          </a:p>
        </p:txBody>
      </p:sp>
      <p:grpSp>
        <p:nvGrpSpPr>
          <p:cNvPr id="5" name="Group 40"/>
          <p:cNvGrpSpPr>
            <a:grpSpLocks/>
          </p:cNvGrpSpPr>
          <p:nvPr/>
        </p:nvGrpSpPr>
        <p:grpSpPr bwMode="auto">
          <a:xfrm>
            <a:off x="1189351" y="5237232"/>
            <a:ext cx="1919690" cy="722313"/>
            <a:chOff x="729" y="2832"/>
            <a:chExt cx="1562" cy="455"/>
          </a:xfrm>
        </p:grpSpPr>
        <p:sp>
          <p:nvSpPr>
            <p:cNvPr id="6" name="Text Box 41"/>
            <p:cNvSpPr txBox="1">
              <a:spLocks noChangeArrowheads="1"/>
            </p:cNvSpPr>
            <p:nvPr/>
          </p:nvSpPr>
          <p:spPr bwMode="auto">
            <a:xfrm>
              <a:off x="732" y="2841"/>
              <a:ext cx="1272" cy="446"/>
            </a:xfrm>
            <a:prstGeom prst="rect">
              <a:avLst/>
            </a:prstGeom>
            <a:noFill/>
            <a:ln w="28575">
              <a:noFill/>
              <a:miter lim="800000"/>
              <a:headEnd/>
              <a:tailEnd/>
            </a:ln>
            <a:effectLst/>
          </p:spPr>
          <p:txBody>
            <a:bodyPr wrap="none" anchor="ctr">
              <a:prstTxWarp prst="textNoShape">
                <a:avLst/>
              </a:prstTxWarp>
              <a:spAutoFit/>
            </a:bodyPr>
            <a:lstStyle/>
            <a:p>
              <a:pPr algn="ctr" defTabSz="457200">
                <a:defRPr/>
              </a:pPr>
              <a:r>
                <a:rPr lang="en-US" sz="2000" dirty="0">
                  <a:solidFill>
                    <a:srgbClr val="FF0000"/>
                  </a:solidFill>
                </a:rPr>
                <a:t>1</a:t>
              </a:r>
              <a:r>
                <a:rPr lang="en-US" sz="2000">
                  <a:solidFill>
                    <a:srgbClr val="FF0000"/>
                  </a:solidFill>
                </a:rPr>
                <a:t>. </a:t>
              </a:r>
              <a:r>
                <a:rPr lang="en-US" sz="2000" smtClean="0">
                  <a:solidFill>
                    <a:srgbClr val="FF0000"/>
                  </a:solidFill>
                </a:rPr>
                <a:t>Instruction</a:t>
              </a:r>
              <a:endParaRPr lang="en-US" sz="2000" dirty="0">
                <a:solidFill>
                  <a:srgbClr val="FF0000"/>
                </a:solidFill>
              </a:endParaRPr>
            </a:p>
            <a:p>
              <a:pPr algn="ctr" defTabSz="457200">
                <a:defRPr/>
              </a:pPr>
              <a:r>
                <a:rPr lang="en-US" sz="2000" dirty="0">
                  <a:solidFill>
                    <a:srgbClr val="FF0000"/>
                  </a:solidFill>
                </a:rPr>
                <a:t>Fetch</a:t>
              </a:r>
            </a:p>
          </p:txBody>
        </p:sp>
        <p:sp>
          <p:nvSpPr>
            <p:cNvPr id="7" name="Line 42"/>
            <p:cNvSpPr>
              <a:spLocks noChangeShapeType="1"/>
            </p:cNvSpPr>
            <p:nvPr/>
          </p:nvSpPr>
          <p:spPr bwMode="auto">
            <a:xfrm>
              <a:off x="729" y="2832"/>
              <a:ext cx="1562"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defTabSz="457200">
                <a:defRPr/>
              </a:pPr>
              <a:endParaRPr lang="en-US">
                <a:solidFill>
                  <a:srgbClr val="FF0000"/>
                </a:solidFill>
              </a:endParaRPr>
            </a:p>
          </p:txBody>
        </p:sp>
      </p:grpSp>
      <p:grpSp>
        <p:nvGrpSpPr>
          <p:cNvPr id="8" name="Group 43"/>
          <p:cNvGrpSpPr>
            <a:grpSpLocks/>
          </p:cNvGrpSpPr>
          <p:nvPr/>
        </p:nvGrpSpPr>
        <p:grpSpPr bwMode="auto">
          <a:xfrm>
            <a:off x="2975916" y="5237233"/>
            <a:ext cx="1828746" cy="723900"/>
            <a:chOff x="676" y="2832"/>
            <a:chExt cx="1406" cy="456"/>
          </a:xfrm>
        </p:grpSpPr>
        <p:sp>
          <p:nvSpPr>
            <p:cNvPr id="9" name="Text Box 44"/>
            <p:cNvSpPr txBox="1">
              <a:spLocks noChangeArrowheads="1"/>
            </p:cNvSpPr>
            <p:nvPr/>
          </p:nvSpPr>
          <p:spPr bwMode="auto">
            <a:xfrm>
              <a:off x="676" y="2842"/>
              <a:ext cx="1406" cy="446"/>
            </a:xfrm>
            <a:prstGeom prst="rect">
              <a:avLst/>
            </a:prstGeom>
            <a:noFill/>
            <a:ln w="28575">
              <a:noFill/>
              <a:miter lim="800000"/>
              <a:headEnd/>
              <a:tailEnd/>
            </a:ln>
            <a:effectLst/>
          </p:spPr>
          <p:txBody>
            <a:bodyPr wrap="square" anchor="ctr">
              <a:prstTxWarp prst="textNoShape">
                <a:avLst/>
              </a:prstTxWarp>
              <a:spAutoFit/>
            </a:bodyPr>
            <a:lstStyle/>
            <a:p>
              <a:pPr algn="ctr" defTabSz="457200">
                <a:defRPr/>
              </a:pPr>
              <a:r>
                <a:rPr lang="en-US" sz="2000" dirty="0" smtClean="0">
                  <a:solidFill>
                    <a:srgbClr val="FF0000"/>
                  </a:solidFill>
                </a:rPr>
                <a:t>2</a:t>
              </a:r>
              <a:r>
                <a:rPr lang="en-US" sz="2000" dirty="0">
                  <a:solidFill>
                    <a:srgbClr val="FF0000"/>
                  </a:solidFill>
                </a:rPr>
                <a:t>. Decode/</a:t>
              </a:r>
            </a:p>
            <a:p>
              <a:pPr algn="ctr" defTabSz="457200">
                <a:defRPr/>
              </a:pPr>
              <a:r>
                <a:rPr lang="en-US" sz="2000">
                  <a:solidFill>
                    <a:srgbClr val="FF0000"/>
                  </a:solidFill>
                </a:rPr>
                <a:t>    </a:t>
              </a:r>
              <a:r>
                <a:rPr lang="en-US" sz="2000" smtClean="0">
                  <a:solidFill>
                    <a:srgbClr val="FF0000"/>
                  </a:solidFill>
                </a:rPr>
                <a:t>Register </a:t>
              </a:r>
              <a:r>
                <a:rPr lang="en-US" sz="2000" dirty="0" smtClean="0">
                  <a:solidFill>
                    <a:srgbClr val="FF0000"/>
                  </a:solidFill>
                </a:rPr>
                <a:t>Read</a:t>
              </a:r>
              <a:endParaRPr lang="en-US" sz="2000" dirty="0">
                <a:solidFill>
                  <a:srgbClr val="FF0000"/>
                </a:solidFill>
              </a:endParaRPr>
            </a:p>
          </p:txBody>
        </p:sp>
        <p:sp>
          <p:nvSpPr>
            <p:cNvPr id="10" name="Line 45"/>
            <p:cNvSpPr>
              <a:spLocks noChangeShapeType="1"/>
            </p:cNvSpPr>
            <p:nvPr/>
          </p:nvSpPr>
          <p:spPr bwMode="auto">
            <a:xfrm>
              <a:off x="957" y="2832"/>
              <a:ext cx="1019"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defTabSz="457200">
                <a:defRPr/>
              </a:pPr>
              <a:endParaRPr lang="en-US">
                <a:solidFill>
                  <a:srgbClr val="FF0000"/>
                </a:solidFill>
              </a:endParaRPr>
            </a:p>
          </p:txBody>
        </p:sp>
      </p:grpSp>
      <p:grpSp>
        <p:nvGrpSpPr>
          <p:cNvPr id="11" name="Group 46"/>
          <p:cNvGrpSpPr>
            <a:grpSpLocks/>
          </p:cNvGrpSpPr>
          <p:nvPr/>
        </p:nvGrpSpPr>
        <p:grpSpPr bwMode="auto">
          <a:xfrm>
            <a:off x="4758372" y="5237232"/>
            <a:ext cx="1247759" cy="415925"/>
            <a:chOff x="573" y="2832"/>
            <a:chExt cx="1127" cy="262"/>
          </a:xfrm>
        </p:grpSpPr>
        <p:sp>
          <p:nvSpPr>
            <p:cNvPr id="12" name="Text Box 47"/>
            <p:cNvSpPr txBox="1">
              <a:spLocks noChangeArrowheads="1"/>
            </p:cNvSpPr>
            <p:nvPr/>
          </p:nvSpPr>
          <p:spPr bwMode="auto">
            <a:xfrm>
              <a:off x="573" y="2842"/>
              <a:ext cx="1127" cy="252"/>
            </a:xfrm>
            <a:prstGeom prst="rect">
              <a:avLst/>
            </a:prstGeom>
            <a:noFill/>
            <a:ln w="28575">
              <a:noFill/>
              <a:miter lim="800000"/>
              <a:headEnd/>
              <a:tailEnd/>
            </a:ln>
            <a:effectLst/>
          </p:spPr>
          <p:txBody>
            <a:bodyPr wrap="none" anchor="ctr">
              <a:prstTxWarp prst="textNoShape">
                <a:avLst/>
              </a:prstTxWarp>
              <a:spAutoFit/>
            </a:bodyPr>
            <a:lstStyle/>
            <a:p>
              <a:pPr algn="ctr" defTabSz="457200">
                <a:defRPr/>
              </a:pPr>
              <a:r>
                <a:rPr lang="en-US" sz="2000" dirty="0">
                  <a:solidFill>
                    <a:srgbClr val="FF0000"/>
                  </a:solidFill>
                </a:rPr>
                <a:t>3. Execute</a:t>
              </a:r>
            </a:p>
          </p:txBody>
        </p:sp>
        <p:sp>
          <p:nvSpPr>
            <p:cNvPr id="13" name="Line 48"/>
            <p:cNvSpPr>
              <a:spLocks noChangeShapeType="1"/>
            </p:cNvSpPr>
            <p:nvPr/>
          </p:nvSpPr>
          <p:spPr bwMode="auto">
            <a:xfrm>
              <a:off x="697" y="2832"/>
              <a:ext cx="950"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defTabSz="457200">
                <a:defRPr/>
              </a:pPr>
              <a:endParaRPr lang="en-US">
                <a:solidFill>
                  <a:srgbClr val="FF0000"/>
                </a:solidFill>
              </a:endParaRPr>
            </a:p>
          </p:txBody>
        </p:sp>
      </p:grpSp>
      <p:grpSp>
        <p:nvGrpSpPr>
          <p:cNvPr id="14" name="Group 49"/>
          <p:cNvGrpSpPr>
            <a:grpSpLocks/>
          </p:cNvGrpSpPr>
          <p:nvPr/>
        </p:nvGrpSpPr>
        <p:grpSpPr bwMode="auto">
          <a:xfrm>
            <a:off x="6084268" y="5237232"/>
            <a:ext cx="1330325" cy="415925"/>
            <a:chOff x="31" y="2832"/>
            <a:chExt cx="2149" cy="262"/>
          </a:xfrm>
        </p:grpSpPr>
        <p:sp>
          <p:nvSpPr>
            <p:cNvPr id="15" name="Text Box 50"/>
            <p:cNvSpPr txBox="1">
              <a:spLocks noChangeArrowheads="1"/>
            </p:cNvSpPr>
            <p:nvPr/>
          </p:nvSpPr>
          <p:spPr bwMode="auto">
            <a:xfrm>
              <a:off x="31" y="2842"/>
              <a:ext cx="2149" cy="252"/>
            </a:xfrm>
            <a:prstGeom prst="rect">
              <a:avLst/>
            </a:prstGeom>
            <a:noFill/>
            <a:ln w="28575">
              <a:noFill/>
              <a:miter lim="800000"/>
              <a:headEnd/>
              <a:tailEnd/>
            </a:ln>
            <a:effectLst/>
          </p:spPr>
          <p:txBody>
            <a:bodyPr wrap="none" anchor="ctr">
              <a:prstTxWarp prst="textNoShape">
                <a:avLst/>
              </a:prstTxWarp>
              <a:spAutoFit/>
            </a:bodyPr>
            <a:lstStyle/>
            <a:p>
              <a:pPr algn="ctr" defTabSz="457200">
                <a:defRPr/>
              </a:pPr>
              <a:r>
                <a:rPr lang="en-US" sz="2000" dirty="0">
                  <a:solidFill>
                    <a:srgbClr val="FF0000"/>
                  </a:solidFill>
                </a:rPr>
                <a:t>4. Memory</a:t>
              </a:r>
            </a:p>
          </p:txBody>
        </p:sp>
        <p:sp>
          <p:nvSpPr>
            <p:cNvPr id="16" name="Line 51"/>
            <p:cNvSpPr>
              <a:spLocks noChangeShapeType="1"/>
            </p:cNvSpPr>
            <p:nvPr/>
          </p:nvSpPr>
          <p:spPr bwMode="auto">
            <a:xfrm>
              <a:off x="179" y="2832"/>
              <a:ext cx="1920"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defTabSz="457200">
                <a:defRPr/>
              </a:pPr>
              <a:endParaRPr lang="en-US">
                <a:solidFill>
                  <a:srgbClr val="FF0000"/>
                </a:solidFill>
              </a:endParaRPr>
            </a:p>
          </p:txBody>
        </p:sp>
      </p:grpSp>
      <p:grpSp>
        <p:nvGrpSpPr>
          <p:cNvPr id="17" name="Group 52"/>
          <p:cNvGrpSpPr>
            <a:grpSpLocks/>
          </p:cNvGrpSpPr>
          <p:nvPr/>
        </p:nvGrpSpPr>
        <p:grpSpPr bwMode="auto">
          <a:xfrm>
            <a:off x="7544134" y="5237232"/>
            <a:ext cx="1017546" cy="723900"/>
            <a:chOff x="760" y="2832"/>
            <a:chExt cx="1313" cy="456"/>
          </a:xfrm>
        </p:grpSpPr>
        <p:sp>
          <p:nvSpPr>
            <p:cNvPr id="18" name="Text Box 53"/>
            <p:cNvSpPr txBox="1">
              <a:spLocks noChangeArrowheads="1"/>
            </p:cNvSpPr>
            <p:nvPr/>
          </p:nvSpPr>
          <p:spPr bwMode="auto">
            <a:xfrm>
              <a:off x="760" y="2842"/>
              <a:ext cx="1313" cy="446"/>
            </a:xfrm>
            <a:prstGeom prst="rect">
              <a:avLst/>
            </a:prstGeom>
            <a:noFill/>
            <a:ln w="28575">
              <a:noFill/>
              <a:miter lim="800000"/>
              <a:headEnd/>
              <a:tailEnd/>
            </a:ln>
          </p:spPr>
          <p:txBody>
            <a:bodyPr wrap="none" anchor="ctr">
              <a:prstTxWarp prst="textNoShape">
                <a:avLst/>
              </a:prstTxWarp>
              <a:spAutoFit/>
            </a:bodyPr>
            <a:lstStyle/>
            <a:p>
              <a:pPr algn="ctr" defTabSz="457200"/>
              <a:r>
                <a:rPr lang="en-US" sz="2000" dirty="0">
                  <a:solidFill>
                    <a:srgbClr val="FF0000"/>
                  </a:solidFill>
                </a:rPr>
                <a:t>5</a:t>
              </a:r>
              <a:r>
                <a:rPr lang="en-US" sz="2000">
                  <a:solidFill>
                    <a:srgbClr val="FF0000"/>
                  </a:solidFill>
                </a:rPr>
                <a:t>. </a:t>
              </a:r>
              <a:r>
                <a:rPr lang="en-US" sz="2000" smtClean="0">
                  <a:solidFill>
                    <a:srgbClr val="FF0000"/>
                  </a:solidFill>
                </a:rPr>
                <a:t>Write</a:t>
              </a:r>
              <a:endParaRPr lang="en-US" sz="2000" dirty="0">
                <a:solidFill>
                  <a:srgbClr val="FF0000"/>
                </a:solidFill>
              </a:endParaRPr>
            </a:p>
            <a:p>
              <a:pPr algn="ctr" defTabSz="457200"/>
              <a:r>
                <a:rPr lang="en-US" sz="2000" dirty="0">
                  <a:solidFill>
                    <a:srgbClr val="FF0000"/>
                  </a:solidFill>
                </a:rPr>
                <a:t>  </a:t>
              </a:r>
              <a:r>
                <a:rPr lang="en-US" sz="2000" dirty="0" smtClean="0">
                  <a:solidFill>
                    <a:srgbClr val="FF0000"/>
                  </a:solidFill>
                </a:rPr>
                <a:t> Back</a:t>
              </a:r>
              <a:endParaRPr lang="en-US" sz="2000" dirty="0">
                <a:solidFill>
                  <a:srgbClr val="FF0000"/>
                </a:solidFill>
              </a:endParaRPr>
            </a:p>
          </p:txBody>
        </p:sp>
        <p:sp>
          <p:nvSpPr>
            <p:cNvPr id="19" name="Line 54"/>
            <p:cNvSpPr>
              <a:spLocks noChangeShapeType="1"/>
            </p:cNvSpPr>
            <p:nvPr/>
          </p:nvSpPr>
          <p:spPr bwMode="auto">
            <a:xfrm>
              <a:off x="823" y="2832"/>
              <a:ext cx="1180"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defTabSz="457200">
                <a:defRPr/>
              </a:pPr>
              <a:endParaRPr lang="en-US">
                <a:solidFill>
                  <a:srgbClr val="FF0000"/>
                </a:solidFill>
              </a:endParaRPr>
            </a:p>
          </p:txBody>
        </p:sp>
      </p:grpSp>
      <p:grpSp>
        <p:nvGrpSpPr>
          <p:cNvPr id="20" name="Group 21"/>
          <p:cNvGrpSpPr/>
          <p:nvPr/>
        </p:nvGrpSpPr>
        <p:grpSpPr>
          <a:xfrm>
            <a:off x="323528" y="2996952"/>
            <a:ext cx="7315200" cy="2186884"/>
            <a:chOff x="533400" y="1968500"/>
            <a:chExt cx="7391400" cy="2917111"/>
          </a:xfrm>
        </p:grpSpPr>
        <p:sp>
          <p:nvSpPr>
            <p:cNvPr id="21" name="Rectangle 4"/>
            <p:cNvSpPr>
              <a:spLocks noChangeArrowheads="1"/>
            </p:cNvSpPr>
            <p:nvPr/>
          </p:nvSpPr>
          <p:spPr bwMode="auto">
            <a:xfrm rot="16200000">
              <a:off x="457348" y="2922095"/>
              <a:ext cx="1292913" cy="378809"/>
            </a:xfrm>
            <a:prstGeom prst="rect">
              <a:avLst/>
            </a:prstGeom>
            <a:noFill/>
            <a:ln w="28575">
              <a:solidFill>
                <a:schemeClr val="tx1"/>
              </a:solidFill>
              <a:miter lim="800000"/>
              <a:headEnd/>
              <a:tailEnd/>
            </a:ln>
          </p:spPr>
          <p:txBody>
            <a:bodyPr wrap="none" anchor="ctr">
              <a:prstTxWarp prst="textNoShape">
                <a:avLst/>
              </a:prstTxWarp>
            </a:bodyPr>
            <a:lstStyle/>
            <a:p>
              <a:pPr algn="ctr" defTabSz="457200"/>
              <a:r>
                <a:rPr lang="en-US" sz="2000" dirty="0" smtClean="0">
                  <a:solidFill>
                    <a:prstClr val="black"/>
                  </a:solidFill>
                </a:rPr>
                <a:t>PC</a:t>
              </a:r>
              <a:endParaRPr lang="en-US" sz="2000" dirty="0">
                <a:solidFill>
                  <a:prstClr val="black"/>
                </a:solidFill>
              </a:endParaRPr>
            </a:p>
          </p:txBody>
        </p:sp>
        <p:sp>
          <p:nvSpPr>
            <p:cNvPr id="22" name="Rectangle 5"/>
            <p:cNvSpPr>
              <a:spLocks noChangeArrowheads="1"/>
            </p:cNvSpPr>
            <p:nvPr/>
          </p:nvSpPr>
          <p:spPr bwMode="auto">
            <a:xfrm rot="-5400000">
              <a:off x="1600200" y="2806700"/>
              <a:ext cx="1981200" cy="1066800"/>
            </a:xfrm>
            <a:prstGeom prst="rect">
              <a:avLst/>
            </a:prstGeom>
            <a:solidFill>
              <a:srgbClr val="FFFFFF"/>
            </a:solidFill>
            <a:ln w="28575">
              <a:solidFill>
                <a:schemeClr val="tx1"/>
              </a:solidFill>
              <a:miter lim="800000"/>
              <a:headEnd/>
              <a:tailEnd/>
            </a:ln>
          </p:spPr>
          <p:txBody>
            <a:bodyPr wrap="none" anchor="ctr">
              <a:prstTxWarp prst="textNoShape">
                <a:avLst/>
              </a:prstTxWarp>
            </a:bodyPr>
            <a:lstStyle/>
            <a:p>
              <a:pPr algn="ctr" defTabSz="457200"/>
              <a:r>
                <a:rPr lang="en-US" sz="2000" smtClean="0">
                  <a:solidFill>
                    <a:prstClr val="black"/>
                  </a:solidFill>
                </a:rPr>
                <a:t>instruction</a:t>
              </a:r>
              <a:endParaRPr lang="en-US" sz="2000" dirty="0">
                <a:solidFill>
                  <a:prstClr val="black"/>
                </a:solidFill>
              </a:endParaRPr>
            </a:p>
            <a:p>
              <a:pPr algn="ctr" defTabSz="457200"/>
              <a:r>
                <a:rPr lang="en-US" sz="2000" dirty="0">
                  <a:solidFill>
                    <a:prstClr val="black"/>
                  </a:solidFill>
                </a:rPr>
                <a:t>memory</a:t>
              </a:r>
            </a:p>
          </p:txBody>
        </p:sp>
        <p:sp>
          <p:nvSpPr>
            <p:cNvPr id="23" name="AutoShape 6"/>
            <p:cNvSpPr>
              <a:spLocks noChangeArrowheads="1"/>
            </p:cNvSpPr>
            <p:nvPr/>
          </p:nvSpPr>
          <p:spPr bwMode="auto">
            <a:xfrm>
              <a:off x="1524000" y="3933825"/>
              <a:ext cx="366713" cy="549275"/>
            </a:xfrm>
            <a:prstGeom prst="roundRect">
              <a:avLst>
                <a:gd name="adj" fmla="val 16667"/>
              </a:avLst>
            </a:prstGeom>
            <a:solidFill>
              <a:srgbClr val="FFFFFF"/>
            </a:solidFill>
            <a:ln w="28575">
              <a:solidFill>
                <a:schemeClr val="tx1"/>
              </a:solidFill>
              <a:round/>
              <a:headEnd/>
              <a:tailEnd/>
            </a:ln>
          </p:spPr>
          <p:txBody>
            <a:bodyPr wrap="none" anchor="ctr">
              <a:prstTxWarp prst="textNoShape">
                <a:avLst/>
              </a:prstTxWarp>
            </a:bodyPr>
            <a:lstStyle/>
            <a:p>
              <a:pPr algn="ctr" defTabSz="457200"/>
              <a:r>
                <a:rPr lang="en-US" sz="2000" dirty="0">
                  <a:solidFill>
                    <a:prstClr val="black"/>
                  </a:solidFill>
                </a:rPr>
                <a:t>+4</a:t>
              </a:r>
            </a:p>
          </p:txBody>
        </p:sp>
        <p:sp>
          <p:nvSpPr>
            <p:cNvPr id="24" name="Line 7"/>
            <p:cNvSpPr>
              <a:spLocks noChangeShapeType="1"/>
            </p:cNvSpPr>
            <p:nvPr/>
          </p:nvSpPr>
          <p:spPr bwMode="auto">
            <a:xfrm>
              <a:off x="1295400" y="3111500"/>
              <a:ext cx="7620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25" name="Rectangle 8"/>
            <p:cNvSpPr>
              <a:spLocks noChangeArrowheads="1"/>
            </p:cNvSpPr>
            <p:nvPr/>
          </p:nvSpPr>
          <p:spPr bwMode="auto">
            <a:xfrm>
              <a:off x="3657600" y="2501900"/>
              <a:ext cx="990600" cy="1295400"/>
            </a:xfrm>
            <a:prstGeom prst="rect">
              <a:avLst/>
            </a:prstGeom>
            <a:solidFill>
              <a:srgbClr val="FFFFFF"/>
            </a:solidFill>
            <a:ln w="28575">
              <a:solidFill>
                <a:schemeClr val="tx1"/>
              </a:solidFill>
              <a:miter lim="800000"/>
              <a:headEnd/>
              <a:tailEnd/>
            </a:ln>
          </p:spPr>
          <p:txBody>
            <a:bodyPr wrap="none" anchor="ctr">
              <a:prstTxWarp prst="textNoShape">
                <a:avLst/>
              </a:prstTxWarp>
            </a:bodyPr>
            <a:lstStyle/>
            <a:p>
              <a:pPr algn="ctr" defTabSz="457200"/>
              <a:r>
                <a:rPr lang="en-US" sz="2000" smtClean="0">
                  <a:solidFill>
                    <a:prstClr val="black"/>
                  </a:solidFill>
                </a:rPr>
                <a:t>Register</a:t>
              </a:r>
              <a:endParaRPr lang="en-US" sz="2000" dirty="0" smtClean="0">
                <a:solidFill>
                  <a:prstClr val="black"/>
                </a:solidFill>
              </a:endParaRPr>
            </a:p>
            <a:p>
              <a:pPr algn="ctr" defTabSz="457200"/>
              <a:r>
                <a:rPr lang="en-US" sz="2000" smtClean="0">
                  <a:solidFill>
                    <a:prstClr val="black"/>
                  </a:solidFill>
                </a:rPr>
                <a:t>File</a:t>
              </a:r>
              <a:endParaRPr lang="en-US" sz="2000" dirty="0">
                <a:solidFill>
                  <a:prstClr val="black"/>
                </a:solidFill>
              </a:endParaRPr>
            </a:p>
          </p:txBody>
        </p:sp>
        <p:sp>
          <p:nvSpPr>
            <p:cNvPr id="26" name="Line 9"/>
            <p:cNvSpPr>
              <a:spLocks noChangeShapeType="1"/>
            </p:cNvSpPr>
            <p:nvPr/>
          </p:nvSpPr>
          <p:spPr bwMode="auto">
            <a:xfrm>
              <a:off x="3124200" y="2959100"/>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27" name="Line 10"/>
            <p:cNvSpPr>
              <a:spLocks noChangeShapeType="1"/>
            </p:cNvSpPr>
            <p:nvPr/>
          </p:nvSpPr>
          <p:spPr bwMode="auto">
            <a:xfrm>
              <a:off x="3124200" y="3332163"/>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28" name="Line 11"/>
            <p:cNvSpPr>
              <a:spLocks noChangeShapeType="1"/>
            </p:cNvSpPr>
            <p:nvPr/>
          </p:nvSpPr>
          <p:spPr bwMode="auto">
            <a:xfrm>
              <a:off x="3124200" y="3644900"/>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29" name="Text Box 12"/>
            <p:cNvSpPr txBox="1">
              <a:spLocks noChangeArrowheads="1"/>
            </p:cNvSpPr>
            <p:nvPr/>
          </p:nvSpPr>
          <p:spPr bwMode="auto">
            <a:xfrm>
              <a:off x="3088173" y="3248024"/>
              <a:ext cx="339725" cy="396875"/>
            </a:xfrm>
            <a:prstGeom prst="rect">
              <a:avLst/>
            </a:prstGeom>
            <a:noFill/>
            <a:ln w="28575">
              <a:noFill/>
              <a:miter lim="800000"/>
              <a:headEnd/>
              <a:tailEnd/>
            </a:ln>
          </p:spPr>
          <p:txBody>
            <a:bodyPr wrap="none" anchor="ctr">
              <a:prstTxWarp prst="textNoShape">
                <a:avLst/>
              </a:prstTxWarp>
              <a:spAutoFit/>
            </a:bodyPr>
            <a:lstStyle/>
            <a:p>
              <a:pPr algn="ctr" defTabSz="457200"/>
              <a:r>
                <a:rPr lang="en-US" sz="2000" dirty="0" err="1">
                  <a:solidFill>
                    <a:prstClr val="black"/>
                  </a:solidFill>
                </a:rPr>
                <a:t>rt</a:t>
              </a:r>
              <a:endParaRPr lang="en-US" sz="2000" dirty="0">
                <a:solidFill>
                  <a:prstClr val="black"/>
                </a:solidFill>
              </a:endParaRPr>
            </a:p>
          </p:txBody>
        </p:sp>
        <p:sp>
          <p:nvSpPr>
            <p:cNvPr id="30" name="Text Box 13"/>
            <p:cNvSpPr txBox="1">
              <a:spLocks noChangeArrowheads="1"/>
            </p:cNvSpPr>
            <p:nvPr/>
          </p:nvSpPr>
          <p:spPr bwMode="auto">
            <a:xfrm>
              <a:off x="3076333" y="2943226"/>
              <a:ext cx="395287" cy="396875"/>
            </a:xfrm>
            <a:prstGeom prst="rect">
              <a:avLst/>
            </a:prstGeom>
            <a:noFill/>
            <a:ln w="28575">
              <a:noFill/>
              <a:miter lim="800000"/>
              <a:headEnd/>
              <a:tailEnd/>
            </a:ln>
          </p:spPr>
          <p:txBody>
            <a:bodyPr wrap="none" anchor="ctr">
              <a:prstTxWarp prst="textNoShape">
                <a:avLst/>
              </a:prstTxWarp>
              <a:spAutoFit/>
            </a:bodyPr>
            <a:lstStyle/>
            <a:p>
              <a:pPr algn="ctr" defTabSz="457200"/>
              <a:r>
                <a:rPr lang="en-US" sz="2000" dirty="0" err="1">
                  <a:solidFill>
                    <a:prstClr val="black"/>
                  </a:solidFill>
                </a:rPr>
                <a:t>rs</a:t>
              </a:r>
              <a:endParaRPr lang="en-US" sz="2000" dirty="0">
                <a:solidFill>
                  <a:prstClr val="black"/>
                </a:solidFill>
              </a:endParaRPr>
            </a:p>
          </p:txBody>
        </p:sp>
        <p:sp>
          <p:nvSpPr>
            <p:cNvPr id="31" name="Text Box 14"/>
            <p:cNvSpPr txBox="1">
              <a:spLocks noChangeArrowheads="1"/>
            </p:cNvSpPr>
            <p:nvPr/>
          </p:nvSpPr>
          <p:spPr bwMode="auto">
            <a:xfrm>
              <a:off x="3079750" y="2562225"/>
              <a:ext cx="409575" cy="396875"/>
            </a:xfrm>
            <a:prstGeom prst="rect">
              <a:avLst/>
            </a:prstGeom>
            <a:noFill/>
            <a:ln w="28575">
              <a:noFill/>
              <a:miter lim="800000"/>
              <a:headEnd/>
              <a:tailEnd/>
            </a:ln>
          </p:spPr>
          <p:txBody>
            <a:bodyPr wrap="none" anchor="ctr">
              <a:prstTxWarp prst="textNoShape">
                <a:avLst/>
              </a:prstTxWarp>
              <a:spAutoFit/>
            </a:bodyPr>
            <a:lstStyle/>
            <a:p>
              <a:pPr algn="ctr" defTabSz="457200"/>
              <a:r>
                <a:rPr lang="en-US" sz="2000">
                  <a:solidFill>
                    <a:prstClr val="black"/>
                  </a:solidFill>
                </a:rPr>
                <a:t>rd</a:t>
              </a:r>
            </a:p>
          </p:txBody>
        </p:sp>
        <p:grpSp>
          <p:nvGrpSpPr>
            <p:cNvPr id="32" name="Group 16"/>
            <p:cNvGrpSpPr>
              <a:grpSpLocks/>
            </p:cNvGrpSpPr>
            <p:nvPr/>
          </p:nvGrpSpPr>
          <p:grpSpPr bwMode="auto">
            <a:xfrm>
              <a:off x="5334000" y="2562225"/>
              <a:ext cx="1219200" cy="1524000"/>
              <a:chOff x="3648" y="1348"/>
              <a:chExt cx="768" cy="960"/>
            </a:xfrm>
          </p:grpSpPr>
          <p:sp>
            <p:nvSpPr>
              <p:cNvPr id="53" name="Freeform 18"/>
              <p:cNvSpPr>
                <a:spLocks/>
              </p:cNvSpPr>
              <p:nvPr/>
            </p:nvSpPr>
            <p:spPr bwMode="auto">
              <a:xfrm>
                <a:off x="3648" y="1348"/>
                <a:ext cx="528" cy="960"/>
              </a:xfrm>
              <a:custGeom>
                <a:avLst/>
                <a:gdLst>
                  <a:gd name="T0" fmla="*/ 0 w 528"/>
                  <a:gd name="T1" fmla="*/ 0 h 960"/>
                  <a:gd name="T2" fmla="*/ 528 w 528"/>
                  <a:gd name="T3" fmla="*/ 192 h 960"/>
                  <a:gd name="T4" fmla="*/ 528 w 528"/>
                  <a:gd name="T5" fmla="*/ 672 h 960"/>
                  <a:gd name="T6" fmla="*/ 0 w 528"/>
                  <a:gd name="T7" fmla="*/ 960 h 960"/>
                  <a:gd name="T8" fmla="*/ 0 w 528"/>
                  <a:gd name="T9" fmla="*/ 528 h 960"/>
                  <a:gd name="T10" fmla="*/ 48 w 528"/>
                  <a:gd name="T11" fmla="*/ 480 h 960"/>
                  <a:gd name="T12" fmla="*/ 0 w 528"/>
                  <a:gd name="T13" fmla="*/ 432 h 960"/>
                  <a:gd name="T14" fmla="*/ 0 w 528"/>
                  <a:gd name="T15" fmla="*/ 0 h 960"/>
                  <a:gd name="T16" fmla="*/ 0 60000 65536"/>
                  <a:gd name="T17" fmla="*/ 0 60000 65536"/>
                  <a:gd name="T18" fmla="*/ 0 60000 65536"/>
                  <a:gd name="T19" fmla="*/ 0 60000 65536"/>
                  <a:gd name="T20" fmla="*/ 0 60000 65536"/>
                  <a:gd name="T21" fmla="*/ 0 60000 65536"/>
                  <a:gd name="T22" fmla="*/ 0 60000 65536"/>
                  <a:gd name="T23" fmla="*/ 0 60000 65536"/>
                  <a:gd name="T24" fmla="*/ 0 w 528"/>
                  <a:gd name="T25" fmla="*/ 0 h 960"/>
                  <a:gd name="T26" fmla="*/ 528 w 528"/>
                  <a:gd name="T27" fmla="*/ 960 h 9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8" h="960">
                    <a:moveTo>
                      <a:pt x="0" y="0"/>
                    </a:moveTo>
                    <a:lnTo>
                      <a:pt x="528" y="192"/>
                    </a:lnTo>
                    <a:lnTo>
                      <a:pt x="528" y="672"/>
                    </a:lnTo>
                    <a:lnTo>
                      <a:pt x="0" y="960"/>
                    </a:lnTo>
                    <a:lnTo>
                      <a:pt x="0" y="528"/>
                    </a:lnTo>
                    <a:lnTo>
                      <a:pt x="48" y="480"/>
                    </a:lnTo>
                    <a:lnTo>
                      <a:pt x="0" y="432"/>
                    </a:lnTo>
                    <a:lnTo>
                      <a:pt x="0" y="0"/>
                    </a:lnTo>
                    <a:close/>
                  </a:path>
                </a:pathLst>
              </a:custGeom>
              <a:noFill/>
              <a:ln w="38100">
                <a:solidFill>
                  <a:schemeClr val="tx1"/>
                </a:solidFill>
                <a:round/>
                <a:headEnd/>
                <a:tailEnd/>
              </a:ln>
            </p:spPr>
            <p:txBody>
              <a:bodyPr wrap="none" anchor="ctr">
                <a:prstTxWarp prst="textNoShape">
                  <a:avLst/>
                </a:prstTxWarp>
              </a:bodyPr>
              <a:lstStyle/>
              <a:p>
                <a:pPr algn="ctr" defTabSz="457200"/>
                <a:r>
                  <a:rPr lang="en-US" sz="2000" dirty="0" smtClean="0">
                    <a:solidFill>
                      <a:prstClr val="black"/>
                    </a:solidFill>
                  </a:rPr>
                  <a:t>ALU</a:t>
                </a:r>
                <a:endParaRPr lang="en-US" sz="2000" dirty="0">
                  <a:solidFill>
                    <a:prstClr val="black"/>
                  </a:solidFill>
                </a:endParaRPr>
              </a:p>
            </p:txBody>
          </p:sp>
          <p:sp>
            <p:nvSpPr>
              <p:cNvPr id="54" name="Line 19"/>
              <p:cNvSpPr>
                <a:spLocks noChangeShapeType="1"/>
              </p:cNvSpPr>
              <p:nvPr/>
            </p:nvSpPr>
            <p:spPr bwMode="auto">
              <a:xfrm>
                <a:off x="4176" y="1780"/>
                <a:ext cx="240" cy="0"/>
              </a:xfrm>
              <a:prstGeom prst="line">
                <a:avLst/>
              </a:prstGeom>
              <a:noFill/>
              <a:ln w="38100">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grpSp>
        <p:sp>
          <p:nvSpPr>
            <p:cNvPr id="33" name="Line 20"/>
            <p:cNvSpPr>
              <a:spLocks noChangeShapeType="1"/>
            </p:cNvSpPr>
            <p:nvPr/>
          </p:nvSpPr>
          <p:spPr bwMode="auto">
            <a:xfrm>
              <a:off x="4648200" y="3644900"/>
              <a:ext cx="6858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34" name="Line 21"/>
            <p:cNvSpPr>
              <a:spLocks noChangeShapeType="1"/>
            </p:cNvSpPr>
            <p:nvPr/>
          </p:nvSpPr>
          <p:spPr bwMode="auto">
            <a:xfrm>
              <a:off x="3124200" y="3995738"/>
              <a:ext cx="2179638"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35" name="Line 22"/>
            <p:cNvSpPr>
              <a:spLocks noChangeShapeType="1"/>
            </p:cNvSpPr>
            <p:nvPr/>
          </p:nvSpPr>
          <p:spPr bwMode="auto">
            <a:xfrm>
              <a:off x="4648200" y="2830513"/>
              <a:ext cx="655638"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36" name="Rectangle 23"/>
            <p:cNvSpPr>
              <a:spLocks noChangeArrowheads="1"/>
            </p:cNvSpPr>
            <p:nvPr/>
          </p:nvSpPr>
          <p:spPr bwMode="auto">
            <a:xfrm rot="-5400000">
              <a:off x="6096000" y="2959100"/>
              <a:ext cx="1981200" cy="1066800"/>
            </a:xfrm>
            <a:prstGeom prst="rect">
              <a:avLst/>
            </a:prstGeom>
            <a:solidFill>
              <a:srgbClr val="FFFFFF"/>
            </a:solidFill>
            <a:ln w="28575">
              <a:solidFill>
                <a:schemeClr val="tx1"/>
              </a:solidFill>
              <a:miter lim="800000"/>
              <a:headEnd/>
              <a:tailEnd/>
            </a:ln>
          </p:spPr>
          <p:txBody>
            <a:bodyPr wrap="none" anchor="ctr">
              <a:prstTxWarp prst="textNoShape">
                <a:avLst/>
              </a:prstTxWarp>
            </a:bodyPr>
            <a:lstStyle/>
            <a:p>
              <a:pPr algn="ctr" defTabSz="457200"/>
              <a:r>
                <a:rPr lang="en-US" sz="2000" dirty="0">
                  <a:solidFill>
                    <a:prstClr val="black"/>
                  </a:solidFill>
                </a:rPr>
                <a:t>Data</a:t>
              </a:r>
            </a:p>
            <a:p>
              <a:pPr algn="ctr" defTabSz="457200"/>
              <a:r>
                <a:rPr lang="en-US" sz="2000" dirty="0">
                  <a:solidFill>
                    <a:prstClr val="black"/>
                  </a:solidFill>
                </a:rPr>
                <a:t>memory</a:t>
              </a:r>
            </a:p>
          </p:txBody>
        </p:sp>
        <p:sp>
          <p:nvSpPr>
            <p:cNvPr id="37" name="Line 24"/>
            <p:cNvSpPr>
              <a:spLocks noChangeShapeType="1"/>
            </p:cNvSpPr>
            <p:nvPr/>
          </p:nvSpPr>
          <p:spPr bwMode="auto">
            <a:xfrm>
              <a:off x="4876800" y="3644900"/>
              <a:ext cx="0" cy="30480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8" name="Line 25"/>
            <p:cNvSpPr>
              <a:spLocks noChangeShapeType="1"/>
            </p:cNvSpPr>
            <p:nvPr/>
          </p:nvSpPr>
          <p:spPr bwMode="auto">
            <a:xfrm>
              <a:off x="4876800" y="4025900"/>
              <a:ext cx="0" cy="30480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39" name="Line 26"/>
            <p:cNvSpPr>
              <a:spLocks noChangeShapeType="1"/>
            </p:cNvSpPr>
            <p:nvPr/>
          </p:nvSpPr>
          <p:spPr bwMode="auto">
            <a:xfrm>
              <a:off x="4876800" y="4330700"/>
              <a:ext cx="16764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40" name="Line 27"/>
            <p:cNvSpPr>
              <a:spLocks noChangeShapeType="1"/>
            </p:cNvSpPr>
            <p:nvPr/>
          </p:nvSpPr>
          <p:spPr bwMode="auto">
            <a:xfrm>
              <a:off x="7620000" y="3248025"/>
              <a:ext cx="304800"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41" name="Line 28"/>
            <p:cNvSpPr>
              <a:spLocks noChangeShapeType="1"/>
            </p:cNvSpPr>
            <p:nvPr/>
          </p:nvSpPr>
          <p:spPr bwMode="auto">
            <a:xfrm flipV="1">
              <a:off x="7924800" y="1968500"/>
              <a:ext cx="0" cy="1279525"/>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42" name="Line 29"/>
            <p:cNvSpPr>
              <a:spLocks noChangeShapeType="1"/>
            </p:cNvSpPr>
            <p:nvPr/>
          </p:nvSpPr>
          <p:spPr bwMode="auto">
            <a:xfrm flipH="1">
              <a:off x="3921125" y="1968500"/>
              <a:ext cx="4003675"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43" name="Line 30"/>
            <p:cNvSpPr>
              <a:spLocks noChangeShapeType="1"/>
            </p:cNvSpPr>
            <p:nvPr/>
          </p:nvSpPr>
          <p:spPr bwMode="auto">
            <a:xfrm>
              <a:off x="3921125" y="1968500"/>
              <a:ext cx="0" cy="53340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44" name="Text Box 31"/>
            <p:cNvSpPr txBox="1">
              <a:spLocks noChangeArrowheads="1"/>
            </p:cNvSpPr>
            <p:nvPr/>
          </p:nvSpPr>
          <p:spPr bwMode="auto">
            <a:xfrm>
              <a:off x="3079750" y="3949700"/>
              <a:ext cx="663575" cy="396875"/>
            </a:xfrm>
            <a:prstGeom prst="rect">
              <a:avLst/>
            </a:prstGeom>
            <a:noFill/>
            <a:ln w="28575">
              <a:noFill/>
              <a:miter lim="800000"/>
              <a:headEnd/>
              <a:tailEnd/>
            </a:ln>
          </p:spPr>
          <p:txBody>
            <a:bodyPr wrap="none" anchor="ctr">
              <a:prstTxWarp prst="textNoShape">
                <a:avLst/>
              </a:prstTxWarp>
              <a:spAutoFit/>
            </a:bodyPr>
            <a:lstStyle/>
            <a:p>
              <a:pPr algn="ctr" defTabSz="457200"/>
              <a:r>
                <a:rPr lang="en-US" sz="2000" smtClean="0">
                  <a:solidFill>
                    <a:prstClr val="black"/>
                  </a:solidFill>
                </a:rPr>
                <a:t>imm</a:t>
              </a:r>
              <a:endParaRPr lang="en-US" sz="2000" dirty="0">
                <a:solidFill>
                  <a:prstClr val="black"/>
                </a:solidFill>
              </a:endParaRPr>
            </a:p>
          </p:txBody>
        </p:sp>
        <p:sp>
          <p:nvSpPr>
            <p:cNvPr id="45" name="Line 32"/>
            <p:cNvSpPr>
              <a:spLocks noChangeShapeType="1"/>
            </p:cNvSpPr>
            <p:nvPr/>
          </p:nvSpPr>
          <p:spPr bwMode="auto">
            <a:xfrm>
              <a:off x="1676400" y="3111500"/>
              <a:ext cx="0" cy="83820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46" name="AutoShape 33"/>
            <p:cNvSpPr>
              <a:spLocks noChangeArrowheads="1"/>
            </p:cNvSpPr>
            <p:nvPr/>
          </p:nvSpPr>
          <p:spPr bwMode="auto">
            <a:xfrm rot="16200000">
              <a:off x="703652" y="4293696"/>
              <a:ext cx="805021" cy="378809"/>
            </a:xfrm>
            <a:prstGeom prst="roundRect">
              <a:avLst>
                <a:gd name="adj" fmla="val 16667"/>
              </a:avLst>
            </a:prstGeom>
            <a:solidFill>
              <a:srgbClr val="FFFFFF"/>
            </a:solidFill>
            <a:ln w="28575">
              <a:solidFill>
                <a:schemeClr val="tx1"/>
              </a:solidFill>
              <a:round/>
              <a:headEnd/>
              <a:tailEnd/>
            </a:ln>
          </p:spPr>
          <p:txBody>
            <a:bodyPr wrap="none" anchor="ctr">
              <a:prstTxWarp prst="textNoShape">
                <a:avLst/>
              </a:prstTxWarp>
            </a:bodyPr>
            <a:lstStyle/>
            <a:p>
              <a:pPr algn="ctr" defTabSz="457200"/>
              <a:r>
                <a:rPr lang="en-US" sz="2000" dirty="0" smtClean="0">
                  <a:solidFill>
                    <a:prstClr val="black"/>
                  </a:solidFill>
                </a:rPr>
                <a:t>MUX</a:t>
              </a:r>
              <a:endParaRPr lang="en-US" sz="2000" dirty="0">
                <a:solidFill>
                  <a:prstClr val="black"/>
                </a:solidFill>
              </a:endParaRPr>
            </a:p>
          </p:txBody>
        </p:sp>
        <p:sp>
          <p:nvSpPr>
            <p:cNvPr id="47" name="Line 34"/>
            <p:cNvSpPr>
              <a:spLocks noChangeShapeType="1"/>
            </p:cNvSpPr>
            <p:nvPr/>
          </p:nvSpPr>
          <p:spPr bwMode="auto">
            <a:xfrm flipH="1">
              <a:off x="1295400" y="4308475"/>
              <a:ext cx="2286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48" name="Line 35"/>
            <p:cNvSpPr>
              <a:spLocks noChangeShapeType="1"/>
            </p:cNvSpPr>
            <p:nvPr/>
          </p:nvSpPr>
          <p:spPr bwMode="auto">
            <a:xfrm>
              <a:off x="3743325" y="3995738"/>
              <a:ext cx="0" cy="671512"/>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49" name="Line 36"/>
            <p:cNvSpPr>
              <a:spLocks noChangeShapeType="1"/>
            </p:cNvSpPr>
            <p:nvPr/>
          </p:nvSpPr>
          <p:spPr bwMode="auto">
            <a:xfrm flipH="1">
              <a:off x="1295400" y="4667250"/>
              <a:ext cx="2447925"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50" name="Line 37"/>
            <p:cNvSpPr>
              <a:spLocks noChangeShapeType="1"/>
            </p:cNvSpPr>
            <p:nvPr/>
          </p:nvSpPr>
          <p:spPr bwMode="auto">
            <a:xfrm flipH="1">
              <a:off x="533400" y="4483100"/>
              <a:ext cx="381000"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51" name="Line 38"/>
            <p:cNvSpPr>
              <a:spLocks noChangeShapeType="1"/>
            </p:cNvSpPr>
            <p:nvPr/>
          </p:nvSpPr>
          <p:spPr bwMode="auto">
            <a:xfrm flipV="1">
              <a:off x="533400" y="3111500"/>
              <a:ext cx="0" cy="137160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52" name="Line 39"/>
            <p:cNvSpPr>
              <a:spLocks noChangeShapeType="1"/>
            </p:cNvSpPr>
            <p:nvPr/>
          </p:nvSpPr>
          <p:spPr bwMode="auto">
            <a:xfrm>
              <a:off x="533400" y="3111500"/>
              <a:ext cx="3810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grpSp>
      <p:grpSp>
        <p:nvGrpSpPr>
          <p:cNvPr id="55" name="Group 33"/>
          <p:cNvGrpSpPr/>
          <p:nvPr/>
        </p:nvGrpSpPr>
        <p:grpSpPr>
          <a:xfrm>
            <a:off x="3158168" y="3115824"/>
            <a:ext cx="4361688" cy="2423031"/>
            <a:chOff x="3383280" y="1719072"/>
            <a:chExt cx="4361688" cy="2423031"/>
          </a:xfrm>
        </p:grpSpPr>
        <p:grpSp>
          <p:nvGrpSpPr>
            <p:cNvPr id="56" name="Group 59"/>
            <p:cNvGrpSpPr/>
            <p:nvPr/>
          </p:nvGrpSpPr>
          <p:grpSpPr>
            <a:xfrm>
              <a:off x="3383280" y="1719072"/>
              <a:ext cx="109728" cy="2423031"/>
              <a:chOff x="3383280" y="1627632"/>
              <a:chExt cx="109728" cy="2423031"/>
            </a:xfrm>
          </p:grpSpPr>
          <p:sp>
            <p:nvSpPr>
              <p:cNvPr id="72" name="Rectangle 75"/>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grpSp>
            <p:nvGrpSpPr>
              <p:cNvPr id="73" name="Group 76"/>
              <p:cNvGrpSpPr/>
              <p:nvPr/>
            </p:nvGrpSpPr>
            <p:grpSpPr>
              <a:xfrm>
                <a:off x="3392424" y="3820160"/>
                <a:ext cx="91440" cy="230503"/>
                <a:chOff x="3402584" y="3820160"/>
                <a:chExt cx="91440" cy="230503"/>
              </a:xfrm>
            </p:grpSpPr>
            <p:sp>
              <p:nvSpPr>
                <p:cNvPr id="74" name="Isosceles Triangle 77"/>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cxnSp>
              <p:nvCxnSpPr>
                <p:cNvPr id="75" name="Straight Connector 78"/>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57" name="Group 79"/>
            <p:cNvGrpSpPr/>
            <p:nvPr/>
          </p:nvGrpSpPr>
          <p:grpSpPr>
            <a:xfrm>
              <a:off x="4937760" y="1719072"/>
              <a:ext cx="109728" cy="2423031"/>
              <a:chOff x="3383280" y="1627632"/>
              <a:chExt cx="109728" cy="2423031"/>
            </a:xfrm>
          </p:grpSpPr>
          <p:sp>
            <p:nvSpPr>
              <p:cNvPr id="68" name="Rectangle 80"/>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grpSp>
            <p:nvGrpSpPr>
              <p:cNvPr id="69" name="Group 81"/>
              <p:cNvGrpSpPr/>
              <p:nvPr/>
            </p:nvGrpSpPr>
            <p:grpSpPr>
              <a:xfrm>
                <a:off x="3392424" y="3820160"/>
                <a:ext cx="91440" cy="230503"/>
                <a:chOff x="3402584" y="3820160"/>
                <a:chExt cx="91440" cy="230503"/>
              </a:xfrm>
            </p:grpSpPr>
            <p:sp>
              <p:nvSpPr>
                <p:cNvPr id="70" name="Isosceles Triangle 82"/>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cxnSp>
              <p:nvCxnSpPr>
                <p:cNvPr id="71" name="Straight Connector 83"/>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58" name="Group 84"/>
            <p:cNvGrpSpPr/>
            <p:nvPr/>
          </p:nvGrpSpPr>
          <p:grpSpPr>
            <a:xfrm>
              <a:off x="6217920" y="1719072"/>
              <a:ext cx="109728" cy="2423031"/>
              <a:chOff x="3383280" y="1627632"/>
              <a:chExt cx="109728" cy="2423031"/>
            </a:xfrm>
          </p:grpSpPr>
          <p:sp>
            <p:nvSpPr>
              <p:cNvPr id="64" name="Rectangle 85"/>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grpSp>
            <p:nvGrpSpPr>
              <p:cNvPr id="65" name="Group 86"/>
              <p:cNvGrpSpPr/>
              <p:nvPr/>
            </p:nvGrpSpPr>
            <p:grpSpPr>
              <a:xfrm>
                <a:off x="3392424" y="3820160"/>
                <a:ext cx="91440" cy="230503"/>
                <a:chOff x="3402584" y="3820160"/>
                <a:chExt cx="91440" cy="230503"/>
              </a:xfrm>
            </p:grpSpPr>
            <p:sp>
              <p:nvSpPr>
                <p:cNvPr id="66" name="Isosceles Triangle 87"/>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cxnSp>
              <p:nvCxnSpPr>
                <p:cNvPr id="67" name="Straight Connector 88"/>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59" name="Group 89"/>
            <p:cNvGrpSpPr/>
            <p:nvPr/>
          </p:nvGrpSpPr>
          <p:grpSpPr>
            <a:xfrm>
              <a:off x="7635240" y="1719072"/>
              <a:ext cx="109728" cy="2423031"/>
              <a:chOff x="3383280" y="1627632"/>
              <a:chExt cx="109728" cy="2423031"/>
            </a:xfrm>
          </p:grpSpPr>
          <p:sp>
            <p:nvSpPr>
              <p:cNvPr id="60" name="Rectangle 90"/>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grpSp>
            <p:nvGrpSpPr>
              <p:cNvPr id="61" name="Group 91"/>
              <p:cNvGrpSpPr/>
              <p:nvPr/>
            </p:nvGrpSpPr>
            <p:grpSpPr>
              <a:xfrm>
                <a:off x="3392424" y="3820160"/>
                <a:ext cx="91440" cy="230503"/>
                <a:chOff x="3402584" y="3820160"/>
                <a:chExt cx="91440" cy="230503"/>
              </a:xfrm>
            </p:grpSpPr>
            <p:sp>
              <p:nvSpPr>
                <p:cNvPr id="62" name="Isosceles Triangle 92"/>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cxnSp>
              <p:nvCxnSpPr>
                <p:cNvPr id="63" name="Straight Connector 93"/>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sp>
        <p:nvSpPr>
          <p:cNvPr id="76" name="Rectangle 8"/>
          <p:cNvSpPr>
            <a:spLocks noChangeArrowheads="1"/>
          </p:cNvSpPr>
          <p:nvPr/>
        </p:nvSpPr>
        <p:spPr bwMode="auto">
          <a:xfrm>
            <a:off x="8056108" y="3385592"/>
            <a:ext cx="980388" cy="971128"/>
          </a:xfrm>
          <a:prstGeom prst="rect">
            <a:avLst/>
          </a:prstGeom>
          <a:solidFill>
            <a:srgbClr val="FFFFFF"/>
          </a:solidFill>
          <a:ln w="28575">
            <a:solidFill>
              <a:srgbClr val="FF0000"/>
            </a:solidFill>
            <a:prstDash val="dash"/>
            <a:miter lim="800000"/>
            <a:headEnd/>
            <a:tailEnd/>
          </a:ln>
        </p:spPr>
        <p:txBody>
          <a:bodyPr wrap="none" anchor="ctr">
            <a:prstTxWarp prst="textNoShape">
              <a:avLst/>
            </a:prstTxWarp>
          </a:bodyPr>
          <a:lstStyle/>
          <a:p>
            <a:pPr algn="ctr" defTabSz="457200"/>
            <a:r>
              <a:rPr lang="en-US" sz="2000" smtClean="0">
                <a:solidFill>
                  <a:srgbClr val="FF0000"/>
                </a:solidFill>
              </a:rPr>
              <a:t>Register</a:t>
            </a:r>
            <a:endParaRPr lang="en-US" sz="2000" dirty="0" smtClean="0">
              <a:solidFill>
                <a:srgbClr val="FF0000"/>
              </a:solidFill>
            </a:endParaRPr>
          </a:p>
          <a:p>
            <a:pPr algn="ctr" defTabSz="457200"/>
            <a:r>
              <a:rPr lang="en-US" sz="2000" smtClean="0">
                <a:solidFill>
                  <a:srgbClr val="FF0000"/>
                </a:solidFill>
              </a:rPr>
              <a:t>File</a:t>
            </a:r>
            <a:endParaRPr lang="en-US" sz="2000" dirty="0">
              <a:solidFill>
                <a:srgbClr val="FF0000"/>
              </a:solidFill>
            </a:endParaRPr>
          </a:p>
        </p:txBody>
      </p:sp>
      <p:sp>
        <p:nvSpPr>
          <p:cNvPr id="77" name="Line 19"/>
          <p:cNvSpPr>
            <a:spLocks noChangeShapeType="1"/>
          </p:cNvSpPr>
          <p:nvPr/>
        </p:nvSpPr>
        <p:spPr bwMode="auto">
          <a:xfrm>
            <a:off x="7344376" y="3944908"/>
            <a:ext cx="720000" cy="0"/>
          </a:xfrm>
          <a:prstGeom prst="line">
            <a:avLst/>
          </a:prstGeom>
          <a:noFill/>
          <a:ln w="38100">
            <a:solidFill>
              <a:srgbClr val="FF0000"/>
            </a:solidFill>
            <a:prstDash val="sysDash"/>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78" name="TextBox 77"/>
          <p:cNvSpPr txBox="1"/>
          <p:nvPr/>
        </p:nvSpPr>
        <p:spPr>
          <a:xfrm>
            <a:off x="3419872" y="5961132"/>
            <a:ext cx="1107996" cy="461665"/>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zh-CN" altLang="en-US" sz="2400" dirty="0" smtClean="0">
                <a:latin typeface="黑体" panose="02010609060101010101" pitchFamily="49" charset="-122"/>
                <a:ea typeface="黑体" panose="02010609060101010101" pitchFamily="49" charset="-122"/>
              </a:rPr>
              <a:t>读操作</a:t>
            </a:r>
            <a:endParaRPr lang="zh-CN" altLang="en-US" sz="2400" dirty="0">
              <a:latin typeface="黑体" panose="02010609060101010101" pitchFamily="49" charset="-122"/>
              <a:ea typeface="黑体" panose="02010609060101010101" pitchFamily="49" charset="-122"/>
            </a:endParaRPr>
          </a:p>
        </p:txBody>
      </p:sp>
      <p:sp>
        <p:nvSpPr>
          <p:cNvPr id="79" name="TextBox 78"/>
          <p:cNvSpPr txBox="1"/>
          <p:nvPr/>
        </p:nvSpPr>
        <p:spPr>
          <a:xfrm>
            <a:off x="7668344" y="5961132"/>
            <a:ext cx="1107996" cy="461665"/>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zh-CN" altLang="en-US" sz="2400" dirty="0" smtClean="0">
                <a:latin typeface="黑体" panose="02010609060101010101" pitchFamily="49" charset="-122"/>
                <a:ea typeface="黑体" panose="02010609060101010101" pitchFamily="49" charset="-122"/>
              </a:rPr>
              <a:t>写操作</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524282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矩形 54272"/>
          <p:cNvSpPr/>
          <p:nvPr/>
        </p:nvSpPr>
        <p:spPr>
          <a:xfrm>
            <a:off x="1387361" y="6080648"/>
            <a:ext cx="7704458" cy="745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正确认识流水线：流水线级数与</a:t>
            </a:r>
            <a:r>
              <a:rPr lang="en-US" altLang="zh-CN" dirty="0" err="1" smtClean="0"/>
              <a:t>RF</a:t>
            </a:r>
            <a:endParaRPr lang="zh-CN" altLang="en-US" dirty="0"/>
          </a:p>
        </p:txBody>
      </p:sp>
      <p:sp>
        <p:nvSpPr>
          <p:cNvPr id="3" name="内容占位符 2"/>
          <p:cNvSpPr>
            <a:spLocks noGrp="1"/>
          </p:cNvSpPr>
          <p:nvPr>
            <p:ph idx="1"/>
          </p:nvPr>
        </p:nvSpPr>
        <p:spPr>
          <a:xfrm>
            <a:off x="70380" y="3894000"/>
            <a:ext cx="4093597" cy="2913542"/>
          </a:xfrm>
        </p:spPr>
        <p:txBody>
          <a:bodyPr>
            <a:normAutofit fontScale="92500" lnSpcReduction="10000"/>
          </a:bodyPr>
          <a:lstStyle/>
          <a:p>
            <a:r>
              <a:rPr lang="en-US" altLang="zh-CN" dirty="0" err="1" smtClean="0"/>
              <a:t>RF</a:t>
            </a:r>
            <a:r>
              <a:rPr lang="zh-CN" altLang="en-US" dirty="0" smtClean="0"/>
              <a:t>：上升沿被更新</a:t>
            </a:r>
            <a:endParaRPr lang="en-US" altLang="zh-CN" dirty="0" smtClean="0"/>
          </a:p>
          <a:p>
            <a:pPr lvl="1"/>
            <a:r>
              <a:rPr lang="en-US" altLang="zh-CN" dirty="0" smtClean="0"/>
              <a:t>WE</a:t>
            </a:r>
            <a:r>
              <a:rPr lang="zh-CN" altLang="en-US" dirty="0" smtClean="0"/>
              <a:t>有效，则</a:t>
            </a:r>
            <a:r>
              <a:rPr lang="en-US" altLang="zh-CN" dirty="0" err="1" smtClean="0"/>
              <a:t>WD</a:t>
            </a:r>
            <a:r>
              <a:rPr lang="zh-CN" altLang="en-US" dirty="0" smtClean="0"/>
              <a:t>被写入</a:t>
            </a:r>
            <a:r>
              <a:rPr lang="en-US" altLang="zh-CN" dirty="0" err="1" smtClean="0"/>
              <a:t>A3</a:t>
            </a:r>
            <a:endParaRPr lang="en-US" altLang="zh-CN" dirty="0" smtClean="0"/>
          </a:p>
          <a:p>
            <a:r>
              <a:rPr lang="zh-CN" altLang="en-US" dirty="0" smtClean="0"/>
              <a:t>输出：与时钟无关，仅与</a:t>
            </a:r>
            <a:r>
              <a:rPr lang="en-US" altLang="zh-CN" dirty="0" err="1" smtClean="0"/>
              <a:t>RF</a:t>
            </a:r>
            <a:r>
              <a:rPr lang="zh-CN" altLang="en-US" dirty="0" smtClean="0"/>
              <a:t>内容及</a:t>
            </a:r>
            <a:r>
              <a:rPr lang="en-US" altLang="zh-CN" dirty="0" smtClean="0"/>
              <a:t>A1/</a:t>
            </a:r>
            <a:r>
              <a:rPr lang="en-US" altLang="zh-CN" dirty="0" err="1" smtClean="0"/>
              <a:t>A2</a:t>
            </a:r>
            <a:r>
              <a:rPr lang="zh-CN" altLang="en-US" dirty="0" smtClean="0"/>
              <a:t>相关</a:t>
            </a:r>
            <a:endParaRPr lang="en-US" altLang="zh-CN" dirty="0" smtClean="0"/>
          </a:p>
        </p:txBody>
      </p:sp>
      <p:sp>
        <p:nvSpPr>
          <p:cNvPr id="4" name="灯片编号占位符 3"/>
          <p:cNvSpPr>
            <a:spLocks noGrp="1"/>
          </p:cNvSpPr>
          <p:nvPr>
            <p:ph type="sldNum" sz="quarter" idx="12"/>
          </p:nvPr>
        </p:nvSpPr>
        <p:spPr>
          <a:xfrm>
            <a:off x="3419872" y="6520259"/>
            <a:ext cx="2448272" cy="365125"/>
          </a:xfrm>
        </p:spPr>
        <p:txBody>
          <a:bodyPr/>
          <a:lstStyle/>
          <a:p>
            <a:fld id="{28830286-F6D1-4D88-8A08-C1E3876262BA}" type="slidenum">
              <a:rPr lang="zh-CN" altLang="en-US" smtClean="0">
                <a:solidFill>
                  <a:prstClr val="black"/>
                </a:solidFill>
              </a:rPr>
              <a:pPr/>
              <a:t>27</a:t>
            </a:fld>
            <a:endParaRPr lang="zh-CN" altLang="en-US" dirty="0">
              <a:solidFill>
                <a:prstClr val="black"/>
              </a:solidFill>
            </a:endParaRPr>
          </a:p>
        </p:txBody>
      </p:sp>
      <p:grpSp>
        <p:nvGrpSpPr>
          <p:cNvPr id="226" name="组合 225"/>
          <p:cNvGrpSpPr/>
          <p:nvPr/>
        </p:nvGrpSpPr>
        <p:grpSpPr>
          <a:xfrm>
            <a:off x="1413981" y="797655"/>
            <a:ext cx="3602003" cy="432048"/>
            <a:chOff x="6372100" y="1556792"/>
            <a:chExt cx="3600500" cy="432048"/>
          </a:xfrm>
        </p:grpSpPr>
        <p:grpSp>
          <p:nvGrpSpPr>
            <p:cNvPr id="219" name="组合 218"/>
            <p:cNvGrpSpPr/>
            <p:nvPr/>
          </p:nvGrpSpPr>
          <p:grpSpPr>
            <a:xfrm>
              <a:off x="6372100" y="1556840"/>
              <a:ext cx="1799900" cy="432000"/>
              <a:chOff x="4356024" y="1556792"/>
              <a:chExt cx="432000" cy="396000"/>
            </a:xfrm>
          </p:grpSpPr>
          <p:cxnSp>
            <p:nvCxnSpPr>
              <p:cNvPr id="222" name="直接箭头连接符 221"/>
              <p:cNvCxnSpPr/>
              <p:nvPr/>
            </p:nvCxnSpPr>
            <p:spPr>
              <a:xfrm flipH="1" flipV="1">
                <a:off x="4358297" y="1556836"/>
                <a:ext cx="0" cy="395956"/>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直接箭头连接符 220"/>
              <p:cNvCxnSpPr/>
              <p:nvPr/>
            </p:nvCxnSpPr>
            <p:spPr>
              <a:xfrm>
                <a:off x="4356024" y="1556792"/>
                <a:ext cx="432000"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24" name="直接箭头连接符 223"/>
            <p:cNvCxnSpPr/>
            <p:nvPr/>
          </p:nvCxnSpPr>
          <p:spPr>
            <a:xfrm flipH="1">
              <a:off x="8172599" y="1988840"/>
              <a:ext cx="1800001"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直接箭头连接符 224"/>
            <p:cNvCxnSpPr/>
            <p:nvPr/>
          </p:nvCxnSpPr>
          <p:spPr>
            <a:xfrm flipH="1" flipV="1">
              <a:off x="8164269" y="1556792"/>
              <a:ext cx="0" cy="431952"/>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7" name="组合 226"/>
          <p:cNvGrpSpPr/>
          <p:nvPr/>
        </p:nvGrpSpPr>
        <p:grpSpPr>
          <a:xfrm>
            <a:off x="3214192" y="797655"/>
            <a:ext cx="3600390" cy="432048"/>
            <a:chOff x="4572010" y="1556792"/>
            <a:chExt cx="3600390" cy="432048"/>
          </a:xfrm>
        </p:grpSpPr>
        <p:grpSp>
          <p:nvGrpSpPr>
            <p:cNvPr id="228" name="组合 227"/>
            <p:cNvGrpSpPr/>
            <p:nvPr/>
          </p:nvGrpSpPr>
          <p:grpSpPr>
            <a:xfrm>
              <a:off x="4572010" y="1556840"/>
              <a:ext cx="3599992" cy="432000"/>
              <a:chOff x="3923978" y="1556792"/>
              <a:chExt cx="864046" cy="396000"/>
            </a:xfrm>
          </p:grpSpPr>
          <p:grpSp>
            <p:nvGrpSpPr>
              <p:cNvPr id="231" name="组合 230"/>
              <p:cNvGrpSpPr/>
              <p:nvPr/>
            </p:nvGrpSpPr>
            <p:grpSpPr>
              <a:xfrm flipH="1">
                <a:off x="3923978" y="1556792"/>
                <a:ext cx="432073" cy="396000"/>
                <a:chOff x="6156077" y="1340768"/>
                <a:chExt cx="584563" cy="1872208"/>
              </a:xfrm>
            </p:grpSpPr>
            <p:cxnSp>
              <p:nvCxnSpPr>
                <p:cNvPr id="233" name="直接箭头连接符 232"/>
                <p:cNvCxnSpPr/>
                <p:nvPr/>
              </p:nvCxnSpPr>
              <p:spPr>
                <a:xfrm flipV="1">
                  <a:off x="6156077" y="1340768"/>
                  <a:ext cx="0" cy="187200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4" name="直接箭头连接符 233"/>
                <p:cNvCxnSpPr/>
                <p:nvPr/>
              </p:nvCxnSpPr>
              <p:spPr>
                <a:xfrm>
                  <a:off x="6156143" y="3212976"/>
                  <a:ext cx="584497"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32" name="直接箭头连接符 231"/>
              <p:cNvCxnSpPr/>
              <p:nvPr/>
            </p:nvCxnSpPr>
            <p:spPr>
              <a:xfrm>
                <a:off x="4356024" y="1556792"/>
                <a:ext cx="432000"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30" name="直接箭头连接符 229"/>
            <p:cNvCxnSpPr/>
            <p:nvPr/>
          </p:nvCxnSpPr>
          <p:spPr>
            <a:xfrm flipH="1" flipV="1">
              <a:off x="8172400" y="1556792"/>
              <a:ext cx="0" cy="431952"/>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36" name="五边形 235"/>
          <p:cNvSpPr/>
          <p:nvPr/>
        </p:nvSpPr>
        <p:spPr>
          <a:xfrm>
            <a:off x="1413982" y="3220775"/>
            <a:ext cx="4032000" cy="457200"/>
          </a:xfrm>
          <a:prstGeom prst="homePlate">
            <a:avLst/>
          </a:prstGeom>
          <a:solidFill>
            <a:schemeClr val="accent5">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 bIns="45720" numCol="1" spcCol="0" rtlCol="0" fromWordArt="0" anchor="ctr" anchorCtr="0" forceAA="0" compatLnSpc="1">
            <a:prstTxWarp prst="textNoShape">
              <a:avLst/>
            </a:prstTxWarp>
            <a:noAutofit/>
          </a:bodyPr>
          <a:lstStyle/>
          <a:p>
            <a:pPr algn="ctr"/>
            <a:r>
              <a:rPr lang="zh-CN" altLang="en-US" sz="2000" dirty="0" smtClean="0">
                <a:solidFill>
                  <a:schemeClr val="tx1"/>
                </a:solidFill>
                <a:latin typeface="黑体" panose="02010609060101010101" pitchFamily="49" charset="-122"/>
                <a:ea typeface="黑体" panose="02010609060101010101" pitchFamily="49" charset="-122"/>
              </a:rPr>
              <a:t>旧值</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237" name="TextBox 236"/>
          <p:cNvSpPr txBox="1"/>
          <p:nvPr/>
        </p:nvSpPr>
        <p:spPr>
          <a:xfrm>
            <a:off x="277163" y="3220775"/>
            <a:ext cx="1136850" cy="40011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rtlCol="0">
            <a:spAutoFit/>
          </a:bodyPr>
          <a:lstStyle>
            <a:defPPr>
              <a:defRPr lang="zh-CN"/>
            </a:defPPr>
            <a:lvl1pPr algn="r">
              <a:defRPr sz="2000">
                <a:solidFill>
                  <a:schemeClr val="tx1"/>
                </a:solidFill>
              </a:defRPr>
            </a:lvl1pPr>
          </a:lstStyle>
          <a:p>
            <a:r>
              <a:rPr lang="en-US" altLang="zh-CN" dirty="0" err="1"/>
              <a:t>RD1</a:t>
            </a:r>
            <a:r>
              <a:rPr lang="en-US" altLang="zh-CN" dirty="0"/>
              <a:t>/</a:t>
            </a:r>
            <a:r>
              <a:rPr lang="en-US" altLang="zh-CN" dirty="0" err="1"/>
              <a:t>RD2</a:t>
            </a:r>
            <a:endParaRPr lang="zh-CN" altLang="en-US" dirty="0"/>
          </a:p>
        </p:txBody>
      </p:sp>
      <p:sp>
        <p:nvSpPr>
          <p:cNvPr id="238" name="五边形 237"/>
          <p:cNvSpPr/>
          <p:nvPr/>
        </p:nvSpPr>
        <p:spPr>
          <a:xfrm>
            <a:off x="3419871" y="1373719"/>
            <a:ext cx="1954109" cy="457200"/>
          </a:xfrm>
          <a:prstGeom prst="homePlate">
            <a:avLst/>
          </a:prstGeom>
          <a:solidFill>
            <a:srgbClr val="FFC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 bIns="45720" numCol="1" spcCol="0" rtlCol="0" fromWordArt="0" anchor="ctr" anchorCtr="0" forceAA="0" compatLnSpc="1">
            <a:prstTxWarp prst="textNoShape">
              <a:avLst/>
            </a:prstTxWarp>
            <a:noAutofit/>
          </a:bodyPr>
          <a:lstStyle/>
          <a:p>
            <a:pPr algn="ctr"/>
            <a:r>
              <a:rPr lang="zh-CN" altLang="en-US" sz="2000" dirty="0" smtClean="0">
                <a:solidFill>
                  <a:schemeClr val="tx1"/>
                </a:solidFill>
                <a:latin typeface="黑体" panose="02010609060101010101" pitchFamily="49" charset="-122"/>
                <a:ea typeface="黑体" panose="02010609060101010101" pitchFamily="49" charset="-122"/>
              </a:rPr>
              <a:t>新值</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239" name="TextBox 238"/>
          <p:cNvSpPr txBox="1"/>
          <p:nvPr/>
        </p:nvSpPr>
        <p:spPr>
          <a:xfrm>
            <a:off x="829348" y="1430809"/>
            <a:ext cx="569387" cy="40011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rtlCol="0">
            <a:spAutoFit/>
          </a:bodyPr>
          <a:lstStyle/>
          <a:p>
            <a:pPr algn="r"/>
            <a:r>
              <a:rPr lang="en-US" altLang="zh-CN" sz="2000" dirty="0" err="1" smtClean="0">
                <a:solidFill>
                  <a:schemeClr val="tx1"/>
                </a:solidFill>
              </a:rPr>
              <a:t>WD</a:t>
            </a:r>
            <a:endParaRPr lang="zh-CN" altLang="en-US" sz="2000" dirty="0">
              <a:solidFill>
                <a:schemeClr val="tx1"/>
              </a:solidFill>
            </a:endParaRPr>
          </a:p>
        </p:txBody>
      </p:sp>
      <p:sp>
        <p:nvSpPr>
          <p:cNvPr id="240" name="TextBox 239"/>
          <p:cNvSpPr txBox="1"/>
          <p:nvPr/>
        </p:nvSpPr>
        <p:spPr>
          <a:xfrm>
            <a:off x="870009" y="1934865"/>
            <a:ext cx="537327" cy="40011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rtlCol="0">
            <a:spAutoFit/>
          </a:bodyPr>
          <a:lstStyle/>
          <a:p>
            <a:pPr algn="r"/>
            <a:r>
              <a:rPr lang="en-US" altLang="zh-CN" sz="2000" dirty="0" smtClean="0">
                <a:solidFill>
                  <a:schemeClr val="tx1"/>
                </a:solidFill>
              </a:rPr>
              <a:t>WE</a:t>
            </a:r>
            <a:endParaRPr lang="zh-CN" altLang="en-US" sz="2000" dirty="0">
              <a:solidFill>
                <a:schemeClr val="tx1"/>
              </a:solidFill>
            </a:endParaRPr>
          </a:p>
        </p:txBody>
      </p:sp>
      <p:grpSp>
        <p:nvGrpSpPr>
          <p:cNvPr id="245" name="组合 244"/>
          <p:cNvGrpSpPr/>
          <p:nvPr/>
        </p:nvGrpSpPr>
        <p:grpSpPr>
          <a:xfrm flipH="1">
            <a:off x="1413982" y="1974983"/>
            <a:ext cx="216024" cy="432000"/>
            <a:chOff x="6156077" y="1340768"/>
            <a:chExt cx="584563" cy="1872208"/>
          </a:xfrm>
        </p:grpSpPr>
        <p:cxnSp>
          <p:nvCxnSpPr>
            <p:cNvPr id="247" name="直接箭头连接符 246"/>
            <p:cNvCxnSpPr/>
            <p:nvPr/>
          </p:nvCxnSpPr>
          <p:spPr>
            <a:xfrm flipV="1">
              <a:off x="6156077" y="1340768"/>
              <a:ext cx="0" cy="187200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接箭头连接符 247"/>
            <p:cNvCxnSpPr/>
            <p:nvPr/>
          </p:nvCxnSpPr>
          <p:spPr>
            <a:xfrm>
              <a:off x="6156143" y="3212976"/>
              <a:ext cx="584497"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46" name="直接箭头连接符 245"/>
          <p:cNvCxnSpPr/>
          <p:nvPr/>
        </p:nvCxnSpPr>
        <p:spPr>
          <a:xfrm>
            <a:off x="1629982" y="1974983"/>
            <a:ext cx="3672034"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3" name="直接箭头连接符 242"/>
          <p:cNvCxnSpPr/>
          <p:nvPr/>
        </p:nvCxnSpPr>
        <p:spPr>
          <a:xfrm flipH="1">
            <a:off x="5302613" y="2406983"/>
            <a:ext cx="1512000"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4" name="直接箭头连接符 243"/>
          <p:cNvCxnSpPr/>
          <p:nvPr/>
        </p:nvCxnSpPr>
        <p:spPr>
          <a:xfrm flipH="1" flipV="1">
            <a:off x="5302414" y="1974935"/>
            <a:ext cx="0" cy="431952"/>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0" name="五边形 249"/>
          <p:cNvSpPr/>
          <p:nvPr/>
        </p:nvSpPr>
        <p:spPr>
          <a:xfrm>
            <a:off x="1413982" y="2572703"/>
            <a:ext cx="3816000" cy="457200"/>
          </a:xfrm>
          <a:prstGeom prst="homePlate">
            <a:avLst/>
          </a:prstGeom>
          <a:solidFill>
            <a:schemeClr val="accent5">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 bIns="45720" numCol="1" spcCol="0" rtlCol="0" fromWordArt="0" anchor="ctr" anchorCtr="0" forceAA="0" compatLnSpc="1">
            <a:prstTxWarp prst="textNoShape">
              <a:avLst/>
            </a:prstTxWarp>
            <a:noAutofit/>
          </a:bodyPr>
          <a:lstStyle/>
          <a:p>
            <a:pPr algn="ctr"/>
            <a:r>
              <a:rPr lang="zh-CN" altLang="en-US" sz="2000" dirty="0" smtClean="0">
                <a:solidFill>
                  <a:schemeClr val="tx1"/>
                </a:solidFill>
                <a:latin typeface="黑体" panose="02010609060101010101" pitchFamily="49" charset="-122"/>
                <a:ea typeface="黑体" panose="02010609060101010101" pitchFamily="49" charset="-122"/>
              </a:rPr>
              <a:t>旧值</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251" name="TextBox 250"/>
          <p:cNvSpPr txBox="1"/>
          <p:nvPr/>
        </p:nvSpPr>
        <p:spPr>
          <a:xfrm>
            <a:off x="-36512" y="2564904"/>
            <a:ext cx="1450525" cy="40011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rtlCol="0">
            <a:spAutoFit/>
          </a:bodyPr>
          <a:lstStyle/>
          <a:p>
            <a:pPr algn="r"/>
            <a:r>
              <a:rPr lang="en-US" altLang="zh-CN" sz="2000" smtClean="0">
                <a:solidFill>
                  <a:schemeClr val="tx1"/>
                </a:solidFill>
              </a:rPr>
              <a:t>Register File</a:t>
            </a:r>
            <a:endParaRPr lang="zh-CN" altLang="en-US" sz="2000" dirty="0">
              <a:solidFill>
                <a:schemeClr val="tx1"/>
              </a:solidFill>
            </a:endParaRPr>
          </a:p>
        </p:txBody>
      </p:sp>
      <p:sp>
        <p:nvSpPr>
          <p:cNvPr id="253" name="五边形 252"/>
          <p:cNvSpPr/>
          <p:nvPr/>
        </p:nvSpPr>
        <p:spPr>
          <a:xfrm flipH="1">
            <a:off x="5230406" y="2572703"/>
            <a:ext cx="1584000" cy="457200"/>
          </a:xfrm>
          <a:prstGeom prst="homePlate">
            <a:avLst/>
          </a:prstGeom>
          <a:solidFill>
            <a:srgbClr val="FFC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 bIns="45720" numCol="1" spcCol="0" rtlCol="0" fromWordArt="0" anchor="ctr" anchorCtr="0" forceAA="0" compatLnSpc="1">
            <a:prstTxWarp prst="textNoShape">
              <a:avLst/>
            </a:prstTxWarp>
            <a:noAutofit/>
          </a:bodyPr>
          <a:lstStyle/>
          <a:p>
            <a:pPr algn="ctr"/>
            <a:r>
              <a:rPr lang="zh-CN" altLang="en-US" sz="1400" dirty="0" smtClean="0">
                <a:solidFill>
                  <a:schemeClr val="tx1"/>
                </a:solidFill>
                <a:latin typeface="黑体" panose="02010609060101010101" pitchFamily="49" charset="-122"/>
                <a:ea typeface="黑体" panose="02010609060101010101" pitchFamily="49" charset="-122"/>
              </a:rPr>
              <a:t>某个寄存器</a:t>
            </a:r>
            <a:endParaRPr lang="en-US" altLang="zh-CN" sz="1400" dirty="0" smtClean="0">
              <a:solidFill>
                <a:schemeClr val="tx1"/>
              </a:solidFill>
              <a:latin typeface="黑体" panose="02010609060101010101" pitchFamily="49" charset="-122"/>
              <a:ea typeface="黑体" panose="02010609060101010101" pitchFamily="49" charset="-122"/>
            </a:endParaRPr>
          </a:p>
          <a:p>
            <a:pPr algn="ctr"/>
            <a:r>
              <a:rPr lang="zh-CN" altLang="en-US" sz="1400" dirty="0" smtClean="0">
                <a:solidFill>
                  <a:schemeClr val="tx1"/>
                </a:solidFill>
                <a:latin typeface="黑体" panose="02010609060101010101" pitchFamily="49" charset="-122"/>
                <a:ea typeface="黑体" panose="02010609060101010101" pitchFamily="49" charset="-122"/>
              </a:rPr>
              <a:t>被更新</a:t>
            </a:r>
            <a:endParaRPr lang="zh-CN" altLang="en-US" sz="1400" dirty="0">
              <a:solidFill>
                <a:schemeClr val="tx1"/>
              </a:solidFill>
              <a:latin typeface="黑体" panose="02010609060101010101" pitchFamily="49" charset="-122"/>
              <a:ea typeface="黑体" panose="02010609060101010101" pitchFamily="49" charset="-122"/>
            </a:endParaRPr>
          </a:p>
        </p:txBody>
      </p:sp>
      <p:sp>
        <p:nvSpPr>
          <p:cNvPr id="254" name="五边形 253"/>
          <p:cNvSpPr/>
          <p:nvPr/>
        </p:nvSpPr>
        <p:spPr>
          <a:xfrm flipH="1">
            <a:off x="5446606" y="3220775"/>
            <a:ext cx="1368000" cy="457200"/>
          </a:xfrm>
          <a:prstGeom prst="homePlate">
            <a:avLst/>
          </a:prstGeom>
          <a:solidFill>
            <a:srgbClr val="FFC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 bIns="45720" numCol="1" spcCol="0" rtlCol="0" fromWordArt="0" anchor="ctr" anchorCtr="0" forceAA="0" compatLnSpc="1">
            <a:prstTxWarp prst="textNoShape">
              <a:avLst/>
            </a:prstTxWarp>
            <a:noAutofit/>
          </a:bodyPr>
          <a:lstStyle/>
          <a:p>
            <a:pPr algn="ctr"/>
            <a:r>
              <a:rPr lang="zh-CN" altLang="en-US" sz="2000" dirty="0">
                <a:solidFill>
                  <a:schemeClr val="tx1"/>
                </a:solidFill>
                <a:latin typeface="黑体" panose="02010609060101010101" pitchFamily="49" charset="-122"/>
                <a:ea typeface="黑体" panose="02010609060101010101" pitchFamily="49" charset="-122"/>
              </a:rPr>
              <a:t>更新</a:t>
            </a:r>
          </a:p>
        </p:txBody>
      </p:sp>
      <p:cxnSp>
        <p:nvCxnSpPr>
          <p:cNvPr id="255" name="直接箭头连接符 254"/>
          <p:cNvCxnSpPr/>
          <p:nvPr/>
        </p:nvCxnSpPr>
        <p:spPr>
          <a:xfrm flipH="1" flipV="1">
            <a:off x="5014382" y="653639"/>
            <a:ext cx="1602" cy="3240360"/>
          </a:xfrm>
          <a:prstGeom prst="straightConnector1">
            <a:avLst/>
          </a:prstGeom>
          <a:ln w="190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666428" y="869663"/>
            <a:ext cx="740908" cy="40011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rtlCol="0">
            <a:spAutoFit/>
          </a:bodyPr>
          <a:lstStyle/>
          <a:p>
            <a:pPr algn="r"/>
            <a:r>
              <a:rPr lang="en-US" altLang="zh-CN" sz="2000" dirty="0" smtClean="0">
                <a:solidFill>
                  <a:schemeClr val="tx1"/>
                </a:solidFill>
              </a:rPr>
              <a:t>Clock</a:t>
            </a:r>
            <a:endParaRPr lang="zh-CN" altLang="en-US" sz="2000" dirty="0">
              <a:solidFill>
                <a:schemeClr val="tx1"/>
              </a:solidFill>
            </a:endParaRPr>
          </a:p>
        </p:txBody>
      </p:sp>
      <p:sp>
        <p:nvSpPr>
          <p:cNvPr id="258" name="流程图: 联系 257"/>
          <p:cNvSpPr>
            <a:spLocks noChangeAspect="1"/>
          </p:cNvSpPr>
          <p:nvPr/>
        </p:nvSpPr>
        <p:spPr>
          <a:xfrm>
            <a:off x="4960662" y="966055"/>
            <a:ext cx="108000" cy="10800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5" name="曲线连接符 264"/>
          <p:cNvCxnSpPr>
            <a:stCxn id="258" idx="4"/>
            <a:endCxn id="253" idx="3"/>
          </p:cNvCxnSpPr>
          <p:nvPr/>
        </p:nvCxnSpPr>
        <p:spPr>
          <a:xfrm rot="16200000" flipH="1">
            <a:off x="4258910" y="1829807"/>
            <a:ext cx="1727248" cy="215744"/>
          </a:xfrm>
          <a:prstGeom prst="curvedConnector2">
            <a:avLst/>
          </a:prstGeom>
          <a:ln w="28575">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69" name="曲线连接符 268"/>
          <p:cNvCxnSpPr>
            <a:stCxn id="250" idx="3"/>
            <a:endCxn id="236" idx="3"/>
          </p:cNvCxnSpPr>
          <p:nvPr/>
        </p:nvCxnSpPr>
        <p:spPr>
          <a:xfrm>
            <a:off x="5229982" y="2801303"/>
            <a:ext cx="216000" cy="648072"/>
          </a:xfrm>
          <a:prstGeom prst="curvedConnector3">
            <a:avLst>
              <a:gd name="adj1" fmla="val 19566"/>
            </a:avLst>
          </a:prstGeom>
          <a:ln w="28575">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64" name="五边形 363"/>
          <p:cNvSpPr/>
          <p:nvPr/>
        </p:nvSpPr>
        <p:spPr>
          <a:xfrm flipH="1">
            <a:off x="5382806" y="1373719"/>
            <a:ext cx="1431378" cy="457200"/>
          </a:xfrm>
          <a:prstGeom prst="homePlate">
            <a:avLst/>
          </a:prstGeom>
          <a:solidFill>
            <a:srgbClr val="92D05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 bIns="45720" numCol="1" spcCol="0" rtlCol="0" fromWordArt="0" anchor="ctr" anchorCtr="0" forceAA="0" compatLnSpc="1">
            <a:prstTxWarp prst="textNoShape">
              <a:avLst/>
            </a:prstTxWarp>
            <a:noAutofit/>
          </a:bodyPr>
          <a:lstStyle/>
          <a:p>
            <a:pPr algn="ctr"/>
            <a:r>
              <a:rPr lang="en-US" altLang="zh-CN" sz="2000" dirty="0" err="1" smtClean="0">
                <a:solidFill>
                  <a:schemeClr val="tx1"/>
                </a:solidFill>
                <a:latin typeface="黑体" panose="02010609060101010101" pitchFamily="49" charset="-122"/>
                <a:ea typeface="黑体" panose="02010609060101010101" pitchFamily="49" charset="-122"/>
              </a:rPr>
              <a:t>XXXXXX</a:t>
            </a:r>
            <a:endParaRPr lang="zh-CN" altLang="en-US" sz="2000" dirty="0">
              <a:solidFill>
                <a:schemeClr val="tx1"/>
              </a:solidFill>
              <a:latin typeface="黑体" panose="02010609060101010101" pitchFamily="49" charset="-122"/>
              <a:ea typeface="黑体" panose="02010609060101010101" pitchFamily="49" charset="-122"/>
            </a:endParaRPr>
          </a:p>
        </p:txBody>
      </p:sp>
      <p:pic>
        <p:nvPicPr>
          <p:cNvPr id="542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5937" y="3745179"/>
            <a:ext cx="5153944" cy="2492133"/>
          </a:xfrm>
          <a:prstGeom prst="rect">
            <a:avLst/>
          </a:prstGeom>
          <a:solidFill>
            <a:schemeClr val="bg1"/>
          </a:solidFill>
          <a:ln>
            <a:noFill/>
          </a:ln>
          <a:effectLst/>
        </p:spPr>
      </p:pic>
      <p:sp>
        <p:nvSpPr>
          <p:cNvPr id="54272" name="左大括号 54271"/>
          <p:cNvSpPr/>
          <p:nvPr/>
        </p:nvSpPr>
        <p:spPr>
          <a:xfrm rot="16200000">
            <a:off x="5267977" y="5133089"/>
            <a:ext cx="288256" cy="2496254"/>
          </a:xfrm>
          <a:prstGeom prst="leftBrace">
            <a:avLst>
              <a:gd name="adj1" fmla="val 43939"/>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7" name="TextBox 366"/>
          <p:cNvSpPr txBox="1"/>
          <p:nvPr/>
        </p:nvSpPr>
        <p:spPr>
          <a:xfrm>
            <a:off x="5098509" y="6485274"/>
            <a:ext cx="697627" cy="400110"/>
          </a:xfrm>
          <a:prstGeom prst="rect">
            <a:avLst/>
          </a:prstGeom>
          <a:noFill/>
        </p:spPr>
        <p:txBody>
          <a:bodyPr wrap="none" rtlCol="0">
            <a:spAutoFit/>
          </a:bodyPr>
          <a:lstStyle/>
          <a:p>
            <a:r>
              <a:rPr lang="zh-CN" altLang="en-US" sz="2000" dirty="0" smtClean="0">
                <a:latin typeface="黑体" panose="02010609060101010101" pitchFamily="49" charset="-122"/>
                <a:ea typeface="黑体" panose="02010609060101010101" pitchFamily="49" charset="-122"/>
              </a:rPr>
              <a:t>写入</a:t>
            </a:r>
            <a:endParaRPr lang="zh-CN" altLang="en-US" sz="2000" dirty="0">
              <a:latin typeface="黑体" panose="02010609060101010101" pitchFamily="49" charset="-122"/>
              <a:ea typeface="黑体" panose="02010609060101010101" pitchFamily="49" charset="-122"/>
            </a:endParaRPr>
          </a:p>
        </p:txBody>
      </p:sp>
      <p:sp>
        <p:nvSpPr>
          <p:cNvPr id="368" name="左大括号 367"/>
          <p:cNvSpPr/>
          <p:nvPr/>
        </p:nvSpPr>
        <p:spPr>
          <a:xfrm rot="16200000">
            <a:off x="7800146" y="5265216"/>
            <a:ext cx="288256" cy="2232000"/>
          </a:xfrm>
          <a:prstGeom prst="leftBrace">
            <a:avLst>
              <a:gd name="adj1" fmla="val 43939"/>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9" name="TextBox 368"/>
          <p:cNvSpPr txBox="1"/>
          <p:nvPr/>
        </p:nvSpPr>
        <p:spPr>
          <a:xfrm>
            <a:off x="7618789" y="6453336"/>
            <a:ext cx="697627" cy="400110"/>
          </a:xfrm>
          <a:prstGeom prst="rect">
            <a:avLst/>
          </a:prstGeom>
          <a:noFill/>
        </p:spPr>
        <p:txBody>
          <a:bodyPr wrap="none" rtlCol="0">
            <a:spAutoFit/>
          </a:bodyPr>
          <a:lstStyle/>
          <a:p>
            <a:r>
              <a:rPr lang="zh-CN" altLang="en-US" sz="2000" dirty="0" smtClean="0">
                <a:latin typeface="黑体" panose="02010609060101010101" pitchFamily="49" charset="-122"/>
                <a:ea typeface="黑体" panose="02010609060101010101" pitchFamily="49" charset="-122"/>
              </a:rPr>
              <a:t>读出</a:t>
            </a:r>
            <a:endParaRPr lang="zh-CN" altLang="en-US" sz="2000" dirty="0">
              <a:latin typeface="黑体" panose="02010609060101010101" pitchFamily="49" charset="-122"/>
              <a:ea typeface="黑体" panose="02010609060101010101" pitchFamily="49" charset="-122"/>
            </a:endParaRPr>
          </a:p>
        </p:txBody>
      </p:sp>
      <p:sp>
        <p:nvSpPr>
          <p:cNvPr id="371" name="内容占位符 2"/>
          <p:cNvSpPr txBox="1">
            <a:spLocks/>
          </p:cNvSpPr>
          <p:nvPr/>
        </p:nvSpPr>
        <p:spPr>
          <a:xfrm>
            <a:off x="6892214" y="764433"/>
            <a:ext cx="2251786" cy="2913542"/>
          </a:xfrm>
          <a:prstGeom prst="rect">
            <a:avLst/>
          </a:prstGeom>
        </p:spPr>
        <p:txBody>
          <a:bodyPr vert="horz" lIns="91440" tIns="45720" rIns="91440" bIns="45720" rtlCol="0">
            <a:normAutofit fontScale="85000" lnSpcReduction="20000"/>
          </a:bodyPr>
          <a:lstStyle>
            <a:lvl1pPr marL="342900" indent="-342900" algn="l" defTabSz="914400" rtl="0" eaLnBrk="1" fontAlgn="ctr" latinLnBrk="0" hangingPunct="1">
              <a:spcBef>
                <a:spcPts val="1200"/>
              </a:spcBef>
              <a:buClr>
                <a:srgbClr val="00B050"/>
              </a:buClr>
              <a:buSzPct val="50000"/>
              <a:buFont typeface="Wingdings" panose="05000000000000000000" pitchFamily="2" charset="2"/>
              <a:buChar char=""/>
              <a:defRPr sz="32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defTabSz="914400" rtl="0" eaLnBrk="1" fontAlgn="ctr" latinLnBrk="0" hangingPunct="1">
              <a:spcBef>
                <a:spcPts val="1200"/>
              </a:spcBef>
              <a:buClr>
                <a:srgbClr val="0070C0"/>
              </a:buClr>
              <a:buSzPct val="50000"/>
              <a:buFont typeface="Wingdings" panose="05000000000000000000" pitchFamily="2" charset="2"/>
              <a:buChar char="u"/>
              <a:defRPr sz="28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defTabSz="914400" rtl="0" eaLnBrk="1" fontAlgn="ctr" latinLnBrk="0" hangingPunct="1">
              <a:spcBef>
                <a:spcPts val="1200"/>
              </a:spcBef>
              <a:buClr>
                <a:srgbClr val="FF0000"/>
              </a:buClr>
              <a:buSzPct val="50000"/>
              <a:buFont typeface="Wingdings" panose="05000000000000000000" pitchFamily="2" charset="2"/>
              <a:buChar char="l"/>
              <a:defRPr sz="24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defTabSz="914400" rtl="0" eaLnBrk="1" fontAlgn="ctr" latinLnBrk="0" hangingPunct="1">
              <a:spcBef>
                <a:spcPts val="1200"/>
              </a:spcBef>
              <a:buFont typeface="Arial" panose="020B0604020202020204" pitchFamily="34" charset="0"/>
              <a:buChar char="–"/>
              <a:defRPr sz="20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defTabSz="914400" rtl="0" eaLnBrk="1" fontAlgn="ctr" latinLnBrk="0" hangingPunct="1">
              <a:spcBef>
                <a:spcPts val="1200"/>
              </a:spcBef>
              <a:buFont typeface="Arial" panose="020B0604020202020204" pitchFamily="34" charset="0"/>
              <a:buChar char="»"/>
              <a:defRPr sz="20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dirty="0" err="1" smtClean="0"/>
              <a:t>RF</a:t>
            </a:r>
            <a:r>
              <a:rPr lang="zh-CN" altLang="en-US" dirty="0" smtClean="0"/>
              <a:t>具有</a:t>
            </a:r>
            <a:r>
              <a:rPr lang="en-US" altLang="zh-CN" dirty="0" smtClean="0"/>
              <a:t>2</a:t>
            </a:r>
            <a:r>
              <a:rPr lang="zh-CN" altLang="en-US" dirty="0" smtClean="0"/>
              <a:t>重行为</a:t>
            </a:r>
            <a:endParaRPr lang="en-US" altLang="zh-CN" dirty="0" smtClean="0"/>
          </a:p>
          <a:p>
            <a:r>
              <a:rPr lang="zh-CN" altLang="en-US" dirty="0" smtClean="0"/>
              <a:t>读出：组合逻辑</a:t>
            </a:r>
            <a:endParaRPr lang="en-US" altLang="zh-CN" dirty="0" smtClean="0"/>
          </a:p>
          <a:p>
            <a:r>
              <a:rPr lang="zh-CN" altLang="en-US" dirty="0" smtClean="0"/>
              <a:t>写入：时序逻辑</a:t>
            </a:r>
            <a:r>
              <a:rPr lang="en-US" altLang="zh-CN" dirty="0" smtClean="0"/>
              <a:t>(</a:t>
            </a:r>
            <a:r>
              <a:rPr lang="zh-CN" altLang="en-US" dirty="0" smtClean="0"/>
              <a:t>寄存器</a:t>
            </a:r>
            <a:r>
              <a:rPr lang="en-US" altLang="zh-CN" dirty="0" smtClean="0"/>
              <a:t>)</a:t>
            </a:r>
          </a:p>
        </p:txBody>
      </p:sp>
    </p:spTree>
    <p:extLst>
      <p:ext uri="{BB962C8B-B14F-4D97-AF65-F5344CB8AC3E}">
        <p14:creationId xmlns:p14="http://schemas.microsoft.com/office/powerpoint/2010/main" val="3513896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正确认识流水线：流水阶段与流水线寄存器</a:t>
            </a:r>
            <a:endParaRPr lang="zh-CN" altLang="en-US" sz="3600" dirty="0"/>
          </a:p>
        </p:txBody>
      </p:sp>
      <p:sp>
        <p:nvSpPr>
          <p:cNvPr id="4" name="灯片编号占位符 3"/>
          <p:cNvSpPr>
            <a:spLocks noGrp="1"/>
          </p:cNvSpPr>
          <p:nvPr>
            <p:ph type="sldNum" sz="quarter" idx="12"/>
          </p:nvPr>
        </p:nvSpPr>
        <p:spPr/>
        <p:txBody>
          <a:bodyPr/>
          <a:lstStyle/>
          <a:p>
            <a:fld id="{28830286-F6D1-4D88-8A08-C1E3876262BA}" type="slidenum">
              <a:rPr lang="zh-CN" altLang="en-US" smtClean="0">
                <a:solidFill>
                  <a:prstClr val="black"/>
                </a:solidFill>
              </a:rPr>
              <a:pPr/>
              <a:t>28</a:t>
            </a:fld>
            <a:endParaRPr lang="zh-CN" altLang="en-US" dirty="0">
              <a:solidFill>
                <a:prstClr val="black"/>
              </a:solidFill>
            </a:endParaRPr>
          </a:p>
        </p:txBody>
      </p:sp>
      <p:sp>
        <p:nvSpPr>
          <p:cNvPr id="135" name="内容占位符 2"/>
          <p:cNvSpPr>
            <a:spLocks noGrp="1"/>
          </p:cNvSpPr>
          <p:nvPr>
            <p:ph idx="1"/>
          </p:nvPr>
        </p:nvSpPr>
        <p:spPr>
          <a:xfrm>
            <a:off x="107504" y="722177"/>
            <a:ext cx="8928992" cy="3570919"/>
          </a:xfrm>
        </p:spPr>
        <p:txBody>
          <a:bodyPr>
            <a:normAutofit fontScale="70000" lnSpcReduction="20000"/>
          </a:bodyPr>
          <a:lstStyle/>
          <a:p>
            <a:r>
              <a:rPr lang="zh-CN" altLang="en-US" dirty="0" smtClean="0"/>
              <a:t>流水阶段：组合逻辑</a:t>
            </a:r>
            <a:r>
              <a:rPr lang="en-US" altLang="zh-CN" dirty="0" smtClean="0"/>
              <a:t>+</a:t>
            </a:r>
            <a:r>
              <a:rPr lang="zh-CN" altLang="en-US" dirty="0" smtClean="0"/>
              <a:t>寄存器</a:t>
            </a:r>
            <a:endParaRPr lang="en-US" altLang="zh-CN" dirty="0" smtClean="0"/>
          </a:p>
          <a:p>
            <a:pPr lvl="1"/>
            <a:r>
              <a:rPr lang="zh-CN" altLang="en-US" dirty="0" smtClean="0"/>
              <a:t>起始：前级流水线寄存器的</a:t>
            </a:r>
            <a:r>
              <a:rPr lang="zh-CN" altLang="en-US" dirty="0" smtClean="0">
                <a:solidFill>
                  <a:srgbClr val="FF0000"/>
                </a:solidFill>
              </a:rPr>
              <a:t>输出</a:t>
            </a:r>
            <a:endParaRPr lang="en-US" altLang="zh-CN" dirty="0" smtClean="0">
              <a:solidFill>
                <a:srgbClr val="FF0000"/>
              </a:solidFill>
            </a:endParaRPr>
          </a:p>
          <a:p>
            <a:pPr lvl="1"/>
            <a:r>
              <a:rPr lang="zh-CN" altLang="en-US" dirty="0" smtClean="0"/>
              <a:t>中间：组合逻辑（如</a:t>
            </a:r>
            <a:r>
              <a:rPr lang="en-US" altLang="zh-CN" dirty="0" err="1" smtClean="0"/>
              <a:t>ALU</a:t>
            </a:r>
            <a:r>
              <a:rPr lang="zh-CN" altLang="en-US" dirty="0" smtClean="0"/>
              <a:t>）</a:t>
            </a:r>
            <a:endParaRPr lang="en-US" altLang="zh-CN" dirty="0" smtClean="0"/>
          </a:p>
          <a:p>
            <a:pPr lvl="1"/>
            <a:r>
              <a:rPr lang="zh-CN" altLang="en-US" dirty="0" smtClean="0"/>
              <a:t>结束：</a:t>
            </a:r>
            <a:r>
              <a:rPr lang="zh-CN" altLang="en-US" dirty="0" smtClean="0">
                <a:solidFill>
                  <a:srgbClr val="FF0000"/>
                </a:solidFill>
              </a:rPr>
              <a:t>写入</a:t>
            </a:r>
            <a:r>
              <a:rPr lang="zh-CN" altLang="en-US" dirty="0" smtClean="0"/>
              <a:t>后级流水线寄存器</a:t>
            </a:r>
            <a:endParaRPr lang="en-US" altLang="zh-CN" dirty="0" smtClean="0"/>
          </a:p>
          <a:p>
            <a:pPr lvl="1"/>
            <a:r>
              <a:rPr lang="zh-CN" altLang="en-US" dirty="0" smtClean="0"/>
              <a:t>当时钟上升沿到来时，组合逻辑计算结果写入后级寄存器</a:t>
            </a:r>
            <a:endParaRPr lang="en-US" altLang="zh-CN" dirty="0" smtClean="0"/>
          </a:p>
          <a:p>
            <a:r>
              <a:rPr lang="zh-CN" altLang="en-US" dirty="0" smtClean="0"/>
              <a:t>示例：</a:t>
            </a:r>
            <a:r>
              <a:rPr lang="en-US" altLang="zh-CN" dirty="0" smtClean="0"/>
              <a:t>EX</a:t>
            </a:r>
            <a:r>
              <a:rPr lang="zh-CN" altLang="en-US" dirty="0" smtClean="0"/>
              <a:t>阶段</a:t>
            </a:r>
            <a:endParaRPr lang="en-US" altLang="zh-CN" dirty="0" smtClean="0"/>
          </a:p>
          <a:p>
            <a:pPr lvl="1"/>
            <a:r>
              <a:rPr lang="zh-CN" altLang="en-US" dirty="0" smtClean="0"/>
              <a:t>起始：</a:t>
            </a:r>
            <a:r>
              <a:rPr lang="en-US" altLang="zh-CN" dirty="0" smtClean="0"/>
              <a:t>ID/EX</a:t>
            </a:r>
            <a:r>
              <a:rPr lang="zh-CN" altLang="en-US" dirty="0" smtClean="0"/>
              <a:t>流水线寄存器中的</a:t>
            </a:r>
            <a:r>
              <a:rPr lang="en-US" altLang="zh-CN" dirty="0" err="1" smtClean="0"/>
              <a:t>RF</a:t>
            </a:r>
            <a:r>
              <a:rPr lang="zh-CN" altLang="en-US" dirty="0" smtClean="0"/>
              <a:t>寄存器</a:t>
            </a:r>
            <a:r>
              <a:rPr lang="en-US" altLang="zh-CN" dirty="0" smtClean="0"/>
              <a:t>/</a:t>
            </a:r>
            <a:r>
              <a:rPr lang="zh-CN" altLang="en-US" dirty="0" smtClean="0"/>
              <a:t>扩展单元的</a:t>
            </a:r>
            <a:r>
              <a:rPr lang="zh-CN" altLang="en-US" dirty="0" smtClean="0">
                <a:solidFill>
                  <a:srgbClr val="FF0000"/>
                </a:solidFill>
              </a:rPr>
              <a:t>输出</a:t>
            </a:r>
            <a:endParaRPr lang="en-US" altLang="zh-CN" dirty="0" smtClean="0">
              <a:solidFill>
                <a:srgbClr val="FF0000"/>
              </a:solidFill>
            </a:endParaRPr>
          </a:p>
          <a:p>
            <a:pPr lvl="1"/>
            <a:r>
              <a:rPr lang="zh-CN" altLang="en-US" dirty="0" smtClean="0"/>
              <a:t>中间</a:t>
            </a:r>
            <a:r>
              <a:rPr lang="en-US" altLang="zh-CN" dirty="0" smtClean="0"/>
              <a:t>(</a:t>
            </a:r>
            <a:r>
              <a:rPr lang="zh-CN" altLang="en-US" dirty="0" smtClean="0"/>
              <a:t>组合逻辑</a:t>
            </a:r>
            <a:r>
              <a:rPr lang="en-US" altLang="zh-CN" dirty="0" smtClean="0"/>
              <a:t>)</a:t>
            </a:r>
            <a:r>
              <a:rPr lang="zh-CN" altLang="en-US" dirty="0" smtClean="0"/>
              <a:t>：</a:t>
            </a:r>
            <a:r>
              <a:rPr lang="en-US" altLang="zh-CN" dirty="0" err="1" smtClean="0">
                <a:solidFill>
                  <a:srgbClr val="FF0000"/>
                </a:solidFill>
              </a:rPr>
              <a:t>ALU</a:t>
            </a:r>
            <a:r>
              <a:rPr lang="zh-CN" altLang="en-US" dirty="0" smtClean="0"/>
              <a:t>完成</a:t>
            </a:r>
            <a:r>
              <a:rPr lang="zh-CN" altLang="en-US" dirty="0" smtClean="0">
                <a:solidFill>
                  <a:srgbClr val="FF0000"/>
                </a:solidFill>
              </a:rPr>
              <a:t>计算</a:t>
            </a:r>
            <a:endParaRPr lang="en-US" altLang="zh-CN" dirty="0" smtClean="0">
              <a:solidFill>
                <a:srgbClr val="FF0000"/>
              </a:solidFill>
            </a:endParaRPr>
          </a:p>
          <a:p>
            <a:pPr lvl="1"/>
            <a:r>
              <a:rPr lang="zh-CN" altLang="en-US" dirty="0" smtClean="0"/>
              <a:t>结束</a:t>
            </a:r>
            <a:r>
              <a:rPr lang="en-US" altLang="zh-CN" dirty="0" smtClean="0"/>
              <a:t>(</a:t>
            </a:r>
            <a:r>
              <a:rPr lang="zh-CN" altLang="en-US" dirty="0" smtClean="0"/>
              <a:t>寄存器</a:t>
            </a:r>
            <a:r>
              <a:rPr lang="en-US" altLang="zh-CN" dirty="0" smtClean="0"/>
              <a:t>)</a:t>
            </a:r>
            <a:r>
              <a:rPr lang="zh-CN" altLang="en-US" dirty="0"/>
              <a:t>：在</a:t>
            </a:r>
            <a:r>
              <a:rPr lang="en-US" altLang="zh-CN" dirty="0"/>
              <a:t>clock</a:t>
            </a:r>
            <a:r>
              <a:rPr lang="zh-CN" altLang="en-US" dirty="0">
                <a:solidFill>
                  <a:srgbClr val="FF0000"/>
                </a:solidFill>
              </a:rPr>
              <a:t>上升沿到来</a:t>
            </a:r>
            <a:r>
              <a:rPr lang="zh-CN" altLang="en-US" dirty="0" smtClean="0">
                <a:solidFill>
                  <a:srgbClr val="FF0000"/>
                </a:solidFill>
              </a:rPr>
              <a:t>时</a:t>
            </a:r>
            <a:r>
              <a:rPr lang="zh-CN" altLang="en-US" dirty="0" smtClean="0"/>
              <a:t>，结果</a:t>
            </a:r>
            <a:r>
              <a:rPr lang="zh-CN" altLang="en-US" dirty="0" smtClean="0">
                <a:solidFill>
                  <a:srgbClr val="FF0000"/>
                </a:solidFill>
              </a:rPr>
              <a:t>写入</a:t>
            </a:r>
            <a:r>
              <a:rPr lang="en-US" altLang="zh-CN" dirty="0" smtClean="0"/>
              <a:t>EX/MEM</a:t>
            </a:r>
            <a:r>
              <a:rPr lang="zh-CN" altLang="en-US" dirty="0" smtClean="0"/>
              <a:t>中相应寄存器</a:t>
            </a:r>
            <a:endParaRPr lang="en-US" altLang="zh-CN" dirty="0" smtClean="0"/>
          </a:p>
        </p:txBody>
      </p:sp>
      <p:sp>
        <p:nvSpPr>
          <p:cNvPr id="54278" name="矩形 54277"/>
          <p:cNvSpPr/>
          <p:nvPr/>
        </p:nvSpPr>
        <p:spPr>
          <a:xfrm>
            <a:off x="5508104" y="6381328"/>
            <a:ext cx="3635896" cy="476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42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4509121"/>
            <a:ext cx="4246372"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9" name="Group 46"/>
          <p:cNvGrpSpPr>
            <a:grpSpLocks/>
          </p:cNvGrpSpPr>
          <p:nvPr/>
        </p:nvGrpSpPr>
        <p:grpSpPr bwMode="auto">
          <a:xfrm>
            <a:off x="2946805" y="6093296"/>
            <a:ext cx="789085" cy="415925"/>
            <a:chOff x="697" y="2832"/>
            <a:chExt cx="950" cy="262"/>
          </a:xfrm>
        </p:grpSpPr>
        <p:sp>
          <p:nvSpPr>
            <p:cNvPr id="100" name="Text Box 47"/>
            <p:cNvSpPr txBox="1">
              <a:spLocks noChangeArrowheads="1"/>
            </p:cNvSpPr>
            <p:nvPr/>
          </p:nvSpPr>
          <p:spPr bwMode="auto">
            <a:xfrm>
              <a:off x="869" y="2842"/>
              <a:ext cx="533" cy="252"/>
            </a:xfrm>
            <a:prstGeom prst="rect">
              <a:avLst/>
            </a:prstGeom>
            <a:noFill/>
            <a:ln w="28575">
              <a:noFill/>
              <a:miter lim="800000"/>
              <a:headEnd/>
              <a:tailEnd/>
            </a:ln>
            <a:effectLst/>
          </p:spPr>
          <p:txBody>
            <a:bodyPr wrap="none" anchor="ctr">
              <a:prstTxWarp prst="textNoShape">
                <a:avLst/>
              </a:prstTxWarp>
              <a:spAutoFit/>
            </a:bodyPr>
            <a:lstStyle/>
            <a:p>
              <a:pPr algn="ctr" defTabSz="457200">
                <a:defRPr/>
              </a:pPr>
              <a:r>
                <a:rPr lang="en-US" altLang="zh-CN" sz="2000" dirty="0" smtClean="0"/>
                <a:t>EX</a:t>
              </a:r>
              <a:endParaRPr lang="en-US" sz="2000" dirty="0"/>
            </a:p>
          </p:txBody>
        </p:sp>
        <p:sp>
          <p:nvSpPr>
            <p:cNvPr id="101" name="Line 48"/>
            <p:cNvSpPr>
              <a:spLocks noChangeShapeType="1"/>
            </p:cNvSpPr>
            <p:nvPr/>
          </p:nvSpPr>
          <p:spPr bwMode="auto">
            <a:xfrm>
              <a:off x="697" y="2832"/>
              <a:ext cx="950" cy="0"/>
            </a:xfrm>
            <a:prstGeom prst="line">
              <a:avLst/>
            </a:prstGeom>
            <a:noFill/>
            <a:ln w="28575">
              <a:solidFill>
                <a:schemeClr val="tx1"/>
              </a:solidFill>
              <a:round/>
              <a:headEnd type="diamond" w="med" len="med"/>
              <a:tailEnd type="triangle" w="med" len="med"/>
            </a:ln>
            <a:effectLst/>
          </p:spPr>
          <p:txBody>
            <a:bodyPr wrap="none" anchor="ctr">
              <a:prstTxWarp prst="textNoShape">
                <a:avLst/>
              </a:prstTxWarp>
            </a:bodyPr>
            <a:lstStyle/>
            <a:p>
              <a:pPr defTabSz="457200">
                <a:defRPr/>
              </a:pPr>
              <a:endParaRPr lang="en-US">
                <a:solidFill>
                  <a:srgbClr val="FF0000"/>
                </a:solidFill>
              </a:endParaRPr>
            </a:p>
          </p:txBody>
        </p:sp>
      </p:grpSp>
      <p:sp>
        <p:nvSpPr>
          <p:cNvPr id="3" name="矩形 2"/>
          <p:cNvSpPr/>
          <p:nvPr/>
        </p:nvSpPr>
        <p:spPr>
          <a:xfrm>
            <a:off x="5652120" y="5301288"/>
            <a:ext cx="432048" cy="72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RF</a:t>
            </a:r>
            <a:endParaRPr lang="zh-CN" altLang="en-US" dirty="0">
              <a:solidFill>
                <a:schemeClr val="tx1"/>
              </a:solidFill>
            </a:endParaRPr>
          </a:p>
        </p:txBody>
      </p:sp>
      <p:sp>
        <p:nvSpPr>
          <p:cNvPr id="103" name="Freeform 18"/>
          <p:cNvSpPr>
            <a:spLocks/>
          </p:cNvSpPr>
          <p:nvPr/>
        </p:nvSpPr>
        <p:spPr bwMode="auto">
          <a:xfrm>
            <a:off x="6516217" y="5229200"/>
            <a:ext cx="504056" cy="887625"/>
          </a:xfrm>
          <a:custGeom>
            <a:avLst/>
            <a:gdLst>
              <a:gd name="T0" fmla="*/ 0 w 528"/>
              <a:gd name="T1" fmla="*/ 0 h 960"/>
              <a:gd name="T2" fmla="*/ 528 w 528"/>
              <a:gd name="T3" fmla="*/ 192 h 960"/>
              <a:gd name="T4" fmla="*/ 528 w 528"/>
              <a:gd name="T5" fmla="*/ 672 h 960"/>
              <a:gd name="T6" fmla="*/ 0 w 528"/>
              <a:gd name="T7" fmla="*/ 960 h 960"/>
              <a:gd name="T8" fmla="*/ 0 w 528"/>
              <a:gd name="T9" fmla="*/ 528 h 960"/>
              <a:gd name="T10" fmla="*/ 48 w 528"/>
              <a:gd name="T11" fmla="*/ 480 h 960"/>
              <a:gd name="T12" fmla="*/ 0 w 528"/>
              <a:gd name="T13" fmla="*/ 432 h 960"/>
              <a:gd name="T14" fmla="*/ 0 w 528"/>
              <a:gd name="T15" fmla="*/ 0 h 960"/>
              <a:gd name="T16" fmla="*/ 0 60000 65536"/>
              <a:gd name="T17" fmla="*/ 0 60000 65536"/>
              <a:gd name="T18" fmla="*/ 0 60000 65536"/>
              <a:gd name="T19" fmla="*/ 0 60000 65536"/>
              <a:gd name="T20" fmla="*/ 0 60000 65536"/>
              <a:gd name="T21" fmla="*/ 0 60000 65536"/>
              <a:gd name="T22" fmla="*/ 0 60000 65536"/>
              <a:gd name="T23" fmla="*/ 0 60000 65536"/>
              <a:gd name="T24" fmla="*/ 0 w 528"/>
              <a:gd name="T25" fmla="*/ 0 h 960"/>
              <a:gd name="T26" fmla="*/ 528 w 528"/>
              <a:gd name="T27" fmla="*/ 960 h 9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8" h="960">
                <a:moveTo>
                  <a:pt x="0" y="0"/>
                </a:moveTo>
                <a:lnTo>
                  <a:pt x="528" y="192"/>
                </a:lnTo>
                <a:lnTo>
                  <a:pt x="528" y="672"/>
                </a:lnTo>
                <a:lnTo>
                  <a:pt x="0" y="960"/>
                </a:lnTo>
                <a:lnTo>
                  <a:pt x="0" y="528"/>
                </a:lnTo>
                <a:lnTo>
                  <a:pt x="48" y="480"/>
                </a:lnTo>
                <a:lnTo>
                  <a:pt x="0" y="432"/>
                </a:lnTo>
                <a:lnTo>
                  <a:pt x="0" y="0"/>
                </a:lnTo>
                <a:close/>
              </a:path>
            </a:pathLst>
          </a:custGeom>
          <a:noFill/>
          <a:ln w="38100">
            <a:solidFill>
              <a:srgbClr val="FF0000"/>
            </a:solidFill>
            <a:round/>
            <a:headEnd/>
            <a:tailEnd/>
          </a:ln>
        </p:spPr>
        <p:txBody>
          <a:bodyPr wrap="none" anchor="ctr">
            <a:prstTxWarp prst="textNoShape">
              <a:avLst/>
            </a:prstTxWarp>
          </a:bodyPr>
          <a:lstStyle/>
          <a:p>
            <a:pPr algn="ctr" defTabSz="457200"/>
            <a:r>
              <a:rPr lang="en-US" sz="2000" dirty="0" smtClean="0">
                <a:solidFill>
                  <a:prstClr val="black"/>
                </a:solidFill>
              </a:rPr>
              <a:t>ALU</a:t>
            </a:r>
            <a:endParaRPr lang="en-US" sz="2000" dirty="0">
              <a:solidFill>
                <a:prstClr val="black"/>
              </a:solidFill>
            </a:endParaRPr>
          </a:p>
        </p:txBody>
      </p:sp>
      <p:sp>
        <p:nvSpPr>
          <p:cNvPr id="105" name="矩形 104"/>
          <p:cNvSpPr/>
          <p:nvPr/>
        </p:nvSpPr>
        <p:spPr>
          <a:xfrm>
            <a:off x="5652120" y="6021368"/>
            <a:ext cx="432048" cy="72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6" name="矩形 105"/>
          <p:cNvSpPr/>
          <p:nvPr/>
        </p:nvSpPr>
        <p:spPr>
          <a:xfrm>
            <a:off x="5652120" y="4581288"/>
            <a:ext cx="432048" cy="72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7" name="矩形 106"/>
          <p:cNvSpPr/>
          <p:nvPr/>
        </p:nvSpPr>
        <p:spPr>
          <a:xfrm>
            <a:off x="7362170" y="5301128"/>
            <a:ext cx="432048" cy="72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err="1" smtClean="0">
                <a:solidFill>
                  <a:schemeClr val="tx1"/>
                </a:solidFill>
                <a:latin typeface="黑体" panose="02010609060101010101" pitchFamily="49" charset="-122"/>
                <a:ea typeface="黑体" panose="02010609060101010101" pitchFamily="49" charset="-122"/>
              </a:rPr>
              <a:t>ALU</a:t>
            </a:r>
            <a:endParaRPr lang="en-US" altLang="zh-CN" sz="1600" dirty="0" smtClean="0">
              <a:solidFill>
                <a:schemeClr val="tx1"/>
              </a:solidFill>
              <a:latin typeface="黑体" panose="02010609060101010101" pitchFamily="49" charset="-122"/>
              <a:ea typeface="黑体" panose="02010609060101010101" pitchFamily="49" charset="-122"/>
            </a:endParaRPr>
          </a:p>
          <a:p>
            <a:pPr algn="ctr"/>
            <a:r>
              <a:rPr lang="zh-CN" altLang="en-US" sz="1600" dirty="0" smtClean="0">
                <a:solidFill>
                  <a:schemeClr val="tx1"/>
                </a:solidFill>
                <a:latin typeface="黑体" panose="02010609060101010101" pitchFamily="49" charset="-122"/>
                <a:ea typeface="黑体" panose="02010609060101010101" pitchFamily="49" charset="-122"/>
              </a:rPr>
              <a:t>结果</a:t>
            </a: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08" name="矩形 107"/>
          <p:cNvSpPr/>
          <p:nvPr/>
        </p:nvSpPr>
        <p:spPr>
          <a:xfrm>
            <a:off x="7362170" y="6021208"/>
            <a:ext cx="432048" cy="72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9" name="矩形 108"/>
          <p:cNvSpPr/>
          <p:nvPr/>
        </p:nvSpPr>
        <p:spPr>
          <a:xfrm>
            <a:off x="7362170" y="4581128"/>
            <a:ext cx="432048" cy="72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Box 4"/>
          <p:cNvSpPr txBox="1"/>
          <p:nvPr/>
        </p:nvSpPr>
        <p:spPr>
          <a:xfrm>
            <a:off x="5508104" y="4221088"/>
            <a:ext cx="707245" cy="369332"/>
          </a:xfrm>
          <a:prstGeom prst="rect">
            <a:avLst/>
          </a:prstGeom>
          <a:noFill/>
        </p:spPr>
        <p:txBody>
          <a:bodyPr vert="horz" wrap="none" rtlCol="0">
            <a:spAutoFit/>
          </a:bodyPr>
          <a:lstStyle/>
          <a:p>
            <a:r>
              <a:rPr lang="en-US" altLang="zh-CN" smtClean="0"/>
              <a:t>ID/EX</a:t>
            </a:r>
            <a:endParaRPr lang="zh-CN" altLang="en-US" dirty="0"/>
          </a:p>
        </p:txBody>
      </p:sp>
      <p:sp>
        <p:nvSpPr>
          <p:cNvPr id="111" name="TextBox 110"/>
          <p:cNvSpPr txBox="1"/>
          <p:nvPr/>
        </p:nvSpPr>
        <p:spPr>
          <a:xfrm>
            <a:off x="7230989" y="4221088"/>
            <a:ext cx="1013419" cy="369332"/>
          </a:xfrm>
          <a:prstGeom prst="rect">
            <a:avLst/>
          </a:prstGeom>
          <a:noFill/>
        </p:spPr>
        <p:txBody>
          <a:bodyPr vert="horz" wrap="none" rtlCol="0">
            <a:spAutoFit/>
          </a:bodyPr>
          <a:lstStyle/>
          <a:p>
            <a:r>
              <a:rPr lang="en-US" altLang="zh-CN" dirty="0" smtClean="0"/>
              <a:t>EX/MEM</a:t>
            </a:r>
            <a:endParaRPr lang="zh-CN" altLang="en-US" dirty="0"/>
          </a:p>
        </p:txBody>
      </p:sp>
      <p:cxnSp>
        <p:nvCxnSpPr>
          <p:cNvPr id="54273" name="直接箭头连接符 54272"/>
          <p:cNvCxnSpPr/>
          <p:nvPr/>
        </p:nvCxnSpPr>
        <p:spPr>
          <a:xfrm>
            <a:off x="6084168" y="5445224"/>
            <a:ext cx="432000" cy="0"/>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a:off x="6084167" y="5877272"/>
            <a:ext cx="432000" cy="0"/>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a:off x="7018173" y="5661248"/>
            <a:ext cx="362139" cy="0"/>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276" name="等腰三角形 54275"/>
          <p:cNvSpPr/>
          <p:nvPr/>
        </p:nvSpPr>
        <p:spPr>
          <a:xfrm>
            <a:off x="5796152" y="6597352"/>
            <a:ext cx="144000" cy="1440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等腰三角形 116"/>
          <p:cNvSpPr/>
          <p:nvPr/>
        </p:nvSpPr>
        <p:spPr>
          <a:xfrm>
            <a:off x="7524344" y="6597352"/>
            <a:ext cx="144000" cy="1440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9" name="直接箭头连接符 118"/>
          <p:cNvCxnSpPr/>
          <p:nvPr/>
        </p:nvCxnSpPr>
        <p:spPr>
          <a:xfrm>
            <a:off x="7812360" y="5661248"/>
            <a:ext cx="362139"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a:off x="7812360" y="4941168"/>
            <a:ext cx="362139"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a:off x="7812360" y="6381328"/>
            <a:ext cx="362139"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a:off x="6084168" y="6381328"/>
            <a:ext cx="216000" cy="0"/>
          </a:xfrm>
          <a:prstGeom prst="straightConnector1">
            <a:avLst/>
          </a:prstGeom>
          <a:ln w="190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p:nvPr/>
        </p:nvCxnSpPr>
        <p:spPr>
          <a:xfrm rot="16200000">
            <a:off x="6048192" y="6129328"/>
            <a:ext cx="504000" cy="0"/>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2961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正确认识流水线：</a:t>
            </a:r>
            <a:r>
              <a:rPr lang="en-US" altLang="zh-CN" sz="3600" dirty="0" err="1" smtClean="0"/>
              <a:t>DM</a:t>
            </a:r>
            <a:endParaRPr lang="zh-CN" altLang="en-US" sz="3600" dirty="0"/>
          </a:p>
        </p:txBody>
      </p:sp>
      <p:sp>
        <p:nvSpPr>
          <p:cNvPr id="4" name="灯片编号占位符 3"/>
          <p:cNvSpPr>
            <a:spLocks noGrp="1"/>
          </p:cNvSpPr>
          <p:nvPr>
            <p:ph type="sldNum" sz="quarter" idx="12"/>
          </p:nvPr>
        </p:nvSpPr>
        <p:spPr/>
        <p:txBody>
          <a:bodyPr/>
          <a:lstStyle/>
          <a:p>
            <a:fld id="{28830286-F6D1-4D88-8A08-C1E3876262BA}" type="slidenum">
              <a:rPr lang="zh-CN" altLang="en-US" smtClean="0">
                <a:solidFill>
                  <a:prstClr val="black"/>
                </a:solidFill>
              </a:rPr>
              <a:pPr/>
              <a:t>29</a:t>
            </a:fld>
            <a:endParaRPr lang="zh-CN" altLang="en-US" dirty="0">
              <a:solidFill>
                <a:prstClr val="black"/>
              </a:solidFill>
            </a:endParaRPr>
          </a:p>
        </p:txBody>
      </p:sp>
      <p:sp>
        <p:nvSpPr>
          <p:cNvPr id="135" name="内容占位符 2"/>
          <p:cNvSpPr>
            <a:spLocks noGrp="1"/>
          </p:cNvSpPr>
          <p:nvPr>
            <p:ph idx="1"/>
          </p:nvPr>
        </p:nvSpPr>
        <p:spPr>
          <a:xfrm>
            <a:off x="107504" y="722177"/>
            <a:ext cx="8928992" cy="3570919"/>
          </a:xfrm>
        </p:spPr>
        <p:txBody>
          <a:bodyPr>
            <a:normAutofit/>
          </a:bodyPr>
          <a:lstStyle/>
          <a:p>
            <a:r>
              <a:rPr lang="zh-CN" altLang="en-US" dirty="0" smtClean="0"/>
              <a:t>写入时：表现为寄存器（状态元件操作），属于</a:t>
            </a:r>
            <a:r>
              <a:rPr lang="en-US" altLang="zh-CN" dirty="0" smtClean="0"/>
              <a:t>MEM/WB</a:t>
            </a:r>
            <a:r>
              <a:rPr lang="zh-CN" altLang="en-US" dirty="0"/>
              <a:t>寄存器</a:t>
            </a:r>
            <a:r>
              <a:rPr lang="zh-CN" altLang="en-US" dirty="0" smtClean="0"/>
              <a:t>范畴</a:t>
            </a:r>
            <a:endParaRPr lang="en-US" altLang="zh-CN" dirty="0" smtClean="0"/>
          </a:p>
          <a:p>
            <a:r>
              <a:rPr lang="zh-CN" altLang="en-US" dirty="0" smtClean="0"/>
              <a:t>读出时：可以等价为</a:t>
            </a:r>
            <a:r>
              <a:rPr lang="zh-CN" altLang="en-US" dirty="0"/>
              <a:t>组合逻辑</a:t>
            </a:r>
            <a:r>
              <a:rPr lang="zh-CN" altLang="en-US" dirty="0" smtClean="0"/>
              <a:t>（组合元件</a:t>
            </a:r>
            <a:r>
              <a:rPr lang="zh-CN" altLang="en-US" dirty="0"/>
              <a:t>操作）</a:t>
            </a:r>
            <a:endParaRPr lang="en-US" altLang="zh-CN" dirty="0" smtClean="0"/>
          </a:p>
          <a:p>
            <a:pPr lvl="1"/>
            <a:r>
              <a:rPr lang="zh-CN" altLang="en-US" dirty="0" smtClean="0"/>
              <a:t>与</a:t>
            </a:r>
            <a:r>
              <a:rPr lang="en-US" altLang="zh-CN" dirty="0" err="1" smtClean="0"/>
              <a:t>RF</a:t>
            </a:r>
            <a:r>
              <a:rPr lang="zh-CN" altLang="en-US" dirty="0" smtClean="0"/>
              <a:t>的读出是类似的，但需要相应的控制信号</a:t>
            </a:r>
            <a:endParaRPr lang="en-US" altLang="zh-CN" dirty="0" smtClean="0"/>
          </a:p>
        </p:txBody>
      </p:sp>
      <p:grpSp>
        <p:nvGrpSpPr>
          <p:cNvPr id="30" name="Group 40"/>
          <p:cNvGrpSpPr>
            <a:grpSpLocks/>
          </p:cNvGrpSpPr>
          <p:nvPr/>
        </p:nvGrpSpPr>
        <p:grpSpPr bwMode="auto">
          <a:xfrm>
            <a:off x="1189351" y="5453256"/>
            <a:ext cx="1919690" cy="722313"/>
            <a:chOff x="729" y="2832"/>
            <a:chExt cx="1562" cy="455"/>
          </a:xfrm>
        </p:grpSpPr>
        <p:sp>
          <p:nvSpPr>
            <p:cNvPr id="31" name="Text Box 41"/>
            <p:cNvSpPr txBox="1">
              <a:spLocks noChangeArrowheads="1"/>
            </p:cNvSpPr>
            <p:nvPr/>
          </p:nvSpPr>
          <p:spPr bwMode="auto">
            <a:xfrm>
              <a:off x="732" y="2841"/>
              <a:ext cx="1272" cy="446"/>
            </a:xfrm>
            <a:prstGeom prst="rect">
              <a:avLst/>
            </a:prstGeom>
            <a:noFill/>
            <a:ln w="28575">
              <a:noFill/>
              <a:miter lim="800000"/>
              <a:headEnd/>
              <a:tailEnd/>
            </a:ln>
            <a:effectLst/>
          </p:spPr>
          <p:txBody>
            <a:bodyPr wrap="none" anchor="ctr">
              <a:prstTxWarp prst="textNoShape">
                <a:avLst/>
              </a:prstTxWarp>
              <a:spAutoFit/>
            </a:bodyPr>
            <a:lstStyle/>
            <a:p>
              <a:pPr algn="ctr" defTabSz="457200">
                <a:defRPr/>
              </a:pPr>
              <a:r>
                <a:rPr lang="en-US" sz="2000" dirty="0"/>
                <a:t>1</a:t>
              </a:r>
              <a:r>
                <a:rPr lang="en-US" sz="2000"/>
                <a:t>. </a:t>
              </a:r>
              <a:r>
                <a:rPr lang="en-US" sz="2000" smtClean="0"/>
                <a:t>Instruction</a:t>
              </a:r>
              <a:endParaRPr lang="en-US" sz="2000" dirty="0"/>
            </a:p>
            <a:p>
              <a:pPr algn="ctr" defTabSz="457200">
                <a:defRPr/>
              </a:pPr>
              <a:r>
                <a:rPr lang="en-US" sz="2000" dirty="0"/>
                <a:t>Fetch</a:t>
              </a:r>
            </a:p>
          </p:txBody>
        </p:sp>
        <p:sp>
          <p:nvSpPr>
            <p:cNvPr id="32" name="Line 42"/>
            <p:cNvSpPr>
              <a:spLocks noChangeShapeType="1"/>
            </p:cNvSpPr>
            <p:nvPr/>
          </p:nvSpPr>
          <p:spPr bwMode="auto">
            <a:xfrm>
              <a:off x="729" y="2832"/>
              <a:ext cx="1562" cy="0"/>
            </a:xfrm>
            <a:prstGeom prst="line">
              <a:avLst/>
            </a:prstGeom>
            <a:noFill/>
            <a:ln w="28575">
              <a:solidFill>
                <a:schemeClr val="tx1"/>
              </a:solidFill>
              <a:round/>
              <a:headEnd type="diamond" w="med" len="med"/>
              <a:tailEnd type="triangle" w="med" len="med"/>
            </a:ln>
            <a:effectLst/>
          </p:spPr>
          <p:txBody>
            <a:bodyPr wrap="none" anchor="ctr">
              <a:prstTxWarp prst="textNoShape">
                <a:avLst/>
              </a:prstTxWarp>
            </a:bodyPr>
            <a:lstStyle/>
            <a:p>
              <a:pPr defTabSz="457200">
                <a:defRPr/>
              </a:pPr>
              <a:endParaRPr lang="en-US"/>
            </a:p>
          </p:txBody>
        </p:sp>
      </p:grpSp>
      <p:grpSp>
        <p:nvGrpSpPr>
          <p:cNvPr id="33" name="Group 43"/>
          <p:cNvGrpSpPr>
            <a:grpSpLocks/>
          </p:cNvGrpSpPr>
          <p:nvPr/>
        </p:nvGrpSpPr>
        <p:grpSpPr bwMode="auto">
          <a:xfrm>
            <a:off x="2975916" y="5453257"/>
            <a:ext cx="1828746" cy="723900"/>
            <a:chOff x="676" y="2832"/>
            <a:chExt cx="1406" cy="456"/>
          </a:xfrm>
        </p:grpSpPr>
        <p:sp>
          <p:nvSpPr>
            <p:cNvPr id="34" name="Text Box 44"/>
            <p:cNvSpPr txBox="1">
              <a:spLocks noChangeArrowheads="1"/>
            </p:cNvSpPr>
            <p:nvPr/>
          </p:nvSpPr>
          <p:spPr bwMode="auto">
            <a:xfrm>
              <a:off x="676" y="2842"/>
              <a:ext cx="1406" cy="446"/>
            </a:xfrm>
            <a:prstGeom prst="rect">
              <a:avLst/>
            </a:prstGeom>
            <a:noFill/>
            <a:ln w="28575">
              <a:noFill/>
              <a:miter lim="800000"/>
              <a:headEnd/>
              <a:tailEnd/>
            </a:ln>
            <a:effectLst/>
          </p:spPr>
          <p:txBody>
            <a:bodyPr wrap="square" anchor="ctr">
              <a:prstTxWarp prst="textNoShape">
                <a:avLst/>
              </a:prstTxWarp>
              <a:spAutoFit/>
            </a:bodyPr>
            <a:lstStyle/>
            <a:p>
              <a:pPr algn="ctr" defTabSz="457200">
                <a:defRPr/>
              </a:pPr>
              <a:r>
                <a:rPr lang="en-US" sz="2000" dirty="0" smtClean="0"/>
                <a:t>2</a:t>
              </a:r>
              <a:r>
                <a:rPr lang="en-US" sz="2000" dirty="0"/>
                <a:t>. Decode/</a:t>
              </a:r>
            </a:p>
            <a:p>
              <a:pPr algn="ctr" defTabSz="457200">
                <a:defRPr/>
              </a:pPr>
              <a:r>
                <a:rPr lang="en-US" sz="2000"/>
                <a:t>    </a:t>
              </a:r>
              <a:r>
                <a:rPr lang="en-US" sz="2000" smtClean="0"/>
                <a:t>Register </a:t>
              </a:r>
              <a:r>
                <a:rPr lang="en-US" sz="2000" dirty="0" smtClean="0"/>
                <a:t>Read</a:t>
              </a:r>
              <a:endParaRPr lang="en-US" sz="2000" dirty="0"/>
            </a:p>
          </p:txBody>
        </p:sp>
        <p:sp>
          <p:nvSpPr>
            <p:cNvPr id="35" name="Line 45"/>
            <p:cNvSpPr>
              <a:spLocks noChangeShapeType="1"/>
            </p:cNvSpPr>
            <p:nvPr/>
          </p:nvSpPr>
          <p:spPr bwMode="auto">
            <a:xfrm>
              <a:off x="957" y="2832"/>
              <a:ext cx="1019" cy="0"/>
            </a:xfrm>
            <a:prstGeom prst="line">
              <a:avLst/>
            </a:prstGeom>
            <a:noFill/>
            <a:ln w="28575">
              <a:solidFill>
                <a:schemeClr val="tx1"/>
              </a:solidFill>
              <a:round/>
              <a:headEnd type="diamond" w="med" len="med"/>
              <a:tailEnd type="triangle" w="med" len="med"/>
            </a:ln>
            <a:effectLst/>
          </p:spPr>
          <p:txBody>
            <a:bodyPr wrap="none" anchor="ctr">
              <a:prstTxWarp prst="textNoShape">
                <a:avLst/>
              </a:prstTxWarp>
            </a:bodyPr>
            <a:lstStyle/>
            <a:p>
              <a:pPr defTabSz="457200">
                <a:defRPr/>
              </a:pPr>
              <a:endParaRPr lang="en-US"/>
            </a:p>
          </p:txBody>
        </p:sp>
      </p:grpSp>
      <p:grpSp>
        <p:nvGrpSpPr>
          <p:cNvPr id="36" name="Group 46"/>
          <p:cNvGrpSpPr>
            <a:grpSpLocks/>
          </p:cNvGrpSpPr>
          <p:nvPr/>
        </p:nvGrpSpPr>
        <p:grpSpPr bwMode="auto">
          <a:xfrm>
            <a:off x="4758372" y="5453256"/>
            <a:ext cx="1247759" cy="415925"/>
            <a:chOff x="573" y="2832"/>
            <a:chExt cx="1127" cy="262"/>
          </a:xfrm>
        </p:grpSpPr>
        <p:sp>
          <p:nvSpPr>
            <p:cNvPr id="37" name="Text Box 47"/>
            <p:cNvSpPr txBox="1">
              <a:spLocks noChangeArrowheads="1"/>
            </p:cNvSpPr>
            <p:nvPr/>
          </p:nvSpPr>
          <p:spPr bwMode="auto">
            <a:xfrm>
              <a:off x="573" y="2842"/>
              <a:ext cx="1127" cy="252"/>
            </a:xfrm>
            <a:prstGeom prst="rect">
              <a:avLst/>
            </a:prstGeom>
            <a:noFill/>
            <a:ln w="28575">
              <a:noFill/>
              <a:miter lim="800000"/>
              <a:headEnd/>
              <a:tailEnd/>
            </a:ln>
            <a:effectLst/>
          </p:spPr>
          <p:txBody>
            <a:bodyPr wrap="none" anchor="ctr">
              <a:prstTxWarp prst="textNoShape">
                <a:avLst/>
              </a:prstTxWarp>
              <a:spAutoFit/>
            </a:bodyPr>
            <a:lstStyle/>
            <a:p>
              <a:pPr algn="ctr" defTabSz="457200">
                <a:defRPr/>
              </a:pPr>
              <a:r>
                <a:rPr lang="en-US" sz="2000" dirty="0"/>
                <a:t>3. Execute</a:t>
              </a:r>
            </a:p>
          </p:txBody>
        </p:sp>
        <p:sp>
          <p:nvSpPr>
            <p:cNvPr id="38" name="Line 48"/>
            <p:cNvSpPr>
              <a:spLocks noChangeShapeType="1"/>
            </p:cNvSpPr>
            <p:nvPr/>
          </p:nvSpPr>
          <p:spPr bwMode="auto">
            <a:xfrm>
              <a:off x="697" y="2832"/>
              <a:ext cx="950" cy="0"/>
            </a:xfrm>
            <a:prstGeom prst="line">
              <a:avLst/>
            </a:prstGeom>
            <a:noFill/>
            <a:ln w="28575">
              <a:solidFill>
                <a:schemeClr val="tx1"/>
              </a:solidFill>
              <a:round/>
              <a:headEnd type="diamond" w="med" len="med"/>
              <a:tailEnd type="triangle" w="med" len="med"/>
            </a:ln>
            <a:effectLst/>
          </p:spPr>
          <p:txBody>
            <a:bodyPr wrap="none" anchor="ctr">
              <a:prstTxWarp prst="textNoShape">
                <a:avLst/>
              </a:prstTxWarp>
            </a:bodyPr>
            <a:lstStyle/>
            <a:p>
              <a:pPr defTabSz="457200">
                <a:defRPr/>
              </a:pPr>
              <a:endParaRPr lang="en-US"/>
            </a:p>
          </p:txBody>
        </p:sp>
      </p:grpSp>
      <p:grpSp>
        <p:nvGrpSpPr>
          <p:cNvPr id="39" name="Group 49"/>
          <p:cNvGrpSpPr>
            <a:grpSpLocks/>
          </p:cNvGrpSpPr>
          <p:nvPr/>
        </p:nvGrpSpPr>
        <p:grpSpPr bwMode="auto">
          <a:xfrm>
            <a:off x="6084268" y="5453256"/>
            <a:ext cx="1330325" cy="415925"/>
            <a:chOff x="31" y="2832"/>
            <a:chExt cx="2149" cy="262"/>
          </a:xfrm>
        </p:grpSpPr>
        <p:sp>
          <p:nvSpPr>
            <p:cNvPr id="40" name="Text Box 50"/>
            <p:cNvSpPr txBox="1">
              <a:spLocks noChangeArrowheads="1"/>
            </p:cNvSpPr>
            <p:nvPr/>
          </p:nvSpPr>
          <p:spPr bwMode="auto">
            <a:xfrm>
              <a:off x="31" y="2842"/>
              <a:ext cx="2149" cy="252"/>
            </a:xfrm>
            <a:prstGeom prst="rect">
              <a:avLst/>
            </a:prstGeom>
            <a:noFill/>
            <a:ln w="28575">
              <a:noFill/>
              <a:miter lim="800000"/>
              <a:headEnd/>
              <a:tailEnd/>
            </a:ln>
            <a:effectLst/>
          </p:spPr>
          <p:txBody>
            <a:bodyPr wrap="none" anchor="ctr">
              <a:prstTxWarp prst="textNoShape">
                <a:avLst/>
              </a:prstTxWarp>
              <a:spAutoFit/>
            </a:bodyPr>
            <a:lstStyle/>
            <a:p>
              <a:pPr algn="ctr" defTabSz="457200">
                <a:defRPr/>
              </a:pPr>
              <a:r>
                <a:rPr lang="en-US" sz="2000" dirty="0"/>
                <a:t>4. Memory</a:t>
              </a:r>
            </a:p>
          </p:txBody>
        </p:sp>
        <p:sp>
          <p:nvSpPr>
            <p:cNvPr id="41" name="Line 51"/>
            <p:cNvSpPr>
              <a:spLocks noChangeShapeType="1"/>
            </p:cNvSpPr>
            <p:nvPr/>
          </p:nvSpPr>
          <p:spPr bwMode="auto">
            <a:xfrm>
              <a:off x="179" y="2832"/>
              <a:ext cx="1920" cy="0"/>
            </a:xfrm>
            <a:prstGeom prst="line">
              <a:avLst/>
            </a:prstGeom>
            <a:noFill/>
            <a:ln w="28575">
              <a:solidFill>
                <a:schemeClr val="tx1"/>
              </a:solidFill>
              <a:round/>
              <a:headEnd type="diamond" w="med" len="med"/>
              <a:tailEnd type="triangle" w="med" len="med"/>
            </a:ln>
            <a:effectLst/>
          </p:spPr>
          <p:txBody>
            <a:bodyPr wrap="none" anchor="ctr">
              <a:prstTxWarp prst="textNoShape">
                <a:avLst/>
              </a:prstTxWarp>
            </a:bodyPr>
            <a:lstStyle/>
            <a:p>
              <a:pPr defTabSz="457200">
                <a:defRPr/>
              </a:pPr>
              <a:endParaRPr lang="en-US">
                <a:ln>
                  <a:solidFill>
                    <a:sysClr val="windowText" lastClr="000000"/>
                  </a:solidFill>
                </a:ln>
              </a:endParaRPr>
            </a:p>
          </p:txBody>
        </p:sp>
      </p:grpSp>
      <p:grpSp>
        <p:nvGrpSpPr>
          <p:cNvPr id="42" name="Group 52"/>
          <p:cNvGrpSpPr>
            <a:grpSpLocks/>
          </p:cNvGrpSpPr>
          <p:nvPr/>
        </p:nvGrpSpPr>
        <p:grpSpPr bwMode="auto">
          <a:xfrm>
            <a:off x="7544134" y="5453256"/>
            <a:ext cx="1017546" cy="723900"/>
            <a:chOff x="760" y="2832"/>
            <a:chExt cx="1313" cy="456"/>
          </a:xfrm>
        </p:grpSpPr>
        <p:sp>
          <p:nvSpPr>
            <p:cNvPr id="43" name="Text Box 53"/>
            <p:cNvSpPr txBox="1">
              <a:spLocks noChangeArrowheads="1"/>
            </p:cNvSpPr>
            <p:nvPr/>
          </p:nvSpPr>
          <p:spPr bwMode="auto">
            <a:xfrm>
              <a:off x="760" y="2842"/>
              <a:ext cx="1313" cy="446"/>
            </a:xfrm>
            <a:prstGeom prst="rect">
              <a:avLst/>
            </a:prstGeom>
            <a:noFill/>
            <a:ln w="28575">
              <a:noFill/>
              <a:miter lim="800000"/>
              <a:headEnd/>
              <a:tailEnd/>
            </a:ln>
          </p:spPr>
          <p:txBody>
            <a:bodyPr wrap="none" anchor="ctr">
              <a:prstTxWarp prst="textNoShape">
                <a:avLst/>
              </a:prstTxWarp>
              <a:spAutoFit/>
            </a:bodyPr>
            <a:lstStyle/>
            <a:p>
              <a:pPr algn="ctr" defTabSz="457200"/>
              <a:r>
                <a:rPr lang="en-US" sz="2000" dirty="0"/>
                <a:t>5</a:t>
              </a:r>
              <a:r>
                <a:rPr lang="en-US" sz="2000"/>
                <a:t>. </a:t>
              </a:r>
              <a:r>
                <a:rPr lang="en-US" sz="2000" smtClean="0"/>
                <a:t>Write</a:t>
              </a:r>
              <a:endParaRPr lang="en-US" sz="2000" dirty="0"/>
            </a:p>
            <a:p>
              <a:pPr algn="ctr" defTabSz="457200"/>
              <a:r>
                <a:rPr lang="en-US" sz="2000" dirty="0"/>
                <a:t>  </a:t>
              </a:r>
              <a:r>
                <a:rPr lang="en-US" sz="2000" dirty="0" smtClean="0"/>
                <a:t> Back</a:t>
              </a:r>
              <a:endParaRPr lang="en-US" sz="2000" dirty="0"/>
            </a:p>
          </p:txBody>
        </p:sp>
        <p:sp>
          <p:nvSpPr>
            <p:cNvPr id="44" name="Line 54"/>
            <p:cNvSpPr>
              <a:spLocks noChangeShapeType="1"/>
            </p:cNvSpPr>
            <p:nvPr/>
          </p:nvSpPr>
          <p:spPr bwMode="auto">
            <a:xfrm>
              <a:off x="823" y="2832"/>
              <a:ext cx="1180" cy="0"/>
            </a:xfrm>
            <a:prstGeom prst="line">
              <a:avLst/>
            </a:prstGeom>
            <a:noFill/>
            <a:ln w="28575">
              <a:solidFill>
                <a:schemeClr val="tx1"/>
              </a:solidFill>
              <a:round/>
              <a:headEnd type="diamond" w="med" len="med"/>
              <a:tailEnd type="triangle" w="med" len="med"/>
            </a:ln>
            <a:effectLst/>
          </p:spPr>
          <p:txBody>
            <a:bodyPr wrap="none" anchor="ctr">
              <a:prstTxWarp prst="textNoShape">
                <a:avLst/>
              </a:prstTxWarp>
            </a:bodyPr>
            <a:lstStyle/>
            <a:p>
              <a:pPr defTabSz="457200">
                <a:defRPr/>
              </a:pPr>
              <a:endParaRPr lang="en-US"/>
            </a:p>
          </p:txBody>
        </p:sp>
      </p:grpSp>
      <p:grpSp>
        <p:nvGrpSpPr>
          <p:cNvPr id="45" name="Group 21"/>
          <p:cNvGrpSpPr/>
          <p:nvPr/>
        </p:nvGrpSpPr>
        <p:grpSpPr>
          <a:xfrm>
            <a:off x="323528" y="3212976"/>
            <a:ext cx="7315200" cy="2186884"/>
            <a:chOff x="533400" y="1968500"/>
            <a:chExt cx="7391400" cy="2917111"/>
          </a:xfrm>
        </p:grpSpPr>
        <p:sp>
          <p:nvSpPr>
            <p:cNvPr id="46" name="Rectangle 4"/>
            <p:cNvSpPr>
              <a:spLocks noChangeArrowheads="1"/>
            </p:cNvSpPr>
            <p:nvPr/>
          </p:nvSpPr>
          <p:spPr bwMode="auto">
            <a:xfrm rot="16200000">
              <a:off x="457348" y="2922095"/>
              <a:ext cx="1292913" cy="378809"/>
            </a:xfrm>
            <a:prstGeom prst="rect">
              <a:avLst/>
            </a:prstGeom>
            <a:noFill/>
            <a:ln w="28575">
              <a:solidFill>
                <a:schemeClr val="tx1"/>
              </a:solidFill>
              <a:miter lim="800000"/>
              <a:headEnd/>
              <a:tailEnd/>
            </a:ln>
          </p:spPr>
          <p:txBody>
            <a:bodyPr wrap="none" anchor="ctr">
              <a:prstTxWarp prst="textNoShape">
                <a:avLst/>
              </a:prstTxWarp>
            </a:bodyPr>
            <a:lstStyle/>
            <a:p>
              <a:pPr algn="ctr" defTabSz="457200"/>
              <a:r>
                <a:rPr lang="en-US" sz="2000" dirty="0" smtClean="0">
                  <a:solidFill>
                    <a:prstClr val="black"/>
                  </a:solidFill>
                </a:rPr>
                <a:t>PC</a:t>
              </a:r>
              <a:endParaRPr lang="en-US" sz="2000" dirty="0">
                <a:solidFill>
                  <a:prstClr val="black"/>
                </a:solidFill>
              </a:endParaRPr>
            </a:p>
          </p:txBody>
        </p:sp>
        <p:sp>
          <p:nvSpPr>
            <p:cNvPr id="47" name="Rectangle 5"/>
            <p:cNvSpPr>
              <a:spLocks noChangeArrowheads="1"/>
            </p:cNvSpPr>
            <p:nvPr/>
          </p:nvSpPr>
          <p:spPr bwMode="auto">
            <a:xfrm rot="-5400000">
              <a:off x="1600200" y="2806700"/>
              <a:ext cx="1981200" cy="1066800"/>
            </a:xfrm>
            <a:prstGeom prst="rect">
              <a:avLst/>
            </a:prstGeom>
            <a:solidFill>
              <a:srgbClr val="FFFFFF"/>
            </a:solidFill>
            <a:ln w="28575">
              <a:solidFill>
                <a:schemeClr val="tx1"/>
              </a:solidFill>
              <a:miter lim="800000"/>
              <a:headEnd/>
              <a:tailEnd/>
            </a:ln>
          </p:spPr>
          <p:txBody>
            <a:bodyPr wrap="none" anchor="ctr">
              <a:prstTxWarp prst="textNoShape">
                <a:avLst/>
              </a:prstTxWarp>
            </a:bodyPr>
            <a:lstStyle/>
            <a:p>
              <a:pPr algn="ctr" defTabSz="457200"/>
              <a:r>
                <a:rPr lang="en-US" sz="2000" smtClean="0">
                  <a:solidFill>
                    <a:prstClr val="black"/>
                  </a:solidFill>
                </a:rPr>
                <a:t>instruction</a:t>
              </a:r>
              <a:endParaRPr lang="en-US" sz="2000" dirty="0">
                <a:solidFill>
                  <a:prstClr val="black"/>
                </a:solidFill>
              </a:endParaRPr>
            </a:p>
            <a:p>
              <a:pPr algn="ctr" defTabSz="457200"/>
              <a:r>
                <a:rPr lang="en-US" sz="2000" dirty="0">
                  <a:solidFill>
                    <a:prstClr val="black"/>
                  </a:solidFill>
                </a:rPr>
                <a:t>memory</a:t>
              </a:r>
            </a:p>
          </p:txBody>
        </p:sp>
        <p:sp>
          <p:nvSpPr>
            <p:cNvPr id="48" name="AutoShape 6"/>
            <p:cNvSpPr>
              <a:spLocks noChangeArrowheads="1"/>
            </p:cNvSpPr>
            <p:nvPr/>
          </p:nvSpPr>
          <p:spPr bwMode="auto">
            <a:xfrm>
              <a:off x="1524000" y="3933825"/>
              <a:ext cx="366713" cy="549275"/>
            </a:xfrm>
            <a:prstGeom prst="roundRect">
              <a:avLst>
                <a:gd name="adj" fmla="val 16667"/>
              </a:avLst>
            </a:prstGeom>
            <a:solidFill>
              <a:srgbClr val="FFFFFF"/>
            </a:solidFill>
            <a:ln w="28575">
              <a:solidFill>
                <a:schemeClr val="tx1"/>
              </a:solidFill>
              <a:round/>
              <a:headEnd/>
              <a:tailEnd/>
            </a:ln>
          </p:spPr>
          <p:txBody>
            <a:bodyPr wrap="none" anchor="ctr">
              <a:prstTxWarp prst="textNoShape">
                <a:avLst/>
              </a:prstTxWarp>
            </a:bodyPr>
            <a:lstStyle/>
            <a:p>
              <a:pPr algn="ctr" defTabSz="457200"/>
              <a:r>
                <a:rPr lang="en-US" sz="2000" dirty="0">
                  <a:solidFill>
                    <a:prstClr val="black"/>
                  </a:solidFill>
                </a:rPr>
                <a:t>+4</a:t>
              </a:r>
            </a:p>
          </p:txBody>
        </p:sp>
        <p:sp>
          <p:nvSpPr>
            <p:cNvPr id="49" name="Line 7"/>
            <p:cNvSpPr>
              <a:spLocks noChangeShapeType="1"/>
            </p:cNvSpPr>
            <p:nvPr/>
          </p:nvSpPr>
          <p:spPr bwMode="auto">
            <a:xfrm>
              <a:off x="1295400" y="3111500"/>
              <a:ext cx="7620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50" name="Rectangle 8"/>
            <p:cNvSpPr>
              <a:spLocks noChangeArrowheads="1"/>
            </p:cNvSpPr>
            <p:nvPr/>
          </p:nvSpPr>
          <p:spPr bwMode="auto">
            <a:xfrm>
              <a:off x="3657600" y="2501900"/>
              <a:ext cx="990600" cy="1295400"/>
            </a:xfrm>
            <a:prstGeom prst="rect">
              <a:avLst/>
            </a:prstGeom>
            <a:solidFill>
              <a:srgbClr val="FFFFFF"/>
            </a:solidFill>
            <a:ln w="28575">
              <a:solidFill>
                <a:schemeClr val="tx1"/>
              </a:solidFill>
              <a:miter lim="800000"/>
              <a:headEnd/>
              <a:tailEnd/>
            </a:ln>
          </p:spPr>
          <p:txBody>
            <a:bodyPr wrap="none" anchor="ctr">
              <a:prstTxWarp prst="textNoShape">
                <a:avLst/>
              </a:prstTxWarp>
            </a:bodyPr>
            <a:lstStyle/>
            <a:p>
              <a:pPr algn="ctr" defTabSz="457200"/>
              <a:r>
                <a:rPr lang="en-US" sz="2000" smtClean="0">
                  <a:solidFill>
                    <a:prstClr val="black"/>
                  </a:solidFill>
                </a:rPr>
                <a:t>Register</a:t>
              </a:r>
              <a:endParaRPr lang="en-US" sz="2000" dirty="0" smtClean="0">
                <a:solidFill>
                  <a:prstClr val="black"/>
                </a:solidFill>
              </a:endParaRPr>
            </a:p>
            <a:p>
              <a:pPr algn="ctr" defTabSz="457200"/>
              <a:r>
                <a:rPr lang="en-US" sz="2000" smtClean="0">
                  <a:solidFill>
                    <a:prstClr val="black"/>
                  </a:solidFill>
                </a:rPr>
                <a:t>File</a:t>
              </a:r>
              <a:endParaRPr lang="en-US" sz="2000" dirty="0">
                <a:solidFill>
                  <a:prstClr val="black"/>
                </a:solidFill>
              </a:endParaRPr>
            </a:p>
          </p:txBody>
        </p:sp>
        <p:sp>
          <p:nvSpPr>
            <p:cNvPr id="51" name="Line 9"/>
            <p:cNvSpPr>
              <a:spLocks noChangeShapeType="1"/>
            </p:cNvSpPr>
            <p:nvPr/>
          </p:nvSpPr>
          <p:spPr bwMode="auto">
            <a:xfrm>
              <a:off x="3124200" y="2959100"/>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52" name="Line 10"/>
            <p:cNvSpPr>
              <a:spLocks noChangeShapeType="1"/>
            </p:cNvSpPr>
            <p:nvPr/>
          </p:nvSpPr>
          <p:spPr bwMode="auto">
            <a:xfrm>
              <a:off x="3124200" y="3332163"/>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53" name="Line 11"/>
            <p:cNvSpPr>
              <a:spLocks noChangeShapeType="1"/>
            </p:cNvSpPr>
            <p:nvPr/>
          </p:nvSpPr>
          <p:spPr bwMode="auto">
            <a:xfrm>
              <a:off x="3124200" y="3644900"/>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54" name="Text Box 12"/>
            <p:cNvSpPr txBox="1">
              <a:spLocks noChangeArrowheads="1"/>
            </p:cNvSpPr>
            <p:nvPr/>
          </p:nvSpPr>
          <p:spPr bwMode="auto">
            <a:xfrm>
              <a:off x="3088173" y="3248024"/>
              <a:ext cx="339725" cy="396875"/>
            </a:xfrm>
            <a:prstGeom prst="rect">
              <a:avLst/>
            </a:prstGeom>
            <a:noFill/>
            <a:ln w="28575">
              <a:noFill/>
              <a:miter lim="800000"/>
              <a:headEnd/>
              <a:tailEnd/>
            </a:ln>
          </p:spPr>
          <p:txBody>
            <a:bodyPr wrap="none" anchor="ctr">
              <a:prstTxWarp prst="textNoShape">
                <a:avLst/>
              </a:prstTxWarp>
              <a:spAutoFit/>
            </a:bodyPr>
            <a:lstStyle/>
            <a:p>
              <a:pPr algn="ctr" defTabSz="457200"/>
              <a:r>
                <a:rPr lang="en-US" sz="2000" dirty="0" err="1">
                  <a:solidFill>
                    <a:prstClr val="black"/>
                  </a:solidFill>
                </a:rPr>
                <a:t>rt</a:t>
              </a:r>
              <a:endParaRPr lang="en-US" sz="2000" dirty="0">
                <a:solidFill>
                  <a:prstClr val="black"/>
                </a:solidFill>
              </a:endParaRPr>
            </a:p>
          </p:txBody>
        </p:sp>
        <p:sp>
          <p:nvSpPr>
            <p:cNvPr id="55" name="Text Box 13"/>
            <p:cNvSpPr txBox="1">
              <a:spLocks noChangeArrowheads="1"/>
            </p:cNvSpPr>
            <p:nvPr/>
          </p:nvSpPr>
          <p:spPr bwMode="auto">
            <a:xfrm>
              <a:off x="3076333" y="2943226"/>
              <a:ext cx="395287" cy="396875"/>
            </a:xfrm>
            <a:prstGeom prst="rect">
              <a:avLst/>
            </a:prstGeom>
            <a:noFill/>
            <a:ln w="28575">
              <a:noFill/>
              <a:miter lim="800000"/>
              <a:headEnd/>
              <a:tailEnd/>
            </a:ln>
          </p:spPr>
          <p:txBody>
            <a:bodyPr wrap="none" anchor="ctr">
              <a:prstTxWarp prst="textNoShape">
                <a:avLst/>
              </a:prstTxWarp>
              <a:spAutoFit/>
            </a:bodyPr>
            <a:lstStyle/>
            <a:p>
              <a:pPr algn="ctr" defTabSz="457200"/>
              <a:r>
                <a:rPr lang="en-US" sz="2000" dirty="0" err="1">
                  <a:solidFill>
                    <a:prstClr val="black"/>
                  </a:solidFill>
                </a:rPr>
                <a:t>rs</a:t>
              </a:r>
              <a:endParaRPr lang="en-US" sz="2000" dirty="0">
                <a:solidFill>
                  <a:prstClr val="black"/>
                </a:solidFill>
              </a:endParaRPr>
            </a:p>
          </p:txBody>
        </p:sp>
        <p:sp>
          <p:nvSpPr>
            <p:cNvPr id="56" name="Text Box 14"/>
            <p:cNvSpPr txBox="1">
              <a:spLocks noChangeArrowheads="1"/>
            </p:cNvSpPr>
            <p:nvPr/>
          </p:nvSpPr>
          <p:spPr bwMode="auto">
            <a:xfrm>
              <a:off x="3079750" y="2562225"/>
              <a:ext cx="409575" cy="396875"/>
            </a:xfrm>
            <a:prstGeom prst="rect">
              <a:avLst/>
            </a:prstGeom>
            <a:noFill/>
            <a:ln w="28575">
              <a:noFill/>
              <a:miter lim="800000"/>
              <a:headEnd/>
              <a:tailEnd/>
            </a:ln>
          </p:spPr>
          <p:txBody>
            <a:bodyPr wrap="none" anchor="ctr">
              <a:prstTxWarp prst="textNoShape">
                <a:avLst/>
              </a:prstTxWarp>
              <a:spAutoFit/>
            </a:bodyPr>
            <a:lstStyle/>
            <a:p>
              <a:pPr algn="ctr" defTabSz="457200"/>
              <a:r>
                <a:rPr lang="en-US" sz="2000">
                  <a:solidFill>
                    <a:prstClr val="black"/>
                  </a:solidFill>
                </a:rPr>
                <a:t>rd</a:t>
              </a:r>
            </a:p>
          </p:txBody>
        </p:sp>
        <p:grpSp>
          <p:nvGrpSpPr>
            <p:cNvPr id="57" name="Group 16"/>
            <p:cNvGrpSpPr>
              <a:grpSpLocks/>
            </p:cNvGrpSpPr>
            <p:nvPr/>
          </p:nvGrpSpPr>
          <p:grpSpPr bwMode="auto">
            <a:xfrm>
              <a:off x="5334000" y="2562225"/>
              <a:ext cx="1219200" cy="1524000"/>
              <a:chOff x="3648" y="1348"/>
              <a:chExt cx="768" cy="960"/>
            </a:xfrm>
          </p:grpSpPr>
          <p:sp>
            <p:nvSpPr>
              <p:cNvPr id="78" name="Freeform 18"/>
              <p:cNvSpPr>
                <a:spLocks/>
              </p:cNvSpPr>
              <p:nvPr/>
            </p:nvSpPr>
            <p:spPr bwMode="auto">
              <a:xfrm>
                <a:off x="3648" y="1348"/>
                <a:ext cx="528" cy="960"/>
              </a:xfrm>
              <a:custGeom>
                <a:avLst/>
                <a:gdLst>
                  <a:gd name="T0" fmla="*/ 0 w 528"/>
                  <a:gd name="T1" fmla="*/ 0 h 960"/>
                  <a:gd name="T2" fmla="*/ 528 w 528"/>
                  <a:gd name="T3" fmla="*/ 192 h 960"/>
                  <a:gd name="T4" fmla="*/ 528 w 528"/>
                  <a:gd name="T5" fmla="*/ 672 h 960"/>
                  <a:gd name="T6" fmla="*/ 0 w 528"/>
                  <a:gd name="T7" fmla="*/ 960 h 960"/>
                  <a:gd name="T8" fmla="*/ 0 w 528"/>
                  <a:gd name="T9" fmla="*/ 528 h 960"/>
                  <a:gd name="T10" fmla="*/ 48 w 528"/>
                  <a:gd name="T11" fmla="*/ 480 h 960"/>
                  <a:gd name="T12" fmla="*/ 0 w 528"/>
                  <a:gd name="T13" fmla="*/ 432 h 960"/>
                  <a:gd name="T14" fmla="*/ 0 w 528"/>
                  <a:gd name="T15" fmla="*/ 0 h 960"/>
                  <a:gd name="T16" fmla="*/ 0 60000 65536"/>
                  <a:gd name="T17" fmla="*/ 0 60000 65536"/>
                  <a:gd name="T18" fmla="*/ 0 60000 65536"/>
                  <a:gd name="T19" fmla="*/ 0 60000 65536"/>
                  <a:gd name="T20" fmla="*/ 0 60000 65536"/>
                  <a:gd name="T21" fmla="*/ 0 60000 65536"/>
                  <a:gd name="T22" fmla="*/ 0 60000 65536"/>
                  <a:gd name="T23" fmla="*/ 0 60000 65536"/>
                  <a:gd name="T24" fmla="*/ 0 w 528"/>
                  <a:gd name="T25" fmla="*/ 0 h 960"/>
                  <a:gd name="T26" fmla="*/ 528 w 528"/>
                  <a:gd name="T27" fmla="*/ 960 h 9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8" h="960">
                    <a:moveTo>
                      <a:pt x="0" y="0"/>
                    </a:moveTo>
                    <a:lnTo>
                      <a:pt x="528" y="192"/>
                    </a:lnTo>
                    <a:lnTo>
                      <a:pt x="528" y="672"/>
                    </a:lnTo>
                    <a:lnTo>
                      <a:pt x="0" y="960"/>
                    </a:lnTo>
                    <a:lnTo>
                      <a:pt x="0" y="528"/>
                    </a:lnTo>
                    <a:lnTo>
                      <a:pt x="48" y="480"/>
                    </a:lnTo>
                    <a:lnTo>
                      <a:pt x="0" y="432"/>
                    </a:lnTo>
                    <a:lnTo>
                      <a:pt x="0" y="0"/>
                    </a:lnTo>
                    <a:close/>
                  </a:path>
                </a:pathLst>
              </a:custGeom>
              <a:noFill/>
              <a:ln w="38100">
                <a:solidFill>
                  <a:schemeClr val="tx1"/>
                </a:solidFill>
                <a:round/>
                <a:headEnd/>
                <a:tailEnd/>
              </a:ln>
            </p:spPr>
            <p:txBody>
              <a:bodyPr wrap="none" anchor="ctr">
                <a:prstTxWarp prst="textNoShape">
                  <a:avLst/>
                </a:prstTxWarp>
              </a:bodyPr>
              <a:lstStyle/>
              <a:p>
                <a:pPr algn="ctr" defTabSz="457200"/>
                <a:r>
                  <a:rPr lang="en-US" sz="2000" dirty="0" smtClean="0">
                    <a:solidFill>
                      <a:prstClr val="black"/>
                    </a:solidFill>
                  </a:rPr>
                  <a:t>ALU</a:t>
                </a:r>
                <a:endParaRPr lang="en-US" sz="2000" dirty="0">
                  <a:solidFill>
                    <a:prstClr val="black"/>
                  </a:solidFill>
                </a:endParaRPr>
              </a:p>
            </p:txBody>
          </p:sp>
          <p:sp>
            <p:nvSpPr>
              <p:cNvPr id="79" name="Line 19"/>
              <p:cNvSpPr>
                <a:spLocks noChangeShapeType="1"/>
              </p:cNvSpPr>
              <p:nvPr/>
            </p:nvSpPr>
            <p:spPr bwMode="auto">
              <a:xfrm>
                <a:off x="4176" y="1780"/>
                <a:ext cx="240" cy="0"/>
              </a:xfrm>
              <a:prstGeom prst="line">
                <a:avLst/>
              </a:prstGeom>
              <a:noFill/>
              <a:ln w="38100">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grpSp>
        <p:sp>
          <p:nvSpPr>
            <p:cNvPr id="58" name="Line 20"/>
            <p:cNvSpPr>
              <a:spLocks noChangeShapeType="1"/>
            </p:cNvSpPr>
            <p:nvPr/>
          </p:nvSpPr>
          <p:spPr bwMode="auto">
            <a:xfrm>
              <a:off x="4648200" y="3644900"/>
              <a:ext cx="6858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59" name="Line 21"/>
            <p:cNvSpPr>
              <a:spLocks noChangeShapeType="1"/>
            </p:cNvSpPr>
            <p:nvPr/>
          </p:nvSpPr>
          <p:spPr bwMode="auto">
            <a:xfrm>
              <a:off x="3124200" y="3995738"/>
              <a:ext cx="2179638"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60" name="Line 22"/>
            <p:cNvSpPr>
              <a:spLocks noChangeShapeType="1"/>
            </p:cNvSpPr>
            <p:nvPr/>
          </p:nvSpPr>
          <p:spPr bwMode="auto">
            <a:xfrm>
              <a:off x="4648200" y="2830513"/>
              <a:ext cx="655638"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61" name="Rectangle 23"/>
            <p:cNvSpPr>
              <a:spLocks noChangeArrowheads="1"/>
            </p:cNvSpPr>
            <p:nvPr/>
          </p:nvSpPr>
          <p:spPr bwMode="auto">
            <a:xfrm rot="-5400000">
              <a:off x="6096000" y="2959100"/>
              <a:ext cx="1981200" cy="1066800"/>
            </a:xfrm>
            <a:prstGeom prst="rect">
              <a:avLst/>
            </a:prstGeom>
            <a:solidFill>
              <a:srgbClr val="FFFFFF"/>
            </a:solidFill>
            <a:ln w="28575">
              <a:solidFill>
                <a:srgbClr val="FF0000"/>
              </a:solidFill>
              <a:miter lim="800000"/>
              <a:headEnd/>
              <a:tailEnd/>
            </a:ln>
          </p:spPr>
          <p:txBody>
            <a:bodyPr wrap="none" anchor="ctr">
              <a:prstTxWarp prst="textNoShape">
                <a:avLst/>
              </a:prstTxWarp>
            </a:bodyPr>
            <a:lstStyle/>
            <a:p>
              <a:pPr algn="ctr" defTabSz="457200"/>
              <a:r>
                <a:rPr lang="en-US" sz="2000" dirty="0">
                  <a:solidFill>
                    <a:prstClr val="black"/>
                  </a:solidFill>
                </a:rPr>
                <a:t>Data</a:t>
              </a:r>
            </a:p>
            <a:p>
              <a:pPr algn="ctr" defTabSz="457200"/>
              <a:r>
                <a:rPr lang="en-US" sz="2000" dirty="0">
                  <a:solidFill>
                    <a:prstClr val="black"/>
                  </a:solidFill>
                </a:rPr>
                <a:t>memory</a:t>
              </a:r>
            </a:p>
          </p:txBody>
        </p:sp>
        <p:sp>
          <p:nvSpPr>
            <p:cNvPr id="62" name="Line 24"/>
            <p:cNvSpPr>
              <a:spLocks noChangeShapeType="1"/>
            </p:cNvSpPr>
            <p:nvPr/>
          </p:nvSpPr>
          <p:spPr bwMode="auto">
            <a:xfrm>
              <a:off x="4876800" y="3644900"/>
              <a:ext cx="0" cy="30480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63" name="Line 25"/>
            <p:cNvSpPr>
              <a:spLocks noChangeShapeType="1"/>
            </p:cNvSpPr>
            <p:nvPr/>
          </p:nvSpPr>
          <p:spPr bwMode="auto">
            <a:xfrm>
              <a:off x="4876800" y="4025900"/>
              <a:ext cx="0" cy="30480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64" name="Line 26"/>
            <p:cNvSpPr>
              <a:spLocks noChangeShapeType="1"/>
            </p:cNvSpPr>
            <p:nvPr/>
          </p:nvSpPr>
          <p:spPr bwMode="auto">
            <a:xfrm>
              <a:off x="4876800" y="4330700"/>
              <a:ext cx="16764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65" name="Line 27"/>
            <p:cNvSpPr>
              <a:spLocks noChangeShapeType="1"/>
            </p:cNvSpPr>
            <p:nvPr/>
          </p:nvSpPr>
          <p:spPr bwMode="auto">
            <a:xfrm>
              <a:off x="7620000" y="3248025"/>
              <a:ext cx="304800"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66" name="Line 28"/>
            <p:cNvSpPr>
              <a:spLocks noChangeShapeType="1"/>
            </p:cNvSpPr>
            <p:nvPr/>
          </p:nvSpPr>
          <p:spPr bwMode="auto">
            <a:xfrm flipV="1">
              <a:off x="7924800" y="1968500"/>
              <a:ext cx="0" cy="1279525"/>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67" name="Line 29"/>
            <p:cNvSpPr>
              <a:spLocks noChangeShapeType="1"/>
            </p:cNvSpPr>
            <p:nvPr/>
          </p:nvSpPr>
          <p:spPr bwMode="auto">
            <a:xfrm flipH="1">
              <a:off x="3921125" y="1968500"/>
              <a:ext cx="4003675"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68" name="Line 30"/>
            <p:cNvSpPr>
              <a:spLocks noChangeShapeType="1"/>
            </p:cNvSpPr>
            <p:nvPr/>
          </p:nvSpPr>
          <p:spPr bwMode="auto">
            <a:xfrm>
              <a:off x="3921125" y="1968500"/>
              <a:ext cx="0" cy="53340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69" name="Text Box 31"/>
            <p:cNvSpPr txBox="1">
              <a:spLocks noChangeArrowheads="1"/>
            </p:cNvSpPr>
            <p:nvPr/>
          </p:nvSpPr>
          <p:spPr bwMode="auto">
            <a:xfrm>
              <a:off x="3079750" y="3949700"/>
              <a:ext cx="663575" cy="396875"/>
            </a:xfrm>
            <a:prstGeom prst="rect">
              <a:avLst/>
            </a:prstGeom>
            <a:noFill/>
            <a:ln w="28575">
              <a:noFill/>
              <a:miter lim="800000"/>
              <a:headEnd/>
              <a:tailEnd/>
            </a:ln>
          </p:spPr>
          <p:txBody>
            <a:bodyPr wrap="none" anchor="ctr">
              <a:prstTxWarp prst="textNoShape">
                <a:avLst/>
              </a:prstTxWarp>
              <a:spAutoFit/>
            </a:bodyPr>
            <a:lstStyle/>
            <a:p>
              <a:pPr algn="ctr" defTabSz="457200"/>
              <a:r>
                <a:rPr lang="en-US" sz="2000" smtClean="0">
                  <a:solidFill>
                    <a:prstClr val="black"/>
                  </a:solidFill>
                </a:rPr>
                <a:t>imm</a:t>
              </a:r>
              <a:endParaRPr lang="en-US" sz="2000" dirty="0">
                <a:solidFill>
                  <a:prstClr val="black"/>
                </a:solidFill>
              </a:endParaRPr>
            </a:p>
          </p:txBody>
        </p:sp>
        <p:sp>
          <p:nvSpPr>
            <p:cNvPr id="70" name="Line 32"/>
            <p:cNvSpPr>
              <a:spLocks noChangeShapeType="1"/>
            </p:cNvSpPr>
            <p:nvPr/>
          </p:nvSpPr>
          <p:spPr bwMode="auto">
            <a:xfrm>
              <a:off x="1676400" y="3111500"/>
              <a:ext cx="0" cy="83820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71" name="AutoShape 33"/>
            <p:cNvSpPr>
              <a:spLocks noChangeArrowheads="1"/>
            </p:cNvSpPr>
            <p:nvPr/>
          </p:nvSpPr>
          <p:spPr bwMode="auto">
            <a:xfrm rot="16200000">
              <a:off x="703652" y="4293696"/>
              <a:ext cx="805021" cy="378809"/>
            </a:xfrm>
            <a:prstGeom prst="roundRect">
              <a:avLst>
                <a:gd name="adj" fmla="val 16667"/>
              </a:avLst>
            </a:prstGeom>
            <a:solidFill>
              <a:srgbClr val="FFFFFF"/>
            </a:solidFill>
            <a:ln w="28575">
              <a:solidFill>
                <a:schemeClr val="tx1"/>
              </a:solidFill>
              <a:round/>
              <a:headEnd/>
              <a:tailEnd/>
            </a:ln>
          </p:spPr>
          <p:txBody>
            <a:bodyPr wrap="none" anchor="ctr">
              <a:prstTxWarp prst="textNoShape">
                <a:avLst/>
              </a:prstTxWarp>
            </a:bodyPr>
            <a:lstStyle/>
            <a:p>
              <a:pPr algn="ctr" defTabSz="457200"/>
              <a:r>
                <a:rPr lang="en-US" sz="2000" dirty="0" smtClean="0">
                  <a:solidFill>
                    <a:prstClr val="black"/>
                  </a:solidFill>
                </a:rPr>
                <a:t>MUX</a:t>
              </a:r>
              <a:endParaRPr lang="en-US" sz="2000" dirty="0">
                <a:solidFill>
                  <a:prstClr val="black"/>
                </a:solidFill>
              </a:endParaRPr>
            </a:p>
          </p:txBody>
        </p:sp>
        <p:sp>
          <p:nvSpPr>
            <p:cNvPr id="72" name="Line 34"/>
            <p:cNvSpPr>
              <a:spLocks noChangeShapeType="1"/>
            </p:cNvSpPr>
            <p:nvPr/>
          </p:nvSpPr>
          <p:spPr bwMode="auto">
            <a:xfrm flipH="1">
              <a:off x="1295400" y="4308475"/>
              <a:ext cx="2286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73" name="Line 35"/>
            <p:cNvSpPr>
              <a:spLocks noChangeShapeType="1"/>
            </p:cNvSpPr>
            <p:nvPr/>
          </p:nvSpPr>
          <p:spPr bwMode="auto">
            <a:xfrm>
              <a:off x="3743325" y="3995738"/>
              <a:ext cx="0" cy="671512"/>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74" name="Line 36"/>
            <p:cNvSpPr>
              <a:spLocks noChangeShapeType="1"/>
            </p:cNvSpPr>
            <p:nvPr/>
          </p:nvSpPr>
          <p:spPr bwMode="auto">
            <a:xfrm flipH="1">
              <a:off x="1295400" y="4667250"/>
              <a:ext cx="2447925"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75" name="Line 37"/>
            <p:cNvSpPr>
              <a:spLocks noChangeShapeType="1"/>
            </p:cNvSpPr>
            <p:nvPr/>
          </p:nvSpPr>
          <p:spPr bwMode="auto">
            <a:xfrm flipH="1">
              <a:off x="533400" y="4483100"/>
              <a:ext cx="381000"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76" name="Line 38"/>
            <p:cNvSpPr>
              <a:spLocks noChangeShapeType="1"/>
            </p:cNvSpPr>
            <p:nvPr/>
          </p:nvSpPr>
          <p:spPr bwMode="auto">
            <a:xfrm flipV="1">
              <a:off x="533400" y="3111500"/>
              <a:ext cx="0" cy="137160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77" name="Line 39"/>
            <p:cNvSpPr>
              <a:spLocks noChangeShapeType="1"/>
            </p:cNvSpPr>
            <p:nvPr/>
          </p:nvSpPr>
          <p:spPr bwMode="auto">
            <a:xfrm>
              <a:off x="533400" y="3111500"/>
              <a:ext cx="3810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grpSp>
      <p:grpSp>
        <p:nvGrpSpPr>
          <p:cNvPr id="80" name="Group 33"/>
          <p:cNvGrpSpPr/>
          <p:nvPr/>
        </p:nvGrpSpPr>
        <p:grpSpPr>
          <a:xfrm>
            <a:off x="3158168" y="3331848"/>
            <a:ext cx="4361688" cy="2423031"/>
            <a:chOff x="3383280" y="1719072"/>
            <a:chExt cx="4361688" cy="2423031"/>
          </a:xfrm>
        </p:grpSpPr>
        <p:grpSp>
          <p:nvGrpSpPr>
            <p:cNvPr id="81" name="Group 59"/>
            <p:cNvGrpSpPr/>
            <p:nvPr/>
          </p:nvGrpSpPr>
          <p:grpSpPr>
            <a:xfrm>
              <a:off x="3383280" y="1719072"/>
              <a:ext cx="109728" cy="2423031"/>
              <a:chOff x="3383280" y="1627632"/>
              <a:chExt cx="109728" cy="2423031"/>
            </a:xfrm>
          </p:grpSpPr>
          <p:sp>
            <p:nvSpPr>
              <p:cNvPr id="97" name="Rectangle 75"/>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grpSp>
            <p:nvGrpSpPr>
              <p:cNvPr id="98" name="Group 76"/>
              <p:cNvGrpSpPr/>
              <p:nvPr/>
            </p:nvGrpSpPr>
            <p:grpSpPr>
              <a:xfrm>
                <a:off x="3392424" y="3820160"/>
                <a:ext cx="91440" cy="230503"/>
                <a:chOff x="3402584" y="3820160"/>
                <a:chExt cx="91440" cy="230503"/>
              </a:xfrm>
            </p:grpSpPr>
            <p:sp>
              <p:nvSpPr>
                <p:cNvPr id="102" name="Isosceles Triangle 77"/>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cxnSp>
              <p:nvCxnSpPr>
                <p:cNvPr id="104" name="Straight Connector 78"/>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82" name="Group 79"/>
            <p:cNvGrpSpPr/>
            <p:nvPr/>
          </p:nvGrpSpPr>
          <p:grpSpPr>
            <a:xfrm>
              <a:off x="4937760" y="1719072"/>
              <a:ext cx="109728" cy="2423031"/>
              <a:chOff x="3383280" y="1627632"/>
              <a:chExt cx="109728" cy="2423031"/>
            </a:xfrm>
          </p:grpSpPr>
          <p:sp>
            <p:nvSpPr>
              <p:cNvPr id="93" name="Rectangle 80"/>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grpSp>
            <p:nvGrpSpPr>
              <p:cNvPr id="94" name="Group 81"/>
              <p:cNvGrpSpPr/>
              <p:nvPr/>
            </p:nvGrpSpPr>
            <p:grpSpPr>
              <a:xfrm>
                <a:off x="3392424" y="3820160"/>
                <a:ext cx="91440" cy="230503"/>
                <a:chOff x="3402584" y="3820160"/>
                <a:chExt cx="91440" cy="230503"/>
              </a:xfrm>
            </p:grpSpPr>
            <p:sp>
              <p:nvSpPr>
                <p:cNvPr id="95" name="Isosceles Triangle 82"/>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cxnSp>
              <p:nvCxnSpPr>
                <p:cNvPr id="96" name="Straight Connector 83"/>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83" name="Group 84"/>
            <p:cNvGrpSpPr/>
            <p:nvPr/>
          </p:nvGrpSpPr>
          <p:grpSpPr>
            <a:xfrm>
              <a:off x="6217920" y="1719072"/>
              <a:ext cx="109728" cy="2423031"/>
              <a:chOff x="3383280" y="1627632"/>
              <a:chExt cx="109728" cy="2423031"/>
            </a:xfrm>
          </p:grpSpPr>
          <p:sp>
            <p:nvSpPr>
              <p:cNvPr id="89" name="Rectangle 85"/>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grpSp>
            <p:nvGrpSpPr>
              <p:cNvPr id="90" name="Group 86"/>
              <p:cNvGrpSpPr/>
              <p:nvPr/>
            </p:nvGrpSpPr>
            <p:grpSpPr>
              <a:xfrm>
                <a:off x="3392424" y="3820160"/>
                <a:ext cx="91440" cy="230503"/>
                <a:chOff x="3402584" y="3820160"/>
                <a:chExt cx="91440" cy="230503"/>
              </a:xfrm>
            </p:grpSpPr>
            <p:sp>
              <p:nvSpPr>
                <p:cNvPr id="91" name="Isosceles Triangle 87"/>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cxnSp>
              <p:nvCxnSpPr>
                <p:cNvPr id="92" name="Straight Connector 88"/>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84" name="Group 89"/>
            <p:cNvGrpSpPr/>
            <p:nvPr/>
          </p:nvGrpSpPr>
          <p:grpSpPr>
            <a:xfrm>
              <a:off x="7635240" y="1719072"/>
              <a:ext cx="109728" cy="2423031"/>
              <a:chOff x="3383280" y="1627632"/>
              <a:chExt cx="109728" cy="2423031"/>
            </a:xfrm>
          </p:grpSpPr>
          <p:sp>
            <p:nvSpPr>
              <p:cNvPr id="85" name="Rectangle 90"/>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grpSp>
            <p:nvGrpSpPr>
              <p:cNvPr id="86" name="Group 91"/>
              <p:cNvGrpSpPr/>
              <p:nvPr/>
            </p:nvGrpSpPr>
            <p:grpSpPr>
              <a:xfrm>
                <a:off x="3392424" y="3820160"/>
                <a:ext cx="91440" cy="230503"/>
                <a:chOff x="3402584" y="3820160"/>
                <a:chExt cx="91440" cy="230503"/>
              </a:xfrm>
            </p:grpSpPr>
            <p:sp>
              <p:nvSpPr>
                <p:cNvPr id="87" name="Isosceles Triangle 92"/>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cxnSp>
              <p:nvCxnSpPr>
                <p:cNvPr id="88" name="Straight Connector 93"/>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spTree>
    <p:extLst>
      <p:ext uri="{BB962C8B-B14F-4D97-AF65-F5344CB8AC3E}">
        <p14:creationId xmlns:p14="http://schemas.microsoft.com/office/powerpoint/2010/main" val="1046113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dirty="0" smtClean="0">
                <a:latin typeface="Times New Roman" pitchFamily="18" charset="0"/>
                <a:cs typeface="Times New Roman" pitchFamily="18" charset="0"/>
              </a:rPr>
              <a:t>4.1  MIPS</a:t>
            </a:r>
            <a:r>
              <a:rPr lang="zh-CN" altLang="en-US" dirty="0" smtClean="0">
                <a:latin typeface="Times New Roman" pitchFamily="18" charset="0"/>
                <a:cs typeface="Times New Roman" pitchFamily="18" charset="0"/>
              </a:rPr>
              <a:t>多周期数据通路设计</a:t>
            </a:r>
            <a:endParaRPr lang="zh-CN" altLang="en-US" dirty="0" smtClean="0"/>
          </a:p>
        </p:txBody>
      </p:sp>
      <p:sp>
        <p:nvSpPr>
          <p:cNvPr id="28675" name="Rectangle 3"/>
          <p:cNvSpPr>
            <a:spLocks noGrp="1" noChangeArrowheads="1"/>
          </p:cNvSpPr>
          <p:nvPr>
            <p:ph type="body" idx="1"/>
          </p:nvPr>
        </p:nvSpPr>
        <p:spPr>
          <a:xfrm>
            <a:off x="754613" y="836712"/>
            <a:ext cx="7848600" cy="3486083"/>
          </a:xfrm>
        </p:spPr>
        <p:txBody>
          <a:bodyPr/>
          <a:lstStyle/>
          <a:p>
            <a:pPr>
              <a:lnSpc>
                <a:spcPct val="120000"/>
              </a:lnSpc>
              <a:spcBef>
                <a:spcPts val="0"/>
              </a:spcBef>
              <a:spcAft>
                <a:spcPts val="0"/>
              </a:spcAft>
            </a:pPr>
            <a:r>
              <a:rPr lang="zh-CN" altLang="en-US" dirty="0" smtClean="0">
                <a:ea typeface="宋体" charset="-122"/>
              </a:rPr>
              <a:t>多周期数据通路设计总体考虑</a:t>
            </a:r>
          </a:p>
          <a:p>
            <a:pPr lvl="1">
              <a:lnSpc>
                <a:spcPct val="120000"/>
              </a:lnSpc>
              <a:spcBef>
                <a:spcPts val="0"/>
              </a:spcBef>
              <a:spcAft>
                <a:spcPts val="0"/>
              </a:spcAft>
            </a:pPr>
            <a:r>
              <a:rPr lang="zh-CN" altLang="en-US" dirty="0" smtClean="0">
                <a:solidFill>
                  <a:srgbClr val="FF0000"/>
                </a:solidFill>
                <a:ea typeface="宋体" charset="-122"/>
              </a:rPr>
              <a:t>普林斯顿结构</a:t>
            </a:r>
            <a:r>
              <a:rPr lang="zh-CN" altLang="en-US" dirty="0" smtClean="0">
                <a:ea typeface="宋体" charset="-122"/>
              </a:rPr>
              <a:t>：指令和数据使用同一个存储器器；</a:t>
            </a:r>
          </a:p>
          <a:p>
            <a:pPr lvl="1">
              <a:lnSpc>
                <a:spcPct val="120000"/>
              </a:lnSpc>
              <a:spcBef>
                <a:spcPts val="0"/>
              </a:spcBef>
              <a:spcAft>
                <a:spcPts val="0"/>
              </a:spcAft>
            </a:pPr>
            <a:r>
              <a:rPr lang="zh-CN" altLang="en-US" dirty="0" smtClean="0">
                <a:ea typeface="宋体" charset="-122"/>
              </a:rPr>
              <a:t>一个</a:t>
            </a:r>
            <a:r>
              <a:rPr lang="en-US" altLang="zh-CN" dirty="0" smtClean="0">
                <a:ea typeface="宋体" charset="-122"/>
              </a:rPr>
              <a:t>ALU</a:t>
            </a:r>
            <a:r>
              <a:rPr lang="zh-CN" altLang="en-US" dirty="0" smtClean="0">
                <a:ea typeface="宋体" charset="-122"/>
              </a:rPr>
              <a:t>： </a:t>
            </a:r>
            <a:r>
              <a:rPr lang="en-US" altLang="zh-CN" dirty="0" smtClean="0">
                <a:ea typeface="宋体" charset="-122"/>
              </a:rPr>
              <a:t>R</a:t>
            </a:r>
            <a:r>
              <a:rPr lang="zh-CN" altLang="en-US" dirty="0" smtClean="0">
                <a:ea typeface="宋体" charset="-122"/>
              </a:rPr>
              <a:t>型指令算术逻辑运算、取指令后形成</a:t>
            </a:r>
            <a:r>
              <a:rPr lang="en-US" altLang="zh-CN" dirty="0" smtClean="0">
                <a:ea typeface="宋体" charset="-122"/>
              </a:rPr>
              <a:t>PC+</a:t>
            </a:r>
            <a:r>
              <a:rPr lang="en-US" altLang="zh-CN" dirty="0">
                <a:ea typeface="宋体" charset="-122"/>
              </a:rPr>
              <a:t>4</a:t>
            </a:r>
            <a:r>
              <a:rPr lang="zh-CN" altLang="en-US" dirty="0" smtClean="0">
                <a:ea typeface="宋体" charset="-122"/>
              </a:rPr>
              <a:t>新值、及</a:t>
            </a:r>
            <a:r>
              <a:rPr lang="en-US" altLang="zh-CN" dirty="0" err="1" smtClean="0">
                <a:ea typeface="宋体" charset="-122"/>
              </a:rPr>
              <a:t>Beq</a:t>
            </a:r>
            <a:r>
              <a:rPr lang="zh-CN" altLang="en-US" dirty="0" smtClean="0">
                <a:ea typeface="宋体" charset="-122"/>
              </a:rPr>
              <a:t>指令转向地址计算（</a:t>
            </a:r>
            <a:r>
              <a:rPr lang="en-US" altLang="zh-CN" dirty="0" err="1" smtClean="0">
                <a:ea typeface="宋体" charset="-122"/>
              </a:rPr>
              <a:t>PC+Signext</a:t>
            </a:r>
            <a:r>
              <a:rPr lang="en-US" altLang="zh-CN" dirty="0" smtClean="0">
                <a:ea typeface="宋体" charset="-122"/>
              </a:rPr>
              <a:t>(imm16)&lt;&lt;2</a:t>
            </a:r>
            <a:r>
              <a:rPr lang="zh-CN" altLang="en-US" dirty="0" smtClean="0">
                <a:ea typeface="宋体" charset="-122"/>
              </a:rPr>
              <a:t>），都在</a:t>
            </a:r>
            <a:r>
              <a:rPr lang="en-US" altLang="zh-CN" dirty="0" smtClean="0">
                <a:ea typeface="宋体" charset="-122"/>
              </a:rPr>
              <a:t>ALU</a:t>
            </a:r>
            <a:r>
              <a:rPr lang="zh-CN" altLang="en-US" dirty="0" smtClean="0">
                <a:ea typeface="宋体" charset="-122"/>
              </a:rPr>
              <a:t>中完成；</a:t>
            </a:r>
            <a:endParaRPr lang="en-US" altLang="zh-CN" dirty="0" smtClean="0">
              <a:ea typeface="宋体" charset="-122"/>
            </a:endParaRPr>
          </a:p>
          <a:p>
            <a:pPr lvl="1">
              <a:lnSpc>
                <a:spcPct val="120000"/>
              </a:lnSpc>
              <a:spcBef>
                <a:spcPts val="0"/>
              </a:spcBef>
              <a:spcAft>
                <a:spcPts val="0"/>
              </a:spcAft>
            </a:pPr>
            <a:r>
              <a:rPr lang="zh-CN" altLang="en-US" dirty="0" smtClean="0">
                <a:ea typeface="宋体" charset="-122"/>
              </a:rPr>
              <a:t>时钟同步方法：一个时钟周期内信号总是从一个状态单元经过组合逻辑处理后传送到另一个状态单元。所以指令每一步的执行总是从前一个状态单元接收输入，经过功能单元处理，在下一个时钟周期触发沿将结果写入下一个状态单元，因此数据通路中需要增加了一个或多个寄存器以保存指令各执行步骤形成的结果（输出值），以便在指令的后续时钟周期内继续使用。</a:t>
            </a:r>
          </a:p>
        </p:txBody>
      </p:sp>
      <p:sp>
        <p:nvSpPr>
          <p:cNvPr id="7" name="TextBox 25"/>
          <p:cNvSpPr txBox="1"/>
          <p:nvPr/>
        </p:nvSpPr>
        <p:spPr>
          <a:xfrm>
            <a:off x="5561413" y="4592808"/>
            <a:ext cx="3096343" cy="1343125"/>
          </a:xfrm>
          <a:prstGeom prst="rect">
            <a:avLst/>
          </a:prstGeom>
          <a:noFill/>
          <a:ln>
            <a:solidFill>
              <a:srgbClr val="C00000"/>
            </a:solidFill>
          </a:ln>
        </p:spPr>
        <p:txBody>
          <a:bodyPr wrap="square" rtlCol="0">
            <a:spAutoFit/>
          </a:bodyPr>
          <a:lstStyle/>
          <a:p>
            <a:pPr marL="176213" indent="-176213" eaLnBrk="0" fontAlgn="base" hangingPunct="0">
              <a:lnSpc>
                <a:spcPct val="150000"/>
              </a:lnSpc>
              <a:spcAft>
                <a:spcPct val="0"/>
              </a:spcAft>
              <a:buClr>
                <a:srgbClr val="001ADC"/>
              </a:buClr>
              <a:buSzPct val="100000"/>
              <a:buFont typeface="Wingdings" pitchFamily="2" charset="2"/>
              <a:buChar char="Ø"/>
            </a:pPr>
            <a:r>
              <a:rPr lang="zh-CN" altLang="en-US" sz="1400" dirty="0" smtClean="0">
                <a:solidFill>
                  <a:srgbClr val="081D58">
                    <a:lumMod val="75000"/>
                    <a:lumOff val="25000"/>
                  </a:srgbClr>
                </a:solidFill>
              </a:rPr>
              <a:t>组合逻辑操作时钟周期内完成；</a:t>
            </a:r>
            <a:endParaRPr lang="en-US" altLang="zh-CN" sz="1400" dirty="0" smtClean="0">
              <a:solidFill>
                <a:srgbClr val="081D58">
                  <a:lumMod val="75000"/>
                  <a:lumOff val="25000"/>
                </a:srgbClr>
              </a:solidFill>
            </a:endParaRPr>
          </a:p>
          <a:p>
            <a:pPr marL="176213" indent="-176213" eaLnBrk="0" fontAlgn="base" hangingPunct="0">
              <a:lnSpc>
                <a:spcPct val="150000"/>
              </a:lnSpc>
              <a:spcAft>
                <a:spcPct val="0"/>
              </a:spcAft>
              <a:buClr>
                <a:srgbClr val="001ADC"/>
              </a:buClr>
              <a:buSzPct val="100000"/>
              <a:buFont typeface="Wingdings" pitchFamily="2" charset="2"/>
              <a:buChar char="Ø"/>
            </a:pPr>
            <a:r>
              <a:rPr lang="zh-CN" altLang="en-US" sz="1400" dirty="0" smtClean="0">
                <a:solidFill>
                  <a:srgbClr val="081D58">
                    <a:lumMod val="75000"/>
                    <a:lumOff val="25000"/>
                  </a:srgbClr>
                </a:solidFill>
              </a:rPr>
              <a:t>所有信号在时钟周期内从状态单元</a:t>
            </a:r>
            <a:r>
              <a:rPr lang="en-US" altLang="zh-CN" sz="1400" dirty="0" smtClean="0">
                <a:solidFill>
                  <a:srgbClr val="081D58">
                    <a:lumMod val="75000"/>
                    <a:lumOff val="25000"/>
                  </a:srgbClr>
                </a:solidFill>
              </a:rPr>
              <a:t>1</a:t>
            </a:r>
            <a:r>
              <a:rPr lang="zh-CN" altLang="en-US" sz="1400" dirty="0" smtClean="0">
                <a:solidFill>
                  <a:srgbClr val="081D58">
                    <a:lumMod val="75000"/>
                    <a:lumOff val="25000"/>
                  </a:srgbClr>
                </a:solidFill>
              </a:rPr>
              <a:t>经组合逻辑传送到状态单元</a:t>
            </a:r>
            <a:r>
              <a:rPr lang="en-US" altLang="zh-CN" sz="1400" dirty="0" smtClean="0">
                <a:solidFill>
                  <a:srgbClr val="081D58">
                    <a:lumMod val="75000"/>
                    <a:lumOff val="25000"/>
                  </a:srgbClr>
                </a:solidFill>
              </a:rPr>
              <a:t>2</a:t>
            </a:r>
            <a:r>
              <a:rPr lang="zh-CN" altLang="en-US" sz="1400" dirty="0" smtClean="0">
                <a:solidFill>
                  <a:srgbClr val="081D58">
                    <a:lumMod val="75000"/>
                    <a:lumOff val="25000"/>
                  </a:srgbClr>
                </a:solidFill>
              </a:rPr>
              <a:t>。</a:t>
            </a:r>
            <a:endParaRPr lang="en-US" altLang="zh-CN" sz="1400" dirty="0" smtClean="0">
              <a:solidFill>
                <a:srgbClr val="081D58">
                  <a:lumMod val="75000"/>
                  <a:lumOff val="25000"/>
                </a:srgbClr>
              </a:solidFill>
            </a:endParaRPr>
          </a:p>
          <a:p>
            <a:pPr marL="176213" indent="-176213" eaLnBrk="0" fontAlgn="base" hangingPunct="0">
              <a:lnSpc>
                <a:spcPct val="150000"/>
              </a:lnSpc>
              <a:spcAft>
                <a:spcPct val="0"/>
              </a:spcAft>
              <a:buClr>
                <a:srgbClr val="001ADC"/>
              </a:buClr>
              <a:buSzPct val="100000"/>
              <a:buFont typeface="Wingdings" pitchFamily="2" charset="2"/>
              <a:buChar char="Ø"/>
            </a:pPr>
            <a:r>
              <a:rPr lang="zh-CN" altLang="en-US" sz="1400" dirty="0" smtClean="0">
                <a:solidFill>
                  <a:srgbClr val="081D58">
                    <a:lumMod val="75000"/>
                    <a:lumOff val="25000"/>
                  </a:srgbClr>
                </a:solidFill>
              </a:rPr>
              <a:t>时钟信号上跳沿同步</a:t>
            </a:r>
            <a:r>
              <a:rPr lang="en-US" altLang="zh-CN" sz="1400" dirty="0" smtClean="0">
                <a:solidFill>
                  <a:srgbClr val="081D58">
                    <a:lumMod val="75000"/>
                    <a:lumOff val="25000"/>
                  </a:srgbClr>
                </a:solidFill>
              </a:rPr>
              <a:t> </a:t>
            </a:r>
            <a:endParaRPr lang="zh-CN" altLang="en-US" sz="1400" dirty="0">
              <a:solidFill>
                <a:srgbClr val="081D58">
                  <a:lumMod val="75000"/>
                  <a:lumOff val="25000"/>
                </a:srgbClr>
              </a:solidFill>
            </a:endParaRPr>
          </a:p>
        </p:txBody>
      </p:sp>
      <p:sp>
        <p:nvSpPr>
          <p:cNvPr id="2" name="文本框 1"/>
          <p:cNvSpPr txBox="1"/>
          <p:nvPr/>
        </p:nvSpPr>
        <p:spPr>
          <a:xfrm>
            <a:off x="3365775" y="6231636"/>
            <a:ext cx="2195637" cy="327782"/>
          </a:xfrm>
          <a:prstGeom prst="rect">
            <a:avLst/>
          </a:prstGeom>
          <a:noFill/>
          <a:ln>
            <a:noFill/>
          </a:ln>
        </p:spPr>
        <p:txBody>
          <a:bodyPr wrap="square" rtlCol="0">
            <a:spAutoFit/>
          </a:bodyPr>
          <a:lstStyle/>
          <a:p>
            <a:pPr eaLnBrk="0" fontAlgn="base" hangingPunct="0">
              <a:lnSpc>
                <a:spcPct val="85000"/>
              </a:lnSpc>
              <a:spcBef>
                <a:spcPct val="40000"/>
              </a:spcBef>
              <a:spcAft>
                <a:spcPct val="0"/>
              </a:spcAft>
              <a:buClr>
                <a:srgbClr val="001ADC"/>
              </a:buClr>
              <a:buSzPct val="100000"/>
              <a:buFont typeface="Wingdings" pitchFamily="2" charset="2"/>
              <a:buNone/>
            </a:pPr>
            <a:r>
              <a:rPr lang="zh-CN" altLang="en-US" b="1" dirty="0" smtClean="0">
                <a:solidFill>
                  <a:srgbClr val="FF0000"/>
                </a:solidFill>
              </a:rPr>
              <a:t>时钟同步方法</a:t>
            </a:r>
            <a:endParaRPr lang="zh-CN" altLang="en-US" b="1" dirty="0">
              <a:solidFill>
                <a:srgbClr val="FF0000"/>
              </a:solidFill>
            </a:endParaRPr>
          </a:p>
        </p:txBody>
      </p:sp>
      <p:sp>
        <p:nvSpPr>
          <p:cNvPr id="3" name="圆角矩形 2"/>
          <p:cNvSpPr/>
          <p:nvPr/>
        </p:nvSpPr>
        <p:spPr bwMode="auto">
          <a:xfrm>
            <a:off x="467544" y="4359428"/>
            <a:ext cx="8424936" cy="2199990"/>
          </a:xfrm>
          <a:prstGeom prst="roundRect">
            <a:avLst/>
          </a:prstGeom>
          <a:noFill/>
          <a:ln w="6350" cap="flat" cmpd="sng" algn="ctr">
            <a:solidFill>
              <a:srgbClr val="00B050"/>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noAutofit/>
          </a:bodyPr>
          <a:lstStyle/>
          <a:p>
            <a:pPr marL="668338" indent="-193675" eaLnBrk="0" fontAlgn="base" hangingPunct="0">
              <a:lnSpc>
                <a:spcPct val="85000"/>
              </a:lnSpc>
              <a:spcBef>
                <a:spcPct val="40000"/>
              </a:spcBef>
              <a:spcAft>
                <a:spcPct val="0"/>
              </a:spcAft>
              <a:buClr>
                <a:srgbClr val="001ADC"/>
              </a:buClr>
              <a:buSzPct val="100000"/>
              <a:buFont typeface="Wingdings" pitchFamily="2" charset="2"/>
              <a:buChar char="Ø"/>
            </a:pPr>
            <a:endParaRPr lang="zh-CN" altLang="en-US" b="1" smtClean="0">
              <a:solidFill>
                <a:srgbClr val="000000"/>
              </a:solidFill>
            </a:endParaRPr>
          </a:p>
        </p:txBody>
      </p:sp>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592807"/>
            <a:ext cx="4752596" cy="13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95401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solidFill>
                  <a:schemeClr val="accent1"/>
                </a:solidFill>
              </a:rPr>
              <a:t>流水线的改进</a:t>
            </a:r>
            <a:endParaRPr lang="en-US" dirty="0">
              <a:solidFill>
                <a:schemeClr val="accent1"/>
              </a:solidFill>
            </a:endParaRPr>
          </a:p>
        </p:txBody>
      </p:sp>
      <p:sp>
        <p:nvSpPr>
          <p:cNvPr id="3" name="Content Placeholder 2"/>
          <p:cNvSpPr>
            <a:spLocks noGrp="1"/>
          </p:cNvSpPr>
          <p:nvPr>
            <p:ph idx="1"/>
          </p:nvPr>
        </p:nvSpPr>
        <p:spPr>
          <a:xfrm>
            <a:off x="457200" y="1600199"/>
            <a:ext cx="8229600" cy="4937760"/>
          </a:xfrm>
        </p:spPr>
        <p:txBody>
          <a:bodyPr/>
          <a:lstStyle/>
          <a:p>
            <a:r>
              <a:rPr lang="zh-CN" altLang="en-US" dirty="0" smtClean="0"/>
              <a:t>寄存器的加入将会影响流水线上的信息</a:t>
            </a:r>
            <a:endParaRPr lang="en-US" dirty="0" smtClean="0"/>
          </a:p>
          <a:p>
            <a:pPr lvl="1"/>
            <a:r>
              <a:rPr lang="zh-CN" altLang="en-US" dirty="0" smtClean="0"/>
              <a:t>为相邻的流水阶段增加寄存器</a:t>
            </a:r>
            <a:r>
              <a:rPr lang="en-US" dirty="0" smtClean="0"/>
              <a:t> (e.g. IF/ID)</a:t>
            </a:r>
          </a:p>
          <a:p>
            <a:pPr lvl="1"/>
            <a:r>
              <a:rPr lang="zh-CN" altLang="en-US" dirty="0" smtClean="0"/>
              <a:t>寄存器可以将不同阶段的信息分隔开</a:t>
            </a:r>
            <a:endParaRPr lang="en-US" dirty="0" smtClean="0"/>
          </a:p>
          <a:p>
            <a:pPr lvl="1"/>
            <a:r>
              <a:rPr lang="zh-CN" altLang="en-US" dirty="0" smtClean="0">
                <a:solidFill>
                  <a:srgbClr val="FF0000"/>
                </a:solidFill>
              </a:rPr>
              <a:t>在任何时间，每个阶段都在执行不同的指令</a:t>
            </a:r>
            <a:endParaRPr lang="en-US" dirty="0" smtClean="0">
              <a:solidFill>
                <a:srgbClr val="FF0000"/>
              </a:solidFill>
            </a:endParaRPr>
          </a:p>
          <a:p>
            <a:r>
              <a:rPr lang="zh-CN" altLang="en-US" dirty="0" smtClean="0"/>
              <a:t>那么，在这种情况下需要再次检验数据通路</a:t>
            </a:r>
            <a:endParaRPr lang="en-US" dirty="0"/>
          </a:p>
        </p:txBody>
      </p:sp>
      <p:sp>
        <p:nvSpPr>
          <p:cNvPr id="4" name="灯片编号占位符 3"/>
          <p:cNvSpPr>
            <a:spLocks noGrp="1"/>
          </p:cNvSpPr>
          <p:nvPr>
            <p:ph type="sldNum" sz="quarter" idx="12"/>
          </p:nvPr>
        </p:nvSpPr>
        <p:spPr/>
        <p:txBody>
          <a:bodyPr/>
          <a:lstStyle/>
          <a:p>
            <a:fld id="{3CC63E4C-4642-794D-A2FD-70F6B81535F5}" type="slidenum">
              <a:rPr lang="en-US" smtClean="0">
                <a:solidFill>
                  <a:prstClr val="black">
                    <a:tint val="75000"/>
                  </a:prstClr>
                </a:solidFill>
              </a:rPr>
              <a:pPr/>
              <a:t>30</a:t>
            </a:fld>
            <a:endParaRPr lang="en-US" dirty="0">
              <a:solidFill>
                <a:prstClr val="black">
                  <a:tint val="75000"/>
                </a:prstClr>
              </a:solidFill>
            </a:endParaRPr>
          </a:p>
        </p:txBody>
      </p:sp>
    </p:spTree>
    <p:extLst>
      <p:ext uri="{BB962C8B-B14F-4D97-AF65-F5344CB8AC3E}">
        <p14:creationId xmlns:p14="http://schemas.microsoft.com/office/powerpoint/2010/main" val="222409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normAutofit/>
          </a:bodyPr>
          <a:lstStyle/>
          <a:p>
            <a:r>
              <a:rPr lang="zh-CN" altLang="en-US" dirty="0">
                <a:solidFill>
                  <a:schemeClr val="accent1"/>
                </a:solidFill>
              </a:rPr>
              <a:t>流水线模型指令执行步骤分</a:t>
            </a:r>
            <a:r>
              <a:rPr lang="zh-CN" altLang="en-US" dirty="0" smtClean="0">
                <a:solidFill>
                  <a:schemeClr val="accent1"/>
                </a:solidFill>
              </a:rPr>
              <a:t>解</a:t>
            </a:r>
            <a:endParaRPr lang="en-AU" dirty="0">
              <a:solidFill>
                <a:schemeClr val="accent1"/>
              </a:solidFill>
            </a:endParaRPr>
          </a:p>
        </p:txBody>
      </p:sp>
      <p:pic>
        <p:nvPicPr>
          <p:cNvPr id="362503" name="Picture 7" descr="f04-35-P374493"/>
          <p:cNvPicPr>
            <a:picLocks noChangeAspect="1" noChangeArrowheads="1"/>
          </p:cNvPicPr>
          <p:nvPr/>
        </p:nvPicPr>
        <p:blipFill>
          <a:blip r:embed="rId3"/>
          <a:srcRect/>
          <a:stretch>
            <a:fillRect/>
          </a:stretch>
        </p:blipFill>
        <p:spPr bwMode="auto">
          <a:xfrm>
            <a:off x="182880" y="2103120"/>
            <a:ext cx="8778240" cy="4043047"/>
          </a:xfrm>
          <a:prstGeom prst="rect">
            <a:avLst/>
          </a:prstGeom>
          <a:noFill/>
        </p:spPr>
      </p:pic>
      <p:sp>
        <p:nvSpPr>
          <p:cNvPr id="8" name="TextBox 7"/>
          <p:cNvSpPr txBox="1"/>
          <p:nvPr/>
        </p:nvSpPr>
        <p:spPr>
          <a:xfrm>
            <a:off x="457200" y="1600200"/>
            <a:ext cx="8229600" cy="461665"/>
          </a:xfrm>
          <a:prstGeom prst="rect">
            <a:avLst/>
          </a:prstGeom>
          <a:noFill/>
        </p:spPr>
        <p:txBody>
          <a:bodyPr wrap="none" rtlCol="0">
            <a:normAutofit/>
          </a:bodyPr>
          <a:lstStyle/>
          <a:p>
            <a:pPr defTabSz="457200">
              <a:buFont typeface="Arial" pitchFamily="34" charset="0"/>
              <a:buChar char="•"/>
            </a:pPr>
            <a:r>
              <a:rPr lang="en-US" sz="2400" dirty="0" smtClean="0">
                <a:solidFill>
                  <a:prstClr val="black"/>
                </a:solidFill>
              </a:rPr>
              <a:t>  </a:t>
            </a:r>
            <a:r>
              <a:rPr lang="zh-CN" altLang="en-US" sz="2400" dirty="0" smtClean="0">
                <a:solidFill>
                  <a:prstClr val="black"/>
                </a:solidFill>
              </a:rPr>
              <a:t>指令</a:t>
            </a:r>
            <a:r>
              <a:rPr lang="en-US" sz="2200" dirty="0" smtClean="0">
                <a:solidFill>
                  <a:prstClr val="black"/>
                </a:solidFill>
                <a:latin typeface="Courier New" pitchFamily="49" charset="0"/>
                <a:cs typeface="Courier New" pitchFamily="49" charset="0"/>
              </a:rPr>
              <a:t>lw</a:t>
            </a:r>
            <a:r>
              <a:rPr lang="zh-CN" altLang="en-US" sz="2200" dirty="0" smtClean="0">
                <a:solidFill>
                  <a:prstClr val="black"/>
                </a:solidFill>
                <a:latin typeface="Courier New" pitchFamily="49" charset="0"/>
                <a:cs typeface="Courier New" pitchFamily="49" charset="0"/>
              </a:rPr>
              <a:t>的流水线</a:t>
            </a:r>
            <a:endParaRPr lang="en-US" sz="2200" dirty="0">
              <a:solidFill>
                <a:prstClr val="black"/>
              </a:solidFill>
              <a:latin typeface="Courier New" pitchFamily="49" charset="0"/>
              <a:cs typeface="Courier New" pitchFamily="49" charset="0"/>
            </a:endParaRPr>
          </a:p>
        </p:txBody>
      </p:sp>
      <p:sp>
        <p:nvSpPr>
          <p:cNvPr id="2" name="灯片编号占位符 1"/>
          <p:cNvSpPr>
            <a:spLocks noGrp="1"/>
          </p:cNvSpPr>
          <p:nvPr>
            <p:ph type="sldNum" sz="quarter" idx="12"/>
          </p:nvPr>
        </p:nvSpPr>
        <p:spPr/>
        <p:txBody>
          <a:bodyPr/>
          <a:lstStyle/>
          <a:p>
            <a:fld id="{3CC63E4C-4642-794D-A2FD-70F6B81535F5}" type="slidenum">
              <a:rPr lang="en-US" smtClean="0">
                <a:solidFill>
                  <a:prstClr val="black">
                    <a:tint val="75000"/>
                  </a:prstClr>
                </a:solidFill>
              </a:rPr>
              <a:pPr/>
              <a:t>31</a:t>
            </a:fld>
            <a:endParaRPr lang="en-US" dirty="0">
              <a:solidFill>
                <a:prstClr val="black">
                  <a:tint val="75000"/>
                </a:prstClr>
              </a:solidFill>
            </a:endParaRPr>
          </a:p>
        </p:txBody>
      </p:sp>
    </p:spTree>
    <p:extLst>
      <p:ext uri="{BB962C8B-B14F-4D97-AF65-F5344CB8AC3E}">
        <p14:creationId xmlns:p14="http://schemas.microsoft.com/office/powerpoint/2010/main" val="30764620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zh-CN" altLang="en-US" dirty="0" smtClean="0">
                <a:solidFill>
                  <a:schemeClr val="accent1"/>
                </a:solidFill>
              </a:rPr>
              <a:t>取址阶段</a:t>
            </a:r>
            <a:endParaRPr lang="en-AU" dirty="0">
              <a:solidFill>
                <a:schemeClr val="accent1"/>
              </a:solidFill>
            </a:endParaRPr>
          </a:p>
        </p:txBody>
      </p:sp>
      <p:pic>
        <p:nvPicPr>
          <p:cNvPr id="366599" name="Picture 7" descr="f04-36-P374493-IF"/>
          <p:cNvPicPr>
            <a:picLocks noChangeAspect="1" noChangeArrowheads="1"/>
          </p:cNvPicPr>
          <p:nvPr/>
        </p:nvPicPr>
        <p:blipFill>
          <a:blip r:embed="rId3"/>
          <a:srcRect/>
          <a:stretch>
            <a:fillRect/>
          </a:stretch>
        </p:blipFill>
        <p:spPr bwMode="auto">
          <a:xfrm>
            <a:off x="182880" y="1444752"/>
            <a:ext cx="8778240" cy="4713387"/>
          </a:xfrm>
          <a:prstGeom prst="rect">
            <a:avLst/>
          </a:prstGeom>
          <a:noFill/>
        </p:spPr>
      </p:pic>
      <p:grpSp>
        <p:nvGrpSpPr>
          <p:cNvPr id="11" name="Group 10"/>
          <p:cNvGrpSpPr/>
          <p:nvPr/>
        </p:nvGrpSpPr>
        <p:grpSpPr>
          <a:xfrm>
            <a:off x="1954530" y="1600200"/>
            <a:ext cx="3483372" cy="1040130"/>
            <a:chOff x="1954530" y="1600200"/>
            <a:chExt cx="3483372" cy="1040130"/>
          </a:xfrm>
        </p:grpSpPr>
        <p:sp>
          <p:nvSpPr>
            <p:cNvPr id="7" name="TextBox 6"/>
            <p:cNvSpPr txBox="1"/>
            <p:nvPr/>
          </p:nvSpPr>
          <p:spPr>
            <a:xfrm>
              <a:off x="3098800" y="1600200"/>
              <a:ext cx="2339102" cy="461665"/>
            </a:xfrm>
            <a:prstGeom prst="rect">
              <a:avLst/>
            </a:prstGeom>
            <a:noFill/>
          </p:spPr>
          <p:txBody>
            <a:bodyPr wrap="none" rtlCol="0">
              <a:spAutoFit/>
            </a:bodyPr>
            <a:lstStyle/>
            <a:p>
              <a:pPr defTabSz="457200"/>
              <a:r>
                <a:rPr lang="zh-CN" altLang="en-US" sz="2400" dirty="0" smtClean="0">
                  <a:solidFill>
                    <a:srgbClr val="FF0000"/>
                  </a:solidFill>
                </a:rPr>
                <a:t>使用中的元件被</a:t>
              </a:r>
              <a:endParaRPr lang="en-US" sz="2400" dirty="0">
                <a:solidFill>
                  <a:srgbClr val="FF0000"/>
                </a:solidFill>
              </a:endParaRPr>
            </a:p>
          </p:txBody>
        </p:sp>
        <p:cxnSp>
          <p:nvCxnSpPr>
            <p:cNvPr id="10" name="Straight Arrow Connector 9"/>
            <p:cNvCxnSpPr/>
            <p:nvPr/>
          </p:nvCxnSpPr>
          <p:spPr>
            <a:xfrm flipH="1">
              <a:off x="1954530" y="1943100"/>
              <a:ext cx="1177290" cy="69723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137160" y="4880610"/>
            <a:ext cx="2491740" cy="1507153"/>
            <a:chOff x="137160" y="4880610"/>
            <a:chExt cx="2491740" cy="1507153"/>
          </a:xfrm>
        </p:grpSpPr>
        <p:sp>
          <p:nvSpPr>
            <p:cNvPr id="8" name="TextBox 7"/>
            <p:cNvSpPr txBox="1"/>
            <p:nvPr/>
          </p:nvSpPr>
          <p:spPr>
            <a:xfrm>
              <a:off x="137160" y="5372100"/>
              <a:ext cx="2411730" cy="1015663"/>
            </a:xfrm>
            <a:prstGeom prst="rect">
              <a:avLst/>
            </a:prstGeom>
            <a:noFill/>
          </p:spPr>
          <p:txBody>
            <a:bodyPr wrap="square" rtlCol="0">
              <a:spAutoFit/>
            </a:bodyPr>
            <a:lstStyle/>
            <a:p>
              <a:pPr defTabSz="457200"/>
              <a:r>
                <a:rPr lang="zh-CN" altLang="en-US" sz="2000" dirty="0" smtClean="0">
                  <a:solidFill>
                    <a:srgbClr val="FF0000"/>
                  </a:solidFill>
                </a:rPr>
                <a:t>对于时序逻辑</a:t>
              </a:r>
              <a:r>
                <a:rPr lang="en-US" sz="2000" dirty="0" smtClean="0">
                  <a:solidFill>
                    <a:srgbClr val="FF0000"/>
                  </a:solidFill>
                </a:rPr>
                <a:t>, </a:t>
              </a:r>
              <a:r>
                <a:rPr lang="zh-CN" altLang="en-US" sz="2000" dirty="0" smtClean="0">
                  <a:solidFill>
                    <a:srgbClr val="FF0000"/>
                  </a:solidFill>
                </a:rPr>
                <a:t>左部分为写入，右部分为读出</a:t>
              </a:r>
              <a:endParaRPr lang="en-US" sz="2000" dirty="0">
                <a:solidFill>
                  <a:srgbClr val="FF0000"/>
                </a:solidFill>
              </a:endParaRPr>
            </a:p>
          </p:txBody>
        </p:sp>
        <p:cxnSp>
          <p:nvCxnSpPr>
            <p:cNvPr id="13" name="Straight Arrow Connector 12"/>
            <p:cNvCxnSpPr/>
            <p:nvPr/>
          </p:nvCxnSpPr>
          <p:spPr>
            <a:xfrm flipV="1">
              <a:off x="1977390" y="4960620"/>
              <a:ext cx="0" cy="457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114550" y="4880610"/>
              <a:ext cx="514350" cy="54864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 name="灯片编号占位符 1"/>
          <p:cNvSpPr>
            <a:spLocks noGrp="1"/>
          </p:cNvSpPr>
          <p:nvPr>
            <p:ph type="sldNum" sz="quarter" idx="12"/>
          </p:nvPr>
        </p:nvSpPr>
        <p:spPr/>
        <p:txBody>
          <a:bodyPr/>
          <a:lstStyle/>
          <a:p>
            <a:fld id="{3CC63E4C-4642-794D-A2FD-70F6B81535F5}" type="slidenum">
              <a:rPr lang="en-US" smtClean="0">
                <a:solidFill>
                  <a:prstClr val="black">
                    <a:tint val="75000"/>
                  </a:prstClr>
                </a:solidFill>
              </a:rPr>
              <a:pPr/>
              <a:t>32</a:t>
            </a:fld>
            <a:endParaRPr lang="en-US" dirty="0">
              <a:solidFill>
                <a:prstClr val="black">
                  <a:tint val="75000"/>
                </a:prstClr>
              </a:solidFill>
            </a:endParaRPr>
          </a:p>
        </p:txBody>
      </p:sp>
    </p:spTree>
    <p:extLst>
      <p:ext uri="{BB962C8B-B14F-4D97-AF65-F5344CB8AC3E}">
        <p14:creationId xmlns:p14="http://schemas.microsoft.com/office/powerpoint/2010/main" val="346498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zh-CN" altLang="en-US" dirty="0" smtClean="0">
                <a:solidFill>
                  <a:schemeClr val="accent1"/>
                </a:solidFill>
              </a:rPr>
              <a:t>译码阶段</a:t>
            </a:r>
            <a:endParaRPr lang="en-AU" dirty="0">
              <a:solidFill>
                <a:schemeClr val="accent1"/>
              </a:solidFill>
            </a:endParaRPr>
          </a:p>
        </p:txBody>
      </p:sp>
      <p:pic>
        <p:nvPicPr>
          <p:cNvPr id="368647" name="Picture 7" descr="f04-36-P374493-ID"/>
          <p:cNvPicPr>
            <a:picLocks noChangeAspect="1" noChangeArrowheads="1"/>
          </p:cNvPicPr>
          <p:nvPr/>
        </p:nvPicPr>
        <p:blipFill>
          <a:blip r:embed="rId3"/>
          <a:srcRect/>
          <a:stretch>
            <a:fillRect/>
          </a:stretch>
        </p:blipFill>
        <p:spPr bwMode="auto">
          <a:xfrm>
            <a:off x="182880" y="1463040"/>
            <a:ext cx="8778240" cy="4701593"/>
          </a:xfrm>
          <a:prstGeom prst="rect">
            <a:avLst/>
          </a:prstGeom>
          <a:noFill/>
        </p:spPr>
      </p:pic>
      <p:sp>
        <p:nvSpPr>
          <p:cNvPr id="2" name="灯片编号占位符 1"/>
          <p:cNvSpPr>
            <a:spLocks noGrp="1"/>
          </p:cNvSpPr>
          <p:nvPr>
            <p:ph type="sldNum" sz="quarter" idx="12"/>
          </p:nvPr>
        </p:nvSpPr>
        <p:spPr/>
        <p:txBody>
          <a:bodyPr/>
          <a:lstStyle/>
          <a:p>
            <a:fld id="{3CC63E4C-4642-794D-A2FD-70F6B81535F5}" type="slidenum">
              <a:rPr lang="en-US" smtClean="0">
                <a:solidFill>
                  <a:prstClr val="black">
                    <a:tint val="75000"/>
                  </a:prstClr>
                </a:solidFill>
              </a:rPr>
              <a:pPr/>
              <a:t>33</a:t>
            </a:fld>
            <a:endParaRPr lang="en-US" dirty="0">
              <a:solidFill>
                <a:prstClr val="black">
                  <a:tint val="75000"/>
                </a:prstClr>
              </a:solidFill>
            </a:endParaRPr>
          </a:p>
        </p:txBody>
      </p:sp>
    </p:spTree>
    <p:extLst>
      <p:ext uri="{BB962C8B-B14F-4D97-AF65-F5344CB8AC3E}">
        <p14:creationId xmlns:p14="http://schemas.microsoft.com/office/powerpoint/2010/main" val="39866910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zh-CN" altLang="en-US" dirty="0">
                <a:solidFill>
                  <a:schemeClr val="accent1"/>
                </a:solidFill>
              </a:rPr>
              <a:t>执</a:t>
            </a:r>
            <a:r>
              <a:rPr lang="zh-CN" altLang="en-US" dirty="0" smtClean="0">
                <a:solidFill>
                  <a:schemeClr val="accent1"/>
                </a:solidFill>
              </a:rPr>
              <a:t>行阶段</a:t>
            </a:r>
            <a:endParaRPr lang="en-AU" dirty="0">
              <a:solidFill>
                <a:schemeClr val="accent1"/>
              </a:solidFill>
            </a:endParaRPr>
          </a:p>
        </p:txBody>
      </p:sp>
      <p:pic>
        <p:nvPicPr>
          <p:cNvPr id="370694" name="Picture 6" descr="f04-37-P374493"/>
          <p:cNvPicPr>
            <a:picLocks noChangeAspect="1" noChangeArrowheads="1"/>
          </p:cNvPicPr>
          <p:nvPr/>
        </p:nvPicPr>
        <p:blipFill>
          <a:blip r:embed="rId3"/>
          <a:srcRect/>
          <a:stretch>
            <a:fillRect/>
          </a:stretch>
        </p:blipFill>
        <p:spPr bwMode="auto">
          <a:xfrm>
            <a:off x="182880" y="1344168"/>
            <a:ext cx="8778240" cy="4813817"/>
          </a:xfrm>
          <a:prstGeom prst="rect">
            <a:avLst/>
          </a:prstGeom>
          <a:noFill/>
        </p:spPr>
      </p:pic>
      <p:sp>
        <p:nvSpPr>
          <p:cNvPr id="2" name="灯片编号占位符 1"/>
          <p:cNvSpPr>
            <a:spLocks noGrp="1"/>
          </p:cNvSpPr>
          <p:nvPr>
            <p:ph type="sldNum" sz="quarter" idx="12"/>
          </p:nvPr>
        </p:nvSpPr>
        <p:spPr/>
        <p:txBody>
          <a:bodyPr/>
          <a:lstStyle/>
          <a:p>
            <a:fld id="{3CC63E4C-4642-794D-A2FD-70F6B81535F5}" type="slidenum">
              <a:rPr lang="en-US" smtClean="0">
                <a:solidFill>
                  <a:prstClr val="black">
                    <a:tint val="75000"/>
                  </a:prstClr>
                </a:solidFill>
              </a:rPr>
              <a:pPr/>
              <a:t>34</a:t>
            </a:fld>
            <a:endParaRPr lang="en-US" dirty="0">
              <a:solidFill>
                <a:prstClr val="black">
                  <a:tint val="75000"/>
                </a:prstClr>
              </a:solidFill>
            </a:endParaRPr>
          </a:p>
        </p:txBody>
      </p:sp>
    </p:spTree>
    <p:extLst>
      <p:ext uri="{BB962C8B-B14F-4D97-AF65-F5344CB8AC3E}">
        <p14:creationId xmlns:p14="http://schemas.microsoft.com/office/powerpoint/2010/main" val="32505120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zh-CN" altLang="en-US" dirty="0">
                <a:solidFill>
                  <a:schemeClr val="accent1"/>
                </a:solidFill>
              </a:rPr>
              <a:t>访存</a:t>
            </a:r>
            <a:r>
              <a:rPr lang="en-US" altLang="zh-CN" dirty="0">
                <a:solidFill>
                  <a:schemeClr val="accent1"/>
                </a:solidFill>
              </a:rPr>
              <a:t>/</a:t>
            </a:r>
            <a:r>
              <a:rPr lang="zh-CN" altLang="en-US" dirty="0">
                <a:solidFill>
                  <a:schemeClr val="accent1"/>
                </a:solidFill>
              </a:rPr>
              <a:t>分支转</a:t>
            </a:r>
            <a:r>
              <a:rPr lang="zh-CN" altLang="en-US" dirty="0" smtClean="0">
                <a:solidFill>
                  <a:schemeClr val="accent1"/>
                </a:solidFill>
              </a:rPr>
              <a:t>移阶段</a:t>
            </a:r>
            <a:endParaRPr lang="en-AU" dirty="0">
              <a:solidFill>
                <a:schemeClr val="accent1"/>
              </a:solidFill>
            </a:endParaRPr>
          </a:p>
        </p:txBody>
      </p:sp>
      <p:pic>
        <p:nvPicPr>
          <p:cNvPr id="372743" name="Picture 7" descr="f04-38-P374493-MEM"/>
          <p:cNvPicPr>
            <a:picLocks noChangeAspect="1" noChangeArrowheads="1"/>
          </p:cNvPicPr>
          <p:nvPr/>
        </p:nvPicPr>
        <p:blipFill>
          <a:blip r:embed="rId3"/>
          <a:srcRect/>
          <a:stretch>
            <a:fillRect/>
          </a:stretch>
        </p:blipFill>
        <p:spPr bwMode="auto">
          <a:xfrm>
            <a:off x="182880" y="1417320"/>
            <a:ext cx="8778240" cy="4747572"/>
          </a:xfrm>
          <a:prstGeom prst="rect">
            <a:avLst/>
          </a:prstGeom>
          <a:noFill/>
        </p:spPr>
      </p:pic>
      <p:sp>
        <p:nvSpPr>
          <p:cNvPr id="2" name="灯片编号占位符 1"/>
          <p:cNvSpPr>
            <a:spLocks noGrp="1"/>
          </p:cNvSpPr>
          <p:nvPr>
            <p:ph type="sldNum" sz="quarter" idx="12"/>
          </p:nvPr>
        </p:nvSpPr>
        <p:spPr/>
        <p:txBody>
          <a:bodyPr/>
          <a:lstStyle/>
          <a:p>
            <a:fld id="{3CC63E4C-4642-794D-A2FD-70F6B81535F5}" type="slidenum">
              <a:rPr lang="en-US" smtClean="0">
                <a:solidFill>
                  <a:prstClr val="black">
                    <a:tint val="75000"/>
                  </a:prstClr>
                </a:solidFill>
              </a:rPr>
              <a:pPr/>
              <a:t>35</a:t>
            </a:fld>
            <a:endParaRPr lang="en-US" dirty="0">
              <a:solidFill>
                <a:prstClr val="black">
                  <a:tint val="75000"/>
                </a:prstClr>
              </a:solidFill>
            </a:endParaRPr>
          </a:p>
        </p:txBody>
      </p:sp>
    </p:spTree>
    <p:extLst>
      <p:ext uri="{BB962C8B-B14F-4D97-AF65-F5344CB8AC3E}">
        <p14:creationId xmlns:p14="http://schemas.microsoft.com/office/powerpoint/2010/main" val="14722680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r>
              <a:rPr lang="zh-CN" altLang="en-US" dirty="0">
                <a:solidFill>
                  <a:schemeClr val="accent1"/>
                </a:solidFill>
              </a:rPr>
              <a:t>写寄存</a:t>
            </a:r>
            <a:r>
              <a:rPr lang="zh-CN" altLang="en-US" dirty="0" smtClean="0">
                <a:solidFill>
                  <a:schemeClr val="accent1"/>
                </a:solidFill>
              </a:rPr>
              <a:t>器阶段</a:t>
            </a:r>
            <a:endParaRPr lang="en-AU" dirty="0">
              <a:solidFill>
                <a:schemeClr val="accent1"/>
              </a:solidFill>
            </a:endParaRPr>
          </a:p>
        </p:txBody>
      </p:sp>
      <p:pic>
        <p:nvPicPr>
          <p:cNvPr id="374794" name="Picture 10" descr="f04-38-P374493-WB"/>
          <p:cNvPicPr>
            <a:picLocks noChangeAspect="1" noChangeArrowheads="1"/>
          </p:cNvPicPr>
          <p:nvPr/>
        </p:nvPicPr>
        <p:blipFill>
          <a:blip r:embed="rId3"/>
          <a:srcRect/>
          <a:stretch>
            <a:fillRect/>
          </a:stretch>
        </p:blipFill>
        <p:spPr bwMode="auto">
          <a:xfrm>
            <a:off x="182880" y="1536192"/>
            <a:ext cx="8778240" cy="4627289"/>
          </a:xfrm>
          <a:prstGeom prst="rect">
            <a:avLst/>
          </a:prstGeom>
          <a:noFill/>
        </p:spPr>
      </p:pic>
      <p:sp>
        <p:nvSpPr>
          <p:cNvPr id="374788" name="Oval 4"/>
          <p:cNvSpPr>
            <a:spLocks noChangeArrowheads="1"/>
          </p:cNvSpPr>
          <p:nvPr/>
        </p:nvSpPr>
        <p:spPr bwMode="auto">
          <a:xfrm>
            <a:off x="2991774" y="4370832"/>
            <a:ext cx="809760" cy="327509"/>
          </a:xfrm>
          <a:prstGeom prst="ellipse">
            <a:avLst/>
          </a:prstGeom>
          <a:noFill/>
          <a:ln w="19050">
            <a:solidFill>
              <a:srgbClr val="FF0000"/>
            </a:solidFill>
            <a:round/>
            <a:headEnd/>
            <a:tailEnd/>
          </a:ln>
          <a:effectLst/>
        </p:spPr>
        <p:txBody>
          <a:bodyPr wrap="none" anchor="ctr">
            <a:prstTxWarp prst="textNoShape">
              <a:avLst/>
            </a:prstTxWarp>
          </a:bodyPr>
          <a:lstStyle/>
          <a:p>
            <a:pPr defTabSz="457200"/>
            <a:endParaRPr lang="en-US">
              <a:solidFill>
                <a:prstClr val="black"/>
              </a:solidFill>
            </a:endParaRPr>
          </a:p>
        </p:txBody>
      </p:sp>
      <p:sp>
        <p:nvSpPr>
          <p:cNvPr id="9" name="TextBox 8"/>
          <p:cNvSpPr txBox="1"/>
          <p:nvPr/>
        </p:nvSpPr>
        <p:spPr>
          <a:xfrm>
            <a:off x="1403648" y="1561181"/>
            <a:ext cx="6400800" cy="461665"/>
          </a:xfrm>
          <a:prstGeom prst="rect">
            <a:avLst/>
          </a:prstGeom>
          <a:noFill/>
        </p:spPr>
        <p:txBody>
          <a:bodyPr wrap="none" rtlCol="0">
            <a:normAutofit/>
          </a:bodyPr>
          <a:lstStyle/>
          <a:p>
            <a:pPr algn="ctr" defTabSz="457200"/>
            <a:r>
              <a:rPr lang="zh-CN" altLang="en-US" sz="2400" dirty="0" smtClean="0">
                <a:solidFill>
                  <a:srgbClr val="FF0000"/>
                </a:solidFill>
              </a:rPr>
              <a:t>这里有些错误，你能够找到吗？</a:t>
            </a:r>
            <a:endParaRPr lang="en-US" sz="2400" dirty="0">
              <a:solidFill>
                <a:srgbClr val="FF0000"/>
              </a:solidFill>
            </a:endParaRPr>
          </a:p>
        </p:txBody>
      </p:sp>
      <p:grpSp>
        <p:nvGrpSpPr>
          <p:cNvPr id="13" name="Group 12"/>
          <p:cNvGrpSpPr/>
          <p:nvPr/>
        </p:nvGrpSpPr>
        <p:grpSpPr>
          <a:xfrm>
            <a:off x="1259632" y="4663440"/>
            <a:ext cx="1769318" cy="1187273"/>
            <a:chOff x="1259632" y="4663440"/>
            <a:chExt cx="1769318" cy="1187273"/>
          </a:xfrm>
        </p:grpSpPr>
        <p:cxnSp>
          <p:nvCxnSpPr>
            <p:cNvPr id="11" name="Straight Arrow Connector 10"/>
            <p:cNvCxnSpPr/>
            <p:nvPr/>
          </p:nvCxnSpPr>
          <p:spPr>
            <a:xfrm flipV="1">
              <a:off x="2171700" y="4663440"/>
              <a:ext cx="857250" cy="5715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259632" y="5204382"/>
              <a:ext cx="1215038" cy="646331"/>
            </a:xfrm>
            <a:prstGeom prst="rect">
              <a:avLst/>
            </a:prstGeom>
            <a:noFill/>
          </p:spPr>
          <p:txBody>
            <a:bodyPr wrap="square" rtlCol="0">
              <a:spAutoFit/>
            </a:bodyPr>
            <a:lstStyle/>
            <a:p>
              <a:pPr algn="ctr" defTabSz="457200"/>
              <a:r>
                <a:rPr lang="zh-CN" altLang="en-US" dirty="0" smtClean="0">
                  <a:solidFill>
                    <a:srgbClr val="FF0000"/>
                  </a:solidFill>
                </a:rPr>
                <a:t>寄存器编号错误</a:t>
              </a:r>
              <a:endParaRPr lang="en-US" dirty="0">
                <a:solidFill>
                  <a:srgbClr val="FF0000"/>
                </a:solidFill>
              </a:endParaRPr>
            </a:p>
          </p:txBody>
        </p:sp>
      </p:grpSp>
      <p:sp>
        <p:nvSpPr>
          <p:cNvPr id="2" name="灯片编号占位符 1"/>
          <p:cNvSpPr>
            <a:spLocks noGrp="1"/>
          </p:cNvSpPr>
          <p:nvPr>
            <p:ph type="sldNum" sz="quarter" idx="12"/>
          </p:nvPr>
        </p:nvSpPr>
        <p:spPr/>
        <p:txBody>
          <a:bodyPr/>
          <a:lstStyle/>
          <a:p>
            <a:fld id="{3CC63E4C-4642-794D-A2FD-70F6B81535F5}" type="slidenum">
              <a:rPr lang="en-US" smtClean="0">
                <a:solidFill>
                  <a:prstClr val="black">
                    <a:tint val="75000"/>
                  </a:prstClr>
                </a:solidFill>
              </a:rPr>
              <a:pPr/>
              <a:t>36</a:t>
            </a:fld>
            <a:endParaRPr lang="en-US" dirty="0">
              <a:solidFill>
                <a:prstClr val="black">
                  <a:tint val="75000"/>
                </a:prstClr>
              </a:solidFill>
            </a:endParaRPr>
          </a:p>
        </p:txBody>
      </p:sp>
    </p:spTree>
    <p:extLst>
      <p:ext uri="{BB962C8B-B14F-4D97-AF65-F5344CB8AC3E}">
        <p14:creationId xmlns:p14="http://schemas.microsoft.com/office/powerpoint/2010/main" val="310825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47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8" grpId="0" animBg="1"/>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zh-CN" altLang="en-US" dirty="0" smtClean="0">
                <a:solidFill>
                  <a:schemeClr val="accent1"/>
                </a:solidFill>
              </a:rPr>
              <a:t>数据通路改进</a:t>
            </a:r>
            <a:endParaRPr lang="en-AU" dirty="0">
              <a:solidFill>
                <a:schemeClr val="accent1"/>
              </a:solidFill>
            </a:endParaRPr>
          </a:p>
        </p:txBody>
      </p:sp>
      <p:pic>
        <p:nvPicPr>
          <p:cNvPr id="376838" name="Picture 6" descr="f04-41-P374493"/>
          <p:cNvPicPr>
            <a:picLocks noChangeAspect="1" noChangeArrowheads="1"/>
          </p:cNvPicPr>
          <p:nvPr/>
        </p:nvPicPr>
        <p:blipFill>
          <a:blip r:embed="rId3"/>
          <a:srcRect/>
          <a:stretch>
            <a:fillRect/>
          </a:stretch>
        </p:blipFill>
        <p:spPr bwMode="auto">
          <a:xfrm>
            <a:off x="182880" y="2112264"/>
            <a:ext cx="8778240" cy="4045993"/>
          </a:xfrm>
          <a:prstGeom prst="rect">
            <a:avLst/>
          </a:prstGeom>
          <a:noFill/>
        </p:spPr>
      </p:pic>
      <p:sp>
        <p:nvSpPr>
          <p:cNvPr id="9" name="TextBox 8"/>
          <p:cNvSpPr txBox="1"/>
          <p:nvPr/>
        </p:nvSpPr>
        <p:spPr>
          <a:xfrm>
            <a:off x="457200" y="1600200"/>
            <a:ext cx="8229600" cy="457200"/>
          </a:xfrm>
          <a:prstGeom prst="rect">
            <a:avLst/>
          </a:prstGeom>
          <a:noFill/>
        </p:spPr>
        <p:txBody>
          <a:bodyPr wrap="square" rtlCol="0">
            <a:noAutofit/>
          </a:bodyPr>
          <a:lstStyle/>
          <a:p>
            <a:pPr defTabSz="457200">
              <a:buFont typeface="Arial" pitchFamily="34" charset="0"/>
              <a:buChar char="•"/>
            </a:pPr>
            <a:r>
              <a:rPr lang="en-US" sz="2400" dirty="0" smtClean="0">
                <a:solidFill>
                  <a:prstClr val="black"/>
                </a:solidFill>
              </a:rPr>
              <a:t>  </a:t>
            </a:r>
            <a:r>
              <a:rPr lang="zh-CN" altLang="en-US" sz="2400" dirty="0" smtClean="0">
                <a:solidFill>
                  <a:prstClr val="black"/>
                </a:solidFill>
              </a:rPr>
              <a:t>现在每个向寄存器写入的指定均可正常工作</a:t>
            </a:r>
            <a:endParaRPr lang="en-US" sz="2400" dirty="0">
              <a:solidFill>
                <a:prstClr val="black"/>
              </a:solidFill>
            </a:endParaRPr>
          </a:p>
        </p:txBody>
      </p:sp>
      <p:sp>
        <p:nvSpPr>
          <p:cNvPr id="2" name="灯片编号占位符 1"/>
          <p:cNvSpPr>
            <a:spLocks noGrp="1"/>
          </p:cNvSpPr>
          <p:nvPr>
            <p:ph type="sldNum" sz="quarter" idx="12"/>
          </p:nvPr>
        </p:nvSpPr>
        <p:spPr/>
        <p:txBody>
          <a:bodyPr/>
          <a:lstStyle/>
          <a:p>
            <a:fld id="{3CC63E4C-4642-794D-A2FD-70F6B81535F5}" type="slidenum">
              <a:rPr lang="en-US" smtClean="0">
                <a:solidFill>
                  <a:prstClr val="black">
                    <a:tint val="75000"/>
                  </a:prstClr>
                </a:solidFill>
              </a:rPr>
              <a:pPr/>
              <a:t>37</a:t>
            </a:fld>
            <a:endParaRPr lang="en-US" dirty="0">
              <a:solidFill>
                <a:prstClr val="black">
                  <a:tint val="75000"/>
                </a:prstClr>
              </a:solidFill>
            </a:endParaRPr>
          </a:p>
        </p:txBody>
      </p:sp>
    </p:spTree>
    <p:extLst>
      <p:ext uri="{BB962C8B-B14F-4D97-AF65-F5344CB8AC3E}">
        <p14:creationId xmlns:p14="http://schemas.microsoft.com/office/powerpoint/2010/main" val="21335528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p:cNvSpPr>
            <a:spLocks noGrp="1"/>
          </p:cNvSpPr>
          <p:nvPr>
            <p:ph type="title"/>
          </p:nvPr>
        </p:nvSpPr>
        <p:spPr/>
        <p:txBody>
          <a:bodyPr>
            <a:normAutofit/>
          </a:bodyPr>
          <a:lstStyle/>
          <a:p>
            <a:r>
              <a:rPr lang="zh-CN" altLang="en-US" dirty="0">
                <a:solidFill>
                  <a:schemeClr val="accent1"/>
                </a:solidFill>
              </a:rPr>
              <a:t>多条</a:t>
            </a:r>
            <a:r>
              <a:rPr lang="en-US" altLang="zh-CN" dirty="0">
                <a:solidFill>
                  <a:schemeClr val="accent1"/>
                </a:solidFill>
              </a:rPr>
              <a:t>lw</a:t>
            </a:r>
            <a:r>
              <a:rPr lang="zh-CN" altLang="en-US" dirty="0">
                <a:solidFill>
                  <a:schemeClr val="accent1"/>
                </a:solidFill>
              </a:rPr>
              <a:t>指令执行流</a:t>
            </a:r>
            <a:r>
              <a:rPr lang="zh-CN" altLang="en-US" dirty="0" smtClean="0">
                <a:solidFill>
                  <a:schemeClr val="accent1"/>
                </a:solidFill>
              </a:rPr>
              <a:t>水线</a:t>
            </a:r>
            <a:endParaRPr lang="en-US" dirty="0">
              <a:solidFill>
                <a:schemeClr val="accent1"/>
              </a:solidFill>
            </a:endParaRPr>
          </a:p>
        </p:txBody>
      </p:sp>
      <p:sp>
        <p:nvSpPr>
          <p:cNvPr id="2728963" name="Rectangle 3"/>
          <p:cNvSpPr>
            <a:spLocks noGrp="1" noChangeArrowheads="1"/>
          </p:cNvSpPr>
          <p:nvPr>
            <p:ph idx="1"/>
          </p:nvPr>
        </p:nvSpPr>
        <p:spPr>
          <a:xfrm>
            <a:off x="457200" y="5029200"/>
            <a:ext cx="8229600" cy="1394460"/>
          </a:xfrm>
          <a:noFill/>
          <a:ln/>
        </p:spPr>
        <p:txBody>
          <a:bodyPr>
            <a:normAutofit fontScale="92500" lnSpcReduction="10000"/>
          </a:bodyPr>
          <a:lstStyle/>
          <a:p>
            <a:r>
              <a:rPr lang="zh-CN" altLang="en-US" dirty="0" smtClean="0"/>
              <a:t>每条指令都会经过多个阶段，所以有些指令会在一些阶段空闲出来</a:t>
            </a:r>
            <a:endParaRPr lang="en-US" altLang="zh-CN" dirty="0" smtClean="0"/>
          </a:p>
          <a:p>
            <a:pPr lvl="1"/>
            <a:r>
              <a:rPr lang="zh-CN" altLang="en-US" dirty="0" smtClean="0"/>
              <a:t>例如，</a:t>
            </a:r>
            <a:r>
              <a:rPr lang="en-US" altLang="zh-CN" dirty="0" smtClean="0"/>
              <a:t>R</a:t>
            </a:r>
            <a:r>
              <a:rPr lang="zh-CN" altLang="en-US" dirty="0" smtClean="0"/>
              <a:t>型指令会在</a:t>
            </a:r>
            <a:r>
              <a:rPr lang="en-US" altLang="zh-CN" dirty="0" smtClean="0"/>
              <a:t>Mem</a:t>
            </a:r>
            <a:r>
              <a:rPr lang="zh-CN" altLang="en-US" dirty="0" smtClean="0"/>
              <a:t>阶段空闲</a:t>
            </a:r>
            <a:endParaRPr lang="en-US" dirty="0" smtClean="0"/>
          </a:p>
          <a:p>
            <a:pPr marL="457200" lvl="1" indent="0">
              <a:buNone/>
            </a:pPr>
            <a:endParaRPr lang="en-US" dirty="0"/>
          </a:p>
        </p:txBody>
      </p:sp>
      <p:grpSp>
        <p:nvGrpSpPr>
          <p:cNvPr id="2" name="Group 4"/>
          <p:cNvGrpSpPr>
            <a:grpSpLocks/>
          </p:cNvGrpSpPr>
          <p:nvPr/>
        </p:nvGrpSpPr>
        <p:grpSpPr bwMode="auto">
          <a:xfrm>
            <a:off x="817562" y="1755775"/>
            <a:ext cx="8218934" cy="3125788"/>
            <a:chOff x="340" y="990"/>
            <a:chExt cx="5268" cy="1969"/>
          </a:xfrm>
        </p:grpSpPr>
        <p:sp>
          <p:nvSpPr>
            <p:cNvPr id="2728965" name="Rectangle 5"/>
            <p:cNvSpPr>
              <a:spLocks noChangeArrowheads="1"/>
            </p:cNvSpPr>
            <p:nvPr/>
          </p:nvSpPr>
          <p:spPr bwMode="auto">
            <a:xfrm>
              <a:off x="344" y="101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2728966" name="Rectangle 6"/>
            <p:cNvSpPr>
              <a:spLocks noChangeArrowheads="1"/>
            </p:cNvSpPr>
            <p:nvPr/>
          </p:nvSpPr>
          <p:spPr bwMode="auto">
            <a:xfrm>
              <a:off x="340" y="990"/>
              <a:ext cx="256" cy="289"/>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smtClean="0">
                  <a:solidFill>
                    <a:prstClr val="black"/>
                  </a:solidFill>
                </a:rPr>
                <a:t>IF</a:t>
              </a:r>
              <a:endParaRPr lang="en-US" sz="2400" b="1" dirty="0">
                <a:solidFill>
                  <a:prstClr val="black"/>
                </a:solidFill>
              </a:endParaRPr>
            </a:p>
          </p:txBody>
        </p:sp>
        <p:sp>
          <p:nvSpPr>
            <p:cNvPr id="2728967" name="Rectangle 7"/>
            <p:cNvSpPr>
              <a:spLocks noChangeArrowheads="1"/>
            </p:cNvSpPr>
            <p:nvPr/>
          </p:nvSpPr>
          <p:spPr bwMode="auto">
            <a:xfrm>
              <a:off x="872" y="101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2728968" name="Rectangle 8"/>
            <p:cNvSpPr>
              <a:spLocks noChangeArrowheads="1"/>
            </p:cNvSpPr>
            <p:nvPr/>
          </p:nvSpPr>
          <p:spPr bwMode="auto">
            <a:xfrm>
              <a:off x="1400" y="101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2728969" name="Rectangle 9"/>
            <p:cNvSpPr>
              <a:spLocks noChangeArrowheads="1"/>
            </p:cNvSpPr>
            <p:nvPr/>
          </p:nvSpPr>
          <p:spPr bwMode="auto">
            <a:xfrm>
              <a:off x="1928" y="101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2728970" name="Rectangle 10"/>
            <p:cNvSpPr>
              <a:spLocks noChangeArrowheads="1"/>
            </p:cNvSpPr>
            <p:nvPr/>
          </p:nvSpPr>
          <p:spPr bwMode="auto">
            <a:xfrm>
              <a:off x="2456" y="101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2728971" name="Rectangle 11"/>
            <p:cNvSpPr>
              <a:spLocks noChangeArrowheads="1"/>
            </p:cNvSpPr>
            <p:nvPr/>
          </p:nvSpPr>
          <p:spPr bwMode="auto">
            <a:xfrm>
              <a:off x="851" y="990"/>
              <a:ext cx="289" cy="289"/>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smtClean="0">
                  <a:solidFill>
                    <a:prstClr val="black"/>
                  </a:solidFill>
                </a:rPr>
                <a:t>ID</a:t>
              </a:r>
              <a:endParaRPr lang="en-US" sz="2400" b="1" dirty="0">
                <a:solidFill>
                  <a:prstClr val="black"/>
                </a:solidFill>
              </a:endParaRPr>
            </a:p>
          </p:txBody>
        </p:sp>
        <p:sp>
          <p:nvSpPr>
            <p:cNvPr id="2728972" name="Rectangle 12"/>
            <p:cNvSpPr>
              <a:spLocks noChangeArrowheads="1"/>
            </p:cNvSpPr>
            <p:nvPr/>
          </p:nvSpPr>
          <p:spPr bwMode="auto">
            <a:xfrm>
              <a:off x="1379" y="990"/>
              <a:ext cx="317" cy="289"/>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dirty="0" smtClean="0">
                  <a:solidFill>
                    <a:prstClr val="black"/>
                  </a:solidFill>
                </a:rPr>
                <a:t>EX</a:t>
              </a:r>
              <a:endParaRPr lang="en-US" sz="2400" b="1" dirty="0">
                <a:solidFill>
                  <a:prstClr val="black"/>
                </a:solidFill>
              </a:endParaRPr>
            </a:p>
          </p:txBody>
        </p:sp>
        <p:sp>
          <p:nvSpPr>
            <p:cNvPr id="2728973" name="Rectangle 13"/>
            <p:cNvSpPr>
              <a:spLocks noChangeArrowheads="1"/>
            </p:cNvSpPr>
            <p:nvPr/>
          </p:nvSpPr>
          <p:spPr bwMode="auto">
            <a:xfrm>
              <a:off x="1907" y="990"/>
              <a:ext cx="549" cy="289"/>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dirty="0" smtClean="0">
                  <a:solidFill>
                    <a:prstClr val="black"/>
                  </a:solidFill>
                </a:rPr>
                <a:t>MEM</a:t>
              </a:r>
              <a:endParaRPr lang="en-US" sz="2400" b="1" dirty="0">
                <a:solidFill>
                  <a:prstClr val="black"/>
                </a:solidFill>
              </a:endParaRPr>
            </a:p>
          </p:txBody>
        </p:sp>
        <p:sp>
          <p:nvSpPr>
            <p:cNvPr id="2728974" name="Rectangle 14"/>
            <p:cNvSpPr>
              <a:spLocks noChangeArrowheads="1"/>
            </p:cNvSpPr>
            <p:nvPr/>
          </p:nvSpPr>
          <p:spPr bwMode="auto">
            <a:xfrm>
              <a:off x="2483" y="990"/>
              <a:ext cx="434"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dirty="0" smtClean="0">
                  <a:solidFill>
                    <a:prstClr val="black"/>
                  </a:solidFill>
                </a:rPr>
                <a:t>WB</a:t>
              </a:r>
              <a:endParaRPr lang="en-US" sz="2400" b="1" dirty="0">
                <a:solidFill>
                  <a:prstClr val="black"/>
                </a:solidFill>
              </a:endParaRPr>
            </a:p>
          </p:txBody>
        </p:sp>
        <p:sp>
          <p:nvSpPr>
            <p:cNvPr id="2728975" name="Rectangle 15"/>
            <p:cNvSpPr>
              <a:spLocks noChangeArrowheads="1"/>
            </p:cNvSpPr>
            <p:nvPr/>
          </p:nvSpPr>
          <p:spPr bwMode="auto">
            <a:xfrm>
              <a:off x="872" y="1352"/>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2728976" name="Rectangle 16"/>
            <p:cNvSpPr>
              <a:spLocks noChangeArrowheads="1"/>
            </p:cNvSpPr>
            <p:nvPr/>
          </p:nvSpPr>
          <p:spPr bwMode="auto">
            <a:xfrm>
              <a:off x="868" y="1326"/>
              <a:ext cx="256" cy="289"/>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smtClean="0">
                  <a:solidFill>
                    <a:prstClr val="black"/>
                  </a:solidFill>
                </a:rPr>
                <a:t>IF</a:t>
              </a:r>
              <a:endParaRPr lang="en-US" sz="2400" b="1" dirty="0">
                <a:solidFill>
                  <a:prstClr val="black"/>
                </a:solidFill>
              </a:endParaRPr>
            </a:p>
          </p:txBody>
        </p:sp>
        <p:sp>
          <p:nvSpPr>
            <p:cNvPr id="2728977" name="Rectangle 17"/>
            <p:cNvSpPr>
              <a:spLocks noChangeArrowheads="1"/>
            </p:cNvSpPr>
            <p:nvPr/>
          </p:nvSpPr>
          <p:spPr bwMode="auto">
            <a:xfrm>
              <a:off x="1400" y="1352"/>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2728978" name="Rectangle 18"/>
            <p:cNvSpPr>
              <a:spLocks noChangeArrowheads="1"/>
            </p:cNvSpPr>
            <p:nvPr/>
          </p:nvSpPr>
          <p:spPr bwMode="auto">
            <a:xfrm>
              <a:off x="1928" y="1352"/>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2728979" name="Rectangle 19"/>
            <p:cNvSpPr>
              <a:spLocks noChangeArrowheads="1"/>
            </p:cNvSpPr>
            <p:nvPr/>
          </p:nvSpPr>
          <p:spPr bwMode="auto">
            <a:xfrm>
              <a:off x="2456" y="1352"/>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2728980" name="Rectangle 20"/>
            <p:cNvSpPr>
              <a:spLocks noChangeArrowheads="1"/>
            </p:cNvSpPr>
            <p:nvPr/>
          </p:nvSpPr>
          <p:spPr bwMode="auto">
            <a:xfrm>
              <a:off x="2984" y="1352"/>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2728981" name="Rectangle 21"/>
            <p:cNvSpPr>
              <a:spLocks noChangeArrowheads="1"/>
            </p:cNvSpPr>
            <p:nvPr/>
          </p:nvSpPr>
          <p:spPr bwMode="auto">
            <a:xfrm>
              <a:off x="1379" y="1326"/>
              <a:ext cx="289" cy="289"/>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smtClean="0">
                  <a:solidFill>
                    <a:prstClr val="black"/>
                  </a:solidFill>
                </a:rPr>
                <a:t>ID</a:t>
              </a:r>
              <a:endParaRPr lang="en-US" sz="2400" b="1" dirty="0">
                <a:solidFill>
                  <a:prstClr val="black"/>
                </a:solidFill>
              </a:endParaRPr>
            </a:p>
          </p:txBody>
        </p:sp>
        <p:sp>
          <p:nvSpPr>
            <p:cNvPr id="2728982" name="Rectangle 22"/>
            <p:cNvSpPr>
              <a:spLocks noChangeArrowheads="1"/>
            </p:cNvSpPr>
            <p:nvPr/>
          </p:nvSpPr>
          <p:spPr bwMode="auto">
            <a:xfrm>
              <a:off x="1907" y="1326"/>
              <a:ext cx="317" cy="289"/>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dirty="0" smtClean="0">
                  <a:solidFill>
                    <a:prstClr val="black"/>
                  </a:solidFill>
                </a:rPr>
                <a:t>EX</a:t>
              </a:r>
              <a:endParaRPr lang="en-US" sz="2400" b="1" dirty="0">
                <a:solidFill>
                  <a:prstClr val="black"/>
                </a:solidFill>
              </a:endParaRPr>
            </a:p>
          </p:txBody>
        </p:sp>
        <p:sp>
          <p:nvSpPr>
            <p:cNvPr id="2728983" name="Rectangle 23"/>
            <p:cNvSpPr>
              <a:spLocks noChangeArrowheads="1"/>
            </p:cNvSpPr>
            <p:nvPr/>
          </p:nvSpPr>
          <p:spPr bwMode="auto">
            <a:xfrm>
              <a:off x="2435" y="1326"/>
              <a:ext cx="549" cy="289"/>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dirty="0" smtClean="0">
                  <a:solidFill>
                    <a:prstClr val="black"/>
                  </a:solidFill>
                </a:rPr>
                <a:t>MEM</a:t>
              </a:r>
              <a:endParaRPr lang="en-US" sz="2400" b="1" dirty="0">
                <a:solidFill>
                  <a:prstClr val="black"/>
                </a:solidFill>
              </a:endParaRPr>
            </a:p>
          </p:txBody>
        </p:sp>
        <p:sp>
          <p:nvSpPr>
            <p:cNvPr id="2728984" name="Rectangle 24"/>
            <p:cNvSpPr>
              <a:spLocks noChangeArrowheads="1"/>
            </p:cNvSpPr>
            <p:nvPr/>
          </p:nvSpPr>
          <p:spPr bwMode="auto">
            <a:xfrm>
              <a:off x="3011" y="1326"/>
              <a:ext cx="434"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a:solidFill>
                    <a:prstClr val="black"/>
                  </a:solidFill>
                </a:rPr>
                <a:t>WB</a:t>
              </a:r>
            </a:p>
          </p:txBody>
        </p:sp>
        <p:grpSp>
          <p:nvGrpSpPr>
            <p:cNvPr id="3" name="Group 25"/>
            <p:cNvGrpSpPr>
              <a:grpSpLocks/>
            </p:cNvGrpSpPr>
            <p:nvPr/>
          </p:nvGrpSpPr>
          <p:grpSpPr bwMode="auto">
            <a:xfrm>
              <a:off x="1396" y="1662"/>
              <a:ext cx="2628" cy="289"/>
              <a:chOff x="1396" y="1662"/>
              <a:chExt cx="2628" cy="289"/>
            </a:xfrm>
          </p:grpSpPr>
          <p:sp>
            <p:nvSpPr>
              <p:cNvPr id="2728986" name="Rectangle 26"/>
              <p:cNvSpPr>
                <a:spLocks noChangeArrowheads="1"/>
              </p:cNvSpPr>
              <p:nvPr/>
            </p:nvSpPr>
            <p:spPr bwMode="auto">
              <a:xfrm>
                <a:off x="1400"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2728987" name="Rectangle 27"/>
              <p:cNvSpPr>
                <a:spLocks noChangeArrowheads="1"/>
              </p:cNvSpPr>
              <p:nvPr/>
            </p:nvSpPr>
            <p:spPr bwMode="auto">
              <a:xfrm>
                <a:off x="1396" y="1662"/>
                <a:ext cx="256" cy="289"/>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smtClean="0">
                    <a:solidFill>
                      <a:srgbClr val="C0504D"/>
                    </a:solidFill>
                  </a:rPr>
                  <a:t>IF</a:t>
                </a:r>
                <a:endParaRPr lang="en-US" sz="2400" b="1" dirty="0">
                  <a:solidFill>
                    <a:srgbClr val="C0504D"/>
                  </a:solidFill>
                </a:endParaRPr>
              </a:p>
            </p:txBody>
          </p:sp>
          <p:sp>
            <p:nvSpPr>
              <p:cNvPr id="2728988" name="Rectangle 28"/>
              <p:cNvSpPr>
                <a:spLocks noChangeArrowheads="1"/>
              </p:cNvSpPr>
              <p:nvPr/>
            </p:nvSpPr>
            <p:spPr bwMode="auto">
              <a:xfrm>
                <a:off x="1928"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2728989" name="Rectangle 29"/>
              <p:cNvSpPr>
                <a:spLocks noChangeArrowheads="1"/>
              </p:cNvSpPr>
              <p:nvPr/>
            </p:nvSpPr>
            <p:spPr bwMode="auto">
              <a:xfrm>
                <a:off x="2456"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2728990" name="Rectangle 30"/>
              <p:cNvSpPr>
                <a:spLocks noChangeArrowheads="1"/>
              </p:cNvSpPr>
              <p:nvPr/>
            </p:nvSpPr>
            <p:spPr bwMode="auto">
              <a:xfrm>
                <a:off x="2984"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2728991" name="Rectangle 31"/>
              <p:cNvSpPr>
                <a:spLocks noChangeArrowheads="1"/>
              </p:cNvSpPr>
              <p:nvPr/>
            </p:nvSpPr>
            <p:spPr bwMode="auto">
              <a:xfrm>
                <a:off x="3512"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2728992" name="Rectangle 32"/>
              <p:cNvSpPr>
                <a:spLocks noChangeArrowheads="1"/>
              </p:cNvSpPr>
              <p:nvPr/>
            </p:nvSpPr>
            <p:spPr bwMode="auto">
              <a:xfrm>
                <a:off x="1907" y="1662"/>
                <a:ext cx="289" cy="289"/>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smtClean="0">
                    <a:solidFill>
                      <a:srgbClr val="C0504D"/>
                    </a:solidFill>
                  </a:rPr>
                  <a:t>ID</a:t>
                </a:r>
                <a:endParaRPr lang="en-US" sz="2400" b="1" dirty="0">
                  <a:solidFill>
                    <a:srgbClr val="C0504D"/>
                  </a:solidFill>
                </a:endParaRPr>
              </a:p>
            </p:txBody>
          </p:sp>
          <p:sp>
            <p:nvSpPr>
              <p:cNvPr id="2728993" name="Rectangle 33"/>
              <p:cNvSpPr>
                <a:spLocks noChangeArrowheads="1"/>
              </p:cNvSpPr>
              <p:nvPr/>
            </p:nvSpPr>
            <p:spPr bwMode="auto">
              <a:xfrm>
                <a:off x="2435" y="1662"/>
                <a:ext cx="317" cy="289"/>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dirty="0" smtClean="0">
                    <a:solidFill>
                      <a:srgbClr val="C0504D"/>
                    </a:solidFill>
                  </a:rPr>
                  <a:t>EX</a:t>
                </a:r>
                <a:endParaRPr lang="en-US" sz="2400" b="1" dirty="0">
                  <a:solidFill>
                    <a:srgbClr val="C0504D"/>
                  </a:solidFill>
                </a:endParaRPr>
              </a:p>
            </p:txBody>
          </p:sp>
          <p:sp>
            <p:nvSpPr>
              <p:cNvPr id="2728994" name="Rectangle 34"/>
              <p:cNvSpPr>
                <a:spLocks noChangeArrowheads="1"/>
              </p:cNvSpPr>
              <p:nvPr/>
            </p:nvSpPr>
            <p:spPr bwMode="auto">
              <a:xfrm>
                <a:off x="2963" y="1662"/>
                <a:ext cx="549" cy="289"/>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dirty="0" smtClean="0">
                    <a:solidFill>
                      <a:srgbClr val="C0504D"/>
                    </a:solidFill>
                  </a:rPr>
                  <a:t>MEM</a:t>
                </a:r>
                <a:endParaRPr lang="en-US" sz="2400" b="1" dirty="0">
                  <a:solidFill>
                    <a:srgbClr val="C0504D"/>
                  </a:solidFill>
                </a:endParaRPr>
              </a:p>
            </p:txBody>
          </p:sp>
          <p:sp>
            <p:nvSpPr>
              <p:cNvPr id="2728995" name="Rectangle 35"/>
              <p:cNvSpPr>
                <a:spLocks noChangeArrowheads="1"/>
              </p:cNvSpPr>
              <p:nvPr/>
            </p:nvSpPr>
            <p:spPr bwMode="auto">
              <a:xfrm>
                <a:off x="3539" y="1662"/>
                <a:ext cx="434"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a:solidFill>
                      <a:srgbClr val="C0504D"/>
                    </a:solidFill>
                  </a:rPr>
                  <a:t>WB</a:t>
                </a:r>
              </a:p>
            </p:txBody>
          </p:sp>
        </p:grpSp>
        <p:sp>
          <p:nvSpPr>
            <p:cNvPr id="2728996" name="Rectangle 36"/>
            <p:cNvSpPr>
              <a:spLocks noChangeArrowheads="1"/>
            </p:cNvSpPr>
            <p:nvPr/>
          </p:nvSpPr>
          <p:spPr bwMode="auto">
            <a:xfrm>
              <a:off x="1928" y="2024"/>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2728997" name="Rectangle 37"/>
            <p:cNvSpPr>
              <a:spLocks noChangeArrowheads="1"/>
            </p:cNvSpPr>
            <p:nvPr/>
          </p:nvSpPr>
          <p:spPr bwMode="auto">
            <a:xfrm>
              <a:off x="1924" y="1998"/>
              <a:ext cx="256" cy="289"/>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smtClean="0">
                  <a:solidFill>
                    <a:srgbClr val="005400"/>
                  </a:solidFill>
                </a:rPr>
                <a:t>IF</a:t>
              </a:r>
              <a:endParaRPr lang="en-US" sz="2400" b="1" dirty="0">
                <a:solidFill>
                  <a:srgbClr val="005400"/>
                </a:solidFill>
              </a:endParaRPr>
            </a:p>
          </p:txBody>
        </p:sp>
        <p:sp>
          <p:nvSpPr>
            <p:cNvPr id="2728998" name="Rectangle 38"/>
            <p:cNvSpPr>
              <a:spLocks noChangeArrowheads="1"/>
            </p:cNvSpPr>
            <p:nvPr/>
          </p:nvSpPr>
          <p:spPr bwMode="auto">
            <a:xfrm>
              <a:off x="2456" y="2024"/>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2728999" name="Rectangle 39"/>
            <p:cNvSpPr>
              <a:spLocks noChangeArrowheads="1"/>
            </p:cNvSpPr>
            <p:nvPr/>
          </p:nvSpPr>
          <p:spPr bwMode="auto">
            <a:xfrm>
              <a:off x="2984" y="2024"/>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2729000" name="Rectangle 40"/>
            <p:cNvSpPr>
              <a:spLocks noChangeArrowheads="1"/>
            </p:cNvSpPr>
            <p:nvPr/>
          </p:nvSpPr>
          <p:spPr bwMode="auto">
            <a:xfrm>
              <a:off x="3512" y="2024"/>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2729001" name="Rectangle 41"/>
            <p:cNvSpPr>
              <a:spLocks noChangeArrowheads="1"/>
            </p:cNvSpPr>
            <p:nvPr/>
          </p:nvSpPr>
          <p:spPr bwMode="auto">
            <a:xfrm>
              <a:off x="4040" y="2024"/>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2729002" name="Rectangle 42"/>
            <p:cNvSpPr>
              <a:spLocks noChangeArrowheads="1"/>
            </p:cNvSpPr>
            <p:nvPr/>
          </p:nvSpPr>
          <p:spPr bwMode="auto">
            <a:xfrm>
              <a:off x="2435" y="1998"/>
              <a:ext cx="289" cy="289"/>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smtClean="0">
                  <a:solidFill>
                    <a:srgbClr val="005400"/>
                  </a:solidFill>
                </a:rPr>
                <a:t>ID</a:t>
              </a:r>
              <a:endParaRPr lang="en-US" sz="2400" b="1" dirty="0">
                <a:solidFill>
                  <a:srgbClr val="005400"/>
                </a:solidFill>
              </a:endParaRPr>
            </a:p>
          </p:txBody>
        </p:sp>
        <p:sp>
          <p:nvSpPr>
            <p:cNvPr id="2729003" name="Rectangle 43"/>
            <p:cNvSpPr>
              <a:spLocks noChangeArrowheads="1"/>
            </p:cNvSpPr>
            <p:nvPr/>
          </p:nvSpPr>
          <p:spPr bwMode="auto">
            <a:xfrm>
              <a:off x="2963" y="1998"/>
              <a:ext cx="317" cy="289"/>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dirty="0" smtClean="0">
                  <a:solidFill>
                    <a:srgbClr val="005400"/>
                  </a:solidFill>
                </a:rPr>
                <a:t>EX</a:t>
              </a:r>
              <a:endParaRPr lang="en-US" sz="2400" b="1" dirty="0">
                <a:solidFill>
                  <a:srgbClr val="005400"/>
                </a:solidFill>
              </a:endParaRPr>
            </a:p>
          </p:txBody>
        </p:sp>
        <p:sp>
          <p:nvSpPr>
            <p:cNvPr id="2729004" name="Rectangle 44"/>
            <p:cNvSpPr>
              <a:spLocks noChangeArrowheads="1"/>
            </p:cNvSpPr>
            <p:nvPr/>
          </p:nvSpPr>
          <p:spPr bwMode="auto">
            <a:xfrm>
              <a:off x="3491" y="1998"/>
              <a:ext cx="549" cy="289"/>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dirty="0" smtClean="0">
                  <a:solidFill>
                    <a:srgbClr val="005400"/>
                  </a:solidFill>
                </a:rPr>
                <a:t>MEM</a:t>
              </a:r>
              <a:endParaRPr lang="en-US" sz="2400" b="1" dirty="0">
                <a:solidFill>
                  <a:srgbClr val="005400"/>
                </a:solidFill>
              </a:endParaRPr>
            </a:p>
          </p:txBody>
        </p:sp>
        <p:sp>
          <p:nvSpPr>
            <p:cNvPr id="2729005" name="Rectangle 45"/>
            <p:cNvSpPr>
              <a:spLocks noChangeArrowheads="1"/>
            </p:cNvSpPr>
            <p:nvPr/>
          </p:nvSpPr>
          <p:spPr bwMode="auto">
            <a:xfrm>
              <a:off x="4067" y="1998"/>
              <a:ext cx="434"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a:solidFill>
                    <a:srgbClr val="005400"/>
                  </a:solidFill>
                </a:rPr>
                <a:t>WB</a:t>
              </a:r>
            </a:p>
          </p:txBody>
        </p:sp>
        <p:sp>
          <p:nvSpPr>
            <p:cNvPr id="2729006" name="Rectangle 46"/>
            <p:cNvSpPr>
              <a:spLocks noChangeArrowheads="1"/>
            </p:cNvSpPr>
            <p:nvPr/>
          </p:nvSpPr>
          <p:spPr bwMode="auto">
            <a:xfrm>
              <a:off x="2456" y="2360"/>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2729007" name="Rectangle 47"/>
            <p:cNvSpPr>
              <a:spLocks noChangeArrowheads="1"/>
            </p:cNvSpPr>
            <p:nvPr/>
          </p:nvSpPr>
          <p:spPr bwMode="auto">
            <a:xfrm>
              <a:off x="2452" y="2334"/>
              <a:ext cx="256" cy="289"/>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smtClean="0">
                  <a:solidFill>
                    <a:srgbClr val="1F497D"/>
                  </a:solidFill>
                </a:rPr>
                <a:t>IF</a:t>
              </a:r>
              <a:endParaRPr lang="en-US" sz="2400" b="1" dirty="0">
                <a:solidFill>
                  <a:srgbClr val="1F497D"/>
                </a:solidFill>
              </a:endParaRPr>
            </a:p>
          </p:txBody>
        </p:sp>
        <p:sp>
          <p:nvSpPr>
            <p:cNvPr id="2729008" name="Rectangle 48"/>
            <p:cNvSpPr>
              <a:spLocks noChangeArrowheads="1"/>
            </p:cNvSpPr>
            <p:nvPr/>
          </p:nvSpPr>
          <p:spPr bwMode="auto">
            <a:xfrm>
              <a:off x="2984" y="2360"/>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2729009" name="Rectangle 49"/>
            <p:cNvSpPr>
              <a:spLocks noChangeArrowheads="1"/>
            </p:cNvSpPr>
            <p:nvPr/>
          </p:nvSpPr>
          <p:spPr bwMode="auto">
            <a:xfrm>
              <a:off x="3512" y="2360"/>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2729010" name="Rectangle 50"/>
            <p:cNvSpPr>
              <a:spLocks noChangeArrowheads="1"/>
            </p:cNvSpPr>
            <p:nvPr/>
          </p:nvSpPr>
          <p:spPr bwMode="auto">
            <a:xfrm>
              <a:off x="4040" y="2360"/>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2729011" name="Rectangle 51"/>
            <p:cNvSpPr>
              <a:spLocks noChangeArrowheads="1"/>
            </p:cNvSpPr>
            <p:nvPr/>
          </p:nvSpPr>
          <p:spPr bwMode="auto">
            <a:xfrm>
              <a:off x="4568" y="2360"/>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2729012" name="Rectangle 52"/>
            <p:cNvSpPr>
              <a:spLocks noChangeArrowheads="1"/>
            </p:cNvSpPr>
            <p:nvPr/>
          </p:nvSpPr>
          <p:spPr bwMode="auto">
            <a:xfrm>
              <a:off x="2963" y="2334"/>
              <a:ext cx="289" cy="289"/>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smtClean="0">
                  <a:solidFill>
                    <a:srgbClr val="1F497D"/>
                  </a:solidFill>
                </a:rPr>
                <a:t>ID</a:t>
              </a:r>
              <a:endParaRPr lang="en-US" sz="2400" b="1" dirty="0">
                <a:solidFill>
                  <a:srgbClr val="1F497D"/>
                </a:solidFill>
              </a:endParaRPr>
            </a:p>
          </p:txBody>
        </p:sp>
        <p:sp>
          <p:nvSpPr>
            <p:cNvPr id="2729013" name="Rectangle 53"/>
            <p:cNvSpPr>
              <a:spLocks noChangeArrowheads="1"/>
            </p:cNvSpPr>
            <p:nvPr/>
          </p:nvSpPr>
          <p:spPr bwMode="auto">
            <a:xfrm>
              <a:off x="3491" y="2334"/>
              <a:ext cx="317" cy="289"/>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dirty="0" smtClean="0">
                  <a:solidFill>
                    <a:srgbClr val="1F497D"/>
                  </a:solidFill>
                </a:rPr>
                <a:t>EX</a:t>
              </a:r>
              <a:endParaRPr lang="en-US" sz="2400" b="1" dirty="0">
                <a:solidFill>
                  <a:srgbClr val="1F497D"/>
                </a:solidFill>
              </a:endParaRPr>
            </a:p>
          </p:txBody>
        </p:sp>
        <p:sp>
          <p:nvSpPr>
            <p:cNvPr id="2729014" name="Rectangle 54"/>
            <p:cNvSpPr>
              <a:spLocks noChangeArrowheads="1"/>
            </p:cNvSpPr>
            <p:nvPr/>
          </p:nvSpPr>
          <p:spPr bwMode="auto">
            <a:xfrm>
              <a:off x="4019" y="2334"/>
              <a:ext cx="549" cy="289"/>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dirty="0" smtClean="0">
                  <a:solidFill>
                    <a:srgbClr val="1F497D"/>
                  </a:solidFill>
                </a:rPr>
                <a:t>MEM</a:t>
              </a:r>
              <a:endParaRPr lang="en-US" sz="2400" b="1" dirty="0">
                <a:solidFill>
                  <a:srgbClr val="1F497D"/>
                </a:solidFill>
              </a:endParaRPr>
            </a:p>
          </p:txBody>
        </p:sp>
        <p:sp>
          <p:nvSpPr>
            <p:cNvPr id="2729015" name="Rectangle 55"/>
            <p:cNvSpPr>
              <a:spLocks noChangeArrowheads="1"/>
            </p:cNvSpPr>
            <p:nvPr/>
          </p:nvSpPr>
          <p:spPr bwMode="auto">
            <a:xfrm>
              <a:off x="4595" y="2334"/>
              <a:ext cx="434"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a:solidFill>
                    <a:srgbClr val="1F497D"/>
                  </a:solidFill>
                </a:rPr>
                <a:t>WB</a:t>
              </a:r>
            </a:p>
          </p:txBody>
        </p:sp>
        <p:sp>
          <p:nvSpPr>
            <p:cNvPr id="2729016" name="Rectangle 56"/>
            <p:cNvSpPr>
              <a:spLocks noChangeArrowheads="1"/>
            </p:cNvSpPr>
            <p:nvPr/>
          </p:nvSpPr>
          <p:spPr bwMode="auto">
            <a:xfrm>
              <a:off x="2984" y="269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2729017" name="Rectangle 57"/>
            <p:cNvSpPr>
              <a:spLocks noChangeArrowheads="1"/>
            </p:cNvSpPr>
            <p:nvPr/>
          </p:nvSpPr>
          <p:spPr bwMode="auto">
            <a:xfrm>
              <a:off x="2980" y="2670"/>
              <a:ext cx="256" cy="289"/>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smtClean="0">
                  <a:solidFill>
                    <a:prstClr val="black"/>
                  </a:solidFill>
                </a:rPr>
                <a:t>IF</a:t>
              </a:r>
              <a:endParaRPr lang="en-US" sz="2400" b="1" dirty="0">
                <a:solidFill>
                  <a:prstClr val="black"/>
                </a:solidFill>
              </a:endParaRPr>
            </a:p>
          </p:txBody>
        </p:sp>
        <p:sp>
          <p:nvSpPr>
            <p:cNvPr id="2729018" name="Rectangle 58"/>
            <p:cNvSpPr>
              <a:spLocks noChangeArrowheads="1"/>
            </p:cNvSpPr>
            <p:nvPr/>
          </p:nvSpPr>
          <p:spPr bwMode="auto">
            <a:xfrm>
              <a:off x="3512" y="269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2729019" name="Rectangle 59"/>
            <p:cNvSpPr>
              <a:spLocks noChangeArrowheads="1"/>
            </p:cNvSpPr>
            <p:nvPr/>
          </p:nvSpPr>
          <p:spPr bwMode="auto">
            <a:xfrm>
              <a:off x="4040" y="269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2729020" name="Rectangle 60"/>
            <p:cNvSpPr>
              <a:spLocks noChangeArrowheads="1"/>
            </p:cNvSpPr>
            <p:nvPr/>
          </p:nvSpPr>
          <p:spPr bwMode="auto">
            <a:xfrm>
              <a:off x="4568" y="269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2729021" name="Rectangle 61"/>
            <p:cNvSpPr>
              <a:spLocks noChangeArrowheads="1"/>
            </p:cNvSpPr>
            <p:nvPr/>
          </p:nvSpPr>
          <p:spPr bwMode="auto">
            <a:xfrm>
              <a:off x="5096" y="269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2729022" name="Rectangle 62"/>
            <p:cNvSpPr>
              <a:spLocks noChangeArrowheads="1"/>
            </p:cNvSpPr>
            <p:nvPr/>
          </p:nvSpPr>
          <p:spPr bwMode="auto">
            <a:xfrm>
              <a:off x="3491" y="2670"/>
              <a:ext cx="289" cy="289"/>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smtClean="0">
                  <a:solidFill>
                    <a:prstClr val="black"/>
                  </a:solidFill>
                </a:rPr>
                <a:t>ID</a:t>
              </a:r>
              <a:endParaRPr lang="en-US" sz="2400" b="1" dirty="0">
                <a:solidFill>
                  <a:prstClr val="black"/>
                </a:solidFill>
              </a:endParaRPr>
            </a:p>
          </p:txBody>
        </p:sp>
        <p:sp>
          <p:nvSpPr>
            <p:cNvPr id="2729023" name="Rectangle 63"/>
            <p:cNvSpPr>
              <a:spLocks noChangeArrowheads="1"/>
            </p:cNvSpPr>
            <p:nvPr/>
          </p:nvSpPr>
          <p:spPr bwMode="auto">
            <a:xfrm>
              <a:off x="4019" y="2670"/>
              <a:ext cx="317" cy="289"/>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dirty="0" smtClean="0">
                  <a:solidFill>
                    <a:prstClr val="black"/>
                  </a:solidFill>
                </a:rPr>
                <a:t>EX</a:t>
              </a:r>
              <a:endParaRPr lang="en-US" sz="2400" b="1" dirty="0">
                <a:solidFill>
                  <a:prstClr val="black"/>
                </a:solidFill>
              </a:endParaRPr>
            </a:p>
          </p:txBody>
        </p:sp>
        <p:sp>
          <p:nvSpPr>
            <p:cNvPr id="2729024" name="Rectangle 64"/>
            <p:cNvSpPr>
              <a:spLocks noChangeArrowheads="1"/>
            </p:cNvSpPr>
            <p:nvPr/>
          </p:nvSpPr>
          <p:spPr bwMode="auto">
            <a:xfrm>
              <a:off x="4547" y="2670"/>
              <a:ext cx="549" cy="289"/>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dirty="0" smtClean="0">
                  <a:solidFill>
                    <a:prstClr val="black"/>
                  </a:solidFill>
                </a:rPr>
                <a:t>MEM</a:t>
              </a:r>
              <a:endParaRPr lang="en-US" sz="2400" b="1" dirty="0">
                <a:solidFill>
                  <a:prstClr val="black"/>
                </a:solidFill>
              </a:endParaRPr>
            </a:p>
          </p:txBody>
        </p:sp>
        <p:sp>
          <p:nvSpPr>
            <p:cNvPr id="2729025" name="Rectangle 65"/>
            <p:cNvSpPr>
              <a:spLocks noChangeArrowheads="1"/>
            </p:cNvSpPr>
            <p:nvPr/>
          </p:nvSpPr>
          <p:spPr bwMode="auto">
            <a:xfrm>
              <a:off x="5123" y="2670"/>
              <a:ext cx="434"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a:solidFill>
                    <a:prstClr val="black"/>
                  </a:solidFill>
                </a:rPr>
                <a:t>WB</a:t>
              </a:r>
            </a:p>
          </p:txBody>
        </p:sp>
      </p:grpSp>
      <p:grpSp>
        <p:nvGrpSpPr>
          <p:cNvPr id="4" name="Group 66"/>
          <p:cNvGrpSpPr>
            <a:grpSpLocks/>
          </p:cNvGrpSpPr>
          <p:nvPr/>
        </p:nvGrpSpPr>
        <p:grpSpPr bwMode="auto">
          <a:xfrm>
            <a:off x="469900" y="1222375"/>
            <a:ext cx="7670800" cy="515938"/>
            <a:chOff x="296" y="654"/>
            <a:chExt cx="4832" cy="325"/>
          </a:xfrm>
        </p:grpSpPr>
        <p:sp>
          <p:nvSpPr>
            <p:cNvPr id="2729027" name="Line 67"/>
            <p:cNvSpPr>
              <a:spLocks noChangeShapeType="1"/>
            </p:cNvSpPr>
            <p:nvPr/>
          </p:nvSpPr>
          <p:spPr bwMode="auto">
            <a:xfrm>
              <a:off x="296" y="912"/>
              <a:ext cx="483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a:endParaRPr lang="en-US">
                <a:solidFill>
                  <a:prstClr val="black"/>
                </a:solidFill>
              </a:endParaRPr>
            </a:p>
          </p:txBody>
        </p:sp>
        <p:sp>
          <p:nvSpPr>
            <p:cNvPr id="2729028" name="Rectangle 68"/>
            <p:cNvSpPr>
              <a:spLocks noChangeArrowheads="1"/>
            </p:cNvSpPr>
            <p:nvPr/>
          </p:nvSpPr>
          <p:spPr bwMode="auto">
            <a:xfrm>
              <a:off x="419" y="654"/>
              <a:ext cx="637" cy="325"/>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800" b="1" smtClean="0">
                  <a:solidFill>
                    <a:prstClr val="black"/>
                  </a:solidFill>
                </a:rPr>
                <a:t>Time</a:t>
              </a:r>
              <a:endParaRPr lang="en-US" sz="2800" b="1" dirty="0">
                <a:solidFill>
                  <a:prstClr val="black"/>
                </a:solidFill>
              </a:endParaRPr>
            </a:p>
          </p:txBody>
        </p:sp>
      </p:grpSp>
      <p:sp>
        <p:nvSpPr>
          <p:cNvPr id="5" name="TextBox 4"/>
          <p:cNvSpPr txBox="1"/>
          <p:nvPr/>
        </p:nvSpPr>
        <p:spPr>
          <a:xfrm>
            <a:off x="35496" y="1700808"/>
            <a:ext cx="417102" cy="3194721"/>
          </a:xfrm>
          <a:prstGeom prst="rect">
            <a:avLst/>
          </a:prstGeom>
          <a:noFill/>
        </p:spPr>
        <p:txBody>
          <a:bodyPr wrap="none" rtlCol="0">
            <a:spAutoFit/>
          </a:bodyPr>
          <a:lstStyle/>
          <a:p>
            <a:pPr>
              <a:lnSpc>
                <a:spcPct val="140000"/>
              </a:lnSpc>
            </a:pPr>
            <a:r>
              <a:rPr lang="en-US" altLang="zh-CN" sz="2400" dirty="0" smtClean="0"/>
              <a:t>I1</a:t>
            </a:r>
          </a:p>
          <a:p>
            <a:pPr>
              <a:lnSpc>
                <a:spcPct val="140000"/>
              </a:lnSpc>
            </a:pPr>
            <a:r>
              <a:rPr lang="en-US" altLang="zh-CN" sz="2400" dirty="0" err="1" smtClean="0"/>
              <a:t>I2</a:t>
            </a:r>
            <a:endParaRPr lang="en-US" altLang="zh-CN" sz="2400" dirty="0" smtClean="0"/>
          </a:p>
          <a:p>
            <a:pPr>
              <a:lnSpc>
                <a:spcPct val="140000"/>
              </a:lnSpc>
            </a:pPr>
            <a:r>
              <a:rPr lang="en-US" altLang="zh-CN" sz="2400" dirty="0" err="1" smtClean="0"/>
              <a:t>I3</a:t>
            </a:r>
            <a:endParaRPr lang="en-US" altLang="zh-CN" sz="2400" dirty="0" smtClean="0"/>
          </a:p>
          <a:p>
            <a:pPr>
              <a:lnSpc>
                <a:spcPct val="140000"/>
              </a:lnSpc>
            </a:pPr>
            <a:r>
              <a:rPr lang="en-US" altLang="zh-CN" sz="2400" dirty="0" err="1" smtClean="0"/>
              <a:t>I4</a:t>
            </a:r>
            <a:endParaRPr lang="en-US" altLang="zh-CN" sz="2400" dirty="0" smtClean="0"/>
          </a:p>
          <a:p>
            <a:pPr>
              <a:lnSpc>
                <a:spcPct val="140000"/>
              </a:lnSpc>
            </a:pPr>
            <a:r>
              <a:rPr lang="en-US" altLang="zh-CN" sz="2400" dirty="0" err="1" smtClean="0"/>
              <a:t>I5</a:t>
            </a:r>
            <a:endParaRPr lang="en-US" altLang="zh-CN" sz="2400" dirty="0" smtClean="0"/>
          </a:p>
          <a:p>
            <a:pPr>
              <a:lnSpc>
                <a:spcPct val="140000"/>
              </a:lnSpc>
            </a:pPr>
            <a:r>
              <a:rPr lang="en-US" altLang="zh-CN" sz="2400" dirty="0" err="1" smtClean="0"/>
              <a:t>I6</a:t>
            </a:r>
            <a:endParaRPr lang="zh-CN" altLang="en-US" sz="2400" dirty="0"/>
          </a:p>
        </p:txBody>
      </p:sp>
      <p:sp>
        <p:nvSpPr>
          <p:cNvPr id="76" name="Line 67"/>
          <p:cNvSpPr>
            <a:spLocks noChangeShapeType="1"/>
          </p:cNvSpPr>
          <p:nvPr/>
        </p:nvSpPr>
        <p:spPr bwMode="auto">
          <a:xfrm flipH="1">
            <a:off x="467544" y="1631950"/>
            <a:ext cx="0" cy="3093194"/>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a:endParaRPr lang="en-US">
              <a:solidFill>
                <a:prstClr val="black"/>
              </a:solidFill>
            </a:endParaRPr>
          </a:p>
        </p:txBody>
      </p:sp>
      <p:sp>
        <p:nvSpPr>
          <p:cNvPr id="6" name="灯片编号占位符 5"/>
          <p:cNvSpPr>
            <a:spLocks noGrp="1"/>
          </p:cNvSpPr>
          <p:nvPr>
            <p:ph type="sldNum" sz="quarter" idx="12"/>
          </p:nvPr>
        </p:nvSpPr>
        <p:spPr/>
        <p:txBody>
          <a:bodyPr/>
          <a:lstStyle/>
          <a:p>
            <a:fld id="{3CC63E4C-4642-794D-A2FD-70F6B81535F5}" type="slidenum">
              <a:rPr lang="en-US" smtClean="0">
                <a:solidFill>
                  <a:prstClr val="black">
                    <a:tint val="75000"/>
                  </a:prstClr>
                </a:solidFill>
              </a:rPr>
              <a:pPr/>
              <a:t>38</a:t>
            </a:fld>
            <a:endParaRPr lang="en-US" dirty="0">
              <a:solidFill>
                <a:prstClr val="black">
                  <a:tint val="75000"/>
                </a:prstClr>
              </a:solidFill>
            </a:endParaRPr>
          </a:p>
        </p:txBody>
      </p:sp>
    </p:spTree>
    <p:extLst>
      <p:ext uri="{BB962C8B-B14F-4D97-AF65-F5344CB8AC3E}">
        <p14:creationId xmlns:p14="http://schemas.microsoft.com/office/powerpoint/2010/main" val="38571223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728963">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728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896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时钟驱动的流水线时空图</a:t>
            </a:r>
            <a:endParaRPr lang="zh-CN" altLang="en-US" dirty="0"/>
          </a:p>
        </p:txBody>
      </p:sp>
      <p:sp>
        <p:nvSpPr>
          <p:cNvPr id="4" name="灯片编号占位符 3"/>
          <p:cNvSpPr>
            <a:spLocks noGrp="1"/>
          </p:cNvSpPr>
          <p:nvPr>
            <p:ph type="sldNum" sz="quarter" idx="12"/>
          </p:nvPr>
        </p:nvSpPr>
        <p:spPr/>
        <p:txBody>
          <a:bodyPr/>
          <a:lstStyle/>
          <a:p>
            <a:fld id="{28830286-F6D1-4D88-8A08-C1E3876262BA}" type="slidenum">
              <a:rPr lang="zh-CN" altLang="en-US" smtClean="0">
                <a:solidFill>
                  <a:prstClr val="black"/>
                </a:solidFill>
              </a:rPr>
              <a:pPr/>
              <a:t>39</a:t>
            </a:fld>
            <a:endParaRPr lang="zh-CN" altLang="en-US" dirty="0">
              <a:solidFill>
                <a:prstClr val="black"/>
              </a:solidFill>
            </a:endParaRPr>
          </a:p>
        </p:txBody>
      </p:sp>
      <p:sp>
        <p:nvSpPr>
          <p:cNvPr id="135" name="内容占位符 2"/>
          <p:cNvSpPr>
            <a:spLocks noGrp="1"/>
          </p:cNvSpPr>
          <p:nvPr>
            <p:ph idx="1"/>
          </p:nvPr>
        </p:nvSpPr>
        <p:spPr>
          <a:xfrm>
            <a:off x="107504" y="722177"/>
            <a:ext cx="8928992" cy="3282887"/>
          </a:xfrm>
        </p:spPr>
        <p:txBody>
          <a:bodyPr>
            <a:normAutofit fontScale="77500" lnSpcReduction="20000"/>
          </a:bodyPr>
          <a:lstStyle/>
          <a:p>
            <a:r>
              <a:rPr lang="zh-CN" altLang="en-US" dirty="0"/>
              <a:t>本</a:t>
            </a:r>
            <a:r>
              <a:rPr lang="zh-CN" altLang="en-US" dirty="0" smtClean="0"/>
              <a:t>图用途：需精确</a:t>
            </a:r>
            <a:r>
              <a:rPr lang="zh-CN" altLang="en-US" dirty="0"/>
              <a:t>分析指令</a:t>
            </a:r>
            <a:r>
              <a:rPr lang="en-US" altLang="zh-CN" dirty="0"/>
              <a:t>/</a:t>
            </a:r>
            <a:r>
              <a:rPr lang="zh-CN" altLang="en-US" dirty="0"/>
              <a:t>时间</a:t>
            </a:r>
            <a:r>
              <a:rPr lang="en-US" altLang="zh-CN" dirty="0"/>
              <a:t>/</a:t>
            </a:r>
            <a:r>
              <a:rPr lang="zh-CN" altLang="en-US" dirty="0"/>
              <a:t>流水线</a:t>
            </a:r>
            <a:r>
              <a:rPr lang="en-US" altLang="zh-CN" dirty="0"/>
              <a:t>3</a:t>
            </a:r>
            <a:r>
              <a:rPr lang="zh-CN" altLang="en-US" dirty="0"/>
              <a:t>者关系时</a:t>
            </a:r>
            <a:endParaRPr lang="en-US" altLang="zh-CN" dirty="0"/>
          </a:p>
          <a:p>
            <a:pPr lvl="1"/>
            <a:r>
              <a:rPr lang="zh-CN" altLang="en-US" dirty="0"/>
              <a:t>行：某个</a:t>
            </a:r>
            <a:r>
              <a:rPr lang="zh-CN" altLang="en-US" dirty="0" smtClean="0"/>
              <a:t>时钟（时刻</a:t>
            </a:r>
            <a:r>
              <a:rPr lang="en-US" altLang="zh-CN" dirty="0" err="1" smtClean="0"/>
              <a:t>t</a:t>
            </a:r>
            <a:r>
              <a:rPr lang="en-US" altLang="zh-CN" baseline="-25000" dirty="0" err="1" smtClean="0"/>
              <a:t>i</a:t>
            </a:r>
            <a:r>
              <a:rPr lang="zh-CN" altLang="en-US" dirty="0" smtClean="0"/>
              <a:t>），指令流水线分别</a:t>
            </a:r>
            <a:r>
              <a:rPr lang="zh-CN" altLang="en-US" dirty="0"/>
              <a:t>处于哪些阶段</a:t>
            </a:r>
            <a:endParaRPr lang="en-US" altLang="zh-CN" dirty="0"/>
          </a:p>
          <a:p>
            <a:pPr lvl="1"/>
            <a:r>
              <a:rPr lang="zh-CN" altLang="en-US" dirty="0"/>
              <a:t>列：某个</a:t>
            </a:r>
            <a:r>
              <a:rPr lang="zh-CN" altLang="en-US" dirty="0" smtClean="0"/>
              <a:t>部件（执行某一功能），</a:t>
            </a:r>
            <a:r>
              <a:rPr lang="zh-CN" altLang="en-US" dirty="0"/>
              <a:t>在时间方向</a:t>
            </a:r>
            <a:r>
              <a:rPr lang="zh-CN" altLang="en-US" dirty="0" smtClean="0"/>
              <a:t>上执行</a:t>
            </a:r>
            <a:r>
              <a:rPr lang="zh-CN" altLang="en-US" dirty="0"/>
              <a:t>了哪些指令</a:t>
            </a:r>
            <a:endParaRPr lang="en-US" altLang="zh-CN" dirty="0"/>
          </a:p>
          <a:p>
            <a:r>
              <a:rPr lang="zh-CN" altLang="en-US" dirty="0" smtClean="0"/>
              <a:t>注意区分流水阶段与流水线寄存器的关系</a:t>
            </a:r>
            <a:endParaRPr lang="en-US" altLang="zh-CN" dirty="0" smtClean="0"/>
          </a:p>
          <a:p>
            <a:r>
              <a:rPr lang="zh-CN" altLang="en-US" dirty="0" smtClean="0"/>
              <a:t>可以看出，在</a:t>
            </a:r>
            <a:r>
              <a:rPr lang="en-US" altLang="zh-CN" dirty="0" err="1" smtClean="0"/>
              <a:t>clk5</a:t>
            </a:r>
            <a:r>
              <a:rPr lang="zh-CN" altLang="en-US" dirty="0" smtClean="0"/>
              <a:t>后，流水线全部充满</a:t>
            </a:r>
            <a:endParaRPr lang="en-US" altLang="zh-CN" dirty="0" smtClean="0"/>
          </a:p>
          <a:p>
            <a:pPr lvl="1"/>
            <a:r>
              <a:rPr lang="zh-CN" altLang="en-US" dirty="0" smtClean="0"/>
              <a:t>所有部件都在执行指令</a:t>
            </a:r>
            <a:endParaRPr lang="en-US" altLang="zh-CN" dirty="0" smtClean="0"/>
          </a:p>
          <a:p>
            <a:pPr lvl="2"/>
            <a:r>
              <a:rPr lang="zh-CN" altLang="en-US" dirty="0" smtClean="0"/>
              <a:t>只是不同的指令</a:t>
            </a:r>
            <a:endParaRPr lang="en-US" altLang="zh-CN" dirty="0" smtClean="0"/>
          </a:p>
        </p:txBody>
      </p:sp>
      <p:graphicFrame>
        <p:nvGraphicFramePr>
          <p:cNvPr id="6" name="表格 5"/>
          <p:cNvGraphicFramePr>
            <a:graphicFrameLocks noGrp="1"/>
          </p:cNvGraphicFramePr>
          <p:nvPr>
            <p:extLst>
              <p:ext uri="{D42A27DB-BD31-4B8C-83A1-F6EECF244321}">
                <p14:modId xmlns:p14="http://schemas.microsoft.com/office/powerpoint/2010/main" val="2568357276"/>
              </p:ext>
            </p:extLst>
          </p:nvPr>
        </p:nvGraphicFramePr>
        <p:xfrm>
          <a:off x="412893" y="3861048"/>
          <a:ext cx="8407579" cy="2526720"/>
        </p:xfrm>
        <a:graphic>
          <a:graphicData uri="http://schemas.openxmlformats.org/drawingml/2006/table">
            <a:tbl>
              <a:tblPr firstRow="1" bandRow="1">
                <a:tableStyleId>{5940675A-B579-460E-94D1-54222C63F5DA}</a:tableStyleId>
              </a:tblPr>
              <a:tblGrid>
                <a:gridCol w="900000"/>
                <a:gridCol w="1152000"/>
                <a:gridCol w="468000"/>
                <a:gridCol w="792000"/>
                <a:gridCol w="458508"/>
                <a:gridCol w="475127"/>
                <a:gridCol w="403243"/>
                <a:gridCol w="403243"/>
                <a:gridCol w="403243"/>
                <a:gridCol w="403243"/>
                <a:gridCol w="403243"/>
                <a:gridCol w="403243"/>
                <a:gridCol w="468000"/>
                <a:gridCol w="468000"/>
                <a:gridCol w="403243"/>
                <a:gridCol w="403243"/>
              </a:tblGrid>
              <a:tr h="0">
                <a:tc rowSpan="2">
                  <a:txBody>
                    <a:bodyPr/>
                    <a:lstStyle/>
                    <a:p>
                      <a:pPr algn="ctr"/>
                      <a:r>
                        <a:rPr lang="zh-CN" altLang="en-US" sz="1600" b="0" dirty="0" smtClean="0">
                          <a:latin typeface="+mn-lt"/>
                          <a:ea typeface="黑体" panose="02010609060101010101" pitchFamily="49" charset="-122"/>
                          <a:cs typeface="Times New Roman" panose="02020603050405020304" pitchFamily="18" charset="0"/>
                        </a:rPr>
                        <a:t>相对</a:t>
                      </a:r>
                      <a:r>
                        <a:rPr lang="en-US" altLang="zh-CN" sz="1600" b="0" dirty="0" smtClean="0">
                          <a:latin typeface="+mn-lt"/>
                          <a:ea typeface="黑体" panose="02010609060101010101" pitchFamily="49" charset="-122"/>
                          <a:cs typeface="Times New Roman" panose="02020603050405020304" pitchFamily="18" charset="0"/>
                        </a:rPr>
                        <a:t>PC</a:t>
                      </a:r>
                      <a:r>
                        <a:rPr lang="zh-CN" altLang="en-US" sz="1600" b="0" dirty="0" smtClean="0">
                          <a:latin typeface="+mn-lt"/>
                          <a:ea typeface="黑体" panose="02010609060101010101" pitchFamily="49" charset="-122"/>
                          <a:cs typeface="Times New Roman" panose="02020603050405020304" pitchFamily="18" charset="0"/>
                        </a:rPr>
                        <a:t>的地址偏移</a:t>
                      </a: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tcPr>
                </a:tc>
                <a:tc gridSpan="2">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latin typeface="+mn-lt"/>
                          <a:ea typeface="黑体" panose="02010609060101010101" pitchFamily="49" charset="-122"/>
                          <a:cs typeface="+mn-cs"/>
                        </a:rPr>
                        <a:t>PC</a:t>
                      </a:r>
                      <a:endParaRPr lang="zh-CN" altLang="en-US"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txBody>
                  <a:tcPr marL="36000" marR="36000" marT="36000" marB="36000" anchor="ctr"/>
                </a:tc>
                <a:tc gridSpan="2">
                  <a:txBody>
                    <a:bodyPr/>
                    <a:lstStyle/>
                    <a:p>
                      <a:pPr algn="ctr"/>
                      <a:r>
                        <a:rPr lang="en-US" altLang="zh-CN" sz="1600" dirty="0" smtClean="0">
                          <a:latin typeface="+mn-lt"/>
                          <a:ea typeface="黑体" panose="02010609060101010101" pitchFamily="49" charset="-122"/>
                        </a:rPr>
                        <a:t>IF/ID</a:t>
                      </a: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txBody>
                  <a:tcPr marL="36000" marR="36000" marT="36000" marB="36000" anchor="ctr"/>
                </a:tc>
                <a:tc gridSpan="2">
                  <a:txBody>
                    <a:bodyPr/>
                    <a:lstStyle/>
                    <a:p>
                      <a:pPr algn="ctr"/>
                      <a:r>
                        <a:rPr lang="en-US" altLang="zh-CN" sz="1600" dirty="0" smtClean="0">
                          <a:latin typeface="+mn-lt"/>
                          <a:ea typeface="黑体" panose="02010609060101010101" pitchFamily="49" charset="-122"/>
                        </a:rPr>
                        <a:t>ID/EX</a:t>
                      </a: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txBody>
                  <a:tcPr marL="36000" marR="36000" marT="36000" marB="36000" anchor="ctr"/>
                </a:tc>
                <a:tc gridSpan="2">
                  <a:txBody>
                    <a:bodyPr/>
                    <a:lstStyle/>
                    <a:p>
                      <a:pPr algn="ctr"/>
                      <a:r>
                        <a:rPr lang="en-US" altLang="zh-CN" sz="1600" dirty="0" smtClean="0">
                          <a:latin typeface="+mn-lt"/>
                          <a:ea typeface="黑体" panose="02010609060101010101" pitchFamily="49" charset="-122"/>
                        </a:rPr>
                        <a:t>EX/DM</a:t>
                      </a: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txBody>
                  <a:tcPr marL="36000" marR="36000" marT="36000" marB="36000" anchor="ctr"/>
                </a:tc>
                <a:tc gridSpan="2">
                  <a:txBody>
                    <a:bodyPr/>
                    <a:lstStyle/>
                    <a:p>
                      <a:pPr algn="ctr"/>
                      <a:r>
                        <a:rPr lang="en-US" altLang="zh-CN" sz="1600" dirty="0" smtClean="0">
                          <a:latin typeface="+mn-lt"/>
                          <a:ea typeface="黑体" panose="02010609060101010101" pitchFamily="49" charset="-122"/>
                        </a:rPr>
                        <a:t>DM/WB</a:t>
                      </a: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txBody>
                  <a:tcPr marL="36000" marR="36000" marT="36000" marB="36000" anchor="ctr"/>
                </a:tc>
                <a:tc>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0">
                <a:tc vMerge="1">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dirty="0" smtClean="0">
                          <a:latin typeface="+mn-lt"/>
                          <a:ea typeface="黑体" panose="02010609060101010101" pitchFamily="49" charset="-122"/>
                        </a:rPr>
                        <a:t>指令</a:t>
                      </a:r>
                      <a:endParaRPr lang="zh-CN" altLang="en-US" sz="1600" b="0" dirty="0">
                        <a:latin typeface="+mn-lt"/>
                        <a:ea typeface="黑体" panose="02010609060101010101" pitchFamily="49" charset="-122"/>
                        <a:cs typeface="Times New Roman" panose="02020603050405020304" pitchFamily="18"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0" dirty="0" err="1" smtClean="0">
                          <a:latin typeface="+mn-lt"/>
                          <a:ea typeface="黑体" panose="02010609060101010101" pitchFamily="49" charset="-122"/>
                          <a:cs typeface="Times New Roman" panose="02020603050405020304" pitchFamily="18" charset="0"/>
                        </a:rPr>
                        <a:t>CLK</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b="0" dirty="0" smtClean="0">
                          <a:latin typeface="+mn-lt"/>
                          <a:ea typeface="黑体" panose="02010609060101010101" pitchFamily="49" charset="-122"/>
                          <a:cs typeface="Times New Roman" panose="02020603050405020304" pitchFamily="18" charset="0"/>
                        </a:rPr>
                        <a:t>PC</a:t>
                      </a: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zh-CN" altLang="en-US" sz="1600" b="0" dirty="0" smtClean="0">
                          <a:latin typeface="+mn-lt"/>
                          <a:ea typeface="黑体" panose="02010609060101010101" pitchFamily="49" charset="-122"/>
                          <a:cs typeface="+mn-cs"/>
                        </a:rPr>
                        <a:t>指令</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zh-CN" altLang="en-US" sz="1600" b="0" dirty="0" smtClean="0">
                          <a:latin typeface="+mn-lt"/>
                          <a:ea typeface="黑体" panose="02010609060101010101" pitchFamily="49" charset="-122"/>
                          <a:cs typeface="Times New Roman" panose="02020603050405020304" pitchFamily="18" charset="0"/>
                        </a:rPr>
                        <a:t>取指</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zh-CN" altLang="en-US" sz="1600" b="0" dirty="0" smtClean="0">
                          <a:latin typeface="+mn-lt"/>
                          <a:ea typeface="黑体" panose="02010609060101010101" pitchFamily="49" charset="-122"/>
                          <a:cs typeface="Times New Roman" panose="02020603050405020304" pitchFamily="18" charset="0"/>
                        </a:rPr>
                        <a:t>译码</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zh-CN" altLang="en-US" sz="1600" b="0" dirty="0" smtClean="0">
                          <a:latin typeface="+mn-lt"/>
                          <a:ea typeface="黑体" panose="02010609060101010101" pitchFamily="49" charset="-122"/>
                          <a:cs typeface="Times New Roman" panose="02020603050405020304" pitchFamily="18" charset="0"/>
                        </a:rPr>
                        <a:t>执行</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zh-CN" altLang="en-US" sz="1600" b="0" dirty="0" smtClean="0">
                          <a:latin typeface="+mn-lt"/>
                          <a:ea typeface="黑体" panose="02010609060101010101" pitchFamily="49" charset="-122"/>
                          <a:cs typeface="Times New Roman" panose="02020603050405020304" pitchFamily="18" charset="0"/>
                        </a:rPr>
                        <a:t>访存</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zh-CN" altLang="en-US" sz="1600" b="0" dirty="0" smtClean="0">
                          <a:latin typeface="+mn-lt"/>
                          <a:ea typeface="黑体" panose="02010609060101010101" pitchFamily="49" charset="-122"/>
                          <a:cs typeface="Times New Roman" panose="02020603050405020304" pitchFamily="18" charset="0"/>
                        </a:rPr>
                        <a:t>回写</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r h="0">
                <a:tc>
                  <a:txBody>
                    <a:bodyPr/>
                    <a:lstStyle/>
                    <a:p>
                      <a:pPr algn="ctr"/>
                      <a:r>
                        <a:rPr lang="en-US" altLang="zh-CN" sz="1600" dirty="0" smtClean="0">
                          <a:latin typeface="+mn-lt"/>
                          <a:ea typeface="黑体" panose="02010609060101010101" pitchFamily="49" charset="-122"/>
                        </a:rPr>
                        <a:t>0</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Instr</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1</a:t>
                      </a: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Courier New" panose="02070309020205020404" pitchFamily="49" charset="0"/>
                          <a:ea typeface="黑体" panose="02010609060101010101" pitchFamily="49" charset="-122"/>
                          <a:cs typeface="Courier New" panose="02070309020205020404" pitchFamily="49" charset="0"/>
                          <a:sym typeface="Wingdings 3"/>
                        </a:rPr>
                        <a:t> </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1</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4</a:t>
                      </a:r>
                      <a:endParaRPr lang="zh-CN" altLang="en-US" sz="1600" b="0" dirty="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en-US" altLang="zh-CN" sz="1600" dirty="0" err="1" smtClean="0">
                          <a:latin typeface="+mn-lt"/>
                          <a:ea typeface="黑体" panose="02010609060101010101" pitchFamily="49" charset="-122"/>
                        </a:rPr>
                        <a:t>Instr</a:t>
                      </a:r>
                      <a:r>
                        <a:rPr lang="en-US" altLang="zh-CN" sz="1600" dirty="0" smtClean="0">
                          <a:latin typeface="+mn-lt"/>
                          <a:ea typeface="黑体" panose="02010609060101010101" pitchFamily="49" charset="-122"/>
                        </a:rPr>
                        <a:t> 1</a:t>
                      </a: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dirty="0" err="1" smtClean="0">
                          <a:solidFill>
                            <a:schemeClr val="tx1"/>
                          </a:solidFill>
                          <a:latin typeface="+mn-lt"/>
                          <a:ea typeface="黑体" panose="02010609060101010101" pitchFamily="49" charset="-122"/>
                        </a:rPr>
                        <a:t>Instr</a:t>
                      </a:r>
                      <a:r>
                        <a:rPr lang="en-US" altLang="zh-CN" sz="1600" dirty="0" smtClean="0">
                          <a:solidFill>
                            <a:schemeClr val="tx1"/>
                          </a:solidFill>
                          <a:latin typeface="+mn-lt"/>
                          <a:ea typeface="黑体" panose="02010609060101010101" pitchFamily="49" charset="-122"/>
                        </a:rPr>
                        <a:t> 1</a:t>
                      </a: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r h="0">
                <a:tc>
                  <a:txBody>
                    <a:bodyPr/>
                    <a:lstStyle/>
                    <a:p>
                      <a:pPr algn="ctr"/>
                      <a:r>
                        <a:rPr lang="en-US" altLang="zh-CN" sz="1600" dirty="0" smtClean="0">
                          <a:latin typeface="+mn-lt"/>
                          <a:ea typeface="黑体" panose="02010609060101010101" pitchFamily="49" charset="-122"/>
                        </a:rPr>
                        <a:t>4</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Instr</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2</a:t>
                      </a:r>
                      <a:endParaRPr lang="zh-CN" altLang="en-US" sz="1600" dirty="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indent="-285750" algn="ctr" defTabSz="914400" rtl="0" eaLnBrk="1" fontAlgn="auto" latinLnBrk="0" hangingPunct="1">
                        <a:lnSpc>
                          <a:spcPct val="100000"/>
                        </a:lnSpc>
                        <a:spcBef>
                          <a:spcPts val="0"/>
                        </a:spcBef>
                        <a:spcAft>
                          <a:spcPts val="0"/>
                        </a:spcAft>
                        <a:buClrTx/>
                        <a:buSzTx/>
                        <a:buFont typeface="Wingdings 3"/>
                        <a:buChar char="="/>
                        <a:tabLst/>
                        <a:defRPr/>
                      </a:pP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2</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48</a:t>
                      </a:r>
                      <a:endParaRPr lang="zh-CN" altLang="en-US" sz="1600" b="0" dirty="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en-US" altLang="zh-CN" sz="1600" dirty="0" err="1" smtClean="0">
                          <a:solidFill>
                            <a:schemeClr val="tx1"/>
                          </a:solidFill>
                          <a:latin typeface="+mn-lt"/>
                          <a:ea typeface="黑体" panose="02010609060101010101" pitchFamily="49" charset="-122"/>
                        </a:rPr>
                        <a:t>Instr</a:t>
                      </a:r>
                      <a:r>
                        <a:rPr lang="en-US" altLang="zh-CN" sz="1600" dirty="0" smtClean="0">
                          <a:solidFill>
                            <a:schemeClr val="tx1"/>
                          </a:solidFill>
                          <a:latin typeface="+mn-lt"/>
                          <a:ea typeface="黑体" panose="02010609060101010101" pitchFamily="49" charset="-122"/>
                        </a:rPr>
                        <a:t> 2</a:t>
                      </a: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dirty="0" err="1" smtClean="0">
                          <a:solidFill>
                            <a:schemeClr val="tx1"/>
                          </a:solidFill>
                          <a:latin typeface="+mn-lt"/>
                          <a:ea typeface="黑体" panose="02010609060101010101" pitchFamily="49" charset="-122"/>
                        </a:rPr>
                        <a:t>Instr</a:t>
                      </a:r>
                      <a:r>
                        <a:rPr lang="en-US" altLang="zh-CN" sz="1600" dirty="0" smtClean="0">
                          <a:solidFill>
                            <a:schemeClr val="tx1"/>
                          </a:solidFill>
                          <a:latin typeface="+mn-lt"/>
                          <a:ea typeface="黑体" panose="02010609060101010101" pitchFamily="49" charset="-122"/>
                        </a:rPr>
                        <a:t> 2</a:t>
                      </a: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dirty="0" err="1" smtClean="0">
                          <a:solidFill>
                            <a:schemeClr val="tx1"/>
                          </a:solidFill>
                          <a:latin typeface="+mn-lt"/>
                          <a:ea typeface="黑体" panose="02010609060101010101" pitchFamily="49" charset="-122"/>
                        </a:rPr>
                        <a:t>Instr</a:t>
                      </a:r>
                      <a:r>
                        <a:rPr lang="en-US" altLang="zh-CN" sz="1600" dirty="0" smtClean="0">
                          <a:solidFill>
                            <a:schemeClr val="tx1"/>
                          </a:solidFill>
                          <a:latin typeface="+mn-lt"/>
                          <a:ea typeface="黑体" panose="02010609060101010101" pitchFamily="49" charset="-122"/>
                        </a:rPr>
                        <a:t> 1</a:t>
                      </a: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r h="0">
                <a:tc>
                  <a:txBody>
                    <a:bodyPr/>
                    <a:lstStyle/>
                    <a:p>
                      <a:pPr algn="ctr"/>
                      <a:r>
                        <a:rPr lang="en-US" altLang="zh-CN" sz="1600" dirty="0" smtClean="0">
                          <a:latin typeface="+mn-lt"/>
                          <a:ea typeface="黑体" panose="02010609060101010101" pitchFamily="49" charset="-122"/>
                        </a:rPr>
                        <a:t>8</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Instr</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3</a:t>
                      </a: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indent="-285750" algn="ctr" defTabSz="914400" rtl="0" eaLnBrk="1" fontAlgn="auto" latinLnBrk="0" hangingPunct="1">
                        <a:lnSpc>
                          <a:spcPct val="100000"/>
                        </a:lnSpc>
                        <a:spcBef>
                          <a:spcPts val="0"/>
                        </a:spcBef>
                        <a:spcAft>
                          <a:spcPts val="0"/>
                        </a:spcAft>
                        <a:buClrTx/>
                        <a:buSzTx/>
                        <a:buFont typeface="Wingdings 3"/>
                        <a:buChar char="="/>
                        <a:tabLst/>
                        <a:defRPr/>
                      </a:pP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3</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812</a:t>
                      </a:r>
                      <a:endParaRPr lang="zh-CN" altLang="en-US" sz="1600" b="0" dirty="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en-US" altLang="zh-CN" sz="1600" dirty="0" err="1" smtClean="0">
                          <a:latin typeface="+mn-lt"/>
                          <a:ea typeface="黑体" panose="02010609060101010101" pitchFamily="49" charset="-122"/>
                        </a:rPr>
                        <a:t>Instr</a:t>
                      </a:r>
                      <a:r>
                        <a:rPr lang="en-US" altLang="zh-CN" sz="1600" dirty="0" smtClean="0">
                          <a:latin typeface="+mn-lt"/>
                          <a:ea typeface="黑体" panose="02010609060101010101" pitchFamily="49" charset="-122"/>
                        </a:rPr>
                        <a:t> 3</a:t>
                      </a: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dirty="0" err="1" smtClean="0">
                          <a:solidFill>
                            <a:schemeClr val="tx1"/>
                          </a:solidFill>
                          <a:latin typeface="+mn-lt"/>
                          <a:ea typeface="黑体" panose="02010609060101010101" pitchFamily="49" charset="-122"/>
                        </a:rPr>
                        <a:t>Instr</a:t>
                      </a:r>
                      <a:r>
                        <a:rPr lang="en-US" altLang="zh-CN" sz="1600" dirty="0" smtClean="0">
                          <a:solidFill>
                            <a:schemeClr val="tx1"/>
                          </a:solidFill>
                          <a:latin typeface="+mn-lt"/>
                          <a:ea typeface="黑体" panose="02010609060101010101" pitchFamily="49" charset="-122"/>
                        </a:rPr>
                        <a:t> 3</a:t>
                      </a: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dirty="0" err="1" smtClean="0">
                          <a:solidFill>
                            <a:schemeClr val="tx1"/>
                          </a:solidFill>
                          <a:latin typeface="+mn-lt"/>
                          <a:ea typeface="黑体" panose="02010609060101010101" pitchFamily="49" charset="-122"/>
                        </a:rPr>
                        <a:t>Instr</a:t>
                      </a:r>
                      <a:r>
                        <a:rPr lang="en-US" altLang="zh-CN" sz="1600" dirty="0" smtClean="0">
                          <a:solidFill>
                            <a:schemeClr val="tx1"/>
                          </a:solidFill>
                          <a:latin typeface="+mn-lt"/>
                          <a:ea typeface="黑体" panose="02010609060101010101" pitchFamily="49" charset="-122"/>
                        </a:rPr>
                        <a:t> 2</a:t>
                      </a: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dirty="0" err="1" smtClean="0">
                          <a:solidFill>
                            <a:schemeClr val="tx1"/>
                          </a:solidFill>
                          <a:latin typeface="+mn-lt"/>
                          <a:ea typeface="黑体" panose="02010609060101010101" pitchFamily="49" charset="-122"/>
                        </a:rPr>
                        <a:t>Instr</a:t>
                      </a:r>
                      <a:r>
                        <a:rPr lang="en-US" altLang="zh-CN" sz="1600" dirty="0" smtClean="0">
                          <a:solidFill>
                            <a:schemeClr val="tx1"/>
                          </a:solidFill>
                          <a:latin typeface="+mn-lt"/>
                          <a:ea typeface="黑体" panose="02010609060101010101" pitchFamily="49" charset="-122"/>
                        </a:rPr>
                        <a:t> 1</a:t>
                      </a: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r h="0">
                <a:tc>
                  <a:txBody>
                    <a:bodyPr/>
                    <a:lstStyle/>
                    <a:p>
                      <a:pPr algn="ctr"/>
                      <a:r>
                        <a:rPr lang="en-US" altLang="zh-CN" sz="1600" dirty="0" smtClean="0">
                          <a:latin typeface="+mn-lt"/>
                          <a:ea typeface="黑体" panose="02010609060101010101" pitchFamily="49" charset="-122"/>
                        </a:rPr>
                        <a:t>12</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Instr</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4</a:t>
                      </a: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indent="-285750" algn="ctr" defTabSz="914400" rtl="0" eaLnBrk="1" fontAlgn="auto" latinLnBrk="0" hangingPunct="1">
                        <a:lnSpc>
                          <a:spcPct val="100000"/>
                        </a:lnSpc>
                        <a:spcBef>
                          <a:spcPts val="0"/>
                        </a:spcBef>
                        <a:spcAft>
                          <a:spcPts val="0"/>
                        </a:spcAft>
                        <a:buClrTx/>
                        <a:buSzTx/>
                        <a:buFont typeface="Wingdings 3"/>
                        <a:buChar char="="/>
                        <a:tabLst/>
                        <a:defRPr/>
                      </a:pP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4</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1216</a:t>
                      </a:r>
                      <a:endParaRPr lang="zh-CN" altLang="en-US" sz="1600" b="0" dirty="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en-US" altLang="zh-CN" sz="1600" dirty="0" err="1" smtClean="0">
                          <a:latin typeface="+mn-lt"/>
                          <a:ea typeface="黑体" panose="02010609060101010101" pitchFamily="49" charset="-122"/>
                        </a:rPr>
                        <a:t>Instr</a:t>
                      </a:r>
                      <a:r>
                        <a:rPr lang="en-US" altLang="zh-CN" sz="1600" dirty="0" smtClean="0">
                          <a:latin typeface="+mn-lt"/>
                          <a:ea typeface="黑体" panose="02010609060101010101" pitchFamily="49" charset="-122"/>
                        </a:rPr>
                        <a:t> 4</a:t>
                      </a: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dirty="0" err="1" smtClean="0">
                          <a:solidFill>
                            <a:schemeClr val="tx1"/>
                          </a:solidFill>
                          <a:latin typeface="+mn-lt"/>
                          <a:ea typeface="黑体" panose="02010609060101010101" pitchFamily="49" charset="-122"/>
                        </a:rPr>
                        <a:t>Instr</a:t>
                      </a:r>
                      <a:r>
                        <a:rPr lang="en-US" altLang="zh-CN" sz="1600" dirty="0" smtClean="0">
                          <a:solidFill>
                            <a:schemeClr val="tx1"/>
                          </a:solidFill>
                          <a:latin typeface="+mn-lt"/>
                          <a:ea typeface="黑体" panose="02010609060101010101" pitchFamily="49" charset="-122"/>
                        </a:rPr>
                        <a:t> 4</a:t>
                      </a: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dirty="0" err="1" smtClean="0">
                          <a:solidFill>
                            <a:schemeClr val="tx1"/>
                          </a:solidFill>
                          <a:latin typeface="+mn-lt"/>
                          <a:ea typeface="黑体" panose="02010609060101010101" pitchFamily="49" charset="-122"/>
                        </a:rPr>
                        <a:t>Instr</a:t>
                      </a:r>
                      <a:r>
                        <a:rPr lang="en-US" altLang="zh-CN" sz="1600" dirty="0" smtClean="0">
                          <a:solidFill>
                            <a:schemeClr val="tx1"/>
                          </a:solidFill>
                          <a:latin typeface="+mn-lt"/>
                          <a:ea typeface="黑体" panose="02010609060101010101" pitchFamily="49" charset="-122"/>
                        </a:rPr>
                        <a:t> 3</a:t>
                      </a: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dirty="0" err="1" smtClean="0">
                          <a:solidFill>
                            <a:schemeClr val="tx1"/>
                          </a:solidFill>
                          <a:latin typeface="+mn-lt"/>
                          <a:ea typeface="黑体" panose="02010609060101010101" pitchFamily="49" charset="-122"/>
                        </a:rPr>
                        <a:t>Instr</a:t>
                      </a:r>
                      <a:r>
                        <a:rPr lang="en-US" altLang="zh-CN" sz="1600" dirty="0" smtClean="0">
                          <a:solidFill>
                            <a:schemeClr val="tx1"/>
                          </a:solidFill>
                          <a:latin typeface="+mn-lt"/>
                          <a:ea typeface="黑体" panose="02010609060101010101" pitchFamily="49" charset="-122"/>
                        </a:rPr>
                        <a:t> 2</a:t>
                      </a: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dirty="0" err="1" smtClean="0">
                          <a:solidFill>
                            <a:schemeClr val="tx1"/>
                          </a:solidFill>
                          <a:latin typeface="+mn-lt"/>
                          <a:ea typeface="黑体" panose="02010609060101010101" pitchFamily="49" charset="-122"/>
                        </a:rPr>
                        <a:t>Instr</a:t>
                      </a:r>
                      <a:r>
                        <a:rPr lang="en-US" altLang="zh-CN" sz="1600" dirty="0" smtClean="0">
                          <a:solidFill>
                            <a:schemeClr val="tx1"/>
                          </a:solidFill>
                          <a:latin typeface="+mn-lt"/>
                          <a:ea typeface="黑体" panose="02010609060101010101" pitchFamily="49" charset="-122"/>
                        </a:rPr>
                        <a:t> </a:t>
                      </a:r>
                      <a:r>
                        <a:rPr lang="en-US" altLang="zh-CN" sz="1600" dirty="0" err="1" smtClean="0">
                          <a:solidFill>
                            <a:schemeClr val="tx1"/>
                          </a:solidFill>
                          <a:latin typeface="+mn-lt"/>
                          <a:ea typeface="黑体" panose="02010609060101010101" pitchFamily="49" charset="-122"/>
                        </a:rPr>
                        <a:t>nstr1</a:t>
                      </a: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r h="0">
                <a:tc>
                  <a:txBody>
                    <a:bodyPr/>
                    <a:lstStyle/>
                    <a:p>
                      <a:pPr algn="ctr"/>
                      <a:r>
                        <a:rPr lang="en-US" altLang="zh-CN" sz="1600" dirty="0" smtClean="0">
                          <a:latin typeface="+mn-lt"/>
                          <a:ea typeface="黑体" panose="02010609060101010101" pitchFamily="49" charset="-122"/>
                          <a:cs typeface="Courier New" panose="02070309020205020404" pitchFamily="49" charset="0"/>
                        </a:rPr>
                        <a:t>16</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Instr</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5</a:t>
                      </a:r>
                      <a:endParaRPr lang="zh-CN" altLang="en-US" sz="1600"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Courier New" panose="02070309020205020404" pitchFamily="49" charset="0"/>
                          <a:ea typeface="黑体" panose="02010609060101010101" pitchFamily="49" charset="-122"/>
                          <a:cs typeface="Courier New" panose="02070309020205020404" pitchFamily="49" charset="0"/>
                          <a:sym typeface="Wingdings 3"/>
                        </a:rPr>
                        <a:t> </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5</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1620</a:t>
                      </a:r>
                      <a:endParaRPr lang="zh-CN" altLang="en-US" sz="1600" b="0" dirty="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en-US" altLang="zh-CN" sz="1600" dirty="0" err="1" smtClean="0">
                          <a:latin typeface="+mn-lt"/>
                          <a:ea typeface="黑体" panose="02010609060101010101" pitchFamily="49" charset="-122"/>
                        </a:rPr>
                        <a:t>Instr</a:t>
                      </a:r>
                      <a:r>
                        <a:rPr lang="en-US" altLang="zh-CN" sz="1600" dirty="0" smtClean="0">
                          <a:latin typeface="+mn-lt"/>
                          <a:ea typeface="黑体" panose="02010609060101010101" pitchFamily="49" charset="-122"/>
                        </a:rPr>
                        <a:t> 5</a:t>
                      </a: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dirty="0" err="1" smtClean="0">
                          <a:solidFill>
                            <a:schemeClr val="tx1"/>
                          </a:solidFill>
                          <a:latin typeface="+mn-lt"/>
                          <a:ea typeface="黑体" panose="02010609060101010101" pitchFamily="49" charset="-122"/>
                        </a:rPr>
                        <a:t>Instr</a:t>
                      </a:r>
                      <a:r>
                        <a:rPr lang="en-US" altLang="zh-CN" sz="1600" dirty="0" smtClean="0">
                          <a:solidFill>
                            <a:schemeClr val="tx1"/>
                          </a:solidFill>
                          <a:latin typeface="+mn-lt"/>
                          <a:ea typeface="黑体" panose="02010609060101010101" pitchFamily="49" charset="-122"/>
                        </a:rPr>
                        <a:t> 5</a:t>
                      </a: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a:p>
                  </a:txBody>
                  <a:tcPr/>
                </a:tc>
                <a:tc gridSpan="2">
                  <a:txBody>
                    <a:bodyPr/>
                    <a:lstStyle/>
                    <a:p>
                      <a:pPr algn="ctr"/>
                      <a:r>
                        <a:rPr lang="en-US" altLang="zh-CN" sz="1600" dirty="0" err="1" smtClean="0">
                          <a:solidFill>
                            <a:schemeClr val="tx1"/>
                          </a:solidFill>
                          <a:latin typeface="+mn-lt"/>
                          <a:ea typeface="黑体" panose="02010609060101010101" pitchFamily="49" charset="-122"/>
                        </a:rPr>
                        <a:t>Instr</a:t>
                      </a:r>
                      <a:r>
                        <a:rPr lang="en-US" altLang="zh-CN" sz="1600" dirty="0" smtClean="0">
                          <a:solidFill>
                            <a:schemeClr val="tx1"/>
                          </a:solidFill>
                          <a:latin typeface="+mn-lt"/>
                          <a:ea typeface="黑体" panose="02010609060101010101" pitchFamily="49" charset="-122"/>
                        </a:rPr>
                        <a:t> 4</a:t>
                      </a: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a:p>
                  </a:txBody>
                  <a:tcPr/>
                </a:tc>
                <a:tc gridSpan="2">
                  <a:txBody>
                    <a:bodyPr/>
                    <a:lstStyle/>
                    <a:p>
                      <a:pPr algn="ctr"/>
                      <a:r>
                        <a:rPr lang="en-US" altLang="zh-CN" sz="1600" dirty="0" err="1" smtClean="0">
                          <a:solidFill>
                            <a:schemeClr val="tx1"/>
                          </a:solidFill>
                          <a:latin typeface="+mn-lt"/>
                          <a:ea typeface="黑体" panose="02010609060101010101" pitchFamily="49" charset="-122"/>
                        </a:rPr>
                        <a:t>Instr</a:t>
                      </a:r>
                      <a:r>
                        <a:rPr lang="en-US" altLang="zh-CN" sz="1600" dirty="0" smtClean="0">
                          <a:solidFill>
                            <a:schemeClr val="tx1"/>
                          </a:solidFill>
                          <a:latin typeface="+mn-lt"/>
                          <a:ea typeface="黑体" panose="02010609060101010101" pitchFamily="49" charset="-122"/>
                        </a:rPr>
                        <a:t> 3</a:t>
                      </a: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a:p>
                  </a:txBody>
                  <a:tcPr/>
                </a:tc>
                <a:tc gridSpan="2">
                  <a:txBody>
                    <a:bodyPr/>
                    <a:lstStyle/>
                    <a:p>
                      <a:pPr algn="ctr"/>
                      <a:r>
                        <a:rPr lang="en-US" altLang="zh-CN" sz="1600" dirty="0" err="1" smtClean="0">
                          <a:solidFill>
                            <a:schemeClr val="tx1"/>
                          </a:solidFill>
                          <a:latin typeface="+mn-lt"/>
                          <a:ea typeface="黑体" panose="02010609060101010101" pitchFamily="49" charset="-122"/>
                        </a:rPr>
                        <a:t>Instr</a:t>
                      </a:r>
                      <a:r>
                        <a:rPr lang="en-US" altLang="zh-CN" sz="1600" dirty="0" smtClean="0">
                          <a:solidFill>
                            <a:schemeClr val="tx1"/>
                          </a:solidFill>
                          <a:latin typeface="+mn-lt"/>
                          <a:ea typeface="黑体" panose="02010609060101010101" pitchFamily="49" charset="-122"/>
                        </a:rPr>
                        <a:t> 2</a:t>
                      </a: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a:p>
                  </a:txBody>
                  <a:tcPr/>
                </a:tc>
                <a:tc gridSpan="2">
                  <a:txBody>
                    <a:bodyPr/>
                    <a:lstStyle/>
                    <a:p>
                      <a:pPr algn="ctr"/>
                      <a:r>
                        <a:rPr lang="en-US" altLang="zh-CN" sz="1600" dirty="0" err="1" smtClean="0">
                          <a:solidFill>
                            <a:schemeClr val="tx1"/>
                          </a:solidFill>
                          <a:latin typeface="+mn-lt"/>
                          <a:ea typeface="黑体" panose="02010609060101010101" pitchFamily="49" charset="-122"/>
                        </a:rPr>
                        <a:t>Instr1</a:t>
                      </a: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a:p>
                  </a:txBody>
                  <a:tcPr/>
                </a:tc>
              </a:tr>
              <a:tr h="0">
                <a:tc>
                  <a:txBody>
                    <a:bodyPr/>
                    <a:lstStyle/>
                    <a:p>
                      <a:pPr algn="ctr"/>
                      <a:r>
                        <a:rPr lang="en-US" altLang="zh-CN" sz="1600" dirty="0" smtClean="0">
                          <a:latin typeface="+mn-lt"/>
                          <a:ea typeface="黑体" panose="02010609060101010101" pitchFamily="49" charset="-122"/>
                          <a:cs typeface="Courier New" panose="02070309020205020404" pitchFamily="49" charset="0"/>
                        </a:rPr>
                        <a:t>20</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Instr</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6</a:t>
                      </a:r>
                      <a:endParaRPr lang="zh-CN" altLang="en-US" sz="1600"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Courier New" panose="02070309020205020404" pitchFamily="49" charset="0"/>
                          <a:ea typeface="黑体" panose="02010609060101010101" pitchFamily="49" charset="-122"/>
                          <a:cs typeface="Courier New" panose="02070309020205020404" pitchFamily="49" charset="0"/>
                          <a:sym typeface="Wingdings 3"/>
                        </a:rPr>
                        <a:t> </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5</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2024</a:t>
                      </a:r>
                      <a:endParaRPr lang="zh-CN" altLang="en-US" sz="1600" b="0" dirty="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en-US" altLang="zh-CN" sz="1600" dirty="0" err="1" smtClean="0">
                          <a:latin typeface="+mn-lt"/>
                          <a:ea typeface="黑体" panose="02010609060101010101" pitchFamily="49" charset="-122"/>
                        </a:rPr>
                        <a:t>Instr6</a:t>
                      </a: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dirty="0" err="1" smtClean="0">
                          <a:solidFill>
                            <a:schemeClr val="tx1"/>
                          </a:solidFill>
                          <a:latin typeface="+mn-lt"/>
                          <a:ea typeface="黑体" panose="02010609060101010101" pitchFamily="49" charset="-122"/>
                        </a:rPr>
                        <a:t>Instr6</a:t>
                      </a: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dirty="0" err="1" smtClean="0">
                          <a:solidFill>
                            <a:schemeClr val="tx1"/>
                          </a:solidFill>
                          <a:latin typeface="+mn-lt"/>
                          <a:ea typeface="黑体" panose="02010609060101010101" pitchFamily="49" charset="-122"/>
                        </a:rPr>
                        <a:t>Instr5</a:t>
                      </a: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dirty="0" err="1" smtClean="0">
                          <a:solidFill>
                            <a:schemeClr val="tx1"/>
                          </a:solidFill>
                          <a:latin typeface="+mn-lt"/>
                          <a:ea typeface="黑体" panose="02010609060101010101" pitchFamily="49" charset="-122"/>
                        </a:rPr>
                        <a:t>Instr4</a:t>
                      </a: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dirty="0" err="1" smtClean="0">
                          <a:solidFill>
                            <a:schemeClr val="tx1"/>
                          </a:solidFill>
                          <a:latin typeface="+mn-lt"/>
                          <a:ea typeface="黑体" panose="02010609060101010101" pitchFamily="49" charset="-122"/>
                        </a:rPr>
                        <a:t>Instr3</a:t>
                      </a: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dirty="0" err="1" smtClean="0">
                          <a:solidFill>
                            <a:schemeClr val="tx1"/>
                          </a:solidFill>
                          <a:latin typeface="+mn-lt"/>
                          <a:ea typeface="黑体" panose="02010609060101010101" pitchFamily="49" charset="-122"/>
                        </a:rPr>
                        <a:t>Instr2</a:t>
                      </a: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2413465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多周期数据通路</a:t>
            </a:r>
            <a:endParaRPr lang="zh-CN" altLang="en-US" dirty="0"/>
          </a:p>
        </p:txBody>
      </p:sp>
      <p:sp>
        <p:nvSpPr>
          <p:cNvPr id="7" name="内容占位符 1"/>
          <p:cNvSpPr txBox="1">
            <a:spLocks/>
          </p:cNvSpPr>
          <p:nvPr/>
        </p:nvSpPr>
        <p:spPr bwMode="auto">
          <a:xfrm>
            <a:off x="214313" y="765175"/>
            <a:ext cx="8715375" cy="568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ctr" hangingPunct="0">
              <a:lnSpc>
                <a:spcPct val="150000"/>
              </a:lnSpc>
              <a:spcBef>
                <a:spcPts val="0"/>
              </a:spcBef>
              <a:spcAft>
                <a:spcPct val="0"/>
              </a:spcAft>
              <a:buClr>
                <a:srgbClr val="0000FF"/>
              </a:buClr>
              <a:buFont typeface="Wingdings" pitchFamily="2" charset="2"/>
              <a:buChar char="§"/>
              <a:defRPr sz="3200">
                <a:solidFill>
                  <a:schemeClr val="tx1"/>
                </a:solidFill>
                <a:latin typeface="+mn-lt"/>
                <a:ea typeface="+mn-ea"/>
                <a:cs typeface="+mn-cs"/>
              </a:defRPr>
            </a:lvl1pPr>
            <a:lvl2pPr marL="742950" indent="-285750" algn="l" rtl="0" eaLnBrk="0" fontAlgn="ctr" hangingPunct="0">
              <a:lnSpc>
                <a:spcPct val="150000"/>
              </a:lnSpc>
              <a:spcBef>
                <a:spcPts val="0"/>
              </a:spcBef>
              <a:spcAft>
                <a:spcPct val="0"/>
              </a:spcAft>
              <a:buClr>
                <a:srgbClr val="009900"/>
              </a:buClr>
              <a:buSzPct val="50000"/>
              <a:buFont typeface="Wingdings" pitchFamily="2" charset="2"/>
              <a:buChar char="q"/>
              <a:defRPr sz="2800">
                <a:solidFill>
                  <a:schemeClr val="tx1"/>
                </a:solidFill>
                <a:latin typeface="+mn-lt"/>
                <a:ea typeface="+mn-ea"/>
              </a:defRPr>
            </a:lvl2pPr>
            <a:lvl3pPr marL="1143000" indent="-228600" algn="l" rtl="0" eaLnBrk="0" fontAlgn="ctr" hangingPunct="0">
              <a:lnSpc>
                <a:spcPct val="150000"/>
              </a:lnSpc>
              <a:spcBef>
                <a:spcPts val="0"/>
              </a:spcBef>
              <a:spcAft>
                <a:spcPct val="0"/>
              </a:spcAft>
              <a:buClr>
                <a:srgbClr val="FF9900"/>
              </a:buClr>
              <a:buSzPct val="50000"/>
              <a:buFont typeface="Wingdings" pitchFamily="2" charset="2"/>
              <a:buChar char="u"/>
              <a:defRPr sz="2400">
                <a:solidFill>
                  <a:schemeClr val="tx1"/>
                </a:solidFill>
                <a:latin typeface="+mn-lt"/>
                <a:ea typeface="+mn-ea"/>
              </a:defRPr>
            </a:lvl3pPr>
            <a:lvl4pPr marL="1600200" indent="-228600" algn="l" rtl="0" eaLnBrk="0" fontAlgn="ctr" hangingPunct="0">
              <a:lnSpc>
                <a:spcPct val="150000"/>
              </a:lnSpc>
              <a:spcBef>
                <a:spcPts val="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ts val="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SzPct val="100000"/>
            </a:pPr>
            <a:endParaRPr lang="en-US" altLang="zh-CN" b="1" kern="0" dirty="0" smtClean="0">
              <a:solidFill>
                <a:srgbClr val="000000"/>
              </a:solidFill>
            </a:endParaRPr>
          </a:p>
          <a:p>
            <a:pPr>
              <a:buSzPct val="100000"/>
            </a:pPr>
            <a:endParaRPr lang="en-US" altLang="zh-CN" b="1" kern="0" dirty="0" smtClean="0">
              <a:solidFill>
                <a:srgbClr val="000000"/>
              </a:solidFill>
            </a:endParaRPr>
          </a:p>
          <a:p>
            <a:pPr lvl="1"/>
            <a:endParaRPr lang="en-US" altLang="zh-CN" b="1" kern="0" dirty="0" smtClean="0">
              <a:solidFill>
                <a:srgbClr val="000000"/>
              </a:solidFill>
            </a:endParaRPr>
          </a:p>
        </p:txBody>
      </p:sp>
      <p:sp>
        <p:nvSpPr>
          <p:cNvPr id="156" name="Line 46"/>
          <p:cNvSpPr>
            <a:spLocks noChangeShapeType="1"/>
          </p:cNvSpPr>
          <p:nvPr/>
        </p:nvSpPr>
        <p:spPr bwMode="auto">
          <a:xfrm>
            <a:off x="2770988" y="2781871"/>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157" name="Line 96"/>
          <p:cNvSpPr>
            <a:spLocks noChangeShapeType="1"/>
          </p:cNvSpPr>
          <p:nvPr/>
        </p:nvSpPr>
        <p:spPr bwMode="auto">
          <a:xfrm>
            <a:off x="2770988" y="2350071"/>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158" name="Line 106"/>
          <p:cNvSpPr>
            <a:spLocks noChangeShapeType="1"/>
          </p:cNvSpPr>
          <p:nvPr/>
        </p:nvSpPr>
        <p:spPr bwMode="auto">
          <a:xfrm flipV="1">
            <a:off x="1908056" y="2700008"/>
            <a:ext cx="22364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159" name="Line 134"/>
          <p:cNvSpPr>
            <a:spLocks noChangeShapeType="1"/>
          </p:cNvSpPr>
          <p:nvPr/>
        </p:nvSpPr>
        <p:spPr bwMode="auto">
          <a:xfrm flipV="1">
            <a:off x="612056" y="2346880"/>
            <a:ext cx="14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160" name="Line 135"/>
          <p:cNvSpPr>
            <a:spLocks noChangeShapeType="1"/>
          </p:cNvSpPr>
          <p:nvPr/>
        </p:nvSpPr>
        <p:spPr bwMode="auto">
          <a:xfrm>
            <a:off x="971601" y="2350070"/>
            <a:ext cx="36492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161" name="Rectangle 12"/>
          <p:cNvSpPr>
            <a:spLocks noChangeArrowheads="1"/>
          </p:cNvSpPr>
          <p:nvPr/>
        </p:nvSpPr>
        <p:spPr bwMode="auto">
          <a:xfrm>
            <a:off x="1336525" y="1987996"/>
            <a:ext cx="563559" cy="1368152"/>
          </a:xfrm>
          <a:prstGeom prst="rect">
            <a:avLst/>
          </a:prstGeom>
          <a:solidFill>
            <a:srgbClr val="FFFFFF"/>
          </a:solidFill>
          <a:ln w="28575">
            <a:solidFill>
              <a:schemeClr val="tx1"/>
            </a:solidFill>
            <a:miter lim="800000"/>
            <a:headEnd/>
            <a:tailEnd/>
          </a:ln>
        </p:spPr>
        <p:txBody>
          <a:bodyPr wrap="none" lIns="36000" rIns="36000" anchor="ctr"/>
          <a:lstStyle/>
          <a:p>
            <a:pPr algn="ctr" eaLnBrk="0" fontAlgn="base" hangingPunct="0">
              <a:lnSpc>
                <a:spcPct val="85000"/>
              </a:lnSpc>
              <a:spcBef>
                <a:spcPct val="0"/>
              </a:spcBef>
              <a:spcAft>
                <a:spcPct val="0"/>
              </a:spcAft>
              <a:buClr>
                <a:srgbClr val="001ADC"/>
              </a:buClr>
              <a:buSzPct val="100000"/>
              <a:buFont typeface="Wingdings" pitchFamily="2" charset="2"/>
              <a:buNone/>
            </a:pPr>
            <a:endParaRPr lang="en-US" altLang="zh-CN" sz="1200" b="1" dirty="0" smtClean="0">
              <a:solidFill>
                <a:srgbClr val="000000"/>
              </a:solidFill>
              <a:latin typeface="Helvetica" pitchFamily="80" charset="0"/>
            </a:endParaRPr>
          </a:p>
          <a:p>
            <a:pPr algn="ctr" eaLnBrk="0" fontAlgn="base" hangingPunct="0">
              <a:lnSpc>
                <a:spcPct val="85000"/>
              </a:lnSpc>
              <a:spcBef>
                <a:spcPct val="0"/>
              </a:spcBef>
              <a:spcAft>
                <a:spcPct val="0"/>
              </a:spcAft>
              <a:buClr>
                <a:srgbClr val="001ADC"/>
              </a:buClr>
              <a:buSzPct val="100000"/>
              <a:buFont typeface="Wingdings" pitchFamily="2" charset="2"/>
              <a:buNone/>
            </a:pPr>
            <a:endParaRPr lang="en-US" altLang="zh-CN" sz="1200" b="1" dirty="0">
              <a:solidFill>
                <a:srgbClr val="000000"/>
              </a:solidFill>
              <a:latin typeface="Helvetica" pitchFamily="80" charset="0"/>
            </a:endParaRPr>
          </a:p>
          <a:p>
            <a:pPr algn="ctr" eaLnBrk="0" fontAlgn="base" hangingPunct="0">
              <a:lnSpc>
                <a:spcPct val="85000"/>
              </a:lnSpc>
              <a:spcBef>
                <a:spcPct val="0"/>
              </a:spcBef>
              <a:spcAft>
                <a:spcPct val="0"/>
              </a:spcAft>
              <a:buClr>
                <a:srgbClr val="001ADC"/>
              </a:buClr>
              <a:buSzPct val="100000"/>
              <a:buFont typeface="Wingdings" pitchFamily="2" charset="2"/>
              <a:buNone/>
            </a:pPr>
            <a:endParaRPr lang="en-US" altLang="zh-CN" sz="1200" b="1" dirty="0" smtClean="0">
              <a:solidFill>
                <a:srgbClr val="000000"/>
              </a:solidFill>
              <a:latin typeface="Helvetica" pitchFamily="80" charset="0"/>
            </a:endParaRPr>
          </a:p>
          <a:p>
            <a:pPr algn="ctr" eaLnBrk="0" fontAlgn="base" hangingPunct="0">
              <a:lnSpc>
                <a:spcPct val="85000"/>
              </a:lnSpc>
              <a:spcBef>
                <a:spcPct val="0"/>
              </a:spcBef>
              <a:spcAft>
                <a:spcPct val="0"/>
              </a:spcAft>
              <a:buClr>
                <a:srgbClr val="001ADC"/>
              </a:buClr>
              <a:buSzPct val="100000"/>
              <a:buFont typeface="Wingdings" pitchFamily="2" charset="2"/>
              <a:buNone/>
            </a:pPr>
            <a:endParaRPr lang="en-US" altLang="zh-CN" sz="1200" b="1" dirty="0">
              <a:solidFill>
                <a:srgbClr val="000000"/>
              </a:solidFill>
              <a:latin typeface="Helvetica" pitchFamily="80" charset="0"/>
            </a:endParaRPr>
          </a:p>
          <a:p>
            <a:pPr algn="ctr" eaLnBrk="0" fontAlgn="base" hangingPunct="0">
              <a:lnSpc>
                <a:spcPct val="85000"/>
              </a:lnSpc>
              <a:spcBef>
                <a:spcPct val="0"/>
              </a:spcBef>
              <a:spcAft>
                <a:spcPct val="0"/>
              </a:spcAft>
              <a:buClr>
                <a:srgbClr val="001ADC"/>
              </a:buClr>
              <a:buSzPct val="100000"/>
              <a:buFont typeface="Wingdings" pitchFamily="2" charset="2"/>
              <a:buNone/>
            </a:pPr>
            <a:endParaRPr lang="en-US" altLang="zh-CN" sz="1200" b="1" dirty="0" smtClean="0">
              <a:solidFill>
                <a:srgbClr val="000000"/>
              </a:solidFill>
              <a:latin typeface="Helvetica" pitchFamily="80" charset="0"/>
            </a:endParaRPr>
          </a:p>
          <a:p>
            <a:pPr algn="r" eaLnBrk="0" fontAlgn="base" hangingPunct="0">
              <a:lnSpc>
                <a:spcPct val="85000"/>
              </a:lnSpc>
              <a:spcBef>
                <a:spcPct val="0"/>
              </a:spcBef>
              <a:spcAft>
                <a:spcPct val="0"/>
              </a:spcAft>
              <a:buClr>
                <a:srgbClr val="001ADC"/>
              </a:buClr>
              <a:buSzPct val="100000"/>
              <a:buFont typeface="Wingdings" pitchFamily="2" charset="2"/>
              <a:buNone/>
            </a:pPr>
            <a:r>
              <a:rPr lang="zh-CN" altLang="en-US" sz="1100" b="1" dirty="0" smtClean="0">
                <a:solidFill>
                  <a:srgbClr val="000000"/>
                </a:solidFill>
                <a:latin typeface="黑体" pitchFamily="49" charset="-122"/>
              </a:rPr>
              <a:t>指令</a:t>
            </a:r>
            <a:endParaRPr lang="en-US" altLang="zh-CN" sz="1100" b="1" dirty="0" smtClean="0">
              <a:solidFill>
                <a:srgbClr val="000000"/>
              </a:solidFill>
              <a:latin typeface="黑体" pitchFamily="49" charset="-122"/>
            </a:endParaRPr>
          </a:p>
          <a:p>
            <a:pPr algn="r" eaLnBrk="0" fontAlgn="base" hangingPunct="0">
              <a:lnSpc>
                <a:spcPct val="85000"/>
              </a:lnSpc>
              <a:spcBef>
                <a:spcPct val="0"/>
              </a:spcBef>
              <a:spcAft>
                <a:spcPct val="0"/>
              </a:spcAft>
              <a:buClr>
                <a:srgbClr val="001ADC"/>
              </a:buClr>
              <a:buSzPct val="100000"/>
              <a:buFont typeface="Wingdings" pitchFamily="2" charset="2"/>
              <a:buNone/>
            </a:pPr>
            <a:r>
              <a:rPr lang="zh-CN" altLang="en-US" sz="1100" b="1" dirty="0" smtClean="0">
                <a:solidFill>
                  <a:srgbClr val="000000"/>
                </a:solidFill>
                <a:latin typeface="黑体" pitchFamily="49" charset="-122"/>
              </a:rPr>
              <a:t>存储器</a:t>
            </a:r>
            <a:endParaRPr lang="en-US" altLang="zh-CN" sz="1200" b="1" dirty="0">
              <a:solidFill>
                <a:srgbClr val="000000"/>
              </a:solidFill>
              <a:latin typeface="Helvetica" pitchFamily="80" charset="0"/>
            </a:endParaRPr>
          </a:p>
        </p:txBody>
      </p:sp>
      <p:sp>
        <p:nvSpPr>
          <p:cNvPr id="162" name="Text Box 13"/>
          <p:cNvSpPr txBox="1">
            <a:spLocks noChangeArrowheads="1"/>
          </p:cNvSpPr>
          <p:nvPr/>
        </p:nvSpPr>
        <p:spPr bwMode="auto">
          <a:xfrm>
            <a:off x="1389285" y="2291832"/>
            <a:ext cx="499427" cy="130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lnSpc>
                <a:spcPct val="85000"/>
              </a:lnSpc>
              <a:spcBef>
                <a:spcPct val="0"/>
              </a:spcBef>
              <a:spcAft>
                <a:spcPct val="0"/>
              </a:spcAft>
              <a:buClr>
                <a:srgbClr val="001ADC"/>
              </a:buClr>
              <a:buSzPct val="100000"/>
              <a:buFont typeface="Wingdings" pitchFamily="2" charset="2"/>
              <a:buNone/>
            </a:pPr>
            <a:r>
              <a:rPr lang="en-US" altLang="zh-CN" sz="1000" b="1" dirty="0" err="1" smtClean="0">
                <a:solidFill>
                  <a:srgbClr val="000000"/>
                </a:solidFill>
              </a:rPr>
              <a:t>Addr</a:t>
            </a:r>
            <a:endParaRPr lang="en-US" altLang="zh-CN" sz="1000" b="1" dirty="0">
              <a:solidFill>
                <a:srgbClr val="000000"/>
              </a:solidFill>
            </a:endParaRPr>
          </a:p>
        </p:txBody>
      </p:sp>
      <p:sp>
        <p:nvSpPr>
          <p:cNvPr id="163" name="Text Box 13"/>
          <p:cNvSpPr txBox="1">
            <a:spLocks noChangeArrowheads="1"/>
          </p:cNvSpPr>
          <p:nvPr/>
        </p:nvSpPr>
        <p:spPr bwMode="auto">
          <a:xfrm>
            <a:off x="1389286" y="2650123"/>
            <a:ext cx="499428" cy="136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lnSpc>
                <a:spcPct val="85000"/>
              </a:lnSpc>
              <a:spcBef>
                <a:spcPct val="0"/>
              </a:spcBef>
              <a:spcAft>
                <a:spcPct val="0"/>
              </a:spcAft>
              <a:buClr>
                <a:srgbClr val="001ADC"/>
              </a:buClr>
              <a:buSzPct val="100000"/>
              <a:buFont typeface="Wingdings" pitchFamily="2" charset="2"/>
              <a:buNone/>
            </a:pPr>
            <a:r>
              <a:rPr lang="en-US" altLang="zh-CN" sz="1000" b="1" dirty="0" smtClean="0">
                <a:solidFill>
                  <a:srgbClr val="000000"/>
                </a:solidFill>
              </a:rPr>
              <a:t>Data</a:t>
            </a:r>
            <a:endParaRPr lang="en-US" altLang="zh-CN" sz="1000" b="1" dirty="0">
              <a:solidFill>
                <a:srgbClr val="000000"/>
              </a:solidFill>
            </a:endParaRPr>
          </a:p>
        </p:txBody>
      </p:sp>
      <p:sp>
        <p:nvSpPr>
          <p:cNvPr id="164" name="Rectangle 3"/>
          <p:cNvSpPr>
            <a:spLocks noChangeArrowheads="1"/>
          </p:cNvSpPr>
          <p:nvPr/>
        </p:nvSpPr>
        <p:spPr bwMode="auto">
          <a:xfrm>
            <a:off x="755576" y="1916832"/>
            <a:ext cx="216024" cy="936104"/>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r>
              <a:rPr kumimoji="1" lang="en-US" altLang="zh-CN" sz="1100" b="1" dirty="0" smtClean="0">
                <a:solidFill>
                  <a:srgbClr val="000000"/>
                </a:solidFill>
                <a:latin typeface="Cambria" pitchFamily="18" charset="0"/>
              </a:rPr>
              <a:t>PC</a:t>
            </a:r>
            <a:endParaRPr kumimoji="1" lang="zh-CN" altLang="en-US" sz="1100" b="1" dirty="0">
              <a:solidFill>
                <a:srgbClr val="000000"/>
              </a:solidFill>
              <a:latin typeface="Cambria" pitchFamily="18" charset="0"/>
            </a:endParaRPr>
          </a:p>
        </p:txBody>
      </p:sp>
      <p:grpSp>
        <p:nvGrpSpPr>
          <p:cNvPr id="165" name="组合 273"/>
          <p:cNvGrpSpPr/>
          <p:nvPr/>
        </p:nvGrpSpPr>
        <p:grpSpPr>
          <a:xfrm>
            <a:off x="2123728" y="1875090"/>
            <a:ext cx="648370" cy="1512888"/>
            <a:chOff x="2483768" y="1704975"/>
            <a:chExt cx="648370" cy="1512888"/>
          </a:xfrm>
        </p:grpSpPr>
        <p:sp>
          <p:nvSpPr>
            <p:cNvPr id="166" name="Rectangle 41"/>
            <p:cNvSpPr>
              <a:spLocks noChangeAspect="1" noChangeArrowheads="1"/>
            </p:cNvSpPr>
            <p:nvPr/>
          </p:nvSpPr>
          <p:spPr bwMode="auto">
            <a:xfrm>
              <a:off x="2483768" y="1704975"/>
              <a:ext cx="648370" cy="1512888"/>
            </a:xfrm>
            <a:prstGeom prst="rect">
              <a:avLst/>
            </a:prstGeom>
            <a:solidFill>
              <a:srgbClr val="FFFFFF"/>
            </a:solidFill>
            <a:ln w="28575">
              <a:solidFill>
                <a:srgbClr val="000000"/>
              </a:solidFill>
              <a:miter lim="800000"/>
              <a:headEnd/>
              <a:tailEnd/>
            </a:ln>
          </p:spPr>
          <p:txBody>
            <a:bodyPr wrap="none" lIns="18000" rIns="18000" anchor="ctr"/>
            <a:lstStyle/>
            <a:p>
              <a:pPr eaLnBrk="0" fontAlgn="ctr" hangingPunct="0">
                <a:lnSpc>
                  <a:spcPct val="85000"/>
                </a:lnSpc>
                <a:spcBef>
                  <a:spcPct val="0"/>
                </a:spcBef>
                <a:spcAft>
                  <a:spcPct val="0"/>
                </a:spcAft>
                <a:buClr>
                  <a:srgbClr val="001ADC"/>
                </a:buClr>
                <a:buSzPct val="100000"/>
                <a:buFont typeface="Wingdings" pitchFamily="2" charset="2"/>
                <a:buNone/>
              </a:pPr>
              <a:r>
                <a:rPr kumimoji="1" lang="zh-CN" altLang="en-US" sz="1100" b="1" dirty="0">
                  <a:solidFill>
                    <a:srgbClr val="000000"/>
                  </a:solidFill>
                  <a:latin typeface="黑体" pitchFamily="49" charset="-122"/>
                </a:rPr>
                <a:t>指</a:t>
              </a:r>
            </a:p>
            <a:p>
              <a:pPr eaLnBrk="0" fontAlgn="ctr" hangingPunct="0">
                <a:lnSpc>
                  <a:spcPct val="85000"/>
                </a:lnSpc>
                <a:spcBef>
                  <a:spcPct val="0"/>
                </a:spcBef>
                <a:spcAft>
                  <a:spcPct val="0"/>
                </a:spcAft>
                <a:buClr>
                  <a:srgbClr val="001ADC"/>
                </a:buClr>
                <a:buSzPct val="100000"/>
                <a:buFont typeface="Wingdings" pitchFamily="2" charset="2"/>
                <a:buNone/>
              </a:pPr>
              <a:r>
                <a:rPr kumimoji="1" lang="zh-CN" altLang="en-US" sz="1100" b="1" dirty="0">
                  <a:solidFill>
                    <a:srgbClr val="000000"/>
                  </a:solidFill>
                  <a:latin typeface="黑体" pitchFamily="49" charset="-122"/>
                </a:rPr>
                <a:t>令</a:t>
              </a:r>
            </a:p>
            <a:p>
              <a:pPr eaLnBrk="0" fontAlgn="ctr" hangingPunct="0">
                <a:lnSpc>
                  <a:spcPct val="85000"/>
                </a:lnSpc>
                <a:spcBef>
                  <a:spcPct val="0"/>
                </a:spcBef>
                <a:spcAft>
                  <a:spcPct val="0"/>
                </a:spcAft>
                <a:buClr>
                  <a:srgbClr val="001ADC"/>
                </a:buClr>
                <a:buSzPct val="100000"/>
                <a:buFont typeface="Wingdings" pitchFamily="2" charset="2"/>
                <a:buNone/>
              </a:pPr>
              <a:r>
                <a:rPr kumimoji="1" lang="zh-CN" altLang="en-US" sz="1100" b="1" dirty="0">
                  <a:solidFill>
                    <a:srgbClr val="000000"/>
                  </a:solidFill>
                  <a:latin typeface="黑体" pitchFamily="49" charset="-122"/>
                </a:rPr>
                <a:t>寄</a:t>
              </a:r>
            </a:p>
            <a:p>
              <a:pPr eaLnBrk="0" fontAlgn="ctr" hangingPunct="0">
                <a:lnSpc>
                  <a:spcPct val="85000"/>
                </a:lnSpc>
                <a:spcBef>
                  <a:spcPct val="0"/>
                </a:spcBef>
                <a:spcAft>
                  <a:spcPct val="0"/>
                </a:spcAft>
                <a:buClr>
                  <a:srgbClr val="001ADC"/>
                </a:buClr>
                <a:buSzPct val="100000"/>
                <a:buFont typeface="Wingdings" pitchFamily="2" charset="2"/>
                <a:buNone/>
              </a:pPr>
              <a:r>
                <a:rPr kumimoji="1" lang="zh-CN" altLang="en-US" sz="1100" b="1" dirty="0">
                  <a:solidFill>
                    <a:srgbClr val="000000"/>
                  </a:solidFill>
                  <a:latin typeface="黑体" pitchFamily="49" charset="-122"/>
                </a:rPr>
                <a:t>存</a:t>
              </a:r>
            </a:p>
            <a:p>
              <a:pPr eaLnBrk="0" fontAlgn="ctr" hangingPunct="0">
                <a:lnSpc>
                  <a:spcPct val="85000"/>
                </a:lnSpc>
                <a:spcBef>
                  <a:spcPct val="0"/>
                </a:spcBef>
                <a:spcAft>
                  <a:spcPct val="0"/>
                </a:spcAft>
                <a:buClr>
                  <a:srgbClr val="001ADC"/>
                </a:buClr>
                <a:buSzPct val="100000"/>
                <a:buFont typeface="Wingdings" pitchFamily="2" charset="2"/>
                <a:buNone/>
              </a:pPr>
              <a:r>
                <a:rPr kumimoji="1" lang="zh-CN" altLang="en-US" sz="1100" b="1" dirty="0">
                  <a:solidFill>
                    <a:srgbClr val="000000"/>
                  </a:solidFill>
                  <a:latin typeface="黑体" pitchFamily="49" charset="-122"/>
                </a:rPr>
                <a:t>器</a:t>
              </a:r>
            </a:p>
          </p:txBody>
        </p:sp>
        <p:sp>
          <p:nvSpPr>
            <p:cNvPr id="167" name="Text Box 42"/>
            <p:cNvSpPr txBox="1">
              <a:spLocks noChangeArrowheads="1"/>
            </p:cNvSpPr>
            <p:nvPr/>
          </p:nvSpPr>
          <p:spPr bwMode="auto">
            <a:xfrm>
              <a:off x="2630488" y="1776413"/>
              <a:ext cx="4318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lnSpc>
                  <a:spcPct val="85000"/>
                </a:lnSpc>
                <a:spcBef>
                  <a:spcPct val="0"/>
                </a:spcBef>
                <a:spcAft>
                  <a:spcPct val="0"/>
                </a:spcAft>
                <a:buClr>
                  <a:srgbClr val="001ADC"/>
                </a:buClr>
                <a:buSzPct val="100000"/>
                <a:buFont typeface="Wingdings" pitchFamily="2" charset="2"/>
                <a:buNone/>
              </a:pPr>
              <a:r>
                <a:rPr lang="zh-CN" altLang="en-US" sz="1000" b="1">
                  <a:solidFill>
                    <a:srgbClr val="000000"/>
                  </a:solidFill>
                </a:rPr>
                <a:t>指令</a:t>
              </a:r>
            </a:p>
            <a:p>
              <a:pPr algn="r" eaLnBrk="1" fontAlgn="ctr" hangingPunct="1">
                <a:lnSpc>
                  <a:spcPct val="85000"/>
                </a:lnSpc>
                <a:spcBef>
                  <a:spcPct val="0"/>
                </a:spcBef>
                <a:spcAft>
                  <a:spcPct val="0"/>
                </a:spcAft>
                <a:buClr>
                  <a:srgbClr val="001ADC"/>
                </a:buClr>
                <a:buSzPct val="100000"/>
                <a:buFont typeface="Wingdings" pitchFamily="2" charset="2"/>
                <a:buNone/>
              </a:pPr>
              <a:r>
                <a:rPr lang="en-US" altLang="zh-CN" sz="1000" b="1">
                  <a:solidFill>
                    <a:srgbClr val="000000"/>
                  </a:solidFill>
                </a:rPr>
                <a:t>[31:26]</a:t>
              </a:r>
            </a:p>
          </p:txBody>
        </p:sp>
        <p:sp>
          <p:nvSpPr>
            <p:cNvPr id="168" name="Text Box 43"/>
            <p:cNvSpPr txBox="1">
              <a:spLocks noChangeArrowheads="1"/>
            </p:cNvSpPr>
            <p:nvPr/>
          </p:nvSpPr>
          <p:spPr bwMode="auto">
            <a:xfrm>
              <a:off x="2701925" y="2136775"/>
              <a:ext cx="3603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lnSpc>
                  <a:spcPct val="85000"/>
                </a:lnSpc>
                <a:spcBef>
                  <a:spcPct val="0"/>
                </a:spcBef>
                <a:spcAft>
                  <a:spcPct val="0"/>
                </a:spcAft>
                <a:buClr>
                  <a:srgbClr val="001ADC"/>
                </a:buClr>
                <a:buSzPct val="100000"/>
                <a:buFont typeface="Wingdings" pitchFamily="2" charset="2"/>
                <a:buNone/>
              </a:pPr>
              <a:r>
                <a:rPr lang="zh-CN" altLang="en-US" sz="1000" b="1">
                  <a:solidFill>
                    <a:srgbClr val="000000"/>
                  </a:solidFill>
                </a:rPr>
                <a:t>指令</a:t>
              </a:r>
            </a:p>
            <a:p>
              <a:pPr algn="r" eaLnBrk="1" fontAlgn="ctr" hangingPunct="1">
                <a:lnSpc>
                  <a:spcPct val="85000"/>
                </a:lnSpc>
                <a:spcBef>
                  <a:spcPct val="0"/>
                </a:spcBef>
                <a:spcAft>
                  <a:spcPct val="0"/>
                </a:spcAft>
                <a:buClr>
                  <a:srgbClr val="001ADC"/>
                </a:buClr>
                <a:buSzPct val="100000"/>
                <a:buFont typeface="Wingdings" pitchFamily="2" charset="2"/>
                <a:buNone/>
              </a:pPr>
              <a:r>
                <a:rPr lang="en-US" altLang="zh-CN" sz="1000" b="1">
                  <a:solidFill>
                    <a:srgbClr val="000000"/>
                  </a:solidFill>
                </a:rPr>
                <a:t>[25:21]</a:t>
              </a:r>
            </a:p>
          </p:txBody>
        </p:sp>
        <p:sp>
          <p:nvSpPr>
            <p:cNvPr id="169" name="Text Box 44"/>
            <p:cNvSpPr txBox="1">
              <a:spLocks noChangeArrowheads="1"/>
            </p:cNvSpPr>
            <p:nvPr/>
          </p:nvSpPr>
          <p:spPr bwMode="auto">
            <a:xfrm>
              <a:off x="2701925" y="2513013"/>
              <a:ext cx="3603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lnSpc>
                  <a:spcPct val="85000"/>
                </a:lnSpc>
                <a:spcBef>
                  <a:spcPct val="0"/>
                </a:spcBef>
                <a:spcAft>
                  <a:spcPct val="0"/>
                </a:spcAft>
                <a:buClr>
                  <a:srgbClr val="001ADC"/>
                </a:buClr>
                <a:buSzPct val="100000"/>
                <a:buFont typeface="Wingdings" pitchFamily="2" charset="2"/>
                <a:buNone/>
              </a:pPr>
              <a:r>
                <a:rPr lang="zh-CN" altLang="en-US" sz="1000" b="1">
                  <a:solidFill>
                    <a:srgbClr val="000000"/>
                  </a:solidFill>
                </a:rPr>
                <a:t>指令</a:t>
              </a:r>
            </a:p>
            <a:p>
              <a:pPr algn="r" eaLnBrk="1" fontAlgn="ctr" hangingPunct="1">
                <a:lnSpc>
                  <a:spcPct val="85000"/>
                </a:lnSpc>
                <a:spcBef>
                  <a:spcPct val="0"/>
                </a:spcBef>
                <a:spcAft>
                  <a:spcPct val="0"/>
                </a:spcAft>
                <a:buClr>
                  <a:srgbClr val="001ADC"/>
                </a:buClr>
                <a:buSzPct val="100000"/>
                <a:buFont typeface="Wingdings" pitchFamily="2" charset="2"/>
                <a:buNone/>
              </a:pPr>
              <a:r>
                <a:rPr lang="en-US" altLang="zh-CN" sz="1000" b="1">
                  <a:solidFill>
                    <a:srgbClr val="000000"/>
                  </a:solidFill>
                </a:rPr>
                <a:t>[20:16]</a:t>
              </a:r>
            </a:p>
          </p:txBody>
        </p:sp>
        <p:sp>
          <p:nvSpPr>
            <p:cNvPr id="170" name="Text Box 45"/>
            <p:cNvSpPr txBox="1">
              <a:spLocks noChangeArrowheads="1"/>
            </p:cNvSpPr>
            <p:nvPr/>
          </p:nvSpPr>
          <p:spPr bwMode="auto">
            <a:xfrm>
              <a:off x="2701925" y="2871788"/>
              <a:ext cx="3603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lnSpc>
                  <a:spcPct val="85000"/>
                </a:lnSpc>
                <a:spcBef>
                  <a:spcPct val="0"/>
                </a:spcBef>
                <a:spcAft>
                  <a:spcPct val="0"/>
                </a:spcAft>
                <a:buClr>
                  <a:srgbClr val="001ADC"/>
                </a:buClr>
                <a:buSzPct val="100000"/>
                <a:buFont typeface="Wingdings" pitchFamily="2" charset="2"/>
                <a:buNone/>
              </a:pPr>
              <a:r>
                <a:rPr lang="zh-CN" altLang="en-US" sz="1000" b="1">
                  <a:solidFill>
                    <a:srgbClr val="000000"/>
                  </a:solidFill>
                </a:rPr>
                <a:t>指令</a:t>
              </a:r>
            </a:p>
            <a:p>
              <a:pPr algn="r" eaLnBrk="1" fontAlgn="ctr" hangingPunct="1">
                <a:lnSpc>
                  <a:spcPct val="85000"/>
                </a:lnSpc>
                <a:spcBef>
                  <a:spcPct val="0"/>
                </a:spcBef>
                <a:spcAft>
                  <a:spcPct val="0"/>
                </a:spcAft>
                <a:buClr>
                  <a:srgbClr val="001ADC"/>
                </a:buClr>
                <a:buSzPct val="100000"/>
                <a:buFont typeface="Wingdings" pitchFamily="2" charset="2"/>
                <a:buNone/>
              </a:pPr>
              <a:r>
                <a:rPr lang="en-US" altLang="zh-CN" sz="1000" b="1">
                  <a:solidFill>
                    <a:srgbClr val="000000"/>
                  </a:solidFill>
                </a:rPr>
                <a:t>[15:0]</a:t>
              </a:r>
            </a:p>
          </p:txBody>
        </p:sp>
      </p:grpSp>
      <p:grpSp>
        <p:nvGrpSpPr>
          <p:cNvPr id="171" name="组合 9"/>
          <p:cNvGrpSpPr/>
          <p:nvPr/>
        </p:nvGrpSpPr>
        <p:grpSpPr>
          <a:xfrm>
            <a:off x="821356" y="2767176"/>
            <a:ext cx="72008" cy="80540"/>
            <a:chOff x="287524" y="3070225"/>
            <a:chExt cx="72008" cy="80540"/>
          </a:xfrm>
        </p:grpSpPr>
        <p:cxnSp>
          <p:nvCxnSpPr>
            <p:cNvPr id="172" name="直接连接符 171"/>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73" name="直接连接符 172"/>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174" name="组合 271"/>
          <p:cNvGrpSpPr/>
          <p:nvPr/>
        </p:nvGrpSpPr>
        <p:grpSpPr>
          <a:xfrm>
            <a:off x="2213403" y="3307782"/>
            <a:ext cx="72008" cy="80540"/>
            <a:chOff x="287524" y="3070225"/>
            <a:chExt cx="72008" cy="80540"/>
          </a:xfrm>
        </p:grpSpPr>
        <p:cxnSp>
          <p:nvCxnSpPr>
            <p:cNvPr id="175" name="直接连接符 174"/>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76" name="直接连接符 175"/>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77" name="Line 47"/>
          <p:cNvSpPr>
            <a:spLocks noChangeShapeType="1"/>
          </p:cNvSpPr>
          <p:nvPr/>
        </p:nvSpPr>
        <p:spPr bwMode="auto">
          <a:xfrm flipV="1">
            <a:off x="2771801" y="3212976"/>
            <a:ext cx="57606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grpSp>
        <p:nvGrpSpPr>
          <p:cNvPr id="178" name="Group 131"/>
          <p:cNvGrpSpPr>
            <a:grpSpLocks/>
          </p:cNvGrpSpPr>
          <p:nvPr/>
        </p:nvGrpSpPr>
        <p:grpSpPr bwMode="auto">
          <a:xfrm flipV="1">
            <a:off x="612055" y="1268760"/>
            <a:ext cx="5976169" cy="1071248"/>
            <a:chOff x="4286" y="1525"/>
            <a:chExt cx="363" cy="272"/>
          </a:xfrm>
        </p:grpSpPr>
        <p:sp>
          <p:nvSpPr>
            <p:cNvPr id="179"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180"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grpSp>
      <p:grpSp>
        <p:nvGrpSpPr>
          <p:cNvPr id="181" name="Group 110"/>
          <p:cNvGrpSpPr>
            <a:grpSpLocks/>
          </p:cNvGrpSpPr>
          <p:nvPr/>
        </p:nvGrpSpPr>
        <p:grpSpPr bwMode="auto">
          <a:xfrm flipV="1">
            <a:off x="1109806" y="1700807"/>
            <a:ext cx="4542314" cy="646063"/>
            <a:chOff x="4286" y="1525"/>
            <a:chExt cx="362" cy="272"/>
          </a:xfrm>
        </p:grpSpPr>
        <p:sp>
          <p:nvSpPr>
            <p:cNvPr id="182" name="Line 111"/>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183" name="Line 112"/>
            <p:cNvSpPr>
              <a:spLocks noChangeShapeType="1"/>
            </p:cNvSpPr>
            <p:nvPr/>
          </p:nvSpPr>
          <p:spPr bwMode="auto">
            <a:xfrm flipH="1" flipV="1">
              <a:off x="4286" y="1797"/>
              <a:ext cx="362" cy="0"/>
            </a:xfrm>
            <a:prstGeom prst="line">
              <a:avLst/>
            </a:prstGeom>
            <a:noFill/>
            <a:ln w="12700">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grpSp>
      <p:sp>
        <p:nvSpPr>
          <p:cNvPr id="184" name="AutoShape 150"/>
          <p:cNvSpPr>
            <a:spLocks noChangeArrowheads="1"/>
          </p:cNvSpPr>
          <p:nvPr/>
        </p:nvSpPr>
        <p:spPr bwMode="auto">
          <a:xfrm>
            <a:off x="1074088" y="2311162"/>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185" name="Rectangle 34"/>
          <p:cNvSpPr>
            <a:spLocks noChangeArrowheads="1"/>
          </p:cNvSpPr>
          <p:nvPr/>
        </p:nvSpPr>
        <p:spPr bwMode="auto">
          <a:xfrm>
            <a:off x="4785227" y="2636590"/>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r>
              <a:rPr kumimoji="1" lang="en-US" altLang="zh-CN" sz="1200" b="1">
                <a:solidFill>
                  <a:srgbClr val="000000"/>
                </a:solidFill>
              </a:rPr>
              <a:t>A</a:t>
            </a:r>
          </a:p>
        </p:txBody>
      </p:sp>
      <p:sp>
        <p:nvSpPr>
          <p:cNvPr id="186" name="Rectangle 35"/>
          <p:cNvSpPr>
            <a:spLocks noChangeArrowheads="1"/>
          </p:cNvSpPr>
          <p:nvPr/>
        </p:nvSpPr>
        <p:spPr bwMode="auto">
          <a:xfrm>
            <a:off x="4785227" y="3215258"/>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r>
              <a:rPr kumimoji="1" lang="en-US" altLang="zh-CN" sz="1200" b="1">
                <a:solidFill>
                  <a:srgbClr val="000000"/>
                </a:solidFill>
              </a:rPr>
              <a:t>B</a:t>
            </a:r>
          </a:p>
        </p:txBody>
      </p:sp>
      <p:sp>
        <p:nvSpPr>
          <p:cNvPr id="187" name="Line 36"/>
          <p:cNvSpPr>
            <a:spLocks noChangeShapeType="1"/>
          </p:cNvSpPr>
          <p:nvPr/>
        </p:nvSpPr>
        <p:spPr bwMode="auto">
          <a:xfrm flipV="1">
            <a:off x="4572056" y="2779465"/>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188" name="Line 37"/>
          <p:cNvSpPr>
            <a:spLocks noChangeShapeType="1"/>
          </p:cNvSpPr>
          <p:nvPr/>
        </p:nvSpPr>
        <p:spPr bwMode="auto">
          <a:xfrm flipV="1">
            <a:off x="4572056" y="3359721"/>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189" name="Line 55"/>
          <p:cNvSpPr>
            <a:spLocks noChangeShapeType="1"/>
          </p:cNvSpPr>
          <p:nvPr/>
        </p:nvSpPr>
        <p:spPr bwMode="auto">
          <a:xfrm>
            <a:off x="5004048" y="2780928"/>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grpSp>
        <p:nvGrpSpPr>
          <p:cNvPr id="190" name="组合 279"/>
          <p:cNvGrpSpPr/>
          <p:nvPr/>
        </p:nvGrpSpPr>
        <p:grpSpPr>
          <a:xfrm>
            <a:off x="3779100" y="2060823"/>
            <a:ext cx="791790" cy="1800225"/>
            <a:chOff x="3132139" y="3933056"/>
            <a:chExt cx="863600" cy="1800225"/>
          </a:xfrm>
        </p:grpSpPr>
        <p:sp>
          <p:nvSpPr>
            <p:cNvPr id="191" name="Rectangle 16"/>
            <p:cNvSpPr>
              <a:spLocks noChangeAspect="1" noChangeArrowheads="1"/>
            </p:cNvSpPr>
            <p:nvPr/>
          </p:nvSpPr>
          <p:spPr bwMode="auto">
            <a:xfrm>
              <a:off x="3132139" y="3933056"/>
              <a:ext cx="863600" cy="1800225"/>
            </a:xfrm>
            <a:prstGeom prst="rect">
              <a:avLst/>
            </a:prstGeom>
            <a:solidFill>
              <a:srgbClr val="FFFFFF"/>
            </a:solidFill>
            <a:ln w="28575">
              <a:solidFill>
                <a:srgbClr val="000000"/>
              </a:solidFill>
              <a:miter lim="800000"/>
              <a:headEnd/>
              <a:tailEnd/>
            </a:ln>
          </p:spPr>
          <p:txBody>
            <a:bodyPr wrap="none" rIns="36000" anchor="ctr"/>
            <a:lstStyle/>
            <a:p>
              <a:pPr algn="r" eaLnBrk="0" fontAlgn="ctr" hangingPunct="0">
                <a:lnSpc>
                  <a:spcPct val="85000"/>
                </a:lnSpc>
                <a:spcBef>
                  <a:spcPct val="0"/>
                </a:spcBef>
                <a:spcAft>
                  <a:spcPct val="0"/>
                </a:spcAft>
                <a:buClr>
                  <a:srgbClr val="001ADC"/>
                </a:buClr>
                <a:buSzPct val="100000"/>
                <a:buFont typeface="Wingdings" pitchFamily="2" charset="2"/>
                <a:buNone/>
              </a:pPr>
              <a:r>
                <a:rPr kumimoji="1" lang="zh-CN" altLang="en-US" sz="1100" b="1" dirty="0">
                  <a:solidFill>
                    <a:srgbClr val="000000"/>
                  </a:solidFill>
                  <a:latin typeface="黑体" pitchFamily="49" charset="-122"/>
                </a:rPr>
                <a:t>寄存器堆</a:t>
              </a:r>
            </a:p>
          </p:txBody>
        </p:sp>
        <p:sp>
          <p:nvSpPr>
            <p:cNvPr id="192" name="Text Box 17"/>
            <p:cNvSpPr txBox="1">
              <a:spLocks noChangeArrowheads="1"/>
            </p:cNvSpPr>
            <p:nvPr/>
          </p:nvSpPr>
          <p:spPr bwMode="auto">
            <a:xfrm>
              <a:off x="3168333" y="4004493"/>
              <a:ext cx="34618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lnSpc>
                  <a:spcPct val="85000"/>
                </a:lnSpc>
                <a:spcBef>
                  <a:spcPct val="0"/>
                </a:spcBef>
                <a:spcAft>
                  <a:spcPct val="0"/>
                </a:spcAft>
                <a:buClr>
                  <a:srgbClr val="001ADC"/>
                </a:buClr>
                <a:buSzPct val="100000"/>
                <a:buFont typeface="Wingdings" pitchFamily="2" charset="2"/>
                <a:buNone/>
              </a:pPr>
              <a:r>
                <a:rPr lang="en-US" altLang="zh-CN" sz="1000" b="1" dirty="0">
                  <a:solidFill>
                    <a:srgbClr val="000000"/>
                  </a:solidFill>
                </a:rPr>
                <a:t>Read </a:t>
              </a:r>
            </a:p>
            <a:p>
              <a:pPr eaLnBrk="1" fontAlgn="ctr" hangingPunct="1">
                <a:lnSpc>
                  <a:spcPct val="85000"/>
                </a:lnSpc>
                <a:spcBef>
                  <a:spcPct val="0"/>
                </a:spcBef>
                <a:spcAft>
                  <a:spcPct val="0"/>
                </a:spcAft>
                <a:buClr>
                  <a:srgbClr val="001ADC"/>
                </a:buClr>
                <a:buSzPct val="100000"/>
                <a:buFont typeface="Wingdings" pitchFamily="2" charset="2"/>
                <a:buNone/>
              </a:pPr>
              <a:r>
                <a:rPr lang="en-US" altLang="zh-CN" sz="1000" b="1" dirty="0" smtClean="0">
                  <a:solidFill>
                    <a:srgbClr val="000000"/>
                  </a:solidFill>
                </a:rPr>
                <a:t>Reg1</a:t>
              </a:r>
              <a:endParaRPr lang="en-US" altLang="zh-CN" sz="1000" b="1" dirty="0">
                <a:solidFill>
                  <a:srgbClr val="000000"/>
                </a:solidFill>
              </a:endParaRPr>
            </a:p>
          </p:txBody>
        </p:sp>
        <p:sp>
          <p:nvSpPr>
            <p:cNvPr id="193" name="Text Box 18"/>
            <p:cNvSpPr txBox="1">
              <a:spLocks noChangeArrowheads="1"/>
            </p:cNvSpPr>
            <p:nvPr/>
          </p:nvSpPr>
          <p:spPr bwMode="auto">
            <a:xfrm>
              <a:off x="3154044" y="4420418"/>
              <a:ext cx="34618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lnSpc>
                  <a:spcPct val="85000"/>
                </a:lnSpc>
                <a:spcBef>
                  <a:spcPct val="0"/>
                </a:spcBef>
                <a:spcAft>
                  <a:spcPct val="0"/>
                </a:spcAft>
                <a:buClr>
                  <a:srgbClr val="001ADC"/>
                </a:buClr>
                <a:buSzPct val="100000"/>
                <a:buFont typeface="Wingdings" pitchFamily="2" charset="2"/>
                <a:buNone/>
              </a:pPr>
              <a:r>
                <a:rPr lang="en-US" altLang="zh-CN" sz="1000" b="1" dirty="0">
                  <a:solidFill>
                    <a:srgbClr val="000000"/>
                  </a:solidFill>
                </a:rPr>
                <a:t>Read </a:t>
              </a:r>
            </a:p>
            <a:p>
              <a:pPr eaLnBrk="1" fontAlgn="ctr" hangingPunct="1">
                <a:lnSpc>
                  <a:spcPct val="85000"/>
                </a:lnSpc>
                <a:spcBef>
                  <a:spcPct val="0"/>
                </a:spcBef>
                <a:spcAft>
                  <a:spcPct val="0"/>
                </a:spcAft>
                <a:buClr>
                  <a:srgbClr val="001ADC"/>
                </a:buClr>
                <a:buSzPct val="100000"/>
                <a:buFont typeface="Wingdings" pitchFamily="2" charset="2"/>
                <a:buNone/>
              </a:pPr>
              <a:r>
                <a:rPr lang="en-US" altLang="zh-CN" sz="1000" b="1" dirty="0" smtClean="0">
                  <a:solidFill>
                    <a:srgbClr val="000000"/>
                  </a:solidFill>
                </a:rPr>
                <a:t>Reg2</a:t>
              </a:r>
              <a:endParaRPr lang="en-US" altLang="zh-CN" sz="1000" b="1" dirty="0">
                <a:solidFill>
                  <a:srgbClr val="000000"/>
                </a:solidFill>
              </a:endParaRPr>
            </a:p>
          </p:txBody>
        </p:sp>
        <p:sp>
          <p:nvSpPr>
            <p:cNvPr id="194" name="Text Box 19"/>
            <p:cNvSpPr txBox="1">
              <a:spLocks noChangeArrowheads="1"/>
            </p:cNvSpPr>
            <p:nvPr/>
          </p:nvSpPr>
          <p:spPr bwMode="auto">
            <a:xfrm>
              <a:off x="3168333" y="4941118"/>
              <a:ext cx="35142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lnSpc>
                  <a:spcPct val="85000"/>
                </a:lnSpc>
                <a:spcBef>
                  <a:spcPct val="0"/>
                </a:spcBef>
                <a:spcAft>
                  <a:spcPct val="0"/>
                </a:spcAft>
                <a:buClr>
                  <a:srgbClr val="001ADC"/>
                </a:buClr>
                <a:buSzPct val="100000"/>
                <a:buFont typeface="Wingdings" pitchFamily="2" charset="2"/>
                <a:buNone/>
              </a:pPr>
              <a:r>
                <a:rPr lang="en-US" altLang="zh-CN" sz="1000" b="1" smtClean="0">
                  <a:solidFill>
                    <a:srgbClr val="000000"/>
                  </a:solidFill>
                </a:rPr>
                <a:t>Write</a:t>
              </a:r>
              <a:endParaRPr lang="en-US" altLang="zh-CN" sz="1000" b="1" dirty="0">
                <a:solidFill>
                  <a:srgbClr val="000000"/>
                </a:solidFill>
              </a:endParaRPr>
            </a:p>
            <a:p>
              <a:pPr eaLnBrk="1" fontAlgn="ctr" hangingPunct="1">
                <a:lnSpc>
                  <a:spcPct val="85000"/>
                </a:lnSpc>
                <a:spcBef>
                  <a:spcPct val="0"/>
                </a:spcBef>
                <a:spcAft>
                  <a:spcPct val="0"/>
                </a:spcAft>
                <a:buClr>
                  <a:srgbClr val="001ADC"/>
                </a:buClr>
                <a:buSzPct val="100000"/>
                <a:buFont typeface="Wingdings" pitchFamily="2" charset="2"/>
                <a:buNone/>
              </a:pPr>
              <a:r>
                <a:rPr lang="en-US" altLang="zh-CN" sz="1000" b="1" dirty="0" err="1" smtClean="0">
                  <a:solidFill>
                    <a:srgbClr val="000000"/>
                  </a:solidFill>
                </a:rPr>
                <a:t>Reg</a:t>
              </a:r>
              <a:endParaRPr lang="en-US" altLang="zh-CN" sz="1000" b="1" dirty="0">
                <a:solidFill>
                  <a:srgbClr val="000000"/>
                </a:solidFill>
              </a:endParaRPr>
            </a:p>
          </p:txBody>
        </p:sp>
        <p:sp>
          <p:nvSpPr>
            <p:cNvPr id="195" name="Text Box 20"/>
            <p:cNvSpPr txBox="1">
              <a:spLocks noChangeArrowheads="1"/>
            </p:cNvSpPr>
            <p:nvPr/>
          </p:nvSpPr>
          <p:spPr bwMode="auto">
            <a:xfrm>
              <a:off x="3168333" y="5372918"/>
              <a:ext cx="35142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lnSpc>
                  <a:spcPct val="85000"/>
                </a:lnSpc>
                <a:spcBef>
                  <a:spcPct val="0"/>
                </a:spcBef>
                <a:spcAft>
                  <a:spcPct val="0"/>
                </a:spcAft>
                <a:buClr>
                  <a:srgbClr val="001ADC"/>
                </a:buClr>
                <a:buSzPct val="100000"/>
                <a:buFont typeface="Wingdings" pitchFamily="2" charset="2"/>
                <a:buNone/>
              </a:pPr>
              <a:r>
                <a:rPr lang="en-US" altLang="zh-CN" sz="1000" b="1" smtClean="0">
                  <a:solidFill>
                    <a:srgbClr val="000000"/>
                  </a:solidFill>
                </a:rPr>
                <a:t>Write</a:t>
              </a:r>
              <a:endParaRPr lang="en-US" altLang="zh-CN" sz="1000" b="1" dirty="0">
                <a:solidFill>
                  <a:srgbClr val="000000"/>
                </a:solidFill>
              </a:endParaRPr>
            </a:p>
            <a:p>
              <a:pPr eaLnBrk="1" fontAlgn="ctr" hangingPunct="1">
                <a:lnSpc>
                  <a:spcPct val="85000"/>
                </a:lnSpc>
                <a:spcBef>
                  <a:spcPct val="0"/>
                </a:spcBef>
                <a:spcAft>
                  <a:spcPct val="0"/>
                </a:spcAft>
                <a:buClr>
                  <a:srgbClr val="001ADC"/>
                </a:buClr>
                <a:buSzPct val="100000"/>
                <a:buFont typeface="Wingdings" pitchFamily="2" charset="2"/>
                <a:buNone/>
              </a:pPr>
              <a:r>
                <a:rPr lang="en-US" altLang="zh-CN" sz="1000" b="1" dirty="0" smtClean="0">
                  <a:solidFill>
                    <a:srgbClr val="000000"/>
                  </a:solidFill>
                </a:rPr>
                <a:t>Data</a:t>
              </a:r>
              <a:endParaRPr lang="en-US" altLang="zh-CN" sz="1000" b="1" dirty="0">
                <a:solidFill>
                  <a:srgbClr val="000000"/>
                </a:solidFill>
              </a:endParaRPr>
            </a:p>
          </p:txBody>
        </p:sp>
        <p:sp>
          <p:nvSpPr>
            <p:cNvPr id="196" name="Text Box 21"/>
            <p:cNvSpPr txBox="1">
              <a:spLocks noChangeArrowheads="1"/>
            </p:cNvSpPr>
            <p:nvPr/>
          </p:nvSpPr>
          <p:spPr bwMode="auto">
            <a:xfrm>
              <a:off x="3613234" y="4291831"/>
              <a:ext cx="35984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lnSpc>
                  <a:spcPct val="85000"/>
                </a:lnSpc>
                <a:spcBef>
                  <a:spcPct val="0"/>
                </a:spcBef>
                <a:spcAft>
                  <a:spcPct val="0"/>
                </a:spcAft>
                <a:buClr>
                  <a:srgbClr val="001ADC"/>
                </a:buClr>
                <a:buSzPct val="100000"/>
                <a:buFont typeface="Wingdings" pitchFamily="2" charset="2"/>
                <a:buNone/>
              </a:pPr>
              <a:r>
                <a:rPr lang="en-US" altLang="zh-CN" sz="1000" b="1" dirty="0">
                  <a:solidFill>
                    <a:srgbClr val="000000"/>
                  </a:solidFill>
                </a:rPr>
                <a:t>Read </a:t>
              </a:r>
            </a:p>
            <a:p>
              <a:pPr algn="r" eaLnBrk="1" fontAlgn="ctr" hangingPunct="1">
                <a:lnSpc>
                  <a:spcPct val="85000"/>
                </a:lnSpc>
                <a:spcBef>
                  <a:spcPct val="0"/>
                </a:spcBef>
                <a:spcAft>
                  <a:spcPct val="0"/>
                </a:spcAft>
                <a:buClr>
                  <a:srgbClr val="001ADC"/>
                </a:buClr>
                <a:buSzPct val="100000"/>
                <a:buFont typeface="Wingdings" pitchFamily="2" charset="2"/>
                <a:buNone/>
              </a:pPr>
              <a:r>
                <a:rPr lang="en-US" altLang="zh-CN" sz="1000" b="1" dirty="0" smtClean="0">
                  <a:solidFill>
                    <a:srgbClr val="000000"/>
                  </a:solidFill>
                </a:rPr>
                <a:t>Data1</a:t>
              </a:r>
              <a:endParaRPr lang="en-US" altLang="zh-CN" sz="1000" b="1" dirty="0">
                <a:solidFill>
                  <a:srgbClr val="000000"/>
                </a:solidFill>
              </a:endParaRPr>
            </a:p>
          </p:txBody>
        </p:sp>
        <p:sp>
          <p:nvSpPr>
            <p:cNvPr id="197" name="Text Box 22"/>
            <p:cNvSpPr txBox="1">
              <a:spLocks noChangeArrowheads="1"/>
            </p:cNvSpPr>
            <p:nvPr/>
          </p:nvSpPr>
          <p:spPr bwMode="auto">
            <a:xfrm>
              <a:off x="3613234" y="5012556"/>
              <a:ext cx="35984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lnSpc>
                  <a:spcPct val="85000"/>
                </a:lnSpc>
                <a:spcBef>
                  <a:spcPct val="0"/>
                </a:spcBef>
                <a:spcAft>
                  <a:spcPct val="0"/>
                </a:spcAft>
                <a:buClr>
                  <a:srgbClr val="001ADC"/>
                </a:buClr>
                <a:buSzPct val="100000"/>
                <a:buFont typeface="Wingdings" pitchFamily="2" charset="2"/>
                <a:buNone/>
              </a:pPr>
              <a:r>
                <a:rPr lang="en-US" altLang="zh-CN" sz="1000" b="1" dirty="0">
                  <a:solidFill>
                    <a:srgbClr val="000000"/>
                  </a:solidFill>
                </a:rPr>
                <a:t>Read </a:t>
              </a:r>
            </a:p>
            <a:p>
              <a:pPr algn="r" eaLnBrk="1" fontAlgn="ctr" hangingPunct="1">
                <a:lnSpc>
                  <a:spcPct val="85000"/>
                </a:lnSpc>
                <a:spcBef>
                  <a:spcPct val="0"/>
                </a:spcBef>
                <a:spcAft>
                  <a:spcPct val="0"/>
                </a:spcAft>
                <a:buClr>
                  <a:srgbClr val="001ADC"/>
                </a:buClr>
                <a:buSzPct val="100000"/>
                <a:buFont typeface="Wingdings" pitchFamily="2" charset="2"/>
                <a:buNone/>
              </a:pPr>
              <a:r>
                <a:rPr lang="en-US" altLang="zh-CN" sz="1000" b="1" dirty="0" smtClean="0">
                  <a:solidFill>
                    <a:srgbClr val="000000"/>
                  </a:solidFill>
                </a:rPr>
                <a:t>Data2</a:t>
              </a:r>
              <a:endParaRPr lang="en-US" altLang="zh-CN" sz="1000" b="1" dirty="0">
                <a:solidFill>
                  <a:srgbClr val="000000"/>
                </a:solidFill>
              </a:endParaRPr>
            </a:p>
          </p:txBody>
        </p:sp>
      </p:grpSp>
      <p:grpSp>
        <p:nvGrpSpPr>
          <p:cNvPr id="198" name="组合 300"/>
          <p:cNvGrpSpPr/>
          <p:nvPr/>
        </p:nvGrpSpPr>
        <p:grpSpPr>
          <a:xfrm>
            <a:off x="4355914" y="3764856"/>
            <a:ext cx="72008" cy="80540"/>
            <a:chOff x="287524" y="3070225"/>
            <a:chExt cx="72008" cy="80540"/>
          </a:xfrm>
        </p:grpSpPr>
        <p:cxnSp>
          <p:nvCxnSpPr>
            <p:cNvPr id="199" name="直接连接符 198"/>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00" name="直接连接符 199"/>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201" name="组合 311"/>
          <p:cNvGrpSpPr/>
          <p:nvPr/>
        </p:nvGrpSpPr>
        <p:grpSpPr>
          <a:xfrm>
            <a:off x="4860056" y="3425657"/>
            <a:ext cx="72008" cy="80540"/>
            <a:chOff x="287524" y="3070225"/>
            <a:chExt cx="72008" cy="80540"/>
          </a:xfrm>
        </p:grpSpPr>
        <p:cxnSp>
          <p:nvCxnSpPr>
            <p:cNvPr id="202" name="直接连接符 201"/>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03" name="直接连接符 202"/>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204" name="组合 338"/>
          <p:cNvGrpSpPr/>
          <p:nvPr/>
        </p:nvGrpSpPr>
        <p:grpSpPr>
          <a:xfrm>
            <a:off x="4855077" y="2851006"/>
            <a:ext cx="72008" cy="80540"/>
            <a:chOff x="287524" y="3070225"/>
            <a:chExt cx="72008" cy="80540"/>
          </a:xfrm>
        </p:grpSpPr>
        <p:cxnSp>
          <p:nvCxnSpPr>
            <p:cNvPr id="205" name="直接连接符 204"/>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06" name="直接连接符 205"/>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207" name="组合 61"/>
          <p:cNvGrpSpPr/>
          <p:nvPr/>
        </p:nvGrpSpPr>
        <p:grpSpPr>
          <a:xfrm>
            <a:off x="5868144" y="2537668"/>
            <a:ext cx="501799" cy="1179364"/>
            <a:chOff x="3132137" y="4337869"/>
            <a:chExt cx="582176" cy="1179364"/>
          </a:xfrm>
        </p:grpSpPr>
        <p:sp>
          <p:nvSpPr>
            <p:cNvPr id="208"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09" name="Text Box 24"/>
            <p:cNvSpPr txBox="1">
              <a:spLocks noChangeArrowheads="1"/>
            </p:cNvSpPr>
            <p:nvPr/>
          </p:nvSpPr>
          <p:spPr bwMode="auto">
            <a:xfrm>
              <a:off x="3199963" y="4817154"/>
              <a:ext cx="306862" cy="23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rIns="0" anchor="ctr">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fontAlgn="base">
                <a:lnSpc>
                  <a:spcPct val="85000"/>
                </a:lnSpc>
                <a:spcBef>
                  <a:spcPct val="0"/>
                </a:spcBef>
                <a:spcAft>
                  <a:spcPct val="0"/>
                </a:spcAft>
                <a:buClr>
                  <a:srgbClr val="001ADC"/>
                </a:buClr>
                <a:buSzPct val="100000"/>
                <a:buFont typeface="Wingdings" pitchFamily="2" charset="2"/>
                <a:buNone/>
              </a:pPr>
              <a:r>
                <a:rPr kumimoji="0" lang="en-US" altLang="zh-CN" sz="1100" b="1" dirty="0">
                  <a:solidFill>
                    <a:srgbClr val="000000"/>
                  </a:solidFill>
                  <a:latin typeface="Cambria" pitchFamily="18" charset="0"/>
                </a:rPr>
                <a:t>ALU</a:t>
              </a:r>
              <a:endParaRPr kumimoji="0" lang="en-US" altLang="zh-CN" sz="1200" b="1" dirty="0">
                <a:solidFill>
                  <a:srgbClr val="000000"/>
                </a:solidFill>
                <a:latin typeface="Cambria" pitchFamily="18" charset="0"/>
              </a:endParaRPr>
            </a:p>
          </p:txBody>
        </p:sp>
        <p:sp>
          <p:nvSpPr>
            <p:cNvPr id="210" name="Text Box 25"/>
            <p:cNvSpPr txBox="1">
              <a:spLocks noChangeArrowheads="1"/>
            </p:cNvSpPr>
            <p:nvPr/>
          </p:nvSpPr>
          <p:spPr bwMode="auto">
            <a:xfrm>
              <a:off x="3332211" y="4581129"/>
              <a:ext cx="367273" cy="21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5000"/>
                </a:lnSpc>
                <a:spcBef>
                  <a:spcPct val="0"/>
                </a:spcBef>
                <a:spcAft>
                  <a:spcPct val="0"/>
                </a:spcAft>
                <a:buClr>
                  <a:srgbClr val="001ADC"/>
                </a:buClr>
                <a:buSzPct val="100000"/>
                <a:buFont typeface="Wingdings" pitchFamily="2" charset="2"/>
                <a:buNone/>
              </a:pPr>
              <a:r>
                <a:rPr lang="en-US" altLang="zh-CN" sz="1000" b="1" dirty="0">
                  <a:solidFill>
                    <a:srgbClr val="000000"/>
                  </a:solidFill>
                </a:rPr>
                <a:t>Zero</a:t>
              </a:r>
            </a:p>
            <a:p>
              <a:pPr algn="ctr" eaLnBrk="1" fontAlgn="ctr" hangingPunct="1">
                <a:lnSpc>
                  <a:spcPct val="85000"/>
                </a:lnSpc>
                <a:spcBef>
                  <a:spcPct val="0"/>
                </a:spcBef>
                <a:spcAft>
                  <a:spcPct val="0"/>
                </a:spcAft>
                <a:buClr>
                  <a:srgbClr val="001ADC"/>
                </a:buClr>
                <a:buSzPct val="100000"/>
                <a:buFont typeface="Wingdings" pitchFamily="2" charset="2"/>
                <a:buNone/>
              </a:pPr>
              <a:r>
                <a:rPr lang="en-US" altLang="zh-CN" sz="1000" b="1" dirty="0" err="1">
                  <a:solidFill>
                    <a:srgbClr val="000000"/>
                  </a:solidFill>
                </a:rPr>
                <a:t>Ov</a:t>
              </a:r>
              <a:endParaRPr lang="en-US" altLang="zh-CN" sz="1000" b="1" dirty="0">
                <a:solidFill>
                  <a:srgbClr val="000000"/>
                </a:solidFill>
              </a:endParaRPr>
            </a:p>
          </p:txBody>
        </p:sp>
        <p:sp>
          <p:nvSpPr>
            <p:cNvPr id="211" name="Text Box 26"/>
            <p:cNvSpPr txBox="1">
              <a:spLocks noChangeArrowheads="1"/>
            </p:cNvSpPr>
            <p:nvPr/>
          </p:nvSpPr>
          <p:spPr bwMode="auto">
            <a:xfrm>
              <a:off x="3332211" y="5013176"/>
              <a:ext cx="382102"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chor="b">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spcBef>
                  <a:spcPct val="0"/>
                </a:spcBef>
                <a:spcAft>
                  <a:spcPct val="0"/>
                </a:spcAft>
                <a:buClr>
                  <a:srgbClr val="001ADC"/>
                </a:buClr>
                <a:buSzPct val="100000"/>
                <a:buFont typeface="Wingdings" pitchFamily="2" charset="2"/>
                <a:buNone/>
              </a:pPr>
              <a:r>
                <a:rPr lang="en-US" altLang="zh-CN" sz="1000" b="1" dirty="0">
                  <a:solidFill>
                    <a:srgbClr val="000000"/>
                  </a:solidFill>
                </a:rPr>
                <a:t>ALU</a:t>
              </a:r>
            </a:p>
            <a:p>
              <a:pPr algn="ctr" eaLnBrk="1" fontAlgn="ctr" hangingPunct="1">
                <a:lnSpc>
                  <a:spcPct val="80000"/>
                </a:lnSpc>
                <a:spcBef>
                  <a:spcPct val="0"/>
                </a:spcBef>
                <a:spcAft>
                  <a:spcPct val="0"/>
                </a:spcAft>
                <a:buClr>
                  <a:srgbClr val="001ADC"/>
                </a:buClr>
                <a:buSzPct val="100000"/>
                <a:buFont typeface="Wingdings" pitchFamily="2" charset="2"/>
                <a:buNone/>
              </a:pPr>
              <a:r>
                <a:rPr lang="zh-CN" altLang="en-US" sz="1000" b="1" dirty="0">
                  <a:solidFill>
                    <a:srgbClr val="000000"/>
                  </a:solidFill>
                </a:rPr>
                <a:t>结果</a:t>
              </a:r>
            </a:p>
          </p:txBody>
        </p:sp>
      </p:grpSp>
      <p:sp>
        <p:nvSpPr>
          <p:cNvPr id="212" name="Rectangle 79"/>
          <p:cNvSpPr>
            <a:spLocks noChangeArrowheads="1"/>
          </p:cNvSpPr>
          <p:nvPr/>
        </p:nvSpPr>
        <p:spPr bwMode="auto">
          <a:xfrm>
            <a:off x="6876002" y="2999572"/>
            <a:ext cx="504825" cy="287338"/>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r>
              <a:rPr kumimoji="1" lang="en-US" altLang="zh-CN" sz="1000" b="1" dirty="0" err="1">
                <a:solidFill>
                  <a:srgbClr val="000000"/>
                </a:solidFill>
                <a:latin typeface="Cambria" pitchFamily="18" charset="0"/>
              </a:rPr>
              <a:t>ALUOut</a:t>
            </a:r>
            <a:endParaRPr kumimoji="1" lang="en-US" altLang="zh-CN" sz="1000" b="1" dirty="0">
              <a:solidFill>
                <a:srgbClr val="000000"/>
              </a:solidFill>
              <a:latin typeface="Cambria" pitchFamily="18" charset="0"/>
            </a:endParaRPr>
          </a:p>
        </p:txBody>
      </p:sp>
      <p:sp>
        <p:nvSpPr>
          <p:cNvPr id="213" name="Line 55"/>
          <p:cNvSpPr>
            <a:spLocks noChangeShapeType="1"/>
          </p:cNvSpPr>
          <p:nvPr/>
        </p:nvSpPr>
        <p:spPr bwMode="auto">
          <a:xfrm flipV="1">
            <a:off x="6372200" y="3140967"/>
            <a:ext cx="50405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grpSp>
        <p:nvGrpSpPr>
          <p:cNvPr id="214" name="组合 300"/>
          <p:cNvGrpSpPr/>
          <p:nvPr/>
        </p:nvGrpSpPr>
        <p:grpSpPr>
          <a:xfrm>
            <a:off x="7236296" y="3212976"/>
            <a:ext cx="72008" cy="80540"/>
            <a:chOff x="287524" y="3070225"/>
            <a:chExt cx="72008" cy="80540"/>
          </a:xfrm>
        </p:grpSpPr>
        <p:cxnSp>
          <p:nvCxnSpPr>
            <p:cNvPr id="215" name="直接连接符 214"/>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16" name="直接连接符 215"/>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217" name="Group 87"/>
          <p:cNvGrpSpPr>
            <a:grpSpLocks/>
          </p:cNvGrpSpPr>
          <p:nvPr/>
        </p:nvGrpSpPr>
        <p:grpSpPr bwMode="auto">
          <a:xfrm flipV="1">
            <a:off x="2774168" y="3717032"/>
            <a:ext cx="4822168" cy="1080120"/>
            <a:chOff x="4241" y="3249"/>
            <a:chExt cx="361" cy="271"/>
          </a:xfrm>
        </p:grpSpPr>
        <p:sp>
          <p:nvSpPr>
            <p:cNvPr id="218" name="Line 88"/>
            <p:cNvSpPr>
              <a:spLocks noChangeShapeType="1"/>
            </p:cNvSpPr>
            <p:nvPr/>
          </p:nvSpPr>
          <p:spPr bwMode="auto">
            <a:xfrm>
              <a:off x="4241" y="3249"/>
              <a:ext cx="0" cy="2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19" name="Line 89"/>
            <p:cNvSpPr>
              <a:spLocks noChangeShapeType="1"/>
            </p:cNvSpPr>
            <p:nvPr/>
          </p:nvSpPr>
          <p:spPr bwMode="auto">
            <a:xfrm flipH="1">
              <a:off x="4241" y="3249"/>
              <a:ext cx="361"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grpSp>
      <p:sp>
        <p:nvSpPr>
          <p:cNvPr id="220" name="Line 164"/>
          <p:cNvSpPr>
            <a:spLocks noChangeShapeType="1"/>
          </p:cNvSpPr>
          <p:nvPr/>
        </p:nvSpPr>
        <p:spPr bwMode="auto">
          <a:xfrm flipH="1" flipV="1">
            <a:off x="7596336" y="3132967"/>
            <a:ext cx="0" cy="16641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21" name="Line 9"/>
          <p:cNvSpPr>
            <a:spLocks noChangeShapeType="1"/>
          </p:cNvSpPr>
          <p:nvPr/>
        </p:nvSpPr>
        <p:spPr bwMode="auto">
          <a:xfrm flipV="1">
            <a:off x="5292080" y="3573014"/>
            <a:ext cx="0" cy="100811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22" name="Line 49"/>
          <p:cNvSpPr>
            <a:spLocks noChangeShapeType="1"/>
          </p:cNvSpPr>
          <p:nvPr/>
        </p:nvSpPr>
        <p:spPr bwMode="auto">
          <a:xfrm flipV="1">
            <a:off x="2915816" y="4581128"/>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23" name="Line 140"/>
          <p:cNvSpPr>
            <a:spLocks noChangeShapeType="1"/>
          </p:cNvSpPr>
          <p:nvPr/>
        </p:nvSpPr>
        <p:spPr bwMode="auto">
          <a:xfrm>
            <a:off x="3347864" y="4509120"/>
            <a:ext cx="141287"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24" name="Text Box 257"/>
          <p:cNvSpPr txBox="1">
            <a:spLocks noChangeArrowheads="1"/>
          </p:cNvSpPr>
          <p:nvPr/>
        </p:nvSpPr>
        <p:spPr bwMode="auto">
          <a:xfrm>
            <a:off x="3347864" y="4439264"/>
            <a:ext cx="215900" cy="7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spcBef>
                <a:spcPct val="0"/>
              </a:spcBef>
              <a:spcAft>
                <a:spcPct val="0"/>
              </a:spcAft>
              <a:buClr>
                <a:srgbClr val="001ADC"/>
              </a:buClr>
              <a:buSzPct val="100000"/>
              <a:buFont typeface="Wingdings" pitchFamily="2" charset="2"/>
              <a:buNone/>
            </a:pPr>
            <a:r>
              <a:rPr lang="en-US" altLang="zh-CN" sz="800" b="1" dirty="0">
                <a:solidFill>
                  <a:srgbClr val="000000"/>
                </a:solidFill>
              </a:rPr>
              <a:t>16</a:t>
            </a:r>
          </a:p>
        </p:txBody>
      </p:sp>
      <p:sp>
        <p:nvSpPr>
          <p:cNvPr id="225" name="Line 263"/>
          <p:cNvSpPr>
            <a:spLocks noChangeShapeType="1"/>
          </p:cNvSpPr>
          <p:nvPr/>
        </p:nvSpPr>
        <p:spPr bwMode="auto">
          <a:xfrm>
            <a:off x="4427984" y="4583280"/>
            <a:ext cx="864096"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grpSp>
        <p:nvGrpSpPr>
          <p:cNvPr id="226" name="组合 116"/>
          <p:cNvGrpSpPr/>
          <p:nvPr/>
        </p:nvGrpSpPr>
        <p:grpSpPr>
          <a:xfrm rot="10800000" flipH="1" flipV="1">
            <a:off x="3779912" y="4365104"/>
            <a:ext cx="650224" cy="292234"/>
            <a:chOff x="3132138" y="4581128"/>
            <a:chExt cx="717226" cy="292234"/>
          </a:xfrm>
        </p:grpSpPr>
        <p:cxnSp>
          <p:nvCxnSpPr>
            <p:cNvPr id="227" name="直接连接符 226"/>
            <p:cNvCxnSpPr/>
            <p:nvPr/>
          </p:nvCxnSpPr>
          <p:spPr bwMode="auto">
            <a:xfrm>
              <a:off x="3132138" y="4869180"/>
              <a:ext cx="717226" cy="0"/>
            </a:xfrm>
            <a:prstGeom prst="line">
              <a:avLst/>
            </a:prstGeom>
            <a:noFill/>
            <a:ln w="19050" cap="flat" cmpd="sng" algn="ctr">
              <a:solidFill>
                <a:schemeClr val="tx1"/>
              </a:solidFill>
              <a:prstDash val="solid"/>
              <a:round/>
              <a:headEnd type="none" w="med" len="med"/>
              <a:tailEnd type="none" w="med" len="med"/>
            </a:ln>
            <a:effectLst/>
          </p:spPr>
        </p:cxnSp>
        <p:cxnSp>
          <p:nvCxnSpPr>
            <p:cNvPr id="228" name="直接连接符 227"/>
            <p:cNvCxnSpPr/>
            <p:nvPr/>
          </p:nvCxnSpPr>
          <p:spPr bwMode="auto">
            <a:xfrm>
              <a:off x="3132138" y="4725144"/>
              <a:ext cx="0" cy="148218"/>
            </a:xfrm>
            <a:prstGeom prst="line">
              <a:avLst/>
            </a:prstGeom>
            <a:noFill/>
            <a:ln w="19050" cap="flat" cmpd="sng" algn="ctr">
              <a:solidFill>
                <a:schemeClr val="tx1"/>
              </a:solidFill>
              <a:prstDash val="solid"/>
              <a:round/>
              <a:headEnd type="none" w="med" len="med"/>
              <a:tailEnd type="none" w="med" len="med"/>
            </a:ln>
            <a:effectLst/>
          </p:spPr>
        </p:cxnSp>
        <p:cxnSp>
          <p:nvCxnSpPr>
            <p:cNvPr id="229" name="直接连接符 228"/>
            <p:cNvCxnSpPr/>
            <p:nvPr/>
          </p:nvCxnSpPr>
          <p:spPr bwMode="auto">
            <a:xfrm flipV="1">
              <a:off x="3132138" y="4581128"/>
              <a:ext cx="717226" cy="144016"/>
            </a:xfrm>
            <a:prstGeom prst="line">
              <a:avLst/>
            </a:prstGeom>
            <a:noFill/>
            <a:ln w="19050" cap="flat" cmpd="sng" algn="ctr">
              <a:solidFill>
                <a:schemeClr val="tx1"/>
              </a:solidFill>
              <a:prstDash val="solid"/>
              <a:round/>
              <a:headEnd type="none" w="med" len="med"/>
              <a:tailEnd type="none" w="med" len="med"/>
            </a:ln>
            <a:effectLst/>
          </p:spPr>
        </p:cxnSp>
        <p:cxnSp>
          <p:nvCxnSpPr>
            <p:cNvPr id="230" name="直接连接符 229"/>
            <p:cNvCxnSpPr/>
            <p:nvPr/>
          </p:nvCxnSpPr>
          <p:spPr bwMode="auto">
            <a:xfrm flipV="1">
              <a:off x="3849364" y="4581128"/>
              <a:ext cx="0" cy="288052"/>
            </a:xfrm>
            <a:prstGeom prst="line">
              <a:avLst/>
            </a:prstGeom>
            <a:noFill/>
            <a:ln w="19050" cap="flat" cmpd="sng" algn="ctr">
              <a:solidFill>
                <a:schemeClr val="tx1"/>
              </a:solidFill>
              <a:prstDash val="solid"/>
              <a:round/>
              <a:headEnd type="none" w="med" len="med"/>
              <a:tailEnd type="none" w="med" len="med"/>
            </a:ln>
            <a:effectLst/>
          </p:spPr>
        </p:cxnSp>
        <p:sp>
          <p:nvSpPr>
            <p:cNvPr id="231" name="TextBox 230"/>
            <p:cNvSpPr txBox="1"/>
            <p:nvPr/>
          </p:nvSpPr>
          <p:spPr>
            <a:xfrm>
              <a:off x="3159320" y="4665613"/>
              <a:ext cx="690044" cy="207749"/>
            </a:xfrm>
            <a:prstGeom prst="rect">
              <a:avLst/>
            </a:prstGeom>
            <a:noFill/>
          </p:spPr>
          <p:txBody>
            <a:bodyPr vert="horz" wrap="square" lIns="0" rIns="0" bIns="18000" rtlCol="0" anchor="b">
              <a:noAutofit/>
            </a:bodyPr>
            <a:lstStyle/>
            <a:p>
              <a:pPr algn="ctr" eaLnBrk="0" fontAlgn="base" hangingPunct="0">
                <a:lnSpc>
                  <a:spcPct val="85000"/>
                </a:lnSpc>
                <a:spcBef>
                  <a:spcPct val="40000"/>
                </a:spcBef>
                <a:spcAft>
                  <a:spcPct val="0"/>
                </a:spcAft>
                <a:buClr>
                  <a:srgbClr val="001ADC"/>
                </a:buClr>
                <a:buSzPct val="100000"/>
                <a:buFont typeface="Wingdings" pitchFamily="2" charset="2"/>
                <a:buNone/>
              </a:pPr>
              <a:r>
                <a:rPr lang="zh-CN" altLang="en-US" sz="1200" b="1" dirty="0" smtClean="0">
                  <a:solidFill>
                    <a:srgbClr val="000000"/>
                  </a:solidFill>
                  <a:latin typeface="Cambria" pitchFamily="18" charset="0"/>
                </a:rPr>
                <a:t>扩展</a:t>
              </a:r>
              <a:endParaRPr lang="zh-CN" altLang="en-US" sz="1200" b="1" dirty="0">
                <a:solidFill>
                  <a:srgbClr val="000000"/>
                </a:solidFill>
                <a:latin typeface="Cambria" pitchFamily="18" charset="0"/>
              </a:endParaRPr>
            </a:p>
          </p:txBody>
        </p:sp>
      </p:grpSp>
      <p:sp>
        <p:nvSpPr>
          <p:cNvPr id="232" name="Line 139"/>
          <p:cNvSpPr>
            <a:spLocks noChangeShapeType="1"/>
          </p:cNvSpPr>
          <p:nvPr/>
        </p:nvSpPr>
        <p:spPr bwMode="auto">
          <a:xfrm>
            <a:off x="4656216" y="4513313"/>
            <a:ext cx="144462"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33" name="Text Box 258"/>
          <p:cNvSpPr txBox="1">
            <a:spLocks noChangeArrowheads="1"/>
          </p:cNvSpPr>
          <p:nvPr/>
        </p:nvSpPr>
        <p:spPr bwMode="auto">
          <a:xfrm>
            <a:off x="4644008" y="4439264"/>
            <a:ext cx="215900" cy="7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spcBef>
                <a:spcPct val="0"/>
              </a:spcBef>
              <a:spcAft>
                <a:spcPct val="0"/>
              </a:spcAft>
              <a:buClr>
                <a:srgbClr val="001ADC"/>
              </a:buClr>
              <a:buSzPct val="100000"/>
              <a:buFont typeface="Wingdings" pitchFamily="2" charset="2"/>
              <a:buNone/>
            </a:pPr>
            <a:r>
              <a:rPr lang="en-US" altLang="zh-CN" sz="800" b="1" dirty="0">
                <a:solidFill>
                  <a:srgbClr val="000000"/>
                </a:solidFill>
              </a:rPr>
              <a:t>32</a:t>
            </a:r>
          </a:p>
        </p:txBody>
      </p:sp>
      <p:sp>
        <p:nvSpPr>
          <p:cNvPr id="234" name="Line 38"/>
          <p:cNvSpPr>
            <a:spLocks noChangeShapeType="1"/>
          </p:cNvSpPr>
          <p:nvPr/>
        </p:nvSpPr>
        <p:spPr bwMode="auto">
          <a:xfrm>
            <a:off x="5001127" y="3346703"/>
            <a:ext cx="43494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35" name="任意多边形 234"/>
          <p:cNvSpPr/>
          <p:nvPr/>
        </p:nvSpPr>
        <p:spPr bwMode="auto">
          <a:xfrm>
            <a:off x="5436096" y="3284984"/>
            <a:ext cx="216000" cy="360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eaLnBrk="0" fontAlgn="ctr" hangingPunct="0">
              <a:lnSpc>
                <a:spcPct val="85000"/>
              </a:lnSpc>
              <a:spcBef>
                <a:spcPct val="0"/>
              </a:spcBef>
              <a:spcAft>
                <a:spcPct val="0"/>
              </a:spcAft>
              <a:buClr>
                <a:srgbClr val="001ADC"/>
              </a:buClr>
              <a:buSzPct val="100000"/>
              <a:buFont typeface="Wingdings" pitchFamily="2" charset="2"/>
              <a:buNone/>
            </a:pPr>
            <a:r>
              <a:rPr kumimoji="1" lang="en-US" altLang="zh-CN" sz="900" b="1" dirty="0" smtClean="0">
                <a:solidFill>
                  <a:srgbClr val="000000"/>
                </a:solidFill>
              </a:rPr>
              <a:t>0</a:t>
            </a:r>
          </a:p>
          <a:p>
            <a:pPr eaLnBrk="0" fontAlgn="ctr" hangingPunct="0">
              <a:lnSpc>
                <a:spcPct val="85000"/>
              </a:lnSpc>
              <a:spcBef>
                <a:spcPct val="0"/>
              </a:spcBef>
              <a:spcAft>
                <a:spcPct val="0"/>
              </a:spcAft>
              <a:buClr>
                <a:srgbClr val="001ADC"/>
              </a:buClr>
              <a:buSzPct val="100000"/>
              <a:buFont typeface="Wingdings" pitchFamily="2" charset="2"/>
              <a:buNone/>
            </a:pPr>
            <a:endParaRPr kumimoji="1" lang="en-US" altLang="zh-CN" sz="300" b="1" dirty="0" smtClean="0">
              <a:solidFill>
                <a:srgbClr val="000000"/>
              </a:solidFill>
            </a:endParaRPr>
          </a:p>
          <a:p>
            <a:pPr eaLnBrk="0" fontAlgn="ctr" hangingPunct="0">
              <a:lnSpc>
                <a:spcPct val="85000"/>
              </a:lnSpc>
              <a:spcBef>
                <a:spcPct val="0"/>
              </a:spcBef>
              <a:spcAft>
                <a:spcPct val="0"/>
              </a:spcAft>
              <a:buClr>
                <a:srgbClr val="001ADC"/>
              </a:buClr>
              <a:buSzPct val="100000"/>
              <a:buFont typeface="Wingdings" pitchFamily="2" charset="2"/>
              <a:buNone/>
            </a:pPr>
            <a:r>
              <a:rPr kumimoji="1" lang="en-US" altLang="zh-CN" sz="900" b="1" dirty="0" smtClean="0">
                <a:solidFill>
                  <a:srgbClr val="000000"/>
                </a:solidFill>
              </a:rPr>
              <a:t>1</a:t>
            </a:r>
          </a:p>
        </p:txBody>
      </p:sp>
      <p:sp>
        <p:nvSpPr>
          <p:cNvPr id="236" name="Line 55"/>
          <p:cNvSpPr>
            <a:spLocks noChangeShapeType="1"/>
          </p:cNvSpPr>
          <p:nvPr/>
        </p:nvSpPr>
        <p:spPr bwMode="auto">
          <a:xfrm>
            <a:off x="5292080" y="3573016"/>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37" name="Line 55"/>
          <p:cNvSpPr>
            <a:spLocks noChangeShapeType="1"/>
          </p:cNvSpPr>
          <p:nvPr/>
        </p:nvSpPr>
        <p:spPr bwMode="auto">
          <a:xfrm>
            <a:off x="5652120" y="3501008"/>
            <a:ext cx="21602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38" name="AutoShape 158"/>
          <p:cNvSpPr>
            <a:spLocks noChangeArrowheads="1"/>
          </p:cNvSpPr>
          <p:nvPr/>
        </p:nvSpPr>
        <p:spPr bwMode="auto">
          <a:xfrm>
            <a:off x="2880525" y="3179256"/>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39" name="Line 48"/>
          <p:cNvSpPr>
            <a:spLocks noChangeShapeType="1"/>
          </p:cNvSpPr>
          <p:nvPr/>
        </p:nvSpPr>
        <p:spPr bwMode="auto">
          <a:xfrm>
            <a:off x="2915816" y="3212976"/>
            <a:ext cx="0" cy="13681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40" name="Line 55"/>
          <p:cNvSpPr>
            <a:spLocks noChangeShapeType="1"/>
          </p:cNvSpPr>
          <p:nvPr/>
        </p:nvSpPr>
        <p:spPr bwMode="auto">
          <a:xfrm>
            <a:off x="2771800" y="3717032"/>
            <a:ext cx="504056" cy="0"/>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41" name="Line 55"/>
          <p:cNvSpPr>
            <a:spLocks noChangeShapeType="1"/>
          </p:cNvSpPr>
          <p:nvPr/>
        </p:nvSpPr>
        <p:spPr bwMode="auto">
          <a:xfrm>
            <a:off x="7377801" y="3143241"/>
            <a:ext cx="506313"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grpSp>
        <p:nvGrpSpPr>
          <p:cNvPr id="242" name="组合 78"/>
          <p:cNvGrpSpPr/>
          <p:nvPr/>
        </p:nvGrpSpPr>
        <p:grpSpPr>
          <a:xfrm>
            <a:off x="2121371" y="4293096"/>
            <a:ext cx="506413" cy="431800"/>
            <a:chOff x="1496555" y="4858249"/>
            <a:chExt cx="506413" cy="431800"/>
          </a:xfrm>
        </p:grpSpPr>
        <p:sp>
          <p:nvSpPr>
            <p:cNvPr id="243" name="Rectangle 77"/>
            <p:cNvSpPr>
              <a:spLocks noChangeArrowheads="1"/>
            </p:cNvSpPr>
            <p:nvPr/>
          </p:nvSpPr>
          <p:spPr bwMode="auto">
            <a:xfrm>
              <a:off x="1496555" y="4858249"/>
              <a:ext cx="506413" cy="4318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p>
              <a:pPr algn="r" eaLnBrk="0" fontAlgn="ctr" hangingPunct="0">
                <a:lnSpc>
                  <a:spcPct val="85000"/>
                </a:lnSpc>
                <a:spcBef>
                  <a:spcPct val="0"/>
                </a:spcBef>
                <a:spcAft>
                  <a:spcPct val="0"/>
                </a:spcAft>
                <a:buClr>
                  <a:srgbClr val="001ADC"/>
                </a:buClr>
                <a:buSzPct val="100000"/>
                <a:buFont typeface="Wingdings" pitchFamily="2" charset="2"/>
                <a:buNone/>
              </a:pPr>
              <a:r>
                <a:rPr kumimoji="1" lang="zh-CN" altLang="en-US" sz="1200" b="1" dirty="0" smtClean="0">
                  <a:solidFill>
                    <a:srgbClr val="000000"/>
                  </a:solidFill>
                </a:rPr>
                <a:t>数据</a:t>
              </a:r>
              <a:endParaRPr kumimoji="1" lang="en-US" altLang="zh-CN" sz="1200" b="1" dirty="0" smtClean="0">
                <a:solidFill>
                  <a:srgbClr val="000000"/>
                </a:solidFill>
              </a:endParaRPr>
            </a:p>
            <a:p>
              <a:pPr algn="r" eaLnBrk="0" fontAlgn="ctr" hangingPunct="0">
                <a:lnSpc>
                  <a:spcPct val="85000"/>
                </a:lnSpc>
                <a:spcBef>
                  <a:spcPct val="0"/>
                </a:spcBef>
                <a:spcAft>
                  <a:spcPct val="0"/>
                </a:spcAft>
                <a:buClr>
                  <a:srgbClr val="001ADC"/>
                </a:buClr>
                <a:buSzPct val="100000"/>
                <a:buFont typeface="Wingdings" pitchFamily="2" charset="2"/>
                <a:buNone/>
              </a:pPr>
              <a:r>
                <a:rPr kumimoji="1" lang="zh-CN" altLang="en-US" sz="1200" b="1" dirty="0" smtClean="0">
                  <a:solidFill>
                    <a:srgbClr val="000000"/>
                  </a:solidFill>
                </a:rPr>
                <a:t>寄存器</a:t>
              </a:r>
              <a:endParaRPr kumimoji="1" lang="zh-CN" altLang="en-US" sz="1200" b="1" dirty="0">
                <a:solidFill>
                  <a:srgbClr val="000000"/>
                </a:solidFill>
              </a:endParaRPr>
            </a:p>
          </p:txBody>
        </p:sp>
        <p:grpSp>
          <p:nvGrpSpPr>
            <p:cNvPr id="244" name="组合 80"/>
            <p:cNvGrpSpPr/>
            <p:nvPr/>
          </p:nvGrpSpPr>
          <p:grpSpPr>
            <a:xfrm flipV="1">
              <a:off x="1547664" y="4865099"/>
              <a:ext cx="72008" cy="80540"/>
              <a:chOff x="287524" y="3070225"/>
              <a:chExt cx="72008" cy="80540"/>
            </a:xfrm>
          </p:grpSpPr>
          <p:cxnSp>
            <p:nvCxnSpPr>
              <p:cNvPr id="245" name="直接连接符 244"/>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46" name="直接连接符 245"/>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sp>
        <p:nvSpPr>
          <p:cNvPr id="247" name="Line 164"/>
          <p:cNvSpPr>
            <a:spLocks noChangeShapeType="1"/>
          </p:cNvSpPr>
          <p:nvPr/>
        </p:nvSpPr>
        <p:spPr bwMode="auto">
          <a:xfrm flipH="1" flipV="1">
            <a:off x="8676456" y="3356148"/>
            <a:ext cx="0" cy="15850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48" name="Line 253"/>
          <p:cNvSpPr>
            <a:spLocks noChangeShapeType="1"/>
          </p:cNvSpPr>
          <p:nvPr/>
        </p:nvSpPr>
        <p:spPr bwMode="auto">
          <a:xfrm>
            <a:off x="2411760" y="4941168"/>
            <a:ext cx="62646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49" name="Line 164"/>
          <p:cNvSpPr>
            <a:spLocks noChangeShapeType="1"/>
          </p:cNvSpPr>
          <p:nvPr/>
        </p:nvSpPr>
        <p:spPr bwMode="auto">
          <a:xfrm flipV="1">
            <a:off x="2411760" y="4725144"/>
            <a:ext cx="0" cy="216024"/>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50" name="Line 48"/>
          <p:cNvSpPr>
            <a:spLocks noChangeShapeType="1"/>
          </p:cNvSpPr>
          <p:nvPr/>
        </p:nvSpPr>
        <p:spPr bwMode="auto">
          <a:xfrm flipH="1">
            <a:off x="2411757" y="3861048"/>
            <a:ext cx="2" cy="4320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51" name="Line 126"/>
          <p:cNvSpPr>
            <a:spLocks noChangeShapeType="1"/>
          </p:cNvSpPr>
          <p:nvPr/>
        </p:nvSpPr>
        <p:spPr bwMode="auto">
          <a:xfrm>
            <a:off x="2411760" y="3861048"/>
            <a:ext cx="864096" cy="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grpSp>
        <p:nvGrpSpPr>
          <p:cNvPr id="252" name="组合 175"/>
          <p:cNvGrpSpPr/>
          <p:nvPr/>
        </p:nvGrpSpPr>
        <p:grpSpPr>
          <a:xfrm>
            <a:off x="7884114" y="2835528"/>
            <a:ext cx="648000" cy="1296988"/>
            <a:chOff x="3312847" y="4365104"/>
            <a:chExt cx="684861" cy="1296988"/>
          </a:xfrm>
        </p:grpSpPr>
        <p:sp>
          <p:nvSpPr>
            <p:cNvPr id="253" name="Rectangle 12"/>
            <p:cNvSpPr>
              <a:spLocks noChangeArrowheads="1"/>
            </p:cNvSpPr>
            <p:nvPr/>
          </p:nvSpPr>
          <p:spPr bwMode="auto">
            <a:xfrm>
              <a:off x="3312847" y="4365104"/>
              <a:ext cx="684861" cy="1296988"/>
            </a:xfrm>
            <a:prstGeom prst="rect">
              <a:avLst/>
            </a:prstGeom>
            <a:solidFill>
              <a:srgbClr val="FFFFFF"/>
            </a:solidFill>
            <a:ln w="28575">
              <a:solidFill>
                <a:schemeClr val="tx1"/>
              </a:solidFill>
              <a:miter lim="800000"/>
              <a:headEnd/>
              <a:tailEnd/>
            </a:ln>
          </p:spPr>
          <p:txBody>
            <a:bodyPr wrap="none" lIns="36000" rIns="36000" anchor="ctr">
              <a:noAutofit/>
            </a:bodyPr>
            <a:lstStyle/>
            <a:p>
              <a:pPr algn="r" eaLnBrk="0" fontAlgn="base" hangingPunct="0">
                <a:lnSpc>
                  <a:spcPct val="85000"/>
                </a:lnSpc>
                <a:spcBef>
                  <a:spcPct val="0"/>
                </a:spcBef>
                <a:spcAft>
                  <a:spcPct val="0"/>
                </a:spcAft>
                <a:buClr>
                  <a:srgbClr val="001ADC"/>
                </a:buClr>
                <a:buSzPct val="100000"/>
                <a:buFont typeface="Wingdings" pitchFamily="2" charset="2"/>
                <a:buNone/>
              </a:pPr>
              <a:endParaRPr lang="en-US" altLang="zh-CN" sz="1200" b="1" dirty="0" smtClean="0">
                <a:solidFill>
                  <a:srgbClr val="000000"/>
                </a:solidFill>
                <a:latin typeface="Helvetica" pitchFamily="80" charset="0"/>
              </a:endParaRPr>
            </a:p>
            <a:p>
              <a:pPr algn="r" eaLnBrk="0" fontAlgn="base" hangingPunct="0">
                <a:lnSpc>
                  <a:spcPct val="85000"/>
                </a:lnSpc>
                <a:spcBef>
                  <a:spcPct val="0"/>
                </a:spcBef>
                <a:spcAft>
                  <a:spcPct val="0"/>
                </a:spcAft>
                <a:buClr>
                  <a:srgbClr val="001ADC"/>
                </a:buClr>
                <a:buSzPct val="100000"/>
                <a:buFont typeface="Wingdings" pitchFamily="2" charset="2"/>
                <a:buNone/>
              </a:pPr>
              <a:endParaRPr lang="en-US" altLang="zh-CN" sz="1200" b="1" dirty="0">
                <a:solidFill>
                  <a:srgbClr val="000000"/>
                </a:solidFill>
                <a:latin typeface="Helvetica" pitchFamily="80" charset="0"/>
              </a:endParaRPr>
            </a:p>
            <a:p>
              <a:pPr algn="r" eaLnBrk="0" fontAlgn="base" hangingPunct="0">
                <a:lnSpc>
                  <a:spcPct val="85000"/>
                </a:lnSpc>
                <a:spcBef>
                  <a:spcPct val="0"/>
                </a:spcBef>
                <a:spcAft>
                  <a:spcPct val="0"/>
                </a:spcAft>
                <a:buClr>
                  <a:srgbClr val="001ADC"/>
                </a:buClr>
                <a:buSzPct val="100000"/>
                <a:buFont typeface="Wingdings" pitchFamily="2" charset="2"/>
                <a:buNone/>
              </a:pPr>
              <a:endParaRPr lang="en-US" altLang="zh-CN" sz="1200" b="1" dirty="0" smtClean="0">
                <a:solidFill>
                  <a:srgbClr val="000000"/>
                </a:solidFill>
                <a:latin typeface="Helvetica" pitchFamily="80" charset="0"/>
              </a:endParaRPr>
            </a:p>
            <a:p>
              <a:pPr algn="r" eaLnBrk="0" fontAlgn="base" hangingPunct="0">
                <a:lnSpc>
                  <a:spcPct val="85000"/>
                </a:lnSpc>
                <a:spcBef>
                  <a:spcPct val="0"/>
                </a:spcBef>
                <a:spcAft>
                  <a:spcPct val="0"/>
                </a:spcAft>
                <a:buClr>
                  <a:srgbClr val="001ADC"/>
                </a:buClr>
                <a:buSzPct val="100000"/>
                <a:buFont typeface="Wingdings" pitchFamily="2" charset="2"/>
                <a:buNone/>
              </a:pPr>
              <a:endParaRPr lang="en-US" altLang="zh-CN" sz="1200" b="1" dirty="0">
                <a:solidFill>
                  <a:srgbClr val="000000"/>
                </a:solidFill>
                <a:latin typeface="Helvetica" pitchFamily="80" charset="0"/>
              </a:endParaRPr>
            </a:p>
            <a:p>
              <a:pPr algn="r" eaLnBrk="0" fontAlgn="base" hangingPunct="0">
                <a:lnSpc>
                  <a:spcPct val="85000"/>
                </a:lnSpc>
                <a:spcBef>
                  <a:spcPct val="0"/>
                </a:spcBef>
                <a:spcAft>
                  <a:spcPct val="0"/>
                </a:spcAft>
                <a:buClr>
                  <a:srgbClr val="001ADC"/>
                </a:buClr>
                <a:buSzPct val="100000"/>
                <a:buFont typeface="Wingdings" pitchFamily="2" charset="2"/>
                <a:buNone/>
              </a:pPr>
              <a:endParaRPr lang="en-US" altLang="zh-CN" sz="1200" b="1" dirty="0" smtClean="0">
                <a:solidFill>
                  <a:srgbClr val="000000"/>
                </a:solidFill>
                <a:latin typeface="Helvetica" pitchFamily="80" charset="0"/>
              </a:endParaRPr>
            </a:p>
            <a:p>
              <a:pPr algn="r" eaLnBrk="0" fontAlgn="base" hangingPunct="0">
                <a:lnSpc>
                  <a:spcPct val="85000"/>
                </a:lnSpc>
                <a:spcBef>
                  <a:spcPct val="0"/>
                </a:spcBef>
                <a:spcAft>
                  <a:spcPct val="0"/>
                </a:spcAft>
                <a:buClr>
                  <a:srgbClr val="001ADC"/>
                </a:buClr>
                <a:buSzPct val="100000"/>
                <a:buFont typeface="Wingdings" pitchFamily="2" charset="2"/>
                <a:buNone/>
              </a:pPr>
              <a:r>
                <a:rPr lang="zh-CN" altLang="en-US" sz="1100" b="1" dirty="0" smtClean="0">
                  <a:solidFill>
                    <a:srgbClr val="000000"/>
                  </a:solidFill>
                  <a:latin typeface="黑体" pitchFamily="49" charset="-122"/>
                </a:rPr>
                <a:t>数据</a:t>
              </a:r>
              <a:endParaRPr lang="en-US" altLang="zh-CN" sz="1100" b="1" dirty="0" smtClean="0">
                <a:solidFill>
                  <a:srgbClr val="000000"/>
                </a:solidFill>
                <a:latin typeface="黑体" pitchFamily="49" charset="-122"/>
              </a:endParaRPr>
            </a:p>
            <a:p>
              <a:pPr algn="r" eaLnBrk="0" fontAlgn="base" hangingPunct="0">
                <a:lnSpc>
                  <a:spcPct val="85000"/>
                </a:lnSpc>
                <a:spcBef>
                  <a:spcPct val="0"/>
                </a:spcBef>
                <a:spcAft>
                  <a:spcPct val="0"/>
                </a:spcAft>
                <a:buClr>
                  <a:srgbClr val="001ADC"/>
                </a:buClr>
                <a:buSzPct val="100000"/>
                <a:buFont typeface="Wingdings" pitchFamily="2" charset="2"/>
                <a:buNone/>
              </a:pPr>
              <a:r>
                <a:rPr lang="zh-CN" altLang="en-US" sz="1100" b="1" dirty="0" smtClean="0">
                  <a:solidFill>
                    <a:srgbClr val="000000"/>
                  </a:solidFill>
                  <a:latin typeface="黑体" pitchFamily="49" charset="-122"/>
                </a:rPr>
                <a:t>存储器</a:t>
              </a:r>
              <a:endParaRPr lang="en-US" altLang="zh-CN" sz="1200" b="1" dirty="0">
                <a:solidFill>
                  <a:srgbClr val="000000"/>
                </a:solidFill>
                <a:latin typeface="Helvetica" pitchFamily="80" charset="0"/>
              </a:endParaRPr>
            </a:p>
          </p:txBody>
        </p:sp>
        <p:sp>
          <p:nvSpPr>
            <p:cNvPr id="254" name="Text Box 13"/>
            <p:cNvSpPr txBox="1">
              <a:spLocks noChangeArrowheads="1"/>
            </p:cNvSpPr>
            <p:nvPr/>
          </p:nvSpPr>
          <p:spPr bwMode="auto">
            <a:xfrm>
              <a:off x="3347864" y="4581128"/>
              <a:ext cx="6069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lnSpc>
                  <a:spcPct val="85000"/>
                </a:lnSpc>
                <a:spcBef>
                  <a:spcPct val="0"/>
                </a:spcBef>
                <a:spcAft>
                  <a:spcPct val="0"/>
                </a:spcAft>
                <a:buClr>
                  <a:srgbClr val="001ADC"/>
                </a:buClr>
                <a:buSzPct val="100000"/>
                <a:buFont typeface="Wingdings" pitchFamily="2" charset="2"/>
                <a:buNone/>
              </a:pPr>
              <a:r>
                <a:rPr lang="en-US" altLang="zh-CN" sz="1000" b="1" dirty="0" err="1" smtClean="0">
                  <a:solidFill>
                    <a:srgbClr val="000000"/>
                  </a:solidFill>
                </a:rPr>
                <a:t>Addr</a:t>
              </a:r>
              <a:endParaRPr lang="en-US" altLang="zh-CN" sz="1000" b="1" dirty="0">
                <a:solidFill>
                  <a:srgbClr val="000000"/>
                </a:solidFill>
              </a:endParaRPr>
            </a:p>
          </p:txBody>
        </p:sp>
        <p:sp>
          <p:nvSpPr>
            <p:cNvPr id="255" name="Text Box 13"/>
            <p:cNvSpPr txBox="1">
              <a:spLocks noChangeArrowheads="1"/>
            </p:cNvSpPr>
            <p:nvPr/>
          </p:nvSpPr>
          <p:spPr bwMode="auto">
            <a:xfrm>
              <a:off x="3680426" y="4759052"/>
              <a:ext cx="303464"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lnSpc>
                  <a:spcPct val="85000"/>
                </a:lnSpc>
                <a:spcBef>
                  <a:spcPct val="0"/>
                </a:spcBef>
                <a:spcAft>
                  <a:spcPct val="0"/>
                </a:spcAft>
                <a:buClr>
                  <a:srgbClr val="001ADC"/>
                </a:buClr>
                <a:buSzPct val="100000"/>
                <a:buFont typeface="Wingdings" pitchFamily="2" charset="2"/>
                <a:buNone/>
              </a:pPr>
              <a:r>
                <a:rPr lang="en-US" altLang="zh-CN" sz="1000" b="1" dirty="0" err="1" smtClean="0">
                  <a:solidFill>
                    <a:srgbClr val="000000"/>
                  </a:solidFill>
                </a:rPr>
                <a:t>ReadData</a:t>
              </a:r>
              <a:endParaRPr lang="en-US" altLang="zh-CN" sz="1000" b="1" dirty="0">
                <a:solidFill>
                  <a:srgbClr val="000000"/>
                </a:solidFill>
              </a:endParaRPr>
            </a:p>
          </p:txBody>
        </p:sp>
        <p:sp>
          <p:nvSpPr>
            <p:cNvPr id="256" name="Text Box 13"/>
            <p:cNvSpPr txBox="1">
              <a:spLocks noChangeArrowheads="1"/>
            </p:cNvSpPr>
            <p:nvPr/>
          </p:nvSpPr>
          <p:spPr bwMode="auto">
            <a:xfrm>
              <a:off x="3347864" y="5085184"/>
              <a:ext cx="332561"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lnSpc>
                  <a:spcPct val="85000"/>
                </a:lnSpc>
                <a:spcBef>
                  <a:spcPct val="0"/>
                </a:spcBef>
                <a:spcAft>
                  <a:spcPct val="0"/>
                </a:spcAft>
                <a:buClr>
                  <a:srgbClr val="001ADC"/>
                </a:buClr>
                <a:buSzPct val="100000"/>
                <a:buFont typeface="Wingdings" pitchFamily="2" charset="2"/>
                <a:buNone/>
              </a:pPr>
              <a:r>
                <a:rPr lang="en-US" altLang="zh-CN" sz="1000" b="1" smtClean="0">
                  <a:solidFill>
                    <a:srgbClr val="000000"/>
                  </a:solidFill>
                </a:rPr>
                <a:t>Write</a:t>
              </a:r>
              <a:endParaRPr lang="en-US" altLang="zh-CN" sz="1000" b="1" dirty="0" smtClean="0">
                <a:solidFill>
                  <a:srgbClr val="000000"/>
                </a:solidFill>
              </a:endParaRPr>
            </a:p>
            <a:p>
              <a:pPr eaLnBrk="1" fontAlgn="ctr" hangingPunct="1">
                <a:lnSpc>
                  <a:spcPct val="85000"/>
                </a:lnSpc>
                <a:spcBef>
                  <a:spcPct val="0"/>
                </a:spcBef>
                <a:spcAft>
                  <a:spcPct val="0"/>
                </a:spcAft>
                <a:buClr>
                  <a:srgbClr val="001ADC"/>
                </a:buClr>
                <a:buSzPct val="100000"/>
                <a:buFont typeface="Wingdings" pitchFamily="2" charset="2"/>
                <a:buNone/>
              </a:pPr>
              <a:r>
                <a:rPr lang="en-US" altLang="zh-CN" sz="1000" b="1" dirty="0" smtClean="0">
                  <a:solidFill>
                    <a:srgbClr val="000000"/>
                  </a:solidFill>
                </a:rPr>
                <a:t>Data</a:t>
              </a:r>
              <a:endParaRPr lang="en-US" altLang="zh-CN" sz="1000" b="1" dirty="0">
                <a:solidFill>
                  <a:srgbClr val="000000"/>
                </a:solidFill>
              </a:endParaRPr>
            </a:p>
          </p:txBody>
        </p:sp>
      </p:grpSp>
      <p:sp>
        <p:nvSpPr>
          <p:cNvPr id="257" name="Line 186"/>
          <p:cNvSpPr>
            <a:spLocks noChangeShapeType="1"/>
          </p:cNvSpPr>
          <p:nvPr/>
        </p:nvSpPr>
        <p:spPr bwMode="auto">
          <a:xfrm>
            <a:off x="8532114" y="3348051"/>
            <a:ext cx="14434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grpSp>
        <p:nvGrpSpPr>
          <p:cNvPr id="258" name="Group 30"/>
          <p:cNvGrpSpPr>
            <a:grpSpLocks/>
          </p:cNvGrpSpPr>
          <p:nvPr/>
        </p:nvGrpSpPr>
        <p:grpSpPr bwMode="auto">
          <a:xfrm>
            <a:off x="3492056" y="3645048"/>
            <a:ext cx="288000" cy="216000"/>
            <a:chOff x="2064" y="2931"/>
            <a:chExt cx="136" cy="227"/>
          </a:xfrm>
        </p:grpSpPr>
        <p:sp>
          <p:nvSpPr>
            <p:cNvPr id="259" name="Line 31"/>
            <p:cNvSpPr>
              <a:spLocks noChangeShapeType="1"/>
            </p:cNvSpPr>
            <p:nvPr/>
          </p:nvSpPr>
          <p:spPr bwMode="auto">
            <a:xfrm>
              <a:off x="2064" y="3158"/>
              <a:ext cx="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60" name="Line 32"/>
            <p:cNvSpPr>
              <a:spLocks noChangeShapeType="1"/>
            </p:cNvSpPr>
            <p:nvPr/>
          </p:nvSpPr>
          <p:spPr bwMode="auto">
            <a:xfrm flipV="1">
              <a:off x="2109" y="2931"/>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61" name="Line 33"/>
            <p:cNvSpPr>
              <a:spLocks noChangeShapeType="1"/>
            </p:cNvSpPr>
            <p:nvPr/>
          </p:nvSpPr>
          <p:spPr bwMode="auto">
            <a:xfrm>
              <a:off x="2109" y="2931"/>
              <a:ext cx="91"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grpSp>
      <p:sp>
        <p:nvSpPr>
          <p:cNvPr id="262" name="AutoShape 155"/>
          <p:cNvSpPr>
            <a:spLocks noChangeArrowheads="1"/>
          </p:cNvSpPr>
          <p:nvPr/>
        </p:nvSpPr>
        <p:spPr bwMode="auto">
          <a:xfrm>
            <a:off x="7560056" y="3114008"/>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63" name="AutoShape 153"/>
          <p:cNvSpPr>
            <a:spLocks noChangeArrowheads="1"/>
          </p:cNvSpPr>
          <p:nvPr/>
        </p:nvSpPr>
        <p:spPr bwMode="auto">
          <a:xfrm>
            <a:off x="5112056" y="3312008"/>
            <a:ext cx="71437"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64" name="Line 160"/>
          <p:cNvSpPr>
            <a:spLocks noChangeShapeType="1"/>
          </p:cNvSpPr>
          <p:nvPr/>
        </p:nvSpPr>
        <p:spPr bwMode="auto">
          <a:xfrm flipV="1">
            <a:off x="5148056" y="3861048"/>
            <a:ext cx="27363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65" name="Line 73"/>
          <p:cNvSpPr>
            <a:spLocks noChangeShapeType="1"/>
          </p:cNvSpPr>
          <p:nvPr/>
        </p:nvSpPr>
        <p:spPr bwMode="auto">
          <a:xfrm rot="16200000" flipH="1">
            <a:off x="4896037" y="3609020"/>
            <a:ext cx="50405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66" name="Line 48"/>
          <p:cNvSpPr>
            <a:spLocks noChangeShapeType="1"/>
          </p:cNvSpPr>
          <p:nvPr/>
        </p:nvSpPr>
        <p:spPr bwMode="auto">
          <a:xfrm>
            <a:off x="2915816" y="1916832"/>
            <a:ext cx="0" cy="15121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67" name="Line 47"/>
          <p:cNvSpPr>
            <a:spLocks noChangeShapeType="1"/>
          </p:cNvSpPr>
          <p:nvPr/>
        </p:nvSpPr>
        <p:spPr bwMode="auto">
          <a:xfrm flipV="1">
            <a:off x="2915816" y="1916832"/>
            <a:ext cx="27363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68" name="Line 164"/>
          <p:cNvSpPr>
            <a:spLocks noChangeShapeType="1"/>
          </p:cNvSpPr>
          <p:nvPr/>
        </p:nvSpPr>
        <p:spPr bwMode="auto">
          <a:xfrm flipV="1">
            <a:off x="6444208" y="1700808"/>
            <a:ext cx="1440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grpSp>
        <p:nvGrpSpPr>
          <p:cNvPr id="269" name="组合 279"/>
          <p:cNvGrpSpPr/>
          <p:nvPr/>
        </p:nvGrpSpPr>
        <p:grpSpPr>
          <a:xfrm>
            <a:off x="5652120" y="1412776"/>
            <a:ext cx="792088" cy="648072"/>
            <a:chOff x="3132139" y="4437112"/>
            <a:chExt cx="863600" cy="1166552"/>
          </a:xfrm>
        </p:grpSpPr>
        <p:sp>
          <p:nvSpPr>
            <p:cNvPr id="270" name="Rectangle 16"/>
            <p:cNvSpPr>
              <a:spLocks noChangeAspect="1" noChangeArrowheads="1"/>
            </p:cNvSpPr>
            <p:nvPr/>
          </p:nvSpPr>
          <p:spPr bwMode="auto">
            <a:xfrm>
              <a:off x="3132139" y="4437112"/>
              <a:ext cx="863600" cy="1166552"/>
            </a:xfrm>
            <a:prstGeom prst="rect">
              <a:avLst/>
            </a:prstGeom>
            <a:solidFill>
              <a:srgbClr val="FFFFFF"/>
            </a:solidFill>
            <a:ln w="28575">
              <a:solidFill>
                <a:srgbClr val="000000"/>
              </a:solidFill>
              <a:miter lim="800000"/>
              <a:headEnd/>
              <a:tailEnd/>
            </a:ln>
          </p:spPr>
          <p:txBody>
            <a:bodyPr wrap="none" rIns="36000" anchor="t"/>
            <a:lstStyle/>
            <a:p>
              <a:pPr algn="ctr" eaLnBrk="0" fontAlgn="ctr" hangingPunct="0">
                <a:lnSpc>
                  <a:spcPct val="85000"/>
                </a:lnSpc>
                <a:spcBef>
                  <a:spcPct val="0"/>
                </a:spcBef>
                <a:spcAft>
                  <a:spcPct val="0"/>
                </a:spcAft>
                <a:buClr>
                  <a:srgbClr val="001ADC"/>
                </a:buClr>
                <a:buSzPct val="100000"/>
                <a:buFont typeface="Wingdings" pitchFamily="2" charset="2"/>
                <a:buNone/>
              </a:pPr>
              <a:r>
                <a:rPr kumimoji="1" lang="en-US" altLang="zh-CN" sz="1100" b="1" dirty="0" smtClean="0">
                  <a:solidFill>
                    <a:srgbClr val="000000"/>
                  </a:solidFill>
                  <a:latin typeface="黑体" pitchFamily="49" charset="-122"/>
                </a:rPr>
                <a:t>PC</a:t>
              </a:r>
              <a:r>
                <a:rPr kumimoji="1" lang="zh-CN" altLang="en-US" sz="1100" b="1" dirty="0" smtClean="0">
                  <a:solidFill>
                    <a:srgbClr val="000000"/>
                  </a:solidFill>
                  <a:latin typeface="黑体" pitchFamily="49" charset="-122"/>
                </a:rPr>
                <a:t>计算</a:t>
              </a:r>
              <a:endParaRPr kumimoji="1" lang="zh-CN" altLang="en-US" sz="1100" b="1" dirty="0">
                <a:solidFill>
                  <a:srgbClr val="000000"/>
                </a:solidFill>
                <a:latin typeface="黑体" pitchFamily="49" charset="-122"/>
              </a:endParaRPr>
            </a:p>
          </p:txBody>
        </p:sp>
        <p:sp>
          <p:nvSpPr>
            <p:cNvPr id="271" name="Text Box 17"/>
            <p:cNvSpPr txBox="1">
              <a:spLocks noChangeArrowheads="1"/>
            </p:cNvSpPr>
            <p:nvPr/>
          </p:nvSpPr>
          <p:spPr bwMode="auto">
            <a:xfrm>
              <a:off x="3132139" y="4825964"/>
              <a:ext cx="440792" cy="58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3600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lnSpc>
                  <a:spcPct val="85000"/>
                </a:lnSpc>
                <a:spcBef>
                  <a:spcPct val="0"/>
                </a:spcBef>
                <a:spcAft>
                  <a:spcPct val="0"/>
                </a:spcAft>
                <a:buClr>
                  <a:srgbClr val="001ADC"/>
                </a:buClr>
                <a:buSzPct val="100000"/>
                <a:buFont typeface="Wingdings" pitchFamily="2" charset="2"/>
                <a:buNone/>
              </a:pPr>
              <a:r>
                <a:rPr lang="en-US" altLang="zh-CN" sz="1000" b="1" dirty="0" smtClean="0">
                  <a:solidFill>
                    <a:srgbClr val="000000"/>
                  </a:solidFill>
                </a:rPr>
                <a:t>PC</a:t>
              </a:r>
            </a:p>
            <a:p>
              <a:pPr eaLnBrk="1" fontAlgn="ctr" hangingPunct="1">
                <a:lnSpc>
                  <a:spcPct val="85000"/>
                </a:lnSpc>
                <a:spcBef>
                  <a:spcPct val="0"/>
                </a:spcBef>
                <a:spcAft>
                  <a:spcPct val="0"/>
                </a:spcAft>
                <a:buClr>
                  <a:srgbClr val="001ADC"/>
                </a:buClr>
                <a:buSzPct val="100000"/>
                <a:buFont typeface="Wingdings" pitchFamily="2" charset="2"/>
                <a:buNone/>
              </a:pPr>
              <a:endParaRPr lang="en-US" altLang="zh-CN" sz="500" b="1" dirty="0" smtClean="0">
                <a:solidFill>
                  <a:srgbClr val="000000"/>
                </a:solidFill>
              </a:endParaRPr>
            </a:p>
            <a:p>
              <a:pPr eaLnBrk="1" fontAlgn="ctr" hangingPunct="1">
                <a:lnSpc>
                  <a:spcPct val="85000"/>
                </a:lnSpc>
                <a:spcBef>
                  <a:spcPct val="0"/>
                </a:spcBef>
                <a:spcAft>
                  <a:spcPct val="0"/>
                </a:spcAft>
                <a:buClr>
                  <a:srgbClr val="001ADC"/>
                </a:buClr>
                <a:buSzPct val="100000"/>
                <a:buFont typeface="Wingdings" pitchFamily="2" charset="2"/>
                <a:buNone/>
              </a:pPr>
              <a:r>
                <a:rPr lang="en-US" altLang="zh-CN" sz="1000" b="1" smtClean="0">
                  <a:solidFill>
                    <a:srgbClr val="000000"/>
                  </a:solidFill>
                </a:rPr>
                <a:t>IMM</a:t>
              </a:r>
              <a:endParaRPr lang="en-US" altLang="zh-CN" sz="1000" b="1" dirty="0">
                <a:solidFill>
                  <a:srgbClr val="000000"/>
                </a:solidFill>
              </a:endParaRPr>
            </a:p>
          </p:txBody>
        </p:sp>
        <p:sp>
          <p:nvSpPr>
            <p:cNvPr id="272" name="Text Box 22"/>
            <p:cNvSpPr txBox="1">
              <a:spLocks noChangeArrowheads="1"/>
            </p:cNvSpPr>
            <p:nvPr/>
          </p:nvSpPr>
          <p:spPr bwMode="auto">
            <a:xfrm>
              <a:off x="3420006" y="4825963"/>
              <a:ext cx="575733" cy="58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36000" tIns="0" rIns="3600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lnSpc>
                  <a:spcPct val="85000"/>
                </a:lnSpc>
                <a:spcBef>
                  <a:spcPct val="0"/>
                </a:spcBef>
                <a:spcAft>
                  <a:spcPct val="0"/>
                </a:spcAft>
                <a:buClr>
                  <a:srgbClr val="001ADC"/>
                </a:buClr>
                <a:buSzPct val="100000"/>
                <a:buFont typeface="Wingdings" pitchFamily="2" charset="2"/>
                <a:buNone/>
              </a:pPr>
              <a:r>
                <a:rPr lang="en-US" altLang="zh-CN" sz="1000" b="1" dirty="0" smtClean="0">
                  <a:solidFill>
                    <a:srgbClr val="000000"/>
                  </a:solidFill>
                </a:rPr>
                <a:t>NPC</a:t>
              </a:r>
            </a:p>
            <a:p>
              <a:pPr eaLnBrk="1" fontAlgn="ctr" hangingPunct="1">
                <a:lnSpc>
                  <a:spcPct val="85000"/>
                </a:lnSpc>
                <a:spcBef>
                  <a:spcPct val="0"/>
                </a:spcBef>
                <a:spcAft>
                  <a:spcPct val="0"/>
                </a:spcAft>
                <a:buClr>
                  <a:srgbClr val="001ADC"/>
                </a:buClr>
                <a:buSzPct val="100000"/>
                <a:buFont typeface="Wingdings" pitchFamily="2" charset="2"/>
                <a:buNone/>
              </a:pPr>
              <a:endParaRPr lang="en-US" altLang="zh-CN" sz="200" b="1" dirty="0" smtClean="0">
                <a:solidFill>
                  <a:srgbClr val="000000"/>
                </a:solidFill>
              </a:endParaRPr>
            </a:p>
            <a:p>
              <a:pPr algn="r" eaLnBrk="1" fontAlgn="ctr" hangingPunct="1">
                <a:lnSpc>
                  <a:spcPct val="85000"/>
                </a:lnSpc>
                <a:spcBef>
                  <a:spcPct val="0"/>
                </a:spcBef>
                <a:spcAft>
                  <a:spcPct val="0"/>
                </a:spcAft>
                <a:buClr>
                  <a:srgbClr val="001ADC"/>
                </a:buClr>
                <a:buSzPct val="100000"/>
                <a:buFont typeface="Wingdings" pitchFamily="2" charset="2"/>
                <a:buNone/>
              </a:pPr>
              <a:endParaRPr lang="en-US" altLang="zh-CN" sz="300" b="1" dirty="0" smtClean="0">
                <a:solidFill>
                  <a:srgbClr val="000000"/>
                </a:solidFill>
              </a:endParaRPr>
            </a:p>
            <a:p>
              <a:pPr algn="r" eaLnBrk="1" fontAlgn="ctr" hangingPunct="1">
                <a:lnSpc>
                  <a:spcPct val="85000"/>
                </a:lnSpc>
                <a:spcBef>
                  <a:spcPct val="0"/>
                </a:spcBef>
                <a:spcAft>
                  <a:spcPct val="0"/>
                </a:spcAft>
                <a:buClr>
                  <a:srgbClr val="001ADC"/>
                </a:buClr>
                <a:buSzPct val="100000"/>
                <a:buFont typeface="Wingdings" pitchFamily="2" charset="2"/>
                <a:buNone/>
              </a:pPr>
              <a:r>
                <a:rPr lang="en-US" altLang="zh-CN" sz="1000" b="1" dirty="0" smtClean="0">
                  <a:solidFill>
                    <a:srgbClr val="000000"/>
                  </a:solidFill>
                </a:rPr>
                <a:t>PC+4</a:t>
              </a:r>
              <a:endParaRPr lang="en-US" altLang="zh-CN" sz="1000" b="1" dirty="0">
                <a:solidFill>
                  <a:srgbClr val="000000"/>
                </a:solidFill>
              </a:endParaRPr>
            </a:p>
          </p:txBody>
        </p:sp>
      </p:grpSp>
      <p:sp>
        <p:nvSpPr>
          <p:cNvPr id="273" name="Line 164"/>
          <p:cNvSpPr>
            <a:spLocks noChangeShapeType="1"/>
          </p:cNvSpPr>
          <p:nvPr/>
        </p:nvSpPr>
        <p:spPr bwMode="auto">
          <a:xfrm flipH="1" flipV="1">
            <a:off x="6588224" y="1268760"/>
            <a:ext cx="0" cy="4320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74" name="Line 48"/>
          <p:cNvSpPr>
            <a:spLocks noChangeShapeType="1"/>
          </p:cNvSpPr>
          <p:nvPr/>
        </p:nvSpPr>
        <p:spPr bwMode="auto">
          <a:xfrm>
            <a:off x="3059832" y="1916832"/>
            <a:ext cx="0" cy="8640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75" name="Line 48"/>
          <p:cNvSpPr>
            <a:spLocks noChangeShapeType="1"/>
          </p:cNvSpPr>
          <p:nvPr/>
        </p:nvSpPr>
        <p:spPr bwMode="auto">
          <a:xfrm>
            <a:off x="3203848" y="1916832"/>
            <a:ext cx="0" cy="4320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76" name="AutoShape 158"/>
          <p:cNvSpPr>
            <a:spLocks noChangeArrowheads="1"/>
          </p:cNvSpPr>
          <p:nvPr/>
        </p:nvSpPr>
        <p:spPr bwMode="auto">
          <a:xfrm>
            <a:off x="3017685" y="2751018"/>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77" name="AutoShape 158"/>
          <p:cNvSpPr>
            <a:spLocks noChangeArrowheads="1"/>
          </p:cNvSpPr>
          <p:nvPr/>
        </p:nvSpPr>
        <p:spPr bwMode="auto">
          <a:xfrm>
            <a:off x="3162465" y="2318400"/>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78" name="Line 164"/>
          <p:cNvSpPr>
            <a:spLocks noChangeShapeType="1"/>
          </p:cNvSpPr>
          <p:nvPr/>
        </p:nvSpPr>
        <p:spPr bwMode="auto">
          <a:xfrm flipV="1">
            <a:off x="6444208" y="1916832"/>
            <a:ext cx="1440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79" name="Line 164"/>
          <p:cNvSpPr>
            <a:spLocks noChangeShapeType="1"/>
          </p:cNvSpPr>
          <p:nvPr/>
        </p:nvSpPr>
        <p:spPr bwMode="auto">
          <a:xfrm flipH="1" flipV="1">
            <a:off x="6588224" y="1916832"/>
            <a:ext cx="0" cy="23042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80" name="任意多边形 279"/>
          <p:cNvSpPr/>
          <p:nvPr/>
        </p:nvSpPr>
        <p:spPr bwMode="auto">
          <a:xfrm>
            <a:off x="3276056" y="3645072"/>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eaLnBrk="0" fontAlgn="ctr" hangingPunct="0">
              <a:lnSpc>
                <a:spcPct val="85000"/>
              </a:lnSpc>
              <a:spcBef>
                <a:spcPct val="0"/>
              </a:spcBef>
              <a:spcAft>
                <a:spcPct val="0"/>
              </a:spcAft>
              <a:buClr>
                <a:srgbClr val="001ADC"/>
              </a:buClr>
              <a:buSzPct val="100000"/>
              <a:buFont typeface="Wingdings" pitchFamily="2" charset="2"/>
              <a:buNone/>
            </a:pPr>
            <a:r>
              <a:rPr kumimoji="1" lang="en-US" altLang="zh-CN" sz="900" b="1" dirty="0" smtClean="0">
                <a:solidFill>
                  <a:srgbClr val="000000"/>
                </a:solidFill>
              </a:rPr>
              <a:t>0</a:t>
            </a:r>
            <a:endParaRPr kumimoji="1" lang="en-US" altLang="zh-CN" sz="300" b="1" dirty="0" smtClean="0">
              <a:solidFill>
                <a:srgbClr val="000000"/>
              </a:solidFill>
            </a:endParaRPr>
          </a:p>
          <a:p>
            <a:pPr eaLnBrk="0" fontAlgn="ctr" hangingPunct="0">
              <a:lnSpc>
                <a:spcPct val="85000"/>
              </a:lnSpc>
              <a:spcBef>
                <a:spcPct val="0"/>
              </a:spcBef>
              <a:spcAft>
                <a:spcPct val="0"/>
              </a:spcAft>
              <a:buClr>
                <a:srgbClr val="001ADC"/>
              </a:buClr>
              <a:buSzPct val="100000"/>
              <a:buFont typeface="Wingdings" pitchFamily="2" charset="2"/>
              <a:buNone/>
            </a:pPr>
            <a:r>
              <a:rPr kumimoji="1" lang="en-US" altLang="zh-CN" sz="900" b="1" dirty="0" smtClean="0">
                <a:solidFill>
                  <a:srgbClr val="000000"/>
                </a:solidFill>
              </a:rPr>
              <a:t>1</a:t>
            </a:r>
          </a:p>
          <a:p>
            <a:pPr eaLnBrk="0" fontAlgn="ctr" hangingPunct="0">
              <a:lnSpc>
                <a:spcPct val="85000"/>
              </a:lnSpc>
              <a:spcBef>
                <a:spcPct val="0"/>
              </a:spcBef>
              <a:spcAft>
                <a:spcPct val="0"/>
              </a:spcAft>
              <a:buClr>
                <a:srgbClr val="001ADC"/>
              </a:buClr>
              <a:buSzPct val="100000"/>
              <a:buFont typeface="Wingdings" pitchFamily="2" charset="2"/>
              <a:buNone/>
            </a:pPr>
            <a:r>
              <a:rPr kumimoji="1" lang="en-US" altLang="zh-CN" sz="900" b="1" dirty="0">
                <a:solidFill>
                  <a:srgbClr val="000000"/>
                </a:solidFill>
              </a:rPr>
              <a:t>2</a:t>
            </a:r>
            <a:endParaRPr kumimoji="1" lang="en-US" altLang="zh-CN" sz="900" b="1" dirty="0" smtClean="0">
              <a:solidFill>
                <a:srgbClr val="000000"/>
              </a:solidFill>
            </a:endParaRPr>
          </a:p>
        </p:txBody>
      </p:sp>
      <p:sp>
        <p:nvSpPr>
          <p:cNvPr id="281" name="Line 263"/>
          <p:cNvSpPr>
            <a:spLocks noChangeShapeType="1"/>
          </p:cNvSpPr>
          <p:nvPr/>
        </p:nvSpPr>
        <p:spPr bwMode="auto">
          <a:xfrm>
            <a:off x="3059832" y="4221088"/>
            <a:ext cx="3528392"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82" name="Line 126"/>
          <p:cNvSpPr>
            <a:spLocks noChangeShapeType="1"/>
          </p:cNvSpPr>
          <p:nvPr/>
        </p:nvSpPr>
        <p:spPr bwMode="auto">
          <a:xfrm>
            <a:off x="3059832" y="4005064"/>
            <a:ext cx="21602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83" name="Line 9"/>
          <p:cNvSpPr>
            <a:spLocks noChangeShapeType="1"/>
          </p:cNvSpPr>
          <p:nvPr/>
        </p:nvSpPr>
        <p:spPr bwMode="auto">
          <a:xfrm flipV="1">
            <a:off x="3059832" y="4005064"/>
            <a:ext cx="0" cy="2160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84" name="Line 145"/>
          <p:cNvSpPr>
            <a:spLocks noChangeShapeType="1"/>
          </p:cNvSpPr>
          <p:nvPr/>
        </p:nvSpPr>
        <p:spPr bwMode="auto">
          <a:xfrm>
            <a:off x="4857359" y="1846833"/>
            <a:ext cx="144463" cy="1444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85" name="Text Box 146"/>
          <p:cNvSpPr txBox="1">
            <a:spLocks noChangeArrowheads="1"/>
          </p:cNvSpPr>
          <p:nvPr/>
        </p:nvSpPr>
        <p:spPr bwMode="auto">
          <a:xfrm>
            <a:off x="4857359" y="1808733"/>
            <a:ext cx="215900"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spcBef>
                <a:spcPct val="0"/>
              </a:spcBef>
              <a:spcAft>
                <a:spcPct val="0"/>
              </a:spcAft>
              <a:buClr>
                <a:srgbClr val="001ADC"/>
              </a:buClr>
              <a:buSzPct val="100000"/>
              <a:buFont typeface="Wingdings" pitchFamily="2" charset="2"/>
              <a:buNone/>
            </a:pPr>
            <a:r>
              <a:rPr lang="en-US" altLang="zh-CN" sz="800" b="1">
                <a:solidFill>
                  <a:srgbClr val="000000"/>
                </a:solidFill>
              </a:rPr>
              <a:t>26</a:t>
            </a:r>
          </a:p>
        </p:txBody>
      </p:sp>
      <p:sp>
        <p:nvSpPr>
          <p:cNvPr id="286" name="Line 29"/>
          <p:cNvSpPr>
            <a:spLocks noChangeShapeType="1"/>
          </p:cNvSpPr>
          <p:nvPr/>
        </p:nvSpPr>
        <p:spPr bwMode="auto">
          <a:xfrm flipV="1">
            <a:off x="3563150" y="3204008"/>
            <a:ext cx="21748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87" name="Line 126"/>
          <p:cNvSpPr>
            <a:spLocks noChangeShapeType="1"/>
          </p:cNvSpPr>
          <p:nvPr/>
        </p:nvSpPr>
        <p:spPr bwMode="auto">
          <a:xfrm flipV="1">
            <a:off x="3131350" y="3356992"/>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pPr>
            <a:endParaRPr kumimoji="1" lang="zh-CN" altLang="en-US" sz="1400" b="1">
              <a:solidFill>
                <a:srgbClr val="000000"/>
              </a:solidFill>
            </a:endParaRPr>
          </a:p>
        </p:txBody>
      </p:sp>
      <p:sp>
        <p:nvSpPr>
          <p:cNvPr id="288" name="Text Box 127"/>
          <p:cNvSpPr txBox="1">
            <a:spLocks noChangeArrowheads="1"/>
          </p:cNvSpPr>
          <p:nvPr/>
        </p:nvSpPr>
        <p:spPr bwMode="auto">
          <a:xfrm>
            <a:off x="2986888" y="3336925"/>
            <a:ext cx="1444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spcBef>
                <a:spcPct val="0"/>
              </a:spcBef>
              <a:spcAft>
                <a:spcPct val="0"/>
              </a:spcAft>
              <a:buClr>
                <a:srgbClr val="001ADC"/>
              </a:buClr>
              <a:buSzPct val="100000"/>
              <a:buFont typeface="Wingdings" pitchFamily="2" charset="2"/>
              <a:buNone/>
            </a:pPr>
            <a:r>
              <a:rPr lang="en-US" altLang="zh-CN" sz="1000" b="1" dirty="0">
                <a:solidFill>
                  <a:srgbClr val="000000"/>
                </a:solidFill>
              </a:rPr>
              <a:t>1F</a:t>
            </a:r>
          </a:p>
        </p:txBody>
      </p:sp>
      <p:sp>
        <p:nvSpPr>
          <p:cNvPr id="289" name="任意多边形 288"/>
          <p:cNvSpPr/>
          <p:nvPr/>
        </p:nvSpPr>
        <p:spPr bwMode="auto">
          <a:xfrm>
            <a:off x="3347888" y="2997000"/>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eaLnBrk="0" fontAlgn="ctr" hangingPunct="0">
              <a:lnSpc>
                <a:spcPct val="85000"/>
              </a:lnSpc>
              <a:spcBef>
                <a:spcPct val="0"/>
              </a:spcBef>
              <a:spcAft>
                <a:spcPct val="0"/>
              </a:spcAft>
              <a:buClr>
                <a:srgbClr val="001ADC"/>
              </a:buClr>
              <a:buSzPct val="100000"/>
              <a:buFont typeface="Wingdings" pitchFamily="2" charset="2"/>
              <a:buNone/>
            </a:pPr>
            <a:r>
              <a:rPr kumimoji="1" lang="en-US" altLang="zh-CN" sz="900" b="1" dirty="0" smtClean="0">
                <a:solidFill>
                  <a:srgbClr val="000000"/>
                </a:solidFill>
              </a:rPr>
              <a:t>0</a:t>
            </a:r>
            <a:endParaRPr kumimoji="1" lang="en-US" altLang="zh-CN" sz="300" b="1" dirty="0" smtClean="0">
              <a:solidFill>
                <a:srgbClr val="000000"/>
              </a:solidFill>
            </a:endParaRPr>
          </a:p>
          <a:p>
            <a:pPr eaLnBrk="0" fontAlgn="ctr" hangingPunct="0">
              <a:lnSpc>
                <a:spcPct val="85000"/>
              </a:lnSpc>
              <a:spcBef>
                <a:spcPct val="0"/>
              </a:spcBef>
              <a:spcAft>
                <a:spcPct val="0"/>
              </a:spcAft>
              <a:buClr>
                <a:srgbClr val="001ADC"/>
              </a:buClr>
              <a:buSzPct val="100000"/>
              <a:buFont typeface="Wingdings" pitchFamily="2" charset="2"/>
              <a:buNone/>
            </a:pPr>
            <a:r>
              <a:rPr kumimoji="1" lang="en-US" altLang="zh-CN" sz="900" b="1" dirty="0" smtClean="0">
                <a:solidFill>
                  <a:srgbClr val="000000"/>
                </a:solidFill>
              </a:rPr>
              <a:t>1</a:t>
            </a:r>
          </a:p>
          <a:p>
            <a:pPr eaLnBrk="0" fontAlgn="ctr" hangingPunct="0">
              <a:lnSpc>
                <a:spcPct val="85000"/>
              </a:lnSpc>
              <a:spcBef>
                <a:spcPct val="0"/>
              </a:spcBef>
              <a:spcAft>
                <a:spcPct val="0"/>
              </a:spcAft>
              <a:buClr>
                <a:srgbClr val="001ADC"/>
              </a:buClr>
              <a:buSzPct val="100000"/>
              <a:buFont typeface="Wingdings" pitchFamily="2" charset="2"/>
              <a:buNone/>
            </a:pPr>
            <a:r>
              <a:rPr kumimoji="1" lang="en-US" altLang="zh-CN" sz="900" b="1" dirty="0">
                <a:solidFill>
                  <a:srgbClr val="000000"/>
                </a:solidFill>
              </a:rPr>
              <a:t>2</a:t>
            </a:r>
            <a:endParaRPr kumimoji="1" lang="en-US" altLang="zh-CN" sz="900" b="1" dirty="0" smtClean="0">
              <a:solidFill>
                <a:srgbClr val="000000"/>
              </a:solidFill>
            </a:endParaRPr>
          </a:p>
        </p:txBody>
      </p:sp>
      <p:grpSp>
        <p:nvGrpSpPr>
          <p:cNvPr id="290" name="Group 97"/>
          <p:cNvGrpSpPr>
            <a:grpSpLocks/>
          </p:cNvGrpSpPr>
          <p:nvPr/>
        </p:nvGrpSpPr>
        <p:grpSpPr bwMode="auto">
          <a:xfrm>
            <a:off x="3059913" y="2785046"/>
            <a:ext cx="287337" cy="247650"/>
            <a:chOff x="4286" y="1525"/>
            <a:chExt cx="362" cy="272"/>
          </a:xfrm>
        </p:grpSpPr>
        <p:sp>
          <p:nvSpPr>
            <p:cNvPr id="291" name="Line 98"/>
            <p:cNvSpPr>
              <a:spLocks noChangeShapeType="1"/>
            </p:cNvSpPr>
            <p:nvPr/>
          </p:nvSpPr>
          <p:spPr bwMode="auto">
            <a:xfrm flipV="1">
              <a:off x="4286" y="1525"/>
              <a:ext cx="0" cy="2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defRPr/>
              </a:pPr>
              <a:endParaRPr kumimoji="1" lang="zh-CN" altLang="en-US" sz="1400" b="1" kern="0">
                <a:solidFill>
                  <a:srgbClr val="000000"/>
                </a:solidFill>
              </a:endParaRPr>
            </a:p>
          </p:txBody>
        </p:sp>
        <p:sp>
          <p:nvSpPr>
            <p:cNvPr id="292" name="Line 99"/>
            <p:cNvSpPr>
              <a:spLocks noChangeShapeType="1"/>
            </p:cNvSpPr>
            <p:nvPr/>
          </p:nvSpPr>
          <p:spPr bwMode="auto">
            <a:xfrm flipH="1">
              <a:off x="4286" y="1797"/>
              <a:ext cx="362"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defRPr/>
              </a:pPr>
              <a:endParaRPr kumimoji="1" lang="zh-CN" altLang="en-US" sz="1400" b="1" kern="0">
                <a:solidFill>
                  <a:srgbClr val="000000"/>
                </a:solidFill>
              </a:endParaRPr>
            </a:p>
          </p:txBody>
        </p:sp>
      </p:grpSp>
      <p:sp>
        <p:nvSpPr>
          <p:cNvPr id="293" name="AutoShape 147"/>
          <p:cNvSpPr>
            <a:spLocks noChangeArrowheads="1"/>
          </p:cNvSpPr>
          <p:nvPr/>
        </p:nvSpPr>
        <p:spPr bwMode="auto">
          <a:xfrm>
            <a:off x="3024988" y="2743136"/>
            <a:ext cx="71437" cy="71437"/>
          </a:xfrm>
          <a:prstGeom prst="octagon">
            <a:avLst>
              <a:gd name="adj" fmla="val 50000"/>
            </a:avLst>
          </a:prstGeom>
          <a:solidFill>
            <a:srgbClr val="000000"/>
          </a:solidFill>
          <a:ln w="12700" algn="ctr">
            <a:solidFill>
              <a:srgbClr val="000000"/>
            </a:solidFill>
            <a:miter lim="800000"/>
            <a:headEnd/>
            <a:tailEnd/>
          </a:ln>
        </p:spPr>
        <p:txBody>
          <a:bodyPr wrap="none" anchor="ctr"/>
          <a:lstStyle/>
          <a:p>
            <a:pPr algn="ctr" eaLnBrk="0" fontAlgn="ctr" hangingPunct="0">
              <a:lnSpc>
                <a:spcPct val="85000"/>
              </a:lnSpc>
              <a:spcBef>
                <a:spcPct val="0"/>
              </a:spcBef>
              <a:spcAft>
                <a:spcPct val="0"/>
              </a:spcAft>
              <a:buClr>
                <a:srgbClr val="001ADC"/>
              </a:buClr>
              <a:buSzPct val="100000"/>
              <a:buFont typeface="Wingdings" pitchFamily="2" charset="2"/>
              <a:buNone/>
              <a:defRPr/>
            </a:pPr>
            <a:endParaRPr kumimoji="1" lang="zh-CN" altLang="en-US" sz="1400" b="1" kern="0">
              <a:solidFill>
                <a:srgbClr val="000000"/>
              </a:solidFill>
            </a:endParaRPr>
          </a:p>
        </p:txBody>
      </p:sp>
      <p:sp>
        <p:nvSpPr>
          <p:cNvPr id="294" name="Text Box 170"/>
          <p:cNvSpPr txBox="1">
            <a:spLocks noChangeArrowheads="1"/>
          </p:cNvSpPr>
          <p:nvPr/>
        </p:nvSpPr>
        <p:spPr bwMode="auto">
          <a:xfrm>
            <a:off x="3167863" y="2888233"/>
            <a:ext cx="215900"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spcBef>
                <a:spcPct val="0"/>
              </a:spcBef>
              <a:spcAft>
                <a:spcPct val="0"/>
              </a:spcAft>
              <a:buClr>
                <a:srgbClr val="001ADC"/>
              </a:buClr>
              <a:buSzPct val="100000"/>
              <a:buFont typeface="Wingdings" pitchFamily="2" charset="2"/>
              <a:buNone/>
              <a:defRPr/>
            </a:pPr>
            <a:r>
              <a:rPr lang="en-US" altLang="zh-CN" sz="1000" b="1" kern="0" dirty="0" smtClean="0">
                <a:solidFill>
                  <a:srgbClr val="000000"/>
                </a:solidFill>
              </a:rPr>
              <a:t>M1</a:t>
            </a:r>
            <a:endParaRPr lang="en-US" altLang="zh-CN" sz="1000" b="1" kern="0" dirty="0">
              <a:solidFill>
                <a:srgbClr val="000000"/>
              </a:solidFill>
            </a:endParaRPr>
          </a:p>
        </p:txBody>
      </p:sp>
      <p:grpSp>
        <p:nvGrpSpPr>
          <p:cNvPr id="295" name="组合 300"/>
          <p:cNvGrpSpPr/>
          <p:nvPr/>
        </p:nvGrpSpPr>
        <p:grpSpPr>
          <a:xfrm flipV="1">
            <a:off x="8316416" y="2852936"/>
            <a:ext cx="72008" cy="80540"/>
            <a:chOff x="287524" y="3070225"/>
            <a:chExt cx="72008" cy="80540"/>
          </a:xfrm>
        </p:grpSpPr>
        <p:cxnSp>
          <p:nvCxnSpPr>
            <p:cNvPr id="296" name="直接连接符 295"/>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97" name="直接连接符 296"/>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298" name="Text Box 170"/>
          <p:cNvSpPr txBox="1">
            <a:spLocks noChangeArrowheads="1"/>
          </p:cNvSpPr>
          <p:nvPr/>
        </p:nvSpPr>
        <p:spPr bwMode="auto">
          <a:xfrm>
            <a:off x="3131964" y="3552691"/>
            <a:ext cx="215900"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spcBef>
                <a:spcPct val="0"/>
              </a:spcBef>
              <a:spcAft>
                <a:spcPct val="0"/>
              </a:spcAft>
              <a:buClr>
                <a:srgbClr val="001ADC"/>
              </a:buClr>
              <a:buSzPct val="100000"/>
              <a:buFont typeface="Wingdings" pitchFamily="2" charset="2"/>
              <a:buNone/>
              <a:defRPr/>
            </a:pPr>
            <a:r>
              <a:rPr lang="en-US" altLang="zh-CN" sz="1000" b="1" kern="0" dirty="0" smtClean="0">
                <a:solidFill>
                  <a:srgbClr val="000000"/>
                </a:solidFill>
              </a:rPr>
              <a:t>M2</a:t>
            </a:r>
            <a:endParaRPr lang="en-US" altLang="zh-CN" sz="1000" b="1" kern="0" dirty="0">
              <a:solidFill>
                <a:srgbClr val="000000"/>
              </a:solidFill>
            </a:endParaRPr>
          </a:p>
        </p:txBody>
      </p:sp>
      <p:sp>
        <p:nvSpPr>
          <p:cNvPr id="299" name="Text Box 170"/>
          <p:cNvSpPr txBox="1">
            <a:spLocks noChangeArrowheads="1"/>
          </p:cNvSpPr>
          <p:nvPr/>
        </p:nvSpPr>
        <p:spPr bwMode="auto">
          <a:xfrm>
            <a:off x="5508228" y="3696707"/>
            <a:ext cx="215900"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spcBef>
                <a:spcPct val="0"/>
              </a:spcBef>
              <a:spcAft>
                <a:spcPct val="0"/>
              </a:spcAft>
              <a:buClr>
                <a:srgbClr val="001ADC"/>
              </a:buClr>
              <a:buSzPct val="100000"/>
              <a:buFont typeface="Wingdings" pitchFamily="2" charset="2"/>
              <a:buNone/>
              <a:defRPr/>
            </a:pPr>
            <a:r>
              <a:rPr lang="en-US" altLang="zh-CN" sz="1000" b="1" kern="0" dirty="0" smtClean="0">
                <a:solidFill>
                  <a:srgbClr val="000000"/>
                </a:solidFill>
              </a:rPr>
              <a:t>M3</a:t>
            </a:r>
            <a:endParaRPr lang="en-US" altLang="zh-CN" sz="1000" b="1" kern="0" dirty="0">
              <a:solidFill>
                <a:srgbClr val="000000"/>
              </a:solidFill>
            </a:endParaRPr>
          </a:p>
        </p:txBody>
      </p:sp>
      <p:cxnSp>
        <p:nvCxnSpPr>
          <p:cNvPr id="300" name="直接箭头连接符 299"/>
          <p:cNvCxnSpPr/>
          <p:nvPr/>
        </p:nvCxnSpPr>
        <p:spPr>
          <a:xfrm>
            <a:off x="3455888" y="2636912"/>
            <a:ext cx="0" cy="360000"/>
          </a:xfrm>
          <a:prstGeom prst="straightConnector1">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01" name="直接箭头连接符 300"/>
          <p:cNvCxnSpPr/>
          <p:nvPr/>
        </p:nvCxnSpPr>
        <p:spPr>
          <a:xfrm>
            <a:off x="3419872" y="3285024"/>
            <a:ext cx="0" cy="360000"/>
          </a:xfrm>
          <a:prstGeom prst="straightConnector1">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02" name="直接箭头连接符 301"/>
          <p:cNvCxnSpPr/>
          <p:nvPr/>
        </p:nvCxnSpPr>
        <p:spPr>
          <a:xfrm>
            <a:off x="5580112" y="2852936"/>
            <a:ext cx="0" cy="432048"/>
          </a:xfrm>
          <a:prstGeom prst="straightConnector1">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838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itle 100"/>
          <p:cNvSpPr>
            <a:spLocks noGrp="1"/>
          </p:cNvSpPr>
          <p:nvPr>
            <p:ph type="title"/>
          </p:nvPr>
        </p:nvSpPr>
        <p:spPr>
          <a:xfrm>
            <a:off x="457200" y="274320"/>
            <a:ext cx="8229600" cy="1143000"/>
          </a:xfrm>
        </p:spPr>
        <p:txBody>
          <a:bodyPr/>
          <a:lstStyle/>
          <a:p>
            <a:r>
              <a:rPr lang="zh-CN" altLang="en-US" dirty="0" smtClean="0">
                <a:solidFill>
                  <a:srgbClr val="FF0000"/>
                </a:solidFill>
              </a:rPr>
              <a:t>流水线示意图</a:t>
            </a:r>
            <a:endParaRPr lang="en-US" dirty="0">
              <a:solidFill>
                <a:srgbClr val="FF0000"/>
              </a:solidFill>
            </a:endParaRPr>
          </a:p>
        </p:txBody>
      </p:sp>
      <p:sp>
        <p:nvSpPr>
          <p:cNvPr id="102" name="Content Placeholder 101"/>
          <p:cNvSpPr>
            <a:spLocks noGrp="1"/>
          </p:cNvSpPr>
          <p:nvPr>
            <p:ph idx="1"/>
          </p:nvPr>
        </p:nvSpPr>
        <p:spPr>
          <a:xfrm>
            <a:off x="491067" y="4345694"/>
            <a:ext cx="8229600" cy="1168400"/>
          </a:xfrm>
        </p:spPr>
        <p:txBody>
          <a:bodyPr>
            <a:normAutofit/>
          </a:bodyPr>
          <a:lstStyle/>
          <a:p>
            <a:r>
              <a:rPr lang="zh-CN" altLang="en-US" sz="2800" dirty="0"/>
              <a:t>使</a:t>
            </a:r>
            <a:r>
              <a:rPr lang="zh-CN" altLang="en-US" sz="2800" dirty="0" smtClean="0"/>
              <a:t>用数据通路来表示流水线</a:t>
            </a:r>
            <a:endParaRPr lang="en-US" sz="2800" dirty="0"/>
          </a:p>
        </p:txBody>
      </p:sp>
      <p:grpSp>
        <p:nvGrpSpPr>
          <p:cNvPr id="56" name="Group 4"/>
          <p:cNvGrpSpPr>
            <a:grpSpLocks/>
          </p:cNvGrpSpPr>
          <p:nvPr/>
        </p:nvGrpSpPr>
        <p:grpSpPr bwMode="auto">
          <a:xfrm>
            <a:off x="2487168" y="4800600"/>
            <a:ext cx="4171950" cy="1658938"/>
            <a:chOff x="1357" y="2946"/>
            <a:chExt cx="2628" cy="1045"/>
          </a:xfrm>
        </p:grpSpPr>
        <p:sp>
          <p:nvSpPr>
            <p:cNvPr id="61" name="Freeform 5"/>
            <p:cNvSpPr>
              <a:spLocks/>
            </p:cNvSpPr>
            <p:nvPr/>
          </p:nvSpPr>
          <p:spPr bwMode="auto">
            <a:xfrm>
              <a:off x="2986" y="3520"/>
              <a:ext cx="209"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62" name="Freeform 6"/>
            <p:cNvSpPr>
              <a:spLocks/>
            </p:cNvSpPr>
            <p:nvPr/>
          </p:nvSpPr>
          <p:spPr bwMode="auto">
            <a:xfrm>
              <a:off x="3193" y="3520"/>
              <a:ext cx="210"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nvGrpSpPr>
            <p:cNvPr id="63" name="Group 7"/>
            <p:cNvGrpSpPr>
              <a:grpSpLocks/>
            </p:cNvGrpSpPr>
            <p:nvPr/>
          </p:nvGrpSpPr>
          <p:grpSpPr bwMode="auto">
            <a:xfrm>
              <a:off x="1357" y="2946"/>
              <a:ext cx="2628" cy="289"/>
              <a:chOff x="1396" y="1662"/>
              <a:chExt cx="2628" cy="289"/>
            </a:xfrm>
          </p:grpSpPr>
          <p:sp>
            <p:nvSpPr>
              <p:cNvPr id="94" name="Rectangle 8"/>
              <p:cNvSpPr>
                <a:spLocks noChangeArrowheads="1"/>
              </p:cNvSpPr>
              <p:nvPr/>
            </p:nvSpPr>
            <p:spPr bwMode="auto">
              <a:xfrm>
                <a:off x="1400"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95" name="Rectangle 9"/>
              <p:cNvSpPr>
                <a:spLocks noChangeArrowheads="1"/>
              </p:cNvSpPr>
              <p:nvPr/>
            </p:nvSpPr>
            <p:spPr bwMode="auto">
              <a:xfrm>
                <a:off x="1396" y="1662"/>
                <a:ext cx="256" cy="289"/>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smtClean="0">
                    <a:solidFill>
                      <a:srgbClr val="FF0000"/>
                    </a:solidFill>
                  </a:rPr>
                  <a:t>IF</a:t>
                </a:r>
                <a:endParaRPr lang="en-US" sz="2400" b="1" dirty="0">
                  <a:solidFill>
                    <a:srgbClr val="FF0000"/>
                  </a:solidFill>
                </a:endParaRPr>
              </a:p>
            </p:txBody>
          </p:sp>
          <p:sp>
            <p:nvSpPr>
              <p:cNvPr id="96" name="Rectangle 10"/>
              <p:cNvSpPr>
                <a:spLocks noChangeArrowheads="1"/>
              </p:cNvSpPr>
              <p:nvPr/>
            </p:nvSpPr>
            <p:spPr bwMode="auto">
              <a:xfrm>
                <a:off x="1928"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97" name="Rectangle 11"/>
              <p:cNvSpPr>
                <a:spLocks noChangeArrowheads="1"/>
              </p:cNvSpPr>
              <p:nvPr/>
            </p:nvSpPr>
            <p:spPr bwMode="auto">
              <a:xfrm>
                <a:off x="2456"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98" name="Rectangle 12"/>
              <p:cNvSpPr>
                <a:spLocks noChangeArrowheads="1"/>
              </p:cNvSpPr>
              <p:nvPr/>
            </p:nvSpPr>
            <p:spPr bwMode="auto">
              <a:xfrm>
                <a:off x="2984"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99" name="Rectangle 13"/>
              <p:cNvSpPr>
                <a:spLocks noChangeArrowheads="1"/>
              </p:cNvSpPr>
              <p:nvPr/>
            </p:nvSpPr>
            <p:spPr bwMode="auto">
              <a:xfrm>
                <a:off x="3512"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a:endParaRPr lang="en-US">
                  <a:solidFill>
                    <a:prstClr val="black"/>
                  </a:solidFill>
                </a:endParaRPr>
              </a:p>
            </p:txBody>
          </p:sp>
          <p:sp>
            <p:nvSpPr>
              <p:cNvPr id="100" name="Rectangle 14"/>
              <p:cNvSpPr>
                <a:spLocks noChangeArrowheads="1"/>
              </p:cNvSpPr>
              <p:nvPr/>
            </p:nvSpPr>
            <p:spPr bwMode="auto">
              <a:xfrm>
                <a:off x="1907" y="1662"/>
                <a:ext cx="289" cy="289"/>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smtClean="0">
                    <a:solidFill>
                      <a:srgbClr val="FF0000"/>
                    </a:solidFill>
                  </a:rPr>
                  <a:t>ID</a:t>
                </a:r>
                <a:endParaRPr lang="en-US" sz="2400" b="1" dirty="0">
                  <a:solidFill>
                    <a:srgbClr val="FF0000"/>
                  </a:solidFill>
                </a:endParaRPr>
              </a:p>
            </p:txBody>
          </p:sp>
          <p:sp>
            <p:nvSpPr>
              <p:cNvPr id="103" name="Rectangle 15"/>
              <p:cNvSpPr>
                <a:spLocks noChangeArrowheads="1"/>
              </p:cNvSpPr>
              <p:nvPr/>
            </p:nvSpPr>
            <p:spPr bwMode="auto">
              <a:xfrm>
                <a:off x="2435" y="1662"/>
                <a:ext cx="317" cy="289"/>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dirty="0" smtClean="0">
                    <a:solidFill>
                      <a:srgbClr val="FF0000"/>
                    </a:solidFill>
                  </a:rPr>
                  <a:t>EX</a:t>
                </a:r>
                <a:endParaRPr lang="en-US" sz="2400" b="1" dirty="0">
                  <a:solidFill>
                    <a:srgbClr val="FF0000"/>
                  </a:solidFill>
                </a:endParaRPr>
              </a:p>
            </p:txBody>
          </p:sp>
          <p:sp>
            <p:nvSpPr>
              <p:cNvPr id="104" name="Rectangle 16"/>
              <p:cNvSpPr>
                <a:spLocks noChangeArrowheads="1"/>
              </p:cNvSpPr>
              <p:nvPr/>
            </p:nvSpPr>
            <p:spPr bwMode="auto">
              <a:xfrm>
                <a:off x="2963" y="1662"/>
                <a:ext cx="540" cy="289"/>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dirty="0" err="1">
                    <a:solidFill>
                      <a:srgbClr val="FF0000"/>
                    </a:solidFill>
                  </a:rPr>
                  <a:t>Mem</a:t>
                </a:r>
                <a:endParaRPr lang="en-US" sz="2400" b="1" dirty="0">
                  <a:solidFill>
                    <a:srgbClr val="FF0000"/>
                  </a:solidFill>
                </a:endParaRPr>
              </a:p>
            </p:txBody>
          </p:sp>
          <p:sp>
            <p:nvSpPr>
              <p:cNvPr id="105" name="Rectangle 17"/>
              <p:cNvSpPr>
                <a:spLocks noChangeArrowheads="1"/>
              </p:cNvSpPr>
              <p:nvPr/>
            </p:nvSpPr>
            <p:spPr bwMode="auto">
              <a:xfrm>
                <a:off x="3539" y="1662"/>
                <a:ext cx="399" cy="289"/>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400" b="1" dirty="0">
                    <a:solidFill>
                      <a:srgbClr val="FF0000"/>
                    </a:solidFill>
                  </a:rPr>
                  <a:t>WB</a:t>
                </a:r>
              </a:p>
            </p:txBody>
          </p:sp>
        </p:grpSp>
        <p:sp>
          <p:nvSpPr>
            <p:cNvPr id="64" name="Freeform 18"/>
            <p:cNvSpPr>
              <a:spLocks/>
            </p:cNvSpPr>
            <p:nvPr/>
          </p:nvSpPr>
          <p:spPr bwMode="auto">
            <a:xfrm>
              <a:off x="2551" y="3472"/>
              <a:ext cx="261"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65" name="Rectangle 19"/>
            <p:cNvSpPr>
              <a:spLocks noChangeArrowheads="1"/>
            </p:cNvSpPr>
            <p:nvPr/>
          </p:nvSpPr>
          <p:spPr bwMode="auto">
            <a:xfrm rot="5400000">
              <a:off x="2491" y="3593"/>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1600" b="1">
                  <a:solidFill>
                    <a:prstClr val="black"/>
                  </a:solidFill>
                  <a:latin typeface="Times" pitchFamily="-65" charset="0"/>
                </a:rPr>
                <a:t>ALU</a:t>
              </a:r>
            </a:p>
          </p:txBody>
        </p:sp>
        <p:sp>
          <p:nvSpPr>
            <p:cNvPr id="66" name="Rectangle 20"/>
            <p:cNvSpPr>
              <a:spLocks noChangeArrowheads="1"/>
            </p:cNvSpPr>
            <p:nvPr/>
          </p:nvSpPr>
          <p:spPr bwMode="auto">
            <a:xfrm>
              <a:off x="1392" y="3570"/>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1600" b="1">
                  <a:solidFill>
                    <a:prstClr val="black"/>
                  </a:solidFill>
                  <a:latin typeface="Times" pitchFamily="-65" charset="0"/>
                </a:rPr>
                <a:t>  </a:t>
              </a:r>
              <a:r>
                <a:rPr lang="en-US" sz="1600" b="1" smtClean="0">
                  <a:solidFill>
                    <a:prstClr val="black"/>
                  </a:solidFill>
                  <a:latin typeface="Times" pitchFamily="-65" charset="0"/>
                </a:rPr>
                <a:t>I$</a:t>
              </a:r>
              <a:endParaRPr lang="en-US" sz="1600" b="1" dirty="0">
                <a:solidFill>
                  <a:prstClr val="black"/>
                </a:solidFill>
                <a:latin typeface="Times" pitchFamily="-65" charset="0"/>
              </a:endParaRPr>
            </a:p>
          </p:txBody>
        </p:sp>
        <p:grpSp>
          <p:nvGrpSpPr>
            <p:cNvPr id="67" name="Group 21"/>
            <p:cNvGrpSpPr>
              <a:grpSpLocks/>
            </p:cNvGrpSpPr>
            <p:nvPr/>
          </p:nvGrpSpPr>
          <p:grpSpPr bwMode="auto">
            <a:xfrm>
              <a:off x="1419" y="3568"/>
              <a:ext cx="418" cy="289"/>
              <a:chOff x="1343" y="1248"/>
              <a:chExt cx="340" cy="289"/>
            </a:xfrm>
          </p:grpSpPr>
          <p:sp>
            <p:nvSpPr>
              <p:cNvPr id="92" name="Freeform 22"/>
              <p:cNvSpPr>
                <a:spLocks/>
              </p:cNvSpPr>
              <p:nvPr/>
            </p:nvSpPr>
            <p:spPr bwMode="auto">
              <a:xfrm>
                <a:off x="1343" y="124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93" name="Freeform 23"/>
              <p:cNvSpPr>
                <a:spLocks/>
              </p:cNvSpPr>
              <p:nvPr/>
            </p:nvSpPr>
            <p:spPr bwMode="auto">
              <a:xfrm>
                <a:off x="1512" y="124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sp>
          <p:nvSpPr>
            <p:cNvPr id="68" name="Rectangle 24"/>
            <p:cNvSpPr>
              <a:spLocks noChangeArrowheads="1"/>
            </p:cNvSpPr>
            <p:nvPr/>
          </p:nvSpPr>
          <p:spPr bwMode="auto">
            <a:xfrm>
              <a:off x="1956" y="3575"/>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1600" b="1">
                  <a:solidFill>
                    <a:prstClr val="black"/>
                  </a:solidFill>
                  <a:latin typeface="Times" pitchFamily="-65" charset="0"/>
                </a:rPr>
                <a:t>Reg</a:t>
              </a:r>
            </a:p>
          </p:txBody>
        </p:sp>
        <p:sp>
          <p:nvSpPr>
            <p:cNvPr id="69" name="Freeform 25"/>
            <p:cNvSpPr>
              <a:spLocks/>
            </p:cNvSpPr>
            <p:nvPr/>
          </p:nvSpPr>
          <p:spPr bwMode="auto">
            <a:xfrm>
              <a:off x="1979" y="3568"/>
              <a:ext cx="183"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70" name="Freeform 26"/>
            <p:cNvSpPr>
              <a:spLocks/>
            </p:cNvSpPr>
            <p:nvPr/>
          </p:nvSpPr>
          <p:spPr bwMode="auto">
            <a:xfrm>
              <a:off x="2161" y="3568"/>
              <a:ext cx="181"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71" name="Line 27"/>
            <p:cNvSpPr>
              <a:spLocks noChangeShapeType="1"/>
            </p:cNvSpPr>
            <p:nvPr/>
          </p:nvSpPr>
          <p:spPr bwMode="auto">
            <a:xfrm>
              <a:off x="1838" y="3712"/>
              <a:ext cx="118" cy="0"/>
            </a:xfrm>
            <a:prstGeom prst="line">
              <a:avLst/>
            </a:prstGeom>
            <a:noFill/>
            <a:ln w="25400">
              <a:solidFill>
                <a:schemeClr val="accent1"/>
              </a:solidFill>
              <a:round/>
              <a:headEnd/>
              <a:tailEnd/>
            </a:ln>
            <a:effectLst/>
          </p:spPr>
          <p:txBody>
            <a:bodyPr wrap="none" anchor="ctr">
              <a:prstTxWarp prst="textNoShape">
                <a:avLst/>
              </a:prstTxWarp>
            </a:bodyPr>
            <a:lstStyle/>
            <a:p>
              <a:pPr defTabSz="457200"/>
              <a:endParaRPr lang="en-US">
                <a:solidFill>
                  <a:prstClr val="black"/>
                </a:solidFill>
              </a:endParaRPr>
            </a:p>
          </p:txBody>
        </p:sp>
        <p:sp>
          <p:nvSpPr>
            <p:cNvPr id="72" name="Freeform 28"/>
            <p:cNvSpPr>
              <a:spLocks/>
            </p:cNvSpPr>
            <p:nvPr/>
          </p:nvSpPr>
          <p:spPr bwMode="auto">
            <a:xfrm>
              <a:off x="1914" y="3616"/>
              <a:ext cx="59"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73" name="Line 29"/>
            <p:cNvSpPr>
              <a:spLocks noChangeShapeType="1"/>
            </p:cNvSpPr>
            <p:nvPr/>
          </p:nvSpPr>
          <p:spPr bwMode="auto">
            <a:xfrm>
              <a:off x="2349" y="3616"/>
              <a:ext cx="192" cy="0"/>
            </a:xfrm>
            <a:prstGeom prst="line">
              <a:avLst/>
            </a:prstGeom>
            <a:noFill/>
            <a:ln w="25400">
              <a:solidFill>
                <a:schemeClr val="accent1"/>
              </a:solidFill>
              <a:round/>
              <a:headEnd/>
              <a:tailEnd/>
            </a:ln>
            <a:effectLst/>
          </p:spPr>
          <p:txBody>
            <a:bodyPr wrap="none" anchor="ctr">
              <a:prstTxWarp prst="textNoShape">
                <a:avLst/>
              </a:prstTxWarp>
            </a:bodyPr>
            <a:lstStyle/>
            <a:p>
              <a:pPr defTabSz="457200"/>
              <a:endParaRPr lang="en-US">
                <a:solidFill>
                  <a:prstClr val="black"/>
                </a:solidFill>
              </a:endParaRPr>
            </a:p>
          </p:txBody>
        </p:sp>
        <p:sp>
          <p:nvSpPr>
            <p:cNvPr id="74" name="Rectangle 30"/>
            <p:cNvSpPr>
              <a:spLocks noChangeArrowheads="1"/>
            </p:cNvSpPr>
            <p:nvPr/>
          </p:nvSpPr>
          <p:spPr bwMode="auto">
            <a:xfrm>
              <a:off x="2958" y="3570"/>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1600" b="1">
                  <a:solidFill>
                    <a:prstClr val="black"/>
                  </a:solidFill>
                  <a:latin typeface="Times" pitchFamily="-65" charset="0"/>
                </a:rPr>
                <a:t>  D$</a:t>
              </a:r>
            </a:p>
          </p:txBody>
        </p:sp>
        <p:sp>
          <p:nvSpPr>
            <p:cNvPr id="75" name="Rectangle 31"/>
            <p:cNvSpPr>
              <a:spLocks noChangeArrowheads="1"/>
            </p:cNvSpPr>
            <p:nvPr/>
          </p:nvSpPr>
          <p:spPr bwMode="auto">
            <a:xfrm>
              <a:off x="3562" y="3570"/>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1600" b="1">
                  <a:solidFill>
                    <a:prstClr val="black"/>
                  </a:solidFill>
                  <a:latin typeface="Times" pitchFamily="-65" charset="0"/>
                </a:rPr>
                <a:t>Reg</a:t>
              </a:r>
            </a:p>
          </p:txBody>
        </p:sp>
        <p:sp>
          <p:nvSpPr>
            <p:cNvPr id="76" name="Freeform 32"/>
            <p:cNvSpPr>
              <a:spLocks/>
            </p:cNvSpPr>
            <p:nvPr/>
          </p:nvSpPr>
          <p:spPr bwMode="auto">
            <a:xfrm>
              <a:off x="3595" y="3568"/>
              <a:ext cx="174"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77" name="Freeform 33"/>
            <p:cNvSpPr>
              <a:spLocks/>
            </p:cNvSpPr>
            <p:nvPr/>
          </p:nvSpPr>
          <p:spPr bwMode="auto">
            <a:xfrm>
              <a:off x="3768" y="3568"/>
              <a:ext cx="175"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78" name="Line 34"/>
            <p:cNvSpPr>
              <a:spLocks noChangeShapeType="1"/>
            </p:cNvSpPr>
            <p:nvPr/>
          </p:nvSpPr>
          <p:spPr bwMode="auto">
            <a:xfrm>
              <a:off x="3414" y="3712"/>
              <a:ext cx="171" cy="0"/>
            </a:xfrm>
            <a:prstGeom prst="line">
              <a:avLst/>
            </a:prstGeom>
            <a:noFill/>
            <a:ln w="25400">
              <a:solidFill>
                <a:schemeClr val="accent1"/>
              </a:solidFill>
              <a:round/>
              <a:headEnd/>
              <a:tailEnd/>
            </a:ln>
            <a:effectLst/>
          </p:spPr>
          <p:txBody>
            <a:bodyPr wrap="none" anchor="ctr">
              <a:prstTxWarp prst="textNoShape">
                <a:avLst/>
              </a:prstTxWarp>
            </a:bodyPr>
            <a:lstStyle/>
            <a:p>
              <a:pPr defTabSz="457200"/>
              <a:endParaRPr lang="en-US">
                <a:solidFill>
                  <a:prstClr val="black"/>
                </a:solidFill>
              </a:endParaRPr>
            </a:p>
          </p:txBody>
        </p:sp>
        <p:sp>
          <p:nvSpPr>
            <p:cNvPr id="79" name="Line 35"/>
            <p:cNvSpPr>
              <a:spLocks noChangeShapeType="1"/>
            </p:cNvSpPr>
            <p:nvPr/>
          </p:nvSpPr>
          <p:spPr bwMode="auto">
            <a:xfrm>
              <a:off x="2821" y="3712"/>
              <a:ext cx="190" cy="0"/>
            </a:xfrm>
            <a:prstGeom prst="line">
              <a:avLst/>
            </a:prstGeom>
            <a:noFill/>
            <a:ln w="25400">
              <a:solidFill>
                <a:schemeClr val="accent1"/>
              </a:solidFill>
              <a:round/>
              <a:headEnd/>
              <a:tailEnd/>
            </a:ln>
            <a:effectLst/>
          </p:spPr>
          <p:txBody>
            <a:bodyPr wrap="none" anchor="ctr">
              <a:prstTxWarp prst="textNoShape">
                <a:avLst/>
              </a:prstTxWarp>
            </a:bodyPr>
            <a:lstStyle/>
            <a:p>
              <a:pPr defTabSz="457200"/>
              <a:endParaRPr lang="en-US">
                <a:solidFill>
                  <a:prstClr val="black"/>
                </a:solidFill>
              </a:endParaRPr>
            </a:p>
          </p:txBody>
        </p:sp>
        <p:sp>
          <p:nvSpPr>
            <p:cNvPr id="80" name="Freeform 36"/>
            <p:cNvSpPr>
              <a:spLocks/>
            </p:cNvSpPr>
            <p:nvPr/>
          </p:nvSpPr>
          <p:spPr bwMode="auto">
            <a:xfrm>
              <a:off x="2969" y="3712"/>
              <a:ext cx="529"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81" name="Line 37"/>
            <p:cNvSpPr>
              <a:spLocks noChangeShapeType="1"/>
            </p:cNvSpPr>
            <p:nvPr/>
          </p:nvSpPr>
          <p:spPr bwMode="auto">
            <a:xfrm>
              <a:off x="2349" y="3808"/>
              <a:ext cx="192" cy="0"/>
            </a:xfrm>
            <a:prstGeom prst="line">
              <a:avLst/>
            </a:prstGeom>
            <a:noFill/>
            <a:ln w="25400">
              <a:solidFill>
                <a:schemeClr val="accent1"/>
              </a:solidFill>
              <a:round/>
              <a:headEnd/>
              <a:tailEnd/>
            </a:ln>
            <a:effectLst/>
          </p:spPr>
          <p:txBody>
            <a:bodyPr wrap="none" anchor="ctr">
              <a:prstTxWarp prst="textNoShape">
                <a:avLst/>
              </a:prstTxWarp>
            </a:bodyPr>
            <a:lstStyle/>
            <a:p>
              <a:pPr defTabSz="457200"/>
              <a:endParaRPr lang="en-US">
                <a:solidFill>
                  <a:prstClr val="black"/>
                </a:solidFill>
              </a:endParaRPr>
            </a:p>
          </p:txBody>
        </p:sp>
        <p:sp>
          <p:nvSpPr>
            <p:cNvPr id="82" name="Freeform 38"/>
            <p:cNvSpPr>
              <a:spLocks/>
            </p:cNvSpPr>
            <p:nvPr/>
          </p:nvSpPr>
          <p:spPr bwMode="auto">
            <a:xfrm>
              <a:off x="2463" y="3707"/>
              <a:ext cx="413"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83" name="Line 39"/>
            <p:cNvSpPr>
              <a:spLocks noChangeShapeType="1"/>
            </p:cNvSpPr>
            <p:nvPr/>
          </p:nvSpPr>
          <p:spPr bwMode="auto">
            <a:xfrm>
              <a:off x="1664" y="3232"/>
              <a:ext cx="0" cy="276"/>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defTabSz="457200"/>
              <a:endParaRPr lang="en-US">
                <a:solidFill>
                  <a:prstClr val="black"/>
                </a:solidFill>
              </a:endParaRPr>
            </a:p>
          </p:txBody>
        </p:sp>
        <p:sp>
          <p:nvSpPr>
            <p:cNvPr id="84" name="Line 40"/>
            <p:cNvSpPr>
              <a:spLocks noChangeShapeType="1"/>
            </p:cNvSpPr>
            <p:nvPr/>
          </p:nvSpPr>
          <p:spPr bwMode="auto">
            <a:xfrm>
              <a:off x="2172" y="3244"/>
              <a:ext cx="0" cy="276"/>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defTabSz="457200"/>
              <a:endParaRPr lang="en-US">
                <a:solidFill>
                  <a:prstClr val="black"/>
                </a:solidFill>
              </a:endParaRPr>
            </a:p>
          </p:txBody>
        </p:sp>
        <p:sp>
          <p:nvSpPr>
            <p:cNvPr id="85" name="Line 41"/>
            <p:cNvSpPr>
              <a:spLocks noChangeShapeType="1"/>
            </p:cNvSpPr>
            <p:nvPr/>
          </p:nvSpPr>
          <p:spPr bwMode="auto">
            <a:xfrm>
              <a:off x="2688" y="3232"/>
              <a:ext cx="0" cy="276"/>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defTabSz="457200"/>
              <a:endParaRPr lang="en-US">
                <a:solidFill>
                  <a:prstClr val="black"/>
                </a:solidFill>
              </a:endParaRPr>
            </a:p>
          </p:txBody>
        </p:sp>
        <p:sp>
          <p:nvSpPr>
            <p:cNvPr id="86" name="Line 42"/>
            <p:cNvSpPr>
              <a:spLocks noChangeShapeType="1"/>
            </p:cNvSpPr>
            <p:nvPr/>
          </p:nvSpPr>
          <p:spPr bwMode="auto">
            <a:xfrm>
              <a:off x="3230" y="3244"/>
              <a:ext cx="0" cy="276"/>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defTabSz="457200"/>
              <a:endParaRPr lang="en-US">
                <a:solidFill>
                  <a:prstClr val="black"/>
                </a:solidFill>
              </a:endParaRPr>
            </a:p>
          </p:txBody>
        </p:sp>
        <p:sp>
          <p:nvSpPr>
            <p:cNvPr id="87" name="Line 43"/>
            <p:cNvSpPr>
              <a:spLocks noChangeShapeType="1"/>
            </p:cNvSpPr>
            <p:nvPr/>
          </p:nvSpPr>
          <p:spPr bwMode="auto">
            <a:xfrm>
              <a:off x="3810" y="3244"/>
              <a:ext cx="0" cy="276"/>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defTabSz="457200"/>
              <a:endParaRPr lang="en-US">
                <a:solidFill>
                  <a:prstClr val="black"/>
                </a:solidFill>
              </a:endParaRPr>
            </a:p>
          </p:txBody>
        </p:sp>
        <p:sp>
          <p:nvSpPr>
            <p:cNvPr id="88" name="Line 44"/>
            <p:cNvSpPr>
              <a:spLocks noChangeShapeType="1"/>
            </p:cNvSpPr>
            <p:nvPr/>
          </p:nvSpPr>
          <p:spPr bwMode="auto">
            <a:xfrm flipH="1">
              <a:off x="1886" y="2954"/>
              <a:ext cx="0" cy="1037"/>
            </a:xfrm>
            <a:prstGeom prst="line">
              <a:avLst/>
            </a:prstGeom>
            <a:noFill/>
            <a:ln w="25400">
              <a:solidFill>
                <a:schemeClr val="tx1"/>
              </a:solidFill>
              <a:prstDash val="sysDot"/>
              <a:round/>
              <a:headEnd/>
              <a:tailEnd/>
            </a:ln>
            <a:effectLst/>
          </p:spPr>
          <p:txBody>
            <a:bodyPr wrap="none" anchor="ctr">
              <a:prstTxWarp prst="textNoShape">
                <a:avLst/>
              </a:prstTxWarp>
            </a:bodyPr>
            <a:lstStyle/>
            <a:p>
              <a:pPr defTabSz="457200"/>
              <a:endParaRPr lang="en-US">
                <a:solidFill>
                  <a:prstClr val="black"/>
                </a:solidFill>
              </a:endParaRPr>
            </a:p>
          </p:txBody>
        </p:sp>
        <p:sp>
          <p:nvSpPr>
            <p:cNvPr id="89" name="Line 45"/>
            <p:cNvSpPr>
              <a:spLocks noChangeShapeType="1"/>
            </p:cNvSpPr>
            <p:nvPr/>
          </p:nvSpPr>
          <p:spPr bwMode="auto">
            <a:xfrm>
              <a:off x="2410" y="2954"/>
              <a:ext cx="0" cy="1037"/>
            </a:xfrm>
            <a:prstGeom prst="line">
              <a:avLst/>
            </a:prstGeom>
            <a:noFill/>
            <a:ln w="25400">
              <a:solidFill>
                <a:schemeClr val="tx1"/>
              </a:solidFill>
              <a:prstDash val="sysDot"/>
              <a:round/>
              <a:headEnd/>
              <a:tailEnd/>
            </a:ln>
            <a:effectLst/>
          </p:spPr>
          <p:txBody>
            <a:bodyPr wrap="none" anchor="ctr">
              <a:prstTxWarp prst="textNoShape">
                <a:avLst/>
              </a:prstTxWarp>
            </a:bodyPr>
            <a:lstStyle/>
            <a:p>
              <a:pPr defTabSz="457200"/>
              <a:endParaRPr lang="en-US">
                <a:solidFill>
                  <a:prstClr val="black"/>
                </a:solidFill>
              </a:endParaRPr>
            </a:p>
          </p:txBody>
        </p:sp>
        <p:sp>
          <p:nvSpPr>
            <p:cNvPr id="90" name="Line 46"/>
            <p:cNvSpPr>
              <a:spLocks noChangeShapeType="1"/>
            </p:cNvSpPr>
            <p:nvPr/>
          </p:nvSpPr>
          <p:spPr bwMode="auto">
            <a:xfrm>
              <a:off x="2935" y="2954"/>
              <a:ext cx="0" cy="1037"/>
            </a:xfrm>
            <a:prstGeom prst="line">
              <a:avLst/>
            </a:prstGeom>
            <a:noFill/>
            <a:ln w="25400">
              <a:solidFill>
                <a:schemeClr val="tx1"/>
              </a:solidFill>
              <a:prstDash val="sysDot"/>
              <a:round/>
              <a:headEnd/>
              <a:tailEnd/>
            </a:ln>
            <a:effectLst/>
          </p:spPr>
          <p:txBody>
            <a:bodyPr wrap="none" anchor="ctr">
              <a:prstTxWarp prst="textNoShape">
                <a:avLst/>
              </a:prstTxWarp>
            </a:bodyPr>
            <a:lstStyle/>
            <a:p>
              <a:pPr defTabSz="457200"/>
              <a:endParaRPr lang="en-US">
                <a:solidFill>
                  <a:prstClr val="black"/>
                </a:solidFill>
              </a:endParaRPr>
            </a:p>
          </p:txBody>
        </p:sp>
        <p:sp>
          <p:nvSpPr>
            <p:cNvPr id="91" name="Line 47"/>
            <p:cNvSpPr>
              <a:spLocks noChangeShapeType="1"/>
            </p:cNvSpPr>
            <p:nvPr/>
          </p:nvSpPr>
          <p:spPr bwMode="auto">
            <a:xfrm flipH="1">
              <a:off x="3476" y="2954"/>
              <a:ext cx="0" cy="1037"/>
            </a:xfrm>
            <a:prstGeom prst="line">
              <a:avLst/>
            </a:prstGeom>
            <a:noFill/>
            <a:ln w="25400">
              <a:solidFill>
                <a:schemeClr val="tx1"/>
              </a:solidFill>
              <a:prstDash val="sysDot"/>
              <a:round/>
              <a:headEnd/>
              <a:tailEnd/>
            </a:ln>
            <a:effectLst/>
          </p:spPr>
          <p:txBody>
            <a:bodyPr wrap="none" anchor="ctr">
              <a:prstTxWarp prst="textNoShape">
                <a:avLst/>
              </a:prstTxWarp>
            </a:bodyPr>
            <a:lstStyle/>
            <a:p>
              <a:pPr defTabSz="457200"/>
              <a:endParaRPr lang="en-US">
                <a:solidFill>
                  <a:prstClr val="black"/>
                </a:solidFill>
              </a:endParaRPr>
            </a:p>
          </p:txBody>
        </p:sp>
      </p:grpSp>
      <p:grpSp>
        <p:nvGrpSpPr>
          <p:cNvPr id="180" name="Group 179"/>
          <p:cNvGrpSpPr/>
          <p:nvPr/>
        </p:nvGrpSpPr>
        <p:grpSpPr>
          <a:xfrm>
            <a:off x="548640" y="1371600"/>
            <a:ext cx="8490793" cy="2964181"/>
            <a:chOff x="548640" y="1600200"/>
            <a:chExt cx="8490793" cy="2964181"/>
          </a:xfrm>
        </p:grpSpPr>
        <p:grpSp>
          <p:nvGrpSpPr>
            <p:cNvPr id="109" name="Group 40"/>
            <p:cNvGrpSpPr>
              <a:grpSpLocks/>
            </p:cNvGrpSpPr>
            <p:nvPr/>
          </p:nvGrpSpPr>
          <p:grpSpPr bwMode="auto">
            <a:xfrm>
              <a:off x="1414463" y="3840477"/>
              <a:ext cx="1919690" cy="568325"/>
              <a:chOff x="729" y="2832"/>
              <a:chExt cx="1562" cy="358"/>
            </a:xfrm>
          </p:grpSpPr>
          <p:sp>
            <p:nvSpPr>
              <p:cNvPr id="110" name="Text Box 41"/>
              <p:cNvSpPr txBox="1">
                <a:spLocks noChangeArrowheads="1"/>
              </p:cNvSpPr>
              <p:nvPr/>
            </p:nvSpPr>
            <p:spPr bwMode="auto">
              <a:xfrm>
                <a:off x="980" y="2938"/>
                <a:ext cx="772" cy="252"/>
              </a:xfrm>
              <a:prstGeom prst="rect">
                <a:avLst/>
              </a:prstGeom>
              <a:noFill/>
              <a:ln w="28575">
                <a:noFill/>
                <a:miter lim="800000"/>
                <a:headEnd/>
                <a:tailEnd/>
              </a:ln>
              <a:effectLst/>
            </p:spPr>
            <p:txBody>
              <a:bodyPr wrap="none" anchor="ctr">
                <a:prstTxWarp prst="textNoShape">
                  <a:avLst/>
                </a:prstTxWarp>
                <a:spAutoFit/>
              </a:bodyPr>
              <a:lstStyle/>
              <a:p>
                <a:pPr algn="ctr" defTabSz="457200">
                  <a:defRPr/>
                </a:pPr>
                <a:r>
                  <a:rPr lang="en-US" sz="2000" dirty="0">
                    <a:solidFill>
                      <a:srgbClr val="FF0000"/>
                    </a:solidFill>
                  </a:rPr>
                  <a:t>1. </a:t>
                </a:r>
                <a:r>
                  <a:rPr lang="zh-CN" altLang="en-US" sz="2000" dirty="0" smtClean="0">
                    <a:solidFill>
                      <a:srgbClr val="FF0000"/>
                    </a:solidFill>
                  </a:rPr>
                  <a:t>取址</a:t>
                </a:r>
                <a:endParaRPr lang="en-US" sz="2000" dirty="0">
                  <a:solidFill>
                    <a:srgbClr val="FF0000"/>
                  </a:solidFill>
                </a:endParaRPr>
              </a:p>
            </p:txBody>
          </p:sp>
          <p:sp>
            <p:nvSpPr>
              <p:cNvPr id="111" name="Line 42"/>
              <p:cNvSpPr>
                <a:spLocks noChangeShapeType="1"/>
              </p:cNvSpPr>
              <p:nvPr/>
            </p:nvSpPr>
            <p:spPr bwMode="auto">
              <a:xfrm>
                <a:off x="729" y="2832"/>
                <a:ext cx="1562"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defTabSz="457200">
                  <a:defRPr/>
                </a:pPr>
                <a:endParaRPr lang="en-US">
                  <a:solidFill>
                    <a:srgbClr val="FF0000"/>
                  </a:solidFill>
                </a:endParaRPr>
              </a:p>
            </p:txBody>
          </p:sp>
        </p:grpSp>
        <p:grpSp>
          <p:nvGrpSpPr>
            <p:cNvPr id="112" name="Group 43"/>
            <p:cNvGrpSpPr>
              <a:grpSpLocks/>
            </p:cNvGrpSpPr>
            <p:nvPr/>
          </p:nvGrpSpPr>
          <p:grpSpPr bwMode="auto">
            <a:xfrm>
              <a:off x="3201028" y="3840481"/>
              <a:ext cx="1828746" cy="723900"/>
              <a:chOff x="676" y="2832"/>
              <a:chExt cx="1406" cy="456"/>
            </a:xfrm>
          </p:grpSpPr>
          <p:sp>
            <p:nvSpPr>
              <p:cNvPr id="113" name="Text Box 44"/>
              <p:cNvSpPr txBox="1">
                <a:spLocks noChangeArrowheads="1"/>
              </p:cNvSpPr>
              <p:nvPr/>
            </p:nvSpPr>
            <p:spPr bwMode="auto">
              <a:xfrm>
                <a:off x="676" y="2842"/>
                <a:ext cx="1406" cy="446"/>
              </a:xfrm>
              <a:prstGeom prst="rect">
                <a:avLst/>
              </a:prstGeom>
              <a:noFill/>
              <a:ln w="28575">
                <a:noFill/>
                <a:miter lim="800000"/>
                <a:headEnd/>
                <a:tailEnd/>
              </a:ln>
              <a:effectLst/>
            </p:spPr>
            <p:txBody>
              <a:bodyPr wrap="square" anchor="ctr">
                <a:prstTxWarp prst="textNoShape">
                  <a:avLst/>
                </a:prstTxWarp>
                <a:spAutoFit/>
              </a:bodyPr>
              <a:lstStyle/>
              <a:p>
                <a:pPr algn="ctr" defTabSz="457200">
                  <a:defRPr/>
                </a:pPr>
                <a:r>
                  <a:rPr lang="en-US" sz="2000" dirty="0" smtClean="0">
                    <a:solidFill>
                      <a:srgbClr val="FF0000"/>
                    </a:solidFill>
                  </a:rPr>
                  <a:t>2.</a:t>
                </a:r>
                <a:r>
                  <a:rPr lang="zh-CN" altLang="en-US" sz="2000" dirty="0">
                    <a:solidFill>
                      <a:srgbClr val="FF0000"/>
                    </a:solidFill>
                  </a:rPr>
                  <a:t>译</a:t>
                </a:r>
                <a:r>
                  <a:rPr lang="zh-CN" altLang="en-US" sz="2000" dirty="0" smtClean="0">
                    <a:solidFill>
                      <a:srgbClr val="FF0000"/>
                    </a:solidFill>
                  </a:rPr>
                  <a:t>码</a:t>
                </a:r>
                <a:r>
                  <a:rPr lang="en-US" altLang="zh-CN" sz="2000" dirty="0" smtClean="0">
                    <a:solidFill>
                      <a:srgbClr val="FF0000"/>
                    </a:solidFill>
                  </a:rPr>
                  <a:t>/</a:t>
                </a:r>
              </a:p>
              <a:p>
                <a:pPr algn="ctr" defTabSz="457200">
                  <a:defRPr/>
                </a:pPr>
                <a:r>
                  <a:rPr lang="zh-CN" altLang="en-US" sz="2000" dirty="0" smtClean="0">
                    <a:solidFill>
                      <a:srgbClr val="FF0000"/>
                    </a:solidFill>
                  </a:rPr>
                  <a:t>读</a:t>
                </a:r>
                <a:r>
                  <a:rPr lang="zh-CN" altLang="en-US" sz="2000" dirty="0">
                    <a:solidFill>
                      <a:srgbClr val="FF0000"/>
                    </a:solidFill>
                  </a:rPr>
                  <a:t>寄存器</a:t>
                </a:r>
                <a:endParaRPr lang="en-US" sz="2000" dirty="0">
                  <a:solidFill>
                    <a:srgbClr val="FF0000"/>
                  </a:solidFill>
                </a:endParaRPr>
              </a:p>
            </p:txBody>
          </p:sp>
          <p:sp>
            <p:nvSpPr>
              <p:cNvPr id="114" name="Line 45"/>
              <p:cNvSpPr>
                <a:spLocks noChangeShapeType="1"/>
              </p:cNvSpPr>
              <p:nvPr/>
            </p:nvSpPr>
            <p:spPr bwMode="auto">
              <a:xfrm>
                <a:off x="957" y="2832"/>
                <a:ext cx="1019"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defTabSz="457200">
                  <a:defRPr/>
                </a:pPr>
                <a:endParaRPr lang="en-US">
                  <a:solidFill>
                    <a:srgbClr val="FF0000"/>
                  </a:solidFill>
                </a:endParaRPr>
              </a:p>
            </p:txBody>
          </p:sp>
        </p:grpSp>
        <p:grpSp>
          <p:nvGrpSpPr>
            <p:cNvPr id="115" name="Group 46"/>
            <p:cNvGrpSpPr>
              <a:grpSpLocks/>
            </p:cNvGrpSpPr>
            <p:nvPr/>
          </p:nvGrpSpPr>
          <p:grpSpPr bwMode="auto">
            <a:xfrm>
              <a:off x="4904876" y="3840480"/>
              <a:ext cx="1404974" cy="415925"/>
              <a:chOff x="502" y="2832"/>
              <a:chExt cx="1269" cy="262"/>
            </a:xfrm>
          </p:grpSpPr>
          <p:sp>
            <p:nvSpPr>
              <p:cNvPr id="116" name="Text Box 47"/>
              <p:cNvSpPr txBox="1">
                <a:spLocks noChangeArrowheads="1"/>
              </p:cNvSpPr>
              <p:nvPr/>
            </p:nvSpPr>
            <p:spPr bwMode="auto">
              <a:xfrm>
                <a:off x="502" y="2842"/>
                <a:ext cx="1269" cy="252"/>
              </a:xfrm>
              <a:prstGeom prst="rect">
                <a:avLst/>
              </a:prstGeom>
              <a:noFill/>
              <a:ln w="28575">
                <a:noFill/>
                <a:miter lim="800000"/>
                <a:headEnd/>
                <a:tailEnd/>
              </a:ln>
              <a:effectLst/>
            </p:spPr>
            <p:txBody>
              <a:bodyPr wrap="none" anchor="ctr">
                <a:prstTxWarp prst="textNoShape">
                  <a:avLst/>
                </a:prstTxWarp>
                <a:spAutoFit/>
              </a:bodyPr>
              <a:lstStyle/>
              <a:p>
                <a:pPr algn="ctr" defTabSz="457200">
                  <a:defRPr/>
                </a:pPr>
                <a:r>
                  <a:rPr lang="en-US" sz="2000" dirty="0">
                    <a:solidFill>
                      <a:srgbClr val="FF0000"/>
                    </a:solidFill>
                  </a:rPr>
                  <a:t>3</a:t>
                </a:r>
                <a:r>
                  <a:rPr lang="en-US" sz="2000" dirty="0" smtClean="0">
                    <a:solidFill>
                      <a:srgbClr val="FF0000"/>
                    </a:solidFill>
                  </a:rPr>
                  <a:t>.</a:t>
                </a:r>
                <a:r>
                  <a:rPr lang="zh-CN" altLang="en-US" sz="2000" dirty="0">
                    <a:solidFill>
                      <a:srgbClr val="FF0000"/>
                    </a:solidFill>
                  </a:rPr>
                  <a:t>运算执行</a:t>
                </a:r>
                <a:endParaRPr lang="en-US" sz="2000" dirty="0">
                  <a:solidFill>
                    <a:srgbClr val="FF0000"/>
                  </a:solidFill>
                </a:endParaRPr>
              </a:p>
            </p:txBody>
          </p:sp>
          <p:sp>
            <p:nvSpPr>
              <p:cNvPr id="117" name="Line 48"/>
              <p:cNvSpPr>
                <a:spLocks noChangeShapeType="1"/>
              </p:cNvSpPr>
              <p:nvPr/>
            </p:nvSpPr>
            <p:spPr bwMode="auto">
              <a:xfrm>
                <a:off x="697" y="2832"/>
                <a:ext cx="950"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defTabSz="457200">
                  <a:defRPr/>
                </a:pPr>
                <a:endParaRPr lang="en-US">
                  <a:solidFill>
                    <a:srgbClr val="FF0000"/>
                  </a:solidFill>
                </a:endParaRPr>
              </a:p>
            </p:txBody>
          </p:sp>
        </p:grpSp>
        <p:grpSp>
          <p:nvGrpSpPr>
            <p:cNvPr id="118" name="Group 49"/>
            <p:cNvGrpSpPr>
              <a:grpSpLocks/>
            </p:cNvGrpSpPr>
            <p:nvPr/>
          </p:nvGrpSpPr>
          <p:grpSpPr bwMode="auto">
            <a:xfrm>
              <a:off x="6272237" y="3840480"/>
              <a:ext cx="1404610" cy="415925"/>
              <a:chOff x="-29" y="2832"/>
              <a:chExt cx="2269" cy="262"/>
            </a:xfrm>
          </p:grpSpPr>
          <p:sp>
            <p:nvSpPr>
              <p:cNvPr id="119" name="Text Box 50"/>
              <p:cNvSpPr txBox="1">
                <a:spLocks noChangeArrowheads="1"/>
              </p:cNvSpPr>
              <p:nvPr/>
            </p:nvSpPr>
            <p:spPr bwMode="auto">
              <a:xfrm>
                <a:off x="-29" y="2842"/>
                <a:ext cx="2269" cy="252"/>
              </a:xfrm>
              <a:prstGeom prst="rect">
                <a:avLst/>
              </a:prstGeom>
              <a:noFill/>
              <a:ln w="28575">
                <a:noFill/>
                <a:miter lim="800000"/>
                <a:headEnd/>
                <a:tailEnd/>
              </a:ln>
              <a:effectLst/>
            </p:spPr>
            <p:txBody>
              <a:bodyPr wrap="none" anchor="ctr">
                <a:prstTxWarp prst="textNoShape">
                  <a:avLst/>
                </a:prstTxWarp>
                <a:spAutoFit/>
              </a:bodyPr>
              <a:lstStyle/>
              <a:p>
                <a:pPr algn="ctr" defTabSz="457200">
                  <a:defRPr/>
                </a:pPr>
                <a:r>
                  <a:rPr lang="en-US" sz="2000" dirty="0">
                    <a:solidFill>
                      <a:srgbClr val="FF0000"/>
                    </a:solidFill>
                  </a:rPr>
                  <a:t>4</a:t>
                </a:r>
                <a:r>
                  <a:rPr lang="en-US" sz="2000" dirty="0" smtClean="0">
                    <a:solidFill>
                      <a:srgbClr val="FF0000"/>
                    </a:solidFill>
                  </a:rPr>
                  <a:t>.</a:t>
                </a:r>
                <a:r>
                  <a:rPr lang="zh-CN" altLang="en-US" sz="2000" dirty="0">
                    <a:solidFill>
                      <a:srgbClr val="FF0000"/>
                    </a:solidFill>
                  </a:rPr>
                  <a:t>访问内存</a:t>
                </a:r>
                <a:endParaRPr lang="en-US" sz="2000" dirty="0">
                  <a:solidFill>
                    <a:srgbClr val="FF0000"/>
                  </a:solidFill>
                </a:endParaRPr>
              </a:p>
            </p:txBody>
          </p:sp>
          <p:sp>
            <p:nvSpPr>
              <p:cNvPr id="120" name="Line 51"/>
              <p:cNvSpPr>
                <a:spLocks noChangeShapeType="1"/>
              </p:cNvSpPr>
              <p:nvPr/>
            </p:nvSpPr>
            <p:spPr bwMode="auto">
              <a:xfrm>
                <a:off x="179" y="2832"/>
                <a:ext cx="1920"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defTabSz="457200">
                  <a:defRPr/>
                </a:pPr>
                <a:endParaRPr lang="en-US">
                  <a:solidFill>
                    <a:srgbClr val="FF0000"/>
                  </a:solidFill>
                </a:endParaRPr>
              </a:p>
            </p:txBody>
          </p:sp>
        </p:grpSp>
        <p:grpSp>
          <p:nvGrpSpPr>
            <p:cNvPr id="121" name="Group 52"/>
            <p:cNvGrpSpPr>
              <a:grpSpLocks/>
            </p:cNvGrpSpPr>
            <p:nvPr/>
          </p:nvGrpSpPr>
          <p:grpSpPr bwMode="auto">
            <a:xfrm>
              <a:off x="7635173" y="3834130"/>
              <a:ext cx="1404260" cy="400050"/>
              <a:chOff x="587" y="2828"/>
              <a:chExt cx="1812" cy="252"/>
            </a:xfrm>
          </p:grpSpPr>
          <p:sp>
            <p:nvSpPr>
              <p:cNvPr id="122" name="Text Box 53"/>
              <p:cNvSpPr txBox="1">
                <a:spLocks noChangeArrowheads="1"/>
              </p:cNvSpPr>
              <p:nvPr/>
            </p:nvSpPr>
            <p:spPr bwMode="auto">
              <a:xfrm>
                <a:off x="587" y="2828"/>
                <a:ext cx="1812" cy="252"/>
              </a:xfrm>
              <a:prstGeom prst="rect">
                <a:avLst/>
              </a:prstGeom>
              <a:noFill/>
              <a:ln w="28575">
                <a:noFill/>
                <a:miter lim="800000"/>
                <a:headEnd/>
                <a:tailEnd/>
              </a:ln>
            </p:spPr>
            <p:txBody>
              <a:bodyPr wrap="none" anchor="ctr">
                <a:prstTxWarp prst="textNoShape">
                  <a:avLst/>
                </a:prstTxWarp>
                <a:spAutoFit/>
              </a:bodyPr>
              <a:lstStyle/>
              <a:p>
                <a:pPr algn="ctr" defTabSz="457200"/>
                <a:r>
                  <a:rPr lang="en-US" sz="2000" dirty="0">
                    <a:solidFill>
                      <a:srgbClr val="FF0000"/>
                    </a:solidFill>
                  </a:rPr>
                  <a:t>5</a:t>
                </a:r>
                <a:r>
                  <a:rPr lang="en-US" sz="2000" dirty="0" smtClean="0">
                    <a:solidFill>
                      <a:srgbClr val="FF0000"/>
                    </a:solidFill>
                  </a:rPr>
                  <a:t>.</a:t>
                </a:r>
                <a:r>
                  <a:rPr lang="zh-CN" altLang="en-US" sz="2000" dirty="0">
                    <a:solidFill>
                      <a:srgbClr val="FF0000"/>
                    </a:solidFill>
                  </a:rPr>
                  <a:t>写寄存</a:t>
                </a:r>
                <a:r>
                  <a:rPr lang="zh-CN" altLang="en-US" sz="2000" dirty="0" smtClean="0">
                    <a:solidFill>
                      <a:srgbClr val="FF0000"/>
                    </a:solidFill>
                  </a:rPr>
                  <a:t>器</a:t>
                </a:r>
                <a:endParaRPr lang="en-US" sz="2000" dirty="0">
                  <a:solidFill>
                    <a:srgbClr val="FF0000"/>
                  </a:solidFill>
                </a:endParaRPr>
              </a:p>
            </p:txBody>
          </p:sp>
          <p:sp>
            <p:nvSpPr>
              <p:cNvPr id="123" name="Line 54"/>
              <p:cNvSpPr>
                <a:spLocks noChangeShapeType="1"/>
              </p:cNvSpPr>
              <p:nvPr/>
            </p:nvSpPr>
            <p:spPr bwMode="auto">
              <a:xfrm>
                <a:off x="823" y="2832"/>
                <a:ext cx="1180"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defTabSz="457200">
                  <a:defRPr/>
                </a:pPr>
                <a:endParaRPr lang="en-US">
                  <a:solidFill>
                    <a:srgbClr val="FF0000"/>
                  </a:solidFill>
                </a:endParaRPr>
              </a:p>
            </p:txBody>
          </p:sp>
        </p:grpSp>
        <p:grpSp>
          <p:nvGrpSpPr>
            <p:cNvPr id="124" name="Group 123"/>
            <p:cNvGrpSpPr/>
            <p:nvPr/>
          </p:nvGrpSpPr>
          <p:grpSpPr>
            <a:xfrm>
              <a:off x="548640" y="1600200"/>
              <a:ext cx="7315200" cy="2186884"/>
              <a:chOff x="533400" y="1968500"/>
              <a:chExt cx="7391400" cy="2917111"/>
            </a:xfrm>
          </p:grpSpPr>
          <p:sp>
            <p:nvSpPr>
              <p:cNvPr id="125" name="Rectangle 4"/>
              <p:cNvSpPr>
                <a:spLocks noChangeArrowheads="1"/>
              </p:cNvSpPr>
              <p:nvPr/>
            </p:nvSpPr>
            <p:spPr bwMode="auto">
              <a:xfrm rot="16200000">
                <a:off x="457348" y="2922095"/>
                <a:ext cx="1292913" cy="378809"/>
              </a:xfrm>
              <a:prstGeom prst="rect">
                <a:avLst/>
              </a:prstGeom>
              <a:noFill/>
              <a:ln w="28575">
                <a:solidFill>
                  <a:schemeClr val="tx1"/>
                </a:solidFill>
                <a:miter lim="800000"/>
                <a:headEnd/>
                <a:tailEnd/>
              </a:ln>
            </p:spPr>
            <p:txBody>
              <a:bodyPr wrap="none" anchor="ctr">
                <a:prstTxWarp prst="textNoShape">
                  <a:avLst/>
                </a:prstTxWarp>
              </a:bodyPr>
              <a:lstStyle/>
              <a:p>
                <a:pPr algn="ctr" defTabSz="457200"/>
                <a:r>
                  <a:rPr lang="en-US" sz="2000" dirty="0" smtClean="0">
                    <a:solidFill>
                      <a:prstClr val="black"/>
                    </a:solidFill>
                  </a:rPr>
                  <a:t>PC</a:t>
                </a:r>
                <a:endParaRPr lang="en-US" sz="2000" dirty="0">
                  <a:solidFill>
                    <a:prstClr val="black"/>
                  </a:solidFill>
                </a:endParaRPr>
              </a:p>
            </p:txBody>
          </p:sp>
          <p:sp>
            <p:nvSpPr>
              <p:cNvPr id="126" name="Rectangle 5"/>
              <p:cNvSpPr>
                <a:spLocks noChangeArrowheads="1"/>
              </p:cNvSpPr>
              <p:nvPr/>
            </p:nvSpPr>
            <p:spPr bwMode="auto">
              <a:xfrm rot="-5400000">
                <a:off x="1600200" y="2806700"/>
                <a:ext cx="1981200" cy="1066800"/>
              </a:xfrm>
              <a:prstGeom prst="rect">
                <a:avLst/>
              </a:prstGeom>
              <a:solidFill>
                <a:srgbClr val="FFFFFF"/>
              </a:solidFill>
              <a:ln w="28575">
                <a:solidFill>
                  <a:schemeClr val="tx1"/>
                </a:solidFill>
                <a:miter lim="800000"/>
                <a:headEnd/>
                <a:tailEnd/>
              </a:ln>
            </p:spPr>
            <p:txBody>
              <a:bodyPr wrap="none" anchor="ctr">
                <a:prstTxWarp prst="textNoShape">
                  <a:avLst/>
                </a:prstTxWarp>
              </a:bodyPr>
              <a:lstStyle/>
              <a:p>
                <a:pPr algn="ctr" defTabSz="457200"/>
                <a:r>
                  <a:rPr lang="en-US" sz="2000" dirty="0" smtClean="0">
                    <a:solidFill>
                      <a:prstClr val="black"/>
                    </a:solidFill>
                  </a:rPr>
                  <a:t>instruction</a:t>
                </a:r>
                <a:endParaRPr lang="en-US" sz="2000" dirty="0">
                  <a:solidFill>
                    <a:prstClr val="black"/>
                  </a:solidFill>
                </a:endParaRPr>
              </a:p>
              <a:p>
                <a:pPr algn="ctr" defTabSz="457200"/>
                <a:r>
                  <a:rPr lang="en-US" sz="2000" dirty="0">
                    <a:solidFill>
                      <a:prstClr val="black"/>
                    </a:solidFill>
                  </a:rPr>
                  <a:t>memory</a:t>
                </a:r>
              </a:p>
            </p:txBody>
          </p:sp>
          <p:sp>
            <p:nvSpPr>
              <p:cNvPr id="127" name="AutoShape 6"/>
              <p:cNvSpPr>
                <a:spLocks noChangeArrowheads="1"/>
              </p:cNvSpPr>
              <p:nvPr/>
            </p:nvSpPr>
            <p:spPr bwMode="auto">
              <a:xfrm>
                <a:off x="1524000" y="3933825"/>
                <a:ext cx="366713" cy="549275"/>
              </a:xfrm>
              <a:prstGeom prst="roundRect">
                <a:avLst>
                  <a:gd name="adj" fmla="val 16667"/>
                </a:avLst>
              </a:prstGeom>
              <a:solidFill>
                <a:srgbClr val="FFFFFF"/>
              </a:solidFill>
              <a:ln w="28575">
                <a:solidFill>
                  <a:schemeClr val="tx1"/>
                </a:solidFill>
                <a:round/>
                <a:headEnd/>
                <a:tailEnd/>
              </a:ln>
            </p:spPr>
            <p:txBody>
              <a:bodyPr wrap="none" anchor="ctr">
                <a:prstTxWarp prst="textNoShape">
                  <a:avLst/>
                </a:prstTxWarp>
              </a:bodyPr>
              <a:lstStyle/>
              <a:p>
                <a:pPr algn="ctr" defTabSz="457200"/>
                <a:r>
                  <a:rPr lang="en-US" sz="2000" dirty="0">
                    <a:solidFill>
                      <a:prstClr val="black"/>
                    </a:solidFill>
                  </a:rPr>
                  <a:t>+4</a:t>
                </a:r>
              </a:p>
            </p:txBody>
          </p:sp>
          <p:sp>
            <p:nvSpPr>
              <p:cNvPr id="128" name="Line 7"/>
              <p:cNvSpPr>
                <a:spLocks noChangeShapeType="1"/>
              </p:cNvSpPr>
              <p:nvPr/>
            </p:nvSpPr>
            <p:spPr bwMode="auto">
              <a:xfrm>
                <a:off x="1295400" y="3111500"/>
                <a:ext cx="7620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129" name="Rectangle 8"/>
              <p:cNvSpPr>
                <a:spLocks noChangeArrowheads="1"/>
              </p:cNvSpPr>
              <p:nvPr/>
            </p:nvSpPr>
            <p:spPr bwMode="auto">
              <a:xfrm>
                <a:off x="3657600" y="2501900"/>
                <a:ext cx="990600" cy="1295400"/>
              </a:xfrm>
              <a:prstGeom prst="rect">
                <a:avLst/>
              </a:prstGeom>
              <a:solidFill>
                <a:srgbClr val="FFFFFF"/>
              </a:solidFill>
              <a:ln w="28575">
                <a:solidFill>
                  <a:schemeClr val="tx1"/>
                </a:solidFill>
                <a:miter lim="800000"/>
                <a:headEnd/>
                <a:tailEnd/>
              </a:ln>
            </p:spPr>
            <p:txBody>
              <a:bodyPr wrap="none" anchor="ctr">
                <a:prstTxWarp prst="textNoShape">
                  <a:avLst/>
                </a:prstTxWarp>
              </a:bodyPr>
              <a:lstStyle/>
              <a:p>
                <a:pPr algn="ctr" defTabSz="457200"/>
                <a:r>
                  <a:rPr lang="en-US" sz="2000" smtClean="0">
                    <a:solidFill>
                      <a:prstClr val="black"/>
                    </a:solidFill>
                  </a:rPr>
                  <a:t>Register</a:t>
                </a:r>
                <a:endParaRPr lang="en-US" sz="2000" dirty="0" smtClean="0">
                  <a:solidFill>
                    <a:prstClr val="black"/>
                  </a:solidFill>
                </a:endParaRPr>
              </a:p>
              <a:p>
                <a:pPr algn="ctr" defTabSz="457200"/>
                <a:r>
                  <a:rPr lang="en-US" sz="2000" smtClean="0">
                    <a:solidFill>
                      <a:prstClr val="black"/>
                    </a:solidFill>
                  </a:rPr>
                  <a:t>File</a:t>
                </a:r>
                <a:endParaRPr lang="en-US" sz="2000" dirty="0">
                  <a:solidFill>
                    <a:prstClr val="black"/>
                  </a:solidFill>
                </a:endParaRPr>
              </a:p>
            </p:txBody>
          </p:sp>
          <p:sp>
            <p:nvSpPr>
              <p:cNvPr id="130" name="Line 9"/>
              <p:cNvSpPr>
                <a:spLocks noChangeShapeType="1"/>
              </p:cNvSpPr>
              <p:nvPr/>
            </p:nvSpPr>
            <p:spPr bwMode="auto">
              <a:xfrm>
                <a:off x="3124200" y="2959100"/>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131" name="Line 10"/>
              <p:cNvSpPr>
                <a:spLocks noChangeShapeType="1"/>
              </p:cNvSpPr>
              <p:nvPr/>
            </p:nvSpPr>
            <p:spPr bwMode="auto">
              <a:xfrm>
                <a:off x="3124200" y="3332163"/>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132" name="Line 11"/>
              <p:cNvSpPr>
                <a:spLocks noChangeShapeType="1"/>
              </p:cNvSpPr>
              <p:nvPr/>
            </p:nvSpPr>
            <p:spPr bwMode="auto">
              <a:xfrm>
                <a:off x="3124200" y="3644900"/>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133" name="Text Box 12"/>
              <p:cNvSpPr txBox="1">
                <a:spLocks noChangeArrowheads="1"/>
              </p:cNvSpPr>
              <p:nvPr/>
            </p:nvSpPr>
            <p:spPr bwMode="auto">
              <a:xfrm>
                <a:off x="3088173" y="3248024"/>
                <a:ext cx="339725" cy="396875"/>
              </a:xfrm>
              <a:prstGeom prst="rect">
                <a:avLst/>
              </a:prstGeom>
              <a:noFill/>
              <a:ln w="28575">
                <a:noFill/>
                <a:miter lim="800000"/>
                <a:headEnd/>
                <a:tailEnd/>
              </a:ln>
            </p:spPr>
            <p:txBody>
              <a:bodyPr wrap="none" anchor="ctr">
                <a:prstTxWarp prst="textNoShape">
                  <a:avLst/>
                </a:prstTxWarp>
                <a:spAutoFit/>
              </a:bodyPr>
              <a:lstStyle/>
              <a:p>
                <a:pPr algn="ctr" defTabSz="457200"/>
                <a:r>
                  <a:rPr lang="en-US" sz="2000" dirty="0" err="1">
                    <a:solidFill>
                      <a:prstClr val="black"/>
                    </a:solidFill>
                  </a:rPr>
                  <a:t>rt</a:t>
                </a:r>
                <a:endParaRPr lang="en-US" sz="2000" dirty="0">
                  <a:solidFill>
                    <a:prstClr val="black"/>
                  </a:solidFill>
                </a:endParaRPr>
              </a:p>
            </p:txBody>
          </p:sp>
          <p:sp>
            <p:nvSpPr>
              <p:cNvPr id="134" name="Text Box 13"/>
              <p:cNvSpPr txBox="1">
                <a:spLocks noChangeArrowheads="1"/>
              </p:cNvSpPr>
              <p:nvPr/>
            </p:nvSpPr>
            <p:spPr bwMode="auto">
              <a:xfrm>
                <a:off x="3076333" y="2943226"/>
                <a:ext cx="395287" cy="396875"/>
              </a:xfrm>
              <a:prstGeom prst="rect">
                <a:avLst/>
              </a:prstGeom>
              <a:noFill/>
              <a:ln w="28575">
                <a:noFill/>
                <a:miter lim="800000"/>
                <a:headEnd/>
                <a:tailEnd/>
              </a:ln>
            </p:spPr>
            <p:txBody>
              <a:bodyPr wrap="none" anchor="ctr">
                <a:prstTxWarp prst="textNoShape">
                  <a:avLst/>
                </a:prstTxWarp>
                <a:spAutoFit/>
              </a:bodyPr>
              <a:lstStyle/>
              <a:p>
                <a:pPr algn="ctr" defTabSz="457200"/>
                <a:r>
                  <a:rPr lang="en-US" sz="2000" dirty="0" err="1">
                    <a:solidFill>
                      <a:prstClr val="black"/>
                    </a:solidFill>
                  </a:rPr>
                  <a:t>rs</a:t>
                </a:r>
                <a:endParaRPr lang="en-US" sz="2000" dirty="0">
                  <a:solidFill>
                    <a:prstClr val="black"/>
                  </a:solidFill>
                </a:endParaRPr>
              </a:p>
            </p:txBody>
          </p:sp>
          <p:sp>
            <p:nvSpPr>
              <p:cNvPr id="135" name="Text Box 14"/>
              <p:cNvSpPr txBox="1">
                <a:spLocks noChangeArrowheads="1"/>
              </p:cNvSpPr>
              <p:nvPr/>
            </p:nvSpPr>
            <p:spPr bwMode="auto">
              <a:xfrm>
                <a:off x="3079750" y="2562225"/>
                <a:ext cx="409575" cy="396875"/>
              </a:xfrm>
              <a:prstGeom prst="rect">
                <a:avLst/>
              </a:prstGeom>
              <a:noFill/>
              <a:ln w="28575">
                <a:noFill/>
                <a:miter lim="800000"/>
                <a:headEnd/>
                <a:tailEnd/>
              </a:ln>
            </p:spPr>
            <p:txBody>
              <a:bodyPr wrap="none" anchor="ctr">
                <a:prstTxWarp prst="textNoShape">
                  <a:avLst/>
                </a:prstTxWarp>
                <a:spAutoFit/>
              </a:bodyPr>
              <a:lstStyle/>
              <a:p>
                <a:pPr algn="ctr" defTabSz="457200"/>
                <a:r>
                  <a:rPr lang="en-US" sz="2000">
                    <a:solidFill>
                      <a:prstClr val="black"/>
                    </a:solidFill>
                  </a:rPr>
                  <a:t>rd</a:t>
                </a:r>
              </a:p>
            </p:txBody>
          </p:sp>
          <p:grpSp>
            <p:nvGrpSpPr>
              <p:cNvPr id="136" name="Group 16"/>
              <p:cNvGrpSpPr>
                <a:grpSpLocks/>
              </p:cNvGrpSpPr>
              <p:nvPr/>
            </p:nvGrpSpPr>
            <p:grpSpPr bwMode="auto">
              <a:xfrm>
                <a:off x="5334000" y="2562225"/>
                <a:ext cx="1219200" cy="1524000"/>
                <a:chOff x="3648" y="1348"/>
                <a:chExt cx="768" cy="960"/>
              </a:xfrm>
            </p:grpSpPr>
            <p:sp>
              <p:nvSpPr>
                <p:cNvPr id="157" name="Freeform 18"/>
                <p:cNvSpPr>
                  <a:spLocks/>
                </p:cNvSpPr>
                <p:nvPr/>
              </p:nvSpPr>
              <p:spPr bwMode="auto">
                <a:xfrm>
                  <a:off x="3648" y="1348"/>
                  <a:ext cx="528" cy="960"/>
                </a:xfrm>
                <a:custGeom>
                  <a:avLst/>
                  <a:gdLst>
                    <a:gd name="T0" fmla="*/ 0 w 528"/>
                    <a:gd name="T1" fmla="*/ 0 h 960"/>
                    <a:gd name="T2" fmla="*/ 528 w 528"/>
                    <a:gd name="T3" fmla="*/ 192 h 960"/>
                    <a:gd name="T4" fmla="*/ 528 w 528"/>
                    <a:gd name="T5" fmla="*/ 672 h 960"/>
                    <a:gd name="T6" fmla="*/ 0 w 528"/>
                    <a:gd name="T7" fmla="*/ 960 h 960"/>
                    <a:gd name="T8" fmla="*/ 0 w 528"/>
                    <a:gd name="T9" fmla="*/ 528 h 960"/>
                    <a:gd name="T10" fmla="*/ 48 w 528"/>
                    <a:gd name="T11" fmla="*/ 480 h 960"/>
                    <a:gd name="T12" fmla="*/ 0 w 528"/>
                    <a:gd name="T13" fmla="*/ 432 h 960"/>
                    <a:gd name="T14" fmla="*/ 0 w 528"/>
                    <a:gd name="T15" fmla="*/ 0 h 960"/>
                    <a:gd name="T16" fmla="*/ 0 60000 65536"/>
                    <a:gd name="T17" fmla="*/ 0 60000 65536"/>
                    <a:gd name="T18" fmla="*/ 0 60000 65536"/>
                    <a:gd name="T19" fmla="*/ 0 60000 65536"/>
                    <a:gd name="T20" fmla="*/ 0 60000 65536"/>
                    <a:gd name="T21" fmla="*/ 0 60000 65536"/>
                    <a:gd name="T22" fmla="*/ 0 60000 65536"/>
                    <a:gd name="T23" fmla="*/ 0 60000 65536"/>
                    <a:gd name="T24" fmla="*/ 0 w 528"/>
                    <a:gd name="T25" fmla="*/ 0 h 960"/>
                    <a:gd name="T26" fmla="*/ 528 w 528"/>
                    <a:gd name="T27" fmla="*/ 960 h 9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8" h="960">
                      <a:moveTo>
                        <a:pt x="0" y="0"/>
                      </a:moveTo>
                      <a:lnTo>
                        <a:pt x="528" y="192"/>
                      </a:lnTo>
                      <a:lnTo>
                        <a:pt x="528" y="672"/>
                      </a:lnTo>
                      <a:lnTo>
                        <a:pt x="0" y="960"/>
                      </a:lnTo>
                      <a:lnTo>
                        <a:pt x="0" y="528"/>
                      </a:lnTo>
                      <a:lnTo>
                        <a:pt x="48" y="480"/>
                      </a:lnTo>
                      <a:lnTo>
                        <a:pt x="0" y="432"/>
                      </a:lnTo>
                      <a:lnTo>
                        <a:pt x="0" y="0"/>
                      </a:lnTo>
                      <a:close/>
                    </a:path>
                  </a:pathLst>
                </a:custGeom>
                <a:noFill/>
                <a:ln w="38100">
                  <a:solidFill>
                    <a:schemeClr val="tx1"/>
                  </a:solidFill>
                  <a:round/>
                  <a:headEnd/>
                  <a:tailEnd/>
                </a:ln>
              </p:spPr>
              <p:txBody>
                <a:bodyPr wrap="none" anchor="ctr">
                  <a:prstTxWarp prst="textNoShape">
                    <a:avLst/>
                  </a:prstTxWarp>
                </a:bodyPr>
                <a:lstStyle/>
                <a:p>
                  <a:pPr algn="ctr" defTabSz="457200"/>
                  <a:r>
                    <a:rPr lang="en-US" sz="2000" dirty="0" smtClean="0">
                      <a:solidFill>
                        <a:prstClr val="black"/>
                      </a:solidFill>
                    </a:rPr>
                    <a:t>ALU</a:t>
                  </a:r>
                  <a:endParaRPr lang="en-US" sz="2000" dirty="0">
                    <a:solidFill>
                      <a:prstClr val="black"/>
                    </a:solidFill>
                  </a:endParaRPr>
                </a:p>
              </p:txBody>
            </p:sp>
            <p:sp>
              <p:nvSpPr>
                <p:cNvPr id="158" name="Line 19"/>
                <p:cNvSpPr>
                  <a:spLocks noChangeShapeType="1"/>
                </p:cNvSpPr>
                <p:nvPr/>
              </p:nvSpPr>
              <p:spPr bwMode="auto">
                <a:xfrm>
                  <a:off x="4176" y="1780"/>
                  <a:ext cx="240" cy="0"/>
                </a:xfrm>
                <a:prstGeom prst="line">
                  <a:avLst/>
                </a:prstGeom>
                <a:noFill/>
                <a:ln w="38100">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grpSp>
          <p:sp>
            <p:nvSpPr>
              <p:cNvPr id="137" name="Line 20"/>
              <p:cNvSpPr>
                <a:spLocks noChangeShapeType="1"/>
              </p:cNvSpPr>
              <p:nvPr/>
            </p:nvSpPr>
            <p:spPr bwMode="auto">
              <a:xfrm>
                <a:off x="4648200" y="3644900"/>
                <a:ext cx="6858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138" name="Line 21"/>
              <p:cNvSpPr>
                <a:spLocks noChangeShapeType="1"/>
              </p:cNvSpPr>
              <p:nvPr/>
            </p:nvSpPr>
            <p:spPr bwMode="auto">
              <a:xfrm>
                <a:off x="3124200" y="3995738"/>
                <a:ext cx="2179638"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139" name="Line 22"/>
              <p:cNvSpPr>
                <a:spLocks noChangeShapeType="1"/>
              </p:cNvSpPr>
              <p:nvPr/>
            </p:nvSpPr>
            <p:spPr bwMode="auto">
              <a:xfrm>
                <a:off x="4648200" y="2830513"/>
                <a:ext cx="655638"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140" name="Rectangle 23"/>
              <p:cNvSpPr>
                <a:spLocks noChangeArrowheads="1"/>
              </p:cNvSpPr>
              <p:nvPr/>
            </p:nvSpPr>
            <p:spPr bwMode="auto">
              <a:xfrm rot="-5400000">
                <a:off x="6096000" y="2959100"/>
                <a:ext cx="1981200" cy="1066800"/>
              </a:xfrm>
              <a:prstGeom prst="rect">
                <a:avLst/>
              </a:prstGeom>
              <a:solidFill>
                <a:srgbClr val="FFFFFF"/>
              </a:solidFill>
              <a:ln w="28575">
                <a:solidFill>
                  <a:schemeClr val="tx1"/>
                </a:solidFill>
                <a:miter lim="800000"/>
                <a:headEnd/>
                <a:tailEnd/>
              </a:ln>
            </p:spPr>
            <p:txBody>
              <a:bodyPr wrap="none" anchor="ctr">
                <a:prstTxWarp prst="textNoShape">
                  <a:avLst/>
                </a:prstTxWarp>
              </a:bodyPr>
              <a:lstStyle/>
              <a:p>
                <a:pPr algn="ctr" defTabSz="457200"/>
                <a:r>
                  <a:rPr lang="en-US" sz="2000" dirty="0">
                    <a:solidFill>
                      <a:prstClr val="black"/>
                    </a:solidFill>
                  </a:rPr>
                  <a:t>Data</a:t>
                </a:r>
              </a:p>
              <a:p>
                <a:pPr algn="ctr" defTabSz="457200"/>
                <a:r>
                  <a:rPr lang="en-US" sz="2000" dirty="0">
                    <a:solidFill>
                      <a:prstClr val="black"/>
                    </a:solidFill>
                  </a:rPr>
                  <a:t>memory</a:t>
                </a:r>
              </a:p>
            </p:txBody>
          </p:sp>
          <p:sp>
            <p:nvSpPr>
              <p:cNvPr id="141" name="Line 24"/>
              <p:cNvSpPr>
                <a:spLocks noChangeShapeType="1"/>
              </p:cNvSpPr>
              <p:nvPr/>
            </p:nvSpPr>
            <p:spPr bwMode="auto">
              <a:xfrm>
                <a:off x="4876800" y="3644900"/>
                <a:ext cx="0" cy="30480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142" name="Line 25"/>
              <p:cNvSpPr>
                <a:spLocks noChangeShapeType="1"/>
              </p:cNvSpPr>
              <p:nvPr/>
            </p:nvSpPr>
            <p:spPr bwMode="auto">
              <a:xfrm>
                <a:off x="4876800" y="4025900"/>
                <a:ext cx="0" cy="30480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143" name="Line 26"/>
              <p:cNvSpPr>
                <a:spLocks noChangeShapeType="1"/>
              </p:cNvSpPr>
              <p:nvPr/>
            </p:nvSpPr>
            <p:spPr bwMode="auto">
              <a:xfrm>
                <a:off x="4876800" y="4330700"/>
                <a:ext cx="16764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144" name="Line 27"/>
              <p:cNvSpPr>
                <a:spLocks noChangeShapeType="1"/>
              </p:cNvSpPr>
              <p:nvPr/>
            </p:nvSpPr>
            <p:spPr bwMode="auto">
              <a:xfrm>
                <a:off x="7620000" y="3248025"/>
                <a:ext cx="304800"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145" name="Line 28"/>
              <p:cNvSpPr>
                <a:spLocks noChangeShapeType="1"/>
              </p:cNvSpPr>
              <p:nvPr/>
            </p:nvSpPr>
            <p:spPr bwMode="auto">
              <a:xfrm flipV="1">
                <a:off x="7924800" y="1968500"/>
                <a:ext cx="0" cy="1279525"/>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146" name="Line 29"/>
              <p:cNvSpPr>
                <a:spLocks noChangeShapeType="1"/>
              </p:cNvSpPr>
              <p:nvPr/>
            </p:nvSpPr>
            <p:spPr bwMode="auto">
              <a:xfrm flipH="1">
                <a:off x="3921125" y="1968500"/>
                <a:ext cx="4003675"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147" name="Line 30"/>
              <p:cNvSpPr>
                <a:spLocks noChangeShapeType="1"/>
              </p:cNvSpPr>
              <p:nvPr/>
            </p:nvSpPr>
            <p:spPr bwMode="auto">
              <a:xfrm>
                <a:off x="3921125" y="1968500"/>
                <a:ext cx="0" cy="53340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148" name="Text Box 31"/>
              <p:cNvSpPr txBox="1">
                <a:spLocks noChangeArrowheads="1"/>
              </p:cNvSpPr>
              <p:nvPr/>
            </p:nvSpPr>
            <p:spPr bwMode="auto">
              <a:xfrm>
                <a:off x="3079750" y="3949700"/>
                <a:ext cx="663575" cy="396875"/>
              </a:xfrm>
              <a:prstGeom prst="rect">
                <a:avLst/>
              </a:prstGeom>
              <a:noFill/>
              <a:ln w="28575">
                <a:noFill/>
                <a:miter lim="800000"/>
                <a:headEnd/>
                <a:tailEnd/>
              </a:ln>
            </p:spPr>
            <p:txBody>
              <a:bodyPr wrap="none" anchor="ctr">
                <a:prstTxWarp prst="textNoShape">
                  <a:avLst/>
                </a:prstTxWarp>
                <a:spAutoFit/>
              </a:bodyPr>
              <a:lstStyle/>
              <a:p>
                <a:pPr algn="ctr" defTabSz="457200"/>
                <a:r>
                  <a:rPr lang="en-US" sz="2000" smtClean="0">
                    <a:solidFill>
                      <a:prstClr val="black"/>
                    </a:solidFill>
                  </a:rPr>
                  <a:t>imm</a:t>
                </a:r>
                <a:endParaRPr lang="en-US" sz="2000" dirty="0">
                  <a:solidFill>
                    <a:prstClr val="black"/>
                  </a:solidFill>
                </a:endParaRPr>
              </a:p>
            </p:txBody>
          </p:sp>
          <p:sp>
            <p:nvSpPr>
              <p:cNvPr id="149" name="Line 32"/>
              <p:cNvSpPr>
                <a:spLocks noChangeShapeType="1"/>
              </p:cNvSpPr>
              <p:nvPr/>
            </p:nvSpPr>
            <p:spPr bwMode="auto">
              <a:xfrm>
                <a:off x="1676400" y="3111500"/>
                <a:ext cx="0" cy="83820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150" name="AutoShape 33"/>
              <p:cNvSpPr>
                <a:spLocks noChangeArrowheads="1"/>
              </p:cNvSpPr>
              <p:nvPr/>
            </p:nvSpPr>
            <p:spPr bwMode="auto">
              <a:xfrm rot="16200000">
                <a:off x="703652" y="4293696"/>
                <a:ext cx="805021" cy="378809"/>
              </a:xfrm>
              <a:prstGeom prst="roundRect">
                <a:avLst>
                  <a:gd name="adj" fmla="val 16667"/>
                </a:avLst>
              </a:prstGeom>
              <a:solidFill>
                <a:srgbClr val="FFFFFF"/>
              </a:solidFill>
              <a:ln w="28575">
                <a:solidFill>
                  <a:schemeClr val="tx1"/>
                </a:solidFill>
                <a:round/>
                <a:headEnd/>
                <a:tailEnd/>
              </a:ln>
            </p:spPr>
            <p:txBody>
              <a:bodyPr wrap="none" anchor="ctr">
                <a:prstTxWarp prst="textNoShape">
                  <a:avLst/>
                </a:prstTxWarp>
              </a:bodyPr>
              <a:lstStyle/>
              <a:p>
                <a:pPr algn="ctr" defTabSz="457200"/>
                <a:r>
                  <a:rPr lang="en-US" sz="2000" dirty="0" smtClean="0">
                    <a:solidFill>
                      <a:prstClr val="black"/>
                    </a:solidFill>
                  </a:rPr>
                  <a:t>MUX</a:t>
                </a:r>
                <a:endParaRPr lang="en-US" sz="2000" dirty="0">
                  <a:solidFill>
                    <a:prstClr val="black"/>
                  </a:solidFill>
                </a:endParaRPr>
              </a:p>
            </p:txBody>
          </p:sp>
          <p:sp>
            <p:nvSpPr>
              <p:cNvPr id="151" name="Line 34"/>
              <p:cNvSpPr>
                <a:spLocks noChangeShapeType="1"/>
              </p:cNvSpPr>
              <p:nvPr/>
            </p:nvSpPr>
            <p:spPr bwMode="auto">
              <a:xfrm flipH="1">
                <a:off x="1295400" y="4308475"/>
                <a:ext cx="2286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152" name="Line 35"/>
              <p:cNvSpPr>
                <a:spLocks noChangeShapeType="1"/>
              </p:cNvSpPr>
              <p:nvPr/>
            </p:nvSpPr>
            <p:spPr bwMode="auto">
              <a:xfrm>
                <a:off x="3743325" y="3995738"/>
                <a:ext cx="0" cy="671512"/>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153" name="Line 36"/>
              <p:cNvSpPr>
                <a:spLocks noChangeShapeType="1"/>
              </p:cNvSpPr>
              <p:nvPr/>
            </p:nvSpPr>
            <p:spPr bwMode="auto">
              <a:xfrm flipH="1">
                <a:off x="1295400" y="4667250"/>
                <a:ext cx="2447925"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154" name="Line 37"/>
              <p:cNvSpPr>
                <a:spLocks noChangeShapeType="1"/>
              </p:cNvSpPr>
              <p:nvPr/>
            </p:nvSpPr>
            <p:spPr bwMode="auto">
              <a:xfrm flipH="1">
                <a:off x="533400" y="4483100"/>
                <a:ext cx="381000" cy="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155" name="Line 38"/>
              <p:cNvSpPr>
                <a:spLocks noChangeShapeType="1"/>
              </p:cNvSpPr>
              <p:nvPr/>
            </p:nvSpPr>
            <p:spPr bwMode="auto">
              <a:xfrm flipV="1">
                <a:off x="533400" y="3111500"/>
                <a:ext cx="0" cy="1371600"/>
              </a:xfrm>
              <a:prstGeom prst="line">
                <a:avLst/>
              </a:prstGeom>
              <a:noFill/>
              <a:ln w="28575">
                <a:solidFill>
                  <a:schemeClr val="tx1"/>
                </a:solidFill>
                <a:round/>
                <a:headEnd/>
                <a:tailEnd/>
              </a:ln>
            </p:spPr>
            <p:txBody>
              <a:bodyPr wrap="none" anchor="ctr">
                <a:prstTxWarp prst="textNoShape">
                  <a:avLst/>
                </a:prstTxWarp>
              </a:bodyPr>
              <a:lstStyle/>
              <a:p>
                <a:pPr defTabSz="457200"/>
                <a:endParaRPr lang="en-US">
                  <a:solidFill>
                    <a:prstClr val="black"/>
                  </a:solidFill>
                </a:endParaRPr>
              </a:p>
            </p:txBody>
          </p:sp>
          <p:sp>
            <p:nvSpPr>
              <p:cNvPr id="156" name="Line 39"/>
              <p:cNvSpPr>
                <a:spLocks noChangeShapeType="1"/>
              </p:cNvSpPr>
              <p:nvPr/>
            </p:nvSpPr>
            <p:spPr bwMode="auto">
              <a:xfrm>
                <a:off x="533400" y="3111500"/>
                <a:ext cx="3810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grpSp>
        <p:grpSp>
          <p:nvGrpSpPr>
            <p:cNvPr id="159" name="Group 33"/>
            <p:cNvGrpSpPr/>
            <p:nvPr/>
          </p:nvGrpSpPr>
          <p:grpSpPr>
            <a:xfrm>
              <a:off x="3383280" y="1719072"/>
              <a:ext cx="4361688" cy="2423031"/>
              <a:chOff x="3383280" y="1719072"/>
              <a:chExt cx="4361688" cy="2423031"/>
            </a:xfrm>
          </p:grpSpPr>
          <p:grpSp>
            <p:nvGrpSpPr>
              <p:cNvPr id="160" name="Group 59"/>
              <p:cNvGrpSpPr/>
              <p:nvPr/>
            </p:nvGrpSpPr>
            <p:grpSpPr>
              <a:xfrm>
                <a:off x="3383280" y="1719072"/>
                <a:ext cx="109728" cy="2423031"/>
                <a:chOff x="3383280" y="1627632"/>
                <a:chExt cx="109728" cy="2423031"/>
              </a:xfrm>
            </p:grpSpPr>
            <p:sp>
              <p:nvSpPr>
                <p:cNvPr id="176" name="Rectangle 175"/>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grpSp>
              <p:nvGrpSpPr>
                <p:cNvPr id="177" name="Group 76"/>
                <p:cNvGrpSpPr/>
                <p:nvPr/>
              </p:nvGrpSpPr>
              <p:grpSpPr>
                <a:xfrm>
                  <a:off x="3392424" y="3820160"/>
                  <a:ext cx="91440" cy="230503"/>
                  <a:chOff x="3402584" y="3820160"/>
                  <a:chExt cx="91440" cy="230503"/>
                </a:xfrm>
              </p:grpSpPr>
              <p:sp>
                <p:nvSpPr>
                  <p:cNvPr id="178" name="Isosceles Triangle 177"/>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cxnSp>
                <p:nvCxnSpPr>
                  <p:cNvPr id="179" name="Straight Connector 178"/>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161" name="Group 79"/>
              <p:cNvGrpSpPr/>
              <p:nvPr/>
            </p:nvGrpSpPr>
            <p:grpSpPr>
              <a:xfrm>
                <a:off x="4937760" y="1719072"/>
                <a:ext cx="109728" cy="2423031"/>
                <a:chOff x="3383280" y="1627632"/>
                <a:chExt cx="109728" cy="2423031"/>
              </a:xfrm>
            </p:grpSpPr>
            <p:sp>
              <p:nvSpPr>
                <p:cNvPr id="172" name="Rectangle 171"/>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grpSp>
              <p:nvGrpSpPr>
                <p:cNvPr id="173" name="Group 81"/>
                <p:cNvGrpSpPr/>
                <p:nvPr/>
              </p:nvGrpSpPr>
              <p:grpSpPr>
                <a:xfrm>
                  <a:off x="3392424" y="3820160"/>
                  <a:ext cx="91440" cy="230503"/>
                  <a:chOff x="3402584" y="3820160"/>
                  <a:chExt cx="91440" cy="230503"/>
                </a:xfrm>
              </p:grpSpPr>
              <p:sp>
                <p:nvSpPr>
                  <p:cNvPr id="174" name="Isosceles Triangle 173"/>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cxnSp>
                <p:nvCxnSpPr>
                  <p:cNvPr id="175" name="Straight Connector 174"/>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162" name="Group 84"/>
              <p:cNvGrpSpPr/>
              <p:nvPr/>
            </p:nvGrpSpPr>
            <p:grpSpPr>
              <a:xfrm>
                <a:off x="6217920" y="1719072"/>
                <a:ext cx="109728" cy="2423031"/>
                <a:chOff x="3383280" y="1627632"/>
                <a:chExt cx="109728" cy="2423031"/>
              </a:xfrm>
            </p:grpSpPr>
            <p:sp>
              <p:nvSpPr>
                <p:cNvPr id="168" name="Rectangle 167"/>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grpSp>
              <p:nvGrpSpPr>
                <p:cNvPr id="169" name="Group 86"/>
                <p:cNvGrpSpPr/>
                <p:nvPr/>
              </p:nvGrpSpPr>
              <p:grpSpPr>
                <a:xfrm>
                  <a:off x="3392424" y="3820160"/>
                  <a:ext cx="91440" cy="230503"/>
                  <a:chOff x="3402584" y="3820160"/>
                  <a:chExt cx="91440" cy="230503"/>
                </a:xfrm>
              </p:grpSpPr>
              <p:sp>
                <p:nvSpPr>
                  <p:cNvPr id="170" name="Isosceles Triangle 169"/>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cxnSp>
                <p:nvCxnSpPr>
                  <p:cNvPr id="171" name="Straight Connector 170"/>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163" name="Group 89"/>
              <p:cNvGrpSpPr/>
              <p:nvPr/>
            </p:nvGrpSpPr>
            <p:grpSpPr>
              <a:xfrm>
                <a:off x="7635240" y="1719072"/>
                <a:ext cx="109728" cy="2423031"/>
                <a:chOff x="3383280" y="1627632"/>
                <a:chExt cx="109728" cy="2423031"/>
              </a:xfrm>
            </p:grpSpPr>
            <p:sp>
              <p:nvSpPr>
                <p:cNvPr id="164" name="Rectangle 163"/>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grpSp>
              <p:nvGrpSpPr>
                <p:cNvPr id="165" name="Group 91"/>
                <p:cNvGrpSpPr/>
                <p:nvPr/>
              </p:nvGrpSpPr>
              <p:grpSpPr>
                <a:xfrm>
                  <a:off x="3392424" y="3820160"/>
                  <a:ext cx="91440" cy="230503"/>
                  <a:chOff x="3402584" y="3820160"/>
                  <a:chExt cx="91440" cy="230503"/>
                </a:xfrm>
              </p:grpSpPr>
              <p:sp>
                <p:nvSpPr>
                  <p:cNvPr id="166" name="Isosceles Triangle 165"/>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cxnSp>
                <p:nvCxnSpPr>
                  <p:cNvPr id="167" name="Straight Connector 166"/>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grpSp>
      <p:sp>
        <p:nvSpPr>
          <p:cNvPr id="2" name="灯片编号占位符 1"/>
          <p:cNvSpPr>
            <a:spLocks noGrp="1"/>
          </p:cNvSpPr>
          <p:nvPr>
            <p:ph type="sldNum" sz="quarter" idx="12"/>
          </p:nvPr>
        </p:nvSpPr>
        <p:spPr/>
        <p:txBody>
          <a:bodyPr/>
          <a:lstStyle/>
          <a:p>
            <a:fld id="{3CC63E4C-4642-794D-A2FD-70F6B81535F5}" type="slidenum">
              <a:rPr lang="en-US" smtClean="0">
                <a:solidFill>
                  <a:prstClr val="black">
                    <a:tint val="75000"/>
                  </a:prstClr>
                </a:solidFill>
              </a:rPr>
              <a:pPr/>
              <a:t>40</a:t>
            </a:fld>
            <a:endParaRPr lang="en-US" dirty="0">
              <a:solidFill>
                <a:prstClr val="black">
                  <a:tint val="75000"/>
                </a:prstClr>
              </a:solidFill>
            </a:endParaRPr>
          </a:p>
        </p:txBody>
      </p:sp>
    </p:spTree>
    <p:extLst>
      <p:ext uri="{BB962C8B-B14F-4D97-AF65-F5344CB8AC3E}">
        <p14:creationId xmlns:p14="http://schemas.microsoft.com/office/powerpoint/2010/main" val="72269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itle 100"/>
          <p:cNvSpPr>
            <a:spLocks noGrp="1"/>
          </p:cNvSpPr>
          <p:nvPr>
            <p:ph type="title"/>
          </p:nvPr>
        </p:nvSpPr>
        <p:spPr>
          <a:xfrm>
            <a:off x="457200" y="274320"/>
            <a:ext cx="8229600" cy="1143000"/>
          </a:xfrm>
        </p:spPr>
        <p:txBody>
          <a:bodyPr/>
          <a:lstStyle/>
          <a:p>
            <a:r>
              <a:rPr lang="zh-CN" altLang="en-US" dirty="0" smtClean="0">
                <a:solidFill>
                  <a:srgbClr val="FF0000"/>
                </a:solidFill>
              </a:rPr>
              <a:t>带有控制信号的流水线</a:t>
            </a:r>
            <a:r>
              <a:rPr lang="zh-CN" altLang="en-US" dirty="0">
                <a:solidFill>
                  <a:srgbClr val="FF0000"/>
                </a:solidFill>
              </a:rPr>
              <a:t>处理器</a:t>
            </a:r>
            <a:endParaRPr lang="en-US" dirty="0">
              <a:solidFill>
                <a:srgbClr val="FF0000"/>
              </a:solidFill>
            </a:endParaRPr>
          </a:p>
        </p:txBody>
      </p:sp>
      <p:pic>
        <p:nvPicPr>
          <p:cNvPr id="583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21" y="1340768"/>
            <a:ext cx="9153525" cy="501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3CC63E4C-4642-794D-A2FD-70F6B81535F5}" type="slidenum">
              <a:rPr lang="en-US" smtClean="0">
                <a:solidFill>
                  <a:prstClr val="black">
                    <a:tint val="75000"/>
                  </a:prstClr>
                </a:solidFill>
              </a:rPr>
              <a:pPr/>
              <a:t>41</a:t>
            </a:fld>
            <a:endParaRPr lang="en-US" dirty="0">
              <a:solidFill>
                <a:prstClr val="black">
                  <a:tint val="75000"/>
                </a:prstClr>
              </a:solidFill>
            </a:endParaRPr>
          </a:p>
        </p:txBody>
      </p:sp>
    </p:spTree>
    <p:extLst>
      <p:ext uri="{BB962C8B-B14F-4D97-AF65-F5344CB8AC3E}">
        <p14:creationId xmlns:p14="http://schemas.microsoft.com/office/powerpoint/2010/main" val="4550316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564052" y="2235811"/>
            <a:ext cx="577851" cy="4356100"/>
            <a:chOff x="215" y="876"/>
            <a:chExt cx="364" cy="2744"/>
          </a:xfrm>
        </p:grpSpPr>
        <p:sp>
          <p:nvSpPr>
            <p:cNvPr id="2733060" name="Rectangle 4"/>
            <p:cNvSpPr>
              <a:spLocks noChangeArrowheads="1"/>
            </p:cNvSpPr>
            <p:nvPr/>
          </p:nvSpPr>
          <p:spPr bwMode="auto">
            <a:xfrm>
              <a:off x="215" y="876"/>
              <a:ext cx="291" cy="2744"/>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defTabSz="457200">
                <a:lnSpc>
                  <a:spcPct val="90000"/>
                </a:lnSpc>
              </a:pPr>
              <a:r>
                <a:rPr lang="en-US" sz="2800" b="1" smtClean="0">
                  <a:solidFill>
                    <a:prstClr val="black"/>
                  </a:solidFill>
                  <a:latin typeface="Arial" pitchFamily="-65" charset="0"/>
                </a:rPr>
                <a:t>I</a:t>
              </a:r>
              <a:endParaRPr lang="en-US" sz="2800" b="1" dirty="0">
                <a:solidFill>
                  <a:prstClr val="black"/>
                </a:solidFill>
                <a:latin typeface="Arial" pitchFamily="-65" charset="0"/>
              </a:endParaRPr>
            </a:p>
            <a:p>
              <a:pPr algn="ctr" defTabSz="457200">
                <a:lnSpc>
                  <a:spcPct val="90000"/>
                </a:lnSpc>
              </a:pPr>
              <a:r>
                <a:rPr lang="en-US" sz="2800" b="1" dirty="0">
                  <a:solidFill>
                    <a:prstClr val="black"/>
                  </a:solidFill>
                  <a:latin typeface="Arial" pitchFamily="-65" charset="0"/>
                </a:rPr>
                <a:t>n</a:t>
              </a:r>
            </a:p>
            <a:p>
              <a:pPr algn="ctr" defTabSz="457200">
                <a:lnSpc>
                  <a:spcPct val="90000"/>
                </a:lnSpc>
              </a:pPr>
              <a:r>
                <a:rPr lang="en-US" sz="2800" b="1" dirty="0">
                  <a:solidFill>
                    <a:prstClr val="black"/>
                  </a:solidFill>
                  <a:latin typeface="Arial" pitchFamily="-65" charset="0"/>
                </a:rPr>
                <a:t>s</a:t>
              </a:r>
            </a:p>
            <a:p>
              <a:pPr algn="ctr" defTabSz="457200">
                <a:lnSpc>
                  <a:spcPct val="90000"/>
                </a:lnSpc>
              </a:pPr>
              <a:r>
                <a:rPr lang="en-US" sz="2800" b="1" dirty="0" smtClean="0">
                  <a:solidFill>
                    <a:prstClr val="black"/>
                  </a:solidFill>
                  <a:latin typeface="Arial" pitchFamily="-65" charset="0"/>
                </a:rPr>
                <a:t>t</a:t>
              </a:r>
              <a:endParaRPr lang="en-US" sz="2800" b="1" dirty="0">
                <a:solidFill>
                  <a:prstClr val="black"/>
                </a:solidFill>
                <a:latin typeface="Arial" pitchFamily="-65" charset="0"/>
              </a:endParaRPr>
            </a:p>
            <a:p>
              <a:pPr algn="ctr" defTabSz="457200">
                <a:lnSpc>
                  <a:spcPct val="90000"/>
                </a:lnSpc>
              </a:pPr>
              <a:r>
                <a:rPr lang="en-US" sz="2800" b="1" dirty="0" smtClean="0">
                  <a:solidFill>
                    <a:prstClr val="black"/>
                  </a:solidFill>
                  <a:latin typeface="Arial" pitchFamily="-65" charset="0"/>
                </a:rPr>
                <a:t>r</a:t>
              </a:r>
              <a:endParaRPr lang="en-US" sz="2800" b="1" dirty="0">
                <a:solidFill>
                  <a:prstClr val="black"/>
                </a:solidFill>
                <a:latin typeface="Arial" pitchFamily="-65" charset="0"/>
              </a:endParaRPr>
            </a:p>
            <a:p>
              <a:pPr algn="ctr" defTabSz="457200">
                <a:lnSpc>
                  <a:spcPct val="90000"/>
                </a:lnSpc>
              </a:pPr>
              <a:endParaRPr lang="en-US" sz="2800" b="1" dirty="0">
                <a:solidFill>
                  <a:prstClr val="black"/>
                </a:solidFill>
                <a:latin typeface="Arial" pitchFamily="-65" charset="0"/>
              </a:endParaRPr>
            </a:p>
            <a:p>
              <a:pPr algn="ctr" defTabSz="457200">
                <a:lnSpc>
                  <a:spcPct val="90000"/>
                </a:lnSpc>
              </a:pPr>
              <a:r>
                <a:rPr lang="en-US" sz="2800" b="1" dirty="0">
                  <a:solidFill>
                    <a:prstClr val="black"/>
                  </a:solidFill>
                  <a:latin typeface="Arial" pitchFamily="-65" charset="0"/>
                </a:rPr>
                <a:t>O</a:t>
              </a:r>
            </a:p>
            <a:p>
              <a:pPr algn="ctr" defTabSz="457200">
                <a:lnSpc>
                  <a:spcPct val="90000"/>
                </a:lnSpc>
              </a:pPr>
              <a:r>
                <a:rPr lang="en-US" sz="2800" b="1" dirty="0">
                  <a:solidFill>
                    <a:prstClr val="black"/>
                  </a:solidFill>
                  <a:latin typeface="Arial" pitchFamily="-65" charset="0"/>
                </a:rPr>
                <a:t>r</a:t>
              </a:r>
            </a:p>
            <a:p>
              <a:pPr algn="ctr" defTabSz="457200">
                <a:lnSpc>
                  <a:spcPct val="90000"/>
                </a:lnSpc>
              </a:pPr>
              <a:r>
                <a:rPr lang="en-US" sz="2800" b="1" dirty="0">
                  <a:solidFill>
                    <a:prstClr val="black"/>
                  </a:solidFill>
                  <a:latin typeface="Arial" pitchFamily="-65" charset="0"/>
                </a:rPr>
                <a:t>d</a:t>
              </a:r>
            </a:p>
            <a:p>
              <a:pPr algn="ctr" defTabSz="457200">
                <a:lnSpc>
                  <a:spcPct val="90000"/>
                </a:lnSpc>
              </a:pPr>
              <a:r>
                <a:rPr lang="en-US" sz="2800" b="1" dirty="0">
                  <a:solidFill>
                    <a:prstClr val="black"/>
                  </a:solidFill>
                  <a:latin typeface="Arial" pitchFamily="-65" charset="0"/>
                </a:rPr>
                <a:t>e</a:t>
              </a:r>
            </a:p>
            <a:p>
              <a:pPr algn="ctr" defTabSz="457200">
                <a:lnSpc>
                  <a:spcPct val="90000"/>
                </a:lnSpc>
              </a:pPr>
              <a:r>
                <a:rPr lang="en-US" sz="2800" b="1" dirty="0">
                  <a:solidFill>
                    <a:prstClr val="black"/>
                  </a:solidFill>
                  <a:latin typeface="Arial" pitchFamily="-65" charset="0"/>
                </a:rPr>
                <a:t>r</a:t>
              </a:r>
            </a:p>
          </p:txBody>
        </p:sp>
        <p:sp>
          <p:nvSpPr>
            <p:cNvPr id="2733061" name="Line 5"/>
            <p:cNvSpPr>
              <a:spLocks noChangeShapeType="1"/>
            </p:cNvSpPr>
            <p:nvPr/>
          </p:nvSpPr>
          <p:spPr bwMode="auto">
            <a:xfrm>
              <a:off x="579" y="920"/>
              <a:ext cx="0" cy="26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a:endParaRPr lang="en-US">
                <a:solidFill>
                  <a:prstClr val="black"/>
                </a:solidFill>
              </a:endParaRPr>
            </a:p>
          </p:txBody>
        </p:sp>
      </p:grpSp>
      <p:grpSp>
        <p:nvGrpSpPr>
          <p:cNvPr id="3" name="Group 6"/>
          <p:cNvGrpSpPr>
            <a:grpSpLocks/>
          </p:cNvGrpSpPr>
          <p:nvPr/>
        </p:nvGrpSpPr>
        <p:grpSpPr bwMode="auto">
          <a:xfrm>
            <a:off x="1103802" y="2912086"/>
            <a:ext cx="1090612" cy="3317875"/>
            <a:chOff x="555" y="1302"/>
            <a:chExt cx="687" cy="2090"/>
          </a:xfrm>
        </p:grpSpPr>
        <p:sp>
          <p:nvSpPr>
            <p:cNvPr id="2733063" name="Rectangle 7"/>
            <p:cNvSpPr>
              <a:spLocks noChangeArrowheads="1"/>
            </p:cNvSpPr>
            <p:nvPr/>
          </p:nvSpPr>
          <p:spPr bwMode="auto">
            <a:xfrm>
              <a:off x="579" y="1302"/>
              <a:ext cx="649" cy="325"/>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800" b="1">
                  <a:solidFill>
                    <a:prstClr val="black"/>
                  </a:solidFill>
                  <a:latin typeface="Arial" pitchFamily="-65" charset="0"/>
                </a:rPr>
                <a:t>Load</a:t>
              </a:r>
            </a:p>
          </p:txBody>
        </p:sp>
        <p:sp>
          <p:nvSpPr>
            <p:cNvPr id="2733064" name="Rectangle 8"/>
            <p:cNvSpPr>
              <a:spLocks noChangeArrowheads="1"/>
            </p:cNvSpPr>
            <p:nvPr/>
          </p:nvSpPr>
          <p:spPr bwMode="auto">
            <a:xfrm>
              <a:off x="563" y="1718"/>
              <a:ext cx="549" cy="325"/>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800" b="1" dirty="0">
                  <a:solidFill>
                    <a:prstClr val="black"/>
                  </a:solidFill>
                  <a:latin typeface="Arial" pitchFamily="-65" charset="0"/>
                </a:rPr>
                <a:t>Add</a:t>
              </a:r>
            </a:p>
          </p:txBody>
        </p:sp>
        <p:sp>
          <p:nvSpPr>
            <p:cNvPr id="2733065" name="Rectangle 9"/>
            <p:cNvSpPr>
              <a:spLocks noChangeArrowheads="1"/>
            </p:cNvSpPr>
            <p:nvPr/>
          </p:nvSpPr>
          <p:spPr bwMode="auto">
            <a:xfrm>
              <a:off x="555" y="2182"/>
              <a:ext cx="687" cy="325"/>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800" b="1">
                  <a:solidFill>
                    <a:prstClr val="black"/>
                  </a:solidFill>
                  <a:latin typeface="Arial" pitchFamily="-65" charset="0"/>
                </a:rPr>
                <a:t>Store</a:t>
              </a:r>
            </a:p>
          </p:txBody>
        </p:sp>
        <p:sp>
          <p:nvSpPr>
            <p:cNvPr id="2733066" name="Rectangle 10"/>
            <p:cNvSpPr>
              <a:spLocks noChangeArrowheads="1"/>
            </p:cNvSpPr>
            <p:nvPr/>
          </p:nvSpPr>
          <p:spPr bwMode="auto">
            <a:xfrm>
              <a:off x="598" y="2612"/>
              <a:ext cx="537" cy="325"/>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800" b="1">
                  <a:solidFill>
                    <a:prstClr val="black"/>
                  </a:solidFill>
                  <a:latin typeface="Arial" pitchFamily="-65" charset="0"/>
                </a:rPr>
                <a:t>Sub</a:t>
              </a:r>
            </a:p>
          </p:txBody>
        </p:sp>
        <p:sp>
          <p:nvSpPr>
            <p:cNvPr id="2733067" name="Rectangle 11"/>
            <p:cNvSpPr>
              <a:spLocks noChangeArrowheads="1"/>
            </p:cNvSpPr>
            <p:nvPr/>
          </p:nvSpPr>
          <p:spPr bwMode="auto">
            <a:xfrm>
              <a:off x="587" y="3067"/>
              <a:ext cx="375" cy="325"/>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800" b="1">
                  <a:solidFill>
                    <a:prstClr val="black"/>
                  </a:solidFill>
                  <a:latin typeface="Arial" pitchFamily="-65" charset="0"/>
                </a:rPr>
                <a:t>Or</a:t>
              </a:r>
            </a:p>
          </p:txBody>
        </p:sp>
      </p:grpSp>
      <p:grpSp>
        <p:nvGrpSpPr>
          <p:cNvPr id="4" name="Group 12"/>
          <p:cNvGrpSpPr>
            <a:grpSpLocks/>
          </p:cNvGrpSpPr>
          <p:nvPr/>
        </p:nvGrpSpPr>
        <p:grpSpPr bwMode="auto">
          <a:xfrm>
            <a:off x="2965939" y="2305661"/>
            <a:ext cx="4800600" cy="4206875"/>
            <a:chOff x="1728" y="920"/>
            <a:chExt cx="3024" cy="2650"/>
          </a:xfrm>
        </p:grpSpPr>
        <p:sp>
          <p:nvSpPr>
            <p:cNvPr id="2733069" name="Line 13"/>
            <p:cNvSpPr>
              <a:spLocks noChangeShapeType="1"/>
            </p:cNvSpPr>
            <p:nvPr/>
          </p:nvSpPr>
          <p:spPr bwMode="auto">
            <a:xfrm>
              <a:off x="1728" y="920"/>
              <a:ext cx="0" cy="2650"/>
            </a:xfrm>
            <a:prstGeom prst="line">
              <a:avLst/>
            </a:prstGeom>
            <a:noFill/>
            <a:ln w="25400">
              <a:solidFill>
                <a:schemeClr val="tx1"/>
              </a:solidFill>
              <a:prstDash val="sysDot"/>
              <a:round/>
              <a:headEnd/>
              <a:tailEnd/>
            </a:ln>
            <a:effectLst/>
          </p:spPr>
          <p:txBody>
            <a:bodyPr wrap="none" anchor="ctr">
              <a:prstTxWarp prst="textNoShape">
                <a:avLst/>
              </a:prstTxWarp>
            </a:bodyPr>
            <a:lstStyle/>
            <a:p>
              <a:pPr defTabSz="457200"/>
              <a:endParaRPr lang="en-US">
                <a:solidFill>
                  <a:prstClr val="black"/>
                </a:solidFill>
              </a:endParaRPr>
            </a:p>
          </p:txBody>
        </p:sp>
        <p:sp>
          <p:nvSpPr>
            <p:cNvPr id="2733070" name="Line 14"/>
            <p:cNvSpPr>
              <a:spLocks noChangeShapeType="1"/>
            </p:cNvSpPr>
            <p:nvPr/>
          </p:nvSpPr>
          <p:spPr bwMode="auto">
            <a:xfrm>
              <a:off x="2160" y="920"/>
              <a:ext cx="0" cy="2650"/>
            </a:xfrm>
            <a:prstGeom prst="line">
              <a:avLst/>
            </a:prstGeom>
            <a:noFill/>
            <a:ln w="25400">
              <a:solidFill>
                <a:schemeClr val="tx1"/>
              </a:solidFill>
              <a:prstDash val="sysDot"/>
              <a:round/>
              <a:headEnd/>
              <a:tailEnd/>
            </a:ln>
            <a:effectLst/>
          </p:spPr>
          <p:txBody>
            <a:bodyPr wrap="none" anchor="ctr">
              <a:prstTxWarp prst="textNoShape">
                <a:avLst/>
              </a:prstTxWarp>
            </a:bodyPr>
            <a:lstStyle/>
            <a:p>
              <a:pPr defTabSz="457200"/>
              <a:endParaRPr lang="en-US">
                <a:solidFill>
                  <a:prstClr val="black"/>
                </a:solidFill>
              </a:endParaRPr>
            </a:p>
          </p:txBody>
        </p:sp>
        <p:sp>
          <p:nvSpPr>
            <p:cNvPr id="2733071" name="Line 15"/>
            <p:cNvSpPr>
              <a:spLocks noChangeShapeType="1"/>
            </p:cNvSpPr>
            <p:nvPr/>
          </p:nvSpPr>
          <p:spPr bwMode="auto">
            <a:xfrm>
              <a:off x="2592" y="920"/>
              <a:ext cx="0" cy="2650"/>
            </a:xfrm>
            <a:prstGeom prst="line">
              <a:avLst/>
            </a:prstGeom>
            <a:noFill/>
            <a:ln w="25400">
              <a:solidFill>
                <a:schemeClr val="tx1"/>
              </a:solidFill>
              <a:prstDash val="sysDot"/>
              <a:round/>
              <a:headEnd/>
              <a:tailEnd/>
            </a:ln>
            <a:effectLst/>
          </p:spPr>
          <p:txBody>
            <a:bodyPr wrap="none" anchor="ctr">
              <a:prstTxWarp prst="textNoShape">
                <a:avLst/>
              </a:prstTxWarp>
            </a:bodyPr>
            <a:lstStyle/>
            <a:p>
              <a:pPr defTabSz="457200"/>
              <a:endParaRPr lang="en-US">
                <a:solidFill>
                  <a:prstClr val="black"/>
                </a:solidFill>
              </a:endParaRPr>
            </a:p>
          </p:txBody>
        </p:sp>
        <p:sp>
          <p:nvSpPr>
            <p:cNvPr id="2733072" name="Line 16"/>
            <p:cNvSpPr>
              <a:spLocks noChangeShapeType="1"/>
            </p:cNvSpPr>
            <p:nvPr/>
          </p:nvSpPr>
          <p:spPr bwMode="auto">
            <a:xfrm>
              <a:off x="3024" y="920"/>
              <a:ext cx="0" cy="2650"/>
            </a:xfrm>
            <a:prstGeom prst="line">
              <a:avLst/>
            </a:prstGeom>
            <a:noFill/>
            <a:ln w="25400">
              <a:solidFill>
                <a:schemeClr val="tx1"/>
              </a:solidFill>
              <a:prstDash val="sysDot"/>
              <a:round/>
              <a:headEnd/>
              <a:tailEnd/>
            </a:ln>
            <a:effectLst/>
          </p:spPr>
          <p:txBody>
            <a:bodyPr wrap="none" anchor="ctr">
              <a:prstTxWarp prst="textNoShape">
                <a:avLst/>
              </a:prstTxWarp>
            </a:bodyPr>
            <a:lstStyle/>
            <a:p>
              <a:pPr defTabSz="457200"/>
              <a:endParaRPr lang="en-US">
                <a:solidFill>
                  <a:prstClr val="black"/>
                </a:solidFill>
              </a:endParaRPr>
            </a:p>
          </p:txBody>
        </p:sp>
        <p:sp>
          <p:nvSpPr>
            <p:cNvPr id="2733073" name="Line 17"/>
            <p:cNvSpPr>
              <a:spLocks noChangeShapeType="1"/>
            </p:cNvSpPr>
            <p:nvPr/>
          </p:nvSpPr>
          <p:spPr bwMode="auto">
            <a:xfrm>
              <a:off x="3456" y="920"/>
              <a:ext cx="0" cy="2650"/>
            </a:xfrm>
            <a:prstGeom prst="line">
              <a:avLst/>
            </a:prstGeom>
            <a:noFill/>
            <a:ln w="25400">
              <a:solidFill>
                <a:schemeClr val="tx1"/>
              </a:solidFill>
              <a:prstDash val="sysDot"/>
              <a:round/>
              <a:headEnd/>
              <a:tailEnd/>
            </a:ln>
            <a:effectLst/>
          </p:spPr>
          <p:txBody>
            <a:bodyPr wrap="none" anchor="ctr">
              <a:prstTxWarp prst="textNoShape">
                <a:avLst/>
              </a:prstTxWarp>
            </a:bodyPr>
            <a:lstStyle/>
            <a:p>
              <a:pPr defTabSz="457200"/>
              <a:endParaRPr lang="en-US">
                <a:solidFill>
                  <a:prstClr val="black"/>
                </a:solidFill>
              </a:endParaRPr>
            </a:p>
          </p:txBody>
        </p:sp>
        <p:sp>
          <p:nvSpPr>
            <p:cNvPr id="2733074" name="Line 18"/>
            <p:cNvSpPr>
              <a:spLocks noChangeShapeType="1"/>
            </p:cNvSpPr>
            <p:nvPr/>
          </p:nvSpPr>
          <p:spPr bwMode="auto">
            <a:xfrm>
              <a:off x="3888" y="920"/>
              <a:ext cx="0" cy="2650"/>
            </a:xfrm>
            <a:prstGeom prst="line">
              <a:avLst/>
            </a:prstGeom>
            <a:noFill/>
            <a:ln w="25400">
              <a:solidFill>
                <a:schemeClr val="tx1"/>
              </a:solidFill>
              <a:prstDash val="sysDot"/>
              <a:round/>
              <a:headEnd/>
              <a:tailEnd/>
            </a:ln>
            <a:effectLst/>
          </p:spPr>
          <p:txBody>
            <a:bodyPr wrap="none" anchor="ctr">
              <a:prstTxWarp prst="textNoShape">
                <a:avLst/>
              </a:prstTxWarp>
            </a:bodyPr>
            <a:lstStyle/>
            <a:p>
              <a:pPr defTabSz="457200"/>
              <a:endParaRPr lang="en-US">
                <a:solidFill>
                  <a:prstClr val="black"/>
                </a:solidFill>
              </a:endParaRPr>
            </a:p>
          </p:txBody>
        </p:sp>
        <p:sp>
          <p:nvSpPr>
            <p:cNvPr id="2733075" name="Line 19"/>
            <p:cNvSpPr>
              <a:spLocks noChangeShapeType="1"/>
            </p:cNvSpPr>
            <p:nvPr/>
          </p:nvSpPr>
          <p:spPr bwMode="auto">
            <a:xfrm>
              <a:off x="4320" y="920"/>
              <a:ext cx="0" cy="2650"/>
            </a:xfrm>
            <a:prstGeom prst="line">
              <a:avLst/>
            </a:prstGeom>
            <a:noFill/>
            <a:ln w="25400">
              <a:solidFill>
                <a:schemeClr val="tx1"/>
              </a:solidFill>
              <a:prstDash val="sysDot"/>
              <a:round/>
              <a:headEnd/>
              <a:tailEnd/>
            </a:ln>
            <a:effectLst/>
          </p:spPr>
          <p:txBody>
            <a:bodyPr wrap="none" anchor="ctr">
              <a:prstTxWarp prst="textNoShape">
                <a:avLst/>
              </a:prstTxWarp>
            </a:bodyPr>
            <a:lstStyle/>
            <a:p>
              <a:pPr defTabSz="457200"/>
              <a:endParaRPr lang="en-US">
                <a:solidFill>
                  <a:prstClr val="black"/>
                </a:solidFill>
              </a:endParaRPr>
            </a:p>
          </p:txBody>
        </p:sp>
        <p:sp>
          <p:nvSpPr>
            <p:cNvPr id="2733076" name="Line 20"/>
            <p:cNvSpPr>
              <a:spLocks noChangeShapeType="1"/>
            </p:cNvSpPr>
            <p:nvPr/>
          </p:nvSpPr>
          <p:spPr bwMode="auto">
            <a:xfrm>
              <a:off x="4752" y="920"/>
              <a:ext cx="0" cy="2650"/>
            </a:xfrm>
            <a:prstGeom prst="line">
              <a:avLst/>
            </a:prstGeom>
            <a:noFill/>
            <a:ln w="25400">
              <a:solidFill>
                <a:schemeClr val="tx1"/>
              </a:solidFill>
              <a:prstDash val="sysDot"/>
              <a:round/>
              <a:headEnd/>
              <a:tailEnd/>
            </a:ln>
            <a:effectLst/>
          </p:spPr>
          <p:txBody>
            <a:bodyPr wrap="none" anchor="ctr">
              <a:prstTxWarp prst="textNoShape">
                <a:avLst/>
              </a:prstTxWarp>
            </a:bodyPr>
            <a:lstStyle/>
            <a:p>
              <a:pPr defTabSz="457200"/>
              <a:endParaRPr lang="en-US">
                <a:solidFill>
                  <a:prstClr val="black"/>
                </a:solidFill>
              </a:endParaRPr>
            </a:p>
          </p:txBody>
        </p:sp>
      </p:grpSp>
      <p:grpSp>
        <p:nvGrpSpPr>
          <p:cNvPr id="5" name="Group 21"/>
          <p:cNvGrpSpPr>
            <a:grpSpLocks/>
          </p:cNvGrpSpPr>
          <p:nvPr/>
        </p:nvGrpSpPr>
        <p:grpSpPr bwMode="auto">
          <a:xfrm>
            <a:off x="2324589" y="2826361"/>
            <a:ext cx="569913" cy="458787"/>
            <a:chOff x="1324" y="1248"/>
            <a:chExt cx="359" cy="289"/>
          </a:xfrm>
        </p:grpSpPr>
        <p:sp>
          <p:nvSpPr>
            <p:cNvPr id="2733078" name="Rectangle 22"/>
            <p:cNvSpPr>
              <a:spLocks noChangeArrowheads="1"/>
            </p:cNvSpPr>
            <p:nvPr/>
          </p:nvSpPr>
          <p:spPr bwMode="auto">
            <a:xfrm>
              <a:off x="1324" y="1250"/>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1600" b="1">
                  <a:solidFill>
                    <a:prstClr val="black"/>
                  </a:solidFill>
                  <a:latin typeface="Times" pitchFamily="-65" charset="0"/>
                </a:rPr>
                <a:t>  </a:t>
              </a:r>
              <a:r>
                <a:rPr lang="en-US" sz="1600" b="1" smtClean="0">
                  <a:solidFill>
                    <a:prstClr val="black"/>
                  </a:solidFill>
                  <a:latin typeface="Times" pitchFamily="-65" charset="0"/>
                </a:rPr>
                <a:t>I$</a:t>
              </a:r>
              <a:endParaRPr lang="en-US" sz="1600" b="1" dirty="0">
                <a:solidFill>
                  <a:prstClr val="black"/>
                </a:solidFill>
                <a:latin typeface="Times" pitchFamily="-65" charset="0"/>
              </a:endParaRPr>
            </a:p>
          </p:txBody>
        </p:sp>
        <p:grpSp>
          <p:nvGrpSpPr>
            <p:cNvPr id="6" name="Group 23"/>
            <p:cNvGrpSpPr>
              <a:grpSpLocks/>
            </p:cNvGrpSpPr>
            <p:nvPr/>
          </p:nvGrpSpPr>
          <p:grpSpPr bwMode="auto">
            <a:xfrm>
              <a:off x="1343" y="1248"/>
              <a:ext cx="340" cy="289"/>
              <a:chOff x="1343" y="1248"/>
              <a:chExt cx="340" cy="289"/>
            </a:xfrm>
          </p:grpSpPr>
          <p:sp>
            <p:nvSpPr>
              <p:cNvPr id="2733080" name="Freeform 24"/>
              <p:cNvSpPr>
                <a:spLocks/>
              </p:cNvSpPr>
              <p:nvPr/>
            </p:nvSpPr>
            <p:spPr bwMode="auto">
              <a:xfrm>
                <a:off x="1343" y="124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081" name="Freeform 25"/>
              <p:cNvSpPr>
                <a:spLocks/>
              </p:cNvSpPr>
              <p:nvPr/>
            </p:nvSpPr>
            <p:spPr bwMode="auto">
              <a:xfrm>
                <a:off x="1512" y="124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grpSp>
      <p:grpSp>
        <p:nvGrpSpPr>
          <p:cNvPr id="7" name="Group 26"/>
          <p:cNvGrpSpPr>
            <a:grpSpLocks/>
          </p:cNvGrpSpPr>
          <p:nvPr/>
        </p:nvGrpSpPr>
        <p:grpSpPr bwMode="auto">
          <a:xfrm>
            <a:off x="1784839" y="1781785"/>
            <a:ext cx="6311900" cy="515938"/>
            <a:chOff x="984" y="551"/>
            <a:chExt cx="3976" cy="325"/>
          </a:xfrm>
        </p:grpSpPr>
        <p:sp>
          <p:nvSpPr>
            <p:cNvPr id="2733083" name="Line 27"/>
            <p:cNvSpPr>
              <a:spLocks noChangeShapeType="1"/>
            </p:cNvSpPr>
            <p:nvPr/>
          </p:nvSpPr>
          <p:spPr bwMode="auto">
            <a:xfrm>
              <a:off x="984" y="840"/>
              <a:ext cx="3976"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a:endParaRPr lang="en-US">
                <a:solidFill>
                  <a:prstClr val="black"/>
                </a:solidFill>
              </a:endParaRPr>
            </a:p>
          </p:txBody>
        </p:sp>
        <p:sp>
          <p:nvSpPr>
            <p:cNvPr id="2733084" name="Rectangle 28"/>
            <p:cNvSpPr>
              <a:spLocks noChangeArrowheads="1"/>
            </p:cNvSpPr>
            <p:nvPr/>
          </p:nvSpPr>
          <p:spPr bwMode="auto">
            <a:xfrm>
              <a:off x="1867" y="551"/>
              <a:ext cx="2168" cy="325"/>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2800" b="1" smtClean="0">
                  <a:solidFill>
                    <a:prstClr val="black"/>
                  </a:solidFill>
                  <a:latin typeface="Arial" pitchFamily="-65" charset="0"/>
                </a:rPr>
                <a:t>Time </a:t>
              </a:r>
              <a:r>
                <a:rPr lang="en-US" sz="2800" b="1" dirty="0">
                  <a:solidFill>
                    <a:prstClr val="black"/>
                  </a:solidFill>
                  <a:latin typeface="Arial" pitchFamily="-65" charset="0"/>
                </a:rPr>
                <a:t>(clock cycles)</a:t>
              </a:r>
            </a:p>
          </p:txBody>
        </p:sp>
      </p:grpSp>
      <p:grpSp>
        <p:nvGrpSpPr>
          <p:cNvPr id="8" name="Group 29"/>
          <p:cNvGrpSpPr>
            <a:grpSpLocks/>
          </p:cNvGrpSpPr>
          <p:nvPr/>
        </p:nvGrpSpPr>
        <p:grpSpPr bwMode="auto">
          <a:xfrm>
            <a:off x="3562839" y="2673961"/>
            <a:ext cx="857250" cy="2033587"/>
            <a:chOff x="2104" y="1437"/>
            <a:chExt cx="540" cy="1281"/>
          </a:xfrm>
        </p:grpSpPr>
        <p:sp>
          <p:nvSpPr>
            <p:cNvPr id="2733086" name="Line 30"/>
            <p:cNvSpPr>
              <a:spLocks noChangeShapeType="1"/>
            </p:cNvSpPr>
            <p:nvPr/>
          </p:nvSpPr>
          <p:spPr bwMode="auto">
            <a:xfrm>
              <a:off x="2489" y="1677"/>
              <a:ext cx="155" cy="0"/>
            </a:xfrm>
            <a:prstGeom prst="line">
              <a:avLst/>
            </a:prstGeom>
            <a:noFill/>
            <a:ln w="25400">
              <a:solidFill>
                <a:schemeClr val="tx1"/>
              </a:solidFill>
              <a:round/>
              <a:headEnd/>
              <a:tailEnd/>
            </a:ln>
            <a:effectLst/>
          </p:spPr>
          <p:txBody>
            <a:bodyPr wrap="none" anchor="ctr">
              <a:prstTxWarp prst="textNoShape">
                <a:avLst/>
              </a:prstTxWarp>
            </a:bodyPr>
            <a:lstStyle/>
            <a:p>
              <a:pPr defTabSz="457200"/>
              <a:endParaRPr lang="en-US">
                <a:solidFill>
                  <a:prstClr val="black"/>
                </a:solidFill>
              </a:endParaRPr>
            </a:p>
          </p:txBody>
        </p:sp>
        <p:sp>
          <p:nvSpPr>
            <p:cNvPr id="2733087" name="Freeform 31" descr="25%"/>
            <p:cNvSpPr>
              <a:spLocks/>
            </p:cNvSpPr>
            <p:nvPr/>
          </p:nvSpPr>
          <p:spPr bwMode="auto">
            <a:xfrm>
              <a:off x="2396" y="1965"/>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nvGrpSpPr>
            <p:cNvPr id="9" name="Group 32"/>
            <p:cNvGrpSpPr>
              <a:grpSpLocks/>
            </p:cNvGrpSpPr>
            <p:nvPr/>
          </p:nvGrpSpPr>
          <p:grpSpPr bwMode="auto">
            <a:xfrm>
              <a:off x="2178" y="2429"/>
              <a:ext cx="359" cy="289"/>
              <a:chOff x="2178" y="2144"/>
              <a:chExt cx="359" cy="289"/>
            </a:xfrm>
          </p:grpSpPr>
          <p:sp>
            <p:nvSpPr>
              <p:cNvPr id="2733089" name="Rectangle 33"/>
              <p:cNvSpPr>
                <a:spLocks noChangeArrowheads="1"/>
              </p:cNvSpPr>
              <p:nvPr/>
            </p:nvSpPr>
            <p:spPr bwMode="auto">
              <a:xfrm>
                <a:off x="2178" y="2146"/>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1600" b="1">
                    <a:solidFill>
                      <a:prstClr val="black"/>
                    </a:solidFill>
                    <a:latin typeface="Times" pitchFamily="-65" charset="0"/>
                  </a:rPr>
                  <a:t>  </a:t>
                </a:r>
                <a:r>
                  <a:rPr lang="en-US" sz="1600" b="1" smtClean="0">
                    <a:solidFill>
                      <a:prstClr val="black"/>
                    </a:solidFill>
                    <a:latin typeface="Times" pitchFamily="-65" charset="0"/>
                  </a:rPr>
                  <a:t>I$</a:t>
                </a:r>
                <a:endParaRPr lang="en-US" sz="1600" b="1" dirty="0">
                  <a:solidFill>
                    <a:prstClr val="black"/>
                  </a:solidFill>
                  <a:latin typeface="Times" pitchFamily="-65" charset="0"/>
                </a:endParaRPr>
              </a:p>
            </p:txBody>
          </p:sp>
          <p:grpSp>
            <p:nvGrpSpPr>
              <p:cNvPr id="10" name="Group 34"/>
              <p:cNvGrpSpPr>
                <a:grpSpLocks/>
              </p:cNvGrpSpPr>
              <p:nvPr/>
            </p:nvGrpSpPr>
            <p:grpSpPr bwMode="auto">
              <a:xfrm>
                <a:off x="2197" y="2144"/>
                <a:ext cx="340" cy="289"/>
                <a:chOff x="2197" y="2144"/>
                <a:chExt cx="340" cy="289"/>
              </a:xfrm>
            </p:grpSpPr>
            <p:sp>
              <p:nvSpPr>
                <p:cNvPr id="2733091" name="Freeform 35"/>
                <p:cNvSpPr>
                  <a:spLocks/>
                </p:cNvSpPr>
                <p:nvPr/>
              </p:nvSpPr>
              <p:spPr bwMode="auto">
                <a:xfrm>
                  <a:off x="2197" y="2144"/>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092" name="Freeform 36"/>
                <p:cNvSpPr>
                  <a:spLocks/>
                </p:cNvSpPr>
                <p:nvPr/>
              </p:nvSpPr>
              <p:spPr bwMode="auto">
                <a:xfrm>
                  <a:off x="2366" y="2144"/>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grpSp>
        <p:grpSp>
          <p:nvGrpSpPr>
            <p:cNvPr id="11" name="Group 37"/>
            <p:cNvGrpSpPr>
              <a:grpSpLocks/>
            </p:cNvGrpSpPr>
            <p:nvPr/>
          </p:nvGrpSpPr>
          <p:grpSpPr bwMode="auto">
            <a:xfrm>
              <a:off x="2255" y="1437"/>
              <a:ext cx="227" cy="481"/>
              <a:chOff x="2255" y="1152"/>
              <a:chExt cx="227" cy="481"/>
            </a:xfrm>
          </p:grpSpPr>
          <p:sp>
            <p:nvSpPr>
              <p:cNvPr id="2733094" name="Freeform 38"/>
              <p:cNvSpPr>
                <a:spLocks/>
              </p:cNvSpPr>
              <p:nvPr/>
            </p:nvSpPr>
            <p:spPr bwMode="auto">
              <a:xfrm>
                <a:off x="2269" y="1152"/>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095" name="Rectangle 39"/>
              <p:cNvSpPr>
                <a:spLocks noChangeArrowheads="1"/>
              </p:cNvSpPr>
              <p:nvPr/>
            </p:nvSpPr>
            <p:spPr bwMode="auto">
              <a:xfrm rot="5400000">
                <a:off x="2168" y="1273"/>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1600" b="1">
                    <a:solidFill>
                      <a:prstClr val="black"/>
                    </a:solidFill>
                    <a:latin typeface="Times" pitchFamily="-65" charset="0"/>
                  </a:rPr>
                  <a:t>ALU</a:t>
                </a:r>
              </a:p>
            </p:txBody>
          </p:sp>
        </p:grpSp>
        <p:sp>
          <p:nvSpPr>
            <p:cNvPr id="2733096" name="Line 40"/>
            <p:cNvSpPr>
              <a:spLocks noChangeShapeType="1"/>
            </p:cNvSpPr>
            <p:nvPr/>
          </p:nvSpPr>
          <p:spPr bwMode="auto">
            <a:xfrm>
              <a:off x="2104" y="1581"/>
              <a:ext cx="157" cy="0"/>
            </a:xfrm>
            <a:prstGeom prst="line">
              <a:avLst/>
            </a:prstGeom>
            <a:noFill/>
            <a:ln w="25400">
              <a:solidFill>
                <a:schemeClr val="tx1"/>
              </a:solidFill>
              <a:round/>
              <a:headEnd/>
              <a:tailEnd/>
            </a:ln>
            <a:effectLst/>
          </p:spPr>
          <p:txBody>
            <a:bodyPr wrap="none" anchor="ctr">
              <a:prstTxWarp prst="textNoShape">
                <a:avLst/>
              </a:prstTxWarp>
            </a:bodyPr>
            <a:lstStyle/>
            <a:p>
              <a:pPr defTabSz="457200"/>
              <a:endParaRPr lang="en-US">
                <a:solidFill>
                  <a:prstClr val="black"/>
                </a:solidFill>
              </a:endParaRPr>
            </a:p>
          </p:txBody>
        </p:sp>
        <p:sp>
          <p:nvSpPr>
            <p:cNvPr id="2733097" name="Line 41"/>
            <p:cNvSpPr>
              <a:spLocks noChangeShapeType="1"/>
            </p:cNvSpPr>
            <p:nvPr/>
          </p:nvSpPr>
          <p:spPr bwMode="auto">
            <a:xfrm>
              <a:off x="2104" y="1773"/>
              <a:ext cx="157" cy="0"/>
            </a:xfrm>
            <a:prstGeom prst="line">
              <a:avLst/>
            </a:prstGeom>
            <a:noFill/>
            <a:ln w="25400">
              <a:solidFill>
                <a:schemeClr val="tx1"/>
              </a:solidFill>
              <a:round/>
              <a:headEnd/>
              <a:tailEnd/>
            </a:ln>
            <a:effectLst/>
          </p:spPr>
          <p:txBody>
            <a:bodyPr wrap="none" anchor="ctr">
              <a:prstTxWarp prst="textNoShape">
                <a:avLst/>
              </a:prstTxWarp>
            </a:bodyPr>
            <a:lstStyle/>
            <a:p>
              <a:pPr defTabSz="457200"/>
              <a:endParaRPr lang="en-US">
                <a:solidFill>
                  <a:prstClr val="black"/>
                </a:solidFill>
              </a:endParaRPr>
            </a:p>
          </p:txBody>
        </p:sp>
        <p:sp>
          <p:nvSpPr>
            <p:cNvPr id="2733098" name="Freeform 42"/>
            <p:cNvSpPr>
              <a:spLocks/>
            </p:cNvSpPr>
            <p:nvPr/>
          </p:nvSpPr>
          <p:spPr bwMode="auto">
            <a:xfrm>
              <a:off x="2197" y="1672"/>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099" name="Rectangle 43"/>
            <p:cNvSpPr>
              <a:spLocks noChangeArrowheads="1"/>
            </p:cNvSpPr>
            <p:nvPr/>
          </p:nvSpPr>
          <p:spPr bwMode="auto">
            <a:xfrm>
              <a:off x="2211" y="1988"/>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1600" b="1">
                  <a:solidFill>
                    <a:prstClr val="black"/>
                  </a:solidFill>
                  <a:latin typeface="Times" pitchFamily="-65" charset="0"/>
                </a:rPr>
                <a:t>Reg</a:t>
              </a:r>
            </a:p>
          </p:txBody>
        </p:sp>
        <p:grpSp>
          <p:nvGrpSpPr>
            <p:cNvPr id="12" name="Group 44"/>
            <p:cNvGrpSpPr>
              <a:grpSpLocks/>
            </p:cNvGrpSpPr>
            <p:nvPr/>
          </p:nvGrpSpPr>
          <p:grpSpPr bwMode="auto">
            <a:xfrm>
              <a:off x="2230" y="1981"/>
              <a:ext cx="296" cy="289"/>
              <a:chOff x="2230" y="1696"/>
              <a:chExt cx="296" cy="289"/>
            </a:xfrm>
          </p:grpSpPr>
          <p:sp>
            <p:nvSpPr>
              <p:cNvPr id="2733101" name="Freeform 45"/>
              <p:cNvSpPr>
                <a:spLocks/>
              </p:cNvSpPr>
              <p:nvPr/>
            </p:nvSpPr>
            <p:spPr bwMode="auto">
              <a:xfrm>
                <a:off x="2230" y="1696"/>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102" name="Freeform 46"/>
              <p:cNvSpPr>
                <a:spLocks/>
              </p:cNvSpPr>
              <p:nvPr/>
            </p:nvSpPr>
            <p:spPr bwMode="auto">
              <a:xfrm>
                <a:off x="2378" y="1696"/>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sp>
          <p:nvSpPr>
            <p:cNvPr id="2733103" name="Line 47"/>
            <p:cNvSpPr>
              <a:spLocks noChangeShapeType="1"/>
            </p:cNvSpPr>
            <p:nvPr/>
          </p:nvSpPr>
          <p:spPr bwMode="auto">
            <a:xfrm>
              <a:off x="2115" y="2125"/>
              <a:ext cx="96" cy="0"/>
            </a:xfrm>
            <a:prstGeom prst="line">
              <a:avLst/>
            </a:prstGeom>
            <a:noFill/>
            <a:ln w="25400">
              <a:solidFill>
                <a:schemeClr val="tx1"/>
              </a:solidFill>
              <a:round/>
              <a:headEnd/>
              <a:tailEnd/>
            </a:ln>
            <a:effectLst/>
          </p:spPr>
          <p:txBody>
            <a:bodyPr wrap="none" anchor="ctr">
              <a:prstTxWarp prst="textNoShape">
                <a:avLst/>
              </a:prstTxWarp>
            </a:bodyPr>
            <a:lstStyle/>
            <a:p>
              <a:pPr defTabSz="457200"/>
              <a:endParaRPr lang="en-US">
                <a:solidFill>
                  <a:prstClr val="black"/>
                </a:solidFill>
              </a:endParaRPr>
            </a:p>
          </p:txBody>
        </p:sp>
        <p:sp>
          <p:nvSpPr>
            <p:cNvPr id="2733104" name="Freeform 48"/>
            <p:cNvSpPr>
              <a:spLocks/>
            </p:cNvSpPr>
            <p:nvPr/>
          </p:nvSpPr>
          <p:spPr bwMode="auto">
            <a:xfrm>
              <a:off x="2177" y="2029"/>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grpSp>
        <p:nvGrpSpPr>
          <p:cNvPr id="13" name="Group 49"/>
          <p:cNvGrpSpPr>
            <a:grpSpLocks/>
          </p:cNvGrpSpPr>
          <p:nvPr/>
        </p:nvGrpSpPr>
        <p:grpSpPr bwMode="auto">
          <a:xfrm>
            <a:off x="4240702" y="2750161"/>
            <a:ext cx="857250" cy="2668587"/>
            <a:chOff x="2531" y="1485"/>
            <a:chExt cx="540" cy="1681"/>
          </a:xfrm>
        </p:grpSpPr>
        <p:sp>
          <p:nvSpPr>
            <p:cNvPr id="2733106" name="Line 50"/>
            <p:cNvSpPr>
              <a:spLocks noChangeShapeType="1"/>
            </p:cNvSpPr>
            <p:nvPr/>
          </p:nvSpPr>
          <p:spPr bwMode="auto">
            <a:xfrm>
              <a:off x="2916" y="2125"/>
              <a:ext cx="155" cy="0"/>
            </a:xfrm>
            <a:prstGeom prst="line">
              <a:avLst/>
            </a:prstGeom>
            <a:noFill/>
            <a:ln w="25400">
              <a:solidFill>
                <a:schemeClr val="tx1"/>
              </a:solidFill>
              <a:round/>
              <a:headEnd/>
              <a:tailEnd/>
            </a:ln>
            <a:effectLst/>
          </p:spPr>
          <p:txBody>
            <a:bodyPr wrap="none" anchor="ctr">
              <a:prstTxWarp prst="textNoShape">
                <a:avLst/>
              </a:prstTxWarp>
            </a:bodyPr>
            <a:lstStyle/>
            <a:p>
              <a:pPr defTabSz="457200"/>
              <a:endParaRPr lang="en-US">
                <a:solidFill>
                  <a:prstClr val="black"/>
                </a:solidFill>
              </a:endParaRPr>
            </a:p>
          </p:txBody>
        </p:sp>
        <p:sp>
          <p:nvSpPr>
            <p:cNvPr id="2733107" name="Freeform 51"/>
            <p:cNvSpPr>
              <a:spLocks/>
            </p:cNvSpPr>
            <p:nvPr/>
          </p:nvSpPr>
          <p:spPr bwMode="auto">
            <a:xfrm>
              <a:off x="2610" y="1677"/>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108" name="Freeform 52" descr="25%"/>
            <p:cNvSpPr>
              <a:spLocks/>
            </p:cNvSpPr>
            <p:nvPr/>
          </p:nvSpPr>
          <p:spPr bwMode="auto">
            <a:xfrm>
              <a:off x="2806" y="2436"/>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nvGrpSpPr>
            <p:cNvPr id="14" name="Group 53"/>
            <p:cNvGrpSpPr>
              <a:grpSpLocks/>
            </p:cNvGrpSpPr>
            <p:nvPr/>
          </p:nvGrpSpPr>
          <p:grpSpPr bwMode="auto">
            <a:xfrm>
              <a:off x="2624" y="1485"/>
              <a:ext cx="340" cy="289"/>
              <a:chOff x="2624" y="1200"/>
              <a:chExt cx="340" cy="289"/>
            </a:xfrm>
          </p:grpSpPr>
          <p:sp>
            <p:nvSpPr>
              <p:cNvPr id="2733110" name="Freeform 54"/>
              <p:cNvSpPr>
                <a:spLocks/>
              </p:cNvSpPr>
              <p:nvPr/>
            </p:nvSpPr>
            <p:spPr bwMode="auto">
              <a:xfrm>
                <a:off x="2624" y="120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111" name="Freeform 55"/>
              <p:cNvSpPr>
                <a:spLocks/>
              </p:cNvSpPr>
              <p:nvPr/>
            </p:nvSpPr>
            <p:spPr bwMode="auto">
              <a:xfrm>
                <a:off x="2793" y="120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sp>
          <p:nvSpPr>
            <p:cNvPr id="2733112" name="Rectangle 56"/>
            <p:cNvSpPr>
              <a:spLocks noChangeArrowheads="1"/>
            </p:cNvSpPr>
            <p:nvPr/>
          </p:nvSpPr>
          <p:spPr bwMode="auto">
            <a:xfrm>
              <a:off x="2638" y="2436"/>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1600" b="1">
                  <a:solidFill>
                    <a:prstClr val="black"/>
                  </a:solidFill>
                  <a:latin typeface="Times" pitchFamily="-65" charset="0"/>
                </a:rPr>
                <a:t>Reg</a:t>
              </a:r>
            </a:p>
          </p:txBody>
        </p:sp>
        <p:grpSp>
          <p:nvGrpSpPr>
            <p:cNvPr id="15" name="Group 57"/>
            <p:cNvGrpSpPr>
              <a:grpSpLocks/>
            </p:cNvGrpSpPr>
            <p:nvPr/>
          </p:nvGrpSpPr>
          <p:grpSpPr bwMode="auto">
            <a:xfrm>
              <a:off x="2657" y="2429"/>
              <a:ext cx="296" cy="289"/>
              <a:chOff x="2657" y="2144"/>
              <a:chExt cx="296" cy="289"/>
            </a:xfrm>
          </p:grpSpPr>
          <p:sp>
            <p:nvSpPr>
              <p:cNvPr id="2733114" name="Freeform 58"/>
              <p:cNvSpPr>
                <a:spLocks/>
              </p:cNvSpPr>
              <p:nvPr/>
            </p:nvSpPr>
            <p:spPr bwMode="auto">
              <a:xfrm>
                <a:off x="2657" y="2144"/>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115" name="Freeform 59"/>
              <p:cNvSpPr>
                <a:spLocks/>
              </p:cNvSpPr>
              <p:nvPr/>
            </p:nvSpPr>
            <p:spPr bwMode="auto">
              <a:xfrm>
                <a:off x="2805" y="2144"/>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sp>
          <p:nvSpPr>
            <p:cNvPr id="2733116" name="Line 60"/>
            <p:cNvSpPr>
              <a:spLocks noChangeShapeType="1"/>
            </p:cNvSpPr>
            <p:nvPr/>
          </p:nvSpPr>
          <p:spPr bwMode="auto">
            <a:xfrm>
              <a:off x="2542" y="2573"/>
              <a:ext cx="96" cy="0"/>
            </a:xfrm>
            <a:prstGeom prst="line">
              <a:avLst/>
            </a:prstGeom>
            <a:noFill/>
            <a:ln w="25400">
              <a:solidFill>
                <a:schemeClr val="tx1"/>
              </a:solidFill>
              <a:round/>
              <a:headEnd/>
              <a:tailEnd/>
            </a:ln>
            <a:effectLst/>
          </p:spPr>
          <p:txBody>
            <a:bodyPr wrap="none" anchor="ctr">
              <a:prstTxWarp prst="textNoShape">
                <a:avLst/>
              </a:prstTxWarp>
            </a:bodyPr>
            <a:lstStyle/>
            <a:p>
              <a:pPr defTabSz="457200"/>
              <a:endParaRPr lang="en-US">
                <a:solidFill>
                  <a:prstClr val="black"/>
                </a:solidFill>
              </a:endParaRPr>
            </a:p>
          </p:txBody>
        </p:sp>
        <p:sp>
          <p:nvSpPr>
            <p:cNvPr id="2733117" name="Freeform 61"/>
            <p:cNvSpPr>
              <a:spLocks/>
            </p:cNvSpPr>
            <p:nvPr/>
          </p:nvSpPr>
          <p:spPr bwMode="auto">
            <a:xfrm>
              <a:off x="2604" y="2477"/>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nvGrpSpPr>
            <p:cNvPr id="16" name="Group 62"/>
            <p:cNvGrpSpPr>
              <a:grpSpLocks/>
            </p:cNvGrpSpPr>
            <p:nvPr/>
          </p:nvGrpSpPr>
          <p:grpSpPr bwMode="auto">
            <a:xfrm>
              <a:off x="2624" y="2877"/>
              <a:ext cx="340" cy="289"/>
              <a:chOff x="2624" y="2592"/>
              <a:chExt cx="340" cy="289"/>
            </a:xfrm>
          </p:grpSpPr>
          <p:sp>
            <p:nvSpPr>
              <p:cNvPr id="2733119" name="Freeform 63"/>
              <p:cNvSpPr>
                <a:spLocks/>
              </p:cNvSpPr>
              <p:nvPr/>
            </p:nvSpPr>
            <p:spPr bwMode="auto">
              <a:xfrm>
                <a:off x="2624" y="2592"/>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120" name="Freeform 64"/>
              <p:cNvSpPr>
                <a:spLocks/>
              </p:cNvSpPr>
              <p:nvPr/>
            </p:nvSpPr>
            <p:spPr bwMode="auto">
              <a:xfrm>
                <a:off x="2793" y="2592"/>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sp>
          <p:nvSpPr>
            <p:cNvPr id="2733121" name="Rectangle 65"/>
            <p:cNvSpPr>
              <a:spLocks noChangeArrowheads="1"/>
            </p:cNvSpPr>
            <p:nvPr/>
          </p:nvSpPr>
          <p:spPr bwMode="auto">
            <a:xfrm>
              <a:off x="2605" y="2879"/>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1600" b="1">
                  <a:solidFill>
                    <a:prstClr val="black"/>
                  </a:solidFill>
                  <a:latin typeface="Times" pitchFamily="-65" charset="0"/>
                </a:rPr>
                <a:t>  </a:t>
              </a:r>
              <a:r>
                <a:rPr lang="en-US" sz="1600" b="1" smtClean="0">
                  <a:solidFill>
                    <a:prstClr val="black"/>
                  </a:solidFill>
                  <a:latin typeface="Times" pitchFamily="-65" charset="0"/>
                </a:rPr>
                <a:t>I$</a:t>
              </a:r>
              <a:endParaRPr lang="en-US" sz="1600" b="1" dirty="0">
                <a:solidFill>
                  <a:prstClr val="black"/>
                </a:solidFill>
                <a:latin typeface="Times" pitchFamily="-65" charset="0"/>
              </a:endParaRPr>
            </a:p>
          </p:txBody>
        </p:sp>
        <p:sp>
          <p:nvSpPr>
            <p:cNvPr id="2733122" name="Rectangle 66"/>
            <p:cNvSpPr>
              <a:spLocks noChangeArrowheads="1"/>
            </p:cNvSpPr>
            <p:nvPr/>
          </p:nvSpPr>
          <p:spPr bwMode="auto">
            <a:xfrm>
              <a:off x="2601" y="1535"/>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1600" b="1">
                  <a:solidFill>
                    <a:prstClr val="black"/>
                  </a:solidFill>
                  <a:latin typeface="Times" pitchFamily="-65" charset="0"/>
                </a:rPr>
                <a:t>  D$</a:t>
              </a:r>
            </a:p>
          </p:txBody>
        </p:sp>
        <p:grpSp>
          <p:nvGrpSpPr>
            <p:cNvPr id="17" name="Group 67"/>
            <p:cNvGrpSpPr>
              <a:grpSpLocks/>
            </p:cNvGrpSpPr>
            <p:nvPr/>
          </p:nvGrpSpPr>
          <p:grpSpPr bwMode="auto">
            <a:xfrm>
              <a:off x="2682" y="1885"/>
              <a:ext cx="227" cy="481"/>
              <a:chOff x="2682" y="1600"/>
              <a:chExt cx="227" cy="481"/>
            </a:xfrm>
          </p:grpSpPr>
          <p:sp>
            <p:nvSpPr>
              <p:cNvPr id="2733124" name="Freeform 68"/>
              <p:cNvSpPr>
                <a:spLocks/>
              </p:cNvSpPr>
              <p:nvPr/>
            </p:nvSpPr>
            <p:spPr bwMode="auto">
              <a:xfrm>
                <a:off x="2696" y="1600"/>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125" name="Rectangle 69"/>
              <p:cNvSpPr>
                <a:spLocks noChangeArrowheads="1"/>
              </p:cNvSpPr>
              <p:nvPr/>
            </p:nvSpPr>
            <p:spPr bwMode="auto">
              <a:xfrm rot="5400000">
                <a:off x="2595" y="1721"/>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1600" b="1">
                    <a:solidFill>
                      <a:prstClr val="black"/>
                    </a:solidFill>
                    <a:latin typeface="Times" pitchFamily="-65" charset="0"/>
                  </a:rPr>
                  <a:t>ALU</a:t>
                </a:r>
              </a:p>
            </p:txBody>
          </p:sp>
        </p:grpSp>
        <p:sp>
          <p:nvSpPr>
            <p:cNvPr id="2733126" name="Line 70"/>
            <p:cNvSpPr>
              <a:spLocks noChangeShapeType="1"/>
            </p:cNvSpPr>
            <p:nvPr/>
          </p:nvSpPr>
          <p:spPr bwMode="auto">
            <a:xfrm>
              <a:off x="2531" y="2029"/>
              <a:ext cx="157" cy="0"/>
            </a:xfrm>
            <a:prstGeom prst="line">
              <a:avLst/>
            </a:prstGeom>
            <a:noFill/>
            <a:ln w="25400">
              <a:solidFill>
                <a:schemeClr val="tx1"/>
              </a:solidFill>
              <a:round/>
              <a:headEnd/>
              <a:tailEnd/>
            </a:ln>
            <a:effectLst/>
          </p:spPr>
          <p:txBody>
            <a:bodyPr wrap="none" anchor="ctr">
              <a:prstTxWarp prst="textNoShape">
                <a:avLst/>
              </a:prstTxWarp>
            </a:bodyPr>
            <a:lstStyle/>
            <a:p>
              <a:pPr defTabSz="457200"/>
              <a:endParaRPr lang="en-US">
                <a:solidFill>
                  <a:prstClr val="black"/>
                </a:solidFill>
              </a:endParaRPr>
            </a:p>
          </p:txBody>
        </p:sp>
        <p:sp>
          <p:nvSpPr>
            <p:cNvPr id="2733127" name="Line 71"/>
            <p:cNvSpPr>
              <a:spLocks noChangeShapeType="1"/>
            </p:cNvSpPr>
            <p:nvPr/>
          </p:nvSpPr>
          <p:spPr bwMode="auto">
            <a:xfrm>
              <a:off x="2531" y="2221"/>
              <a:ext cx="157" cy="0"/>
            </a:xfrm>
            <a:prstGeom prst="line">
              <a:avLst/>
            </a:prstGeom>
            <a:noFill/>
            <a:ln w="25400">
              <a:solidFill>
                <a:schemeClr val="tx1"/>
              </a:solidFill>
              <a:round/>
              <a:headEnd/>
              <a:tailEnd/>
            </a:ln>
            <a:effectLst/>
          </p:spPr>
          <p:txBody>
            <a:bodyPr wrap="none" anchor="ctr">
              <a:prstTxWarp prst="textNoShape">
                <a:avLst/>
              </a:prstTxWarp>
            </a:bodyPr>
            <a:lstStyle/>
            <a:p>
              <a:pPr defTabSz="457200"/>
              <a:endParaRPr lang="en-US">
                <a:solidFill>
                  <a:prstClr val="black"/>
                </a:solidFill>
              </a:endParaRPr>
            </a:p>
          </p:txBody>
        </p:sp>
        <p:sp>
          <p:nvSpPr>
            <p:cNvPr id="2733128" name="Freeform 72"/>
            <p:cNvSpPr>
              <a:spLocks/>
            </p:cNvSpPr>
            <p:nvPr/>
          </p:nvSpPr>
          <p:spPr bwMode="auto">
            <a:xfrm>
              <a:off x="2624" y="2120"/>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grpSp>
        <p:nvGrpSpPr>
          <p:cNvPr id="18" name="Group 73"/>
          <p:cNvGrpSpPr>
            <a:grpSpLocks/>
          </p:cNvGrpSpPr>
          <p:nvPr/>
        </p:nvGrpSpPr>
        <p:grpSpPr bwMode="auto">
          <a:xfrm>
            <a:off x="4918564" y="2826361"/>
            <a:ext cx="857250" cy="3303587"/>
            <a:chOff x="2958" y="1533"/>
            <a:chExt cx="540" cy="2081"/>
          </a:xfrm>
        </p:grpSpPr>
        <p:sp>
          <p:nvSpPr>
            <p:cNvPr id="2733130" name="Line 74"/>
            <p:cNvSpPr>
              <a:spLocks noChangeShapeType="1"/>
            </p:cNvSpPr>
            <p:nvPr/>
          </p:nvSpPr>
          <p:spPr bwMode="auto">
            <a:xfrm>
              <a:off x="3343" y="2573"/>
              <a:ext cx="155" cy="0"/>
            </a:xfrm>
            <a:prstGeom prst="line">
              <a:avLst/>
            </a:prstGeom>
            <a:noFill/>
            <a:ln w="25400">
              <a:solidFill>
                <a:schemeClr val="tx1"/>
              </a:solidFill>
              <a:round/>
              <a:headEnd/>
              <a:tailEnd/>
            </a:ln>
            <a:effectLst/>
          </p:spPr>
          <p:txBody>
            <a:bodyPr wrap="none" anchor="ctr">
              <a:prstTxWarp prst="textNoShape">
                <a:avLst/>
              </a:prstTxWarp>
            </a:bodyPr>
            <a:lstStyle/>
            <a:p>
              <a:pPr defTabSz="457200"/>
              <a:endParaRPr lang="en-US">
                <a:solidFill>
                  <a:prstClr val="black"/>
                </a:solidFill>
              </a:endParaRPr>
            </a:p>
          </p:txBody>
        </p:sp>
        <p:sp>
          <p:nvSpPr>
            <p:cNvPr id="2733131" name="Freeform 75"/>
            <p:cNvSpPr>
              <a:spLocks/>
            </p:cNvSpPr>
            <p:nvPr/>
          </p:nvSpPr>
          <p:spPr bwMode="auto">
            <a:xfrm>
              <a:off x="3037" y="2125"/>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132" name="Freeform 76" descr="25%"/>
            <p:cNvSpPr>
              <a:spLocks/>
            </p:cNvSpPr>
            <p:nvPr/>
          </p:nvSpPr>
          <p:spPr bwMode="auto">
            <a:xfrm>
              <a:off x="3237" y="2871"/>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133" name="Freeform 77" descr="25%"/>
            <p:cNvSpPr>
              <a:spLocks/>
            </p:cNvSpPr>
            <p:nvPr/>
          </p:nvSpPr>
          <p:spPr bwMode="auto">
            <a:xfrm flipH="1">
              <a:off x="3123" y="1540"/>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nvGrpSpPr>
            <p:cNvPr id="19" name="Group 78"/>
            <p:cNvGrpSpPr>
              <a:grpSpLocks/>
            </p:cNvGrpSpPr>
            <p:nvPr/>
          </p:nvGrpSpPr>
          <p:grpSpPr bwMode="auto">
            <a:xfrm>
              <a:off x="3109" y="2333"/>
              <a:ext cx="227" cy="481"/>
              <a:chOff x="3109" y="2048"/>
              <a:chExt cx="227" cy="481"/>
            </a:xfrm>
          </p:grpSpPr>
          <p:sp>
            <p:nvSpPr>
              <p:cNvPr id="2733135" name="Freeform 79"/>
              <p:cNvSpPr>
                <a:spLocks/>
              </p:cNvSpPr>
              <p:nvPr/>
            </p:nvSpPr>
            <p:spPr bwMode="auto">
              <a:xfrm>
                <a:off x="3123" y="2048"/>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136" name="Rectangle 80"/>
              <p:cNvSpPr>
                <a:spLocks noChangeArrowheads="1"/>
              </p:cNvSpPr>
              <p:nvPr/>
            </p:nvSpPr>
            <p:spPr bwMode="auto">
              <a:xfrm rot="5400000">
                <a:off x="3022" y="2169"/>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1600" b="1">
                    <a:solidFill>
                      <a:prstClr val="black"/>
                    </a:solidFill>
                    <a:latin typeface="Times" pitchFamily="-65" charset="0"/>
                  </a:rPr>
                  <a:t>ALU</a:t>
                </a:r>
              </a:p>
            </p:txBody>
          </p:sp>
        </p:grpSp>
        <p:sp>
          <p:nvSpPr>
            <p:cNvPr id="2733137" name="Line 81"/>
            <p:cNvSpPr>
              <a:spLocks noChangeShapeType="1"/>
            </p:cNvSpPr>
            <p:nvPr/>
          </p:nvSpPr>
          <p:spPr bwMode="auto">
            <a:xfrm>
              <a:off x="2958" y="2477"/>
              <a:ext cx="157" cy="0"/>
            </a:xfrm>
            <a:prstGeom prst="line">
              <a:avLst/>
            </a:prstGeom>
            <a:noFill/>
            <a:ln w="25400">
              <a:solidFill>
                <a:schemeClr val="tx1"/>
              </a:solidFill>
              <a:round/>
              <a:headEnd/>
              <a:tailEnd/>
            </a:ln>
            <a:effectLst/>
          </p:spPr>
          <p:txBody>
            <a:bodyPr wrap="none" anchor="ctr">
              <a:prstTxWarp prst="textNoShape">
                <a:avLst/>
              </a:prstTxWarp>
            </a:bodyPr>
            <a:lstStyle/>
            <a:p>
              <a:pPr defTabSz="457200"/>
              <a:endParaRPr lang="en-US">
                <a:solidFill>
                  <a:prstClr val="black"/>
                </a:solidFill>
              </a:endParaRPr>
            </a:p>
          </p:txBody>
        </p:sp>
        <p:sp>
          <p:nvSpPr>
            <p:cNvPr id="2733138" name="Line 82"/>
            <p:cNvSpPr>
              <a:spLocks noChangeShapeType="1"/>
            </p:cNvSpPr>
            <p:nvPr/>
          </p:nvSpPr>
          <p:spPr bwMode="auto">
            <a:xfrm>
              <a:off x="2958" y="2669"/>
              <a:ext cx="157" cy="0"/>
            </a:xfrm>
            <a:prstGeom prst="line">
              <a:avLst/>
            </a:prstGeom>
            <a:noFill/>
            <a:ln w="25400">
              <a:solidFill>
                <a:schemeClr val="tx1"/>
              </a:solidFill>
              <a:round/>
              <a:headEnd/>
              <a:tailEnd/>
            </a:ln>
            <a:effectLst/>
          </p:spPr>
          <p:txBody>
            <a:bodyPr wrap="none" anchor="ctr">
              <a:prstTxWarp prst="textNoShape">
                <a:avLst/>
              </a:prstTxWarp>
            </a:bodyPr>
            <a:lstStyle/>
            <a:p>
              <a:pPr defTabSz="457200"/>
              <a:endParaRPr lang="en-US">
                <a:solidFill>
                  <a:prstClr val="black"/>
                </a:solidFill>
              </a:endParaRPr>
            </a:p>
          </p:txBody>
        </p:sp>
        <p:sp>
          <p:nvSpPr>
            <p:cNvPr id="2733139" name="Freeform 83"/>
            <p:cNvSpPr>
              <a:spLocks/>
            </p:cNvSpPr>
            <p:nvPr/>
          </p:nvSpPr>
          <p:spPr bwMode="auto">
            <a:xfrm>
              <a:off x="3051" y="2568"/>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140" name="Rectangle 84"/>
            <p:cNvSpPr>
              <a:spLocks noChangeArrowheads="1"/>
            </p:cNvSpPr>
            <p:nvPr/>
          </p:nvSpPr>
          <p:spPr bwMode="auto">
            <a:xfrm>
              <a:off x="3093" y="1535"/>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1600" b="1">
                  <a:solidFill>
                    <a:prstClr val="black"/>
                  </a:solidFill>
                  <a:latin typeface="Times" pitchFamily="-65" charset="0"/>
                </a:rPr>
                <a:t>Reg</a:t>
              </a:r>
            </a:p>
          </p:txBody>
        </p:sp>
        <p:grpSp>
          <p:nvGrpSpPr>
            <p:cNvPr id="20" name="Group 85"/>
            <p:cNvGrpSpPr>
              <a:grpSpLocks/>
            </p:cNvGrpSpPr>
            <p:nvPr/>
          </p:nvGrpSpPr>
          <p:grpSpPr bwMode="auto">
            <a:xfrm>
              <a:off x="3120" y="1533"/>
              <a:ext cx="284" cy="289"/>
              <a:chOff x="3120" y="1248"/>
              <a:chExt cx="284" cy="289"/>
            </a:xfrm>
          </p:grpSpPr>
          <p:sp>
            <p:nvSpPr>
              <p:cNvPr id="2733142" name="Freeform 86"/>
              <p:cNvSpPr>
                <a:spLocks/>
              </p:cNvSpPr>
              <p:nvPr/>
            </p:nvSpPr>
            <p:spPr bwMode="auto">
              <a:xfrm>
                <a:off x="3120" y="1248"/>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143" name="Freeform 87"/>
              <p:cNvSpPr>
                <a:spLocks/>
              </p:cNvSpPr>
              <p:nvPr/>
            </p:nvSpPr>
            <p:spPr bwMode="auto">
              <a:xfrm>
                <a:off x="3261" y="1248"/>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sp>
          <p:nvSpPr>
            <p:cNvPr id="2733144" name="Line 88"/>
            <p:cNvSpPr>
              <a:spLocks noChangeShapeType="1"/>
            </p:cNvSpPr>
            <p:nvPr/>
          </p:nvSpPr>
          <p:spPr bwMode="auto">
            <a:xfrm>
              <a:off x="2973" y="1677"/>
              <a:ext cx="139" cy="0"/>
            </a:xfrm>
            <a:prstGeom prst="line">
              <a:avLst/>
            </a:prstGeom>
            <a:noFill/>
            <a:ln w="25400">
              <a:solidFill>
                <a:schemeClr val="tx1"/>
              </a:solidFill>
              <a:round/>
              <a:headEnd/>
              <a:tailEnd/>
            </a:ln>
            <a:effectLst/>
          </p:spPr>
          <p:txBody>
            <a:bodyPr wrap="none" anchor="ctr">
              <a:prstTxWarp prst="textNoShape">
                <a:avLst/>
              </a:prstTxWarp>
            </a:bodyPr>
            <a:lstStyle/>
            <a:p>
              <a:pPr defTabSz="457200"/>
              <a:endParaRPr lang="en-US">
                <a:solidFill>
                  <a:prstClr val="black"/>
                </a:solidFill>
              </a:endParaRPr>
            </a:p>
          </p:txBody>
        </p:sp>
        <p:sp>
          <p:nvSpPr>
            <p:cNvPr id="2733145" name="Rectangle 89"/>
            <p:cNvSpPr>
              <a:spLocks noChangeArrowheads="1"/>
            </p:cNvSpPr>
            <p:nvPr/>
          </p:nvSpPr>
          <p:spPr bwMode="auto">
            <a:xfrm>
              <a:off x="3028" y="1983"/>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1600" b="1">
                  <a:solidFill>
                    <a:prstClr val="black"/>
                  </a:solidFill>
                  <a:latin typeface="Times" pitchFamily="-65" charset="0"/>
                </a:rPr>
                <a:t>  D$</a:t>
              </a:r>
            </a:p>
          </p:txBody>
        </p:sp>
        <p:grpSp>
          <p:nvGrpSpPr>
            <p:cNvPr id="21" name="Group 90"/>
            <p:cNvGrpSpPr>
              <a:grpSpLocks/>
            </p:cNvGrpSpPr>
            <p:nvPr/>
          </p:nvGrpSpPr>
          <p:grpSpPr bwMode="auto">
            <a:xfrm>
              <a:off x="3079" y="1981"/>
              <a:ext cx="325" cy="289"/>
              <a:chOff x="3079" y="1696"/>
              <a:chExt cx="325" cy="289"/>
            </a:xfrm>
          </p:grpSpPr>
          <p:sp>
            <p:nvSpPr>
              <p:cNvPr id="2733147" name="Freeform 91"/>
              <p:cNvSpPr>
                <a:spLocks/>
              </p:cNvSpPr>
              <p:nvPr/>
            </p:nvSpPr>
            <p:spPr bwMode="auto">
              <a:xfrm>
                <a:off x="3079" y="1696"/>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148" name="Freeform 92"/>
              <p:cNvSpPr>
                <a:spLocks/>
              </p:cNvSpPr>
              <p:nvPr/>
            </p:nvSpPr>
            <p:spPr bwMode="auto">
              <a:xfrm>
                <a:off x="3240" y="1696"/>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sp>
          <p:nvSpPr>
            <p:cNvPr id="2733149" name="Rectangle 93"/>
            <p:cNvSpPr>
              <a:spLocks noChangeArrowheads="1"/>
            </p:cNvSpPr>
            <p:nvPr/>
          </p:nvSpPr>
          <p:spPr bwMode="auto">
            <a:xfrm>
              <a:off x="3065" y="2884"/>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1600" b="1">
                  <a:solidFill>
                    <a:prstClr val="black"/>
                  </a:solidFill>
                  <a:latin typeface="Times" pitchFamily="-65" charset="0"/>
                </a:rPr>
                <a:t>Reg</a:t>
              </a:r>
            </a:p>
          </p:txBody>
        </p:sp>
        <p:grpSp>
          <p:nvGrpSpPr>
            <p:cNvPr id="22" name="Group 94"/>
            <p:cNvGrpSpPr>
              <a:grpSpLocks/>
            </p:cNvGrpSpPr>
            <p:nvPr/>
          </p:nvGrpSpPr>
          <p:grpSpPr bwMode="auto">
            <a:xfrm>
              <a:off x="3084" y="2877"/>
              <a:ext cx="296" cy="289"/>
              <a:chOff x="3084" y="2592"/>
              <a:chExt cx="296" cy="289"/>
            </a:xfrm>
          </p:grpSpPr>
          <p:sp>
            <p:nvSpPr>
              <p:cNvPr id="2733151" name="Freeform 95"/>
              <p:cNvSpPr>
                <a:spLocks/>
              </p:cNvSpPr>
              <p:nvPr/>
            </p:nvSpPr>
            <p:spPr bwMode="auto">
              <a:xfrm>
                <a:off x="3084" y="2592"/>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152" name="Freeform 96"/>
              <p:cNvSpPr>
                <a:spLocks/>
              </p:cNvSpPr>
              <p:nvPr/>
            </p:nvSpPr>
            <p:spPr bwMode="auto">
              <a:xfrm>
                <a:off x="3232" y="2592"/>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sp>
          <p:nvSpPr>
            <p:cNvPr id="2733153" name="Line 97"/>
            <p:cNvSpPr>
              <a:spLocks noChangeShapeType="1"/>
            </p:cNvSpPr>
            <p:nvPr/>
          </p:nvSpPr>
          <p:spPr bwMode="auto">
            <a:xfrm>
              <a:off x="2969" y="3021"/>
              <a:ext cx="96" cy="0"/>
            </a:xfrm>
            <a:prstGeom prst="line">
              <a:avLst/>
            </a:prstGeom>
            <a:noFill/>
            <a:ln w="25400">
              <a:solidFill>
                <a:schemeClr val="tx1"/>
              </a:solidFill>
              <a:round/>
              <a:headEnd/>
              <a:tailEnd/>
            </a:ln>
            <a:effectLst/>
          </p:spPr>
          <p:txBody>
            <a:bodyPr wrap="none" anchor="ctr">
              <a:prstTxWarp prst="textNoShape">
                <a:avLst/>
              </a:prstTxWarp>
            </a:bodyPr>
            <a:lstStyle/>
            <a:p>
              <a:pPr defTabSz="457200"/>
              <a:endParaRPr lang="en-US">
                <a:solidFill>
                  <a:prstClr val="black"/>
                </a:solidFill>
              </a:endParaRPr>
            </a:p>
          </p:txBody>
        </p:sp>
        <p:sp>
          <p:nvSpPr>
            <p:cNvPr id="2733154" name="Freeform 98"/>
            <p:cNvSpPr>
              <a:spLocks/>
            </p:cNvSpPr>
            <p:nvPr/>
          </p:nvSpPr>
          <p:spPr bwMode="auto">
            <a:xfrm>
              <a:off x="3031" y="2925"/>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nvGrpSpPr>
            <p:cNvPr id="23" name="Group 99"/>
            <p:cNvGrpSpPr>
              <a:grpSpLocks/>
            </p:cNvGrpSpPr>
            <p:nvPr/>
          </p:nvGrpSpPr>
          <p:grpSpPr bwMode="auto">
            <a:xfrm>
              <a:off x="3032" y="3325"/>
              <a:ext cx="359" cy="289"/>
              <a:chOff x="3032" y="3040"/>
              <a:chExt cx="359" cy="289"/>
            </a:xfrm>
          </p:grpSpPr>
          <p:sp>
            <p:nvSpPr>
              <p:cNvPr id="2733156" name="Rectangle 100"/>
              <p:cNvSpPr>
                <a:spLocks noChangeArrowheads="1"/>
              </p:cNvSpPr>
              <p:nvPr/>
            </p:nvSpPr>
            <p:spPr bwMode="auto">
              <a:xfrm>
                <a:off x="3032" y="3042"/>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1600" b="1">
                    <a:solidFill>
                      <a:prstClr val="black"/>
                    </a:solidFill>
                    <a:latin typeface="Times" pitchFamily="-65" charset="0"/>
                  </a:rPr>
                  <a:t>  </a:t>
                </a:r>
                <a:r>
                  <a:rPr lang="en-US" sz="1600" b="1" smtClean="0">
                    <a:solidFill>
                      <a:prstClr val="black"/>
                    </a:solidFill>
                    <a:latin typeface="Times" pitchFamily="-65" charset="0"/>
                  </a:rPr>
                  <a:t>I$</a:t>
                </a:r>
                <a:endParaRPr lang="en-US" sz="1600" b="1" dirty="0">
                  <a:solidFill>
                    <a:prstClr val="black"/>
                  </a:solidFill>
                  <a:latin typeface="Times" pitchFamily="-65" charset="0"/>
                </a:endParaRPr>
              </a:p>
            </p:txBody>
          </p:sp>
          <p:grpSp>
            <p:nvGrpSpPr>
              <p:cNvPr id="24" name="Group 101"/>
              <p:cNvGrpSpPr>
                <a:grpSpLocks/>
              </p:cNvGrpSpPr>
              <p:nvPr/>
            </p:nvGrpSpPr>
            <p:grpSpPr bwMode="auto">
              <a:xfrm>
                <a:off x="3051" y="3040"/>
                <a:ext cx="340" cy="289"/>
                <a:chOff x="3051" y="3040"/>
                <a:chExt cx="340" cy="289"/>
              </a:xfrm>
            </p:grpSpPr>
            <p:sp>
              <p:nvSpPr>
                <p:cNvPr id="2733158" name="Freeform 102"/>
                <p:cNvSpPr>
                  <a:spLocks/>
                </p:cNvSpPr>
                <p:nvPr/>
              </p:nvSpPr>
              <p:spPr bwMode="auto">
                <a:xfrm>
                  <a:off x="3051" y="304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159" name="Freeform 103"/>
                <p:cNvSpPr>
                  <a:spLocks/>
                </p:cNvSpPr>
                <p:nvPr/>
              </p:nvSpPr>
              <p:spPr bwMode="auto">
                <a:xfrm>
                  <a:off x="3220" y="304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grpSp>
      </p:grpSp>
      <p:grpSp>
        <p:nvGrpSpPr>
          <p:cNvPr id="25" name="Group 104"/>
          <p:cNvGrpSpPr>
            <a:grpSpLocks/>
          </p:cNvGrpSpPr>
          <p:nvPr/>
        </p:nvGrpSpPr>
        <p:grpSpPr bwMode="auto">
          <a:xfrm>
            <a:off x="5596427" y="3537561"/>
            <a:ext cx="809625" cy="2603500"/>
            <a:chOff x="3385" y="1981"/>
            <a:chExt cx="510" cy="1640"/>
          </a:xfrm>
        </p:grpSpPr>
        <p:sp>
          <p:nvSpPr>
            <p:cNvPr id="2733161" name="Freeform 105"/>
            <p:cNvSpPr>
              <a:spLocks/>
            </p:cNvSpPr>
            <p:nvPr/>
          </p:nvSpPr>
          <p:spPr bwMode="auto">
            <a:xfrm>
              <a:off x="3464" y="2573"/>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162" name="Freeform 106" descr="25%"/>
            <p:cNvSpPr>
              <a:spLocks/>
            </p:cNvSpPr>
            <p:nvPr/>
          </p:nvSpPr>
          <p:spPr bwMode="auto">
            <a:xfrm>
              <a:off x="3660" y="3332"/>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163" name="Freeform 107" descr="25%"/>
            <p:cNvSpPr>
              <a:spLocks/>
            </p:cNvSpPr>
            <p:nvPr/>
          </p:nvSpPr>
          <p:spPr bwMode="auto">
            <a:xfrm flipH="1">
              <a:off x="3547" y="1988"/>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164" name="Rectangle 108"/>
            <p:cNvSpPr>
              <a:spLocks noChangeArrowheads="1"/>
            </p:cNvSpPr>
            <p:nvPr/>
          </p:nvSpPr>
          <p:spPr bwMode="auto">
            <a:xfrm>
              <a:off x="3455" y="2431"/>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1600" b="1">
                  <a:solidFill>
                    <a:prstClr val="black"/>
                  </a:solidFill>
                  <a:latin typeface="Times" pitchFamily="-65" charset="0"/>
                </a:rPr>
                <a:t>  D$</a:t>
              </a:r>
            </a:p>
          </p:txBody>
        </p:sp>
        <p:grpSp>
          <p:nvGrpSpPr>
            <p:cNvPr id="26" name="Group 109"/>
            <p:cNvGrpSpPr>
              <a:grpSpLocks/>
            </p:cNvGrpSpPr>
            <p:nvPr/>
          </p:nvGrpSpPr>
          <p:grpSpPr bwMode="auto">
            <a:xfrm>
              <a:off x="3506" y="2429"/>
              <a:ext cx="325" cy="289"/>
              <a:chOff x="3506" y="2144"/>
              <a:chExt cx="325" cy="289"/>
            </a:xfrm>
          </p:grpSpPr>
          <p:sp>
            <p:nvSpPr>
              <p:cNvPr id="2733166" name="Freeform 110"/>
              <p:cNvSpPr>
                <a:spLocks/>
              </p:cNvSpPr>
              <p:nvPr/>
            </p:nvSpPr>
            <p:spPr bwMode="auto">
              <a:xfrm>
                <a:off x="3506" y="2144"/>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167" name="Freeform 111"/>
              <p:cNvSpPr>
                <a:spLocks/>
              </p:cNvSpPr>
              <p:nvPr/>
            </p:nvSpPr>
            <p:spPr bwMode="auto">
              <a:xfrm>
                <a:off x="3667" y="2144"/>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sp>
          <p:nvSpPr>
            <p:cNvPr id="2733168" name="Rectangle 112"/>
            <p:cNvSpPr>
              <a:spLocks noChangeArrowheads="1"/>
            </p:cNvSpPr>
            <p:nvPr/>
          </p:nvSpPr>
          <p:spPr bwMode="auto">
            <a:xfrm>
              <a:off x="3520" y="1983"/>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1600" b="1">
                  <a:solidFill>
                    <a:prstClr val="black"/>
                  </a:solidFill>
                  <a:latin typeface="Times" pitchFamily="-65" charset="0"/>
                </a:rPr>
                <a:t>Reg</a:t>
              </a:r>
            </a:p>
          </p:txBody>
        </p:sp>
        <p:grpSp>
          <p:nvGrpSpPr>
            <p:cNvPr id="27" name="Group 113"/>
            <p:cNvGrpSpPr>
              <a:grpSpLocks/>
            </p:cNvGrpSpPr>
            <p:nvPr/>
          </p:nvGrpSpPr>
          <p:grpSpPr bwMode="auto">
            <a:xfrm>
              <a:off x="3547" y="1981"/>
              <a:ext cx="284" cy="289"/>
              <a:chOff x="3547" y="1696"/>
              <a:chExt cx="284" cy="289"/>
            </a:xfrm>
          </p:grpSpPr>
          <p:sp>
            <p:nvSpPr>
              <p:cNvPr id="2733170" name="Freeform 114"/>
              <p:cNvSpPr>
                <a:spLocks/>
              </p:cNvSpPr>
              <p:nvPr/>
            </p:nvSpPr>
            <p:spPr bwMode="auto">
              <a:xfrm>
                <a:off x="3547" y="1696"/>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171" name="Freeform 115"/>
              <p:cNvSpPr>
                <a:spLocks/>
              </p:cNvSpPr>
              <p:nvPr/>
            </p:nvSpPr>
            <p:spPr bwMode="auto">
              <a:xfrm>
                <a:off x="3688" y="1696"/>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sp>
          <p:nvSpPr>
            <p:cNvPr id="2733172" name="Line 116"/>
            <p:cNvSpPr>
              <a:spLocks noChangeShapeType="1"/>
            </p:cNvSpPr>
            <p:nvPr/>
          </p:nvSpPr>
          <p:spPr bwMode="auto">
            <a:xfrm>
              <a:off x="3400" y="2125"/>
              <a:ext cx="139" cy="0"/>
            </a:xfrm>
            <a:prstGeom prst="line">
              <a:avLst/>
            </a:prstGeom>
            <a:noFill/>
            <a:ln w="25400">
              <a:solidFill>
                <a:schemeClr val="tx1"/>
              </a:solidFill>
              <a:round/>
              <a:headEnd/>
              <a:tailEnd/>
            </a:ln>
            <a:effectLst/>
          </p:spPr>
          <p:txBody>
            <a:bodyPr wrap="none" anchor="ctr">
              <a:prstTxWarp prst="textNoShape">
                <a:avLst/>
              </a:prstTxWarp>
            </a:bodyPr>
            <a:lstStyle/>
            <a:p>
              <a:pPr defTabSz="457200"/>
              <a:endParaRPr lang="en-US">
                <a:solidFill>
                  <a:prstClr val="black"/>
                </a:solidFill>
              </a:endParaRPr>
            </a:p>
          </p:txBody>
        </p:sp>
        <p:grpSp>
          <p:nvGrpSpPr>
            <p:cNvPr id="28" name="Group 117"/>
            <p:cNvGrpSpPr>
              <a:grpSpLocks/>
            </p:cNvGrpSpPr>
            <p:nvPr/>
          </p:nvGrpSpPr>
          <p:grpSpPr bwMode="auto">
            <a:xfrm>
              <a:off x="3536" y="2781"/>
              <a:ext cx="227" cy="481"/>
              <a:chOff x="3536" y="2496"/>
              <a:chExt cx="227" cy="481"/>
            </a:xfrm>
          </p:grpSpPr>
          <p:sp>
            <p:nvSpPr>
              <p:cNvPr id="2733174" name="Freeform 118"/>
              <p:cNvSpPr>
                <a:spLocks/>
              </p:cNvSpPr>
              <p:nvPr/>
            </p:nvSpPr>
            <p:spPr bwMode="auto">
              <a:xfrm>
                <a:off x="3550" y="2496"/>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175" name="Rectangle 119"/>
              <p:cNvSpPr>
                <a:spLocks noChangeArrowheads="1"/>
              </p:cNvSpPr>
              <p:nvPr/>
            </p:nvSpPr>
            <p:spPr bwMode="auto">
              <a:xfrm rot="5400000">
                <a:off x="3449" y="2617"/>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1600" b="1">
                    <a:solidFill>
                      <a:prstClr val="black"/>
                    </a:solidFill>
                    <a:latin typeface="Times" pitchFamily="-65" charset="0"/>
                  </a:rPr>
                  <a:t>ALU</a:t>
                </a:r>
              </a:p>
            </p:txBody>
          </p:sp>
        </p:grpSp>
        <p:sp>
          <p:nvSpPr>
            <p:cNvPr id="2733176" name="Line 120"/>
            <p:cNvSpPr>
              <a:spLocks noChangeShapeType="1"/>
            </p:cNvSpPr>
            <p:nvPr/>
          </p:nvSpPr>
          <p:spPr bwMode="auto">
            <a:xfrm>
              <a:off x="3385" y="2925"/>
              <a:ext cx="157" cy="0"/>
            </a:xfrm>
            <a:prstGeom prst="line">
              <a:avLst/>
            </a:prstGeom>
            <a:noFill/>
            <a:ln w="25400">
              <a:solidFill>
                <a:schemeClr val="tx1"/>
              </a:solidFill>
              <a:round/>
              <a:headEnd/>
              <a:tailEnd/>
            </a:ln>
            <a:effectLst/>
          </p:spPr>
          <p:txBody>
            <a:bodyPr wrap="none" anchor="ctr">
              <a:prstTxWarp prst="textNoShape">
                <a:avLst/>
              </a:prstTxWarp>
            </a:bodyPr>
            <a:lstStyle/>
            <a:p>
              <a:pPr defTabSz="457200"/>
              <a:endParaRPr lang="en-US">
                <a:solidFill>
                  <a:prstClr val="black"/>
                </a:solidFill>
              </a:endParaRPr>
            </a:p>
          </p:txBody>
        </p:sp>
        <p:sp>
          <p:nvSpPr>
            <p:cNvPr id="2733177" name="Line 121"/>
            <p:cNvSpPr>
              <a:spLocks noChangeShapeType="1"/>
            </p:cNvSpPr>
            <p:nvPr/>
          </p:nvSpPr>
          <p:spPr bwMode="auto">
            <a:xfrm>
              <a:off x="3385" y="3117"/>
              <a:ext cx="157" cy="0"/>
            </a:xfrm>
            <a:prstGeom prst="line">
              <a:avLst/>
            </a:prstGeom>
            <a:noFill/>
            <a:ln w="25400">
              <a:solidFill>
                <a:schemeClr val="tx1"/>
              </a:solidFill>
              <a:round/>
              <a:headEnd/>
              <a:tailEnd/>
            </a:ln>
            <a:effectLst/>
          </p:spPr>
          <p:txBody>
            <a:bodyPr wrap="none" anchor="ctr">
              <a:prstTxWarp prst="textNoShape">
                <a:avLst/>
              </a:prstTxWarp>
            </a:bodyPr>
            <a:lstStyle/>
            <a:p>
              <a:pPr defTabSz="457200"/>
              <a:endParaRPr lang="en-US">
                <a:solidFill>
                  <a:prstClr val="black"/>
                </a:solidFill>
              </a:endParaRPr>
            </a:p>
          </p:txBody>
        </p:sp>
        <p:sp>
          <p:nvSpPr>
            <p:cNvPr id="2733178" name="Freeform 122"/>
            <p:cNvSpPr>
              <a:spLocks/>
            </p:cNvSpPr>
            <p:nvPr/>
          </p:nvSpPr>
          <p:spPr bwMode="auto">
            <a:xfrm>
              <a:off x="3478" y="3016"/>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179" name="Rectangle 123"/>
            <p:cNvSpPr>
              <a:spLocks noChangeArrowheads="1"/>
            </p:cNvSpPr>
            <p:nvPr/>
          </p:nvSpPr>
          <p:spPr bwMode="auto">
            <a:xfrm>
              <a:off x="3492" y="3332"/>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1600" b="1">
                  <a:solidFill>
                    <a:prstClr val="black"/>
                  </a:solidFill>
                  <a:latin typeface="Times" pitchFamily="-65" charset="0"/>
                </a:rPr>
                <a:t>Reg</a:t>
              </a:r>
            </a:p>
          </p:txBody>
        </p:sp>
        <p:grpSp>
          <p:nvGrpSpPr>
            <p:cNvPr id="29" name="Group 124"/>
            <p:cNvGrpSpPr>
              <a:grpSpLocks/>
            </p:cNvGrpSpPr>
            <p:nvPr/>
          </p:nvGrpSpPr>
          <p:grpSpPr bwMode="auto">
            <a:xfrm>
              <a:off x="3511" y="3325"/>
              <a:ext cx="296" cy="289"/>
              <a:chOff x="3511" y="3040"/>
              <a:chExt cx="296" cy="289"/>
            </a:xfrm>
          </p:grpSpPr>
          <p:sp>
            <p:nvSpPr>
              <p:cNvPr id="2733181" name="Freeform 125"/>
              <p:cNvSpPr>
                <a:spLocks/>
              </p:cNvSpPr>
              <p:nvPr/>
            </p:nvSpPr>
            <p:spPr bwMode="auto">
              <a:xfrm>
                <a:off x="3511" y="3040"/>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182" name="Freeform 126"/>
              <p:cNvSpPr>
                <a:spLocks/>
              </p:cNvSpPr>
              <p:nvPr/>
            </p:nvSpPr>
            <p:spPr bwMode="auto">
              <a:xfrm>
                <a:off x="3659" y="3040"/>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sp>
          <p:nvSpPr>
            <p:cNvPr id="2733183" name="Line 127"/>
            <p:cNvSpPr>
              <a:spLocks noChangeShapeType="1"/>
            </p:cNvSpPr>
            <p:nvPr/>
          </p:nvSpPr>
          <p:spPr bwMode="auto">
            <a:xfrm>
              <a:off x="3396" y="3469"/>
              <a:ext cx="96" cy="0"/>
            </a:xfrm>
            <a:prstGeom prst="line">
              <a:avLst/>
            </a:prstGeom>
            <a:noFill/>
            <a:ln w="25400">
              <a:solidFill>
                <a:schemeClr val="tx1"/>
              </a:solidFill>
              <a:round/>
              <a:headEnd/>
              <a:tailEnd/>
            </a:ln>
            <a:effectLst/>
          </p:spPr>
          <p:txBody>
            <a:bodyPr wrap="none" anchor="ctr">
              <a:prstTxWarp prst="textNoShape">
                <a:avLst/>
              </a:prstTxWarp>
            </a:bodyPr>
            <a:lstStyle/>
            <a:p>
              <a:pPr defTabSz="457200"/>
              <a:endParaRPr lang="en-US">
                <a:solidFill>
                  <a:prstClr val="black"/>
                </a:solidFill>
              </a:endParaRPr>
            </a:p>
          </p:txBody>
        </p:sp>
        <p:sp>
          <p:nvSpPr>
            <p:cNvPr id="2733184" name="Freeform 128"/>
            <p:cNvSpPr>
              <a:spLocks/>
            </p:cNvSpPr>
            <p:nvPr/>
          </p:nvSpPr>
          <p:spPr bwMode="auto">
            <a:xfrm>
              <a:off x="3458" y="3373"/>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grpSp>
        <p:nvGrpSpPr>
          <p:cNvPr id="30" name="Group 129"/>
          <p:cNvGrpSpPr>
            <a:grpSpLocks/>
          </p:cNvGrpSpPr>
          <p:nvPr/>
        </p:nvGrpSpPr>
        <p:grpSpPr bwMode="auto">
          <a:xfrm>
            <a:off x="7653827" y="5661636"/>
            <a:ext cx="709612" cy="468312"/>
            <a:chOff x="4681" y="3034"/>
            <a:chExt cx="447" cy="295"/>
          </a:xfrm>
        </p:grpSpPr>
        <p:sp>
          <p:nvSpPr>
            <p:cNvPr id="2733186" name="Freeform 130" descr="25%"/>
            <p:cNvSpPr>
              <a:spLocks/>
            </p:cNvSpPr>
            <p:nvPr/>
          </p:nvSpPr>
          <p:spPr bwMode="auto">
            <a:xfrm flipH="1">
              <a:off x="4828" y="3034"/>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187" name="Rectangle 131"/>
            <p:cNvSpPr>
              <a:spLocks noChangeArrowheads="1"/>
            </p:cNvSpPr>
            <p:nvPr/>
          </p:nvSpPr>
          <p:spPr bwMode="auto">
            <a:xfrm>
              <a:off x="4801" y="3042"/>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1600" b="1">
                  <a:solidFill>
                    <a:prstClr val="black"/>
                  </a:solidFill>
                  <a:latin typeface="Times" pitchFamily="-65" charset="0"/>
                </a:rPr>
                <a:t>Reg</a:t>
              </a:r>
            </a:p>
          </p:txBody>
        </p:sp>
        <p:grpSp>
          <p:nvGrpSpPr>
            <p:cNvPr id="31" name="Group 132"/>
            <p:cNvGrpSpPr>
              <a:grpSpLocks/>
            </p:cNvGrpSpPr>
            <p:nvPr/>
          </p:nvGrpSpPr>
          <p:grpSpPr bwMode="auto">
            <a:xfrm>
              <a:off x="4828" y="3040"/>
              <a:ext cx="284" cy="289"/>
              <a:chOff x="4828" y="3040"/>
              <a:chExt cx="284" cy="289"/>
            </a:xfrm>
          </p:grpSpPr>
          <p:sp>
            <p:nvSpPr>
              <p:cNvPr id="2733189" name="Freeform 133"/>
              <p:cNvSpPr>
                <a:spLocks/>
              </p:cNvSpPr>
              <p:nvPr/>
            </p:nvSpPr>
            <p:spPr bwMode="auto">
              <a:xfrm>
                <a:off x="4828" y="3040"/>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190" name="Freeform 134"/>
              <p:cNvSpPr>
                <a:spLocks/>
              </p:cNvSpPr>
              <p:nvPr/>
            </p:nvSpPr>
            <p:spPr bwMode="auto">
              <a:xfrm>
                <a:off x="4969" y="3040"/>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sp>
          <p:nvSpPr>
            <p:cNvPr id="2733191" name="Line 135"/>
            <p:cNvSpPr>
              <a:spLocks noChangeShapeType="1"/>
            </p:cNvSpPr>
            <p:nvPr/>
          </p:nvSpPr>
          <p:spPr bwMode="auto">
            <a:xfrm>
              <a:off x="4681" y="3184"/>
              <a:ext cx="139" cy="0"/>
            </a:xfrm>
            <a:prstGeom prst="line">
              <a:avLst/>
            </a:prstGeom>
            <a:noFill/>
            <a:ln w="25400">
              <a:solidFill>
                <a:schemeClr val="tx1"/>
              </a:solidFill>
              <a:round/>
              <a:headEnd/>
              <a:tailEnd/>
            </a:ln>
            <a:effectLst/>
          </p:spPr>
          <p:txBody>
            <a:bodyPr wrap="none" anchor="ctr">
              <a:prstTxWarp prst="textNoShape">
                <a:avLst/>
              </a:prstTxWarp>
            </a:bodyPr>
            <a:lstStyle/>
            <a:p>
              <a:pPr defTabSz="457200"/>
              <a:endParaRPr lang="en-US">
                <a:solidFill>
                  <a:prstClr val="black"/>
                </a:solidFill>
              </a:endParaRPr>
            </a:p>
          </p:txBody>
        </p:sp>
      </p:grpSp>
      <p:grpSp>
        <p:nvGrpSpPr>
          <p:cNvPr id="2733056" name="Group 136"/>
          <p:cNvGrpSpPr>
            <a:grpSpLocks/>
          </p:cNvGrpSpPr>
          <p:nvPr/>
        </p:nvGrpSpPr>
        <p:grpSpPr bwMode="auto">
          <a:xfrm>
            <a:off x="6885477" y="4950436"/>
            <a:ext cx="876300" cy="1255712"/>
            <a:chOff x="4197" y="2586"/>
            <a:chExt cx="552" cy="791"/>
          </a:xfrm>
        </p:grpSpPr>
        <p:sp>
          <p:nvSpPr>
            <p:cNvPr id="2733193" name="Freeform 137" descr="25%"/>
            <p:cNvSpPr>
              <a:spLocks/>
            </p:cNvSpPr>
            <p:nvPr/>
          </p:nvSpPr>
          <p:spPr bwMode="auto">
            <a:xfrm flipH="1">
              <a:off x="4401" y="2586"/>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194" name="Rectangle 138"/>
            <p:cNvSpPr>
              <a:spLocks noChangeArrowheads="1"/>
            </p:cNvSpPr>
            <p:nvPr/>
          </p:nvSpPr>
          <p:spPr bwMode="auto">
            <a:xfrm>
              <a:off x="4374" y="2594"/>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1600" b="1">
                  <a:solidFill>
                    <a:prstClr val="black"/>
                  </a:solidFill>
                  <a:latin typeface="Times" pitchFamily="-65" charset="0"/>
                </a:rPr>
                <a:t>Reg</a:t>
              </a:r>
            </a:p>
          </p:txBody>
        </p:sp>
        <p:grpSp>
          <p:nvGrpSpPr>
            <p:cNvPr id="2733057" name="Group 139"/>
            <p:cNvGrpSpPr>
              <a:grpSpLocks/>
            </p:cNvGrpSpPr>
            <p:nvPr/>
          </p:nvGrpSpPr>
          <p:grpSpPr bwMode="auto">
            <a:xfrm>
              <a:off x="4401" y="2592"/>
              <a:ext cx="284" cy="289"/>
              <a:chOff x="4401" y="2592"/>
              <a:chExt cx="284" cy="289"/>
            </a:xfrm>
          </p:grpSpPr>
          <p:sp>
            <p:nvSpPr>
              <p:cNvPr id="2733196" name="Freeform 140"/>
              <p:cNvSpPr>
                <a:spLocks/>
              </p:cNvSpPr>
              <p:nvPr/>
            </p:nvSpPr>
            <p:spPr bwMode="auto">
              <a:xfrm>
                <a:off x="4401" y="2592"/>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197" name="Freeform 141"/>
              <p:cNvSpPr>
                <a:spLocks/>
              </p:cNvSpPr>
              <p:nvPr/>
            </p:nvSpPr>
            <p:spPr bwMode="auto">
              <a:xfrm>
                <a:off x="4542" y="2592"/>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sp>
          <p:nvSpPr>
            <p:cNvPr id="2733198" name="Line 142"/>
            <p:cNvSpPr>
              <a:spLocks noChangeShapeType="1"/>
            </p:cNvSpPr>
            <p:nvPr/>
          </p:nvSpPr>
          <p:spPr bwMode="auto">
            <a:xfrm>
              <a:off x="4254" y="2736"/>
              <a:ext cx="139" cy="0"/>
            </a:xfrm>
            <a:prstGeom prst="line">
              <a:avLst/>
            </a:prstGeom>
            <a:noFill/>
            <a:ln w="25400">
              <a:solidFill>
                <a:schemeClr val="tx1"/>
              </a:solidFill>
              <a:round/>
              <a:headEnd/>
              <a:tailEnd/>
            </a:ln>
            <a:effectLst/>
          </p:spPr>
          <p:txBody>
            <a:bodyPr wrap="none" anchor="ctr">
              <a:prstTxWarp prst="textNoShape">
                <a:avLst/>
              </a:prstTxWarp>
            </a:bodyPr>
            <a:lstStyle/>
            <a:p>
              <a:pPr defTabSz="457200"/>
              <a:endParaRPr lang="en-US">
                <a:solidFill>
                  <a:prstClr val="black"/>
                </a:solidFill>
              </a:endParaRPr>
            </a:p>
          </p:txBody>
        </p:sp>
        <p:sp>
          <p:nvSpPr>
            <p:cNvPr id="2733199" name="Rectangle 143"/>
            <p:cNvSpPr>
              <a:spLocks noChangeArrowheads="1"/>
            </p:cNvSpPr>
            <p:nvPr/>
          </p:nvSpPr>
          <p:spPr bwMode="auto">
            <a:xfrm>
              <a:off x="4309" y="3042"/>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1600" b="1">
                  <a:solidFill>
                    <a:prstClr val="black"/>
                  </a:solidFill>
                  <a:latin typeface="Times" pitchFamily="-65" charset="0"/>
                </a:rPr>
                <a:t>  D$</a:t>
              </a:r>
            </a:p>
          </p:txBody>
        </p:sp>
        <p:grpSp>
          <p:nvGrpSpPr>
            <p:cNvPr id="2733058" name="Group 144"/>
            <p:cNvGrpSpPr>
              <a:grpSpLocks/>
            </p:cNvGrpSpPr>
            <p:nvPr/>
          </p:nvGrpSpPr>
          <p:grpSpPr bwMode="auto">
            <a:xfrm>
              <a:off x="4360" y="3040"/>
              <a:ext cx="325" cy="289"/>
              <a:chOff x="4360" y="3040"/>
              <a:chExt cx="325" cy="289"/>
            </a:xfrm>
          </p:grpSpPr>
          <p:sp>
            <p:nvSpPr>
              <p:cNvPr id="2733201" name="Freeform 145"/>
              <p:cNvSpPr>
                <a:spLocks/>
              </p:cNvSpPr>
              <p:nvPr/>
            </p:nvSpPr>
            <p:spPr bwMode="auto">
              <a:xfrm>
                <a:off x="4360" y="3040"/>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202" name="Freeform 146"/>
              <p:cNvSpPr>
                <a:spLocks/>
              </p:cNvSpPr>
              <p:nvPr/>
            </p:nvSpPr>
            <p:spPr bwMode="auto">
              <a:xfrm>
                <a:off x="4521" y="3040"/>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sp>
          <p:nvSpPr>
            <p:cNvPr id="2733203" name="Line 147"/>
            <p:cNvSpPr>
              <a:spLocks noChangeShapeType="1"/>
            </p:cNvSpPr>
            <p:nvPr/>
          </p:nvSpPr>
          <p:spPr bwMode="auto">
            <a:xfrm>
              <a:off x="4197" y="3184"/>
              <a:ext cx="155" cy="0"/>
            </a:xfrm>
            <a:prstGeom prst="line">
              <a:avLst/>
            </a:prstGeom>
            <a:noFill/>
            <a:ln w="25400">
              <a:solidFill>
                <a:schemeClr val="tx1"/>
              </a:solidFill>
              <a:round/>
              <a:headEnd/>
              <a:tailEnd/>
            </a:ln>
            <a:effectLst/>
          </p:spPr>
          <p:txBody>
            <a:bodyPr wrap="none" anchor="ctr">
              <a:prstTxWarp prst="textNoShape">
                <a:avLst/>
              </a:prstTxWarp>
            </a:bodyPr>
            <a:lstStyle/>
            <a:p>
              <a:pPr defTabSz="457200"/>
              <a:endParaRPr lang="en-US">
                <a:solidFill>
                  <a:prstClr val="black"/>
                </a:solidFill>
              </a:endParaRPr>
            </a:p>
          </p:txBody>
        </p:sp>
        <p:sp>
          <p:nvSpPr>
            <p:cNvPr id="2733204" name="Freeform 148"/>
            <p:cNvSpPr>
              <a:spLocks/>
            </p:cNvSpPr>
            <p:nvPr/>
          </p:nvSpPr>
          <p:spPr bwMode="auto">
            <a:xfrm>
              <a:off x="4318" y="3184"/>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grpSp>
        <p:nvGrpSpPr>
          <p:cNvPr id="2733059" name="Group 149"/>
          <p:cNvGrpSpPr>
            <a:grpSpLocks/>
          </p:cNvGrpSpPr>
          <p:nvPr/>
        </p:nvGrpSpPr>
        <p:grpSpPr bwMode="auto">
          <a:xfrm>
            <a:off x="6207614" y="4248761"/>
            <a:ext cx="876300" cy="2084387"/>
            <a:chOff x="3770" y="2144"/>
            <a:chExt cx="552" cy="1313"/>
          </a:xfrm>
        </p:grpSpPr>
        <p:sp>
          <p:nvSpPr>
            <p:cNvPr id="2733206" name="Rectangle 150"/>
            <p:cNvSpPr>
              <a:spLocks noChangeArrowheads="1"/>
            </p:cNvSpPr>
            <p:nvPr/>
          </p:nvSpPr>
          <p:spPr bwMode="auto">
            <a:xfrm>
              <a:off x="3947" y="2146"/>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1600" b="1">
                  <a:solidFill>
                    <a:prstClr val="black"/>
                  </a:solidFill>
                  <a:latin typeface="Times" pitchFamily="-65" charset="0"/>
                </a:rPr>
                <a:t>Reg</a:t>
              </a:r>
            </a:p>
          </p:txBody>
        </p:sp>
        <p:grpSp>
          <p:nvGrpSpPr>
            <p:cNvPr id="2733062" name="Group 151"/>
            <p:cNvGrpSpPr>
              <a:grpSpLocks/>
            </p:cNvGrpSpPr>
            <p:nvPr/>
          </p:nvGrpSpPr>
          <p:grpSpPr bwMode="auto">
            <a:xfrm>
              <a:off x="3974" y="2144"/>
              <a:ext cx="284" cy="289"/>
              <a:chOff x="3974" y="2144"/>
              <a:chExt cx="284" cy="289"/>
            </a:xfrm>
          </p:grpSpPr>
          <p:sp>
            <p:nvSpPr>
              <p:cNvPr id="2733208" name="Freeform 152"/>
              <p:cNvSpPr>
                <a:spLocks/>
              </p:cNvSpPr>
              <p:nvPr/>
            </p:nvSpPr>
            <p:spPr bwMode="auto">
              <a:xfrm>
                <a:off x="3974" y="2144"/>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209" name="Freeform 153"/>
              <p:cNvSpPr>
                <a:spLocks/>
              </p:cNvSpPr>
              <p:nvPr/>
            </p:nvSpPr>
            <p:spPr bwMode="auto">
              <a:xfrm>
                <a:off x="4115" y="2144"/>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sp>
          <p:nvSpPr>
            <p:cNvPr id="2733210" name="Line 154"/>
            <p:cNvSpPr>
              <a:spLocks noChangeShapeType="1"/>
            </p:cNvSpPr>
            <p:nvPr/>
          </p:nvSpPr>
          <p:spPr bwMode="auto">
            <a:xfrm>
              <a:off x="3827" y="2288"/>
              <a:ext cx="139" cy="0"/>
            </a:xfrm>
            <a:prstGeom prst="line">
              <a:avLst/>
            </a:prstGeom>
            <a:noFill/>
            <a:ln w="25400">
              <a:solidFill>
                <a:schemeClr val="tx1"/>
              </a:solidFill>
              <a:round/>
              <a:headEnd/>
              <a:tailEnd/>
            </a:ln>
            <a:effectLst/>
          </p:spPr>
          <p:txBody>
            <a:bodyPr wrap="none" anchor="ctr">
              <a:prstTxWarp prst="textNoShape">
                <a:avLst/>
              </a:prstTxWarp>
            </a:bodyPr>
            <a:lstStyle/>
            <a:p>
              <a:pPr defTabSz="457200"/>
              <a:endParaRPr lang="en-US">
                <a:solidFill>
                  <a:prstClr val="black"/>
                </a:solidFill>
              </a:endParaRPr>
            </a:p>
          </p:txBody>
        </p:sp>
        <p:sp>
          <p:nvSpPr>
            <p:cNvPr id="2733211" name="Rectangle 155"/>
            <p:cNvSpPr>
              <a:spLocks noChangeArrowheads="1"/>
            </p:cNvSpPr>
            <p:nvPr/>
          </p:nvSpPr>
          <p:spPr bwMode="auto">
            <a:xfrm>
              <a:off x="3882" y="2594"/>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1600" b="1">
                  <a:solidFill>
                    <a:prstClr val="black"/>
                  </a:solidFill>
                  <a:latin typeface="Times" pitchFamily="-65" charset="0"/>
                </a:rPr>
                <a:t>  D$</a:t>
              </a:r>
            </a:p>
          </p:txBody>
        </p:sp>
        <p:grpSp>
          <p:nvGrpSpPr>
            <p:cNvPr id="2733068" name="Group 156"/>
            <p:cNvGrpSpPr>
              <a:grpSpLocks/>
            </p:cNvGrpSpPr>
            <p:nvPr/>
          </p:nvGrpSpPr>
          <p:grpSpPr bwMode="auto">
            <a:xfrm>
              <a:off x="3933" y="2592"/>
              <a:ext cx="325" cy="289"/>
              <a:chOff x="3933" y="2592"/>
              <a:chExt cx="325" cy="289"/>
            </a:xfrm>
          </p:grpSpPr>
          <p:sp>
            <p:nvSpPr>
              <p:cNvPr id="2733213" name="Freeform 157"/>
              <p:cNvSpPr>
                <a:spLocks/>
              </p:cNvSpPr>
              <p:nvPr/>
            </p:nvSpPr>
            <p:spPr bwMode="auto">
              <a:xfrm>
                <a:off x="3933" y="2592"/>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214" name="Freeform 158"/>
              <p:cNvSpPr>
                <a:spLocks/>
              </p:cNvSpPr>
              <p:nvPr/>
            </p:nvSpPr>
            <p:spPr bwMode="auto">
              <a:xfrm>
                <a:off x="4094" y="2592"/>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sp>
          <p:nvSpPr>
            <p:cNvPr id="2733215" name="Line 159"/>
            <p:cNvSpPr>
              <a:spLocks noChangeShapeType="1"/>
            </p:cNvSpPr>
            <p:nvPr/>
          </p:nvSpPr>
          <p:spPr bwMode="auto">
            <a:xfrm>
              <a:off x="3770" y="2736"/>
              <a:ext cx="155" cy="0"/>
            </a:xfrm>
            <a:prstGeom prst="line">
              <a:avLst/>
            </a:prstGeom>
            <a:noFill/>
            <a:ln w="25400">
              <a:solidFill>
                <a:schemeClr val="tx1"/>
              </a:solidFill>
              <a:round/>
              <a:headEnd/>
              <a:tailEnd/>
            </a:ln>
            <a:effectLst/>
          </p:spPr>
          <p:txBody>
            <a:bodyPr wrap="none" anchor="ctr">
              <a:prstTxWarp prst="textNoShape">
                <a:avLst/>
              </a:prstTxWarp>
            </a:bodyPr>
            <a:lstStyle/>
            <a:p>
              <a:pPr defTabSz="457200"/>
              <a:endParaRPr lang="en-US">
                <a:solidFill>
                  <a:prstClr val="black"/>
                </a:solidFill>
              </a:endParaRPr>
            </a:p>
          </p:txBody>
        </p:sp>
        <p:sp>
          <p:nvSpPr>
            <p:cNvPr id="2733216" name="Freeform 160"/>
            <p:cNvSpPr>
              <a:spLocks/>
            </p:cNvSpPr>
            <p:nvPr/>
          </p:nvSpPr>
          <p:spPr bwMode="auto">
            <a:xfrm>
              <a:off x="3891" y="2736"/>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nvGrpSpPr>
            <p:cNvPr id="2733077" name="Group 161"/>
            <p:cNvGrpSpPr>
              <a:grpSpLocks/>
            </p:cNvGrpSpPr>
            <p:nvPr/>
          </p:nvGrpSpPr>
          <p:grpSpPr bwMode="auto">
            <a:xfrm>
              <a:off x="3963" y="2944"/>
              <a:ext cx="227" cy="481"/>
              <a:chOff x="3963" y="2944"/>
              <a:chExt cx="227" cy="481"/>
            </a:xfrm>
          </p:grpSpPr>
          <p:sp>
            <p:nvSpPr>
              <p:cNvPr id="2733218" name="Freeform 162"/>
              <p:cNvSpPr>
                <a:spLocks/>
              </p:cNvSpPr>
              <p:nvPr/>
            </p:nvSpPr>
            <p:spPr bwMode="auto">
              <a:xfrm>
                <a:off x="3977" y="2944"/>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219" name="Rectangle 163"/>
              <p:cNvSpPr>
                <a:spLocks noChangeArrowheads="1"/>
              </p:cNvSpPr>
              <p:nvPr/>
            </p:nvSpPr>
            <p:spPr bwMode="auto">
              <a:xfrm rot="5400000">
                <a:off x="3876" y="3065"/>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1600" b="1">
                    <a:solidFill>
                      <a:prstClr val="black"/>
                    </a:solidFill>
                    <a:latin typeface="Times" pitchFamily="-65" charset="0"/>
                  </a:rPr>
                  <a:t>ALU</a:t>
                </a:r>
              </a:p>
            </p:txBody>
          </p:sp>
        </p:grpSp>
        <p:sp>
          <p:nvSpPr>
            <p:cNvPr id="2733220" name="Line 164"/>
            <p:cNvSpPr>
              <a:spLocks noChangeShapeType="1"/>
            </p:cNvSpPr>
            <p:nvPr/>
          </p:nvSpPr>
          <p:spPr bwMode="auto">
            <a:xfrm>
              <a:off x="3812" y="3088"/>
              <a:ext cx="157" cy="0"/>
            </a:xfrm>
            <a:prstGeom prst="line">
              <a:avLst/>
            </a:prstGeom>
            <a:noFill/>
            <a:ln w="25400">
              <a:solidFill>
                <a:schemeClr val="tx1"/>
              </a:solidFill>
              <a:round/>
              <a:headEnd/>
              <a:tailEnd/>
            </a:ln>
            <a:effectLst/>
          </p:spPr>
          <p:txBody>
            <a:bodyPr wrap="none" anchor="ctr">
              <a:prstTxWarp prst="textNoShape">
                <a:avLst/>
              </a:prstTxWarp>
            </a:bodyPr>
            <a:lstStyle/>
            <a:p>
              <a:pPr defTabSz="457200"/>
              <a:endParaRPr lang="en-US">
                <a:solidFill>
                  <a:prstClr val="black"/>
                </a:solidFill>
              </a:endParaRPr>
            </a:p>
          </p:txBody>
        </p:sp>
        <p:sp>
          <p:nvSpPr>
            <p:cNvPr id="2733221" name="Line 165"/>
            <p:cNvSpPr>
              <a:spLocks noChangeShapeType="1"/>
            </p:cNvSpPr>
            <p:nvPr/>
          </p:nvSpPr>
          <p:spPr bwMode="auto">
            <a:xfrm>
              <a:off x="3812" y="3280"/>
              <a:ext cx="157" cy="0"/>
            </a:xfrm>
            <a:prstGeom prst="line">
              <a:avLst/>
            </a:prstGeom>
            <a:noFill/>
            <a:ln w="25400">
              <a:solidFill>
                <a:schemeClr val="tx1"/>
              </a:solidFill>
              <a:round/>
              <a:headEnd/>
              <a:tailEnd/>
            </a:ln>
            <a:effectLst/>
          </p:spPr>
          <p:txBody>
            <a:bodyPr wrap="none" anchor="ctr">
              <a:prstTxWarp prst="textNoShape">
                <a:avLst/>
              </a:prstTxWarp>
            </a:bodyPr>
            <a:lstStyle/>
            <a:p>
              <a:pPr defTabSz="457200"/>
              <a:endParaRPr lang="en-US">
                <a:solidFill>
                  <a:prstClr val="black"/>
                </a:solidFill>
              </a:endParaRPr>
            </a:p>
          </p:txBody>
        </p:sp>
        <p:sp>
          <p:nvSpPr>
            <p:cNvPr id="2733222" name="Freeform 166"/>
            <p:cNvSpPr>
              <a:spLocks/>
            </p:cNvSpPr>
            <p:nvPr/>
          </p:nvSpPr>
          <p:spPr bwMode="auto">
            <a:xfrm>
              <a:off x="3905" y="3179"/>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sp>
        <p:nvSpPr>
          <p:cNvPr id="2733223" name="Rectangle 167"/>
          <p:cNvSpPr>
            <a:spLocks noChangeArrowheads="1"/>
          </p:cNvSpPr>
          <p:nvPr/>
        </p:nvSpPr>
        <p:spPr bwMode="auto">
          <a:xfrm>
            <a:off x="457200" y="1371600"/>
            <a:ext cx="8229600" cy="520655"/>
          </a:xfrm>
          <a:prstGeom prst="rect">
            <a:avLst/>
          </a:prstGeom>
          <a:noFill/>
          <a:ln w="12700">
            <a:noFill/>
            <a:miter lim="800000"/>
            <a:headEnd/>
            <a:tailEnd/>
          </a:ln>
          <a:effectLst/>
        </p:spPr>
        <p:txBody>
          <a:bodyPr wrap="none" lIns="90487" tIns="44450" rIns="90487" bIns="44450">
            <a:prstTxWarp prst="textNoShape">
              <a:avLst/>
            </a:prstTxWarp>
            <a:normAutofit/>
          </a:bodyPr>
          <a:lstStyle/>
          <a:p>
            <a:pPr defTabSz="457200">
              <a:buFont typeface="Arial" pitchFamily="34" charset="0"/>
              <a:buChar char="•"/>
            </a:pPr>
            <a:r>
              <a:rPr lang="en-US" sz="2800" dirty="0" smtClean="0">
                <a:solidFill>
                  <a:prstClr val="black"/>
                </a:solidFill>
              </a:rPr>
              <a:t>  </a:t>
            </a:r>
            <a:r>
              <a:rPr lang="zh-CN" altLang="en-US" sz="2800" dirty="0" smtClean="0">
                <a:solidFill>
                  <a:prstClr val="black"/>
                </a:solidFill>
              </a:rPr>
              <a:t>每个寄存器右部分代表读操作，左部分代表写操作</a:t>
            </a:r>
            <a:endParaRPr lang="en-US" dirty="0">
              <a:solidFill>
                <a:prstClr val="black"/>
              </a:solidFill>
            </a:endParaRPr>
          </a:p>
        </p:txBody>
      </p:sp>
      <p:grpSp>
        <p:nvGrpSpPr>
          <p:cNvPr id="2733079" name="Group 168"/>
          <p:cNvGrpSpPr>
            <a:grpSpLocks/>
          </p:cNvGrpSpPr>
          <p:nvPr/>
        </p:nvGrpSpPr>
        <p:grpSpPr bwMode="auto">
          <a:xfrm>
            <a:off x="2902439" y="2824773"/>
            <a:ext cx="673100" cy="1146175"/>
            <a:chOff x="1688" y="1247"/>
            <a:chExt cx="424" cy="722"/>
          </a:xfrm>
        </p:grpSpPr>
        <p:sp>
          <p:nvSpPr>
            <p:cNvPr id="2733225" name="Freeform 169" descr="25%"/>
            <p:cNvSpPr>
              <a:spLocks/>
            </p:cNvSpPr>
            <p:nvPr/>
          </p:nvSpPr>
          <p:spPr bwMode="auto">
            <a:xfrm>
              <a:off x="1939" y="1247"/>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226" name="Rectangle 170"/>
            <p:cNvSpPr>
              <a:spLocks noChangeArrowheads="1"/>
            </p:cNvSpPr>
            <p:nvPr/>
          </p:nvSpPr>
          <p:spPr bwMode="auto">
            <a:xfrm>
              <a:off x="1784" y="1255"/>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1600" b="1">
                  <a:solidFill>
                    <a:prstClr val="black"/>
                  </a:solidFill>
                  <a:latin typeface="Times" pitchFamily="-65" charset="0"/>
                </a:rPr>
                <a:t>Reg</a:t>
              </a:r>
            </a:p>
          </p:txBody>
        </p:sp>
        <p:sp>
          <p:nvSpPr>
            <p:cNvPr id="2733227" name="Rectangle 171"/>
            <p:cNvSpPr>
              <a:spLocks noChangeArrowheads="1"/>
            </p:cNvSpPr>
            <p:nvPr/>
          </p:nvSpPr>
          <p:spPr bwMode="auto">
            <a:xfrm>
              <a:off x="1751" y="1698"/>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1600" b="1">
                  <a:solidFill>
                    <a:prstClr val="black"/>
                  </a:solidFill>
                  <a:latin typeface="Times" pitchFamily="-65" charset="0"/>
                </a:rPr>
                <a:t>  </a:t>
              </a:r>
              <a:r>
                <a:rPr lang="en-US" sz="1600" b="1" smtClean="0">
                  <a:solidFill>
                    <a:prstClr val="black"/>
                  </a:solidFill>
                  <a:latin typeface="Times" pitchFamily="-65" charset="0"/>
                </a:rPr>
                <a:t>I$</a:t>
              </a:r>
              <a:endParaRPr lang="en-US" sz="1600" b="1" dirty="0">
                <a:solidFill>
                  <a:prstClr val="black"/>
                </a:solidFill>
                <a:latin typeface="Times" pitchFamily="-65" charset="0"/>
              </a:endParaRPr>
            </a:p>
          </p:txBody>
        </p:sp>
        <p:grpSp>
          <p:nvGrpSpPr>
            <p:cNvPr id="2733082" name="Group 172"/>
            <p:cNvGrpSpPr>
              <a:grpSpLocks/>
            </p:cNvGrpSpPr>
            <p:nvPr/>
          </p:nvGrpSpPr>
          <p:grpSpPr bwMode="auto">
            <a:xfrm>
              <a:off x="1803" y="1248"/>
              <a:ext cx="296" cy="289"/>
              <a:chOff x="1803" y="1248"/>
              <a:chExt cx="296" cy="289"/>
            </a:xfrm>
          </p:grpSpPr>
          <p:sp>
            <p:nvSpPr>
              <p:cNvPr id="2733229" name="Freeform 173"/>
              <p:cNvSpPr>
                <a:spLocks/>
              </p:cNvSpPr>
              <p:nvPr/>
            </p:nvSpPr>
            <p:spPr bwMode="auto">
              <a:xfrm>
                <a:off x="1803" y="1248"/>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230" name="Freeform 174"/>
              <p:cNvSpPr>
                <a:spLocks/>
              </p:cNvSpPr>
              <p:nvPr/>
            </p:nvSpPr>
            <p:spPr bwMode="auto">
              <a:xfrm>
                <a:off x="1951" y="1248"/>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sp>
          <p:nvSpPr>
            <p:cNvPr id="2733231" name="Line 175"/>
            <p:cNvSpPr>
              <a:spLocks noChangeShapeType="1"/>
            </p:cNvSpPr>
            <p:nvPr/>
          </p:nvSpPr>
          <p:spPr bwMode="auto">
            <a:xfrm>
              <a:off x="1688" y="1392"/>
              <a:ext cx="96" cy="0"/>
            </a:xfrm>
            <a:prstGeom prst="line">
              <a:avLst/>
            </a:prstGeom>
            <a:noFill/>
            <a:ln w="25400">
              <a:solidFill>
                <a:schemeClr val="tx1"/>
              </a:solidFill>
              <a:round/>
              <a:headEnd/>
              <a:tailEnd/>
            </a:ln>
            <a:effectLst/>
          </p:spPr>
          <p:txBody>
            <a:bodyPr wrap="none" anchor="ctr">
              <a:prstTxWarp prst="textNoShape">
                <a:avLst/>
              </a:prstTxWarp>
            </a:bodyPr>
            <a:lstStyle/>
            <a:p>
              <a:pPr defTabSz="457200"/>
              <a:endParaRPr lang="en-US">
                <a:solidFill>
                  <a:prstClr val="black"/>
                </a:solidFill>
              </a:endParaRPr>
            </a:p>
          </p:txBody>
        </p:sp>
        <p:sp>
          <p:nvSpPr>
            <p:cNvPr id="2733232" name="Freeform 176"/>
            <p:cNvSpPr>
              <a:spLocks/>
            </p:cNvSpPr>
            <p:nvPr/>
          </p:nvSpPr>
          <p:spPr bwMode="auto">
            <a:xfrm>
              <a:off x="1750"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nvGrpSpPr>
            <p:cNvPr id="2733085" name="Group 177"/>
            <p:cNvGrpSpPr>
              <a:grpSpLocks/>
            </p:cNvGrpSpPr>
            <p:nvPr/>
          </p:nvGrpSpPr>
          <p:grpSpPr bwMode="auto">
            <a:xfrm>
              <a:off x="1753" y="1680"/>
              <a:ext cx="359" cy="289"/>
              <a:chOff x="1324" y="1248"/>
              <a:chExt cx="359" cy="289"/>
            </a:xfrm>
          </p:grpSpPr>
          <p:sp>
            <p:nvSpPr>
              <p:cNvPr id="2733234" name="Rectangle 178"/>
              <p:cNvSpPr>
                <a:spLocks noChangeArrowheads="1"/>
              </p:cNvSpPr>
              <p:nvPr/>
            </p:nvSpPr>
            <p:spPr bwMode="auto">
              <a:xfrm>
                <a:off x="1324" y="1250"/>
                <a:ext cx="146"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defTabSz="457200"/>
                <a:r>
                  <a:rPr lang="en-US" sz="1600" b="1">
                    <a:solidFill>
                      <a:prstClr val="black"/>
                    </a:solidFill>
                    <a:latin typeface="Times" pitchFamily="-65" charset="0"/>
                  </a:rPr>
                  <a:t> </a:t>
                </a:r>
              </a:p>
            </p:txBody>
          </p:sp>
          <p:grpSp>
            <p:nvGrpSpPr>
              <p:cNvPr id="2733088" name="Group 179"/>
              <p:cNvGrpSpPr>
                <a:grpSpLocks/>
              </p:cNvGrpSpPr>
              <p:nvPr/>
            </p:nvGrpSpPr>
            <p:grpSpPr bwMode="auto">
              <a:xfrm>
                <a:off x="1343" y="1248"/>
                <a:ext cx="340" cy="289"/>
                <a:chOff x="1343" y="1248"/>
                <a:chExt cx="340" cy="289"/>
              </a:xfrm>
            </p:grpSpPr>
            <p:sp>
              <p:nvSpPr>
                <p:cNvPr id="2733236" name="Freeform 180"/>
                <p:cNvSpPr>
                  <a:spLocks/>
                </p:cNvSpPr>
                <p:nvPr/>
              </p:nvSpPr>
              <p:spPr bwMode="auto">
                <a:xfrm>
                  <a:off x="1343" y="124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sp>
              <p:nvSpPr>
                <p:cNvPr id="2733237" name="Freeform 181"/>
                <p:cNvSpPr>
                  <a:spLocks/>
                </p:cNvSpPr>
                <p:nvPr/>
              </p:nvSpPr>
              <p:spPr bwMode="auto">
                <a:xfrm>
                  <a:off x="1512" y="124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a:endParaRPr lang="en-US">
                    <a:solidFill>
                      <a:prstClr val="black"/>
                    </a:solidFill>
                  </a:endParaRPr>
                </a:p>
              </p:txBody>
            </p:sp>
          </p:grpSp>
        </p:grpSp>
      </p:grpSp>
      <p:sp>
        <p:nvSpPr>
          <p:cNvPr id="182" name="Title 181"/>
          <p:cNvSpPr>
            <a:spLocks noGrp="1"/>
          </p:cNvSpPr>
          <p:nvPr>
            <p:ph type="title"/>
          </p:nvPr>
        </p:nvSpPr>
        <p:spPr/>
        <p:txBody>
          <a:bodyPr/>
          <a:lstStyle/>
          <a:p>
            <a:r>
              <a:rPr lang="zh-CN" altLang="en-US" dirty="0">
                <a:solidFill>
                  <a:schemeClr val="accent1"/>
                </a:solidFill>
              </a:rPr>
              <a:t>流</a:t>
            </a:r>
            <a:r>
              <a:rPr lang="zh-CN" altLang="en-US" dirty="0" smtClean="0">
                <a:solidFill>
                  <a:schemeClr val="accent1"/>
                </a:solidFill>
              </a:rPr>
              <a:t>水线</a:t>
            </a:r>
            <a:endParaRPr lang="en-US" dirty="0">
              <a:solidFill>
                <a:schemeClr val="accent1"/>
              </a:solidFill>
            </a:endParaRPr>
          </a:p>
        </p:txBody>
      </p:sp>
      <p:sp>
        <p:nvSpPr>
          <p:cNvPr id="32" name="灯片编号占位符 31"/>
          <p:cNvSpPr>
            <a:spLocks noGrp="1"/>
          </p:cNvSpPr>
          <p:nvPr>
            <p:ph type="sldNum" sz="quarter" idx="12"/>
          </p:nvPr>
        </p:nvSpPr>
        <p:spPr/>
        <p:txBody>
          <a:bodyPr/>
          <a:lstStyle/>
          <a:p>
            <a:fld id="{3CC63E4C-4642-794D-A2FD-70F6B81535F5}" type="slidenum">
              <a:rPr lang="en-US" smtClean="0">
                <a:solidFill>
                  <a:prstClr val="black">
                    <a:tint val="75000"/>
                  </a:prstClr>
                </a:solidFill>
              </a:rPr>
              <a:pPr/>
              <a:t>42</a:t>
            </a:fld>
            <a:endParaRPr lang="en-US" dirty="0">
              <a:solidFill>
                <a:prstClr val="black">
                  <a:tint val="75000"/>
                </a:prstClr>
              </a:solidFill>
            </a:endParaRPr>
          </a:p>
        </p:txBody>
      </p:sp>
    </p:spTree>
    <p:extLst>
      <p:ext uri="{BB962C8B-B14F-4D97-AF65-F5344CB8AC3E}">
        <p14:creationId xmlns:p14="http://schemas.microsoft.com/office/powerpoint/2010/main" val="289158930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solidFill>
                  <a:schemeClr val="accent1"/>
                </a:solidFill>
              </a:rPr>
              <a:t>指</a:t>
            </a:r>
            <a:r>
              <a:rPr lang="zh-CN" altLang="en-US" dirty="0" smtClean="0">
                <a:solidFill>
                  <a:schemeClr val="accent1"/>
                </a:solidFill>
              </a:rPr>
              <a:t>令集并</a:t>
            </a:r>
            <a:r>
              <a:rPr lang="zh-CN" altLang="en-US" dirty="0">
                <a:solidFill>
                  <a:schemeClr val="accent1"/>
                </a:solidFill>
              </a:rPr>
              <a:t>行</a:t>
            </a:r>
            <a:r>
              <a:rPr lang="en-US" dirty="0" smtClean="0">
                <a:solidFill>
                  <a:schemeClr val="accent1"/>
                </a:solidFill>
              </a:rPr>
              <a:t>(ILP)</a:t>
            </a:r>
            <a:endParaRPr lang="en-US" dirty="0">
              <a:solidFill>
                <a:schemeClr val="accent1"/>
              </a:solidFill>
            </a:endParaRPr>
          </a:p>
        </p:txBody>
      </p:sp>
      <p:sp>
        <p:nvSpPr>
          <p:cNvPr id="3" name="Content Placeholder 2"/>
          <p:cNvSpPr>
            <a:spLocks noGrp="1"/>
          </p:cNvSpPr>
          <p:nvPr>
            <p:ph idx="1"/>
          </p:nvPr>
        </p:nvSpPr>
        <p:spPr>
          <a:xfrm>
            <a:off x="457200" y="1600199"/>
            <a:ext cx="8229600" cy="4937760"/>
          </a:xfrm>
        </p:spPr>
        <p:txBody>
          <a:bodyPr/>
          <a:lstStyle/>
          <a:p>
            <a:r>
              <a:rPr lang="zh-CN" altLang="en-US" dirty="0"/>
              <a:t>指</a:t>
            </a:r>
            <a:r>
              <a:rPr lang="zh-CN" altLang="en-US" dirty="0" smtClean="0"/>
              <a:t>令集并行（</a:t>
            </a:r>
            <a:r>
              <a:rPr lang="en-US" altLang="zh-CN" dirty="0" smtClean="0"/>
              <a:t>instruction </a:t>
            </a:r>
            <a:r>
              <a:rPr lang="en-US" altLang="zh-CN" dirty="0"/>
              <a:t>level </a:t>
            </a:r>
            <a:r>
              <a:rPr lang="en-US" altLang="zh-CN" dirty="0" smtClean="0"/>
              <a:t>parallelism</a:t>
            </a:r>
            <a:r>
              <a:rPr lang="zh-CN" altLang="en-US" dirty="0" smtClean="0"/>
              <a:t>，</a:t>
            </a:r>
            <a:r>
              <a:rPr lang="en-US" altLang="zh-CN" dirty="0" smtClean="0"/>
              <a:t>ILP</a:t>
            </a:r>
            <a:r>
              <a:rPr lang="zh-CN" altLang="en-US" dirty="0" smtClean="0"/>
              <a:t>）是指令流水线技术可以使多条指令在同一硬件上同时执行。</a:t>
            </a:r>
            <a:endParaRPr lang="en-US" dirty="0" smtClean="0"/>
          </a:p>
        </p:txBody>
      </p:sp>
      <p:sp>
        <p:nvSpPr>
          <p:cNvPr id="4" name="灯片编号占位符 3"/>
          <p:cNvSpPr>
            <a:spLocks noGrp="1"/>
          </p:cNvSpPr>
          <p:nvPr>
            <p:ph type="sldNum" sz="quarter" idx="12"/>
          </p:nvPr>
        </p:nvSpPr>
        <p:spPr/>
        <p:txBody>
          <a:bodyPr/>
          <a:lstStyle/>
          <a:p>
            <a:fld id="{3CC63E4C-4642-794D-A2FD-70F6B81535F5}" type="slidenum">
              <a:rPr lang="en-US" smtClean="0">
                <a:solidFill>
                  <a:prstClr val="black">
                    <a:tint val="75000"/>
                  </a:prstClr>
                </a:solidFill>
              </a:rPr>
              <a:pPr/>
              <a:t>43</a:t>
            </a:fld>
            <a:endParaRPr lang="en-US" dirty="0">
              <a:solidFill>
                <a:prstClr val="black">
                  <a:tint val="75000"/>
                </a:prstClr>
              </a:solidFill>
            </a:endParaRPr>
          </a:p>
        </p:txBody>
      </p:sp>
    </p:spTree>
    <p:extLst>
      <p:ext uri="{BB962C8B-B14F-4D97-AF65-F5344CB8AC3E}">
        <p14:creationId xmlns:p14="http://schemas.microsoft.com/office/powerpoint/2010/main" val="773872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zh-CN" altLang="en-US" dirty="0" smtClean="0">
                <a:solidFill>
                  <a:schemeClr val="accent1"/>
                </a:solidFill>
              </a:rPr>
              <a:t>流水线的优势</a:t>
            </a:r>
            <a:r>
              <a:rPr lang="en-US" dirty="0" smtClean="0">
                <a:solidFill>
                  <a:schemeClr val="accent1"/>
                </a:solidFill>
              </a:rPr>
              <a:t>(1/2)</a:t>
            </a:r>
            <a:endParaRPr lang="en-AU" dirty="0">
              <a:solidFill>
                <a:schemeClr val="accent1"/>
              </a:solidFill>
            </a:endParaRPr>
          </a:p>
        </p:txBody>
      </p:sp>
      <p:sp>
        <p:nvSpPr>
          <p:cNvPr id="327683" name="Rectangle 3"/>
          <p:cNvSpPr>
            <a:spLocks noGrp="1" noChangeArrowheads="1"/>
          </p:cNvSpPr>
          <p:nvPr>
            <p:ph idx="1"/>
          </p:nvPr>
        </p:nvSpPr>
        <p:spPr>
          <a:xfrm>
            <a:off x="457200" y="1600200"/>
            <a:ext cx="8229600" cy="4937760"/>
          </a:xfrm>
        </p:spPr>
        <p:txBody>
          <a:bodyPr>
            <a:normAutofit/>
          </a:bodyPr>
          <a:lstStyle/>
          <a:p>
            <a:r>
              <a:rPr lang="zh-CN" altLang="en-US" sz="2800" dirty="0" smtClean="0"/>
              <a:t>假设</a:t>
            </a:r>
            <a:endParaRPr lang="en-US" sz="2800" dirty="0" smtClean="0"/>
          </a:p>
          <a:p>
            <a:pPr lvl="1"/>
            <a:r>
              <a:rPr lang="zh-CN" altLang="en-US" sz="2400" dirty="0"/>
              <a:t>译</a:t>
            </a:r>
            <a:r>
              <a:rPr lang="zh-CN" altLang="en-US" sz="2400" dirty="0" smtClean="0"/>
              <a:t>码</a:t>
            </a:r>
            <a:r>
              <a:rPr lang="en-US" altLang="zh-CN" sz="2400" dirty="0" smtClean="0"/>
              <a:t>/</a:t>
            </a:r>
            <a:r>
              <a:rPr lang="zh-CN" altLang="en-US" sz="2400" dirty="0" smtClean="0"/>
              <a:t>读寄存器阶段和写寄存器阶段的花费为</a:t>
            </a:r>
            <a:r>
              <a:rPr lang="en-US" sz="2400" dirty="0" smtClean="0"/>
              <a:t>100ps</a:t>
            </a:r>
            <a:endParaRPr lang="en-US" sz="2400" dirty="0"/>
          </a:p>
          <a:p>
            <a:pPr lvl="1"/>
            <a:r>
              <a:rPr lang="zh-CN" altLang="en-US" sz="2400" dirty="0"/>
              <a:t>其</a:t>
            </a:r>
            <a:r>
              <a:rPr lang="zh-CN" altLang="en-US" sz="2400" dirty="0" smtClean="0"/>
              <a:t>他阶段为</a:t>
            </a:r>
            <a:r>
              <a:rPr lang="en-US" sz="2400" dirty="0" smtClean="0"/>
              <a:t>200ps</a:t>
            </a:r>
          </a:p>
          <a:p>
            <a:pPr lvl="1"/>
            <a:endParaRPr lang="en-US" sz="2800" dirty="0" smtClean="0"/>
          </a:p>
          <a:p>
            <a:endParaRPr lang="en-US" sz="2800" dirty="0" smtClean="0"/>
          </a:p>
          <a:p>
            <a:endParaRPr lang="en-US" sz="2800" dirty="0" smtClean="0"/>
          </a:p>
          <a:p>
            <a:endParaRPr lang="en-US" sz="2800" dirty="0" smtClean="0"/>
          </a:p>
          <a:p>
            <a:endParaRPr lang="en-US" sz="2800" dirty="0" smtClean="0"/>
          </a:p>
          <a:p>
            <a:r>
              <a:rPr lang="zh-CN" altLang="en-US" sz="2800" dirty="0" smtClean="0"/>
              <a:t>流水线时钟频率是多少？</a:t>
            </a:r>
            <a:endParaRPr lang="en-US" sz="2800" dirty="0" smtClean="0"/>
          </a:p>
          <a:p>
            <a:pPr lvl="1"/>
            <a:r>
              <a:rPr lang="zh-CN" altLang="en-US" sz="2400" dirty="0"/>
              <a:t>对</a:t>
            </a:r>
            <a:r>
              <a:rPr lang="zh-CN" altLang="en-US" sz="2400" dirty="0" smtClean="0"/>
              <a:t>比流水线与单周期模型</a:t>
            </a:r>
            <a:endParaRPr lang="en-US" sz="2400" dirty="0"/>
          </a:p>
        </p:txBody>
      </p:sp>
      <p:graphicFrame>
        <p:nvGraphicFramePr>
          <p:cNvPr id="327684" name="Group 4"/>
          <p:cNvGraphicFramePr>
            <a:graphicFrameLocks noGrp="1"/>
          </p:cNvGraphicFramePr>
          <p:nvPr>
            <p:extLst>
              <p:ext uri="{D42A27DB-BD31-4B8C-83A1-F6EECF244321}">
                <p14:modId xmlns:p14="http://schemas.microsoft.com/office/powerpoint/2010/main" val="738175454"/>
              </p:ext>
            </p:extLst>
          </p:nvPr>
        </p:nvGraphicFramePr>
        <p:xfrm>
          <a:off x="395288" y="3154680"/>
          <a:ext cx="8353425" cy="2052639"/>
        </p:xfrm>
        <a:graphic>
          <a:graphicData uri="http://schemas.openxmlformats.org/drawingml/2006/table">
            <a:tbl>
              <a:tblPr/>
              <a:tblGrid>
                <a:gridCol w="1193800"/>
                <a:gridCol w="1192212"/>
                <a:gridCol w="1195388"/>
                <a:gridCol w="1190625"/>
                <a:gridCol w="1195387"/>
                <a:gridCol w="1192213"/>
                <a:gridCol w="1193800"/>
              </a:tblGrid>
              <a:tr h="4460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1800" b="1" i="0" u="none" strike="noStrike" cap="none" normalizeH="0" baseline="0" dirty="0" smtClean="0">
                          <a:ln>
                            <a:noFill/>
                          </a:ln>
                          <a:solidFill>
                            <a:schemeClr val="tx1"/>
                          </a:solidFill>
                          <a:effectLst/>
                          <a:latin typeface="Arial" charset="0"/>
                        </a:rPr>
                        <a:t>指令</a:t>
                      </a:r>
                      <a:endParaRPr kumimoji="0" lang="en-AU" sz="1800" b="1"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1800" b="1" i="0" u="none" strike="noStrike" cap="none" normalizeH="0" baseline="0" dirty="0" smtClean="0">
                          <a:ln>
                            <a:noFill/>
                          </a:ln>
                          <a:solidFill>
                            <a:schemeClr val="tx1"/>
                          </a:solidFill>
                          <a:effectLst/>
                          <a:latin typeface="Arial" charset="0"/>
                        </a:rPr>
                        <a:t>取址</a:t>
                      </a:r>
                      <a:endParaRPr kumimoji="0" lang="en-AU" sz="18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1800" b="1" i="0" u="none" strike="noStrike" cap="none" normalizeH="0" baseline="0" dirty="0" smtClean="0">
                          <a:ln>
                            <a:noFill/>
                          </a:ln>
                          <a:solidFill>
                            <a:schemeClr val="tx1"/>
                          </a:solidFill>
                          <a:effectLst/>
                          <a:latin typeface="Arial" charset="0"/>
                        </a:rPr>
                        <a:t>读寄存器</a:t>
                      </a:r>
                      <a:endParaRPr kumimoji="0" lang="en-AU" sz="18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1800" b="1" i="0" u="none" strike="noStrike" cap="none" normalizeH="0" baseline="0" dirty="0" smtClean="0">
                          <a:ln>
                            <a:noFill/>
                          </a:ln>
                          <a:solidFill>
                            <a:schemeClr val="tx1"/>
                          </a:solidFill>
                          <a:effectLst/>
                          <a:latin typeface="Arial" charset="0"/>
                        </a:rPr>
                        <a:t>运算执行</a:t>
                      </a:r>
                      <a:endParaRPr kumimoji="0" lang="en-AU" sz="18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1800" b="1" i="0" u="none" strike="noStrike" cap="none" normalizeH="0" baseline="0" dirty="0" smtClean="0">
                          <a:ln>
                            <a:noFill/>
                          </a:ln>
                          <a:solidFill>
                            <a:schemeClr val="tx1"/>
                          </a:solidFill>
                          <a:effectLst/>
                          <a:latin typeface="Arial" charset="0"/>
                        </a:rPr>
                        <a:t>访问内存</a:t>
                      </a:r>
                      <a:endParaRPr kumimoji="0" lang="en-AU" sz="18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1800" b="1" i="0" u="none" strike="noStrike" cap="none" normalizeH="0" baseline="0" dirty="0" smtClean="0">
                          <a:ln>
                            <a:noFill/>
                          </a:ln>
                          <a:solidFill>
                            <a:schemeClr val="tx1"/>
                          </a:solidFill>
                          <a:effectLst/>
                          <a:latin typeface="Arial" charset="0"/>
                        </a:rPr>
                        <a:t>写寄存器</a:t>
                      </a:r>
                      <a:endParaRPr kumimoji="0" lang="en-AU" sz="18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1800" b="1" i="0" u="none" strike="noStrike" cap="none" normalizeH="0" baseline="0" dirty="0" smtClean="0">
                          <a:ln>
                            <a:noFill/>
                          </a:ln>
                          <a:solidFill>
                            <a:schemeClr val="tx1"/>
                          </a:solidFill>
                          <a:effectLst/>
                          <a:latin typeface="Arial" charset="0"/>
                        </a:rPr>
                        <a:t>总计</a:t>
                      </a:r>
                      <a:endParaRPr kumimoji="0" lang="en-AU" sz="18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dirty="0">
                          <a:ln>
                            <a:noFill/>
                          </a:ln>
                          <a:solidFill>
                            <a:schemeClr val="tx1"/>
                          </a:solidFill>
                          <a:effectLst/>
                          <a:latin typeface="Arial" charset="0"/>
                        </a:rPr>
                        <a:t>lw</a:t>
                      </a:r>
                      <a:endParaRPr kumimoji="0" lang="en-AU"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dirty="0">
                          <a:ln>
                            <a:noFill/>
                          </a:ln>
                          <a:solidFill>
                            <a:schemeClr val="tx1"/>
                          </a:solidFill>
                          <a:effectLst/>
                          <a:latin typeface="Arial" charset="0"/>
                        </a:rPr>
                        <a:t>200ps</a:t>
                      </a:r>
                      <a:endParaRPr kumimoji="0" lang="en-AU"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dirty="0">
                          <a:ln>
                            <a:noFill/>
                          </a:ln>
                          <a:solidFill>
                            <a:schemeClr val="tx1"/>
                          </a:solidFill>
                          <a:effectLst/>
                          <a:latin typeface="Arial" charset="0"/>
                        </a:rPr>
                        <a:t>100 ps</a:t>
                      </a:r>
                      <a:endParaRPr kumimoji="0" lang="en-AU"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dirty="0">
                          <a:ln>
                            <a:noFill/>
                          </a:ln>
                          <a:solidFill>
                            <a:schemeClr val="tx1"/>
                          </a:solidFill>
                          <a:effectLst/>
                          <a:latin typeface="Arial" charset="0"/>
                        </a:rPr>
                        <a:t>200ps</a:t>
                      </a:r>
                      <a:endParaRPr kumimoji="0" lang="en-AU"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dirty="0">
                          <a:ln>
                            <a:noFill/>
                          </a:ln>
                          <a:solidFill>
                            <a:schemeClr val="tx1"/>
                          </a:solidFill>
                          <a:effectLst/>
                          <a:latin typeface="Arial" charset="0"/>
                        </a:rPr>
                        <a:t>800ps</a:t>
                      </a:r>
                      <a:endParaRPr kumimoji="0" lang="en-AU"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48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sw</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700ps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R-format</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600ps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dirty="0" err="1">
                          <a:ln>
                            <a:noFill/>
                          </a:ln>
                          <a:solidFill>
                            <a:schemeClr val="tx1"/>
                          </a:solidFill>
                          <a:effectLst/>
                          <a:latin typeface="Arial" charset="0"/>
                        </a:rPr>
                        <a:t>beq</a:t>
                      </a:r>
                      <a:endParaRPr kumimoji="0" lang="en-AU"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dirty="0">
                          <a:ln>
                            <a:noFill/>
                          </a:ln>
                          <a:solidFill>
                            <a:schemeClr val="tx1"/>
                          </a:solidFill>
                          <a:effectLst/>
                          <a:latin typeface="Arial" charset="0"/>
                        </a:rPr>
                        <a:t>200ps</a:t>
                      </a:r>
                      <a:endParaRPr kumimoji="0" lang="en-AU"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dirty="0">
                          <a:ln>
                            <a:noFill/>
                          </a:ln>
                          <a:solidFill>
                            <a:schemeClr val="tx1"/>
                          </a:solidFill>
                          <a:effectLst/>
                          <a:latin typeface="Arial" charset="0"/>
                        </a:rPr>
                        <a:t>500ps</a:t>
                      </a:r>
                      <a:endParaRPr kumimoji="0" lang="en-AU"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fld id="{3CC63E4C-4642-794D-A2FD-70F6B81535F5}" type="slidenum">
              <a:rPr lang="en-US" smtClean="0">
                <a:solidFill>
                  <a:prstClr val="black">
                    <a:tint val="75000"/>
                  </a:prstClr>
                </a:solidFill>
              </a:rPr>
              <a:pPr/>
              <a:t>44</a:t>
            </a:fld>
            <a:endParaRPr lang="en-US" dirty="0">
              <a:solidFill>
                <a:prstClr val="black">
                  <a:tint val="75000"/>
                </a:prstClr>
              </a:solidFill>
            </a:endParaRPr>
          </a:p>
        </p:txBody>
      </p:sp>
    </p:spTree>
    <p:extLst>
      <p:ext uri="{BB962C8B-B14F-4D97-AF65-F5344CB8AC3E}">
        <p14:creationId xmlns:p14="http://schemas.microsoft.com/office/powerpoint/2010/main" val="87483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68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6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457200" y="274320"/>
            <a:ext cx="8229600" cy="1143000"/>
          </a:xfrm>
        </p:spPr>
        <p:txBody>
          <a:bodyPr/>
          <a:lstStyle/>
          <a:p>
            <a:r>
              <a:rPr lang="zh-CN" altLang="en-US" dirty="0">
                <a:solidFill>
                  <a:schemeClr val="accent1"/>
                </a:solidFill>
              </a:rPr>
              <a:t>流水线的优势</a:t>
            </a:r>
            <a:r>
              <a:rPr lang="en-US" dirty="0" smtClean="0">
                <a:solidFill>
                  <a:schemeClr val="accent1"/>
                </a:solidFill>
              </a:rPr>
              <a:t>(2/2)</a:t>
            </a:r>
            <a:endParaRPr lang="en-AU" dirty="0">
              <a:solidFill>
                <a:schemeClr val="accent1"/>
              </a:solidFill>
            </a:endParaRPr>
          </a:p>
        </p:txBody>
      </p:sp>
      <p:pic>
        <p:nvPicPr>
          <p:cNvPr id="329734" name="Picture 6" descr="f04-27-P374493"/>
          <p:cNvPicPr>
            <a:picLocks noChangeAspect="1" noChangeArrowheads="1"/>
          </p:cNvPicPr>
          <p:nvPr/>
        </p:nvPicPr>
        <p:blipFill>
          <a:blip r:embed="rId3"/>
          <a:srcRect/>
          <a:stretch>
            <a:fillRect/>
          </a:stretch>
        </p:blipFill>
        <p:spPr bwMode="auto">
          <a:xfrm>
            <a:off x="1645920" y="1600200"/>
            <a:ext cx="7062896" cy="4937760"/>
          </a:xfrm>
          <a:prstGeom prst="rect">
            <a:avLst/>
          </a:prstGeom>
          <a:noFill/>
        </p:spPr>
      </p:pic>
      <p:sp>
        <p:nvSpPr>
          <p:cNvPr id="9" name="TextBox 8"/>
          <p:cNvSpPr txBox="1"/>
          <p:nvPr/>
        </p:nvSpPr>
        <p:spPr>
          <a:xfrm>
            <a:off x="91440" y="2377440"/>
            <a:ext cx="1508760" cy="707886"/>
          </a:xfrm>
          <a:prstGeom prst="rect">
            <a:avLst/>
          </a:prstGeom>
          <a:noFill/>
        </p:spPr>
        <p:txBody>
          <a:bodyPr wrap="square" rtlCol="0">
            <a:spAutoFit/>
          </a:bodyPr>
          <a:lstStyle/>
          <a:p>
            <a:pPr algn="ctr" defTabSz="457200"/>
            <a:r>
              <a:rPr lang="zh-CN" altLang="en-US" sz="2000" b="1" dirty="0" smtClean="0">
                <a:solidFill>
                  <a:prstClr val="black"/>
                </a:solidFill>
              </a:rPr>
              <a:t>单周期</a:t>
            </a:r>
            <a:endParaRPr lang="en-US" altLang="zh-CN" sz="2000" b="1" dirty="0" smtClean="0">
              <a:solidFill>
                <a:prstClr val="black"/>
              </a:solidFill>
            </a:endParaRPr>
          </a:p>
          <a:p>
            <a:pPr algn="ctr" defTabSz="457200"/>
            <a:r>
              <a:rPr lang="en-US" sz="2000" b="1" dirty="0" smtClean="0">
                <a:solidFill>
                  <a:prstClr val="black"/>
                </a:solidFill>
              </a:rPr>
              <a:t>T</a:t>
            </a:r>
            <a:r>
              <a:rPr lang="en-US" sz="2000" b="1" baseline="-25000" dirty="0" smtClean="0">
                <a:solidFill>
                  <a:prstClr val="black"/>
                </a:solidFill>
              </a:rPr>
              <a:t>c</a:t>
            </a:r>
            <a:r>
              <a:rPr lang="en-US" sz="2000" b="1" dirty="0" smtClean="0">
                <a:solidFill>
                  <a:prstClr val="black"/>
                </a:solidFill>
              </a:rPr>
              <a:t> = 800 ps</a:t>
            </a:r>
            <a:endParaRPr lang="en-US" sz="2000" b="1" dirty="0">
              <a:solidFill>
                <a:prstClr val="black"/>
              </a:solidFill>
            </a:endParaRPr>
          </a:p>
        </p:txBody>
      </p:sp>
      <p:sp>
        <p:nvSpPr>
          <p:cNvPr id="10" name="TextBox 9"/>
          <p:cNvSpPr txBox="1"/>
          <p:nvPr/>
        </p:nvSpPr>
        <p:spPr>
          <a:xfrm>
            <a:off x="91440" y="5029200"/>
            <a:ext cx="1508760" cy="707886"/>
          </a:xfrm>
          <a:prstGeom prst="rect">
            <a:avLst/>
          </a:prstGeom>
          <a:noFill/>
        </p:spPr>
        <p:txBody>
          <a:bodyPr wrap="square" rtlCol="0">
            <a:spAutoFit/>
          </a:bodyPr>
          <a:lstStyle/>
          <a:p>
            <a:pPr algn="ctr" defTabSz="457200"/>
            <a:r>
              <a:rPr lang="zh-CN" altLang="en-US" sz="2000" b="1" dirty="0">
                <a:solidFill>
                  <a:prstClr val="black"/>
                </a:solidFill>
              </a:rPr>
              <a:t>流</a:t>
            </a:r>
            <a:r>
              <a:rPr lang="zh-CN" altLang="en-US" sz="2000" b="1" dirty="0" smtClean="0">
                <a:solidFill>
                  <a:prstClr val="black"/>
                </a:solidFill>
              </a:rPr>
              <a:t>水线</a:t>
            </a:r>
            <a:endParaRPr lang="en-US" altLang="zh-CN" sz="2000" b="1" dirty="0" smtClean="0">
              <a:solidFill>
                <a:prstClr val="black"/>
              </a:solidFill>
            </a:endParaRPr>
          </a:p>
          <a:p>
            <a:pPr algn="ctr" defTabSz="457200"/>
            <a:r>
              <a:rPr lang="en-US" sz="2000" b="1" dirty="0" smtClean="0">
                <a:solidFill>
                  <a:prstClr val="black"/>
                </a:solidFill>
              </a:rPr>
              <a:t>T</a:t>
            </a:r>
            <a:r>
              <a:rPr lang="en-US" sz="2000" b="1" baseline="-25000" dirty="0" smtClean="0">
                <a:solidFill>
                  <a:prstClr val="black"/>
                </a:solidFill>
              </a:rPr>
              <a:t>c</a:t>
            </a:r>
            <a:r>
              <a:rPr lang="en-US" sz="2000" b="1" dirty="0" smtClean="0">
                <a:solidFill>
                  <a:prstClr val="black"/>
                </a:solidFill>
              </a:rPr>
              <a:t> = 200 ps</a:t>
            </a:r>
            <a:endParaRPr lang="en-US" sz="2000" b="1" dirty="0">
              <a:solidFill>
                <a:prstClr val="black"/>
              </a:solidFill>
            </a:endParaRPr>
          </a:p>
        </p:txBody>
      </p:sp>
      <p:sp>
        <p:nvSpPr>
          <p:cNvPr id="12" name="Slide Number Placeholder 11"/>
          <p:cNvSpPr>
            <a:spLocks noGrp="1"/>
          </p:cNvSpPr>
          <p:nvPr>
            <p:ph type="sldNum" sz="quarter" idx="12"/>
          </p:nvPr>
        </p:nvSpPr>
        <p:spPr/>
        <p:txBody>
          <a:bodyPr/>
          <a:lstStyle/>
          <a:p>
            <a:fld id="{3CC63E4C-4642-794D-A2FD-70F6B81535F5}" type="slidenum">
              <a:rPr lang="en-US" smtClean="0">
                <a:solidFill>
                  <a:prstClr val="black">
                    <a:tint val="75000"/>
                  </a:prstClr>
                </a:solidFill>
              </a:rPr>
              <a:pPr/>
              <a:t>45</a:t>
            </a:fld>
            <a:endParaRPr lang="en-US" dirty="0">
              <a:solidFill>
                <a:prstClr val="black">
                  <a:tint val="75000"/>
                </a:prstClr>
              </a:solidFill>
            </a:endParaRPr>
          </a:p>
        </p:txBody>
      </p:sp>
    </p:spTree>
    <p:extLst>
      <p:ext uri="{BB962C8B-B14F-4D97-AF65-F5344CB8AC3E}">
        <p14:creationId xmlns:p14="http://schemas.microsoft.com/office/powerpoint/2010/main" val="12857231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zh-CN" altLang="en-US" dirty="0" smtClean="0">
                <a:solidFill>
                  <a:schemeClr val="accent1"/>
                </a:solidFill>
              </a:rPr>
              <a:t>流水线性能加速比</a:t>
            </a:r>
            <a:endParaRPr lang="en-AU" dirty="0">
              <a:solidFill>
                <a:schemeClr val="accent1"/>
              </a:solidFill>
            </a:endParaRPr>
          </a:p>
        </p:txBody>
      </p:sp>
      <p:sp>
        <p:nvSpPr>
          <p:cNvPr id="331779" name="Rectangle 3"/>
          <p:cNvSpPr>
            <a:spLocks noGrp="1" noChangeArrowheads="1"/>
          </p:cNvSpPr>
          <p:nvPr>
            <p:ph idx="1"/>
          </p:nvPr>
        </p:nvSpPr>
        <p:spPr>
          <a:xfrm>
            <a:off x="457200" y="1600199"/>
            <a:ext cx="8229600" cy="4937760"/>
          </a:xfrm>
        </p:spPr>
        <p:txBody>
          <a:bodyPr>
            <a:normAutofit lnSpcReduction="10000"/>
          </a:bodyPr>
          <a:lstStyle/>
          <a:p>
            <a:r>
              <a:rPr lang="zh-CN" altLang="en-US" b="1" dirty="0" smtClean="0"/>
              <a:t>使用</a:t>
            </a:r>
            <a:r>
              <a:rPr lang="en-US" b="1" dirty="0" smtClean="0"/>
              <a:t>T</a:t>
            </a:r>
            <a:r>
              <a:rPr lang="en-US" b="1" baseline="-25000" dirty="0" smtClean="0"/>
              <a:t>c</a:t>
            </a:r>
            <a:r>
              <a:rPr lang="en-US" b="1" dirty="0" smtClean="0"/>
              <a:t> (</a:t>
            </a:r>
            <a:r>
              <a:rPr lang="zh-CN" altLang="en-US" b="1" dirty="0" smtClean="0"/>
              <a:t>指令完成的间隔时间</a:t>
            </a:r>
            <a:r>
              <a:rPr lang="en-US" b="1" dirty="0" smtClean="0"/>
              <a:t>) </a:t>
            </a:r>
            <a:r>
              <a:rPr lang="zh-CN" altLang="en-US" b="1" dirty="0" smtClean="0"/>
              <a:t>来衡量流水</a:t>
            </a:r>
            <a:r>
              <a:rPr lang="zh-CN" altLang="en-US" b="1" dirty="0"/>
              <a:t>线的性能加速比</a:t>
            </a:r>
            <a:endParaRPr lang="en-US" b="1" dirty="0"/>
          </a:p>
          <a:p>
            <a:pPr lvl="1">
              <a:spcBef>
                <a:spcPts val="1800"/>
              </a:spcBef>
            </a:pPr>
            <a:r>
              <a:rPr lang="en-US" b="1" dirty="0" smtClean="0"/>
              <a:t> </a:t>
            </a:r>
          </a:p>
          <a:p>
            <a:pPr lvl="1">
              <a:spcBef>
                <a:spcPts val="1800"/>
              </a:spcBef>
            </a:pPr>
            <a:r>
              <a:rPr lang="zh-CN" altLang="en-US" b="1" dirty="0" smtClean="0"/>
              <a:t>只有当</a:t>
            </a:r>
            <a:r>
              <a:rPr lang="zh-CN" altLang="en-US" b="1" dirty="0"/>
              <a:t>各</a:t>
            </a:r>
            <a:r>
              <a:rPr lang="zh-CN" altLang="en-US" b="1" dirty="0" smtClean="0"/>
              <a:t>阶段完成的任务大致相同的时候公式大致取等号</a:t>
            </a:r>
            <a:r>
              <a:rPr lang="en-US" b="1" dirty="0" smtClean="0"/>
              <a:t>(i.e. </a:t>
            </a:r>
            <a:r>
              <a:rPr lang="zh-CN" altLang="en-US" b="1" dirty="0" smtClean="0"/>
              <a:t>花费相同的时间</a:t>
            </a:r>
            <a:r>
              <a:rPr lang="en-US" b="1" dirty="0" smtClean="0"/>
              <a:t>)</a:t>
            </a:r>
            <a:endParaRPr lang="en-US" b="1" dirty="0"/>
          </a:p>
          <a:p>
            <a:r>
              <a:rPr lang="zh-CN" altLang="en-US" b="1" dirty="0"/>
              <a:t>如</a:t>
            </a:r>
            <a:r>
              <a:rPr lang="zh-CN" altLang="en-US" b="1" dirty="0" smtClean="0"/>
              <a:t>果每个阶段的花费相同，那么采用流水线性能最优。</a:t>
            </a:r>
            <a:endParaRPr lang="en-US" b="1" dirty="0"/>
          </a:p>
          <a:p>
            <a:r>
              <a:rPr lang="zh-CN" altLang="en-US" b="1" dirty="0" smtClean="0"/>
              <a:t>在给定的时间内，可以执行更多条指令</a:t>
            </a:r>
            <a:endParaRPr lang="en-US" b="1" dirty="0"/>
          </a:p>
          <a:p>
            <a:pPr lvl="1"/>
            <a:r>
              <a:rPr lang="zh-CN" altLang="en-US" b="1" dirty="0" smtClean="0"/>
              <a:t>每条指令的执行时间并不减少</a:t>
            </a:r>
            <a:endParaRPr lang="en-AU" b="1" dirty="0"/>
          </a:p>
        </p:txBody>
      </p:sp>
      <p:sp>
        <p:nvSpPr>
          <p:cNvPr id="92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457200"/>
            <a:endParaRPr lang="en-US">
              <a:solidFill>
                <a:prstClr val="black"/>
              </a:solidFill>
            </a:endParaRPr>
          </a:p>
        </p:txBody>
      </p:sp>
      <p:pic>
        <p:nvPicPr>
          <p:cNvPr id="9217"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325880" y="2420888"/>
            <a:ext cx="4648200" cy="952500"/>
          </a:xfrm>
          <a:prstGeom prst="rect">
            <a:avLst/>
          </a:prstGeom>
          <a:noFill/>
        </p:spPr>
      </p:pic>
      <p:sp>
        <p:nvSpPr>
          <p:cNvPr id="9219" name="Rectangle 3"/>
          <p:cNvSpPr>
            <a:spLocks noChangeArrowheads="1"/>
          </p:cNvSpPr>
          <p:nvPr/>
        </p:nvSpPr>
        <p:spPr bwMode="auto">
          <a:xfrm>
            <a:off x="0" y="1409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smtClean="0">
              <a:solidFill>
                <a:prstClr val="black"/>
              </a:solidFill>
              <a:latin typeface="Arial" pitchFamily="34" charset="0"/>
              <a:cs typeface="Arial" pitchFamily="34" charset="0"/>
            </a:endParaRPr>
          </a:p>
        </p:txBody>
      </p:sp>
      <p:sp>
        <p:nvSpPr>
          <p:cNvPr id="2" name="灯片编号占位符 1"/>
          <p:cNvSpPr>
            <a:spLocks noGrp="1"/>
          </p:cNvSpPr>
          <p:nvPr>
            <p:ph type="sldNum" sz="quarter" idx="12"/>
          </p:nvPr>
        </p:nvSpPr>
        <p:spPr/>
        <p:txBody>
          <a:bodyPr/>
          <a:lstStyle/>
          <a:p>
            <a:fld id="{3CC63E4C-4642-794D-A2FD-70F6B81535F5}" type="slidenum">
              <a:rPr lang="en-US" smtClean="0">
                <a:solidFill>
                  <a:prstClr val="black">
                    <a:tint val="75000"/>
                  </a:prstClr>
                </a:solidFill>
              </a:rPr>
              <a:pPr/>
              <a:t>46</a:t>
            </a:fld>
            <a:endParaRPr lang="en-US" dirty="0">
              <a:solidFill>
                <a:prstClr val="black">
                  <a:tint val="75000"/>
                </a:prstClr>
              </a:solidFill>
            </a:endParaRPr>
          </a:p>
        </p:txBody>
      </p:sp>
    </p:spTree>
    <p:extLst>
      <p:ext uri="{BB962C8B-B14F-4D97-AF65-F5344CB8AC3E}">
        <p14:creationId xmlns:p14="http://schemas.microsoft.com/office/powerpoint/2010/main" val="168872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17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177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177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17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zh-CN" altLang="en-US" b="1" dirty="0" smtClean="0">
                <a:solidFill>
                  <a:schemeClr val="accent1"/>
                </a:solidFill>
              </a:rPr>
              <a:t>流水线与指令集设计</a:t>
            </a:r>
            <a:endParaRPr lang="en-AU" b="1" dirty="0">
              <a:solidFill>
                <a:schemeClr val="accent1"/>
              </a:solidFill>
            </a:endParaRPr>
          </a:p>
        </p:txBody>
      </p:sp>
      <p:sp>
        <p:nvSpPr>
          <p:cNvPr id="333827" name="Rectangle 3"/>
          <p:cNvSpPr>
            <a:spLocks noGrp="1" noChangeArrowheads="1"/>
          </p:cNvSpPr>
          <p:nvPr>
            <p:ph idx="1"/>
          </p:nvPr>
        </p:nvSpPr>
        <p:spPr>
          <a:xfrm>
            <a:off x="457200" y="1600199"/>
            <a:ext cx="8229600" cy="4937760"/>
          </a:xfrm>
        </p:spPr>
        <p:txBody>
          <a:bodyPr>
            <a:normAutofit fontScale="85000" lnSpcReduction="10000"/>
          </a:bodyPr>
          <a:lstStyle/>
          <a:p>
            <a:pPr>
              <a:lnSpc>
                <a:spcPct val="110000"/>
              </a:lnSpc>
            </a:pPr>
            <a:r>
              <a:rPr lang="en-US" b="1" dirty="0" smtClean="0"/>
              <a:t>MIPS</a:t>
            </a:r>
            <a:r>
              <a:rPr lang="zh-CN" altLang="en-US" b="1" dirty="0" smtClean="0"/>
              <a:t>指令集就是专为指令执行的流水线化而设计的。</a:t>
            </a:r>
            <a:endParaRPr lang="en-US" b="1" dirty="0"/>
          </a:p>
          <a:p>
            <a:pPr>
              <a:lnSpc>
                <a:spcPct val="110000"/>
              </a:lnSpc>
            </a:pPr>
            <a:r>
              <a:rPr lang="zh-CN" altLang="en-US" b="1" dirty="0" smtClean="0"/>
              <a:t>所有的指令均为</a:t>
            </a:r>
            <a:r>
              <a:rPr lang="en-US" altLang="zh-CN" b="1" dirty="0" smtClean="0"/>
              <a:t>32</a:t>
            </a:r>
            <a:r>
              <a:rPr lang="zh-CN" altLang="en-US" b="1" dirty="0" smtClean="0"/>
              <a:t>位</a:t>
            </a:r>
            <a:endParaRPr lang="en-US" b="1" dirty="0" smtClean="0"/>
          </a:p>
          <a:p>
            <a:pPr lvl="1">
              <a:lnSpc>
                <a:spcPct val="110000"/>
              </a:lnSpc>
            </a:pPr>
            <a:r>
              <a:rPr lang="zh-CN" altLang="en-US" b="1" dirty="0" smtClean="0"/>
              <a:t>更易于取址和译码</a:t>
            </a:r>
            <a:endParaRPr lang="en-US" b="1" dirty="0" smtClean="0"/>
          </a:p>
          <a:p>
            <a:pPr>
              <a:lnSpc>
                <a:spcPct val="110000"/>
              </a:lnSpc>
            </a:pPr>
            <a:r>
              <a:rPr lang="zh-CN" altLang="en-US" b="1" dirty="0" smtClean="0"/>
              <a:t>只有很少的几种指令格式，并且每条指令中的源寄存器字段都固定不变。</a:t>
            </a:r>
            <a:endParaRPr lang="en-US" b="1" dirty="0" smtClean="0"/>
          </a:p>
          <a:p>
            <a:pPr lvl="1">
              <a:lnSpc>
                <a:spcPct val="110000"/>
              </a:lnSpc>
            </a:pPr>
            <a:r>
              <a:rPr lang="zh-CN" altLang="en-US" b="1" dirty="0" smtClean="0"/>
              <a:t>可以在一个步骤进行译码和读寄存器操作；否则需要先译码然后才能取</a:t>
            </a:r>
            <a:r>
              <a:rPr lang="en-US" altLang="zh-CN" b="1" dirty="0" smtClean="0"/>
              <a:t>RS</a:t>
            </a:r>
            <a:r>
              <a:rPr lang="zh-CN" altLang="en-US" b="1" dirty="0" smtClean="0"/>
              <a:t>、</a:t>
            </a:r>
            <a:r>
              <a:rPr lang="en-US" altLang="zh-CN" b="1" dirty="0" smtClean="0"/>
              <a:t>RT</a:t>
            </a:r>
            <a:r>
              <a:rPr lang="zh-CN" altLang="en-US" b="1" dirty="0" smtClean="0"/>
              <a:t>和</a:t>
            </a:r>
            <a:r>
              <a:rPr lang="en-US" altLang="zh-CN" b="1" dirty="0" smtClean="0"/>
              <a:t>RD</a:t>
            </a:r>
            <a:r>
              <a:rPr lang="zh-CN" altLang="en-US" b="1" dirty="0" smtClean="0"/>
              <a:t>的值进行</a:t>
            </a:r>
            <a:r>
              <a:rPr lang="en-US" altLang="zh-CN" b="1" dirty="0" smtClean="0"/>
              <a:t>RF</a:t>
            </a:r>
            <a:r>
              <a:rPr lang="zh-CN" altLang="en-US" b="1" smtClean="0"/>
              <a:t>读操作</a:t>
            </a:r>
            <a:endParaRPr lang="en-US" b="1" dirty="0" smtClean="0"/>
          </a:p>
          <a:p>
            <a:pPr>
              <a:lnSpc>
                <a:spcPct val="110000"/>
              </a:lnSpc>
            </a:pPr>
            <a:r>
              <a:rPr lang="zh-CN" altLang="en-US" b="1" dirty="0" smtClean="0"/>
              <a:t>对内存的操作仅出现在</a:t>
            </a:r>
            <a:r>
              <a:rPr lang="en-US" altLang="zh-CN" b="1" dirty="0" smtClean="0"/>
              <a:t>LW/SW</a:t>
            </a:r>
            <a:r>
              <a:rPr lang="zh-CN" altLang="en-US" b="1" dirty="0" smtClean="0"/>
              <a:t>操作中。</a:t>
            </a:r>
            <a:endParaRPr lang="en-US" b="1" dirty="0" smtClean="0"/>
          </a:p>
          <a:p>
            <a:pPr lvl="1">
              <a:lnSpc>
                <a:spcPct val="110000"/>
              </a:lnSpc>
            </a:pPr>
            <a:r>
              <a:rPr lang="zh-CN" altLang="en-US" b="1" dirty="0" smtClean="0"/>
              <a:t>可以在第三</a:t>
            </a:r>
            <a:r>
              <a:rPr lang="zh-CN" altLang="en-US" b="1" dirty="0"/>
              <a:t>阶段进行地址计算</a:t>
            </a:r>
            <a:r>
              <a:rPr lang="zh-CN" altLang="en-US" b="1" dirty="0" smtClean="0"/>
              <a:t>，在第四阶段进行存取</a:t>
            </a:r>
            <a:endParaRPr lang="en-US" b="1" dirty="0"/>
          </a:p>
          <a:p>
            <a:pPr>
              <a:lnSpc>
                <a:spcPct val="110000"/>
              </a:lnSpc>
            </a:pPr>
            <a:r>
              <a:rPr lang="zh-CN" altLang="en-US" b="1" dirty="0" smtClean="0"/>
              <a:t>内存中的所有操作数必须对齐</a:t>
            </a:r>
            <a:endParaRPr lang="en-US" b="1" dirty="0" smtClean="0"/>
          </a:p>
          <a:p>
            <a:pPr marL="457200" lvl="1" indent="0">
              <a:lnSpc>
                <a:spcPct val="110000"/>
              </a:lnSpc>
              <a:buNone/>
            </a:pPr>
            <a:endParaRPr lang="en-AU" b="1" dirty="0"/>
          </a:p>
        </p:txBody>
      </p:sp>
      <p:sp>
        <p:nvSpPr>
          <p:cNvPr id="2" name="矩形 1"/>
          <p:cNvSpPr/>
          <p:nvPr/>
        </p:nvSpPr>
        <p:spPr>
          <a:xfrm>
            <a:off x="251520" y="6353293"/>
            <a:ext cx="9828584" cy="369332"/>
          </a:xfrm>
          <a:prstGeom prst="rect">
            <a:avLst/>
          </a:prstGeom>
        </p:spPr>
        <p:txBody>
          <a:bodyPr wrap="square">
            <a:spAutoFit/>
          </a:bodyPr>
          <a:lstStyle/>
          <a:p>
            <a:r>
              <a:rPr lang="zh-CN" altLang="en-US" b="1" dirty="0">
                <a:solidFill>
                  <a:srgbClr val="FF0000"/>
                </a:solidFill>
              </a:rPr>
              <a:t>无内部互锁流水级的</a:t>
            </a:r>
            <a:r>
              <a:rPr lang="zh-CN" altLang="en-US" b="1" dirty="0" smtClean="0">
                <a:solidFill>
                  <a:srgbClr val="FF0000"/>
                </a:solidFill>
              </a:rPr>
              <a:t>微处理器</a:t>
            </a:r>
            <a:r>
              <a:rPr lang="en-US" altLang="zh-CN" b="1" dirty="0" smtClean="0">
                <a:solidFill>
                  <a:srgbClr val="FF0000"/>
                </a:solidFill>
              </a:rPr>
              <a:t>(</a:t>
            </a:r>
            <a:r>
              <a:rPr lang="en-US" altLang="zh-CN" b="1" dirty="0">
                <a:solidFill>
                  <a:srgbClr val="FF0000"/>
                </a:solidFill>
              </a:rPr>
              <a:t>Microprocessor without interlocked pipelined stages)</a:t>
            </a:r>
          </a:p>
        </p:txBody>
      </p:sp>
      <p:sp>
        <p:nvSpPr>
          <p:cNvPr id="3" name="灯片编号占位符 2"/>
          <p:cNvSpPr>
            <a:spLocks noGrp="1"/>
          </p:cNvSpPr>
          <p:nvPr>
            <p:ph type="sldNum" sz="quarter" idx="12"/>
          </p:nvPr>
        </p:nvSpPr>
        <p:spPr/>
        <p:txBody>
          <a:bodyPr/>
          <a:lstStyle/>
          <a:p>
            <a:fld id="{3CC63E4C-4642-794D-A2FD-70F6B81535F5}" type="slidenum">
              <a:rPr lang="en-US" smtClean="0">
                <a:solidFill>
                  <a:prstClr val="black">
                    <a:tint val="75000"/>
                  </a:prstClr>
                </a:solidFill>
              </a:rPr>
              <a:pPr/>
              <a:t>47</a:t>
            </a:fld>
            <a:endParaRPr lang="en-US" dirty="0">
              <a:solidFill>
                <a:prstClr val="black">
                  <a:tint val="75000"/>
                </a:prstClr>
              </a:solidFill>
            </a:endParaRPr>
          </a:p>
        </p:txBody>
      </p:sp>
    </p:spTree>
    <p:extLst>
      <p:ext uri="{BB962C8B-B14F-4D97-AF65-F5344CB8AC3E}">
        <p14:creationId xmlns:p14="http://schemas.microsoft.com/office/powerpoint/2010/main" val="28908889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8" name="TextBox 12"/>
          <p:cNvSpPr txBox="1">
            <a:spLocks noChangeArrowheads="1"/>
          </p:cNvSpPr>
          <p:nvPr/>
        </p:nvSpPr>
        <p:spPr bwMode="auto">
          <a:xfrm>
            <a:off x="685800" y="482599"/>
            <a:ext cx="7315200" cy="954107"/>
          </a:xfrm>
          <a:prstGeom prst="rect">
            <a:avLst/>
          </a:prstGeom>
          <a:noFill/>
          <a:ln w="9525">
            <a:noFill/>
            <a:miter lim="800000"/>
            <a:headEnd/>
            <a:tailEnd/>
          </a:ln>
        </p:spPr>
        <p:txBody>
          <a:bodyPr>
            <a:prstTxWarp prst="textNoShape">
              <a:avLst/>
            </a:prstTxWarp>
            <a:spAutoFit/>
          </a:bodyPr>
          <a:lstStyle/>
          <a:p>
            <a:r>
              <a:rPr lang="en-US" sz="2800" b="1" dirty="0" smtClean="0">
                <a:solidFill>
                  <a:srgbClr val="000000"/>
                </a:solidFill>
              </a:rPr>
              <a:t>Question</a:t>
            </a:r>
            <a:r>
              <a:rPr lang="en-US" sz="2800" b="1" dirty="0">
                <a:solidFill>
                  <a:srgbClr val="000000"/>
                </a:solidFill>
              </a:rPr>
              <a:t>:</a:t>
            </a:r>
            <a:r>
              <a:rPr lang="en-US" sz="2800" dirty="0">
                <a:solidFill>
                  <a:srgbClr val="000000"/>
                </a:solidFill>
              </a:rPr>
              <a:t> </a:t>
            </a:r>
            <a:r>
              <a:rPr lang="en-US" sz="2800" dirty="0" smtClean="0">
                <a:solidFill>
                  <a:srgbClr val="000000"/>
                </a:solidFill>
              </a:rPr>
              <a:t> </a:t>
            </a:r>
            <a:r>
              <a:rPr lang="zh-CN" altLang="en-US" sz="2800" b="1" dirty="0" smtClean="0">
                <a:solidFill>
                  <a:srgbClr val="000000"/>
                </a:solidFill>
              </a:rPr>
              <a:t>下面哪个信号不需要传输到执行阶段</a:t>
            </a:r>
            <a:r>
              <a:rPr lang="zh-CN" altLang="en-US" sz="2800" b="1" dirty="0">
                <a:solidFill>
                  <a:srgbClr val="000000"/>
                </a:solidFill>
              </a:rPr>
              <a:t>？</a:t>
            </a:r>
            <a:endParaRPr lang="en-US" sz="2800" b="1" dirty="0" smtClean="0">
              <a:ea typeface="Courier New" pitchFamily="24" charset="0"/>
              <a:cs typeface="Courier New" pitchFamily="24" charset="0"/>
            </a:endParaRPr>
          </a:p>
        </p:txBody>
      </p:sp>
      <p:grpSp>
        <p:nvGrpSpPr>
          <p:cNvPr id="8" name="Group 7"/>
          <p:cNvGrpSpPr/>
          <p:nvPr/>
        </p:nvGrpSpPr>
        <p:grpSpPr>
          <a:xfrm>
            <a:off x="1005840" y="1916832"/>
            <a:ext cx="2383971" cy="2718317"/>
            <a:chOff x="1005840" y="3566160"/>
            <a:chExt cx="2383971" cy="2718317"/>
          </a:xfrm>
        </p:grpSpPr>
        <p:grpSp>
          <p:nvGrpSpPr>
            <p:cNvPr id="4" name="Group 10"/>
            <p:cNvGrpSpPr>
              <a:grpSpLocks/>
            </p:cNvGrpSpPr>
            <p:nvPr/>
          </p:nvGrpSpPr>
          <p:grpSpPr bwMode="auto">
            <a:xfrm>
              <a:off x="1005840" y="3566160"/>
              <a:ext cx="2383970" cy="521208"/>
              <a:chOff x="960651" y="1743728"/>
              <a:chExt cx="2383894" cy="390913"/>
            </a:xfrm>
          </p:grpSpPr>
          <p:sp>
            <p:nvSpPr>
              <p:cNvPr id="53259" name="TextBox 2"/>
              <p:cNvSpPr txBox="1">
                <a:spLocks noChangeArrowheads="1"/>
              </p:cNvSpPr>
              <p:nvPr/>
            </p:nvSpPr>
            <p:spPr bwMode="auto">
              <a:xfrm>
                <a:off x="1515803" y="1743728"/>
                <a:ext cx="1828742" cy="390913"/>
              </a:xfrm>
              <a:prstGeom prst="rect">
                <a:avLst/>
              </a:prstGeom>
              <a:noFill/>
              <a:ln w="9525">
                <a:noFill/>
                <a:miter lim="800000"/>
                <a:headEnd/>
                <a:tailEnd/>
              </a:ln>
            </p:spPr>
            <p:txBody>
              <a:bodyPr wrap="square">
                <a:prstTxWarp prst="textNoShape">
                  <a:avLst/>
                </a:prstTxWarp>
                <a:spAutoFit/>
              </a:bodyPr>
              <a:lstStyle/>
              <a:p>
                <a:r>
                  <a:rPr lang="en-US" sz="2800" b="1" dirty="0" err="1" smtClean="0">
                    <a:solidFill>
                      <a:srgbClr val="FF8000"/>
                    </a:solidFill>
                  </a:rPr>
                  <a:t>PC</a:t>
                </a:r>
                <a:r>
                  <a:rPr lang="en-US" altLang="zh-CN" sz="2800" b="1" dirty="0" err="1" smtClean="0">
                    <a:solidFill>
                      <a:srgbClr val="FF8000"/>
                    </a:solidFill>
                  </a:rPr>
                  <a:t>Write</a:t>
                </a:r>
                <a:endParaRPr lang="en-US" sz="2800" b="1" dirty="0">
                  <a:solidFill>
                    <a:srgbClr val="FF8000"/>
                  </a:solidFill>
                  <a:latin typeface="Symbol" pitchFamily="1" charset="2"/>
                </a:endParaRPr>
              </a:p>
            </p:txBody>
          </p:sp>
          <p:sp>
            <p:nvSpPr>
              <p:cNvPr id="53260" name="Rectangle 6"/>
              <p:cNvSpPr>
                <a:spLocks noChangeArrowheads="1"/>
              </p:cNvSpPr>
              <p:nvPr/>
            </p:nvSpPr>
            <p:spPr bwMode="auto">
              <a:xfrm>
                <a:off x="960651" y="1809750"/>
                <a:ext cx="415498" cy="276999"/>
              </a:xfrm>
              <a:prstGeom prst="rect">
                <a:avLst/>
              </a:prstGeom>
              <a:noFill/>
              <a:ln w="9525">
                <a:noFill/>
                <a:miter lim="800000"/>
                <a:headEnd/>
                <a:tailEnd/>
              </a:ln>
            </p:spPr>
            <p:txBody>
              <a:bodyPr wrap="none">
                <a:prstTxWarp prst="textNoShape">
                  <a:avLst/>
                </a:prstTxWarp>
                <a:spAutoFit/>
              </a:bodyPr>
              <a:lstStyle/>
              <a:p>
                <a:r>
                  <a:rPr lang="en-US" dirty="0">
                    <a:latin typeface="ＭＳ ゴシック" pitchFamily="1" charset="-128"/>
                    <a:ea typeface="ＭＳ ゴシック" pitchFamily="1" charset="-128"/>
                    <a:cs typeface="ＭＳ ゴシック" pitchFamily="1" charset="-128"/>
                  </a:rPr>
                  <a:t>☐</a:t>
                </a:r>
                <a:endParaRPr lang="en-US" dirty="0"/>
              </a:p>
            </p:txBody>
          </p:sp>
        </p:grpSp>
        <p:grpSp>
          <p:nvGrpSpPr>
            <p:cNvPr id="5" name="Group 2"/>
            <p:cNvGrpSpPr/>
            <p:nvPr/>
          </p:nvGrpSpPr>
          <p:grpSpPr>
            <a:xfrm>
              <a:off x="1005840" y="4297680"/>
              <a:ext cx="2383971" cy="523220"/>
              <a:chOff x="960438" y="3240088"/>
              <a:chExt cx="2383971" cy="523220"/>
            </a:xfrm>
          </p:grpSpPr>
          <p:sp>
            <p:nvSpPr>
              <p:cNvPr id="53250" name="TextBox 3"/>
              <p:cNvSpPr txBox="1">
                <a:spLocks noChangeArrowheads="1"/>
              </p:cNvSpPr>
              <p:nvPr/>
            </p:nvSpPr>
            <p:spPr bwMode="auto">
              <a:xfrm>
                <a:off x="1515609" y="3240088"/>
                <a:ext cx="1828800" cy="523220"/>
              </a:xfrm>
              <a:prstGeom prst="rect">
                <a:avLst/>
              </a:prstGeom>
              <a:noFill/>
              <a:ln w="9525">
                <a:noFill/>
                <a:miter lim="800000"/>
                <a:headEnd/>
                <a:tailEnd/>
              </a:ln>
            </p:spPr>
            <p:txBody>
              <a:bodyPr>
                <a:prstTxWarp prst="textNoShape">
                  <a:avLst/>
                </a:prstTxWarp>
                <a:spAutoFit/>
              </a:bodyPr>
              <a:lstStyle/>
              <a:p>
                <a:r>
                  <a:rPr lang="en-US" sz="2800" b="1" dirty="0" err="1" smtClean="0">
                    <a:solidFill>
                      <a:srgbClr val="408000"/>
                    </a:solidFill>
                  </a:rPr>
                  <a:t>MemWr</a:t>
                </a:r>
                <a:endParaRPr lang="en-US" sz="2800" b="1" dirty="0">
                  <a:solidFill>
                    <a:srgbClr val="408000"/>
                  </a:solidFill>
                  <a:latin typeface="Symbol" pitchFamily="1" charset="2"/>
                </a:endParaRPr>
              </a:p>
            </p:txBody>
          </p:sp>
          <p:sp>
            <p:nvSpPr>
              <p:cNvPr id="53254" name="Rectangle 7"/>
              <p:cNvSpPr>
                <a:spLocks noChangeArrowheads="1"/>
              </p:cNvSpPr>
              <p:nvPr/>
            </p:nvSpPr>
            <p:spPr bwMode="auto">
              <a:xfrm>
                <a:off x="960438" y="3343275"/>
                <a:ext cx="415925" cy="369888"/>
              </a:xfrm>
              <a:prstGeom prst="rect">
                <a:avLst/>
              </a:prstGeom>
              <a:noFill/>
              <a:ln w="9525">
                <a:noFill/>
                <a:miter lim="800000"/>
                <a:headEnd/>
                <a:tailEnd/>
              </a:ln>
            </p:spPr>
            <p:txBody>
              <a:bodyPr wrap="none">
                <a:prstTxWarp prst="textNoShape">
                  <a:avLst/>
                </a:prstTxWarp>
                <a:spAutoFit/>
              </a:bodyPr>
              <a:lstStyle/>
              <a:p>
                <a:r>
                  <a:rPr lang="en-US" dirty="0">
                    <a:latin typeface="ＭＳ ゴシック" pitchFamily="1" charset="-128"/>
                    <a:ea typeface="ＭＳ ゴシック" pitchFamily="1" charset="-128"/>
                    <a:cs typeface="ＭＳ ゴシック" pitchFamily="1" charset="-128"/>
                  </a:rPr>
                  <a:t>☐</a:t>
                </a:r>
                <a:endParaRPr lang="en-US" dirty="0"/>
              </a:p>
            </p:txBody>
          </p:sp>
        </p:grpSp>
        <p:grpSp>
          <p:nvGrpSpPr>
            <p:cNvPr id="6" name="Group 3"/>
            <p:cNvGrpSpPr/>
            <p:nvPr/>
          </p:nvGrpSpPr>
          <p:grpSpPr>
            <a:xfrm>
              <a:off x="1005840" y="5029200"/>
              <a:ext cx="2383971" cy="523220"/>
              <a:chOff x="960438" y="4154488"/>
              <a:chExt cx="2383971" cy="523220"/>
            </a:xfrm>
          </p:grpSpPr>
          <p:sp>
            <p:nvSpPr>
              <p:cNvPr id="53251" name="TextBox 4"/>
              <p:cNvSpPr txBox="1">
                <a:spLocks noChangeArrowheads="1"/>
              </p:cNvSpPr>
              <p:nvPr/>
            </p:nvSpPr>
            <p:spPr bwMode="auto">
              <a:xfrm>
                <a:off x="1515609" y="4154488"/>
                <a:ext cx="1828800" cy="523220"/>
              </a:xfrm>
              <a:prstGeom prst="rect">
                <a:avLst/>
              </a:prstGeom>
              <a:noFill/>
              <a:ln w="9525">
                <a:noFill/>
                <a:miter lim="800000"/>
                <a:headEnd/>
                <a:tailEnd/>
              </a:ln>
            </p:spPr>
            <p:txBody>
              <a:bodyPr>
                <a:prstTxWarp prst="textNoShape">
                  <a:avLst/>
                </a:prstTxWarp>
                <a:spAutoFit/>
              </a:bodyPr>
              <a:lstStyle/>
              <a:p>
                <a:r>
                  <a:rPr lang="en-US" sz="2800" b="1" dirty="0" err="1" smtClean="0">
                    <a:solidFill>
                      <a:srgbClr val="FF66A0"/>
                    </a:solidFill>
                  </a:rPr>
                  <a:t>RegWr</a:t>
                </a:r>
                <a:endParaRPr lang="en-US" sz="2800" b="1" dirty="0">
                  <a:solidFill>
                    <a:srgbClr val="FF66A0"/>
                  </a:solidFill>
                  <a:latin typeface="Symbol" pitchFamily="1" charset="2"/>
                </a:endParaRPr>
              </a:p>
            </p:txBody>
          </p:sp>
          <p:sp>
            <p:nvSpPr>
              <p:cNvPr id="53255" name="Rectangle 8"/>
              <p:cNvSpPr>
                <a:spLocks noChangeArrowheads="1"/>
              </p:cNvSpPr>
              <p:nvPr/>
            </p:nvSpPr>
            <p:spPr bwMode="auto">
              <a:xfrm>
                <a:off x="960438" y="4257675"/>
                <a:ext cx="415925" cy="369888"/>
              </a:xfrm>
              <a:prstGeom prst="rect">
                <a:avLst/>
              </a:prstGeom>
              <a:noFill/>
              <a:ln w="9525">
                <a:noFill/>
                <a:miter lim="800000"/>
                <a:headEnd/>
                <a:tailEnd/>
              </a:ln>
            </p:spPr>
            <p:txBody>
              <a:bodyPr wrap="none">
                <a:prstTxWarp prst="textNoShape">
                  <a:avLst/>
                </a:prstTxWarp>
                <a:spAutoFit/>
              </a:bodyPr>
              <a:lstStyle/>
              <a:p>
                <a:r>
                  <a:rPr lang="en-US" dirty="0">
                    <a:latin typeface="ＭＳ ゴシック" pitchFamily="1" charset="-128"/>
                    <a:ea typeface="ＭＳ ゴシック" pitchFamily="1" charset="-128"/>
                    <a:cs typeface="ＭＳ ゴシック" pitchFamily="1" charset="-128"/>
                  </a:rPr>
                  <a:t>☐</a:t>
                </a:r>
                <a:endParaRPr lang="en-US" dirty="0"/>
              </a:p>
            </p:txBody>
          </p:sp>
        </p:grpSp>
        <p:grpSp>
          <p:nvGrpSpPr>
            <p:cNvPr id="9" name="Group 4"/>
            <p:cNvGrpSpPr/>
            <p:nvPr/>
          </p:nvGrpSpPr>
          <p:grpSpPr>
            <a:xfrm>
              <a:off x="1005840" y="5761257"/>
              <a:ext cx="2383971" cy="523220"/>
              <a:chOff x="947738" y="5068888"/>
              <a:chExt cx="2383971" cy="523220"/>
            </a:xfrm>
          </p:grpSpPr>
          <p:sp>
            <p:nvSpPr>
              <p:cNvPr id="53252" name="TextBox 5"/>
              <p:cNvSpPr txBox="1">
                <a:spLocks noChangeArrowheads="1"/>
              </p:cNvSpPr>
              <p:nvPr/>
            </p:nvSpPr>
            <p:spPr bwMode="auto">
              <a:xfrm>
                <a:off x="1502909" y="5068888"/>
                <a:ext cx="1828800" cy="523220"/>
              </a:xfrm>
              <a:prstGeom prst="rect">
                <a:avLst/>
              </a:prstGeom>
              <a:noFill/>
              <a:ln w="9525">
                <a:noFill/>
                <a:miter lim="800000"/>
                <a:headEnd/>
                <a:tailEnd/>
              </a:ln>
            </p:spPr>
            <p:txBody>
              <a:bodyPr>
                <a:prstTxWarp prst="textNoShape">
                  <a:avLst/>
                </a:prstTxWarp>
                <a:spAutoFit/>
              </a:bodyPr>
              <a:lstStyle/>
              <a:p>
                <a:r>
                  <a:rPr lang="en-US" sz="2800" b="1" dirty="0" smtClean="0">
                    <a:ln>
                      <a:solidFill>
                        <a:schemeClr val="tx1"/>
                      </a:solidFill>
                    </a:ln>
                    <a:solidFill>
                      <a:srgbClr val="FFE860"/>
                    </a:solidFill>
                  </a:rPr>
                  <a:t>imm16</a:t>
                </a:r>
                <a:endParaRPr lang="en-US" sz="2800" b="1" dirty="0">
                  <a:ln>
                    <a:solidFill>
                      <a:schemeClr val="tx1"/>
                    </a:solidFill>
                  </a:ln>
                  <a:solidFill>
                    <a:srgbClr val="FFE860"/>
                  </a:solidFill>
                  <a:latin typeface="Symbol" pitchFamily="1" charset="2"/>
                </a:endParaRPr>
              </a:p>
            </p:txBody>
          </p:sp>
          <p:sp>
            <p:nvSpPr>
              <p:cNvPr id="53256" name="Rectangle 9"/>
              <p:cNvSpPr>
                <a:spLocks noChangeArrowheads="1"/>
              </p:cNvSpPr>
              <p:nvPr/>
            </p:nvSpPr>
            <p:spPr bwMode="auto">
              <a:xfrm>
                <a:off x="947738" y="5156200"/>
                <a:ext cx="415925" cy="368300"/>
              </a:xfrm>
              <a:prstGeom prst="rect">
                <a:avLst/>
              </a:prstGeom>
              <a:noFill/>
              <a:ln w="9525">
                <a:noFill/>
                <a:miter lim="800000"/>
                <a:headEnd/>
                <a:tailEnd/>
              </a:ln>
            </p:spPr>
            <p:txBody>
              <a:bodyPr wrap="none">
                <a:prstTxWarp prst="textNoShape">
                  <a:avLst/>
                </a:prstTxWarp>
                <a:spAutoFit/>
              </a:bodyPr>
              <a:lstStyle/>
              <a:p>
                <a:r>
                  <a:rPr lang="en-US" dirty="0">
                    <a:latin typeface="ＭＳ ゴシック" pitchFamily="1" charset="-128"/>
                    <a:ea typeface="ＭＳ ゴシック" pitchFamily="1" charset="-128"/>
                    <a:cs typeface="ＭＳ ゴシック" pitchFamily="1" charset="-128"/>
                  </a:rPr>
                  <a:t>☐</a:t>
                </a:r>
                <a:endParaRPr lang="en-US" dirty="0"/>
              </a:p>
            </p:txBody>
          </p:sp>
        </p:grpSp>
      </p:grpSp>
      <p:sp>
        <p:nvSpPr>
          <p:cNvPr id="7" name="Rectangle 6"/>
          <p:cNvSpPr/>
          <p:nvPr/>
        </p:nvSpPr>
        <p:spPr>
          <a:xfrm>
            <a:off x="914399" y="4157111"/>
            <a:ext cx="219456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4"/>
          <p:cNvGrpSpPr>
            <a:grpSpLocks/>
          </p:cNvGrpSpPr>
          <p:nvPr/>
        </p:nvGrpSpPr>
        <p:grpSpPr bwMode="auto">
          <a:xfrm>
            <a:off x="4114800" y="2374032"/>
            <a:ext cx="4171950" cy="1658938"/>
            <a:chOff x="1357" y="2946"/>
            <a:chExt cx="2628" cy="1045"/>
          </a:xfrm>
        </p:grpSpPr>
        <p:sp>
          <p:nvSpPr>
            <p:cNvPr id="23" name="Freeform 5"/>
            <p:cNvSpPr>
              <a:spLocks/>
            </p:cNvSpPr>
            <p:nvPr/>
          </p:nvSpPr>
          <p:spPr bwMode="auto">
            <a:xfrm>
              <a:off x="2986" y="3520"/>
              <a:ext cx="209"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24" name="Freeform 6"/>
            <p:cNvSpPr>
              <a:spLocks/>
            </p:cNvSpPr>
            <p:nvPr/>
          </p:nvSpPr>
          <p:spPr bwMode="auto">
            <a:xfrm>
              <a:off x="3193" y="3520"/>
              <a:ext cx="210"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grpSp>
          <p:nvGrpSpPr>
            <p:cNvPr id="25" name="Group 7"/>
            <p:cNvGrpSpPr>
              <a:grpSpLocks/>
            </p:cNvGrpSpPr>
            <p:nvPr/>
          </p:nvGrpSpPr>
          <p:grpSpPr bwMode="auto">
            <a:xfrm>
              <a:off x="1357" y="2946"/>
              <a:ext cx="2628" cy="289"/>
              <a:chOff x="1396" y="1662"/>
              <a:chExt cx="2628" cy="289"/>
            </a:xfrm>
          </p:grpSpPr>
          <p:sp>
            <p:nvSpPr>
              <p:cNvPr id="56" name="Rectangle 8"/>
              <p:cNvSpPr>
                <a:spLocks noChangeArrowheads="1"/>
              </p:cNvSpPr>
              <p:nvPr/>
            </p:nvSpPr>
            <p:spPr bwMode="auto">
              <a:xfrm>
                <a:off x="1400"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57" name="Rectangle 9"/>
              <p:cNvSpPr>
                <a:spLocks noChangeArrowheads="1"/>
              </p:cNvSpPr>
              <p:nvPr/>
            </p:nvSpPr>
            <p:spPr bwMode="auto">
              <a:xfrm>
                <a:off x="1396" y="1662"/>
                <a:ext cx="256"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smtClean="0">
                    <a:solidFill>
                      <a:srgbClr val="FF0000"/>
                    </a:solidFill>
                  </a:rPr>
                  <a:t>IF</a:t>
                </a:r>
                <a:endParaRPr lang="en-US" sz="2400" b="1" dirty="0">
                  <a:solidFill>
                    <a:srgbClr val="FF0000"/>
                  </a:solidFill>
                </a:endParaRPr>
              </a:p>
            </p:txBody>
          </p:sp>
          <p:sp>
            <p:nvSpPr>
              <p:cNvPr id="58" name="Rectangle 10"/>
              <p:cNvSpPr>
                <a:spLocks noChangeArrowheads="1"/>
              </p:cNvSpPr>
              <p:nvPr/>
            </p:nvSpPr>
            <p:spPr bwMode="auto">
              <a:xfrm>
                <a:off x="1928"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59" name="Rectangle 11"/>
              <p:cNvSpPr>
                <a:spLocks noChangeArrowheads="1"/>
              </p:cNvSpPr>
              <p:nvPr/>
            </p:nvSpPr>
            <p:spPr bwMode="auto">
              <a:xfrm>
                <a:off x="2456"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60" name="Rectangle 12"/>
              <p:cNvSpPr>
                <a:spLocks noChangeArrowheads="1"/>
              </p:cNvSpPr>
              <p:nvPr/>
            </p:nvSpPr>
            <p:spPr bwMode="auto">
              <a:xfrm>
                <a:off x="2984"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61" name="Rectangle 13"/>
              <p:cNvSpPr>
                <a:spLocks noChangeArrowheads="1"/>
              </p:cNvSpPr>
              <p:nvPr/>
            </p:nvSpPr>
            <p:spPr bwMode="auto">
              <a:xfrm>
                <a:off x="3512"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62" name="Rectangle 14"/>
              <p:cNvSpPr>
                <a:spLocks noChangeArrowheads="1"/>
              </p:cNvSpPr>
              <p:nvPr/>
            </p:nvSpPr>
            <p:spPr bwMode="auto">
              <a:xfrm>
                <a:off x="1907" y="1662"/>
                <a:ext cx="28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smtClean="0">
                    <a:solidFill>
                      <a:srgbClr val="FF0000"/>
                    </a:solidFill>
                  </a:rPr>
                  <a:t>ID</a:t>
                </a:r>
                <a:endParaRPr lang="en-US" sz="2400" b="1" dirty="0">
                  <a:solidFill>
                    <a:srgbClr val="FF0000"/>
                  </a:solidFill>
                </a:endParaRPr>
              </a:p>
            </p:txBody>
          </p:sp>
          <p:sp>
            <p:nvSpPr>
              <p:cNvPr id="63" name="Rectangle 15"/>
              <p:cNvSpPr>
                <a:spLocks noChangeArrowheads="1"/>
              </p:cNvSpPr>
              <p:nvPr/>
            </p:nvSpPr>
            <p:spPr bwMode="auto">
              <a:xfrm>
                <a:off x="2435" y="1662"/>
                <a:ext cx="317"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rgbClr val="FF0000"/>
                    </a:solidFill>
                  </a:rPr>
                  <a:t>EX</a:t>
                </a:r>
                <a:endParaRPr lang="en-US" sz="2400" b="1" dirty="0">
                  <a:solidFill>
                    <a:srgbClr val="FF0000"/>
                  </a:solidFill>
                </a:endParaRPr>
              </a:p>
            </p:txBody>
          </p:sp>
          <p:sp>
            <p:nvSpPr>
              <p:cNvPr id="64" name="Rectangle 16"/>
              <p:cNvSpPr>
                <a:spLocks noChangeArrowheads="1"/>
              </p:cNvSpPr>
              <p:nvPr/>
            </p:nvSpPr>
            <p:spPr bwMode="auto">
              <a:xfrm>
                <a:off x="2963" y="1662"/>
                <a:ext cx="540"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err="1">
                    <a:solidFill>
                      <a:srgbClr val="FF0000"/>
                    </a:solidFill>
                  </a:rPr>
                  <a:t>Mem</a:t>
                </a:r>
                <a:endParaRPr lang="en-US" sz="2400" b="1" dirty="0">
                  <a:solidFill>
                    <a:srgbClr val="FF0000"/>
                  </a:solidFill>
                </a:endParaRPr>
              </a:p>
            </p:txBody>
          </p:sp>
          <p:sp>
            <p:nvSpPr>
              <p:cNvPr id="65" name="Rectangle 17"/>
              <p:cNvSpPr>
                <a:spLocks noChangeArrowheads="1"/>
              </p:cNvSpPr>
              <p:nvPr/>
            </p:nvSpPr>
            <p:spPr bwMode="auto">
              <a:xfrm>
                <a:off x="3539" y="1662"/>
                <a:ext cx="39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a:solidFill>
                      <a:srgbClr val="FF0000"/>
                    </a:solidFill>
                  </a:rPr>
                  <a:t>WB</a:t>
                </a:r>
              </a:p>
            </p:txBody>
          </p:sp>
        </p:grpSp>
        <p:sp>
          <p:nvSpPr>
            <p:cNvPr id="26" name="Freeform 18"/>
            <p:cNvSpPr>
              <a:spLocks/>
            </p:cNvSpPr>
            <p:nvPr/>
          </p:nvSpPr>
          <p:spPr bwMode="auto">
            <a:xfrm>
              <a:off x="2551" y="3472"/>
              <a:ext cx="261"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27" name="Rectangle 19"/>
            <p:cNvSpPr>
              <a:spLocks noChangeArrowheads="1"/>
            </p:cNvSpPr>
            <p:nvPr/>
          </p:nvSpPr>
          <p:spPr bwMode="auto">
            <a:xfrm rot="5400000">
              <a:off x="2491" y="3593"/>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latin typeface="Times" pitchFamily="-65" charset="0"/>
                </a:rPr>
                <a:t>ALU</a:t>
              </a:r>
              <a:endParaRPr lang="en-US" sz="1600" b="1">
                <a:solidFill>
                  <a:schemeClr val="tx1"/>
                </a:solidFill>
                <a:latin typeface="Times" pitchFamily="-65" charset="0"/>
              </a:endParaRPr>
            </a:p>
          </p:txBody>
        </p:sp>
        <p:sp>
          <p:nvSpPr>
            <p:cNvPr id="28" name="Rectangle 20"/>
            <p:cNvSpPr>
              <a:spLocks noChangeArrowheads="1"/>
            </p:cNvSpPr>
            <p:nvPr/>
          </p:nvSpPr>
          <p:spPr bwMode="auto">
            <a:xfrm>
              <a:off x="1392" y="3570"/>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a:t>
              </a:r>
              <a:r>
                <a:rPr lang="en-US" sz="1600" b="1" smtClean="0">
                  <a:solidFill>
                    <a:schemeClr val="tx1"/>
                  </a:solidFill>
                  <a:latin typeface="Times" pitchFamily="-65" charset="0"/>
                </a:rPr>
                <a:t>I$</a:t>
              </a:r>
              <a:endParaRPr lang="en-US" sz="1600" b="1" dirty="0">
                <a:solidFill>
                  <a:schemeClr val="tx1"/>
                </a:solidFill>
                <a:latin typeface="Times" pitchFamily="-65" charset="0"/>
              </a:endParaRPr>
            </a:p>
          </p:txBody>
        </p:sp>
        <p:grpSp>
          <p:nvGrpSpPr>
            <p:cNvPr id="29" name="Group 21"/>
            <p:cNvGrpSpPr>
              <a:grpSpLocks/>
            </p:cNvGrpSpPr>
            <p:nvPr/>
          </p:nvGrpSpPr>
          <p:grpSpPr bwMode="auto">
            <a:xfrm>
              <a:off x="1419" y="3568"/>
              <a:ext cx="418" cy="289"/>
              <a:chOff x="1343" y="1248"/>
              <a:chExt cx="340" cy="289"/>
            </a:xfrm>
          </p:grpSpPr>
          <p:sp>
            <p:nvSpPr>
              <p:cNvPr id="54" name="Freeform 22"/>
              <p:cNvSpPr>
                <a:spLocks/>
              </p:cNvSpPr>
              <p:nvPr/>
            </p:nvSpPr>
            <p:spPr bwMode="auto">
              <a:xfrm>
                <a:off x="1343" y="124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55" name="Freeform 23"/>
              <p:cNvSpPr>
                <a:spLocks/>
              </p:cNvSpPr>
              <p:nvPr/>
            </p:nvSpPr>
            <p:spPr bwMode="auto">
              <a:xfrm>
                <a:off x="1512" y="124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grpSp>
        <p:sp>
          <p:nvSpPr>
            <p:cNvPr id="30" name="Rectangle 24"/>
            <p:cNvSpPr>
              <a:spLocks noChangeArrowheads="1"/>
            </p:cNvSpPr>
            <p:nvPr/>
          </p:nvSpPr>
          <p:spPr bwMode="auto">
            <a:xfrm>
              <a:off x="1956" y="3575"/>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dirty="0" err="1">
                  <a:solidFill>
                    <a:schemeClr val="tx1"/>
                  </a:solidFill>
                  <a:latin typeface="Times" pitchFamily="-65" charset="0"/>
                </a:rPr>
                <a:t>Reg</a:t>
              </a:r>
              <a:endParaRPr lang="en-US" sz="1600" b="1" dirty="0">
                <a:solidFill>
                  <a:schemeClr val="tx1"/>
                </a:solidFill>
                <a:latin typeface="Times" pitchFamily="-65" charset="0"/>
              </a:endParaRPr>
            </a:p>
          </p:txBody>
        </p:sp>
        <p:sp>
          <p:nvSpPr>
            <p:cNvPr id="31" name="Freeform 25"/>
            <p:cNvSpPr>
              <a:spLocks/>
            </p:cNvSpPr>
            <p:nvPr/>
          </p:nvSpPr>
          <p:spPr bwMode="auto">
            <a:xfrm>
              <a:off x="1979" y="3568"/>
              <a:ext cx="183"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32" name="Freeform 26"/>
            <p:cNvSpPr>
              <a:spLocks/>
            </p:cNvSpPr>
            <p:nvPr/>
          </p:nvSpPr>
          <p:spPr bwMode="auto">
            <a:xfrm>
              <a:off x="2161" y="3568"/>
              <a:ext cx="181"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33" name="Line 27"/>
            <p:cNvSpPr>
              <a:spLocks noChangeShapeType="1"/>
            </p:cNvSpPr>
            <p:nvPr/>
          </p:nvSpPr>
          <p:spPr bwMode="auto">
            <a:xfrm>
              <a:off x="1838" y="3712"/>
              <a:ext cx="118" cy="0"/>
            </a:xfrm>
            <a:prstGeom prst="line">
              <a:avLst/>
            </a:prstGeom>
            <a:noFill/>
            <a:ln w="25400">
              <a:solidFill>
                <a:schemeClr val="accent1"/>
              </a:solidFill>
              <a:round/>
              <a:headEnd/>
              <a:tailEnd/>
            </a:ln>
            <a:effectLst/>
          </p:spPr>
          <p:txBody>
            <a:bodyPr wrap="none" anchor="ctr">
              <a:prstTxWarp prst="textNoShape">
                <a:avLst/>
              </a:prstTxWarp>
            </a:bodyPr>
            <a:lstStyle/>
            <a:p>
              <a:endParaRPr lang="en-US"/>
            </a:p>
          </p:txBody>
        </p:sp>
        <p:sp>
          <p:nvSpPr>
            <p:cNvPr id="34" name="Freeform 28"/>
            <p:cNvSpPr>
              <a:spLocks/>
            </p:cNvSpPr>
            <p:nvPr/>
          </p:nvSpPr>
          <p:spPr bwMode="auto">
            <a:xfrm>
              <a:off x="1914" y="3616"/>
              <a:ext cx="59"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35" name="Line 29"/>
            <p:cNvSpPr>
              <a:spLocks noChangeShapeType="1"/>
            </p:cNvSpPr>
            <p:nvPr/>
          </p:nvSpPr>
          <p:spPr bwMode="auto">
            <a:xfrm>
              <a:off x="2349" y="3616"/>
              <a:ext cx="192" cy="0"/>
            </a:xfrm>
            <a:prstGeom prst="line">
              <a:avLst/>
            </a:prstGeom>
            <a:noFill/>
            <a:ln w="25400">
              <a:solidFill>
                <a:schemeClr val="accent1"/>
              </a:solidFill>
              <a:round/>
              <a:headEnd/>
              <a:tailEnd/>
            </a:ln>
            <a:effectLst/>
          </p:spPr>
          <p:txBody>
            <a:bodyPr wrap="none" anchor="ctr">
              <a:prstTxWarp prst="textNoShape">
                <a:avLst/>
              </a:prstTxWarp>
            </a:bodyPr>
            <a:lstStyle/>
            <a:p>
              <a:endParaRPr lang="en-US"/>
            </a:p>
          </p:txBody>
        </p:sp>
        <p:sp>
          <p:nvSpPr>
            <p:cNvPr id="36" name="Rectangle 30"/>
            <p:cNvSpPr>
              <a:spLocks noChangeArrowheads="1"/>
            </p:cNvSpPr>
            <p:nvPr/>
          </p:nvSpPr>
          <p:spPr bwMode="auto">
            <a:xfrm>
              <a:off x="2958" y="3570"/>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sp>
          <p:nvSpPr>
            <p:cNvPr id="37" name="Rectangle 31"/>
            <p:cNvSpPr>
              <a:spLocks noChangeArrowheads="1"/>
            </p:cNvSpPr>
            <p:nvPr/>
          </p:nvSpPr>
          <p:spPr bwMode="auto">
            <a:xfrm>
              <a:off x="3562" y="3570"/>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sp>
          <p:nvSpPr>
            <p:cNvPr id="38" name="Freeform 32"/>
            <p:cNvSpPr>
              <a:spLocks/>
            </p:cNvSpPr>
            <p:nvPr/>
          </p:nvSpPr>
          <p:spPr bwMode="auto">
            <a:xfrm>
              <a:off x="3595" y="3568"/>
              <a:ext cx="174"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39" name="Freeform 33"/>
            <p:cNvSpPr>
              <a:spLocks/>
            </p:cNvSpPr>
            <p:nvPr/>
          </p:nvSpPr>
          <p:spPr bwMode="auto">
            <a:xfrm>
              <a:off x="3768" y="3568"/>
              <a:ext cx="175"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40" name="Line 34"/>
            <p:cNvSpPr>
              <a:spLocks noChangeShapeType="1"/>
            </p:cNvSpPr>
            <p:nvPr/>
          </p:nvSpPr>
          <p:spPr bwMode="auto">
            <a:xfrm>
              <a:off x="3414" y="3712"/>
              <a:ext cx="171" cy="0"/>
            </a:xfrm>
            <a:prstGeom prst="line">
              <a:avLst/>
            </a:prstGeom>
            <a:noFill/>
            <a:ln w="25400">
              <a:solidFill>
                <a:schemeClr val="accent1"/>
              </a:solidFill>
              <a:round/>
              <a:headEnd/>
              <a:tailEnd/>
            </a:ln>
            <a:effectLst/>
          </p:spPr>
          <p:txBody>
            <a:bodyPr wrap="none" anchor="ctr">
              <a:prstTxWarp prst="textNoShape">
                <a:avLst/>
              </a:prstTxWarp>
            </a:bodyPr>
            <a:lstStyle/>
            <a:p>
              <a:endParaRPr lang="en-US"/>
            </a:p>
          </p:txBody>
        </p:sp>
        <p:sp>
          <p:nvSpPr>
            <p:cNvPr id="41" name="Line 35"/>
            <p:cNvSpPr>
              <a:spLocks noChangeShapeType="1"/>
            </p:cNvSpPr>
            <p:nvPr/>
          </p:nvSpPr>
          <p:spPr bwMode="auto">
            <a:xfrm>
              <a:off x="2821" y="3712"/>
              <a:ext cx="190" cy="0"/>
            </a:xfrm>
            <a:prstGeom prst="line">
              <a:avLst/>
            </a:prstGeom>
            <a:noFill/>
            <a:ln w="25400">
              <a:solidFill>
                <a:schemeClr val="accent1"/>
              </a:solidFill>
              <a:round/>
              <a:headEnd/>
              <a:tailEnd/>
            </a:ln>
            <a:effectLst/>
          </p:spPr>
          <p:txBody>
            <a:bodyPr wrap="none" anchor="ctr">
              <a:prstTxWarp prst="textNoShape">
                <a:avLst/>
              </a:prstTxWarp>
            </a:bodyPr>
            <a:lstStyle/>
            <a:p>
              <a:endParaRPr lang="en-US"/>
            </a:p>
          </p:txBody>
        </p:sp>
        <p:sp>
          <p:nvSpPr>
            <p:cNvPr id="42" name="Freeform 36"/>
            <p:cNvSpPr>
              <a:spLocks/>
            </p:cNvSpPr>
            <p:nvPr/>
          </p:nvSpPr>
          <p:spPr bwMode="auto">
            <a:xfrm>
              <a:off x="2969" y="3712"/>
              <a:ext cx="529"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43" name="Line 37"/>
            <p:cNvSpPr>
              <a:spLocks noChangeShapeType="1"/>
            </p:cNvSpPr>
            <p:nvPr/>
          </p:nvSpPr>
          <p:spPr bwMode="auto">
            <a:xfrm>
              <a:off x="2349" y="3808"/>
              <a:ext cx="192" cy="0"/>
            </a:xfrm>
            <a:prstGeom prst="line">
              <a:avLst/>
            </a:prstGeom>
            <a:noFill/>
            <a:ln w="25400">
              <a:solidFill>
                <a:schemeClr val="accent1"/>
              </a:solidFill>
              <a:round/>
              <a:headEnd/>
              <a:tailEnd/>
            </a:ln>
            <a:effectLst/>
          </p:spPr>
          <p:txBody>
            <a:bodyPr wrap="none" anchor="ctr">
              <a:prstTxWarp prst="textNoShape">
                <a:avLst/>
              </a:prstTxWarp>
            </a:bodyPr>
            <a:lstStyle/>
            <a:p>
              <a:endParaRPr lang="en-US"/>
            </a:p>
          </p:txBody>
        </p:sp>
        <p:sp>
          <p:nvSpPr>
            <p:cNvPr id="44" name="Freeform 38"/>
            <p:cNvSpPr>
              <a:spLocks/>
            </p:cNvSpPr>
            <p:nvPr/>
          </p:nvSpPr>
          <p:spPr bwMode="auto">
            <a:xfrm>
              <a:off x="2463" y="3707"/>
              <a:ext cx="413"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45" name="Line 39"/>
            <p:cNvSpPr>
              <a:spLocks noChangeShapeType="1"/>
            </p:cNvSpPr>
            <p:nvPr/>
          </p:nvSpPr>
          <p:spPr bwMode="auto">
            <a:xfrm>
              <a:off x="1664" y="3232"/>
              <a:ext cx="0" cy="276"/>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46" name="Line 40"/>
            <p:cNvSpPr>
              <a:spLocks noChangeShapeType="1"/>
            </p:cNvSpPr>
            <p:nvPr/>
          </p:nvSpPr>
          <p:spPr bwMode="auto">
            <a:xfrm>
              <a:off x="2172" y="3244"/>
              <a:ext cx="0" cy="276"/>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47" name="Line 41"/>
            <p:cNvSpPr>
              <a:spLocks noChangeShapeType="1"/>
            </p:cNvSpPr>
            <p:nvPr/>
          </p:nvSpPr>
          <p:spPr bwMode="auto">
            <a:xfrm>
              <a:off x="2688" y="3232"/>
              <a:ext cx="0" cy="276"/>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48" name="Line 42"/>
            <p:cNvSpPr>
              <a:spLocks noChangeShapeType="1"/>
            </p:cNvSpPr>
            <p:nvPr/>
          </p:nvSpPr>
          <p:spPr bwMode="auto">
            <a:xfrm>
              <a:off x="3230" y="3244"/>
              <a:ext cx="0" cy="276"/>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49" name="Line 43"/>
            <p:cNvSpPr>
              <a:spLocks noChangeShapeType="1"/>
            </p:cNvSpPr>
            <p:nvPr/>
          </p:nvSpPr>
          <p:spPr bwMode="auto">
            <a:xfrm>
              <a:off x="3810" y="3244"/>
              <a:ext cx="0" cy="276"/>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50" name="Line 44"/>
            <p:cNvSpPr>
              <a:spLocks noChangeShapeType="1"/>
            </p:cNvSpPr>
            <p:nvPr/>
          </p:nvSpPr>
          <p:spPr bwMode="auto">
            <a:xfrm flipH="1">
              <a:off x="1886" y="2954"/>
              <a:ext cx="0" cy="1037"/>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51" name="Line 45"/>
            <p:cNvSpPr>
              <a:spLocks noChangeShapeType="1"/>
            </p:cNvSpPr>
            <p:nvPr/>
          </p:nvSpPr>
          <p:spPr bwMode="auto">
            <a:xfrm>
              <a:off x="2410" y="2954"/>
              <a:ext cx="0" cy="1037"/>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52" name="Line 46"/>
            <p:cNvSpPr>
              <a:spLocks noChangeShapeType="1"/>
            </p:cNvSpPr>
            <p:nvPr/>
          </p:nvSpPr>
          <p:spPr bwMode="auto">
            <a:xfrm>
              <a:off x="2935" y="2954"/>
              <a:ext cx="0" cy="1037"/>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53" name="Line 47"/>
            <p:cNvSpPr>
              <a:spLocks noChangeShapeType="1"/>
            </p:cNvSpPr>
            <p:nvPr/>
          </p:nvSpPr>
          <p:spPr bwMode="auto">
            <a:xfrm flipH="1">
              <a:off x="3476" y="2954"/>
              <a:ext cx="0" cy="1037"/>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grpSp>
      <p:sp>
        <p:nvSpPr>
          <p:cNvPr id="2" name="Slide Number Placeholder 1"/>
          <p:cNvSpPr>
            <a:spLocks noGrp="1"/>
          </p:cNvSpPr>
          <p:nvPr>
            <p:ph type="sldNum" sz="quarter" idx="10"/>
          </p:nvPr>
        </p:nvSpPr>
        <p:spPr/>
        <p:txBody>
          <a:bodyPr/>
          <a:lstStyle/>
          <a:p>
            <a:pPr>
              <a:defRPr/>
            </a:pPr>
            <a:fld id="{845CF6B1-C410-DE41-99C1-A52DCD7C2094}" type="slidenum">
              <a:rPr lang="en-US" smtClean="0"/>
              <a:pPr>
                <a:defRPr/>
              </a:pPr>
              <a:t>48</a:t>
            </a:fld>
            <a:endParaRPr lang="en-US" dirty="0"/>
          </a:p>
        </p:txBody>
      </p:sp>
      <p:pic>
        <p:nvPicPr>
          <p:cNvPr id="67" name="Picture 6" descr="f04-41-P374493"/>
          <p:cNvPicPr>
            <a:picLocks noChangeAspect="1" noChangeArrowheads="1"/>
          </p:cNvPicPr>
          <p:nvPr/>
        </p:nvPicPr>
        <p:blipFill>
          <a:blip r:embed="rId3"/>
          <a:srcRect/>
          <a:stretch>
            <a:fillRect/>
          </a:stretch>
        </p:blipFill>
        <p:spPr bwMode="auto">
          <a:xfrm>
            <a:off x="3683653" y="4199241"/>
            <a:ext cx="5515433" cy="2542127"/>
          </a:xfrm>
          <a:prstGeom prst="rect">
            <a:avLst/>
          </a:prstGeom>
          <a:solidFill>
            <a:schemeClr val="bg1"/>
          </a:solidFill>
        </p:spPr>
      </p:pic>
    </p:spTree>
    <p:extLst>
      <p:ext uri="{BB962C8B-B14F-4D97-AF65-F5344CB8AC3E}">
        <p14:creationId xmlns:p14="http://schemas.microsoft.com/office/powerpoint/2010/main" val="183004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ppt_x"/>
                                          </p:val>
                                        </p:tav>
                                        <p:tav tm="100000">
                                          <p:val>
                                            <p:strVal val="#ppt_x"/>
                                          </p:val>
                                        </p:tav>
                                      </p:tavLst>
                                    </p:anim>
                                    <p:anim calcmode="lin" valueType="num">
                                      <p:cBhvr additive="base">
                                        <p:cTn id="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457200" y="274320"/>
            <a:ext cx="8229600" cy="1143000"/>
          </a:xfrm>
        </p:spPr>
        <p:txBody>
          <a:bodyPr/>
          <a:lstStyle/>
          <a:p>
            <a:r>
              <a:rPr lang="zh-CN" altLang="en-US" b="1" dirty="0" smtClean="0">
                <a:solidFill>
                  <a:schemeClr val="accent1"/>
                </a:solidFill>
              </a:rPr>
              <a:t>流水线冒险</a:t>
            </a:r>
            <a:endParaRPr lang="en-AU" b="1" dirty="0">
              <a:solidFill>
                <a:schemeClr val="accent1"/>
              </a:solidFill>
            </a:endParaRPr>
          </a:p>
        </p:txBody>
      </p:sp>
      <p:sp>
        <p:nvSpPr>
          <p:cNvPr id="335875" name="Rectangle 3"/>
          <p:cNvSpPr>
            <a:spLocks noGrp="1" noChangeArrowheads="1"/>
          </p:cNvSpPr>
          <p:nvPr>
            <p:ph idx="1"/>
          </p:nvPr>
        </p:nvSpPr>
        <p:spPr>
          <a:xfrm>
            <a:off x="457200" y="1628800"/>
            <a:ext cx="8435280" cy="4937760"/>
          </a:xfrm>
        </p:spPr>
        <p:txBody>
          <a:bodyPr>
            <a:normAutofit/>
          </a:bodyPr>
          <a:lstStyle/>
          <a:p>
            <a:pPr indent="0">
              <a:buNone/>
            </a:pPr>
            <a:r>
              <a:rPr lang="en-US" altLang="zh-CN" sz="2600" b="1" dirty="0" smtClean="0"/>
              <a:t>	</a:t>
            </a:r>
            <a:r>
              <a:rPr lang="zh-CN" altLang="en-US" sz="2600" b="1" dirty="0" smtClean="0"/>
              <a:t>流水线冒险（</a:t>
            </a:r>
            <a:r>
              <a:rPr lang="en-US" sz="2600" b="1" dirty="0" smtClean="0"/>
              <a:t>Hazard，</a:t>
            </a:r>
            <a:r>
              <a:rPr lang="zh-CN" altLang="en-US" sz="2600" b="1" dirty="0" smtClean="0"/>
              <a:t>也称流水线相关问题）</a:t>
            </a:r>
            <a:r>
              <a:rPr lang="zh-CN" altLang="en-US" sz="2600" b="1" dirty="0"/>
              <a:t>：相近</a:t>
            </a:r>
            <a:r>
              <a:rPr lang="zh-CN" altLang="en-US" sz="2600" b="1" dirty="0" smtClean="0"/>
              <a:t>指令在流水线上出现某些关联，下一个时钟周期不能执行下一条指令，指令流水线必须出现停顿。</a:t>
            </a:r>
            <a:endParaRPr lang="en-US" sz="2600" b="1" dirty="0" smtClean="0"/>
          </a:p>
          <a:p>
            <a:pPr marL="514350" indent="-514350">
              <a:buFont typeface="+mj-lt"/>
              <a:buAutoNum type="arabicParenR"/>
            </a:pPr>
            <a:r>
              <a:rPr lang="zh-CN" altLang="en-US" sz="2400" b="1" dirty="0" smtClean="0">
                <a:solidFill>
                  <a:srgbClr val="FF0000"/>
                </a:solidFill>
              </a:rPr>
              <a:t>结构</a:t>
            </a:r>
            <a:r>
              <a:rPr lang="zh-CN" altLang="en-US" sz="2400" b="1" dirty="0">
                <a:solidFill>
                  <a:srgbClr val="FF0000"/>
                </a:solidFill>
              </a:rPr>
              <a:t>冒险</a:t>
            </a:r>
            <a:r>
              <a:rPr lang="zh-CN" altLang="en-US" sz="2400" b="1" dirty="0" smtClean="0">
                <a:solidFill>
                  <a:srgbClr val="FF0000"/>
                </a:solidFill>
              </a:rPr>
              <a:t>：</a:t>
            </a:r>
            <a:r>
              <a:rPr lang="zh-CN" altLang="en-US" sz="2400" b="1" dirty="0"/>
              <a:t>资源竞争</a:t>
            </a:r>
            <a:r>
              <a:rPr lang="zh-CN" altLang="en-US" sz="2400" b="1" dirty="0" smtClean="0"/>
              <a:t>，要使用的部件正在忙（同一部件在不同阶段中被不同的指令同时使用）。例如，若</a:t>
            </a:r>
            <a:r>
              <a:rPr lang="zh-CN" altLang="en-US" sz="2400" b="1" dirty="0"/>
              <a:t>系统只有一个存储器部件，就会带来结构冒险问</a:t>
            </a:r>
            <a:r>
              <a:rPr lang="zh-CN" altLang="en-US" sz="2400" b="1" dirty="0" smtClean="0"/>
              <a:t>题</a:t>
            </a:r>
            <a:endParaRPr lang="en-US" sz="2400" b="1" dirty="0" smtClean="0"/>
          </a:p>
          <a:p>
            <a:pPr marL="514350" indent="-514350">
              <a:buFont typeface="+mj-lt"/>
              <a:buAutoNum type="arabicParenR"/>
            </a:pPr>
            <a:r>
              <a:rPr lang="zh-CN" altLang="en-US" sz="2400" b="1" dirty="0" smtClean="0">
                <a:solidFill>
                  <a:srgbClr val="FF0000"/>
                </a:solidFill>
              </a:rPr>
              <a:t>数据冒</a:t>
            </a:r>
            <a:r>
              <a:rPr lang="zh-CN" altLang="en-US" sz="2400" b="1" dirty="0">
                <a:solidFill>
                  <a:srgbClr val="FF0000"/>
                </a:solidFill>
              </a:rPr>
              <a:t>险：</a:t>
            </a:r>
            <a:r>
              <a:rPr lang="zh-CN" altLang="en-US" sz="2400" b="1" dirty="0"/>
              <a:t>指令执行所需的数据暂时不可用而造成的指令执行的停顿。数据冒险一般发生在相近</a:t>
            </a:r>
            <a:r>
              <a:rPr lang="zh-CN" altLang="en-US" sz="2400" b="1" dirty="0" smtClean="0"/>
              <a:t>指令</a:t>
            </a:r>
            <a:r>
              <a:rPr lang="zh-CN" altLang="en-US" sz="2400" b="1" dirty="0"/>
              <a:t>访问</a:t>
            </a:r>
            <a:r>
              <a:rPr lang="zh-CN" altLang="en-US" sz="2400" b="1" dirty="0" smtClean="0"/>
              <a:t>一</a:t>
            </a:r>
            <a:r>
              <a:rPr lang="zh-CN" altLang="en-US" sz="2400" b="1" dirty="0"/>
              <a:t>个存储单元或寄存器时</a:t>
            </a:r>
            <a:r>
              <a:rPr lang="zh-CN" altLang="en-US" sz="2400" b="1" dirty="0" smtClean="0"/>
              <a:t>。后序指令需要等待前序指令执行完毕</a:t>
            </a:r>
            <a:endParaRPr lang="en-US" sz="2400" b="1" dirty="0"/>
          </a:p>
          <a:p>
            <a:pPr marL="514350" indent="-514350">
              <a:buFont typeface="+mj-lt"/>
              <a:buAutoNum type="arabicParenR"/>
            </a:pPr>
            <a:r>
              <a:rPr lang="zh-CN" altLang="en-US" sz="2400" b="1" dirty="0">
                <a:solidFill>
                  <a:srgbClr val="FF0000"/>
                </a:solidFill>
              </a:rPr>
              <a:t>控制冒险：</a:t>
            </a:r>
            <a:r>
              <a:rPr lang="zh-CN" altLang="en-US" sz="2400" b="1" dirty="0"/>
              <a:t>也称为分支冒险（</a:t>
            </a:r>
            <a:r>
              <a:rPr lang="en-US" altLang="zh-CN" sz="2400" b="1" dirty="0"/>
              <a:t>branch hazard</a:t>
            </a:r>
            <a:r>
              <a:rPr lang="zh-CN" altLang="en-US" sz="2400" b="1" dirty="0"/>
              <a:t>），必须根据前一条指令的执行结果才能确定下一条真正要执行的指令，此时流水线中取得的可能不是真正要执行的指令</a:t>
            </a:r>
            <a:r>
              <a:rPr lang="zh-CN" altLang="en-US" sz="2400" b="1" dirty="0" smtClean="0"/>
              <a:t>。</a:t>
            </a:r>
            <a:endParaRPr lang="en-US" sz="2400" b="1" dirty="0"/>
          </a:p>
        </p:txBody>
      </p:sp>
      <p:sp>
        <p:nvSpPr>
          <p:cNvPr id="2" name="灯片编号占位符 1"/>
          <p:cNvSpPr>
            <a:spLocks noGrp="1"/>
          </p:cNvSpPr>
          <p:nvPr>
            <p:ph type="sldNum" sz="quarter" idx="12"/>
          </p:nvPr>
        </p:nvSpPr>
        <p:spPr/>
        <p:txBody>
          <a:bodyPr/>
          <a:lstStyle/>
          <a:p>
            <a:fld id="{3CC63E4C-4642-794D-A2FD-70F6B81535F5}" type="slidenum">
              <a:rPr lang="en-US" smtClean="0">
                <a:solidFill>
                  <a:prstClr val="black">
                    <a:tint val="75000"/>
                  </a:prstClr>
                </a:solidFill>
              </a:rPr>
              <a:pPr/>
              <a:t>49</a:t>
            </a:fld>
            <a:endParaRPr lang="en-US" dirty="0">
              <a:solidFill>
                <a:prstClr val="black">
                  <a:tint val="75000"/>
                </a:prstClr>
              </a:solidFill>
            </a:endParaRPr>
          </a:p>
        </p:txBody>
      </p:sp>
    </p:spTree>
    <p:extLst>
      <p:ext uri="{BB962C8B-B14F-4D97-AF65-F5344CB8AC3E}">
        <p14:creationId xmlns:p14="http://schemas.microsoft.com/office/powerpoint/2010/main" val="1545627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404813"/>
            <a:ext cx="5257800" cy="319062"/>
          </a:xfrm>
        </p:spPr>
        <p:txBody>
          <a:bodyPr/>
          <a:lstStyle/>
          <a:p>
            <a:r>
              <a:rPr lang="zh-CN" altLang="en-US" sz="2000" dirty="0" smtClean="0">
                <a:latin typeface="Times New Roman" panose="02020603050405020304" pitchFamily="18" charset="0"/>
                <a:cs typeface="Times New Roman" panose="02020603050405020304" pitchFamily="18" charset="0"/>
              </a:rPr>
              <a:t>数据通路流水化</a:t>
            </a: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4240560"/>
            <a:ext cx="8229600" cy="1920240"/>
          </a:xfrm>
        </p:spPr>
        <p:txBody>
          <a:bodyPr>
            <a:normAutofit/>
          </a:bodyPr>
          <a:lstStyle/>
          <a:p>
            <a:r>
              <a:rPr lang="zh-CN" altLang="en-US" sz="2800" dirty="0" smtClean="0"/>
              <a:t>在两个阶段直接增加寄存器</a:t>
            </a:r>
            <a:endParaRPr lang="en-US" sz="2800" dirty="0" smtClean="0"/>
          </a:p>
          <a:p>
            <a:pPr marL="474663" lvl="1" indent="0">
              <a:spcBef>
                <a:spcPts val="0"/>
              </a:spcBef>
              <a:buNone/>
            </a:pPr>
            <a:r>
              <a:rPr lang="zh-CN" altLang="en-US" sz="2400" dirty="0" smtClean="0"/>
              <a:t>保存前一时钟周期产生的数据</a:t>
            </a:r>
            <a:endParaRPr lang="en-US" sz="2400" dirty="0"/>
          </a:p>
          <a:p>
            <a:pPr>
              <a:spcBef>
                <a:spcPts val="600"/>
              </a:spcBef>
            </a:pPr>
            <a:r>
              <a:rPr lang="en-US" sz="2800" dirty="0"/>
              <a:t>5 </a:t>
            </a:r>
            <a:r>
              <a:rPr lang="zh-CN" altLang="en-US" sz="2800" dirty="0" smtClean="0"/>
              <a:t>阶段流水线</a:t>
            </a:r>
            <a:endParaRPr lang="en-US" sz="2800" dirty="0"/>
          </a:p>
          <a:p>
            <a:pPr marL="474663" lvl="1" indent="0">
              <a:spcBef>
                <a:spcPts val="0"/>
              </a:spcBef>
              <a:buNone/>
            </a:pPr>
            <a:r>
              <a:rPr lang="zh-CN" altLang="en-US" sz="2400" dirty="0" smtClean="0"/>
              <a:t>理论上，时钟频率可以增加到原来的</a:t>
            </a:r>
            <a:r>
              <a:rPr lang="en-US" altLang="zh-CN" sz="2400" dirty="0" smtClean="0"/>
              <a:t>5</a:t>
            </a:r>
            <a:r>
              <a:rPr lang="zh-CN" altLang="en-US" sz="2400" dirty="0" smtClean="0"/>
              <a:t>倍</a:t>
            </a:r>
            <a:endParaRPr lang="en-AU" sz="2400" dirty="0"/>
          </a:p>
        </p:txBody>
      </p:sp>
      <p:grpSp>
        <p:nvGrpSpPr>
          <p:cNvPr id="7" name="Group 40"/>
          <p:cNvGrpSpPr>
            <a:grpSpLocks/>
          </p:cNvGrpSpPr>
          <p:nvPr/>
        </p:nvGrpSpPr>
        <p:grpSpPr bwMode="auto">
          <a:xfrm>
            <a:off x="1414464" y="3509036"/>
            <a:ext cx="1919690" cy="704850"/>
            <a:chOff x="729" y="2832"/>
            <a:chExt cx="1562" cy="444"/>
          </a:xfrm>
        </p:grpSpPr>
        <p:sp>
          <p:nvSpPr>
            <p:cNvPr id="8" name="Text Box 41"/>
            <p:cNvSpPr txBox="1">
              <a:spLocks noChangeArrowheads="1"/>
            </p:cNvSpPr>
            <p:nvPr/>
          </p:nvSpPr>
          <p:spPr bwMode="auto">
            <a:xfrm>
              <a:off x="750" y="2851"/>
              <a:ext cx="1235" cy="425"/>
            </a:xfrm>
            <a:prstGeom prst="rect">
              <a:avLst/>
            </a:prstGeom>
            <a:noFill/>
            <a:ln w="28575">
              <a:noFill/>
              <a:miter lim="800000"/>
              <a:headEnd/>
              <a:tailEnd/>
            </a:ln>
            <a:effectLst/>
          </p:spPr>
          <p:txBody>
            <a:bodyPr wrap="none" anchor="ctr">
              <a:prstTxWarp prst="textNoShape">
                <a:avLst/>
              </a:prstTxWarp>
              <a:spAutoFit/>
            </a:bodyPr>
            <a:lstStyle/>
            <a:p>
              <a:pPr algn="ctr" defTabSz="457200" eaLnBrk="0" fontAlgn="base" hangingPunct="0">
                <a:lnSpc>
                  <a:spcPct val="85000"/>
                </a:lnSpc>
                <a:spcBef>
                  <a:spcPct val="40000"/>
                </a:spcBef>
                <a:spcAft>
                  <a:spcPct val="0"/>
                </a:spcAft>
                <a:buClr>
                  <a:srgbClr val="001ADC"/>
                </a:buClr>
                <a:buSzPct val="100000"/>
                <a:buFont typeface="Wingdings" pitchFamily="2" charset="2"/>
                <a:buNone/>
                <a:defRPr/>
              </a:pPr>
              <a:r>
                <a:rPr lang="en-US" b="1" dirty="0">
                  <a:solidFill>
                    <a:srgbClr val="FF0000"/>
                  </a:solidFill>
                  <a:latin typeface="Times New Roman" panose="02020603050405020304" pitchFamily="18" charset="0"/>
                  <a:cs typeface="Times New Roman" panose="02020603050405020304" pitchFamily="18" charset="0"/>
                </a:rPr>
                <a:t>1</a:t>
              </a:r>
              <a:r>
                <a:rPr lang="en-US" b="1">
                  <a:solidFill>
                    <a:srgbClr val="FF0000"/>
                  </a:solidFill>
                  <a:latin typeface="Times New Roman" panose="02020603050405020304" pitchFamily="18" charset="0"/>
                  <a:cs typeface="Times New Roman" panose="02020603050405020304" pitchFamily="18" charset="0"/>
                </a:rPr>
                <a:t>. </a:t>
              </a:r>
              <a:r>
                <a:rPr lang="en-US" b="1" smtClean="0">
                  <a:solidFill>
                    <a:srgbClr val="FF0000"/>
                  </a:solidFill>
                  <a:latin typeface="Times New Roman" panose="02020603050405020304" pitchFamily="18" charset="0"/>
                  <a:cs typeface="Times New Roman" panose="02020603050405020304" pitchFamily="18" charset="0"/>
                </a:rPr>
                <a:t>Instruction</a:t>
              </a:r>
              <a:endParaRPr lang="en-US" b="1" dirty="0">
                <a:solidFill>
                  <a:srgbClr val="FF0000"/>
                </a:solidFill>
                <a:latin typeface="Times New Roman" panose="02020603050405020304" pitchFamily="18" charset="0"/>
                <a:cs typeface="Times New Roman" panose="02020603050405020304" pitchFamily="18" charset="0"/>
              </a:endParaRPr>
            </a:p>
            <a:p>
              <a:pPr algn="ctr" defTabSz="457200" eaLnBrk="0" fontAlgn="base" hangingPunct="0">
                <a:lnSpc>
                  <a:spcPct val="85000"/>
                </a:lnSpc>
                <a:spcBef>
                  <a:spcPct val="40000"/>
                </a:spcBef>
                <a:spcAft>
                  <a:spcPct val="0"/>
                </a:spcAft>
                <a:buClr>
                  <a:srgbClr val="001ADC"/>
                </a:buClr>
                <a:buSzPct val="100000"/>
                <a:buFont typeface="Wingdings" pitchFamily="2" charset="2"/>
                <a:buNone/>
                <a:defRPr/>
              </a:pPr>
              <a:r>
                <a:rPr lang="en-US" b="1" dirty="0">
                  <a:solidFill>
                    <a:srgbClr val="FF0000"/>
                  </a:solidFill>
                  <a:latin typeface="Times New Roman" panose="02020603050405020304" pitchFamily="18" charset="0"/>
                  <a:cs typeface="Times New Roman" panose="02020603050405020304" pitchFamily="18" charset="0"/>
                </a:rPr>
                <a:t>Fetch</a:t>
              </a:r>
            </a:p>
          </p:txBody>
        </p:sp>
        <p:sp>
          <p:nvSpPr>
            <p:cNvPr id="9" name="Line 42"/>
            <p:cNvSpPr>
              <a:spLocks noChangeShapeType="1"/>
            </p:cNvSpPr>
            <p:nvPr/>
          </p:nvSpPr>
          <p:spPr bwMode="auto">
            <a:xfrm>
              <a:off x="729" y="2832"/>
              <a:ext cx="1562"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defTabSz="457200" eaLnBrk="0" fontAlgn="base" hangingPunct="0">
                <a:lnSpc>
                  <a:spcPct val="85000"/>
                </a:lnSpc>
                <a:spcBef>
                  <a:spcPct val="40000"/>
                </a:spcBef>
                <a:spcAft>
                  <a:spcPct val="0"/>
                </a:spcAft>
                <a:buClr>
                  <a:srgbClr val="001ADC"/>
                </a:buClr>
                <a:buSzPct val="100000"/>
                <a:buFont typeface="Wingdings" pitchFamily="2" charset="2"/>
                <a:buNone/>
                <a:defRPr/>
              </a:pPr>
              <a:endParaRPr lang="en-US" sz="1600" b="1">
                <a:solidFill>
                  <a:srgbClr val="FF0000"/>
                </a:solidFill>
                <a:latin typeface="Times New Roman" panose="02020603050405020304" pitchFamily="18" charset="0"/>
                <a:cs typeface="Times New Roman" panose="02020603050405020304" pitchFamily="18" charset="0"/>
              </a:endParaRPr>
            </a:p>
          </p:txBody>
        </p:sp>
      </p:grpSp>
      <p:grpSp>
        <p:nvGrpSpPr>
          <p:cNvPr id="10" name="Group 43"/>
          <p:cNvGrpSpPr>
            <a:grpSpLocks/>
          </p:cNvGrpSpPr>
          <p:nvPr/>
        </p:nvGrpSpPr>
        <p:grpSpPr bwMode="auto">
          <a:xfrm>
            <a:off x="3201028" y="3509041"/>
            <a:ext cx="1828746" cy="708025"/>
            <a:chOff x="676" y="2832"/>
            <a:chExt cx="1406" cy="446"/>
          </a:xfrm>
        </p:grpSpPr>
        <p:sp>
          <p:nvSpPr>
            <p:cNvPr id="11" name="Text Box 44"/>
            <p:cNvSpPr txBox="1">
              <a:spLocks noChangeArrowheads="1"/>
            </p:cNvSpPr>
            <p:nvPr/>
          </p:nvSpPr>
          <p:spPr bwMode="auto">
            <a:xfrm>
              <a:off x="676" y="2853"/>
              <a:ext cx="1406" cy="425"/>
            </a:xfrm>
            <a:prstGeom prst="rect">
              <a:avLst/>
            </a:prstGeom>
            <a:noFill/>
            <a:ln w="28575">
              <a:noFill/>
              <a:miter lim="800000"/>
              <a:headEnd/>
              <a:tailEnd/>
            </a:ln>
            <a:effectLst/>
          </p:spPr>
          <p:txBody>
            <a:bodyPr wrap="square" anchor="ctr">
              <a:prstTxWarp prst="textNoShape">
                <a:avLst/>
              </a:prstTxWarp>
              <a:spAutoFit/>
            </a:bodyPr>
            <a:lstStyle/>
            <a:p>
              <a:pPr algn="ctr" defTabSz="457200" eaLnBrk="0" fontAlgn="base" hangingPunct="0">
                <a:lnSpc>
                  <a:spcPct val="85000"/>
                </a:lnSpc>
                <a:spcBef>
                  <a:spcPct val="40000"/>
                </a:spcBef>
                <a:spcAft>
                  <a:spcPct val="0"/>
                </a:spcAft>
                <a:buClr>
                  <a:srgbClr val="001ADC"/>
                </a:buClr>
                <a:buSzPct val="100000"/>
                <a:buFont typeface="Wingdings" pitchFamily="2" charset="2"/>
                <a:buNone/>
                <a:defRPr/>
              </a:pPr>
              <a:r>
                <a:rPr lang="en-US" b="1" dirty="0" smtClean="0">
                  <a:solidFill>
                    <a:srgbClr val="FF0000"/>
                  </a:solidFill>
                  <a:latin typeface="Times New Roman" panose="02020603050405020304" pitchFamily="18" charset="0"/>
                  <a:cs typeface="Times New Roman" panose="02020603050405020304" pitchFamily="18" charset="0"/>
                </a:rPr>
                <a:t>2</a:t>
              </a:r>
              <a:r>
                <a:rPr lang="en-US" b="1" dirty="0">
                  <a:solidFill>
                    <a:srgbClr val="FF0000"/>
                  </a:solidFill>
                  <a:latin typeface="Times New Roman" panose="02020603050405020304" pitchFamily="18" charset="0"/>
                  <a:cs typeface="Times New Roman" panose="02020603050405020304" pitchFamily="18" charset="0"/>
                </a:rPr>
                <a:t>. Decode/</a:t>
              </a:r>
            </a:p>
            <a:p>
              <a:pPr algn="ctr" defTabSz="457200" eaLnBrk="0" fontAlgn="base" hangingPunct="0">
                <a:lnSpc>
                  <a:spcPct val="85000"/>
                </a:lnSpc>
                <a:spcBef>
                  <a:spcPct val="40000"/>
                </a:spcBef>
                <a:spcAft>
                  <a:spcPct val="0"/>
                </a:spcAft>
                <a:buClr>
                  <a:srgbClr val="001ADC"/>
                </a:buClr>
                <a:buSzPct val="100000"/>
                <a:buFont typeface="Wingdings" pitchFamily="2" charset="2"/>
                <a:buNone/>
                <a:defRPr/>
              </a:pPr>
              <a:r>
                <a:rPr lang="en-US" b="1">
                  <a:solidFill>
                    <a:srgbClr val="FF0000"/>
                  </a:solidFill>
                  <a:latin typeface="Times New Roman" panose="02020603050405020304" pitchFamily="18" charset="0"/>
                  <a:cs typeface="Times New Roman" panose="02020603050405020304" pitchFamily="18" charset="0"/>
                </a:rPr>
                <a:t>    </a:t>
              </a:r>
              <a:r>
                <a:rPr lang="en-US" b="1" smtClean="0">
                  <a:solidFill>
                    <a:srgbClr val="FF0000"/>
                  </a:solidFill>
                  <a:latin typeface="Times New Roman" panose="02020603050405020304" pitchFamily="18" charset="0"/>
                  <a:cs typeface="Times New Roman" panose="02020603050405020304" pitchFamily="18" charset="0"/>
                </a:rPr>
                <a:t>Register </a:t>
              </a:r>
              <a:r>
                <a:rPr lang="en-US" b="1" dirty="0" smtClean="0">
                  <a:solidFill>
                    <a:srgbClr val="FF0000"/>
                  </a:solidFill>
                  <a:latin typeface="Times New Roman" panose="02020603050405020304" pitchFamily="18" charset="0"/>
                  <a:cs typeface="Times New Roman" panose="02020603050405020304" pitchFamily="18" charset="0"/>
                </a:rPr>
                <a:t>Read</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12" name="Line 45"/>
            <p:cNvSpPr>
              <a:spLocks noChangeShapeType="1"/>
            </p:cNvSpPr>
            <p:nvPr/>
          </p:nvSpPr>
          <p:spPr bwMode="auto">
            <a:xfrm>
              <a:off x="957" y="2832"/>
              <a:ext cx="1019"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defTabSz="457200" eaLnBrk="0" fontAlgn="base" hangingPunct="0">
                <a:lnSpc>
                  <a:spcPct val="85000"/>
                </a:lnSpc>
                <a:spcBef>
                  <a:spcPct val="40000"/>
                </a:spcBef>
                <a:spcAft>
                  <a:spcPct val="0"/>
                </a:spcAft>
                <a:buClr>
                  <a:srgbClr val="001ADC"/>
                </a:buClr>
                <a:buSzPct val="100000"/>
                <a:buFont typeface="Wingdings" pitchFamily="2" charset="2"/>
                <a:buNone/>
                <a:defRPr/>
              </a:pPr>
              <a:endParaRPr lang="en-US" sz="1600" b="1">
                <a:solidFill>
                  <a:srgbClr val="FF0000"/>
                </a:solidFill>
                <a:latin typeface="Times New Roman" panose="02020603050405020304" pitchFamily="18" charset="0"/>
                <a:cs typeface="Times New Roman" panose="02020603050405020304" pitchFamily="18" charset="0"/>
              </a:endParaRPr>
            </a:p>
          </p:txBody>
        </p:sp>
      </p:grpSp>
      <p:grpSp>
        <p:nvGrpSpPr>
          <p:cNvPr id="13" name="Group 46"/>
          <p:cNvGrpSpPr>
            <a:grpSpLocks/>
          </p:cNvGrpSpPr>
          <p:nvPr/>
        </p:nvGrpSpPr>
        <p:grpSpPr bwMode="auto">
          <a:xfrm>
            <a:off x="5007842" y="3509046"/>
            <a:ext cx="1197937" cy="379413"/>
            <a:chOff x="595" y="2832"/>
            <a:chExt cx="1082" cy="239"/>
          </a:xfrm>
        </p:grpSpPr>
        <p:sp>
          <p:nvSpPr>
            <p:cNvPr id="14" name="Text Box 47"/>
            <p:cNvSpPr txBox="1">
              <a:spLocks noChangeArrowheads="1"/>
            </p:cNvSpPr>
            <p:nvPr/>
          </p:nvSpPr>
          <p:spPr bwMode="auto">
            <a:xfrm>
              <a:off x="595" y="2865"/>
              <a:ext cx="1082" cy="206"/>
            </a:xfrm>
            <a:prstGeom prst="rect">
              <a:avLst/>
            </a:prstGeom>
            <a:noFill/>
            <a:ln w="28575">
              <a:noFill/>
              <a:miter lim="800000"/>
              <a:headEnd/>
              <a:tailEnd/>
            </a:ln>
            <a:effectLst/>
          </p:spPr>
          <p:txBody>
            <a:bodyPr wrap="none" anchor="ctr">
              <a:prstTxWarp prst="textNoShape">
                <a:avLst/>
              </a:prstTxWarp>
              <a:spAutoFit/>
            </a:bodyPr>
            <a:lstStyle/>
            <a:p>
              <a:pPr algn="ctr" defTabSz="457200" eaLnBrk="0" fontAlgn="base" hangingPunct="0">
                <a:lnSpc>
                  <a:spcPct val="85000"/>
                </a:lnSpc>
                <a:spcBef>
                  <a:spcPct val="40000"/>
                </a:spcBef>
                <a:spcAft>
                  <a:spcPct val="0"/>
                </a:spcAft>
                <a:buClr>
                  <a:srgbClr val="001ADC"/>
                </a:buClr>
                <a:buSzPct val="100000"/>
                <a:buFont typeface="Wingdings" pitchFamily="2" charset="2"/>
                <a:buNone/>
                <a:defRPr/>
              </a:pPr>
              <a:r>
                <a:rPr lang="en-US" b="1" dirty="0">
                  <a:solidFill>
                    <a:srgbClr val="FF0000"/>
                  </a:solidFill>
                  <a:latin typeface="Times New Roman" panose="02020603050405020304" pitchFamily="18" charset="0"/>
                  <a:cs typeface="Times New Roman" panose="02020603050405020304" pitchFamily="18" charset="0"/>
                </a:rPr>
                <a:t>3. Execute</a:t>
              </a:r>
            </a:p>
          </p:txBody>
        </p:sp>
        <p:sp>
          <p:nvSpPr>
            <p:cNvPr id="15" name="Line 48"/>
            <p:cNvSpPr>
              <a:spLocks noChangeShapeType="1"/>
            </p:cNvSpPr>
            <p:nvPr/>
          </p:nvSpPr>
          <p:spPr bwMode="auto">
            <a:xfrm>
              <a:off x="697" y="2832"/>
              <a:ext cx="950"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defTabSz="457200" eaLnBrk="0" fontAlgn="base" hangingPunct="0">
                <a:lnSpc>
                  <a:spcPct val="85000"/>
                </a:lnSpc>
                <a:spcBef>
                  <a:spcPct val="40000"/>
                </a:spcBef>
                <a:spcAft>
                  <a:spcPct val="0"/>
                </a:spcAft>
                <a:buClr>
                  <a:srgbClr val="001ADC"/>
                </a:buClr>
                <a:buSzPct val="100000"/>
                <a:buFont typeface="Wingdings" pitchFamily="2" charset="2"/>
                <a:buNone/>
                <a:defRPr/>
              </a:pPr>
              <a:endParaRPr lang="en-US" sz="1600" b="1">
                <a:solidFill>
                  <a:srgbClr val="FF0000"/>
                </a:solidFill>
                <a:latin typeface="Times New Roman" panose="02020603050405020304" pitchFamily="18" charset="0"/>
                <a:cs typeface="Times New Roman" panose="02020603050405020304" pitchFamily="18" charset="0"/>
              </a:endParaRPr>
            </a:p>
          </p:txBody>
        </p:sp>
      </p:grpSp>
      <p:grpSp>
        <p:nvGrpSpPr>
          <p:cNvPr id="16" name="Group 49"/>
          <p:cNvGrpSpPr>
            <a:grpSpLocks/>
          </p:cNvGrpSpPr>
          <p:nvPr/>
        </p:nvGrpSpPr>
        <p:grpSpPr bwMode="auto">
          <a:xfrm>
            <a:off x="6344046" y="3509046"/>
            <a:ext cx="1261611" cy="379413"/>
            <a:chOff x="87" y="2832"/>
            <a:chExt cx="2038" cy="239"/>
          </a:xfrm>
        </p:grpSpPr>
        <p:sp>
          <p:nvSpPr>
            <p:cNvPr id="17" name="Text Box 50"/>
            <p:cNvSpPr txBox="1">
              <a:spLocks noChangeArrowheads="1"/>
            </p:cNvSpPr>
            <p:nvPr/>
          </p:nvSpPr>
          <p:spPr bwMode="auto">
            <a:xfrm>
              <a:off x="87" y="2865"/>
              <a:ext cx="2038" cy="206"/>
            </a:xfrm>
            <a:prstGeom prst="rect">
              <a:avLst/>
            </a:prstGeom>
            <a:noFill/>
            <a:ln w="28575">
              <a:noFill/>
              <a:miter lim="800000"/>
              <a:headEnd/>
              <a:tailEnd/>
            </a:ln>
            <a:effectLst/>
          </p:spPr>
          <p:txBody>
            <a:bodyPr wrap="none" anchor="ctr">
              <a:prstTxWarp prst="textNoShape">
                <a:avLst/>
              </a:prstTxWarp>
              <a:spAutoFit/>
            </a:bodyPr>
            <a:lstStyle/>
            <a:p>
              <a:pPr algn="ctr" defTabSz="457200" eaLnBrk="0" fontAlgn="base" hangingPunct="0">
                <a:lnSpc>
                  <a:spcPct val="85000"/>
                </a:lnSpc>
                <a:spcBef>
                  <a:spcPct val="40000"/>
                </a:spcBef>
                <a:spcAft>
                  <a:spcPct val="0"/>
                </a:spcAft>
                <a:buClr>
                  <a:srgbClr val="001ADC"/>
                </a:buClr>
                <a:buSzPct val="100000"/>
                <a:buFont typeface="Wingdings" pitchFamily="2" charset="2"/>
                <a:buNone/>
                <a:defRPr/>
              </a:pPr>
              <a:r>
                <a:rPr lang="en-US" b="1" dirty="0">
                  <a:solidFill>
                    <a:srgbClr val="FF0000"/>
                  </a:solidFill>
                  <a:latin typeface="Times New Roman" panose="02020603050405020304" pitchFamily="18" charset="0"/>
                  <a:cs typeface="Times New Roman" panose="02020603050405020304" pitchFamily="18" charset="0"/>
                </a:rPr>
                <a:t>4. Memory</a:t>
              </a:r>
            </a:p>
          </p:txBody>
        </p:sp>
        <p:sp>
          <p:nvSpPr>
            <p:cNvPr id="18" name="Line 51"/>
            <p:cNvSpPr>
              <a:spLocks noChangeShapeType="1"/>
            </p:cNvSpPr>
            <p:nvPr/>
          </p:nvSpPr>
          <p:spPr bwMode="auto">
            <a:xfrm>
              <a:off x="179" y="2832"/>
              <a:ext cx="1920"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defTabSz="457200" eaLnBrk="0" fontAlgn="base" hangingPunct="0">
                <a:lnSpc>
                  <a:spcPct val="85000"/>
                </a:lnSpc>
                <a:spcBef>
                  <a:spcPct val="40000"/>
                </a:spcBef>
                <a:spcAft>
                  <a:spcPct val="0"/>
                </a:spcAft>
                <a:buClr>
                  <a:srgbClr val="001ADC"/>
                </a:buClr>
                <a:buSzPct val="100000"/>
                <a:buFont typeface="Wingdings" pitchFamily="2" charset="2"/>
                <a:buNone/>
                <a:defRPr/>
              </a:pPr>
              <a:endParaRPr lang="en-US" sz="1600" b="1">
                <a:solidFill>
                  <a:srgbClr val="FF0000"/>
                </a:solidFill>
                <a:latin typeface="Times New Roman" panose="02020603050405020304" pitchFamily="18" charset="0"/>
                <a:cs typeface="Times New Roman" panose="02020603050405020304" pitchFamily="18" charset="0"/>
              </a:endParaRPr>
            </a:p>
          </p:txBody>
        </p:sp>
      </p:grpSp>
      <p:grpSp>
        <p:nvGrpSpPr>
          <p:cNvPr id="19" name="Group 52"/>
          <p:cNvGrpSpPr>
            <a:grpSpLocks/>
          </p:cNvGrpSpPr>
          <p:nvPr/>
        </p:nvGrpSpPr>
        <p:grpSpPr bwMode="auto">
          <a:xfrm>
            <a:off x="7771571" y="3509043"/>
            <a:ext cx="1014447" cy="706438"/>
            <a:chOff x="763" y="2832"/>
            <a:chExt cx="1309" cy="445"/>
          </a:xfrm>
        </p:grpSpPr>
        <p:sp>
          <p:nvSpPr>
            <p:cNvPr id="20" name="Text Box 53"/>
            <p:cNvSpPr txBox="1">
              <a:spLocks noChangeArrowheads="1"/>
            </p:cNvSpPr>
            <p:nvPr/>
          </p:nvSpPr>
          <p:spPr bwMode="auto">
            <a:xfrm>
              <a:off x="763" y="2852"/>
              <a:ext cx="1309" cy="425"/>
            </a:xfrm>
            <a:prstGeom prst="rect">
              <a:avLst/>
            </a:prstGeom>
            <a:noFill/>
            <a:ln w="28575">
              <a:noFill/>
              <a:miter lim="800000"/>
              <a:headEnd/>
              <a:tailEnd/>
            </a:ln>
          </p:spPr>
          <p:txBody>
            <a:bodyPr wrap="none" anchor="ctr">
              <a:prstTxWarp prst="textNoShape">
                <a:avLst/>
              </a:prstTxWarp>
              <a:spAutoFit/>
            </a:bodyPr>
            <a:lstStyle/>
            <a:p>
              <a:pPr algn="ctr" defTabSz="457200" eaLnBrk="0" fontAlgn="base" hangingPunct="0">
                <a:lnSpc>
                  <a:spcPct val="85000"/>
                </a:lnSpc>
                <a:spcBef>
                  <a:spcPct val="40000"/>
                </a:spcBef>
                <a:spcAft>
                  <a:spcPct val="0"/>
                </a:spcAft>
                <a:buClr>
                  <a:srgbClr val="001ADC"/>
                </a:buClr>
                <a:buSzPct val="100000"/>
                <a:buFont typeface="Wingdings" pitchFamily="2" charset="2"/>
                <a:buNone/>
              </a:pPr>
              <a:r>
                <a:rPr lang="en-US" b="1" dirty="0">
                  <a:solidFill>
                    <a:srgbClr val="FF0000"/>
                  </a:solidFill>
                  <a:latin typeface="Times New Roman" panose="02020603050405020304" pitchFamily="18" charset="0"/>
                  <a:cs typeface="Times New Roman" panose="02020603050405020304" pitchFamily="18" charset="0"/>
                </a:rPr>
                <a:t>5</a:t>
              </a:r>
              <a:r>
                <a:rPr lang="en-US" b="1">
                  <a:solidFill>
                    <a:srgbClr val="FF0000"/>
                  </a:solidFill>
                  <a:latin typeface="Times New Roman" panose="02020603050405020304" pitchFamily="18" charset="0"/>
                  <a:cs typeface="Times New Roman" panose="02020603050405020304" pitchFamily="18" charset="0"/>
                </a:rPr>
                <a:t>. </a:t>
              </a:r>
              <a:r>
                <a:rPr lang="en-US" b="1" smtClean="0">
                  <a:solidFill>
                    <a:srgbClr val="FF0000"/>
                  </a:solidFill>
                  <a:latin typeface="Times New Roman" panose="02020603050405020304" pitchFamily="18" charset="0"/>
                  <a:cs typeface="Times New Roman" panose="02020603050405020304" pitchFamily="18" charset="0"/>
                </a:rPr>
                <a:t>Write</a:t>
              </a:r>
              <a:endParaRPr lang="en-US" b="1" dirty="0">
                <a:solidFill>
                  <a:srgbClr val="FF0000"/>
                </a:solidFill>
                <a:latin typeface="Times New Roman" panose="02020603050405020304" pitchFamily="18" charset="0"/>
                <a:cs typeface="Times New Roman" panose="02020603050405020304" pitchFamily="18" charset="0"/>
              </a:endParaRPr>
            </a:p>
            <a:p>
              <a:pPr algn="ctr" defTabSz="457200" eaLnBrk="0" fontAlgn="base" hangingPunct="0">
                <a:lnSpc>
                  <a:spcPct val="85000"/>
                </a:lnSpc>
                <a:spcBef>
                  <a:spcPct val="40000"/>
                </a:spcBef>
                <a:spcAft>
                  <a:spcPct val="0"/>
                </a:spcAft>
                <a:buClr>
                  <a:srgbClr val="001ADC"/>
                </a:buClr>
                <a:buSzPct val="100000"/>
                <a:buFont typeface="Wingdings" pitchFamily="2" charset="2"/>
                <a:buNone/>
              </a:pPr>
              <a:r>
                <a:rPr lang="en-US" b="1" dirty="0">
                  <a:solidFill>
                    <a:srgbClr val="FF0000"/>
                  </a:solidFill>
                  <a:latin typeface="Times New Roman" panose="02020603050405020304" pitchFamily="18" charset="0"/>
                  <a:cs typeface="Times New Roman" panose="02020603050405020304" pitchFamily="18" charset="0"/>
                </a:rPr>
                <a:t>  </a:t>
              </a:r>
              <a:r>
                <a:rPr lang="en-US" b="1" dirty="0" smtClean="0">
                  <a:solidFill>
                    <a:srgbClr val="FF0000"/>
                  </a:solidFill>
                  <a:latin typeface="Times New Roman" panose="02020603050405020304" pitchFamily="18" charset="0"/>
                  <a:cs typeface="Times New Roman" panose="02020603050405020304" pitchFamily="18" charset="0"/>
                </a:rPr>
                <a:t> Back</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21" name="Line 54"/>
            <p:cNvSpPr>
              <a:spLocks noChangeShapeType="1"/>
            </p:cNvSpPr>
            <p:nvPr/>
          </p:nvSpPr>
          <p:spPr bwMode="auto">
            <a:xfrm>
              <a:off x="823" y="2832"/>
              <a:ext cx="1180"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defTabSz="457200" eaLnBrk="0" fontAlgn="base" hangingPunct="0">
                <a:lnSpc>
                  <a:spcPct val="85000"/>
                </a:lnSpc>
                <a:spcBef>
                  <a:spcPct val="40000"/>
                </a:spcBef>
                <a:spcAft>
                  <a:spcPct val="0"/>
                </a:spcAft>
                <a:buClr>
                  <a:srgbClr val="001ADC"/>
                </a:buClr>
                <a:buSzPct val="100000"/>
                <a:buFont typeface="Wingdings" pitchFamily="2" charset="2"/>
                <a:buNone/>
                <a:defRPr/>
              </a:pPr>
              <a:endParaRPr lang="en-US" sz="1600" b="1">
                <a:solidFill>
                  <a:srgbClr val="FF0000"/>
                </a:solidFill>
                <a:latin typeface="Times New Roman" panose="02020603050405020304" pitchFamily="18" charset="0"/>
                <a:cs typeface="Times New Roman" panose="02020603050405020304" pitchFamily="18" charset="0"/>
              </a:endParaRPr>
            </a:p>
          </p:txBody>
        </p:sp>
      </p:grpSp>
      <p:grpSp>
        <p:nvGrpSpPr>
          <p:cNvPr id="22" name="Group 21"/>
          <p:cNvGrpSpPr/>
          <p:nvPr/>
        </p:nvGrpSpPr>
        <p:grpSpPr>
          <a:xfrm>
            <a:off x="548640" y="1268760"/>
            <a:ext cx="7315200" cy="2186884"/>
            <a:chOff x="533400" y="1968500"/>
            <a:chExt cx="7391400" cy="2917111"/>
          </a:xfrm>
        </p:grpSpPr>
        <p:sp>
          <p:nvSpPr>
            <p:cNvPr id="23" name="Rectangle 4"/>
            <p:cNvSpPr>
              <a:spLocks noChangeArrowheads="1"/>
            </p:cNvSpPr>
            <p:nvPr/>
          </p:nvSpPr>
          <p:spPr bwMode="auto">
            <a:xfrm rot="16200000">
              <a:off x="457348" y="2922095"/>
              <a:ext cx="1292913" cy="378809"/>
            </a:xfrm>
            <a:prstGeom prst="rect">
              <a:avLst/>
            </a:prstGeom>
            <a:noFill/>
            <a:ln w="28575">
              <a:solidFill>
                <a:schemeClr val="tx1"/>
              </a:solidFill>
              <a:miter lim="800000"/>
              <a:headEnd/>
              <a:tailEnd/>
            </a:ln>
          </p:spPr>
          <p:txBody>
            <a:bodyPr wrap="none" anchor="ctr">
              <a:prstTxWarp prst="textNoShape">
                <a:avLst/>
              </a:prstTxWarp>
            </a:bodyPr>
            <a:lstStyle/>
            <a:p>
              <a:pPr algn="ctr" defTabSz="457200" eaLnBrk="0" fontAlgn="base" hangingPunct="0">
                <a:lnSpc>
                  <a:spcPct val="85000"/>
                </a:lnSpc>
                <a:spcBef>
                  <a:spcPct val="40000"/>
                </a:spcBef>
                <a:spcAft>
                  <a:spcPct val="0"/>
                </a:spcAft>
                <a:buClr>
                  <a:srgbClr val="001ADC"/>
                </a:buClr>
                <a:buSzPct val="100000"/>
                <a:buFont typeface="Wingdings" pitchFamily="2" charset="2"/>
                <a:buNone/>
              </a:pPr>
              <a:r>
                <a:rPr lang="en-US" b="1" dirty="0" smtClean="0">
                  <a:solidFill>
                    <a:prstClr val="black"/>
                  </a:solidFill>
                  <a:latin typeface="Times New Roman" panose="02020603050405020304" pitchFamily="18" charset="0"/>
                  <a:cs typeface="Times New Roman" panose="02020603050405020304" pitchFamily="18" charset="0"/>
                </a:rPr>
                <a:t>PC</a:t>
              </a:r>
              <a:endParaRPr lang="en-US" b="1" dirty="0">
                <a:solidFill>
                  <a:prstClr val="black"/>
                </a:solidFill>
                <a:latin typeface="Times New Roman" panose="02020603050405020304" pitchFamily="18" charset="0"/>
                <a:cs typeface="Times New Roman" panose="02020603050405020304" pitchFamily="18" charset="0"/>
              </a:endParaRPr>
            </a:p>
          </p:txBody>
        </p:sp>
        <p:sp>
          <p:nvSpPr>
            <p:cNvPr id="24" name="Rectangle 5"/>
            <p:cNvSpPr>
              <a:spLocks noChangeArrowheads="1"/>
            </p:cNvSpPr>
            <p:nvPr/>
          </p:nvSpPr>
          <p:spPr bwMode="auto">
            <a:xfrm rot="-5400000">
              <a:off x="1600200" y="2806700"/>
              <a:ext cx="1981200" cy="1066800"/>
            </a:xfrm>
            <a:prstGeom prst="rect">
              <a:avLst/>
            </a:prstGeom>
            <a:solidFill>
              <a:srgbClr val="FFFFFF"/>
            </a:solidFill>
            <a:ln w="28575">
              <a:solidFill>
                <a:schemeClr val="tx1"/>
              </a:solidFill>
              <a:miter lim="800000"/>
              <a:headEnd/>
              <a:tailEnd/>
            </a:ln>
          </p:spPr>
          <p:txBody>
            <a:bodyPr wrap="none" anchor="ctr">
              <a:prstTxWarp prst="textNoShape">
                <a:avLst/>
              </a:prstTxWarp>
            </a:bodyPr>
            <a:lstStyle/>
            <a:p>
              <a:pPr algn="ctr" defTabSz="457200" eaLnBrk="0" fontAlgn="base" hangingPunct="0">
                <a:lnSpc>
                  <a:spcPct val="85000"/>
                </a:lnSpc>
                <a:spcBef>
                  <a:spcPct val="40000"/>
                </a:spcBef>
                <a:spcAft>
                  <a:spcPct val="0"/>
                </a:spcAft>
                <a:buClr>
                  <a:srgbClr val="001ADC"/>
                </a:buClr>
                <a:buSzPct val="100000"/>
                <a:buFont typeface="Wingdings" pitchFamily="2" charset="2"/>
                <a:buNone/>
              </a:pPr>
              <a:r>
                <a:rPr lang="en-US" b="1" smtClean="0">
                  <a:solidFill>
                    <a:prstClr val="black"/>
                  </a:solidFill>
                  <a:latin typeface="Times New Roman" panose="02020603050405020304" pitchFamily="18" charset="0"/>
                  <a:cs typeface="Times New Roman" panose="02020603050405020304" pitchFamily="18" charset="0"/>
                </a:rPr>
                <a:t>instruction</a:t>
              </a:r>
              <a:endParaRPr lang="en-US" b="1" dirty="0">
                <a:solidFill>
                  <a:prstClr val="black"/>
                </a:solidFill>
                <a:latin typeface="Times New Roman" panose="02020603050405020304" pitchFamily="18" charset="0"/>
                <a:cs typeface="Times New Roman" panose="02020603050405020304" pitchFamily="18" charset="0"/>
              </a:endParaRPr>
            </a:p>
            <a:p>
              <a:pPr algn="ctr" defTabSz="457200" eaLnBrk="0" fontAlgn="base" hangingPunct="0">
                <a:lnSpc>
                  <a:spcPct val="85000"/>
                </a:lnSpc>
                <a:spcBef>
                  <a:spcPct val="40000"/>
                </a:spcBef>
                <a:spcAft>
                  <a:spcPct val="0"/>
                </a:spcAft>
                <a:buClr>
                  <a:srgbClr val="001ADC"/>
                </a:buClr>
                <a:buSzPct val="100000"/>
                <a:buFont typeface="Wingdings" pitchFamily="2" charset="2"/>
                <a:buNone/>
              </a:pPr>
              <a:r>
                <a:rPr lang="en-US" b="1" dirty="0">
                  <a:solidFill>
                    <a:prstClr val="black"/>
                  </a:solidFill>
                  <a:latin typeface="Times New Roman" panose="02020603050405020304" pitchFamily="18" charset="0"/>
                  <a:cs typeface="Times New Roman" panose="02020603050405020304" pitchFamily="18" charset="0"/>
                </a:rPr>
                <a:t>memory</a:t>
              </a:r>
            </a:p>
          </p:txBody>
        </p:sp>
        <p:sp>
          <p:nvSpPr>
            <p:cNvPr id="25" name="AutoShape 6"/>
            <p:cNvSpPr>
              <a:spLocks noChangeArrowheads="1"/>
            </p:cNvSpPr>
            <p:nvPr/>
          </p:nvSpPr>
          <p:spPr bwMode="auto">
            <a:xfrm>
              <a:off x="1524000" y="3933825"/>
              <a:ext cx="366713" cy="549275"/>
            </a:xfrm>
            <a:prstGeom prst="roundRect">
              <a:avLst>
                <a:gd name="adj" fmla="val 16667"/>
              </a:avLst>
            </a:prstGeom>
            <a:solidFill>
              <a:srgbClr val="FFFFFF"/>
            </a:solidFill>
            <a:ln w="28575">
              <a:solidFill>
                <a:schemeClr val="tx1"/>
              </a:solidFill>
              <a:round/>
              <a:headEnd/>
              <a:tailEnd/>
            </a:ln>
          </p:spPr>
          <p:txBody>
            <a:bodyPr wrap="none" anchor="ctr">
              <a:prstTxWarp prst="textNoShape">
                <a:avLst/>
              </a:prstTxWarp>
            </a:bodyPr>
            <a:lstStyle/>
            <a:p>
              <a:pPr algn="ctr" defTabSz="457200" eaLnBrk="0" fontAlgn="base" hangingPunct="0">
                <a:lnSpc>
                  <a:spcPct val="85000"/>
                </a:lnSpc>
                <a:spcBef>
                  <a:spcPct val="40000"/>
                </a:spcBef>
                <a:spcAft>
                  <a:spcPct val="0"/>
                </a:spcAft>
                <a:buClr>
                  <a:srgbClr val="001ADC"/>
                </a:buClr>
                <a:buSzPct val="100000"/>
                <a:buFont typeface="Wingdings" pitchFamily="2" charset="2"/>
                <a:buNone/>
              </a:pPr>
              <a:r>
                <a:rPr lang="en-US" b="1" dirty="0">
                  <a:solidFill>
                    <a:prstClr val="black"/>
                  </a:solidFill>
                  <a:latin typeface="Times New Roman" panose="02020603050405020304" pitchFamily="18" charset="0"/>
                  <a:cs typeface="Times New Roman" panose="02020603050405020304" pitchFamily="18" charset="0"/>
                </a:rPr>
                <a:t>+4</a:t>
              </a:r>
            </a:p>
          </p:txBody>
        </p:sp>
        <p:sp>
          <p:nvSpPr>
            <p:cNvPr id="26" name="Line 7"/>
            <p:cNvSpPr>
              <a:spLocks noChangeShapeType="1"/>
            </p:cNvSpPr>
            <p:nvPr/>
          </p:nvSpPr>
          <p:spPr bwMode="auto">
            <a:xfrm>
              <a:off x="1295400" y="3111500"/>
              <a:ext cx="7620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eaLnBrk="0" fontAlgn="base" hangingPunct="0">
                <a:lnSpc>
                  <a:spcPct val="85000"/>
                </a:lnSpc>
                <a:spcBef>
                  <a:spcPct val="40000"/>
                </a:spcBef>
                <a:spcAft>
                  <a:spcPct val="0"/>
                </a:spcAft>
                <a:buClr>
                  <a:srgbClr val="001ADC"/>
                </a:buClr>
                <a:buSzPct val="100000"/>
                <a:buFont typeface="Wingdings" pitchFamily="2" charset="2"/>
                <a:buNone/>
              </a:pPr>
              <a:endParaRPr lang="en-US" sz="1600" b="1">
                <a:solidFill>
                  <a:prstClr val="black"/>
                </a:solidFill>
                <a:latin typeface="Times New Roman" panose="02020603050405020304" pitchFamily="18" charset="0"/>
                <a:cs typeface="Times New Roman" panose="02020603050405020304" pitchFamily="18" charset="0"/>
              </a:endParaRPr>
            </a:p>
          </p:txBody>
        </p:sp>
        <p:sp>
          <p:nvSpPr>
            <p:cNvPr id="27" name="Rectangle 8"/>
            <p:cNvSpPr>
              <a:spLocks noChangeArrowheads="1"/>
            </p:cNvSpPr>
            <p:nvPr/>
          </p:nvSpPr>
          <p:spPr bwMode="auto">
            <a:xfrm>
              <a:off x="3657600" y="2501900"/>
              <a:ext cx="990600" cy="1295400"/>
            </a:xfrm>
            <a:prstGeom prst="rect">
              <a:avLst/>
            </a:prstGeom>
            <a:solidFill>
              <a:srgbClr val="FFFFFF"/>
            </a:solidFill>
            <a:ln w="28575">
              <a:solidFill>
                <a:schemeClr val="tx1"/>
              </a:solidFill>
              <a:miter lim="800000"/>
              <a:headEnd/>
              <a:tailEnd/>
            </a:ln>
          </p:spPr>
          <p:txBody>
            <a:bodyPr wrap="none" anchor="ctr">
              <a:prstTxWarp prst="textNoShape">
                <a:avLst/>
              </a:prstTxWarp>
            </a:bodyPr>
            <a:lstStyle/>
            <a:p>
              <a:pPr algn="ctr" defTabSz="457200" eaLnBrk="0" fontAlgn="base" hangingPunct="0">
                <a:lnSpc>
                  <a:spcPct val="85000"/>
                </a:lnSpc>
                <a:spcBef>
                  <a:spcPct val="40000"/>
                </a:spcBef>
                <a:spcAft>
                  <a:spcPct val="0"/>
                </a:spcAft>
                <a:buClr>
                  <a:srgbClr val="001ADC"/>
                </a:buClr>
                <a:buSzPct val="100000"/>
                <a:buFont typeface="Wingdings" pitchFamily="2" charset="2"/>
                <a:buNone/>
              </a:pPr>
              <a:r>
                <a:rPr lang="en-US" b="1" smtClean="0">
                  <a:solidFill>
                    <a:prstClr val="black"/>
                  </a:solidFill>
                  <a:latin typeface="Times New Roman" panose="02020603050405020304" pitchFamily="18" charset="0"/>
                  <a:cs typeface="Times New Roman" panose="02020603050405020304" pitchFamily="18" charset="0"/>
                </a:rPr>
                <a:t>Register</a:t>
              </a:r>
              <a:endParaRPr lang="en-US" b="1" dirty="0" smtClean="0">
                <a:solidFill>
                  <a:prstClr val="black"/>
                </a:solidFill>
                <a:latin typeface="Times New Roman" panose="02020603050405020304" pitchFamily="18" charset="0"/>
                <a:cs typeface="Times New Roman" panose="02020603050405020304" pitchFamily="18" charset="0"/>
              </a:endParaRPr>
            </a:p>
            <a:p>
              <a:pPr algn="ctr" defTabSz="457200" eaLnBrk="0" fontAlgn="base" hangingPunct="0">
                <a:lnSpc>
                  <a:spcPct val="85000"/>
                </a:lnSpc>
                <a:spcBef>
                  <a:spcPct val="40000"/>
                </a:spcBef>
                <a:spcAft>
                  <a:spcPct val="0"/>
                </a:spcAft>
                <a:buClr>
                  <a:srgbClr val="001ADC"/>
                </a:buClr>
                <a:buSzPct val="100000"/>
                <a:buFont typeface="Wingdings" pitchFamily="2" charset="2"/>
                <a:buNone/>
              </a:pPr>
              <a:r>
                <a:rPr lang="en-US" b="1" smtClean="0">
                  <a:solidFill>
                    <a:prstClr val="black"/>
                  </a:solidFill>
                  <a:latin typeface="Times New Roman" panose="02020603050405020304" pitchFamily="18" charset="0"/>
                  <a:cs typeface="Times New Roman" panose="02020603050405020304" pitchFamily="18" charset="0"/>
                </a:rPr>
                <a:t>File</a:t>
              </a:r>
              <a:endParaRPr lang="en-US" b="1" dirty="0">
                <a:solidFill>
                  <a:prstClr val="black"/>
                </a:solidFill>
                <a:latin typeface="Times New Roman" panose="02020603050405020304" pitchFamily="18" charset="0"/>
                <a:cs typeface="Times New Roman" panose="02020603050405020304" pitchFamily="18" charset="0"/>
              </a:endParaRPr>
            </a:p>
          </p:txBody>
        </p:sp>
        <p:sp>
          <p:nvSpPr>
            <p:cNvPr id="28" name="Line 9"/>
            <p:cNvSpPr>
              <a:spLocks noChangeShapeType="1"/>
            </p:cNvSpPr>
            <p:nvPr/>
          </p:nvSpPr>
          <p:spPr bwMode="auto">
            <a:xfrm>
              <a:off x="3124200" y="2959100"/>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eaLnBrk="0" fontAlgn="base" hangingPunct="0">
                <a:lnSpc>
                  <a:spcPct val="85000"/>
                </a:lnSpc>
                <a:spcBef>
                  <a:spcPct val="40000"/>
                </a:spcBef>
                <a:spcAft>
                  <a:spcPct val="0"/>
                </a:spcAft>
                <a:buClr>
                  <a:srgbClr val="001ADC"/>
                </a:buClr>
                <a:buSzPct val="100000"/>
                <a:buFont typeface="Wingdings" pitchFamily="2" charset="2"/>
                <a:buNone/>
              </a:pPr>
              <a:endParaRPr lang="en-US" sz="1600" b="1">
                <a:solidFill>
                  <a:prstClr val="black"/>
                </a:solidFill>
                <a:latin typeface="Times New Roman" panose="02020603050405020304" pitchFamily="18" charset="0"/>
                <a:cs typeface="Times New Roman" panose="02020603050405020304" pitchFamily="18" charset="0"/>
              </a:endParaRPr>
            </a:p>
          </p:txBody>
        </p:sp>
        <p:sp>
          <p:nvSpPr>
            <p:cNvPr id="29" name="Line 10"/>
            <p:cNvSpPr>
              <a:spLocks noChangeShapeType="1"/>
            </p:cNvSpPr>
            <p:nvPr/>
          </p:nvSpPr>
          <p:spPr bwMode="auto">
            <a:xfrm>
              <a:off x="3124200" y="3332163"/>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eaLnBrk="0" fontAlgn="base" hangingPunct="0">
                <a:lnSpc>
                  <a:spcPct val="85000"/>
                </a:lnSpc>
                <a:spcBef>
                  <a:spcPct val="40000"/>
                </a:spcBef>
                <a:spcAft>
                  <a:spcPct val="0"/>
                </a:spcAft>
                <a:buClr>
                  <a:srgbClr val="001ADC"/>
                </a:buClr>
                <a:buSzPct val="100000"/>
                <a:buFont typeface="Wingdings" pitchFamily="2" charset="2"/>
                <a:buNone/>
              </a:pPr>
              <a:endParaRPr lang="en-US" sz="1600" b="1">
                <a:solidFill>
                  <a:prstClr val="black"/>
                </a:solidFill>
                <a:latin typeface="Times New Roman" panose="02020603050405020304" pitchFamily="18" charset="0"/>
                <a:cs typeface="Times New Roman" panose="02020603050405020304" pitchFamily="18" charset="0"/>
              </a:endParaRPr>
            </a:p>
          </p:txBody>
        </p:sp>
        <p:sp>
          <p:nvSpPr>
            <p:cNvPr id="30" name="Line 11"/>
            <p:cNvSpPr>
              <a:spLocks noChangeShapeType="1"/>
            </p:cNvSpPr>
            <p:nvPr/>
          </p:nvSpPr>
          <p:spPr bwMode="auto">
            <a:xfrm>
              <a:off x="3124200" y="3644900"/>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eaLnBrk="0" fontAlgn="base" hangingPunct="0">
                <a:lnSpc>
                  <a:spcPct val="85000"/>
                </a:lnSpc>
                <a:spcBef>
                  <a:spcPct val="40000"/>
                </a:spcBef>
                <a:spcAft>
                  <a:spcPct val="0"/>
                </a:spcAft>
                <a:buClr>
                  <a:srgbClr val="001ADC"/>
                </a:buClr>
                <a:buSzPct val="100000"/>
                <a:buFont typeface="Wingdings" pitchFamily="2" charset="2"/>
                <a:buNone/>
              </a:pPr>
              <a:endParaRPr lang="en-US" sz="1600" b="1">
                <a:solidFill>
                  <a:prstClr val="black"/>
                </a:solidFill>
                <a:latin typeface="Times New Roman" panose="02020603050405020304" pitchFamily="18" charset="0"/>
                <a:cs typeface="Times New Roman" panose="02020603050405020304" pitchFamily="18" charset="0"/>
              </a:endParaRPr>
            </a:p>
          </p:txBody>
        </p:sp>
        <p:sp>
          <p:nvSpPr>
            <p:cNvPr id="31" name="Text Box 12"/>
            <p:cNvSpPr txBox="1">
              <a:spLocks noChangeArrowheads="1"/>
            </p:cNvSpPr>
            <p:nvPr/>
          </p:nvSpPr>
          <p:spPr bwMode="auto">
            <a:xfrm>
              <a:off x="3074038" y="3227845"/>
              <a:ext cx="367997" cy="437232"/>
            </a:xfrm>
            <a:prstGeom prst="rect">
              <a:avLst/>
            </a:prstGeom>
            <a:noFill/>
            <a:ln w="28575">
              <a:noFill/>
              <a:miter lim="800000"/>
              <a:headEnd/>
              <a:tailEnd/>
            </a:ln>
          </p:spPr>
          <p:txBody>
            <a:bodyPr wrap="none" anchor="ctr">
              <a:prstTxWarp prst="textNoShape">
                <a:avLst/>
              </a:prstTxWarp>
              <a:spAutoFit/>
            </a:bodyPr>
            <a:lstStyle/>
            <a:p>
              <a:pPr algn="ctr" defTabSz="457200" eaLnBrk="0" fontAlgn="base" hangingPunct="0">
                <a:lnSpc>
                  <a:spcPct val="85000"/>
                </a:lnSpc>
                <a:spcBef>
                  <a:spcPct val="40000"/>
                </a:spcBef>
                <a:spcAft>
                  <a:spcPct val="0"/>
                </a:spcAft>
                <a:buClr>
                  <a:srgbClr val="001ADC"/>
                </a:buClr>
                <a:buSzPct val="100000"/>
                <a:buFont typeface="Wingdings" pitchFamily="2" charset="2"/>
                <a:buNone/>
              </a:pPr>
              <a:r>
                <a:rPr lang="en-US" b="1" dirty="0" err="1">
                  <a:solidFill>
                    <a:prstClr val="black"/>
                  </a:solidFill>
                  <a:latin typeface="Times New Roman" panose="02020603050405020304" pitchFamily="18" charset="0"/>
                  <a:cs typeface="Times New Roman" panose="02020603050405020304" pitchFamily="18" charset="0"/>
                </a:rPr>
                <a:t>rt</a:t>
              </a:r>
              <a:endParaRPr lang="en-US" b="1" dirty="0">
                <a:solidFill>
                  <a:prstClr val="black"/>
                </a:solidFill>
                <a:latin typeface="Times New Roman" panose="02020603050405020304" pitchFamily="18" charset="0"/>
                <a:cs typeface="Times New Roman" panose="02020603050405020304" pitchFamily="18" charset="0"/>
              </a:endParaRPr>
            </a:p>
          </p:txBody>
        </p:sp>
        <p:sp>
          <p:nvSpPr>
            <p:cNvPr id="32" name="Text Box 13"/>
            <p:cNvSpPr txBox="1">
              <a:spLocks noChangeArrowheads="1"/>
            </p:cNvSpPr>
            <p:nvPr/>
          </p:nvSpPr>
          <p:spPr bwMode="auto">
            <a:xfrm>
              <a:off x="3083500" y="2923046"/>
              <a:ext cx="380953" cy="437232"/>
            </a:xfrm>
            <a:prstGeom prst="rect">
              <a:avLst/>
            </a:prstGeom>
            <a:noFill/>
            <a:ln w="28575">
              <a:noFill/>
              <a:miter lim="800000"/>
              <a:headEnd/>
              <a:tailEnd/>
            </a:ln>
          </p:spPr>
          <p:txBody>
            <a:bodyPr wrap="none" anchor="ctr">
              <a:prstTxWarp prst="textNoShape">
                <a:avLst/>
              </a:prstTxWarp>
              <a:spAutoFit/>
            </a:bodyPr>
            <a:lstStyle/>
            <a:p>
              <a:pPr algn="ctr" defTabSz="457200" eaLnBrk="0" fontAlgn="base" hangingPunct="0">
                <a:lnSpc>
                  <a:spcPct val="85000"/>
                </a:lnSpc>
                <a:spcBef>
                  <a:spcPct val="40000"/>
                </a:spcBef>
                <a:spcAft>
                  <a:spcPct val="0"/>
                </a:spcAft>
                <a:buClr>
                  <a:srgbClr val="001ADC"/>
                </a:buClr>
                <a:buSzPct val="100000"/>
                <a:buFont typeface="Wingdings" pitchFamily="2" charset="2"/>
                <a:buNone/>
              </a:pPr>
              <a:r>
                <a:rPr lang="en-US" b="1" dirty="0" err="1">
                  <a:solidFill>
                    <a:prstClr val="black"/>
                  </a:solidFill>
                  <a:latin typeface="Times New Roman" panose="02020603050405020304" pitchFamily="18" charset="0"/>
                  <a:cs typeface="Times New Roman" panose="02020603050405020304" pitchFamily="18" charset="0"/>
                </a:rPr>
                <a:t>rs</a:t>
              </a:r>
              <a:endParaRPr lang="en-US" b="1" dirty="0">
                <a:solidFill>
                  <a:prstClr val="black"/>
                </a:solidFill>
                <a:latin typeface="Times New Roman" panose="02020603050405020304" pitchFamily="18" charset="0"/>
                <a:cs typeface="Times New Roman" panose="02020603050405020304" pitchFamily="18" charset="0"/>
              </a:endParaRPr>
            </a:p>
          </p:txBody>
        </p:sp>
        <p:sp>
          <p:nvSpPr>
            <p:cNvPr id="33" name="Text Box 14"/>
            <p:cNvSpPr txBox="1">
              <a:spLocks noChangeArrowheads="1"/>
            </p:cNvSpPr>
            <p:nvPr/>
          </p:nvSpPr>
          <p:spPr bwMode="auto">
            <a:xfrm>
              <a:off x="3074625" y="2542046"/>
              <a:ext cx="419826" cy="437232"/>
            </a:xfrm>
            <a:prstGeom prst="rect">
              <a:avLst/>
            </a:prstGeom>
            <a:noFill/>
            <a:ln w="28575">
              <a:noFill/>
              <a:miter lim="800000"/>
              <a:headEnd/>
              <a:tailEnd/>
            </a:ln>
          </p:spPr>
          <p:txBody>
            <a:bodyPr wrap="none" anchor="ctr">
              <a:prstTxWarp prst="textNoShape">
                <a:avLst/>
              </a:prstTxWarp>
              <a:spAutoFit/>
            </a:bodyPr>
            <a:lstStyle/>
            <a:p>
              <a:pPr algn="ctr" defTabSz="457200" eaLnBrk="0" fontAlgn="base" hangingPunct="0">
                <a:lnSpc>
                  <a:spcPct val="85000"/>
                </a:lnSpc>
                <a:spcBef>
                  <a:spcPct val="40000"/>
                </a:spcBef>
                <a:spcAft>
                  <a:spcPct val="0"/>
                </a:spcAft>
                <a:buClr>
                  <a:srgbClr val="001ADC"/>
                </a:buClr>
                <a:buSzPct val="100000"/>
                <a:buFont typeface="Wingdings" pitchFamily="2" charset="2"/>
                <a:buNone/>
              </a:pPr>
              <a:r>
                <a:rPr lang="en-US" b="1">
                  <a:solidFill>
                    <a:prstClr val="black"/>
                  </a:solidFill>
                  <a:latin typeface="Times New Roman" panose="02020603050405020304" pitchFamily="18" charset="0"/>
                  <a:cs typeface="Times New Roman" panose="02020603050405020304" pitchFamily="18" charset="0"/>
                </a:rPr>
                <a:t>rd</a:t>
              </a:r>
            </a:p>
          </p:txBody>
        </p:sp>
        <p:grpSp>
          <p:nvGrpSpPr>
            <p:cNvPr id="35" name="Group 16"/>
            <p:cNvGrpSpPr>
              <a:grpSpLocks/>
            </p:cNvGrpSpPr>
            <p:nvPr/>
          </p:nvGrpSpPr>
          <p:grpSpPr bwMode="auto">
            <a:xfrm>
              <a:off x="5334000" y="2562225"/>
              <a:ext cx="1219200" cy="1524000"/>
              <a:chOff x="3648" y="1348"/>
              <a:chExt cx="768" cy="960"/>
            </a:xfrm>
          </p:grpSpPr>
          <p:sp>
            <p:nvSpPr>
              <p:cNvPr id="58" name="Freeform 18"/>
              <p:cNvSpPr>
                <a:spLocks/>
              </p:cNvSpPr>
              <p:nvPr/>
            </p:nvSpPr>
            <p:spPr bwMode="auto">
              <a:xfrm>
                <a:off x="3648" y="1348"/>
                <a:ext cx="528" cy="960"/>
              </a:xfrm>
              <a:custGeom>
                <a:avLst/>
                <a:gdLst>
                  <a:gd name="T0" fmla="*/ 0 w 528"/>
                  <a:gd name="T1" fmla="*/ 0 h 960"/>
                  <a:gd name="T2" fmla="*/ 528 w 528"/>
                  <a:gd name="T3" fmla="*/ 192 h 960"/>
                  <a:gd name="T4" fmla="*/ 528 w 528"/>
                  <a:gd name="T5" fmla="*/ 672 h 960"/>
                  <a:gd name="T6" fmla="*/ 0 w 528"/>
                  <a:gd name="T7" fmla="*/ 960 h 960"/>
                  <a:gd name="T8" fmla="*/ 0 w 528"/>
                  <a:gd name="T9" fmla="*/ 528 h 960"/>
                  <a:gd name="T10" fmla="*/ 48 w 528"/>
                  <a:gd name="T11" fmla="*/ 480 h 960"/>
                  <a:gd name="T12" fmla="*/ 0 w 528"/>
                  <a:gd name="T13" fmla="*/ 432 h 960"/>
                  <a:gd name="T14" fmla="*/ 0 w 528"/>
                  <a:gd name="T15" fmla="*/ 0 h 960"/>
                  <a:gd name="T16" fmla="*/ 0 60000 65536"/>
                  <a:gd name="T17" fmla="*/ 0 60000 65536"/>
                  <a:gd name="T18" fmla="*/ 0 60000 65536"/>
                  <a:gd name="T19" fmla="*/ 0 60000 65536"/>
                  <a:gd name="T20" fmla="*/ 0 60000 65536"/>
                  <a:gd name="T21" fmla="*/ 0 60000 65536"/>
                  <a:gd name="T22" fmla="*/ 0 60000 65536"/>
                  <a:gd name="T23" fmla="*/ 0 60000 65536"/>
                  <a:gd name="T24" fmla="*/ 0 w 528"/>
                  <a:gd name="T25" fmla="*/ 0 h 960"/>
                  <a:gd name="T26" fmla="*/ 528 w 528"/>
                  <a:gd name="T27" fmla="*/ 960 h 9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8" h="960">
                    <a:moveTo>
                      <a:pt x="0" y="0"/>
                    </a:moveTo>
                    <a:lnTo>
                      <a:pt x="528" y="192"/>
                    </a:lnTo>
                    <a:lnTo>
                      <a:pt x="528" y="672"/>
                    </a:lnTo>
                    <a:lnTo>
                      <a:pt x="0" y="960"/>
                    </a:lnTo>
                    <a:lnTo>
                      <a:pt x="0" y="528"/>
                    </a:lnTo>
                    <a:lnTo>
                      <a:pt x="48" y="480"/>
                    </a:lnTo>
                    <a:lnTo>
                      <a:pt x="0" y="432"/>
                    </a:lnTo>
                    <a:lnTo>
                      <a:pt x="0" y="0"/>
                    </a:lnTo>
                    <a:close/>
                  </a:path>
                </a:pathLst>
              </a:custGeom>
              <a:noFill/>
              <a:ln w="38100">
                <a:solidFill>
                  <a:schemeClr val="tx1"/>
                </a:solidFill>
                <a:round/>
                <a:headEnd/>
                <a:tailEnd/>
              </a:ln>
            </p:spPr>
            <p:txBody>
              <a:bodyPr wrap="none" anchor="ctr">
                <a:prstTxWarp prst="textNoShape">
                  <a:avLst/>
                </a:prstTxWarp>
              </a:bodyPr>
              <a:lstStyle/>
              <a:p>
                <a:pPr algn="ctr" defTabSz="457200" eaLnBrk="0" fontAlgn="base" hangingPunct="0">
                  <a:lnSpc>
                    <a:spcPct val="85000"/>
                  </a:lnSpc>
                  <a:spcBef>
                    <a:spcPct val="40000"/>
                  </a:spcBef>
                  <a:spcAft>
                    <a:spcPct val="0"/>
                  </a:spcAft>
                  <a:buClr>
                    <a:srgbClr val="001ADC"/>
                  </a:buClr>
                  <a:buSzPct val="100000"/>
                  <a:buFont typeface="Wingdings" pitchFamily="2" charset="2"/>
                  <a:buNone/>
                </a:pPr>
                <a:r>
                  <a:rPr lang="en-US" b="1" dirty="0" smtClean="0">
                    <a:solidFill>
                      <a:prstClr val="black"/>
                    </a:solidFill>
                    <a:latin typeface="Times New Roman" panose="02020603050405020304" pitchFamily="18" charset="0"/>
                    <a:cs typeface="Times New Roman" panose="02020603050405020304" pitchFamily="18" charset="0"/>
                  </a:rPr>
                  <a:t>ALU</a:t>
                </a:r>
                <a:endParaRPr lang="en-US" b="1" dirty="0">
                  <a:solidFill>
                    <a:prstClr val="black"/>
                  </a:solidFill>
                  <a:latin typeface="Times New Roman" panose="02020603050405020304" pitchFamily="18" charset="0"/>
                  <a:cs typeface="Times New Roman" panose="02020603050405020304" pitchFamily="18" charset="0"/>
                </a:endParaRPr>
              </a:p>
            </p:txBody>
          </p:sp>
          <p:sp>
            <p:nvSpPr>
              <p:cNvPr id="59" name="Line 19"/>
              <p:cNvSpPr>
                <a:spLocks noChangeShapeType="1"/>
              </p:cNvSpPr>
              <p:nvPr/>
            </p:nvSpPr>
            <p:spPr bwMode="auto">
              <a:xfrm>
                <a:off x="4176" y="1780"/>
                <a:ext cx="240" cy="0"/>
              </a:xfrm>
              <a:prstGeom prst="line">
                <a:avLst/>
              </a:prstGeom>
              <a:noFill/>
              <a:ln w="38100">
                <a:solidFill>
                  <a:schemeClr val="tx1"/>
                </a:solidFill>
                <a:round/>
                <a:headEnd/>
                <a:tailEnd type="triangle" w="med" len="med"/>
              </a:ln>
            </p:spPr>
            <p:txBody>
              <a:bodyPr wrap="none" anchor="ctr">
                <a:prstTxWarp prst="textNoShape">
                  <a:avLst/>
                </a:prstTxWarp>
              </a:bodyPr>
              <a:lstStyle/>
              <a:p>
                <a:pPr defTabSz="457200" eaLnBrk="0" fontAlgn="base" hangingPunct="0">
                  <a:lnSpc>
                    <a:spcPct val="85000"/>
                  </a:lnSpc>
                  <a:spcBef>
                    <a:spcPct val="40000"/>
                  </a:spcBef>
                  <a:spcAft>
                    <a:spcPct val="0"/>
                  </a:spcAft>
                  <a:buClr>
                    <a:srgbClr val="001ADC"/>
                  </a:buClr>
                  <a:buSzPct val="100000"/>
                  <a:buFont typeface="Wingdings" pitchFamily="2" charset="2"/>
                  <a:buNone/>
                </a:pPr>
                <a:endParaRPr lang="en-US" sz="1600" b="1">
                  <a:solidFill>
                    <a:prstClr val="black"/>
                  </a:solidFill>
                  <a:latin typeface="Times New Roman" panose="02020603050405020304" pitchFamily="18" charset="0"/>
                  <a:cs typeface="Times New Roman" panose="02020603050405020304" pitchFamily="18" charset="0"/>
                </a:endParaRPr>
              </a:p>
            </p:txBody>
          </p:sp>
        </p:grpSp>
        <p:sp>
          <p:nvSpPr>
            <p:cNvPr id="36" name="Line 20"/>
            <p:cNvSpPr>
              <a:spLocks noChangeShapeType="1"/>
            </p:cNvSpPr>
            <p:nvPr/>
          </p:nvSpPr>
          <p:spPr bwMode="auto">
            <a:xfrm>
              <a:off x="4648200" y="3644900"/>
              <a:ext cx="6858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eaLnBrk="0" fontAlgn="base" hangingPunct="0">
                <a:lnSpc>
                  <a:spcPct val="85000"/>
                </a:lnSpc>
                <a:spcBef>
                  <a:spcPct val="40000"/>
                </a:spcBef>
                <a:spcAft>
                  <a:spcPct val="0"/>
                </a:spcAft>
                <a:buClr>
                  <a:srgbClr val="001ADC"/>
                </a:buClr>
                <a:buSzPct val="100000"/>
                <a:buFont typeface="Wingdings" pitchFamily="2" charset="2"/>
                <a:buNone/>
              </a:pPr>
              <a:endParaRPr lang="en-US" sz="1600" b="1">
                <a:solidFill>
                  <a:prstClr val="black"/>
                </a:solidFill>
                <a:latin typeface="Times New Roman" panose="02020603050405020304" pitchFamily="18" charset="0"/>
                <a:cs typeface="Times New Roman" panose="02020603050405020304" pitchFamily="18" charset="0"/>
              </a:endParaRPr>
            </a:p>
          </p:txBody>
        </p:sp>
        <p:sp>
          <p:nvSpPr>
            <p:cNvPr id="37" name="Line 21"/>
            <p:cNvSpPr>
              <a:spLocks noChangeShapeType="1"/>
            </p:cNvSpPr>
            <p:nvPr/>
          </p:nvSpPr>
          <p:spPr bwMode="auto">
            <a:xfrm>
              <a:off x="3124200" y="3995738"/>
              <a:ext cx="2179638"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eaLnBrk="0" fontAlgn="base" hangingPunct="0">
                <a:lnSpc>
                  <a:spcPct val="85000"/>
                </a:lnSpc>
                <a:spcBef>
                  <a:spcPct val="40000"/>
                </a:spcBef>
                <a:spcAft>
                  <a:spcPct val="0"/>
                </a:spcAft>
                <a:buClr>
                  <a:srgbClr val="001ADC"/>
                </a:buClr>
                <a:buSzPct val="100000"/>
                <a:buFont typeface="Wingdings" pitchFamily="2" charset="2"/>
                <a:buNone/>
              </a:pPr>
              <a:endParaRPr lang="en-US" sz="1600" b="1">
                <a:solidFill>
                  <a:prstClr val="black"/>
                </a:solidFill>
                <a:latin typeface="Times New Roman" panose="02020603050405020304" pitchFamily="18" charset="0"/>
                <a:cs typeface="Times New Roman" panose="02020603050405020304" pitchFamily="18" charset="0"/>
              </a:endParaRPr>
            </a:p>
          </p:txBody>
        </p:sp>
        <p:sp>
          <p:nvSpPr>
            <p:cNvPr id="38" name="Line 22"/>
            <p:cNvSpPr>
              <a:spLocks noChangeShapeType="1"/>
            </p:cNvSpPr>
            <p:nvPr/>
          </p:nvSpPr>
          <p:spPr bwMode="auto">
            <a:xfrm>
              <a:off x="4648200" y="2830513"/>
              <a:ext cx="655638"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eaLnBrk="0" fontAlgn="base" hangingPunct="0">
                <a:lnSpc>
                  <a:spcPct val="85000"/>
                </a:lnSpc>
                <a:spcBef>
                  <a:spcPct val="40000"/>
                </a:spcBef>
                <a:spcAft>
                  <a:spcPct val="0"/>
                </a:spcAft>
                <a:buClr>
                  <a:srgbClr val="001ADC"/>
                </a:buClr>
                <a:buSzPct val="100000"/>
                <a:buFont typeface="Wingdings" pitchFamily="2" charset="2"/>
                <a:buNone/>
              </a:pPr>
              <a:endParaRPr lang="en-US" sz="1600" b="1">
                <a:solidFill>
                  <a:prstClr val="black"/>
                </a:solidFill>
                <a:latin typeface="Times New Roman" panose="02020603050405020304" pitchFamily="18" charset="0"/>
                <a:cs typeface="Times New Roman" panose="02020603050405020304" pitchFamily="18" charset="0"/>
              </a:endParaRPr>
            </a:p>
          </p:txBody>
        </p:sp>
        <p:sp>
          <p:nvSpPr>
            <p:cNvPr id="39" name="Rectangle 23"/>
            <p:cNvSpPr>
              <a:spLocks noChangeArrowheads="1"/>
            </p:cNvSpPr>
            <p:nvPr/>
          </p:nvSpPr>
          <p:spPr bwMode="auto">
            <a:xfrm rot="-5400000">
              <a:off x="6096000" y="2959100"/>
              <a:ext cx="1981200" cy="1066800"/>
            </a:xfrm>
            <a:prstGeom prst="rect">
              <a:avLst/>
            </a:prstGeom>
            <a:solidFill>
              <a:srgbClr val="FFFFFF"/>
            </a:solidFill>
            <a:ln w="28575">
              <a:solidFill>
                <a:schemeClr val="tx1"/>
              </a:solidFill>
              <a:miter lim="800000"/>
              <a:headEnd/>
              <a:tailEnd/>
            </a:ln>
          </p:spPr>
          <p:txBody>
            <a:bodyPr wrap="none" anchor="ctr">
              <a:prstTxWarp prst="textNoShape">
                <a:avLst/>
              </a:prstTxWarp>
            </a:bodyPr>
            <a:lstStyle/>
            <a:p>
              <a:pPr algn="ctr" defTabSz="457200" eaLnBrk="0" fontAlgn="base" hangingPunct="0">
                <a:lnSpc>
                  <a:spcPct val="85000"/>
                </a:lnSpc>
                <a:spcBef>
                  <a:spcPct val="40000"/>
                </a:spcBef>
                <a:spcAft>
                  <a:spcPct val="0"/>
                </a:spcAft>
                <a:buClr>
                  <a:srgbClr val="001ADC"/>
                </a:buClr>
                <a:buSzPct val="100000"/>
                <a:buFont typeface="Wingdings" pitchFamily="2" charset="2"/>
                <a:buNone/>
              </a:pPr>
              <a:r>
                <a:rPr lang="en-US" b="1" dirty="0">
                  <a:solidFill>
                    <a:prstClr val="black"/>
                  </a:solidFill>
                  <a:latin typeface="Times New Roman" panose="02020603050405020304" pitchFamily="18" charset="0"/>
                  <a:cs typeface="Times New Roman" panose="02020603050405020304" pitchFamily="18" charset="0"/>
                </a:rPr>
                <a:t>Data</a:t>
              </a:r>
            </a:p>
            <a:p>
              <a:pPr algn="ctr" defTabSz="457200" eaLnBrk="0" fontAlgn="base" hangingPunct="0">
                <a:lnSpc>
                  <a:spcPct val="85000"/>
                </a:lnSpc>
                <a:spcBef>
                  <a:spcPct val="40000"/>
                </a:spcBef>
                <a:spcAft>
                  <a:spcPct val="0"/>
                </a:spcAft>
                <a:buClr>
                  <a:srgbClr val="001ADC"/>
                </a:buClr>
                <a:buSzPct val="100000"/>
                <a:buFont typeface="Wingdings" pitchFamily="2" charset="2"/>
                <a:buNone/>
              </a:pPr>
              <a:r>
                <a:rPr lang="en-US" b="1" dirty="0">
                  <a:solidFill>
                    <a:prstClr val="black"/>
                  </a:solidFill>
                  <a:latin typeface="Times New Roman" panose="02020603050405020304" pitchFamily="18" charset="0"/>
                  <a:cs typeface="Times New Roman" panose="02020603050405020304" pitchFamily="18" charset="0"/>
                </a:rPr>
                <a:t>memory</a:t>
              </a:r>
            </a:p>
          </p:txBody>
        </p:sp>
        <p:sp>
          <p:nvSpPr>
            <p:cNvPr id="40" name="Line 24"/>
            <p:cNvSpPr>
              <a:spLocks noChangeShapeType="1"/>
            </p:cNvSpPr>
            <p:nvPr/>
          </p:nvSpPr>
          <p:spPr bwMode="auto">
            <a:xfrm>
              <a:off x="4876800" y="3644900"/>
              <a:ext cx="0" cy="304800"/>
            </a:xfrm>
            <a:prstGeom prst="line">
              <a:avLst/>
            </a:prstGeom>
            <a:noFill/>
            <a:ln w="28575">
              <a:solidFill>
                <a:schemeClr val="tx1"/>
              </a:solidFill>
              <a:round/>
              <a:headEnd/>
              <a:tailEnd/>
            </a:ln>
          </p:spPr>
          <p:txBody>
            <a:bodyPr wrap="none" anchor="ctr">
              <a:prstTxWarp prst="textNoShape">
                <a:avLst/>
              </a:prstTxWarp>
            </a:bodyPr>
            <a:lstStyle/>
            <a:p>
              <a:pPr defTabSz="457200" eaLnBrk="0" fontAlgn="base" hangingPunct="0">
                <a:lnSpc>
                  <a:spcPct val="85000"/>
                </a:lnSpc>
                <a:spcBef>
                  <a:spcPct val="40000"/>
                </a:spcBef>
                <a:spcAft>
                  <a:spcPct val="0"/>
                </a:spcAft>
                <a:buClr>
                  <a:srgbClr val="001ADC"/>
                </a:buClr>
                <a:buSzPct val="100000"/>
                <a:buFont typeface="Wingdings" pitchFamily="2" charset="2"/>
                <a:buNone/>
              </a:pPr>
              <a:endParaRPr lang="en-US" sz="1600" b="1">
                <a:solidFill>
                  <a:prstClr val="black"/>
                </a:solidFill>
                <a:latin typeface="Times New Roman" panose="02020603050405020304" pitchFamily="18" charset="0"/>
                <a:cs typeface="Times New Roman" panose="02020603050405020304" pitchFamily="18" charset="0"/>
              </a:endParaRPr>
            </a:p>
          </p:txBody>
        </p:sp>
        <p:sp>
          <p:nvSpPr>
            <p:cNvPr id="41" name="Line 25"/>
            <p:cNvSpPr>
              <a:spLocks noChangeShapeType="1"/>
            </p:cNvSpPr>
            <p:nvPr/>
          </p:nvSpPr>
          <p:spPr bwMode="auto">
            <a:xfrm>
              <a:off x="4876800" y="4025900"/>
              <a:ext cx="0" cy="304800"/>
            </a:xfrm>
            <a:prstGeom prst="line">
              <a:avLst/>
            </a:prstGeom>
            <a:noFill/>
            <a:ln w="28575">
              <a:solidFill>
                <a:schemeClr val="tx1"/>
              </a:solidFill>
              <a:round/>
              <a:headEnd/>
              <a:tailEnd/>
            </a:ln>
          </p:spPr>
          <p:txBody>
            <a:bodyPr wrap="none" anchor="ctr">
              <a:prstTxWarp prst="textNoShape">
                <a:avLst/>
              </a:prstTxWarp>
            </a:bodyPr>
            <a:lstStyle/>
            <a:p>
              <a:pPr defTabSz="457200" eaLnBrk="0" fontAlgn="base" hangingPunct="0">
                <a:lnSpc>
                  <a:spcPct val="85000"/>
                </a:lnSpc>
                <a:spcBef>
                  <a:spcPct val="40000"/>
                </a:spcBef>
                <a:spcAft>
                  <a:spcPct val="0"/>
                </a:spcAft>
                <a:buClr>
                  <a:srgbClr val="001ADC"/>
                </a:buClr>
                <a:buSzPct val="100000"/>
                <a:buFont typeface="Wingdings" pitchFamily="2" charset="2"/>
                <a:buNone/>
              </a:pPr>
              <a:endParaRPr lang="en-US" sz="1600" b="1">
                <a:solidFill>
                  <a:prstClr val="black"/>
                </a:solidFill>
                <a:latin typeface="Times New Roman" panose="02020603050405020304" pitchFamily="18" charset="0"/>
                <a:cs typeface="Times New Roman" panose="02020603050405020304" pitchFamily="18" charset="0"/>
              </a:endParaRPr>
            </a:p>
          </p:txBody>
        </p:sp>
        <p:sp>
          <p:nvSpPr>
            <p:cNvPr id="42" name="Line 26"/>
            <p:cNvSpPr>
              <a:spLocks noChangeShapeType="1"/>
            </p:cNvSpPr>
            <p:nvPr/>
          </p:nvSpPr>
          <p:spPr bwMode="auto">
            <a:xfrm>
              <a:off x="4876800" y="4330700"/>
              <a:ext cx="16764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eaLnBrk="0" fontAlgn="base" hangingPunct="0">
                <a:lnSpc>
                  <a:spcPct val="85000"/>
                </a:lnSpc>
                <a:spcBef>
                  <a:spcPct val="40000"/>
                </a:spcBef>
                <a:spcAft>
                  <a:spcPct val="0"/>
                </a:spcAft>
                <a:buClr>
                  <a:srgbClr val="001ADC"/>
                </a:buClr>
                <a:buSzPct val="100000"/>
                <a:buFont typeface="Wingdings" pitchFamily="2" charset="2"/>
                <a:buNone/>
              </a:pPr>
              <a:endParaRPr lang="en-US" sz="1600" b="1">
                <a:solidFill>
                  <a:prstClr val="black"/>
                </a:solidFill>
                <a:latin typeface="Times New Roman" panose="02020603050405020304" pitchFamily="18" charset="0"/>
                <a:cs typeface="Times New Roman" panose="02020603050405020304" pitchFamily="18" charset="0"/>
              </a:endParaRPr>
            </a:p>
          </p:txBody>
        </p:sp>
        <p:sp>
          <p:nvSpPr>
            <p:cNvPr id="43" name="Line 27"/>
            <p:cNvSpPr>
              <a:spLocks noChangeShapeType="1"/>
            </p:cNvSpPr>
            <p:nvPr/>
          </p:nvSpPr>
          <p:spPr bwMode="auto">
            <a:xfrm>
              <a:off x="7620000" y="3248025"/>
              <a:ext cx="304800" cy="0"/>
            </a:xfrm>
            <a:prstGeom prst="line">
              <a:avLst/>
            </a:prstGeom>
            <a:noFill/>
            <a:ln w="28575">
              <a:solidFill>
                <a:schemeClr val="tx1"/>
              </a:solidFill>
              <a:round/>
              <a:headEnd/>
              <a:tailEnd/>
            </a:ln>
          </p:spPr>
          <p:txBody>
            <a:bodyPr wrap="none" anchor="ctr">
              <a:prstTxWarp prst="textNoShape">
                <a:avLst/>
              </a:prstTxWarp>
            </a:bodyPr>
            <a:lstStyle/>
            <a:p>
              <a:pPr defTabSz="457200" eaLnBrk="0" fontAlgn="base" hangingPunct="0">
                <a:lnSpc>
                  <a:spcPct val="85000"/>
                </a:lnSpc>
                <a:spcBef>
                  <a:spcPct val="40000"/>
                </a:spcBef>
                <a:spcAft>
                  <a:spcPct val="0"/>
                </a:spcAft>
                <a:buClr>
                  <a:srgbClr val="001ADC"/>
                </a:buClr>
                <a:buSzPct val="100000"/>
                <a:buFont typeface="Wingdings" pitchFamily="2" charset="2"/>
                <a:buNone/>
              </a:pPr>
              <a:endParaRPr lang="en-US" sz="1600" b="1">
                <a:solidFill>
                  <a:prstClr val="black"/>
                </a:solidFill>
                <a:latin typeface="Times New Roman" panose="02020603050405020304" pitchFamily="18" charset="0"/>
                <a:cs typeface="Times New Roman" panose="02020603050405020304" pitchFamily="18" charset="0"/>
              </a:endParaRPr>
            </a:p>
          </p:txBody>
        </p:sp>
        <p:sp>
          <p:nvSpPr>
            <p:cNvPr id="44" name="Line 28"/>
            <p:cNvSpPr>
              <a:spLocks noChangeShapeType="1"/>
            </p:cNvSpPr>
            <p:nvPr/>
          </p:nvSpPr>
          <p:spPr bwMode="auto">
            <a:xfrm flipV="1">
              <a:off x="7924800" y="1968500"/>
              <a:ext cx="0" cy="1279525"/>
            </a:xfrm>
            <a:prstGeom prst="line">
              <a:avLst/>
            </a:prstGeom>
            <a:noFill/>
            <a:ln w="28575">
              <a:solidFill>
                <a:schemeClr val="tx1"/>
              </a:solidFill>
              <a:round/>
              <a:headEnd/>
              <a:tailEnd/>
            </a:ln>
          </p:spPr>
          <p:txBody>
            <a:bodyPr wrap="none" anchor="ctr">
              <a:prstTxWarp prst="textNoShape">
                <a:avLst/>
              </a:prstTxWarp>
            </a:bodyPr>
            <a:lstStyle/>
            <a:p>
              <a:pPr defTabSz="457200" eaLnBrk="0" fontAlgn="base" hangingPunct="0">
                <a:lnSpc>
                  <a:spcPct val="85000"/>
                </a:lnSpc>
                <a:spcBef>
                  <a:spcPct val="40000"/>
                </a:spcBef>
                <a:spcAft>
                  <a:spcPct val="0"/>
                </a:spcAft>
                <a:buClr>
                  <a:srgbClr val="001ADC"/>
                </a:buClr>
                <a:buSzPct val="100000"/>
                <a:buFont typeface="Wingdings" pitchFamily="2" charset="2"/>
                <a:buNone/>
              </a:pPr>
              <a:endParaRPr lang="en-US" sz="1600" b="1">
                <a:solidFill>
                  <a:prstClr val="black"/>
                </a:solidFill>
                <a:latin typeface="Times New Roman" panose="02020603050405020304" pitchFamily="18" charset="0"/>
                <a:cs typeface="Times New Roman" panose="02020603050405020304" pitchFamily="18" charset="0"/>
              </a:endParaRPr>
            </a:p>
          </p:txBody>
        </p:sp>
        <p:sp>
          <p:nvSpPr>
            <p:cNvPr id="45" name="Line 29"/>
            <p:cNvSpPr>
              <a:spLocks noChangeShapeType="1"/>
            </p:cNvSpPr>
            <p:nvPr/>
          </p:nvSpPr>
          <p:spPr bwMode="auto">
            <a:xfrm flipH="1">
              <a:off x="3921125" y="1968500"/>
              <a:ext cx="4003675" cy="0"/>
            </a:xfrm>
            <a:prstGeom prst="line">
              <a:avLst/>
            </a:prstGeom>
            <a:noFill/>
            <a:ln w="28575">
              <a:solidFill>
                <a:schemeClr val="tx1"/>
              </a:solidFill>
              <a:round/>
              <a:headEnd/>
              <a:tailEnd/>
            </a:ln>
          </p:spPr>
          <p:txBody>
            <a:bodyPr wrap="none" anchor="ctr">
              <a:prstTxWarp prst="textNoShape">
                <a:avLst/>
              </a:prstTxWarp>
            </a:bodyPr>
            <a:lstStyle/>
            <a:p>
              <a:pPr defTabSz="457200" eaLnBrk="0" fontAlgn="base" hangingPunct="0">
                <a:lnSpc>
                  <a:spcPct val="85000"/>
                </a:lnSpc>
                <a:spcBef>
                  <a:spcPct val="40000"/>
                </a:spcBef>
                <a:spcAft>
                  <a:spcPct val="0"/>
                </a:spcAft>
                <a:buClr>
                  <a:srgbClr val="001ADC"/>
                </a:buClr>
                <a:buSzPct val="100000"/>
                <a:buFont typeface="Wingdings" pitchFamily="2" charset="2"/>
                <a:buNone/>
              </a:pPr>
              <a:endParaRPr lang="en-US" sz="1600" b="1">
                <a:solidFill>
                  <a:prstClr val="black"/>
                </a:solidFill>
                <a:latin typeface="Times New Roman" panose="02020603050405020304" pitchFamily="18" charset="0"/>
                <a:cs typeface="Times New Roman" panose="02020603050405020304" pitchFamily="18" charset="0"/>
              </a:endParaRPr>
            </a:p>
          </p:txBody>
        </p:sp>
        <p:sp>
          <p:nvSpPr>
            <p:cNvPr id="46" name="Line 30"/>
            <p:cNvSpPr>
              <a:spLocks noChangeShapeType="1"/>
            </p:cNvSpPr>
            <p:nvPr/>
          </p:nvSpPr>
          <p:spPr bwMode="auto">
            <a:xfrm>
              <a:off x="3921125" y="1968500"/>
              <a:ext cx="0" cy="53340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eaLnBrk="0" fontAlgn="base" hangingPunct="0">
                <a:lnSpc>
                  <a:spcPct val="85000"/>
                </a:lnSpc>
                <a:spcBef>
                  <a:spcPct val="40000"/>
                </a:spcBef>
                <a:spcAft>
                  <a:spcPct val="0"/>
                </a:spcAft>
                <a:buClr>
                  <a:srgbClr val="001ADC"/>
                </a:buClr>
                <a:buSzPct val="100000"/>
                <a:buFont typeface="Wingdings" pitchFamily="2" charset="2"/>
                <a:buNone/>
              </a:pPr>
              <a:endParaRPr lang="en-US" sz="1600" b="1">
                <a:solidFill>
                  <a:prstClr val="black"/>
                </a:solidFill>
                <a:latin typeface="Times New Roman" panose="02020603050405020304" pitchFamily="18" charset="0"/>
                <a:cs typeface="Times New Roman" panose="02020603050405020304" pitchFamily="18" charset="0"/>
              </a:endParaRPr>
            </a:p>
          </p:txBody>
        </p:sp>
        <p:sp>
          <p:nvSpPr>
            <p:cNvPr id="47" name="Text Box 31"/>
            <p:cNvSpPr txBox="1">
              <a:spLocks noChangeArrowheads="1"/>
            </p:cNvSpPr>
            <p:nvPr/>
          </p:nvSpPr>
          <p:spPr bwMode="auto">
            <a:xfrm>
              <a:off x="3091484" y="3929520"/>
              <a:ext cx="640106" cy="437232"/>
            </a:xfrm>
            <a:prstGeom prst="rect">
              <a:avLst/>
            </a:prstGeom>
            <a:noFill/>
            <a:ln w="28575">
              <a:noFill/>
              <a:miter lim="800000"/>
              <a:headEnd/>
              <a:tailEnd/>
            </a:ln>
          </p:spPr>
          <p:txBody>
            <a:bodyPr wrap="none" anchor="ctr">
              <a:prstTxWarp prst="textNoShape">
                <a:avLst/>
              </a:prstTxWarp>
              <a:spAutoFit/>
            </a:bodyPr>
            <a:lstStyle/>
            <a:p>
              <a:pPr algn="ctr" defTabSz="457200" eaLnBrk="0" fontAlgn="base" hangingPunct="0">
                <a:lnSpc>
                  <a:spcPct val="85000"/>
                </a:lnSpc>
                <a:spcBef>
                  <a:spcPct val="40000"/>
                </a:spcBef>
                <a:spcAft>
                  <a:spcPct val="0"/>
                </a:spcAft>
                <a:buClr>
                  <a:srgbClr val="001ADC"/>
                </a:buClr>
                <a:buSzPct val="100000"/>
                <a:buFont typeface="Wingdings" pitchFamily="2" charset="2"/>
                <a:buNone/>
              </a:pPr>
              <a:r>
                <a:rPr lang="en-US" b="1" smtClean="0">
                  <a:solidFill>
                    <a:prstClr val="black"/>
                  </a:solidFill>
                  <a:latin typeface="Times New Roman" panose="02020603050405020304" pitchFamily="18" charset="0"/>
                  <a:cs typeface="Times New Roman" panose="02020603050405020304" pitchFamily="18" charset="0"/>
                </a:rPr>
                <a:t>imm</a:t>
              </a:r>
              <a:endParaRPr lang="en-US" b="1" dirty="0">
                <a:solidFill>
                  <a:prstClr val="black"/>
                </a:solidFill>
                <a:latin typeface="Times New Roman" panose="02020603050405020304" pitchFamily="18" charset="0"/>
                <a:cs typeface="Times New Roman" panose="02020603050405020304" pitchFamily="18" charset="0"/>
              </a:endParaRPr>
            </a:p>
          </p:txBody>
        </p:sp>
        <p:sp>
          <p:nvSpPr>
            <p:cNvPr id="48" name="Line 32"/>
            <p:cNvSpPr>
              <a:spLocks noChangeShapeType="1"/>
            </p:cNvSpPr>
            <p:nvPr/>
          </p:nvSpPr>
          <p:spPr bwMode="auto">
            <a:xfrm>
              <a:off x="1676400" y="3111500"/>
              <a:ext cx="0" cy="83820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eaLnBrk="0" fontAlgn="base" hangingPunct="0">
                <a:lnSpc>
                  <a:spcPct val="85000"/>
                </a:lnSpc>
                <a:spcBef>
                  <a:spcPct val="40000"/>
                </a:spcBef>
                <a:spcAft>
                  <a:spcPct val="0"/>
                </a:spcAft>
                <a:buClr>
                  <a:srgbClr val="001ADC"/>
                </a:buClr>
                <a:buSzPct val="100000"/>
                <a:buFont typeface="Wingdings" pitchFamily="2" charset="2"/>
                <a:buNone/>
              </a:pPr>
              <a:endParaRPr lang="en-US" sz="1600" b="1">
                <a:solidFill>
                  <a:prstClr val="black"/>
                </a:solidFill>
                <a:latin typeface="Times New Roman" panose="02020603050405020304" pitchFamily="18" charset="0"/>
                <a:cs typeface="Times New Roman" panose="02020603050405020304" pitchFamily="18" charset="0"/>
              </a:endParaRPr>
            </a:p>
          </p:txBody>
        </p:sp>
        <p:sp>
          <p:nvSpPr>
            <p:cNvPr id="49" name="AutoShape 33"/>
            <p:cNvSpPr>
              <a:spLocks noChangeArrowheads="1"/>
            </p:cNvSpPr>
            <p:nvPr/>
          </p:nvSpPr>
          <p:spPr bwMode="auto">
            <a:xfrm rot="16200000">
              <a:off x="703652" y="4293696"/>
              <a:ext cx="805021" cy="378809"/>
            </a:xfrm>
            <a:prstGeom prst="roundRect">
              <a:avLst>
                <a:gd name="adj" fmla="val 16667"/>
              </a:avLst>
            </a:prstGeom>
            <a:solidFill>
              <a:srgbClr val="FFFFFF"/>
            </a:solidFill>
            <a:ln w="28575">
              <a:solidFill>
                <a:schemeClr val="tx1"/>
              </a:solidFill>
              <a:round/>
              <a:headEnd/>
              <a:tailEnd/>
            </a:ln>
          </p:spPr>
          <p:txBody>
            <a:bodyPr wrap="none" anchor="ctr">
              <a:prstTxWarp prst="textNoShape">
                <a:avLst/>
              </a:prstTxWarp>
            </a:bodyPr>
            <a:lstStyle/>
            <a:p>
              <a:pPr algn="ctr" defTabSz="457200" eaLnBrk="0" fontAlgn="base" hangingPunct="0">
                <a:lnSpc>
                  <a:spcPct val="85000"/>
                </a:lnSpc>
                <a:spcBef>
                  <a:spcPct val="40000"/>
                </a:spcBef>
                <a:spcAft>
                  <a:spcPct val="0"/>
                </a:spcAft>
                <a:buClr>
                  <a:srgbClr val="001ADC"/>
                </a:buClr>
                <a:buSzPct val="100000"/>
                <a:buFont typeface="Wingdings" pitchFamily="2" charset="2"/>
                <a:buNone/>
              </a:pPr>
              <a:r>
                <a:rPr lang="en-US" b="1" dirty="0" smtClean="0">
                  <a:solidFill>
                    <a:prstClr val="black"/>
                  </a:solidFill>
                  <a:latin typeface="Times New Roman" panose="02020603050405020304" pitchFamily="18" charset="0"/>
                  <a:cs typeface="Times New Roman" panose="02020603050405020304" pitchFamily="18" charset="0"/>
                </a:rPr>
                <a:t>MUX</a:t>
              </a:r>
              <a:endParaRPr lang="en-US" b="1" dirty="0">
                <a:solidFill>
                  <a:prstClr val="black"/>
                </a:solidFill>
                <a:latin typeface="Times New Roman" panose="02020603050405020304" pitchFamily="18" charset="0"/>
                <a:cs typeface="Times New Roman" panose="02020603050405020304" pitchFamily="18" charset="0"/>
              </a:endParaRPr>
            </a:p>
          </p:txBody>
        </p:sp>
        <p:sp>
          <p:nvSpPr>
            <p:cNvPr id="50" name="Line 34"/>
            <p:cNvSpPr>
              <a:spLocks noChangeShapeType="1"/>
            </p:cNvSpPr>
            <p:nvPr/>
          </p:nvSpPr>
          <p:spPr bwMode="auto">
            <a:xfrm flipH="1">
              <a:off x="1295400" y="4308475"/>
              <a:ext cx="2286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eaLnBrk="0" fontAlgn="base" hangingPunct="0">
                <a:lnSpc>
                  <a:spcPct val="85000"/>
                </a:lnSpc>
                <a:spcBef>
                  <a:spcPct val="40000"/>
                </a:spcBef>
                <a:spcAft>
                  <a:spcPct val="0"/>
                </a:spcAft>
                <a:buClr>
                  <a:srgbClr val="001ADC"/>
                </a:buClr>
                <a:buSzPct val="100000"/>
                <a:buFont typeface="Wingdings" pitchFamily="2" charset="2"/>
                <a:buNone/>
              </a:pPr>
              <a:endParaRPr lang="en-US" sz="1600" b="1">
                <a:solidFill>
                  <a:prstClr val="black"/>
                </a:solidFill>
                <a:latin typeface="Times New Roman" panose="02020603050405020304" pitchFamily="18" charset="0"/>
                <a:cs typeface="Times New Roman" panose="02020603050405020304" pitchFamily="18" charset="0"/>
              </a:endParaRPr>
            </a:p>
          </p:txBody>
        </p:sp>
        <p:sp>
          <p:nvSpPr>
            <p:cNvPr id="51" name="Line 35"/>
            <p:cNvSpPr>
              <a:spLocks noChangeShapeType="1"/>
            </p:cNvSpPr>
            <p:nvPr/>
          </p:nvSpPr>
          <p:spPr bwMode="auto">
            <a:xfrm>
              <a:off x="3743325" y="3995738"/>
              <a:ext cx="0" cy="671512"/>
            </a:xfrm>
            <a:prstGeom prst="line">
              <a:avLst/>
            </a:prstGeom>
            <a:noFill/>
            <a:ln w="28575">
              <a:solidFill>
                <a:schemeClr val="tx1"/>
              </a:solidFill>
              <a:round/>
              <a:headEnd/>
              <a:tailEnd/>
            </a:ln>
          </p:spPr>
          <p:txBody>
            <a:bodyPr wrap="none" anchor="ctr">
              <a:prstTxWarp prst="textNoShape">
                <a:avLst/>
              </a:prstTxWarp>
            </a:bodyPr>
            <a:lstStyle/>
            <a:p>
              <a:pPr defTabSz="457200" eaLnBrk="0" fontAlgn="base" hangingPunct="0">
                <a:lnSpc>
                  <a:spcPct val="85000"/>
                </a:lnSpc>
                <a:spcBef>
                  <a:spcPct val="40000"/>
                </a:spcBef>
                <a:spcAft>
                  <a:spcPct val="0"/>
                </a:spcAft>
                <a:buClr>
                  <a:srgbClr val="001ADC"/>
                </a:buClr>
                <a:buSzPct val="100000"/>
                <a:buFont typeface="Wingdings" pitchFamily="2" charset="2"/>
                <a:buNone/>
              </a:pPr>
              <a:endParaRPr lang="en-US" sz="1600" b="1">
                <a:solidFill>
                  <a:prstClr val="black"/>
                </a:solidFill>
                <a:latin typeface="Times New Roman" panose="02020603050405020304" pitchFamily="18" charset="0"/>
                <a:cs typeface="Times New Roman" panose="02020603050405020304" pitchFamily="18" charset="0"/>
              </a:endParaRPr>
            </a:p>
          </p:txBody>
        </p:sp>
        <p:sp>
          <p:nvSpPr>
            <p:cNvPr id="52" name="Line 36"/>
            <p:cNvSpPr>
              <a:spLocks noChangeShapeType="1"/>
            </p:cNvSpPr>
            <p:nvPr/>
          </p:nvSpPr>
          <p:spPr bwMode="auto">
            <a:xfrm flipH="1">
              <a:off x="1295400" y="4667250"/>
              <a:ext cx="2447925"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eaLnBrk="0" fontAlgn="base" hangingPunct="0">
                <a:lnSpc>
                  <a:spcPct val="85000"/>
                </a:lnSpc>
                <a:spcBef>
                  <a:spcPct val="40000"/>
                </a:spcBef>
                <a:spcAft>
                  <a:spcPct val="0"/>
                </a:spcAft>
                <a:buClr>
                  <a:srgbClr val="001ADC"/>
                </a:buClr>
                <a:buSzPct val="100000"/>
                <a:buFont typeface="Wingdings" pitchFamily="2" charset="2"/>
                <a:buNone/>
              </a:pPr>
              <a:endParaRPr lang="en-US" sz="1600" b="1">
                <a:solidFill>
                  <a:prstClr val="black"/>
                </a:solidFill>
                <a:latin typeface="Times New Roman" panose="02020603050405020304" pitchFamily="18" charset="0"/>
                <a:cs typeface="Times New Roman" panose="02020603050405020304" pitchFamily="18" charset="0"/>
              </a:endParaRPr>
            </a:p>
          </p:txBody>
        </p:sp>
        <p:sp>
          <p:nvSpPr>
            <p:cNvPr id="53" name="Line 37"/>
            <p:cNvSpPr>
              <a:spLocks noChangeShapeType="1"/>
            </p:cNvSpPr>
            <p:nvPr/>
          </p:nvSpPr>
          <p:spPr bwMode="auto">
            <a:xfrm flipH="1">
              <a:off x="533400" y="4483100"/>
              <a:ext cx="381000" cy="0"/>
            </a:xfrm>
            <a:prstGeom prst="line">
              <a:avLst/>
            </a:prstGeom>
            <a:noFill/>
            <a:ln w="28575">
              <a:solidFill>
                <a:schemeClr val="tx1"/>
              </a:solidFill>
              <a:round/>
              <a:headEnd/>
              <a:tailEnd/>
            </a:ln>
          </p:spPr>
          <p:txBody>
            <a:bodyPr wrap="none" anchor="ctr">
              <a:prstTxWarp prst="textNoShape">
                <a:avLst/>
              </a:prstTxWarp>
            </a:bodyPr>
            <a:lstStyle/>
            <a:p>
              <a:pPr defTabSz="457200" eaLnBrk="0" fontAlgn="base" hangingPunct="0">
                <a:lnSpc>
                  <a:spcPct val="85000"/>
                </a:lnSpc>
                <a:spcBef>
                  <a:spcPct val="40000"/>
                </a:spcBef>
                <a:spcAft>
                  <a:spcPct val="0"/>
                </a:spcAft>
                <a:buClr>
                  <a:srgbClr val="001ADC"/>
                </a:buClr>
                <a:buSzPct val="100000"/>
                <a:buFont typeface="Wingdings" pitchFamily="2" charset="2"/>
                <a:buNone/>
              </a:pPr>
              <a:endParaRPr lang="en-US" sz="1600" b="1">
                <a:solidFill>
                  <a:prstClr val="black"/>
                </a:solidFill>
                <a:latin typeface="Times New Roman" panose="02020603050405020304" pitchFamily="18" charset="0"/>
                <a:cs typeface="Times New Roman" panose="02020603050405020304" pitchFamily="18" charset="0"/>
              </a:endParaRPr>
            </a:p>
          </p:txBody>
        </p:sp>
        <p:sp>
          <p:nvSpPr>
            <p:cNvPr id="54" name="Line 38"/>
            <p:cNvSpPr>
              <a:spLocks noChangeShapeType="1"/>
            </p:cNvSpPr>
            <p:nvPr/>
          </p:nvSpPr>
          <p:spPr bwMode="auto">
            <a:xfrm flipV="1">
              <a:off x="533400" y="3111500"/>
              <a:ext cx="0" cy="1371600"/>
            </a:xfrm>
            <a:prstGeom prst="line">
              <a:avLst/>
            </a:prstGeom>
            <a:noFill/>
            <a:ln w="28575">
              <a:solidFill>
                <a:schemeClr val="tx1"/>
              </a:solidFill>
              <a:round/>
              <a:headEnd/>
              <a:tailEnd/>
            </a:ln>
          </p:spPr>
          <p:txBody>
            <a:bodyPr wrap="none" anchor="ctr">
              <a:prstTxWarp prst="textNoShape">
                <a:avLst/>
              </a:prstTxWarp>
            </a:bodyPr>
            <a:lstStyle/>
            <a:p>
              <a:pPr defTabSz="457200" eaLnBrk="0" fontAlgn="base" hangingPunct="0">
                <a:lnSpc>
                  <a:spcPct val="85000"/>
                </a:lnSpc>
                <a:spcBef>
                  <a:spcPct val="40000"/>
                </a:spcBef>
                <a:spcAft>
                  <a:spcPct val="0"/>
                </a:spcAft>
                <a:buClr>
                  <a:srgbClr val="001ADC"/>
                </a:buClr>
                <a:buSzPct val="100000"/>
                <a:buFont typeface="Wingdings" pitchFamily="2" charset="2"/>
                <a:buNone/>
              </a:pPr>
              <a:endParaRPr lang="en-US" sz="1600" b="1">
                <a:solidFill>
                  <a:prstClr val="black"/>
                </a:solidFill>
                <a:latin typeface="Times New Roman" panose="02020603050405020304" pitchFamily="18" charset="0"/>
                <a:cs typeface="Times New Roman" panose="02020603050405020304" pitchFamily="18" charset="0"/>
              </a:endParaRPr>
            </a:p>
          </p:txBody>
        </p:sp>
        <p:sp>
          <p:nvSpPr>
            <p:cNvPr id="55" name="Line 39"/>
            <p:cNvSpPr>
              <a:spLocks noChangeShapeType="1"/>
            </p:cNvSpPr>
            <p:nvPr/>
          </p:nvSpPr>
          <p:spPr bwMode="auto">
            <a:xfrm>
              <a:off x="533400" y="3111500"/>
              <a:ext cx="3810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eaLnBrk="0" fontAlgn="base" hangingPunct="0">
                <a:lnSpc>
                  <a:spcPct val="85000"/>
                </a:lnSpc>
                <a:spcBef>
                  <a:spcPct val="40000"/>
                </a:spcBef>
                <a:spcAft>
                  <a:spcPct val="0"/>
                </a:spcAft>
                <a:buClr>
                  <a:srgbClr val="001ADC"/>
                </a:buClr>
                <a:buSzPct val="100000"/>
                <a:buFont typeface="Wingdings" pitchFamily="2" charset="2"/>
                <a:buNone/>
              </a:pPr>
              <a:endParaRPr lang="en-US" sz="1600" b="1">
                <a:solidFill>
                  <a:prstClr val="black"/>
                </a:solidFill>
                <a:latin typeface="Times New Roman" panose="02020603050405020304" pitchFamily="18" charset="0"/>
                <a:cs typeface="Times New Roman" panose="02020603050405020304" pitchFamily="18" charset="0"/>
              </a:endParaRPr>
            </a:p>
          </p:txBody>
        </p:sp>
      </p:grpSp>
      <p:grpSp>
        <p:nvGrpSpPr>
          <p:cNvPr id="34" name="Group 33"/>
          <p:cNvGrpSpPr/>
          <p:nvPr/>
        </p:nvGrpSpPr>
        <p:grpSpPr>
          <a:xfrm>
            <a:off x="3383280" y="1387632"/>
            <a:ext cx="4361688" cy="2423031"/>
            <a:chOff x="3383280" y="1719072"/>
            <a:chExt cx="4361688" cy="2423031"/>
          </a:xfrm>
        </p:grpSpPr>
        <p:grpSp>
          <p:nvGrpSpPr>
            <p:cNvPr id="60" name="Group 59"/>
            <p:cNvGrpSpPr/>
            <p:nvPr/>
          </p:nvGrpSpPr>
          <p:grpSpPr>
            <a:xfrm>
              <a:off x="3383280" y="1719072"/>
              <a:ext cx="109728" cy="2423031"/>
              <a:chOff x="3383280" y="1627632"/>
              <a:chExt cx="109728" cy="2423031"/>
            </a:xfrm>
          </p:grpSpPr>
          <p:sp>
            <p:nvSpPr>
              <p:cNvPr id="76" name="Rectangle 75"/>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0" fontAlgn="base" hangingPunct="0">
                  <a:lnSpc>
                    <a:spcPct val="85000"/>
                  </a:lnSpc>
                  <a:spcBef>
                    <a:spcPct val="40000"/>
                  </a:spcBef>
                  <a:spcAft>
                    <a:spcPct val="0"/>
                  </a:spcAft>
                  <a:buClr>
                    <a:srgbClr val="001ADC"/>
                  </a:buClr>
                  <a:buSzPct val="100000"/>
                  <a:buFont typeface="Wingdings" pitchFamily="2" charset="2"/>
                  <a:buNone/>
                </a:pPr>
                <a:endParaRPr lang="en-US" sz="1600" b="1">
                  <a:solidFill>
                    <a:prstClr val="white"/>
                  </a:solidFill>
                  <a:latin typeface="Times New Roman" panose="02020603050405020304" pitchFamily="18" charset="0"/>
                  <a:cs typeface="Times New Roman" panose="02020603050405020304" pitchFamily="18" charset="0"/>
                </a:endParaRPr>
              </a:p>
            </p:txBody>
          </p:sp>
          <p:grpSp>
            <p:nvGrpSpPr>
              <p:cNvPr id="77" name="Group 76"/>
              <p:cNvGrpSpPr/>
              <p:nvPr/>
            </p:nvGrpSpPr>
            <p:grpSpPr>
              <a:xfrm>
                <a:off x="3392424" y="3820160"/>
                <a:ext cx="91440" cy="230503"/>
                <a:chOff x="3402584" y="3820160"/>
                <a:chExt cx="91440" cy="230503"/>
              </a:xfrm>
            </p:grpSpPr>
            <p:sp>
              <p:nvSpPr>
                <p:cNvPr id="78" name="Isosceles Triangle 77"/>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0" fontAlgn="base" hangingPunct="0">
                    <a:lnSpc>
                      <a:spcPct val="85000"/>
                    </a:lnSpc>
                    <a:spcBef>
                      <a:spcPct val="40000"/>
                    </a:spcBef>
                    <a:spcAft>
                      <a:spcPct val="0"/>
                    </a:spcAft>
                    <a:buClr>
                      <a:srgbClr val="001ADC"/>
                    </a:buClr>
                    <a:buSzPct val="100000"/>
                    <a:buFont typeface="Wingdings" pitchFamily="2" charset="2"/>
                    <a:buNone/>
                  </a:pPr>
                  <a:endParaRPr lang="en-US" sz="1600" b="1">
                    <a:solidFill>
                      <a:prstClr val="white"/>
                    </a:solidFill>
                    <a:latin typeface="Times New Roman" panose="02020603050405020304" pitchFamily="18" charset="0"/>
                    <a:cs typeface="Times New Roman" panose="02020603050405020304" pitchFamily="18" charset="0"/>
                  </a:endParaRPr>
                </a:p>
              </p:txBody>
            </p:sp>
            <p:cxnSp>
              <p:nvCxnSpPr>
                <p:cNvPr id="79" name="Straight Connector 78"/>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80" name="Group 79"/>
            <p:cNvGrpSpPr/>
            <p:nvPr/>
          </p:nvGrpSpPr>
          <p:grpSpPr>
            <a:xfrm>
              <a:off x="4937760" y="1719072"/>
              <a:ext cx="109728" cy="2423031"/>
              <a:chOff x="3383280" y="1627632"/>
              <a:chExt cx="109728" cy="2423031"/>
            </a:xfrm>
          </p:grpSpPr>
          <p:sp>
            <p:nvSpPr>
              <p:cNvPr id="81" name="Rectangle 80"/>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0" fontAlgn="base" hangingPunct="0">
                  <a:lnSpc>
                    <a:spcPct val="85000"/>
                  </a:lnSpc>
                  <a:spcBef>
                    <a:spcPct val="40000"/>
                  </a:spcBef>
                  <a:spcAft>
                    <a:spcPct val="0"/>
                  </a:spcAft>
                  <a:buClr>
                    <a:srgbClr val="001ADC"/>
                  </a:buClr>
                  <a:buSzPct val="100000"/>
                  <a:buFont typeface="Wingdings" pitchFamily="2" charset="2"/>
                  <a:buNone/>
                </a:pPr>
                <a:endParaRPr lang="en-US" sz="1600" b="1">
                  <a:solidFill>
                    <a:prstClr val="white"/>
                  </a:solidFill>
                  <a:latin typeface="Times New Roman" panose="02020603050405020304" pitchFamily="18" charset="0"/>
                  <a:cs typeface="Times New Roman" panose="02020603050405020304" pitchFamily="18" charset="0"/>
                </a:endParaRPr>
              </a:p>
            </p:txBody>
          </p:sp>
          <p:grpSp>
            <p:nvGrpSpPr>
              <p:cNvPr id="82" name="Group 81"/>
              <p:cNvGrpSpPr/>
              <p:nvPr/>
            </p:nvGrpSpPr>
            <p:grpSpPr>
              <a:xfrm>
                <a:off x="3392424" y="3820160"/>
                <a:ext cx="91440" cy="230503"/>
                <a:chOff x="3402584" y="3820160"/>
                <a:chExt cx="91440" cy="230503"/>
              </a:xfrm>
            </p:grpSpPr>
            <p:sp>
              <p:nvSpPr>
                <p:cNvPr id="83" name="Isosceles Triangle 82"/>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0" fontAlgn="base" hangingPunct="0">
                    <a:lnSpc>
                      <a:spcPct val="85000"/>
                    </a:lnSpc>
                    <a:spcBef>
                      <a:spcPct val="40000"/>
                    </a:spcBef>
                    <a:spcAft>
                      <a:spcPct val="0"/>
                    </a:spcAft>
                    <a:buClr>
                      <a:srgbClr val="001ADC"/>
                    </a:buClr>
                    <a:buSzPct val="100000"/>
                    <a:buFont typeface="Wingdings" pitchFamily="2" charset="2"/>
                    <a:buNone/>
                  </a:pPr>
                  <a:endParaRPr lang="en-US" sz="1600" b="1">
                    <a:solidFill>
                      <a:prstClr val="white"/>
                    </a:solidFill>
                    <a:latin typeface="Times New Roman" panose="02020603050405020304" pitchFamily="18" charset="0"/>
                    <a:cs typeface="Times New Roman" panose="02020603050405020304" pitchFamily="18" charset="0"/>
                  </a:endParaRPr>
                </a:p>
              </p:txBody>
            </p:sp>
            <p:cxnSp>
              <p:nvCxnSpPr>
                <p:cNvPr id="84" name="Straight Connector 83"/>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85" name="Group 84"/>
            <p:cNvGrpSpPr/>
            <p:nvPr/>
          </p:nvGrpSpPr>
          <p:grpSpPr>
            <a:xfrm>
              <a:off x="6217920" y="1719072"/>
              <a:ext cx="109728" cy="2423031"/>
              <a:chOff x="3383280" y="1627632"/>
              <a:chExt cx="109728" cy="2423031"/>
            </a:xfrm>
          </p:grpSpPr>
          <p:sp>
            <p:nvSpPr>
              <p:cNvPr id="86" name="Rectangle 85"/>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0" fontAlgn="base" hangingPunct="0">
                  <a:lnSpc>
                    <a:spcPct val="85000"/>
                  </a:lnSpc>
                  <a:spcBef>
                    <a:spcPct val="40000"/>
                  </a:spcBef>
                  <a:spcAft>
                    <a:spcPct val="0"/>
                  </a:spcAft>
                  <a:buClr>
                    <a:srgbClr val="001ADC"/>
                  </a:buClr>
                  <a:buSzPct val="100000"/>
                  <a:buFont typeface="Wingdings" pitchFamily="2" charset="2"/>
                  <a:buNone/>
                </a:pPr>
                <a:endParaRPr lang="en-US" sz="1600" b="1">
                  <a:solidFill>
                    <a:prstClr val="white"/>
                  </a:solidFill>
                  <a:latin typeface="Times New Roman" panose="02020603050405020304" pitchFamily="18" charset="0"/>
                  <a:cs typeface="Times New Roman" panose="02020603050405020304" pitchFamily="18" charset="0"/>
                </a:endParaRPr>
              </a:p>
            </p:txBody>
          </p:sp>
          <p:grpSp>
            <p:nvGrpSpPr>
              <p:cNvPr id="87" name="Group 86"/>
              <p:cNvGrpSpPr/>
              <p:nvPr/>
            </p:nvGrpSpPr>
            <p:grpSpPr>
              <a:xfrm>
                <a:off x="3392424" y="3820160"/>
                <a:ext cx="91440" cy="230503"/>
                <a:chOff x="3402584" y="3820160"/>
                <a:chExt cx="91440" cy="230503"/>
              </a:xfrm>
            </p:grpSpPr>
            <p:sp>
              <p:nvSpPr>
                <p:cNvPr id="88" name="Isosceles Triangle 87"/>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0" fontAlgn="base" hangingPunct="0">
                    <a:lnSpc>
                      <a:spcPct val="85000"/>
                    </a:lnSpc>
                    <a:spcBef>
                      <a:spcPct val="40000"/>
                    </a:spcBef>
                    <a:spcAft>
                      <a:spcPct val="0"/>
                    </a:spcAft>
                    <a:buClr>
                      <a:srgbClr val="001ADC"/>
                    </a:buClr>
                    <a:buSzPct val="100000"/>
                    <a:buFont typeface="Wingdings" pitchFamily="2" charset="2"/>
                    <a:buNone/>
                  </a:pPr>
                  <a:endParaRPr lang="en-US" sz="1600" b="1">
                    <a:solidFill>
                      <a:prstClr val="white"/>
                    </a:solidFill>
                    <a:latin typeface="Times New Roman" panose="02020603050405020304" pitchFamily="18" charset="0"/>
                    <a:cs typeface="Times New Roman" panose="02020603050405020304" pitchFamily="18" charset="0"/>
                  </a:endParaRPr>
                </a:p>
              </p:txBody>
            </p:sp>
            <p:cxnSp>
              <p:nvCxnSpPr>
                <p:cNvPr id="89" name="Straight Connector 88"/>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90" name="Group 89"/>
            <p:cNvGrpSpPr/>
            <p:nvPr/>
          </p:nvGrpSpPr>
          <p:grpSpPr>
            <a:xfrm>
              <a:off x="7635240" y="1719072"/>
              <a:ext cx="109728" cy="2423031"/>
              <a:chOff x="3383280" y="1627632"/>
              <a:chExt cx="109728" cy="2423031"/>
            </a:xfrm>
          </p:grpSpPr>
          <p:sp>
            <p:nvSpPr>
              <p:cNvPr id="91" name="Rectangle 90"/>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0" fontAlgn="base" hangingPunct="0">
                  <a:lnSpc>
                    <a:spcPct val="85000"/>
                  </a:lnSpc>
                  <a:spcBef>
                    <a:spcPct val="40000"/>
                  </a:spcBef>
                  <a:spcAft>
                    <a:spcPct val="0"/>
                  </a:spcAft>
                  <a:buClr>
                    <a:srgbClr val="001ADC"/>
                  </a:buClr>
                  <a:buSzPct val="100000"/>
                  <a:buFont typeface="Wingdings" pitchFamily="2" charset="2"/>
                  <a:buNone/>
                </a:pPr>
                <a:endParaRPr lang="en-US" sz="1600" b="1">
                  <a:solidFill>
                    <a:prstClr val="white"/>
                  </a:solidFill>
                  <a:latin typeface="Times New Roman" panose="02020603050405020304" pitchFamily="18" charset="0"/>
                  <a:cs typeface="Times New Roman" panose="02020603050405020304" pitchFamily="18" charset="0"/>
                </a:endParaRPr>
              </a:p>
            </p:txBody>
          </p:sp>
          <p:grpSp>
            <p:nvGrpSpPr>
              <p:cNvPr id="92" name="Group 91"/>
              <p:cNvGrpSpPr/>
              <p:nvPr/>
            </p:nvGrpSpPr>
            <p:grpSpPr>
              <a:xfrm>
                <a:off x="3392424" y="3820160"/>
                <a:ext cx="91440" cy="230503"/>
                <a:chOff x="3402584" y="3820160"/>
                <a:chExt cx="91440" cy="230503"/>
              </a:xfrm>
            </p:grpSpPr>
            <p:sp>
              <p:nvSpPr>
                <p:cNvPr id="93" name="Isosceles Triangle 92"/>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0" fontAlgn="base" hangingPunct="0">
                    <a:lnSpc>
                      <a:spcPct val="85000"/>
                    </a:lnSpc>
                    <a:spcBef>
                      <a:spcPct val="40000"/>
                    </a:spcBef>
                    <a:spcAft>
                      <a:spcPct val="0"/>
                    </a:spcAft>
                    <a:buClr>
                      <a:srgbClr val="001ADC"/>
                    </a:buClr>
                    <a:buSzPct val="100000"/>
                    <a:buFont typeface="Wingdings" pitchFamily="2" charset="2"/>
                    <a:buNone/>
                  </a:pPr>
                  <a:endParaRPr lang="en-US" sz="1600" b="1">
                    <a:solidFill>
                      <a:prstClr val="white"/>
                    </a:solidFill>
                    <a:latin typeface="Times New Roman" panose="02020603050405020304" pitchFamily="18" charset="0"/>
                    <a:cs typeface="Times New Roman" panose="02020603050405020304" pitchFamily="18" charset="0"/>
                  </a:endParaRPr>
                </a:p>
              </p:txBody>
            </p:sp>
            <p:cxnSp>
              <p:nvCxnSpPr>
                <p:cNvPr id="94" name="Straight Connector 93"/>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spTree>
    <p:extLst>
      <p:ext uri="{BB962C8B-B14F-4D97-AF65-F5344CB8AC3E}">
        <p14:creationId xmlns:p14="http://schemas.microsoft.com/office/powerpoint/2010/main" val="7320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dirty="0" smtClean="0">
                <a:solidFill>
                  <a:schemeClr val="accent1"/>
                </a:solidFill>
              </a:rPr>
              <a:t>1. </a:t>
            </a:r>
            <a:r>
              <a:rPr lang="zh-CN" altLang="en-US" dirty="0" smtClean="0">
                <a:solidFill>
                  <a:schemeClr val="accent1"/>
                </a:solidFill>
              </a:rPr>
              <a:t>结构冒险</a:t>
            </a:r>
            <a:endParaRPr lang="en-AU" dirty="0">
              <a:solidFill>
                <a:schemeClr val="accent1"/>
              </a:solidFill>
            </a:endParaRPr>
          </a:p>
        </p:txBody>
      </p:sp>
      <p:sp>
        <p:nvSpPr>
          <p:cNvPr id="337923" name="Rectangle 3"/>
          <p:cNvSpPr>
            <a:spLocks noGrp="1" noChangeArrowheads="1"/>
          </p:cNvSpPr>
          <p:nvPr>
            <p:ph idx="1"/>
          </p:nvPr>
        </p:nvSpPr>
        <p:spPr>
          <a:xfrm>
            <a:off x="457200" y="1600199"/>
            <a:ext cx="8229600" cy="4937760"/>
          </a:xfrm>
        </p:spPr>
        <p:txBody>
          <a:bodyPr>
            <a:normAutofit/>
          </a:bodyPr>
          <a:lstStyle/>
          <a:p>
            <a:r>
              <a:rPr lang="zh-CN" altLang="en-US" b="1" dirty="0" smtClean="0"/>
              <a:t>所需硬件资源的冲突</a:t>
            </a:r>
            <a:endParaRPr lang="en-US" b="1" dirty="0"/>
          </a:p>
          <a:p>
            <a:r>
              <a:rPr lang="zh-CN" altLang="en-US" b="1" dirty="0"/>
              <a:t>如</a:t>
            </a:r>
            <a:r>
              <a:rPr lang="zh-CN" altLang="en-US" b="1" dirty="0" smtClean="0"/>
              <a:t>果</a:t>
            </a:r>
            <a:r>
              <a:rPr lang="en-US" b="1" dirty="0" smtClean="0"/>
              <a:t>MIPS</a:t>
            </a:r>
            <a:r>
              <a:rPr lang="zh-CN" altLang="en-US" b="1" dirty="0" smtClean="0"/>
              <a:t>流水线仅有一个内存</a:t>
            </a:r>
            <a:endParaRPr lang="en-US" b="1" dirty="0"/>
          </a:p>
          <a:p>
            <a:pPr lvl="1"/>
            <a:r>
              <a:rPr lang="zh-CN" altLang="en-US" b="1" dirty="0" smtClean="0"/>
              <a:t>读或写数据操作需要获取内存的权限</a:t>
            </a:r>
            <a:endParaRPr lang="en-US" b="1" dirty="0" smtClean="0"/>
          </a:p>
          <a:p>
            <a:pPr lvl="1"/>
            <a:r>
              <a:rPr lang="zh-CN" altLang="en-US" b="1" dirty="0" smtClean="0"/>
              <a:t>取址需要等待一个周期</a:t>
            </a:r>
            <a:endParaRPr lang="en-US" b="1" dirty="0" smtClean="0"/>
          </a:p>
          <a:p>
            <a:pPr lvl="2"/>
            <a:r>
              <a:rPr lang="zh-CN" altLang="en-US" b="1" dirty="0" smtClean="0"/>
              <a:t>引入流水线气泡（</a:t>
            </a:r>
            <a:r>
              <a:rPr lang="en-US" altLang="zh-CN" b="1" dirty="0" smtClean="0"/>
              <a:t>Bubble</a:t>
            </a:r>
            <a:r>
              <a:rPr lang="zh-CN" altLang="en-US" b="1" dirty="0" smtClean="0"/>
              <a:t>）</a:t>
            </a:r>
            <a:endParaRPr lang="en-US" b="1" dirty="0" smtClean="0"/>
          </a:p>
          <a:p>
            <a:r>
              <a:rPr lang="zh-CN" altLang="en-US" b="1" dirty="0" smtClean="0"/>
              <a:t>因此，流水线的数据通路需要将指令和数据分别存储。</a:t>
            </a:r>
            <a:endParaRPr lang="en-US" b="1" dirty="0" smtClean="0"/>
          </a:p>
        </p:txBody>
      </p:sp>
      <p:sp>
        <p:nvSpPr>
          <p:cNvPr id="2" name="灯片编号占位符 1"/>
          <p:cNvSpPr>
            <a:spLocks noGrp="1"/>
          </p:cNvSpPr>
          <p:nvPr>
            <p:ph type="sldNum" sz="quarter" idx="12"/>
          </p:nvPr>
        </p:nvSpPr>
        <p:spPr/>
        <p:txBody>
          <a:bodyPr/>
          <a:lstStyle/>
          <a:p>
            <a:fld id="{3CC63E4C-4642-794D-A2FD-70F6B81535F5}" type="slidenum">
              <a:rPr lang="en-US" smtClean="0">
                <a:solidFill>
                  <a:prstClr val="black">
                    <a:tint val="75000"/>
                  </a:prstClr>
                </a:solidFill>
              </a:rPr>
              <a:pPr/>
              <a:t>50</a:t>
            </a:fld>
            <a:endParaRPr lang="en-US" dirty="0">
              <a:solidFill>
                <a:prstClr val="black">
                  <a:tint val="75000"/>
                </a:prstClr>
              </a:solidFill>
            </a:endParaRPr>
          </a:p>
        </p:txBody>
      </p:sp>
    </p:spTree>
    <p:extLst>
      <p:ext uri="{BB962C8B-B14F-4D97-AF65-F5344CB8AC3E}">
        <p14:creationId xmlns:p14="http://schemas.microsoft.com/office/powerpoint/2010/main" val="13152220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4335388" y="2107530"/>
            <a:ext cx="1019175" cy="3089275"/>
            <a:chOff x="2470" y="1034"/>
            <a:chExt cx="642" cy="1946"/>
          </a:xfrm>
        </p:grpSpPr>
        <p:sp>
          <p:nvSpPr>
            <p:cNvPr id="2743301" name="Oval 5"/>
            <p:cNvSpPr>
              <a:spLocks noChangeArrowheads="1"/>
            </p:cNvSpPr>
            <p:nvPr/>
          </p:nvSpPr>
          <p:spPr bwMode="auto">
            <a:xfrm>
              <a:off x="2470" y="2481"/>
              <a:ext cx="623" cy="499"/>
            </a:xfrm>
            <a:prstGeom prst="ellipse">
              <a:avLst/>
            </a:prstGeom>
            <a:noFill/>
            <a:ln w="57150">
              <a:solidFill>
                <a:schemeClr val="accent1"/>
              </a:solidFill>
              <a:round/>
              <a:headEnd/>
              <a:tailEnd/>
            </a:ln>
            <a:effectLst/>
          </p:spPr>
          <p:txBody>
            <a:bodyPr wrap="none" anchor="ctr">
              <a:prstTxWarp prst="textNoShape">
                <a:avLst/>
              </a:prstTxWarp>
            </a:bodyPr>
            <a:lstStyle/>
            <a:p>
              <a:endParaRPr lang="en-US"/>
            </a:p>
          </p:txBody>
        </p:sp>
        <p:sp>
          <p:nvSpPr>
            <p:cNvPr id="2743302" name="Oval 6"/>
            <p:cNvSpPr>
              <a:spLocks noChangeArrowheads="1"/>
            </p:cNvSpPr>
            <p:nvPr/>
          </p:nvSpPr>
          <p:spPr bwMode="auto">
            <a:xfrm>
              <a:off x="2489" y="1034"/>
              <a:ext cx="623" cy="566"/>
            </a:xfrm>
            <a:prstGeom prst="ellipse">
              <a:avLst/>
            </a:prstGeom>
            <a:noFill/>
            <a:ln w="57150">
              <a:solidFill>
                <a:schemeClr val="accent1"/>
              </a:solidFill>
              <a:round/>
              <a:headEnd/>
              <a:tailEnd/>
            </a:ln>
            <a:effectLst/>
          </p:spPr>
          <p:txBody>
            <a:bodyPr wrap="none" anchor="ctr">
              <a:prstTxWarp prst="textNoShape">
                <a:avLst/>
              </a:prstTxWarp>
            </a:bodyPr>
            <a:lstStyle/>
            <a:p>
              <a:endParaRPr lang="en-US"/>
            </a:p>
          </p:txBody>
        </p:sp>
      </p:grpSp>
      <p:grpSp>
        <p:nvGrpSpPr>
          <p:cNvPr id="3" name="Group 7"/>
          <p:cNvGrpSpPr>
            <a:grpSpLocks/>
          </p:cNvGrpSpPr>
          <p:nvPr/>
        </p:nvGrpSpPr>
        <p:grpSpPr bwMode="auto">
          <a:xfrm>
            <a:off x="755576" y="1340768"/>
            <a:ext cx="7799388" cy="4700588"/>
            <a:chOff x="215" y="551"/>
            <a:chExt cx="4913" cy="2961"/>
          </a:xfrm>
        </p:grpSpPr>
        <p:grpSp>
          <p:nvGrpSpPr>
            <p:cNvPr id="4" name="Group 8"/>
            <p:cNvGrpSpPr>
              <a:grpSpLocks/>
            </p:cNvGrpSpPr>
            <p:nvPr/>
          </p:nvGrpSpPr>
          <p:grpSpPr bwMode="auto">
            <a:xfrm>
              <a:off x="2624" y="1200"/>
              <a:ext cx="340" cy="289"/>
              <a:chOff x="2624" y="1200"/>
              <a:chExt cx="340" cy="289"/>
            </a:xfrm>
          </p:grpSpPr>
          <p:sp>
            <p:nvSpPr>
              <p:cNvPr id="2743305" name="Freeform 9"/>
              <p:cNvSpPr>
                <a:spLocks/>
              </p:cNvSpPr>
              <p:nvPr/>
            </p:nvSpPr>
            <p:spPr bwMode="auto">
              <a:xfrm>
                <a:off x="2624" y="120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06" name="Freeform 10"/>
              <p:cNvSpPr>
                <a:spLocks/>
              </p:cNvSpPr>
              <p:nvPr/>
            </p:nvSpPr>
            <p:spPr bwMode="auto">
              <a:xfrm>
                <a:off x="2793" y="120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5" name="Group 11"/>
            <p:cNvGrpSpPr>
              <a:grpSpLocks/>
            </p:cNvGrpSpPr>
            <p:nvPr/>
          </p:nvGrpSpPr>
          <p:grpSpPr bwMode="auto">
            <a:xfrm>
              <a:off x="2624" y="2592"/>
              <a:ext cx="340" cy="289"/>
              <a:chOff x="2624" y="2592"/>
              <a:chExt cx="340" cy="289"/>
            </a:xfrm>
          </p:grpSpPr>
          <p:sp>
            <p:nvSpPr>
              <p:cNvPr id="2743308" name="Freeform 12"/>
              <p:cNvSpPr>
                <a:spLocks/>
              </p:cNvSpPr>
              <p:nvPr/>
            </p:nvSpPr>
            <p:spPr bwMode="auto">
              <a:xfrm>
                <a:off x="2624" y="2592"/>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09" name="Freeform 13"/>
              <p:cNvSpPr>
                <a:spLocks/>
              </p:cNvSpPr>
              <p:nvPr/>
            </p:nvSpPr>
            <p:spPr bwMode="auto">
              <a:xfrm>
                <a:off x="2793" y="2592"/>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310" name="Rectangle 14"/>
            <p:cNvSpPr>
              <a:spLocks noChangeArrowheads="1"/>
            </p:cNvSpPr>
            <p:nvPr/>
          </p:nvSpPr>
          <p:spPr bwMode="auto">
            <a:xfrm>
              <a:off x="2605" y="2594"/>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a:t>
              </a:r>
              <a:r>
                <a:rPr lang="en-US" sz="1600" b="1" smtClean="0">
                  <a:solidFill>
                    <a:schemeClr val="tx1"/>
                  </a:solidFill>
                  <a:latin typeface="Times" pitchFamily="-65" charset="0"/>
                </a:rPr>
                <a:t>I$</a:t>
              </a:r>
              <a:endParaRPr lang="en-US" sz="1600" b="1" dirty="0">
                <a:solidFill>
                  <a:schemeClr val="tx1"/>
                </a:solidFill>
                <a:latin typeface="Times" pitchFamily="-65" charset="0"/>
              </a:endParaRPr>
            </a:p>
          </p:txBody>
        </p:sp>
        <p:sp>
          <p:nvSpPr>
            <p:cNvPr id="2743311" name="Line 15"/>
            <p:cNvSpPr>
              <a:spLocks noChangeShapeType="1"/>
            </p:cNvSpPr>
            <p:nvPr/>
          </p:nvSpPr>
          <p:spPr bwMode="auto">
            <a:xfrm>
              <a:off x="584" y="1224"/>
              <a:ext cx="0" cy="2032"/>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2743312" name="Line 16"/>
            <p:cNvSpPr>
              <a:spLocks noChangeShapeType="1"/>
            </p:cNvSpPr>
            <p:nvPr/>
          </p:nvSpPr>
          <p:spPr bwMode="auto">
            <a:xfrm>
              <a:off x="984" y="840"/>
              <a:ext cx="3976" cy="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2743313" name="Rectangle 17"/>
            <p:cNvSpPr>
              <a:spLocks noChangeArrowheads="1"/>
            </p:cNvSpPr>
            <p:nvPr/>
          </p:nvSpPr>
          <p:spPr bwMode="auto">
            <a:xfrm>
              <a:off x="579" y="1302"/>
              <a:ext cx="649"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Load</a:t>
              </a:r>
            </a:p>
          </p:txBody>
        </p:sp>
        <p:sp>
          <p:nvSpPr>
            <p:cNvPr id="2743314" name="Rectangle 18"/>
            <p:cNvSpPr>
              <a:spLocks noChangeArrowheads="1"/>
            </p:cNvSpPr>
            <p:nvPr/>
          </p:nvSpPr>
          <p:spPr bwMode="auto">
            <a:xfrm>
              <a:off x="563" y="1718"/>
              <a:ext cx="786"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smtClean="0">
                  <a:solidFill>
                    <a:schemeClr val="tx1"/>
                  </a:solidFill>
                  <a:latin typeface="Arial" pitchFamily="-65" charset="0"/>
                </a:rPr>
                <a:t>Instr </a:t>
              </a:r>
              <a:r>
                <a:rPr lang="en-US" sz="2800" b="1" dirty="0">
                  <a:solidFill>
                    <a:schemeClr val="tx1"/>
                  </a:solidFill>
                  <a:latin typeface="Arial" pitchFamily="-65" charset="0"/>
                </a:rPr>
                <a:t>1</a:t>
              </a:r>
            </a:p>
          </p:txBody>
        </p:sp>
        <p:sp>
          <p:nvSpPr>
            <p:cNvPr id="2743315" name="Rectangle 19"/>
            <p:cNvSpPr>
              <a:spLocks noChangeArrowheads="1"/>
            </p:cNvSpPr>
            <p:nvPr/>
          </p:nvSpPr>
          <p:spPr bwMode="auto">
            <a:xfrm>
              <a:off x="555" y="2182"/>
              <a:ext cx="786"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smtClean="0">
                  <a:solidFill>
                    <a:schemeClr val="tx1"/>
                  </a:solidFill>
                  <a:latin typeface="Arial" pitchFamily="-65" charset="0"/>
                </a:rPr>
                <a:t>Instr </a:t>
              </a:r>
              <a:r>
                <a:rPr lang="en-US" sz="2800" b="1" dirty="0">
                  <a:solidFill>
                    <a:schemeClr val="tx1"/>
                  </a:solidFill>
                  <a:latin typeface="Arial" pitchFamily="-65" charset="0"/>
                </a:rPr>
                <a:t>2</a:t>
              </a:r>
            </a:p>
          </p:txBody>
        </p:sp>
        <p:sp>
          <p:nvSpPr>
            <p:cNvPr id="2743316" name="Rectangle 20"/>
            <p:cNvSpPr>
              <a:spLocks noChangeArrowheads="1"/>
            </p:cNvSpPr>
            <p:nvPr/>
          </p:nvSpPr>
          <p:spPr bwMode="auto">
            <a:xfrm>
              <a:off x="598" y="2612"/>
              <a:ext cx="786"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smtClean="0">
                  <a:solidFill>
                    <a:schemeClr val="tx1"/>
                  </a:solidFill>
                  <a:latin typeface="Arial" pitchFamily="-65" charset="0"/>
                </a:rPr>
                <a:t>Instr </a:t>
              </a:r>
              <a:r>
                <a:rPr lang="en-US" sz="2800" b="1" dirty="0">
                  <a:solidFill>
                    <a:schemeClr val="tx1"/>
                  </a:solidFill>
                  <a:latin typeface="Arial" pitchFamily="-65" charset="0"/>
                </a:rPr>
                <a:t>3</a:t>
              </a:r>
            </a:p>
          </p:txBody>
        </p:sp>
        <p:sp>
          <p:nvSpPr>
            <p:cNvPr id="2743317" name="Rectangle 21"/>
            <p:cNvSpPr>
              <a:spLocks noChangeArrowheads="1"/>
            </p:cNvSpPr>
            <p:nvPr/>
          </p:nvSpPr>
          <p:spPr bwMode="auto">
            <a:xfrm>
              <a:off x="587" y="3067"/>
              <a:ext cx="786"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smtClean="0">
                  <a:solidFill>
                    <a:schemeClr val="tx1"/>
                  </a:solidFill>
                  <a:latin typeface="Arial" pitchFamily="-65" charset="0"/>
                </a:rPr>
                <a:t>Instr </a:t>
              </a:r>
              <a:r>
                <a:rPr lang="en-US" sz="2800" b="1" dirty="0">
                  <a:solidFill>
                    <a:schemeClr val="tx1"/>
                  </a:solidFill>
                  <a:latin typeface="Arial" pitchFamily="-65" charset="0"/>
                </a:rPr>
                <a:t>4</a:t>
              </a:r>
            </a:p>
          </p:txBody>
        </p:sp>
        <p:sp>
          <p:nvSpPr>
            <p:cNvPr id="2743318" name="Line 22"/>
            <p:cNvSpPr>
              <a:spLocks noChangeShapeType="1"/>
            </p:cNvSpPr>
            <p:nvPr/>
          </p:nvSpPr>
          <p:spPr bwMode="auto">
            <a:xfrm>
              <a:off x="1728"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43319" name="Line 23"/>
            <p:cNvSpPr>
              <a:spLocks noChangeShapeType="1"/>
            </p:cNvSpPr>
            <p:nvPr/>
          </p:nvSpPr>
          <p:spPr bwMode="auto">
            <a:xfrm>
              <a:off x="2160"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43320" name="Line 24"/>
            <p:cNvSpPr>
              <a:spLocks noChangeShapeType="1"/>
            </p:cNvSpPr>
            <p:nvPr/>
          </p:nvSpPr>
          <p:spPr bwMode="auto">
            <a:xfrm>
              <a:off x="2592"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43321" name="Line 25"/>
            <p:cNvSpPr>
              <a:spLocks noChangeShapeType="1"/>
            </p:cNvSpPr>
            <p:nvPr/>
          </p:nvSpPr>
          <p:spPr bwMode="auto">
            <a:xfrm>
              <a:off x="3024"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43322" name="Line 26"/>
            <p:cNvSpPr>
              <a:spLocks noChangeShapeType="1"/>
            </p:cNvSpPr>
            <p:nvPr/>
          </p:nvSpPr>
          <p:spPr bwMode="auto">
            <a:xfrm>
              <a:off x="3456"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43323" name="Line 27"/>
            <p:cNvSpPr>
              <a:spLocks noChangeShapeType="1"/>
            </p:cNvSpPr>
            <p:nvPr/>
          </p:nvSpPr>
          <p:spPr bwMode="auto">
            <a:xfrm>
              <a:off x="3888"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43324" name="Line 28"/>
            <p:cNvSpPr>
              <a:spLocks noChangeShapeType="1"/>
            </p:cNvSpPr>
            <p:nvPr/>
          </p:nvSpPr>
          <p:spPr bwMode="auto">
            <a:xfrm>
              <a:off x="4320"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43325" name="Line 29"/>
            <p:cNvSpPr>
              <a:spLocks noChangeShapeType="1"/>
            </p:cNvSpPr>
            <p:nvPr/>
          </p:nvSpPr>
          <p:spPr bwMode="auto">
            <a:xfrm>
              <a:off x="4752"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grpSp>
          <p:nvGrpSpPr>
            <p:cNvPr id="6" name="Group 30"/>
            <p:cNvGrpSpPr>
              <a:grpSpLocks/>
            </p:cNvGrpSpPr>
            <p:nvPr/>
          </p:nvGrpSpPr>
          <p:grpSpPr bwMode="auto">
            <a:xfrm>
              <a:off x="2257" y="1152"/>
              <a:ext cx="225" cy="481"/>
              <a:chOff x="2257" y="1152"/>
              <a:chExt cx="225" cy="481"/>
            </a:xfrm>
          </p:grpSpPr>
          <p:sp>
            <p:nvSpPr>
              <p:cNvPr id="2743327" name="Freeform 31"/>
              <p:cNvSpPr>
                <a:spLocks/>
              </p:cNvSpPr>
              <p:nvPr/>
            </p:nvSpPr>
            <p:spPr bwMode="auto">
              <a:xfrm>
                <a:off x="2269" y="1152"/>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28" name="Rectangle 32"/>
              <p:cNvSpPr>
                <a:spLocks noChangeArrowheads="1"/>
              </p:cNvSpPr>
              <p:nvPr/>
            </p:nvSpPr>
            <p:spPr bwMode="auto">
              <a:xfrm rot="5400000">
                <a:off x="2170" y="1274"/>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7" name="Group 33"/>
            <p:cNvGrpSpPr>
              <a:grpSpLocks/>
            </p:cNvGrpSpPr>
            <p:nvPr/>
          </p:nvGrpSpPr>
          <p:grpSpPr bwMode="auto">
            <a:xfrm>
              <a:off x="1324" y="1248"/>
              <a:ext cx="359" cy="289"/>
              <a:chOff x="1324" y="1248"/>
              <a:chExt cx="359" cy="289"/>
            </a:xfrm>
          </p:grpSpPr>
          <p:sp>
            <p:nvSpPr>
              <p:cNvPr id="2743330" name="Rectangle 34"/>
              <p:cNvSpPr>
                <a:spLocks noChangeArrowheads="1"/>
              </p:cNvSpPr>
              <p:nvPr/>
            </p:nvSpPr>
            <p:spPr bwMode="auto">
              <a:xfrm>
                <a:off x="1324" y="1250"/>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a:t>
                </a:r>
                <a:r>
                  <a:rPr lang="en-US" sz="1600" b="1" smtClean="0">
                    <a:solidFill>
                      <a:schemeClr val="tx1"/>
                    </a:solidFill>
                    <a:latin typeface="Times" pitchFamily="-65" charset="0"/>
                  </a:rPr>
                  <a:t>I$</a:t>
                </a:r>
                <a:endParaRPr lang="en-US" sz="1600" b="1" dirty="0">
                  <a:solidFill>
                    <a:schemeClr val="tx1"/>
                  </a:solidFill>
                  <a:latin typeface="Times" pitchFamily="-65" charset="0"/>
                </a:endParaRPr>
              </a:p>
            </p:txBody>
          </p:sp>
          <p:grpSp>
            <p:nvGrpSpPr>
              <p:cNvPr id="8" name="Group 35"/>
              <p:cNvGrpSpPr>
                <a:grpSpLocks/>
              </p:cNvGrpSpPr>
              <p:nvPr/>
            </p:nvGrpSpPr>
            <p:grpSpPr bwMode="auto">
              <a:xfrm>
                <a:off x="1343" y="1248"/>
                <a:ext cx="340" cy="289"/>
                <a:chOff x="1343" y="1248"/>
                <a:chExt cx="340" cy="289"/>
              </a:xfrm>
            </p:grpSpPr>
            <p:sp>
              <p:nvSpPr>
                <p:cNvPr id="2743332" name="Freeform 36"/>
                <p:cNvSpPr>
                  <a:spLocks/>
                </p:cNvSpPr>
                <p:nvPr/>
              </p:nvSpPr>
              <p:spPr bwMode="auto">
                <a:xfrm>
                  <a:off x="1343" y="124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33" name="Freeform 37"/>
                <p:cNvSpPr>
                  <a:spLocks/>
                </p:cNvSpPr>
                <p:nvPr/>
              </p:nvSpPr>
              <p:spPr bwMode="auto">
                <a:xfrm>
                  <a:off x="1512" y="124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43334" name="Rectangle 38"/>
            <p:cNvSpPr>
              <a:spLocks noChangeArrowheads="1"/>
            </p:cNvSpPr>
            <p:nvPr/>
          </p:nvSpPr>
          <p:spPr bwMode="auto">
            <a:xfrm>
              <a:off x="1784" y="1255"/>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9" name="Group 39"/>
            <p:cNvGrpSpPr>
              <a:grpSpLocks/>
            </p:cNvGrpSpPr>
            <p:nvPr/>
          </p:nvGrpSpPr>
          <p:grpSpPr bwMode="auto">
            <a:xfrm>
              <a:off x="1803" y="1248"/>
              <a:ext cx="296" cy="289"/>
              <a:chOff x="1803" y="1248"/>
              <a:chExt cx="296" cy="289"/>
            </a:xfrm>
          </p:grpSpPr>
          <p:sp>
            <p:nvSpPr>
              <p:cNvPr id="2743336" name="Freeform 40"/>
              <p:cNvSpPr>
                <a:spLocks/>
              </p:cNvSpPr>
              <p:nvPr/>
            </p:nvSpPr>
            <p:spPr bwMode="auto">
              <a:xfrm>
                <a:off x="1803" y="1248"/>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37" name="Freeform 41"/>
              <p:cNvSpPr>
                <a:spLocks/>
              </p:cNvSpPr>
              <p:nvPr/>
            </p:nvSpPr>
            <p:spPr bwMode="auto">
              <a:xfrm>
                <a:off x="1951" y="1248"/>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338" name="Line 42"/>
            <p:cNvSpPr>
              <a:spLocks noChangeShapeType="1"/>
            </p:cNvSpPr>
            <p:nvPr/>
          </p:nvSpPr>
          <p:spPr bwMode="auto">
            <a:xfrm>
              <a:off x="1688" y="1392"/>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39" name="Freeform 43"/>
            <p:cNvSpPr>
              <a:spLocks/>
            </p:cNvSpPr>
            <p:nvPr/>
          </p:nvSpPr>
          <p:spPr bwMode="auto">
            <a:xfrm>
              <a:off x="1750"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40" name="Line 44"/>
            <p:cNvSpPr>
              <a:spLocks noChangeShapeType="1"/>
            </p:cNvSpPr>
            <p:nvPr/>
          </p:nvSpPr>
          <p:spPr bwMode="auto">
            <a:xfrm>
              <a:off x="2104" y="1296"/>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41" name="Rectangle 45"/>
            <p:cNvSpPr>
              <a:spLocks noChangeArrowheads="1"/>
            </p:cNvSpPr>
            <p:nvPr/>
          </p:nvSpPr>
          <p:spPr bwMode="auto">
            <a:xfrm>
              <a:off x="2601" y="1250"/>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sp>
          <p:nvSpPr>
            <p:cNvPr id="2743342" name="Rectangle 46"/>
            <p:cNvSpPr>
              <a:spLocks noChangeArrowheads="1"/>
            </p:cNvSpPr>
            <p:nvPr/>
          </p:nvSpPr>
          <p:spPr bwMode="auto">
            <a:xfrm>
              <a:off x="3093" y="1250"/>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0" name="Group 47"/>
            <p:cNvGrpSpPr>
              <a:grpSpLocks/>
            </p:cNvGrpSpPr>
            <p:nvPr/>
          </p:nvGrpSpPr>
          <p:grpSpPr bwMode="auto">
            <a:xfrm>
              <a:off x="3120" y="1248"/>
              <a:ext cx="284" cy="289"/>
              <a:chOff x="3120" y="1248"/>
              <a:chExt cx="284" cy="289"/>
            </a:xfrm>
          </p:grpSpPr>
          <p:sp>
            <p:nvSpPr>
              <p:cNvPr id="2743344" name="Freeform 48"/>
              <p:cNvSpPr>
                <a:spLocks/>
              </p:cNvSpPr>
              <p:nvPr/>
            </p:nvSpPr>
            <p:spPr bwMode="auto">
              <a:xfrm>
                <a:off x="3120" y="1248"/>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45" name="Freeform 49"/>
              <p:cNvSpPr>
                <a:spLocks/>
              </p:cNvSpPr>
              <p:nvPr/>
            </p:nvSpPr>
            <p:spPr bwMode="auto">
              <a:xfrm>
                <a:off x="3261" y="1248"/>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346" name="Line 50"/>
            <p:cNvSpPr>
              <a:spLocks noChangeShapeType="1"/>
            </p:cNvSpPr>
            <p:nvPr/>
          </p:nvSpPr>
          <p:spPr bwMode="auto">
            <a:xfrm>
              <a:off x="2973" y="1392"/>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47" name="Line 51"/>
            <p:cNvSpPr>
              <a:spLocks noChangeShapeType="1"/>
            </p:cNvSpPr>
            <p:nvPr/>
          </p:nvSpPr>
          <p:spPr bwMode="auto">
            <a:xfrm>
              <a:off x="2489" y="1392"/>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48" name="Freeform 52"/>
            <p:cNvSpPr>
              <a:spLocks/>
            </p:cNvSpPr>
            <p:nvPr/>
          </p:nvSpPr>
          <p:spPr bwMode="auto">
            <a:xfrm>
              <a:off x="2610" y="1392"/>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49" name="Line 53"/>
            <p:cNvSpPr>
              <a:spLocks noChangeShapeType="1"/>
            </p:cNvSpPr>
            <p:nvPr/>
          </p:nvSpPr>
          <p:spPr bwMode="auto">
            <a:xfrm>
              <a:off x="2104" y="1488"/>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50" name="Freeform 54"/>
            <p:cNvSpPr>
              <a:spLocks/>
            </p:cNvSpPr>
            <p:nvPr/>
          </p:nvSpPr>
          <p:spPr bwMode="auto">
            <a:xfrm>
              <a:off x="2197" y="1387"/>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11" name="Group 55"/>
            <p:cNvGrpSpPr>
              <a:grpSpLocks/>
            </p:cNvGrpSpPr>
            <p:nvPr/>
          </p:nvGrpSpPr>
          <p:grpSpPr bwMode="auto">
            <a:xfrm>
              <a:off x="1751" y="1600"/>
              <a:ext cx="2096" cy="513"/>
              <a:chOff x="1751" y="1600"/>
              <a:chExt cx="2096" cy="513"/>
            </a:xfrm>
          </p:grpSpPr>
          <p:grpSp>
            <p:nvGrpSpPr>
              <p:cNvPr id="12" name="Group 56"/>
              <p:cNvGrpSpPr>
                <a:grpSpLocks/>
              </p:cNvGrpSpPr>
              <p:nvPr/>
            </p:nvGrpSpPr>
            <p:grpSpPr bwMode="auto">
              <a:xfrm>
                <a:off x="2684" y="1600"/>
                <a:ext cx="225" cy="481"/>
                <a:chOff x="2684" y="1600"/>
                <a:chExt cx="225" cy="481"/>
              </a:xfrm>
            </p:grpSpPr>
            <p:sp>
              <p:nvSpPr>
                <p:cNvPr id="2743353" name="Freeform 57"/>
                <p:cNvSpPr>
                  <a:spLocks/>
                </p:cNvSpPr>
                <p:nvPr/>
              </p:nvSpPr>
              <p:spPr bwMode="auto">
                <a:xfrm>
                  <a:off x="2696" y="1600"/>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54" name="Rectangle 58"/>
                <p:cNvSpPr>
                  <a:spLocks noChangeArrowheads="1"/>
                </p:cNvSpPr>
                <p:nvPr/>
              </p:nvSpPr>
              <p:spPr bwMode="auto">
                <a:xfrm rot="5400000">
                  <a:off x="2597" y="1722"/>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13" name="Group 59"/>
              <p:cNvGrpSpPr>
                <a:grpSpLocks/>
              </p:cNvGrpSpPr>
              <p:nvPr/>
            </p:nvGrpSpPr>
            <p:grpSpPr bwMode="auto">
              <a:xfrm>
                <a:off x="1751" y="1696"/>
                <a:ext cx="359" cy="289"/>
                <a:chOff x="1751" y="1696"/>
                <a:chExt cx="359" cy="289"/>
              </a:xfrm>
            </p:grpSpPr>
            <p:sp>
              <p:nvSpPr>
                <p:cNvPr id="2743356" name="Rectangle 60"/>
                <p:cNvSpPr>
                  <a:spLocks noChangeArrowheads="1"/>
                </p:cNvSpPr>
                <p:nvPr/>
              </p:nvSpPr>
              <p:spPr bwMode="auto">
                <a:xfrm>
                  <a:off x="1751" y="1698"/>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a:t>
                  </a:r>
                  <a:r>
                    <a:rPr lang="en-US" sz="1600" b="1" smtClean="0">
                      <a:solidFill>
                        <a:schemeClr val="tx1"/>
                      </a:solidFill>
                      <a:latin typeface="Times" pitchFamily="-65" charset="0"/>
                    </a:rPr>
                    <a:t>I$</a:t>
                  </a:r>
                  <a:endParaRPr lang="en-US" sz="1600" b="1" dirty="0">
                    <a:solidFill>
                      <a:schemeClr val="tx1"/>
                    </a:solidFill>
                    <a:latin typeface="Times" pitchFamily="-65" charset="0"/>
                  </a:endParaRPr>
                </a:p>
              </p:txBody>
            </p:sp>
            <p:grpSp>
              <p:nvGrpSpPr>
                <p:cNvPr id="14" name="Group 61"/>
                <p:cNvGrpSpPr>
                  <a:grpSpLocks/>
                </p:cNvGrpSpPr>
                <p:nvPr/>
              </p:nvGrpSpPr>
              <p:grpSpPr bwMode="auto">
                <a:xfrm>
                  <a:off x="1770" y="1696"/>
                  <a:ext cx="340" cy="289"/>
                  <a:chOff x="1770" y="1696"/>
                  <a:chExt cx="340" cy="289"/>
                </a:xfrm>
              </p:grpSpPr>
              <p:sp>
                <p:nvSpPr>
                  <p:cNvPr id="2743358" name="Freeform 62"/>
                  <p:cNvSpPr>
                    <a:spLocks/>
                  </p:cNvSpPr>
                  <p:nvPr/>
                </p:nvSpPr>
                <p:spPr bwMode="auto">
                  <a:xfrm>
                    <a:off x="1770" y="1696"/>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59" name="Freeform 63"/>
                  <p:cNvSpPr>
                    <a:spLocks/>
                  </p:cNvSpPr>
                  <p:nvPr/>
                </p:nvSpPr>
                <p:spPr bwMode="auto">
                  <a:xfrm>
                    <a:off x="1939" y="1696"/>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43360" name="Rectangle 64"/>
              <p:cNvSpPr>
                <a:spLocks noChangeArrowheads="1"/>
              </p:cNvSpPr>
              <p:nvPr/>
            </p:nvSpPr>
            <p:spPr bwMode="auto">
              <a:xfrm>
                <a:off x="2211" y="1703"/>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5" name="Group 65"/>
              <p:cNvGrpSpPr>
                <a:grpSpLocks/>
              </p:cNvGrpSpPr>
              <p:nvPr/>
            </p:nvGrpSpPr>
            <p:grpSpPr bwMode="auto">
              <a:xfrm>
                <a:off x="2230" y="1696"/>
                <a:ext cx="296" cy="289"/>
                <a:chOff x="2230" y="1696"/>
                <a:chExt cx="296" cy="289"/>
              </a:xfrm>
            </p:grpSpPr>
            <p:sp>
              <p:nvSpPr>
                <p:cNvPr id="2743362" name="Freeform 66"/>
                <p:cNvSpPr>
                  <a:spLocks/>
                </p:cNvSpPr>
                <p:nvPr/>
              </p:nvSpPr>
              <p:spPr bwMode="auto">
                <a:xfrm>
                  <a:off x="2230" y="1696"/>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63" name="Freeform 67"/>
                <p:cNvSpPr>
                  <a:spLocks/>
                </p:cNvSpPr>
                <p:nvPr/>
              </p:nvSpPr>
              <p:spPr bwMode="auto">
                <a:xfrm>
                  <a:off x="2378" y="1696"/>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364" name="Line 68"/>
              <p:cNvSpPr>
                <a:spLocks noChangeShapeType="1"/>
              </p:cNvSpPr>
              <p:nvPr/>
            </p:nvSpPr>
            <p:spPr bwMode="auto">
              <a:xfrm>
                <a:off x="2115" y="1840"/>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65" name="Freeform 69"/>
              <p:cNvSpPr>
                <a:spLocks/>
              </p:cNvSpPr>
              <p:nvPr/>
            </p:nvSpPr>
            <p:spPr bwMode="auto">
              <a:xfrm>
                <a:off x="2177" y="1744"/>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66" name="Line 70"/>
              <p:cNvSpPr>
                <a:spLocks noChangeShapeType="1"/>
              </p:cNvSpPr>
              <p:nvPr/>
            </p:nvSpPr>
            <p:spPr bwMode="auto">
              <a:xfrm>
                <a:off x="2531" y="1744"/>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67" name="Rectangle 71"/>
              <p:cNvSpPr>
                <a:spLocks noChangeArrowheads="1"/>
              </p:cNvSpPr>
              <p:nvPr/>
            </p:nvSpPr>
            <p:spPr bwMode="auto">
              <a:xfrm>
                <a:off x="3028" y="1698"/>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16" name="Group 72"/>
              <p:cNvGrpSpPr>
                <a:grpSpLocks/>
              </p:cNvGrpSpPr>
              <p:nvPr/>
            </p:nvGrpSpPr>
            <p:grpSpPr bwMode="auto">
              <a:xfrm>
                <a:off x="3079" y="1696"/>
                <a:ext cx="325" cy="289"/>
                <a:chOff x="3079" y="1696"/>
                <a:chExt cx="325" cy="289"/>
              </a:xfrm>
            </p:grpSpPr>
            <p:sp>
              <p:nvSpPr>
                <p:cNvPr id="2743369" name="Freeform 73"/>
                <p:cNvSpPr>
                  <a:spLocks/>
                </p:cNvSpPr>
                <p:nvPr/>
              </p:nvSpPr>
              <p:spPr bwMode="auto">
                <a:xfrm>
                  <a:off x="3079" y="1696"/>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70" name="Freeform 74"/>
                <p:cNvSpPr>
                  <a:spLocks/>
                </p:cNvSpPr>
                <p:nvPr/>
              </p:nvSpPr>
              <p:spPr bwMode="auto">
                <a:xfrm>
                  <a:off x="3240" y="1696"/>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371" name="Rectangle 75"/>
              <p:cNvSpPr>
                <a:spLocks noChangeArrowheads="1"/>
              </p:cNvSpPr>
              <p:nvPr/>
            </p:nvSpPr>
            <p:spPr bwMode="auto">
              <a:xfrm>
                <a:off x="3520" y="1698"/>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7" name="Group 76"/>
              <p:cNvGrpSpPr>
                <a:grpSpLocks/>
              </p:cNvGrpSpPr>
              <p:nvPr/>
            </p:nvGrpSpPr>
            <p:grpSpPr bwMode="auto">
              <a:xfrm>
                <a:off x="3547" y="1696"/>
                <a:ext cx="284" cy="289"/>
                <a:chOff x="3547" y="1696"/>
                <a:chExt cx="284" cy="289"/>
              </a:xfrm>
            </p:grpSpPr>
            <p:sp>
              <p:nvSpPr>
                <p:cNvPr id="2743373" name="Freeform 77"/>
                <p:cNvSpPr>
                  <a:spLocks/>
                </p:cNvSpPr>
                <p:nvPr/>
              </p:nvSpPr>
              <p:spPr bwMode="auto">
                <a:xfrm>
                  <a:off x="3547" y="1696"/>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74" name="Freeform 78"/>
                <p:cNvSpPr>
                  <a:spLocks/>
                </p:cNvSpPr>
                <p:nvPr/>
              </p:nvSpPr>
              <p:spPr bwMode="auto">
                <a:xfrm>
                  <a:off x="3688" y="1696"/>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375" name="Line 79"/>
              <p:cNvSpPr>
                <a:spLocks noChangeShapeType="1"/>
              </p:cNvSpPr>
              <p:nvPr/>
            </p:nvSpPr>
            <p:spPr bwMode="auto">
              <a:xfrm>
                <a:off x="3400" y="1840"/>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76" name="Line 80"/>
              <p:cNvSpPr>
                <a:spLocks noChangeShapeType="1"/>
              </p:cNvSpPr>
              <p:nvPr/>
            </p:nvSpPr>
            <p:spPr bwMode="auto">
              <a:xfrm>
                <a:off x="2916" y="1840"/>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77" name="Freeform 81"/>
              <p:cNvSpPr>
                <a:spLocks/>
              </p:cNvSpPr>
              <p:nvPr/>
            </p:nvSpPr>
            <p:spPr bwMode="auto">
              <a:xfrm>
                <a:off x="3037" y="1840"/>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78" name="Line 82"/>
              <p:cNvSpPr>
                <a:spLocks noChangeShapeType="1"/>
              </p:cNvSpPr>
              <p:nvPr/>
            </p:nvSpPr>
            <p:spPr bwMode="auto">
              <a:xfrm>
                <a:off x="2531" y="1936"/>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79" name="Freeform 83"/>
              <p:cNvSpPr>
                <a:spLocks/>
              </p:cNvSpPr>
              <p:nvPr/>
            </p:nvSpPr>
            <p:spPr bwMode="auto">
              <a:xfrm>
                <a:off x="2624" y="1835"/>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18" name="Group 84"/>
            <p:cNvGrpSpPr>
              <a:grpSpLocks/>
            </p:cNvGrpSpPr>
            <p:nvPr/>
          </p:nvGrpSpPr>
          <p:grpSpPr bwMode="auto">
            <a:xfrm>
              <a:off x="2178" y="2048"/>
              <a:ext cx="2096" cy="513"/>
              <a:chOff x="2178" y="2048"/>
              <a:chExt cx="2096" cy="513"/>
            </a:xfrm>
          </p:grpSpPr>
          <p:grpSp>
            <p:nvGrpSpPr>
              <p:cNvPr id="19" name="Group 85"/>
              <p:cNvGrpSpPr>
                <a:grpSpLocks/>
              </p:cNvGrpSpPr>
              <p:nvPr/>
            </p:nvGrpSpPr>
            <p:grpSpPr bwMode="auto">
              <a:xfrm>
                <a:off x="3111" y="2048"/>
                <a:ext cx="225" cy="481"/>
                <a:chOff x="3111" y="2048"/>
                <a:chExt cx="225" cy="481"/>
              </a:xfrm>
            </p:grpSpPr>
            <p:sp>
              <p:nvSpPr>
                <p:cNvPr id="2743382" name="Freeform 86"/>
                <p:cNvSpPr>
                  <a:spLocks/>
                </p:cNvSpPr>
                <p:nvPr/>
              </p:nvSpPr>
              <p:spPr bwMode="auto">
                <a:xfrm>
                  <a:off x="3123" y="2048"/>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83" name="Rectangle 87"/>
                <p:cNvSpPr>
                  <a:spLocks noChangeArrowheads="1"/>
                </p:cNvSpPr>
                <p:nvPr/>
              </p:nvSpPr>
              <p:spPr bwMode="auto">
                <a:xfrm rot="5400000">
                  <a:off x="3024" y="2170"/>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20" name="Group 88"/>
              <p:cNvGrpSpPr>
                <a:grpSpLocks/>
              </p:cNvGrpSpPr>
              <p:nvPr/>
            </p:nvGrpSpPr>
            <p:grpSpPr bwMode="auto">
              <a:xfrm>
                <a:off x="2178" y="2144"/>
                <a:ext cx="359" cy="289"/>
                <a:chOff x="2178" y="2144"/>
                <a:chExt cx="359" cy="289"/>
              </a:xfrm>
            </p:grpSpPr>
            <p:sp>
              <p:nvSpPr>
                <p:cNvPr id="2743385" name="Rectangle 89"/>
                <p:cNvSpPr>
                  <a:spLocks noChangeArrowheads="1"/>
                </p:cNvSpPr>
                <p:nvPr/>
              </p:nvSpPr>
              <p:spPr bwMode="auto">
                <a:xfrm>
                  <a:off x="2178" y="2146"/>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a:t>
                  </a:r>
                  <a:r>
                    <a:rPr lang="en-US" sz="1600" b="1" smtClean="0">
                      <a:solidFill>
                        <a:schemeClr val="tx1"/>
                      </a:solidFill>
                      <a:latin typeface="Times" pitchFamily="-65" charset="0"/>
                    </a:rPr>
                    <a:t>I$</a:t>
                  </a:r>
                  <a:endParaRPr lang="en-US" sz="1600" b="1" dirty="0">
                    <a:solidFill>
                      <a:schemeClr val="tx1"/>
                    </a:solidFill>
                    <a:latin typeface="Times" pitchFamily="-65" charset="0"/>
                  </a:endParaRPr>
                </a:p>
              </p:txBody>
            </p:sp>
            <p:grpSp>
              <p:nvGrpSpPr>
                <p:cNvPr id="21" name="Group 90"/>
                <p:cNvGrpSpPr>
                  <a:grpSpLocks/>
                </p:cNvGrpSpPr>
                <p:nvPr/>
              </p:nvGrpSpPr>
              <p:grpSpPr bwMode="auto">
                <a:xfrm>
                  <a:off x="2197" y="2144"/>
                  <a:ext cx="340" cy="289"/>
                  <a:chOff x="2197" y="2144"/>
                  <a:chExt cx="340" cy="289"/>
                </a:xfrm>
              </p:grpSpPr>
              <p:sp>
                <p:nvSpPr>
                  <p:cNvPr id="2743387" name="Freeform 91"/>
                  <p:cNvSpPr>
                    <a:spLocks/>
                  </p:cNvSpPr>
                  <p:nvPr/>
                </p:nvSpPr>
                <p:spPr bwMode="auto">
                  <a:xfrm>
                    <a:off x="2197" y="2144"/>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88" name="Freeform 92"/>
                  <p:cNvSpPr>
                    <a:spLocks/>
                  </p:cNvSpPr>
                  <p:nvPr/>
                </p:nvSpPr>
                <p:spPr bwMode="auto">
                  <a:xfrm>
                    <a:off x="2366" y="2144"/>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43389" name="Rectangle 93"/>
              <p:cNvSpPr>
                <a:spLocks noChangeArrowheads="1"/>
              </p:cNvSpPr>
              <p:nvPr/>
            </p:nvSpPr>
            <p:spPr bwMode="auto">
              <a:xfrm>
                <a:off x="2638" y="2151"/>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2" name="Group 94"/>
              <p:cNvGrpSpPr>
                <a:grpSpLocks/>
              </p:cNvGrpSpPr>
              <p:nvPr/>
            </p:nvGrpSpPr>
            <p:grpSpPr bwMode="auto">
              <a:xfrm>
                <a:off x="2657" y="2144"/>
                <a:ext cx="296" cy="289"/>
                <a:chOff x="2657" y="2144"/>
                <a:chExt cx="296" cy="289"/>
              </a:xfrm>
            </p:grpSpPr>
            <p:sp>
              <p:nvSpPr>
                <p:cNvPr id="2743391" name="Freeform 95"/>
                <p:cNvSpPr>
                  <a:spLocks/>
                </p:cNvSpPr>
                <p:nvPr/>
              </p:nvSpPr>
              <p:spPr bwMode="auto">
                <a:xfrm>
                  <a:off x="2657" y="2144"/>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92" name="Freeform 96"/>
                <p:cNvSpPr>
                  <a:spLocks/>
                </p:cNvSpPr>
                <p:nvPr/>
              </p:nvSpPr>
              <p:spPr bwMode="auto">
                <a:xfrm>
                  <a:off x="2805" y="2144"/>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393" name="Line 97"/>
              <p:cNvSpPr>
                <a:spLocks noChangeShapeType="1"/>
              </p:cNvSpPr>
              <p:nvPr/>
            </p:nvSpPr>
            <p:spPr bwMode="auto">
              <a:xfrm>
                <a:off x="2542" y="2288"/>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94" name="Freeform 98"/>
              <p:cNvSpPr>
                <a:spLocks/>
              </p:cNvSpPr>
              <p:nvPr/>
            </p:nvSpPr>
            <p:spPr bwMode="auto">
              <a:xfrm>
                <a:off x="2604" y="2192"/>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95" name="Line 99"/>
              <p:cNvSpPr>
                <a:spLocks noChangeShapeType="1"/>
              </p:cNvSpPr>
              <p:nvPr/>
            </p:nvSpPr>
            <p:spPr bwMode="auto">
              <a:xfrm>
                <a:off x="2958" y="2192"/>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96" name="Rectangle 100"/>
              <p:cNvSpPr>
                <a:spLocks noChangeArrowheads="1"/>
              </p:cNvSpPr>
              <p:nvPr/>
            </p:nvSpPr>
            <p:spPr bwMode="auto">
              <a:xfrm>
                <a:off x="3455" y="2146"/>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3" name="Group 101"/>
              <p:cNvGrpSpPr>
                <a:grpSpLocks/>
              </p:cNvGrpSpPr>
              <p:nvPr/>
            </p:nvGrpSpPr>
            <p:grpSpPr bwMode="auto">
              <a:xfrm>
                <a:off x="3506" y="2144"/>
                <a:ext cx="325" cy="289"/>
                <a:chOff x="3506" y="2144"/>
                <a:chExt cx="325" cy="289"/>
              </a:xfrm>
            </p:grpSpPr>
            <p:sp>
              <p:nvSpPr>
                <p:cNvPr id="2743398" name="Freeform 102"/>
                <p:cNvSpPr>
                  <a:spLocks/>
                </p:cNvSpPr>
                <p:nvPr/>
              </p:nvSpPr>
              <p:spPr bwMode="auto">
                <a:xfrm>
                  <a:off x="3506" y="2144"/>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99" name="Freeform 103"/>
                <p:cNvSpPr>
                  <a:spLocks/>
                </p:cNvSpPr>
                <p:nvPr/>
              </p:nvSpPr>
              <p:spPr bwMode="auto">
                <a:xfrm>
                  <a:off x="3667" y="2144"/>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400" name="Rectangle 104"/>
              <p:cNvSpPr>
                <a:spLocks noChangeArrowheads="1"/>
              </p:cNvSpPr>
              <p:nvPr/>
            </p:nvSpPr>
            <p:spPr bwMode="auto">
              <a:xfrm>
                <a:off x="3947" y="2146"/>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4" name="Group 105"/>
              <p:cNvGrpSpPr>
                <a:grpSpLocks/>
              </p:cNvGrpSpPr>
              <p:nvPr/>
            </p:nvGrpSpPr>
            <p:grpSpPr bwMode="auto">
              <a:xfrm>
                <a:off x="3974" y="2144"/>
                <a:ext cx="284" cy="289"/>
                <a:chOff x="3974" y="2144"/>
                <a:chExt cx="284" cy="289"/>
              </a:xfrm>
            </p:grpSpPr>
            <p:sp>
              <p:nvSpPr>
                <p:cNvPr id="2743402" name="Freeform 106"/>
                <p:cNvSpPr>
                  <a:spLocks/>
                </p:cNvSpPr>
                <p:nvPr/>
              </p:nvSpPr>
              <p:spPr bwMode="auto">
                <a:xfrm>
                  <a:off x="3974" y="2144"/>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03" name="Freeform 107"/>
                <p:cNvSpPr>
                  <a:spLocks/>
                </p:cNvSpPr>
                <p:nvPr/>
              </p:nvSpPr>
              <p:spPr bwMode="auto">
                <a:xfrm>
                  <a:off x="4115" y="2144"/>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404" name="Line 108"/>
              <p:cNvSpPr>
                <a:spLocks noChangeShapeType="1"/>
              </p:cNvSpPr>
              <p:nvPr/>
            </p:nvSpPr>
            <p:spPr bwMode="auto">
              <a:xfrm>
                <a:off x="3827" y="2288"/>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05" name="Line 109"/>
              <p:cNvSpPr>
                <a:spLocks noChangeShapeType="1"/>
              </p:cNvSpPr>
              <p:nvPr/>
            </p:nvSpPr>
            <p:spPr bwMode="auto">
              <a:xfrm>
                <a:off x="3343" y="2288"/>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06" name="Freeform 110"/>
              <p:cNvSpPr>
                <a:spLocks/>
              </p:cNvSpPr>
              <p:nvPr/>
            </p:nvSpPr>
            <p:spPr bwMode="auto">
              <a:xfrm>
                <a:off x="3464" y="2288"/>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07" name="Line 111"/>
              <p:cNvSpPr>
                <a:spLocks noChangeShapeType="1"/>
              </p:cNvSpPr>
              <p:nvPr/>
            </p:nvSpPr>
            <p:spPr bwMode="auto">
              <a:xfrm>
                <a:off x="2958" y="2384"/>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08" name="Freeform 112"/>
              <p:cNvSpPr>
                <a:spLocks/>
              </p:cNvSpPr>
              <p:nvPr/>
            </p:nvSpPr>
            <p:spPr bwMode="auto">
              <a:xfrm>
                <a:off x="3051" y="2283"/>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25" name="Group 113"/>
            <p:cNvGrpSpPr>
              <a:grpSpLocks/>
            </p:cNvGrpSpPr>
            <p:nvPr/>
          </p:nvGrpSpPr>
          <p:grpSpPr bwMode="auto">
            <a:xfrm>
              <a:off x="3538" y="2496"/>
              <a:ext cx="225" cy="481"/>
              <a:chOff x="3538" y="2496"/>
              <a:chExt cx="225" cy="481"/>
            </a:xfrm>
          </p:grpSpPr>
          <p:sp>
            <p:nvSpPr>
              <p:cNvPr id="2743410" name="Freeform 114"/>
              <p:cNvSpPr>
                <a:spLocks/>
              </p:cNvSpPr>
              <p:nvPr/>
            </p:nvSpPr>
            <p:spPr bwMode="auto">
              <a:xfrm>
                <a:off x="3550" y="2496"/>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11" name="Rectangle 115"/>
              <p:cNvSpPr>
                <a:spLocks noChangeArrowheads="1"/>
              </p:cNvSpPr>
              <p:nvPr/>
            </p:nvSpPr>
            <p:spPr bwMode="auto">
              <a:xfrm rot="5400000">
                <a:off x="3451" y="2618"/>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sp>
          <p:nvSpPr>
            <p:cNvPr id="2743412" name="Rectangle 116"/>
            <p:cNvSpPr>
              <a:spLocks noChangeArrowheads="1"/>
            </p:cNvSpPr>
            <p:nvPr/>
          </p:nvSpPr>
          <p:spPr bwMode="auto">
            <a:xfrm>
              <a:off x="3065" y="2599"/>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6" name="Group 117"/>
            <p:cNvGrpSpPr>
              <a:grpSpLocks/>
            </p:cNvGrpSpPr>
            <p:nvPr/>
          </p:nvGrpSpPr>
          <p:grpSpPr bwMode="auto">
            <a:xfrm>
              <a:off x="3084" y="2592"/>
              <a:ext cx="296" cy="289"/>
              <a:chOff x="3084" y="2592"/>
              <a:chExt cx="296" cy="289"/>
            </a:xfrm>
          </p:grpSpPr>
          <p:sp>
            <p:nvSpPr>
              <p:cNvPr id="2743414" name="Freeform 118"/>
              <p:cNvSpPr>
                <a:spLocks/>
              </p:cNvSpPr>
              <p:nvPr/>
            </p:nvSpPr>
            <p:spPr bwMode="auto">
              <a:xfrm>
                <a:off x="3084" y="2592"/>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15" name="Freeform 119"/>
              <p:cNvSpPr>
                <a:spLocks/>
              </p:cNvSpPr>
              <p:nvPr/>
            </p:nvSpPr>
            <p:spPr bwMode="auto">
              <a:xfrm>
                <a:off x="3232" y="2592"/>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416" name="Line 120"/>
            <p:cNvSpPr>
              <a:spLocks noChangeShapeType="1"/>
            </p:cNvSpPr>
            <p:nvPr/>
          </p:nvSpPr>
          <p:spPr bwMode="auto">
            <a:xfrm>
              <a:off x="2969" y="2736"/>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17" name="Freeform 121"/>
            <p:cNvSpPr>
              <a:spLocks/>
            </p:cNvSpPr>
            <p:nvPr/>
          </p:nvSpPr>
          <p:spPr bwMode="auto">
            <a:xfrm>
              <a:off x="3031" y="2640"/>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18" name="Line 122"/>
            <p:cNvSpPr>
              <a:spLocks noChangeShapeType="1"/>
            </p:cNvSpPr>
            <p:nvPr/>
          </p:nvSpPr>
          <p:spPr bwMode="auto">
            <a:xfrm>
              <a:off x="3385" y="2640"/>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19" name="Rectangle 123"/>
            <p:cNvSpPr>
              <a:spLocks noChangeArrowheads="1"/>
            </p:cNvSpPr>
            <p:nvPr/>
          </p:nvSpPr>
          <p:spPr bwMode="auto">
            <a:xfrm>
              <a:off x="3882" y="2594"/>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7" name="Group 124"/>
            <p:cNvGrpSpPr>
              <a:grpSpLocks/>
            </p:cNvGrpSpPr>
            <p:nvPr/>
          </p:nvGrpSpPr>
          <p:grpSpPr bwMode="auto">
            <a:xfrm>
              <a:off x="3933" y="2592"/>
              <a:ext cx="325" cy="289"/>
              <a:chOff x="3933" y="2592"/>
              <a:chExt cx="325" cy="289"/>
            </a:xfrm>
          </p:grpSpPr>
          <p:sp>
            <p:nvSpPr>
              <p:cNvPr id="2743421" name="Freeform 125"/>
              <p:cNvSpPr>
                <a:spLocks/>
              </p:cNvSpPr>
              <p:nvPr/>
            </p:nvSpPr>
            <p:spPr bwMode="auto">
              <a:xfrm>
                <a:off x="3933" y="2592"/>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22" name="Freeform 126"/>
              <p:cNvSpPr>
                <a:spLocks/>
              </p:cNvSpPr>
              <p:nvPr/>
            </p:nvSpPr>
            <p:spPr bwMode="auto">
              <a:xfrm>
                <a:off x="4094" y="2592"/>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423" name="Rectangle 127"/>
            <p:cNvSpPr>
              <a:spLocks noChangeArrowheads="1"/>
            </p:cNvSpPr>
            <p:nvPr/>
          </p:nvSpPr>
          <p:spPr bwMode="auto">
            <a:xfrm>
              <a:off x="4374" y="2594"/>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8" name="Group 128"/>
            <p:cNvGrpSpPr>
              <a:grpSpLocks/>
            </p:cNvGrpSpPr>
            <p:nvPr/>
          </p:nvGrpSpPr>
          <p:grpSpPr bwMode="auto">
            <a:xfrm>
              <a:off x="4401" y="2592"/>
              <a:ext cx="284" cy="289"/>
              <a:chOff x="4401" y="2592"/>
              <a:chExt cx="284" cy="289"/>
            </a:xfrm>
          </p:grpSpPr>
          <p:sp>
            <p:nvSpPr>
              <p:cNvPr id="2743425" name="Freeform 129"/>
              <p:cNvSpPr>
                <a:spLocks/>
              </p:cNvSpPr>
              <p:nvPr/>
            </p:nvSpPr>
            <p:spPr bwMode="auto">
              <a:xfrm>
                <a:off x="4401" y="2592"/>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26" name="Freeform 130"/>
              <p:cNvSpPr>
                <a:spLocks/>
              </p:cNvSpPr>
              <p:nvPr/>
            </p:nvSpPr>
            <p:spPr bwMode="auto">
              <a:xfrm>
                <a:off x="4542" y="2592"/>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427" name="Line 131"/>
            <p:cNvSpPr>
              <a:spLocks noChangeShapeType="1"/>
            </p:cNvSpPr>
            <p:nvPr/>
          </p:nvSpPr>
          <p:spPr bwMode="auto">
            <a:xfrm>
              <a:off x="4254" y="2736"/>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28" name="Line 132"/>
            <p:cNvSpPr>
              <a:spLocks noChangeShapeType="1"/>
            </p:cNvSpPr>
            <p:nvPr/>
          </p:nvSpPr>
          <p:spPr bwMode="auto">
            <a:xfrm>
              <a:off x="3770" y="2736"/>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29" name="Freeform 133"/>
            <p:cNvSpPr>
              <a:spLocks/>
            </p:cNvSpPr>
            <p:nvPr/>
          </p:nvSpPr>
          <p:spPr bwMode="auto">
            <a:xfrm>
              <a:off x="3891" y="2736"/>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30" name="Line 134"/>
            <p:cNvSpPr>
              <a:spLocks noChangeShapeType="1"/>
            </p:cNvSpPr>
            <p:nvPr/>
          </p:nvSpPr>
          <p:spPr bwMode="auto">
            <a:xfrm>
              <a:off x="3385" y="2832"/>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31" name="Freeform 135"/>
            <p:cNvSpPr>
              <a:spLocks/>
            </p:cNvSpPr>
            <p:nvPr/>
          </p:nvSpPr>
          <p:spPr bwMode="auto">
            <a:xfrm>
              <a:off x="3478" y="2731"/>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29" name="Group 136"/>
            <p:cNvGrpSpPr>
              <a:grpSpLocks/>
            </p:cNvGrpSpPr>
            <p:nvPr/>
          </p:nvGrpSpPr>
          <p:grpSpPr bwMode="auto">
            <a:xfrm>
              <a:off x="3032" y="2944"/>
              <a:ext cx="2096" cy="513"/>
              <a:chOff x="3032" y="2944"/>
              <a:chExt cx="2096" cy="513"/>
            </a:xfrm>
          </p:grpSpPr>
          <p:grpSp>
            <p:nvGrpSpPr>
              <p:cNvPr id="30" name="Group 137"/>
              <p:cNvGrpSpPr>
                <a:grpSpLocks/>
              </p:cNvGrpSpPr>
              <p:nvPr/>
            </p:nvGrpSpPr>
            <p:grpSpPr bwMode="auto">
              <a:xfrm>
                <a:off x="3965" y="2944"/>
                <a:ext cx="225" cy="481"/>
                <a:chOff x="3965" y="2944"/>
                <a:chExt cx="225" cy="481"/>
              </a:xfrm>
            </p:grpSpPr>
            <p:sp>
              <p:nvSpPr>
                <p:cNvPr id="2743434" name="Freeform 138"/>
                <p:cNvSpPr>
                  <a:spLocks/>
                </p:cNvSpPr>
                <p:nvPr/>
              </p:nvSpPr>
              <p:spPr bwMode="auto">
                <a:xfrm>
                  <a:off x="3977" y="2944"/>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35" name="Rectangle 139"/>
                <p:cNvSpPr>
                  <a:spLocks noChangeArrowheads="1"/>
                </p:cNvSpPr>
                <p:nvPr/>
              </p:nvSpPr>
              <p:spPr bwMode="auto">
                <a:xfrm rot="5400000">
                  <a:off x="3878" y="3066"/>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31" name="Group 140"/>
              <p:cNvGrpSpPr>
                <a:grpSpLocks/>
              </p:cNvGrpSpPr>
              <p:nvPr/>
            </p:nvGrpSpPr>
            <p:grpSpPr bwMode="auto">
              <a:xfrm>
                <a:off x="3032" y="3040"/>
                <a:ext cx="359" cy="289"/>
                <a:chOff x="3032" y="3040"/>
                <a:chExt cx="359" cy="289"/>
              </a:xfrm>
            </p:grpSpPr>
            <p:sp>
              <p:nvSpPr>
                <p:cNvPr id="2743437" name="Rectangle 141"/>
                <p:cNvSpPr>
                  <a:spLocks noChangeArrowheads="1"/>
                </p:cNvSpPr>
                <p:nvPr/>
              </p:nvSpPr>
              <p:spPr bwMode="auto">
                <a:xfrm>
                  <a:off x="3032" y="3042"/>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a:t>
                  </a:r>
                  <a:r>
                    <a:rPr lang="en-US" sz="1600" b="1" smtClean="0">
                      <a:solidFill>
                        <a:schemeClr val="tx1"/>
                      </a:solidFill>
                      <a:latin typeface="Times" pitchFamily="-65" charset="0"/>
                    </a:rPr>
                    <a:t>I$</a:t>
                  </a:r>
                  <a:endParaRPr lang="en-US" sz="1600" b="1" dirty="0">
                    <a:solidFill>
                      <a:schemeClr val="tx1"/>
                    </a:solidFill>
                    <a:latin typeface="Times" pitchFamily="-65" charset="0"/>
                  </a:endParaRPr>
                </a:p>
              </p:txBody>
            </p:sp>
            <p:grpSp>
              <p:nvGrpSpPr>
                <p:cNvPr id="2743329" name="Group 142"/>
                <p:cNvGrpSpPr>
                  <a:grpSpLocks/>
                </p:cNvGrpSpPr>
                <p:nvPr/>
              </p:nvGrpSpPr>
              <p:grpSpPr bwMode="auto">
                <a:xfrm>
                  <a:off x="3051" y="3040"/>
                  <a:ext cx="340" cy="289"/>
                  <a:chOff x="3051" y="3040"/>
                  <a:chExt cx="340" cy="289"/>
                </a:xfrm>
              </p:grpSpPr>
              <p:sp>
                <p:nvSpPr>
                  <p:cNvPr id="2743439" name="Freeform 143"/>
                  <p:cNvSpPr>
                    <a:spLocks/>
                  </p:cNvSpPr>
                  <p:nvPr/>
                </p:nvSpPr>
                <p:spPr bwMode="auto">
                  <a:xfrm>
                    <a:off x="3051" y="304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40" name="Freeform 144"/>
                  <p:cNvSpPr>
                    <a:spLocks/>
                  </p:cNvSpPr>
                  <p:nvPr/>
                </p:nvSpPr>
                <p:spPr bwMode="auto">
                  <a:xfrm>
                    <a:off x="3220" y="304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43441" name="Rectangle 145"/>
              <p:cNvSpPr>
                <a:spLocks noChangeArrowheads="1"/>
              </p:cNvSpPr>
              <p:nvPr/>
            </p:nvSpPr>
            <p:spPr bwMode="auto">
              <a:xfrm>
                <a:off x="3492" y="3047"/>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43331" name="Group 146"/>
              <p:cNvGrpSpPr>
                <a:grpSpLocks/>
              </p:cNvGrpSpPr>
              <p:nvPr/>
            </p:nvGrpSpPr>
            <p:grpSpPr bwMode="auto">
              <a:xfrm>
                <a:off x="3511" y="3040"/>
                <a:ext cx="296" cy="289"/>
                <a:chOff x="3511" y="3040"/>
                <a:chExt cx="296" cy="289"/>
              </a:xfrm>
            </p:grpSpPr>
            <p:sp>
              <p:nvSpPr>
                <p:cNvPr id="2743443" name="Freeform 147"/>
                <p:cNvSpPr>
                  <a:spLocks/>
                </p:cNvSpPr>
                <p:nvPr/>
              </p:nvSpPr>
              <p:spPr bwMode="auto">
                <a:xfrm>
                  <a:off x="3511" y="3040"/>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44" name="Freeform 148"/>
                <p:cNvSpPr>
                  <a:spLocks/>
                </p:cNvSpPr>
                <p:nvPr/>
              </p:nvSpPr>
              <p:spPr bwMode="auto">
                <a:xfrm>
                  <a:off x="3659" y="3040"/>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445" name="Line 149"/>
              <p:cNvSpPr>
                <a:spLocks noChangeShapeType="1"/>
              </p:cNvSpPr>
              <p:nvPr/>
            </p:nvSpPr>
            <p:spPr bwMode="auto">
              <a:xfrm>
                <a:off x="3396" y="3184"/>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46" name="Freeform 150"/>
              <p:cNvSpPr>
                <a:spLocks/>
              </p:cNvSpPr>
              <p:nvPr/>
            </p:nvSpPr>
            <p:spPr bwMode="auto">
              <a:xfrm>
                <a:off x="3458" y="3088"/>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47" name="Line 151"/>
              <p:cNvSpPr>
                <a:spLocks noChangeShapeType="1"/>
              </p:cNvSpPr>
              <p:nvPr/>
            </p:nvSpPr>
            <p:spPr bwMode="auto">
              <a:xfrm>
                <a:off x="3812" y="3088"/>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48" name="Rectangle 152"/>
              <p:cNvSpPr>
                <a:spLocks noChangeArrowheads="1"/>
              </p:cNvSpPr>
              <p:nvPr/>
            </p:nvSpPr>
            <p:spPr bwMode="auto">
              <a:xfrm>
                <a:off x="4309" y="3042"/>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743335" name="Group 153"/>
              <p:cNvGrpSpPr>
                <a:grpSpLocks/>
              </p:cNvGrpSpPr>
              <p:nvPr/>
            </p:nvGrpSpPr>
            <p:grpSpPr bwMode="auto">
              <a:xfrm>
                <a:off x="4360" y="3040"/>
                <a:ext cx="325" cy="289"/>
                <a:chOff x="4360" y="3040"/>
                <a:chExt cx="325" cy="289"/>
              </a:xfrm>
            </p:grpSpPr>
            <p:sp>
              <p:nvSpPr>
                <p:cNvPr id="2743450" name="Freeform 154"/>
                <p:cNvSpPr>
                  <a:spLocks/>
                </p:cNvSpPr>
                <p:nvPr/>
              </p:nvSpPr>
              <p:spPr bwMode="auto">
                <a:xfrm>
                  <a:off x="4360" y="3040"/>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51" name="Freeform 155"/>
                <p:cNvSpPr>
                  <a:spLocks/>
                </p:cNvSpPr>
                <p:nvPr/>
              </p:nvSpPr>
              <p:spPr bwMode="auto">
                <a:xfrm>
                  <a:off x="4521" y="3040"/>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452" name="Rectangle 156"/>
              <p:cNvSpPr>
                <a:spLocks noChangeArrowheads="1"/>
              </p:cNvSpPr>
              <p:nvPr/>
            </p:nvSpPr>
            <p:spPr bwMode="auto">
              <a:xfrm>
                <a:off x="4801" y="3042"/>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43343" name="Group 157"/>
              <p:cNvGrpSpPr>
                <a:grpSpLocks/>
              </p:cNvGrpSpPr>
              <p:nvPr/>
            </p:nvGrpSpPr>
            <p:grpSpPr bwMode="auto">
              <a:xfrm>
                <a:off x="4828" y="3040"/>
                <a:ext cx="284" cy="289"/>
                <a:chOff x="4828" y="3040"/>
                <a:chExt cx="284" cy="289"/>
              </a:xfrm>
            </p:grpSpPr>
            <p:sp>
              <p:nvSpPr>
                <p:cNvPr id="2743454" name="Freeform 158"/>
                <p:cNvSpPr>
                  <a:spLocks/>
                </p:cNvSpPr>
                <p:nvPr/>
              </p:nvSpPr>
              <p:spPr bwMode="auto">
                <a:xfrm>
                  <a:off x="4828" y="3040"/>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55" name="Freeform 159"/>
                <p:cNvSpPr>
                  <a:spLocks/>
                </p:cNvSpPr>
                <p:nvPr/>
              </p:nvSpPr>
              <p:spPr bwMode="auto">
                <a:xfrm>
                  <a:off x="4969" y="3040"/>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456" name="Line 160"/>
              <p:cNvSpPr>
                <a:spLocks noChangeShapeType="1"/>
              </p:cNvSpPr>
              <p:nvPr/>
            </p:nvSpPr>
            <p:spPr bwMode="auto">
              <a:xfrm>
                <a:off x="4681" y="3184"/>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57" name="Line 161"/>
              <p:cNvSpPr>
                <a:spLocks noChangeShapeType="1"/>
              </p:cNvSpPr>
              <p:nvPr/>
            </p:nvSpPr>
            <p:spPr bwMode="auto">
              <a:xfrm>
                <a:off x="4197" y="3184"/>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58" name="Freeform 162"/>
              <p:cNvSpPr>
                <a:spLocks/>
              </p:cNvSpPr>
              <p:nvPr/>
            </p:nvSpPr>
            <p:spPr bwMode="auto">
              <a:xfrm>
                <a:off x="4318" y="3184"/>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59" name="Line 163"/>
              <p:cNvSpPr>
                <a:spLocks noChangeShapeType="1"/>
              </p:cNvSpPr>
              <p:nvPr/>
            </p:nvSpPr>
            <p:spPr bwMode="auto">
              <a:xfrm>
                <a:off x="3812" y="3280"/>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60" name="Freeform 164"/>
              <p:cNvSpPr>
                <a:spLocks/>
              </p:cNvSpPr>
              <p:nvPr/>
            </p:nvSpPr>
            <p:spPr bwMode="auto">
              <a:xfrm>
                <a:off x="3905" y="3179"/>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461" name="Rectangle 165"/>
            <p:cNvSpPr>
              <a:spLocks noChangeArrowheads="1"/>
            </p:cNvSpPr>
            <p:nvPr/>
          </p:nvSpPr>
          <p:spPr bwMode="auto">
            <a:xfrm>
              <a:off x="215" y="876"/>
              <a:ext cx="291" cy="24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lnSpc>
                  <a:spcPct val="80000"/>
                </a:lnSpc>
              </a:pPr>
              <a:r>
                <a:rPr lang="en-US" sz="2800" b="1" smtClean="0">
                  <a:solidFill>
                    <a:schemeClr val="tx1"/>
                  </a:solidFill>
                  <a:latin typeface="Arial" pitchFamily="-65" charset="0"/>
                </a:rPr>
                <a:t>I</a:t>
              </a:r>
              <a:endParaRPr lang="en-US" sz="2800" b="1" dirty="0">
                <a:solidFill>
                  <a:schemeClr val="tx1"/>
                </a:solidFill>
                <a:latin typeface="Arial" pitchFamily="-65" charset="0"/>
              </a:endParaRPr>
            </a:p>
            <a:p>
              <a:pPr algn="ctr">
                <a:lnSpc>
                  <a:spcPct val="80000"/>
                </a:lnSpc>
              </a:pPr>
              <a:r>
                <a:rPr lang="en-US" sz="2800" b="1" dirty="0">
                  <a:solidFill>
                    <a:schemeClr val="tx1"/>
                  </a:solidFill>
                  <a:latin typeface="Arial" pitchFamily="-65" charset="0"/>
                </a:rPr>
                <a:t>n</a:t>
              </a:r>
            </a:p>
            <a:p>
              <a:pPr algn="ctr">
                <a:lnSpc>
                  <a:spcPct val="80000"/>
                </a:lnSpc>
              </a:pPr>
              <a:r>
                <a:rPr lang="en-US" sz="2800" b="1" dirty="0">
                  <a:solidFill>
                    <a:schemeClr val="tx1"/>
                  </a:solidFill>
                  <a:latin typeface="Arial" pitchFamily="-65" charset="0"/>
                </a:rPr>
                <a:t>s</a:t>
              </a:r>
            </a:p>
            <a:p>
              <a:pPr algn="ctr">
                <a:lnSpc>
                  <a:spcPct val="80000"/>
                </a:lnSpc>
              </a:pPr>
              <a:r>
                <a:rPr lang="en-US" sz="2800" b="1" dirty="0">
                  <a:solidFill>
                    <a:schemeClr val="tx1"/>
                  </a:solidFill>
                  <a:latin typeface="Arial" pitchFamily="-65" charset="0"/>
                </a:rPr>
                <a:t>t</a:t>
              </a:r>
            </a:p>
            <a:p>
              <a:pPr algn="ctr">
                <a:lnSpc>
                  <a:spcPct val="80000"/>
                </a:lnSpc>
              </a:pPr>
              <a:r>
                <a:rPr lang="en-US" sz="2800" b="1" dirty="0" smtClean="0">
                  <a:solidFill>
                    <a:schemeClr val="tx1"/>
                  </a:solidFill>
                  <a:latin typeface="Arial" pitchFamily="-65" charset="0"/>
                </a:rPr>
                <a:t>r</a:t>
              </a:r>
              <a:endParaRPr lang="en-US" sz="2800" b="1" dirty="0">
                <a:solidFill>
                  <a:schemeClr val="tx1"/>
                </a:solidFill>
                <a:latin typeface="Arial" pitchFamily="-65" charset="0"/>
              </a:endParaRPr>
            </a:p>
            <a:p>
              <a:pPr algn="ctr">
                <a:lnSpc>
                  <a:spcPct val="80000"/>
                </a:lnSpc>
              </a:pPr>
              <a:endParaRPr lang="en-US" sz="2800" b="1" dirty="0">
                <a:solidFill>
                  <a:schemeClr val="tx1"/>
                </a:solidFill>
                <a:latin typeface="Arial" pitchFamily="-65" charset="0"/>
              </a:endParaRPr>
            </a:p>
            <a:p>
              <a:pPr algn="ctr">
                <a:lnSpc>
                  <a:spcPct val="80000"/>
                </a:lnSpc>
              </a:pPr>
              <a:r>
                <a:rPr lang="en-US" sz="2800" b="1" dirty="0">
                  <a:solidFill>
                    <a:schemeClr val="tx1"/>
                  </a:solidFill>
                  <a:latin typeface="Arial" pitchFamily="-65" charset="0"/>
                </a:rPr>
                <a:t>O</a:t>
              </a:r>
            </a:p>
            <a:p>
              <a:pPr algn="ctr">
                <a:lnSpc>
                  <a:spcPct val="80000"/>
                </a:lnSpc>
              </a:pPr>
              <a:r>
                <a:rPr lang="en-US" sz="2800" b="1" dirty="0">
                  <a:solidFill>
                    <a:schemeClr val="tx1"/>
                  </a:solidFill>
                  <a:latin typeface="Arial" pitchFamily="-65" charset="0"/>
                </a:rPr>
                <a:t>r</a:t>
              </a:r>
            </a:p>
            <a:p>
              <a:pPr algn="ctr">
                <a:lnSpc>
                  <a:spcPct val="80000"/>
                </a:lnSpc>
              </a:pPr>
              <a:r>
                <a:rPr lang="en-US" sz="2800" b="1" dirty="0">
                  <a:solidFill>
                    <a:schemeClr val="tx1"/>
                  </a:solidFill>
                  <a:latin typeface="Arial" pitchFamily="-65" charset="0"/>
                </a:rPr>
                <a:t>d</a:t>
              </a:r>
            </a:p>
            <a:p>
              <a:pPr algn="ctr">
                <a:lnSpc>
                  <a:spcPct val="80000"/>
                </a:lnSpc>
              </a:pPr>
              <a:r>
                <a:rPr lang="en-US" sz="2800" b="1" dirty="0">
                  <a:solidFill>
                    <a:schemeClr val="tx1"/>
                  </a:solidFill>
                  <a:latin typeface="Arial" pitchFamily="-65" charset="0"/>
                </a:rPr>
                <a:t>e</a:t>
              </a:r>
            </a:p>
            <a:p>
              <a:pPr algn="ctr">
                <a:lnSpc>
                  <a:spcPct val="80000"/>
                </a:lnSpc>
              </a:pPr>
              <a:r>
                <a:rPr lang="en-US" sz="2800" b="1" dirty="0">
                  <a:solidFill>
                    <a:schemeClr val="tx1"/>
                  </a:solidFill>
                  <a:latin typeface="Arial" pitchFamily="-65" charset="0"/>
                </a:rPr>
                <a:t>r</a:t>
              </a:r>
            </a:p>
          </p:txBody>
        </p:sp>
        <p:sp>
          <p:nvSpPr>
            <p:cNvPr id="2743462" name="Rectangle 166"/>
            <p:cNvSpPr>
              <a:spLocks noChangeArrowheads="1"/>
            </p:cNvSpPr>
            <p:nvPr/>
          </p:nvSpPr>
          <p:spPr bwMode="auto">
            <a:xfrm>
              <a:off x="1867" y="551"/>
              <a:ext cx="2168"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smtClean="0">
                  <a:solidFill>
                    <a:schemeClr val="tx1"/>
                  </a:solidFill>
                  <a:latin typeface="Arial" pitchFamily="-65" charset="0"/>
                </a:rPr>
                <a:t>Time </a:t>
              </a:r>
              <a:r>
                <a:rPr lang="en-US" sz="2800" b="1" dirty="0">
                  <a:solidFill>
                    <a:schemeClr val="tx1"/>
                  </a:solidFill>
                  <a:latin typeface="Arial" pitchFamily="-65" charset="0"/>
                </a:rPr>
                <a:t>(clock cycles)</a:t>
              </a:r>
            </a:p>
          </p:txBody>
        </p:sp>
      </p:grpSp>
      <p:sp>
        <p:nvSpPr>
          <p:cNvPr id="167" name="Title 166"/>
          <p:cNvSpPr>
            <a:spLocks noGrp="1"/>
          </p:cNvSpPr>
          <p:nvPr>
            <p:ph type="title"/>
          </p:nvPr>
        </p:nvSpPr>
        <p:spPr/>
        <p:txBody>
          <a:bodyPr>
            <a:noAutofit/>
          </a:bodyPr>
          <a:lstStyle/>
          <a:p>
            <a:r>
              <a:rPr lang="zh-CN" altLang="en-US" sz="4000" dirty="0" smtClean="0">
                <a:solidFill>
                  <a:schemeClr val="accent1"/>
                </a:solidFill>
              </a:rPr>
              <a:t>结构冒险</a:t>
            </a:r>
            <a:r>
              <a:rPr lang="en-US" sz="4000" dirty="0" smtClean="0">
                <a:solidFill>
                  <a:schemeClr val="accent1"/>
                </a:solidFill>
              </a:rPr>
              <a:t> #1: </a:t>
            </a:r>
            <a:r>
              <a:rPr lang="zh-CN" altLang="en-US" sz="4000" dirty="0" smtClean="0">
                <a:solidFill>
                  <a:schemeClr val="accent1"/>
                </a:solidFill>
              </a:rPr>
              <a:t>单一内存</a:t>
            </a:r>
            <a:endParaRPr lang="en-US" sz="4000" dirty="0">
              <a:solidFill>
                <a:schemeClr val="accent1"/>
              </a:solidFill>
            </a:endParaRPr>
          </a:p>
        </p:txBody>
      </p:sp>
      <p:grpSp>
        <p:nvGrpSpPr>
          <p:cNvPr id="40" name="Group 39"/>
          <p:cNvGrpSpPr/>
          <p:nvPr/>
        </p:nvGrpSpPr>
        <p:grpSpPr>
          <a:xfrm>
            <a:off x="5225976" y="2107530"/>
            <a:ext cx="3679891" cy="2473326"/>
            <a:chOff x="5364957" y="2380135"/>
            <a:chExt cx="3679891" cy="2473326"/>
          </a:xfrm>
        </p:grpSpPr>
        <p:sp>
          <p:nvSpPr>
            <p:cNvPr id="35" name="TextBox 34"/>
            <p:cNvSpPr txBox="1"/>
            <p:nvPr/>
          </p:nvSpPr>
          <p:spPr>
            <a:xfrm>
              <a:off x="7181059" y="2380135"/>
              <a:ext cx="1863789" cy="1107996"/>
            </a:xfrm>
            <a:prstGeom prst="rect">
              <a:avLst/>
            </a:prstGeom>
            <a:solidFill>
              <a:schemeClr val="bg1"/>
            </a:solidFill>
          </p:spPr>
          <p:txBody>
            <a:bodyPr wrap="square" lIns="0" tIns="0" rIns="0" bIns="0" rtlCol="0">
              <a:spAutoFit/>
            </a:bodyPr>
            <a:lstStyle/>
            <a:p>
              <a:r>
                <a:rPr lang="zh-CN" altLang="en-US" sz="2400" dirty="0" smtClean="0">
                  <a:solidFill>
                    <a:srgbClr val="FF0000"/>
                  </a:solidFill>
                </a:rPr>
                <a:t>在同一个时钟周期从同一</a:t>
              </a:r>
              <a:r>
                <a:rPr lang="zh-CN" altLang="en-US" sz="2400" dirty="0">
                  <a:solidFill>
                    <a:srgbClr val="FF0000"/>
                  </a:solidFill>
                </a:rPr>
                <a:t>地址</a:t>
              </a:r>
              <a:r>
                <a:rPr lang="zh-CN" altLang="en-US" sz="2400" dirty="0" smtClean="0">
                  <a:solidFill>
                    <a:srgbClr val="FF0000"/>
                  </a:solidFill>
                </a:rPr>
                <a:t>内存中读取</a:t>
              </a:r>
              <a:endParaRPr lang="en-US" sz="2400" dirty="0">
                <a:solidFill>
                  <a:srgbClr val="FF0000"/>
                </a:solidFill>
              </a:endParaRPr>
            </a:p>
          </p:txBody>
        </p:sp>
        <p:cxnSp>
          <p:nvCxnSpPr>
            <p:cNvPr id="37" name="Straight Arrow Connector 36"/>
            <p:cNvCxnSpPr/>
            <p:nvPr/>
          </p:nvCxnSpPr>
          <p:spPr>
            <a:xfrm flipH="1">
              <a:off x="5511008" y="2873055"/>
              <a:ext cx="15748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5364957" y="3661249"/>
              <a:ext cx="1722438" cy="11922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743351" name="矩形 2743350"/>
          <p:cNvSpPr/>
          <p:nvPr/>
        </p:nvSpPr>
        <p:spPr>
          <a:xfrm>
            <a:off x="1308026" y="6215558"/>
            <a:ext cx="5551520" cy="461665"/>
          </a:xfrm>
          <a:prstGeom prst="rect">
            <a:avLst/>
          </a:prstGeom>
        </p:spPr>
        <p:txBody>
          <a:bodyPr wrap="none">
            <a:spAutoFit/>
          </a:bodyPr>
          <a:lstStyle/>
          <a:p>
            <a:pPr lvl="1"/>
            <a:r>
              <a:rPr lang="zh-CN" altLang="en-US" sz="2400" b="1" dirty="0" smtClean="0">
                <a:solidFill>
                  <a:srgbClr val="FF0000"/>
                </a:solidFill>
              </a:rPr>
              <a:t>解决方案：使用独立的</a:t>
            </a:r>
            <a:r>
              <a:rPr lang="en-US" altLang="zh-CN" sz="2400" b="1" dirty="0" smtClean="0">
                <a:solidFill>
                  <a:srgbClr val="FF0000"/>
                </a:solidFill>
              </a:rPr>
              <a:t> </a:t>
            </a:r>
            <a:r>
              <a:rPr lang="en-US" altLang="zh-CN" sz="2400" b="1" dirty="0">
                <a:solidFill>
                  <a:srgbClr val="FF0000"/>
                </a:solidFill>
              </a:rPr>
              <a:t>L1 I$ </a:t>
            </a:r>
            <a:r>
              <a:rPr lang="zh-CN" altLang="en-US" sz="2400" b="1" dirty="0" smtClean="0">
                <a:solidFill>
                  <a:srgbClr val="FF0000"/>
                </a:solidFill>
              </a:rPr>
              <a:t>和</a:t>
            </a:r>
            <a:r>
              <a:rPr lang="en-US" altLang="zh-CN" sz="2400" b="1" dirty="0" smtClean="0">
                <a:solidFill>
                  <a:srgbClr val="FF0000"/>
                </a:solidFill>
              </a:rPr>
              <a:t> </a:t>
            </a:r>
            <a:r>
              <a:rPr lang="en-US" altLang="zh-CN" sz="2400" b="1" dirty="0">
                <a:solidFill>
                  <a:srgbClr val="FF0000"/>
                </a:solidFill>
              </a:rPr>
              <a:t>L1 D</a:t>
            </a:r>
            <a:r>
              <a:rPr lang="en-US" altLang="zh-CN" sz="2400" b="1" dirty="0" smtClean="0">
                <a:solidFill>
                  <a:srgbClr val="FF0000"/>
                </a:solidFill>
              </a:rPr>
              <a:t>$</a:t>
            </a:r>
            <a:endParaRPr lang="en-AU" altLang="zh-CN" sz="2400" b="1" dirty="0">
              <a:solidFill>
                <a:srgbClr val="FF0000"/>
              </a:solidFill>
            </a:endParaRPr>
          </a:p>
        </p:txBody>
      </p:sp>
      <p:sp>
        <p:nvSpPr>
          <p:cNvPr id="32" name="灯片编号占位符 31"/>
          <p:cNvSpPr>
            <a:spLocks noGrp="1"/>
          </p:cNvSpPr>
          <p:nvPr>
            <p:ph type="sldNum" sz="quarter" idx="12"/>
          </p:nvPr>
        </p:nvSpPr>
        <p:spPr/>
        <p:txBody>
          <a:bodyPr/>
          <a:lstStyle/>
          <a:p>
            <a:fld id="{3CC63E4C-4642-794D-A2FD-70F6B81535F5}" type="slidenum">
              <a:rPr lang="en-US" smtClean="0">
                <a:solidFill>
                  <a:prstClr val="black">
                    <a:tint val="75000"/>
                  </a:prstClr>
                </a:solidFill>
              </a:rPr>
              <a:pPr/>
              <a:t>51</a:t>
            </a:fld>
            <a:endParaRPr lang="en-US" dirty="0">
              <a:solidFill>
                <a:prstClr val="black">
                  <a:tint val="75000"/>
                </a:prstClr>
              </a:solidFill>
            </a:endParaRPr>
          </a:p>
        </p:txBody>
      </p:sp>
    </p:spTree>
    <p:extLst>
      <p:ext uri="{BB962C8B-B14F-4D97-AF65-F5344CB8AC3E}">
        <p14:creationId xmlns:p14="http://schemas.microsoft.com/office/powerpoint/2010/main" val="414863187"/>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7394" name="Rectangle 2"/>
          <p:cNvSpPr>
            <a:spLocks noGrp="1" noChangeArrowheads="1"/>
          </p:cNvSpPr>
          <p:nvPr>
            <p:ph type="title"/>
          </p:nvPr>
        </p:nvSpPr>
        <p:spPr>
          <a:xfrm>
            <a:off x="457200" y="274320"/>
            <a:ext cx="8229600" cy="1143000"/>
          </a:xfrm>
        </p:spPr>
        <p:txBody>
          <a:bodyPr>
            <a:normAutofit/>
          </a:bodyPr>
          <a:lstStyle/>
          <a:p>
            <a:r>
              <a:rPr lang="zh-CN" altLang="en-US" dirty="0">
                <a:solidFill>
                  <a:schemeClr val="accent1"/>
                </a:solidFill>
              </a:rPr>
              <a:t>结</a:t>
            </a:r>
            <a:r>
              <a:rPr lang="zh-CN" altLang="en-US" dirty="0" smtClean="0">
                <a:solidFill>
                  <a:schemeClr val="accent1"/>
                </a:solidFill>
              </a:rPr>
              <a:t>构冒险</a:t>
            </a:r>
            <a:r>
              <a:rPr lang="en-US" dirty="0" smtClean="0">
                <a:solidFill>
                  <a:schemeClr val="accent1"/>
                </a:solidFill>
              </a:rPr>
              <a:t> </a:t>
            </a:r>
            <a:r>
              <a:rPr lang="en-US" dirty="0">
                <a:solidFill>
                  <a:schemeClr val="accent1"/>
                </a:solidFill>
              </a:rPr>
              <a:t>#2: </a:t>
            </a:r>
            <a:r>
              <a:rPr lang="zh-CN" altLang="en-US" dirty="0">
                <a:solidFill>
                  <a:schemeClr val="accent1"/>
                </a:solidFill>
              </a:rPr>
              <a:t>寄</a:t>
            </a:r>
            <a:r>
              <a:rPr lang="zh-CN" altLang="en-US" dirty="0" smtClean="0">
                <a:solidFill>
                  <a:schemeClr val="accent1"/>
                </a:solidFill>
              </a:rPr>
              <a:t>存器</a:t>
            </a:r>
            <a:r>
              <a:rPr lang="en-US" dirty="0" smtClean="0">
                <a:solidFill>
                  <a:schemeClr val="accent1"/>
                </a:solidFill>
              </a:rPr>
              <a:t> </a:t>
            </a:r>
            <a:r>
              <a:rPr lang="en-US" dirty="0">
                <a:solidFill>
                  <a:schemeClr val="accent1"/>
                </a:solidFill>
              </a:rPr>
              <a:t>(1/2)</a:t>
            </a:r>
          </a:p>
        </p:txBody>
      </p:sp>
      <p:grpSp>
        <p:nvGrpSpPr>
          <p:cNvPr id="2" name="Group 4"/>
          <p:cNvGrpSpPr>
            <a:grpSpLocks/>
          </p:cNvGrpSpPr>
          <p:nvPr/>
        </p:nvGrpSpPr>
        <p:grpSpPr bwMode="auto">
          <a:xfrm>
            <a:off x="5167825" y="2450780"/>
            <a:ext cx="1090612" cy="2986087"/>
            <a:chOff x="2897" y="1099"/>
            <a:chExt cx="687" cy="1881"/>
          </a:xfrm>
        </p:grpSpPr>
        <p:sp>
          <p:nvSpPr>
            <p:cNvPr id="2747397" name="Oval 5"/>
            <p:cNvSpPr>
              <a:spLocks noChangeArrowheads="1"/>
            </p:cNvSpPr>
            <p:nvPr/>
          </p:nvSpPr>
          <p:spPr bwMode="auto">
            <a:xfrm>
              <a:off x="2897" y="2481"/>
              <a:ext cx="623" cy="499"/>
            </a:xfrm>
            <a:prstGeom prst="ellipse">
              <a:avLst/>
            </a:prstGeom>
            <a:noFill/>
            <a:ln w="57150">
              <a:solidFill>
                <a:schemeClr val="accent1"/>
              </a:solidFill>
              <a:round/>
              <a:headEnd/>
              <a:tailEnd/>
            </a:ln>
            <a:effectLst/>
          </p:spPr>
          <p:txBody>
            <a:bodyPr wrap="none" anchor="ctr">
              <a:prstTxWarp prst="textNoShape">
                <a:avLst/>
              </a:prstTxWarp>
            </a:bodyPr>
            <a:lstStyle/>
            <a:p>
              <a:endParaRPr lang="en-US"/>
            </a:p>
          </p:txBody>
        </p:sp>
        <p:sp>
          <p:nvSpPr>
            <p:cNvPr id="2747398" name="Oval 6"/>
            <p:cNvSpPr>
              <a:spLocks noChangeArrowheads="1"/>
            </p:cNvSpPr>
            <p:nvPr/>
          </p:nvSpPr>
          <p:spPr bwMode="auto">
            <a:xfrm>
              <a:off x="2961" y="1099"/>
              <a:ext cx="623" cy="566"/>
            </a:xfrm>
            <a:prstGeom prst="ellipse">
              <a:avLst/>
            </a:prstGeom>
            <a:noFill/>
            <a:ln w="57150">
              <a:solidFill>
                <a:schemeClr val="accent1"/>
              </a:solidFill>
              <a:round/>
              <a:headEnd/>
              <a:tailEnd/>
            </a:ln>
            <a:effectLst/>
          </p:spPr>
          <p:txBody>
            <a:bodyPr wrap="none" anchor="ctr">
              <a:prstTxWarp prst="textNoShape">
                <a:avLst/>
              </a:prstTxWarp>
            </a:bodyPr>
            <a:lstStyle/>
            <a:p>
              <a:endParaRPr lang="en-US"/>
            </a:p>
          </p:txBody>
        </p:sp>
      </p:grpSp>
      <p:grpSp>
        <p:nvGrpSpPr>
          <p:cNvPr id="173" name="Group 7"/>
          <p:cNvGrpSpPr>
            <a:grpSpLocks/>
          </p:cNvGrpSpPr>
          <p:nvPr/>
        </p:nvGrpSpPr>
        <p:grpSpPr bwMode="auto">
          <a:xfrm>
            <a:off x="894557" y="1613373"/>
            <a:ext cx="7799388" cy="4700588"/>
            <a:chOff x="215" y="551"/>
            <a:chExt cx="4913" cy="2961"/>
          </a:xfrm>
        </p:grpSpPr>
        <p:grpSp>
          <p:nvGrpSpPr>
            <p:cNvPr id="174" name="Group 8"/>
            <p:cNvGrpSpPr>
              <a:grpSpLocks/>
            </p:cNvGrpSpPr>
            <p:nvPr/>
          </p:nvGrpSpPr>
          <p:grpSpPr bwMode="auto">
            <a:xfrm>
              <a:off x="2624" y="1200"/>
              <a:ext cx="340" cy="289"/>
              <a:chOff x="2624" y="1200"/>
              <a:chExt cx="340" cy="289"/>
            </a:xfrm>
          </p:grpSpPr>
          <p:sp>
            <p:nvSpPr>
              <p:cNvPr id="331" name="Freeform 9"/>
              <p:cNvSpPr>
                <a:spLocks/>
              </p:cNvSpPr>
              <p:nvPr/>
            </p:nvSpPr>
            <p:spPr bwMode="auto">
              <a:xfrm>
                <a:off x="2624" y="120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32" name="Freeform 10"/>
              <p:cNvSpPr>
                <a:spLocks/>
              </p:cNvSpPr>
              <p:nvPr/>
            </p:nvSpPr>
            <p:spPr bwMode="auto">
              <a:xfrm>
                <a:off x="2793" y="120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175" name="Group 11"/>
            <p:cNvGrpSpPr>
              <a:grpSpLocks/>
            </p:cNvGrpSpPr>
            <p:nvPr/>
          </p:nvGrpSpPr>
          <p:grpSpPr bwMode="auto">
            <a:xfrm>
              <a:off x="2624" y="2592"/>
              <a:ext cx="340" cy="289"/>
              <a:chOff x="2624" y="2592"/>
              <a:chExt cx="340" cy="289"/>
            </a:xfrm>
          </p:grpSpPr>
          <p:sp>
            <p:nvSpPr>
              <p:cNvPr id="329" name="Freeform 12"/>
              <p:cNvSpPr>
                <a:spLocks/>
              </p:cNvSpPr>
              <p:nvPr/>
            </p:nvSpPr>
            <p:spPr bwMode="auto">
              <a:xfrm>
                <a:off x="2624" y="2592"/>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30" name="Freeform 13"/>
              <p:cNvSpPr>
                <a:spLocks/>
              </p:cNvSpPr>
              <p:nvPr/>
            </p:nvSpPr>
            <p:spPr bwMode="auto">
              <a:xfrm>
                <a:off x="2793" y="2592"/>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176" name="Rectangle 14"/>
            <p:cNvSpPr>
              <a:spLocks noChangeArrowheads="1"/>
            </p:cNvSpPr>
            <p:nvPr/>
          </p:nvSpPr>
          <p:spPr bwMode="auto">
            <a:xfrm>
              <a:off x="2605" y="2594"/>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a:t>
              </a:r>
              <a:r>
                <a:rPr lang="en-US" sz="1600" b="1" smtClean="0">
                  <a:solidFill>
                    <a:schemeClr val="tx1"/>
                  </a:solidFill>
                  <a:latin typeface="Times" pitchFamily="-65" charset="0"/>
                </a:rPr>
                <a:t>I$</a:t>
              </a:r>
              <a:endParaRPr lang="en-US" sz="1600" b="1" dirty="0">
                <a:solidFill>
                  <a:schemeClr val="tx1"/>
                </a:solidFill>
                <a:latin typeface="Times" pitchFamily="-65" charset="0"/>
              </a:endParaRPr>
            </a:p>
          </p:txBody>
        </p:sp>
        <p:sp>
          <p:nvSpPr>
            <p:cNvPr id="177" name="Line 15"/>
            <p:cNvSpPr>
              <a:spLocks noChangeShapeType="1"/>
            </p:cNvSpPr>
            <p:nvPr/>
          </p:nvSpPr>
          <p:spPr bwMode="auto">
            <a:xfrm>
              <a:off x="584" y="1224"/>
              <a:ext cx="0" cy="2032"/>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178" name="Line 16"/>
            <p:cNvSpPr>
              <a:spLocks noChangeShapeType="1"/>
            </p:cNvSpPr>
            <p:nvPr/>
          </p:nvSpPr>
          <p:spPr bwMode="auto">
            <a:xfrm>
              <a:off x="984" y="840"/>
              <a:ext cx="3976" cy="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179" name="Rectangle 17"/>
            <p:cNvSpPr>
              <a:spLocks noChangeArrowheads="1"/>
            </p:cNvSpPr>
            <p:nvPr/>
          </p:nvSpPr>
          <p:spPr bwMode="auto">
            <a:xfrm>
              <a:off x="579" y="1302"/>
              <a:ext cx="649"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Load</a:t>
              </a:r>
            </a:p>
          </p:txBody>
        </p:sp>
        <p:sp>
          <p:nvSpPr>
            <p:cNvPr id="180" name="Rectangle 18"/>
            <p:cNvSpPr>
              <a:spLocks noChangeArrowheads="1"/>
            </p:cNvSpPr>
            <p:nvPr/>
          </p:nvSpPr>
          <p:spPr bwMode="auto">
            <a:xfrm>
              <a:off x="563" y="1718"/>
              <a:ext cx="786"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smtClean="0">
                  <a:solidFill>
                    <a:schemeClr val="tx1"/>
                  </a:solidFill>
                  <a:latin typeface="Arial" pitchFamily="-65" charset="0"/>
                </a:rPr>
                <a:t>Instr </a:t>
              </a:r>
              <a:r>
                <a:rPr lang="en-US" sz="2800" b="1" dirty="0">
                  <a:solidFill>
                    <a:schemeClr val="tx1"/>
                  </a:solidFill>
                  <a:latin typeface="Arial" pitchFamily="-65" charset="0"/>
                </a:rPr>
                <a:t>1</a:t>
              </a:r>
            </a:p>
          </p:txBody>
        </p:sp>
        <p:sp>
          <p:nvSpPr>
            <p:cNvPr id="181" name="Rectangle 19"/>
            <p:cNvSpPr>
              <a:spLocks noChangeArrowheads="1"/>
            </p:cNvSpPr>
            <p:nvPr/>
          </p:nvSpPr>
          <p:spPr bwMode="auto">
            <a:xfrm>
              <a:off x="555" y="2182"/>
              <a:ext cx="786"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smtClean="0">
                  <a:solidFill>
                    <a:schemeClr val="tx1"/>
                  </a:solidFill>
                  <a:latin typeface="Arial" pitchFamily="-65" charset="0"/>
                </a:rPr>
                <a:t>Instr </a:t>
              </a:r>
              <a:r>
                <a:rPr lang="en-US" sz="2800" b="1" dirty="0">
                  <a:solidFill>
                    <a:schemeClr val="tx1"/>
                  </a:solidFill>
                  <a:latin typeface="Arial" pitchFamily="-65" charset="0"/>
                </a:rPr>
                <a:t>2</a:t>
              </a:r>
            </a:p>
          </p:txBody>
        </p:sp>
        <p:sp>
          <p:nvSpPr>
            <p:cNvPr id="182" name="Rectangle 20"/>
            <p:cNvSpPr>
              <a:spLocks noChangeArrowheads="1"/>
            </p:cNvSpPr>
            <p:nvPr/>
          </p:nvSpPr>
          <p:spPr bwMode="auto">
            <a:xfrm>
              <a:off x="598" y="2612"/>
              <a:ext cx="786"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smtClean="0">
                  <a:solidFill>
                    <a:schemeClr val="tx1"/>
                  </a:solidFill>
                  <a:latin typeface="Arial" pitchFamily="-65" charset="0"/>
                </a:rPr>
                <a:t>Instr </a:t>
              </a:r>
              <a:r>
                <a:rPr lang="en-US" sz="2800" b="1" dirty="0">
                  <a:solidFill>
                    <a:schemeClr val="tx1"/>
                  </a:solidFill>
                  <a:latin typeface="Arial" pitchFamily="-65" charset="0"/>
                </a:rPr>
                <a:t>3</a:t>
              </a:r>
            </a:p>
          </p:txBody>
        </p:sp>
        <p:sp>
          <p:nvSpPr>
            <p:cNvPr id="183" name="Rectangle 21"/>
            <p:cNvSpPr>
              <a:spLocks noChangeArrowheads="1"/>
            </p:cNvSpPr>
            <p:nvPr/>
          </p:nvSpPr>
          <p:spPr bwMode="auto">
            <a:xfrm>
              <a:off x="587" y="3067"/>
              <a:ext cx="786"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smtClean="0">
                  <a:solidFill>
                    <a:schemeClr val="tx1"/>
                  </a:solidFill>
                  <a:latin typeface="Arial" pitchFamily="-65" charset="0"/>
                </a:rPr>
                <a:t>Instr </a:t>
              </a:r>
              <a:r>
                <a:rPr lang="en-US" sz="2800" b="1" dirty="0">
                  <a:solidFill>
                    <a:schemeClr val="tx1"/>
                  </a:solidFill>
                  <a:latin typeface="Arial" pitchFamily="-65" charset="0"/>
                </a:rPr>
                <a:t>4</a:t>
              </a:r>
            </a:p>
          </p:txBody>
        </p:sp>
        <p:sp>
          <p:nvSpPr>
            <p:cNvPr id="184" name="Line 22"/>
            <p:cNvSpPr>
              <a:spLocks noChangeShapeType="1"/>
            </p:cNvSpPr>
            <p:nvPr/>
          </p:nvSpPr>
          <p:spPr bwMode="auto">
            <a:xfrm>
              <a:off x="1728"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185" name="Line 23"/>
            <p:cNvSpPr>
              <a:spLocks noChangeShapeType="1"/>
            </p:cNvSpPr>
            <p:nvPr/>
          </p:nvSpPr>
          <p:spPr bwMode="auto">
            <a:xfrm>
              <a:off x="2160"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186" name="Line 24"/>
            <p:cNvSpPr>
              <a:spLocks noChangeShapeType="1"/>
            </p:cNvSpPr>
            <p:nvPr/>
          </p:nvSpPr>
          <p:spPr bwMode="auto">
            <a:xfrm>
              <a:off x="2592"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187" name="Line 25"/>
            <p:cNvSpPr>
              <a:spLocks noChangeShapeType="1"/>
            </p:cNvSpPr>
            <p:nvPr/>
          </p:nvSpPr>
          <p:spPr bwMode="auto">
            <a:xfrm>
              <a:off x="3024"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188" name="Line 26"/>
            <p:cNvSpPr>
              <a:spLocks noChangeShapeType="1"/>
            </p:cNvSpPr>
            <p:nvPr/>
          </p:nvSpPr>
          <p:spPr bwMode="auto">
            <a:xfrm>
              <a:off x="3456"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189" name="Line 27"/>
            <p:cNvSpPr>
              <a:spLocks noChangeShapeType="1"/>
            </p:cNvSpPr>
            <p:nvPr/>
          </p:nvSpPr>
          <p:spPr bwMode="auto">
            <a:xfrm>
              <a:off x="3888"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190" name="Line 28"/>
            <p:cNvSpPr>
              <a:spLocks noChangeShapeType="1"/>
            </p:cNvSpPr>
            <p:nvPr/>
          </p:nvSpPr>
          <p:spPr bwMode="auto">
            <a:xfrm>
              <a:off x="4320"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191" name="Line 29"/>
            <p:cNvSpPr>
              <a:spLocks noChangeShapeType="1"/>
            </p:cNvSpPr>
            <p:nvPr/>
          </p:nvSpPr>
          <p:spPr bwMode="auto">
            <a:xfrm>
              <a:off x="4752"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grpSp>
          <p:nvGrpSpPr>
            <p:cNvPr id="192" name="Group 30"/>
            <p:cNvGrpSpPr>
              <a:grpSpLocks/>
            </p:cNvGrpSpPr>
            <p:nvPr/>
          </p:nvGrpSpPr>
          <p:grpSpPr bwMode="auto">
            <a:xfrm>
              <a:off x="2257" y="1152"/>
              <a:ext cx="225" cy="481"/>
              <a:chOff x="2257" y="1152"/>
              <a:chExt cx="225" cy="481"/>
            </a:xfrm>
          </p:grpSpPr>
          <p:sp>
            <p:nvSpPr>
              <p:cNvPr id="327" name="Freeform 31"/>
              <p:cNvSpPr>
                <a:spLocks/>
              </p:cNvSpPr>
              <p:nvPr/>
            </p:nvSpPr>
            <p:spPr bwMode="auto">
              <a:xfrm>
                <a:off x="2269" y="1152"/>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28" name="Rectangle 32"/>
              <p:cNvSpPr>
                <a:spLocks noChangeArrowheads="1"/>
              </p:cNvSpPr>
              <p:nvPr/>
            </p:nvSpPr>
            <p:spPr bwMode="auto">
              <a:xfrm rot="5400000">
                <a:off x="2170" y="1274"/>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193" name="Group 33"/>
            <p:cNvGrpSpPr>
              <a:grpSpLocks/>
            </p:cNvGrpSpPr>
            <p:nvPr/>
          </p:nvGrpSpPr>
          <p:grpSpPr bwMode="auto">
            <a:xfrm>
              <a:off x="1324" y="1248"/>
              <a:ext cx="359" cy="289"/>
              <a:chOff x="1324" y="1248"/>
              <a:chExt cx="359" cy="289"/>
            </a:xfrm>
          </p:grpSpPr>
          <p:sp>
            <p:nvSpPr>
              <p:cNvPr id="323" name="Rectangle 34"/>
              <p:cNvSpPr>
                <a:spLocks noChangeArrowheads="1"/>
              </p:cNvSpPr>
              <p:nvPr/>
            </p:nvSpPr>
            <p:spPr bwMode="auto">
              <a:xfrm>
                <a:off x="1324" y="1250"/>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a:t>
                </a:r>
                <a:r>
                  <a:rPr lang="en-US" sz="1600" b="1" smtClean="0">
                    <a:solidFill>
                      <a:schemeClr val="tx1"/>
                    </a:solidFill>
                    <a:latin typeface="Times" pitchFamily="-65" charset="0"/>
                  </a:rPr>
                  <a:t>I$</a:t>
                </a:r>
                <a:endParaRPr lang="en-US" sz="1600" b="1" dirty="0">
                  <a:solidFill>
                    <a:schemeClr val="tx1"/>
                  </a:solidFill>
                  <a:latin typeface="Times" pitchFamily="-65" charset="0"/>
                </a:endParaRPr>
              </a:p>
            </p:txBody>
          </p:sp>
          <p:grpSp>
            <p:nvGrpSpPr>
              <p:cNvPr id="324" name="Group 35"/>
              <p:cNvGrpSpPr>
                <a:grpSpLocks/>
              </p:cNvGrpSpPr>
              <p:nvPr/>
            </p:nvGrpSpPr>
            <p:grpSpPr bwMode="auto">
              <a:xfrm>
                <a:off x="1343" y="1248"/>
                <a:ext cx="340" cy="289"/>
                <a:chOff x="1343" y="1248"/>
                <a:chExt cx="340" cy="289"/>
              </a:xfrm>
            </p:grpSpPr>
            <p:sp>
              <p:nvSpPr>
                <p:cNvPr id="325" name="Freeform 36"/>
                <p:cNvSpPr>
                  <a:spLocks/>
                </p:cNvSpPr>
                <p:nvPr/>
              </p:nvSpPr>
              <p:spPr bwMode="auto">
                <a:xfrm>
                  <a:off x="1343" y="124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26" name="Freeform 37"/>
                <p:cNvSpPr>
                  <a:spLocks/>
                </p:cNvSpPr>
                <p:nvPr/>
              </p:nvSpPr>
              <p:spPr bwMode="auto">
                <a:xfrm>
                  <a:off x="1512" y="124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194" name="Rectangle 38"/>
            <p:cNvSpPr>
              <a:spLocks noChangeArrowheads="1"/>
            </p:cNvSpPr>
            <p:nvPr/>
          </p:nvSpPr>
          <p:spPr bwMode="auto">
            <a:xfrm>
              <a:off x="1784" y="1255"/>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95" name="Group 39"/>
            <p:cNvGrpSpPr>
              <a:grpSpLocks/>
            </p:cNvGrpSpPr>
            <p:nvPr/>
          </p:nvGrpSpPr>
          <p:grpSpPr bwMode="auto">
            <a:xfrm>
              <a:off x="1803" y="1248"/>
              <a:ext cx="296" cy="289"/>
              <a:chOff x="1803" y="1248"/>
              <a:chExt cx="296" cy="289"/>
            </a:xfrm>
          </p:grpSpPr>
          <p:sp>
            <p:nvSpPr>
              <p:cNvPr id="321" name="Freeform 40"/>
              <p:cNvSpPr>
                <a:spLocks/>
              </p:cNvSpPr>
              <p:nvPr/>
            </p:nvSpPr>
            <p:spPr bwMode="auto">
              <a:xfrm>
                <a:off x="1803" y="1248"/>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22" name="Freeform 41"/>
              <p:cNvSpPr>
                <a:spLocks/>
              </p:cNvSpPr>
              <p:nvPr/>
            </p:nvSpPr>
            <p:spPr bwMode="auto">
              <a:xfrm>
                <a:off x="1951" y="1248"/>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196" name="Line 42"/>
            <p:cNvSpPr>
              <a:spLocks noChangeShapeType="1"/>
            </p:cNvSpPr>
            <p:nvPr/>
          </p:nvSpPr>
          <p:spPr bwMode="auto">
            <a:xfrm>
              <a:off x="1688" y="1392"/>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97" name="Freeform 43"/>
            <p:cNvSpPr>
              <a:spLocks/>
            </p:cNvSpPr>
            <p:nvPr/>
          </p:nvSpPr>
          <p:spPr bwMode="auto">
            <a:xfrm>
              <a:off x="1750"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198" name="Line 44"/>
            <p:cNvSpPr>
              <a:spLocks noChangeShapeType="1"/>
            </p:cNvSpPr>
            <p:nvPr/>
          </p:nvSpPr>
          <p:spPr bwMode="auto">
            <a:xfrm>
              <a:off x="2104" y="1296"/>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99" name="Rectangle 45"/>
            <p:cNvSpPr>
              <a:spLocks noChangeArrowheads="1"/>
            </p:cNvSpPr>
            <p:nvPr/>
          </p:nvSpPr>
          <p:spPr bwMode="auto">
            <a:xfrm>
              <a:off x="2601" y="1250"/>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sp>
          <p:nvSpPr>
            <p:cNvPr id="200" name="Rectangle 46"/>
            <p:cNvSpPr>
              <a:spLocks noChangeArrowheads="1"/>
            </p:cNvSpPr>
            <p:nvPr/>
          </p:nvSpPr>
          <p:spPr bwMode="auto">
            <a:xfrm>
              <a:off x="3093" y="1250"/>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01" name="Group 47"/>
            <p:cNvGrpSpPr>
              <a:grpSpLocks/>
            </p:cNvGrpSpPr>
            <p:nvPr/>
          </p:nvGrpSpPr>
          <p:grpSpPr bwMode="auto">
            <a:xfrm>
              <a:off x="3120" y="1248"/>
              <a:ext cx="284" cy="289"/>
              <a:chOff x="3120" y="1248"/>
              <a:chExt cx="284" cy="289"/>
            </a:xfrm>
          </p:grpSpPr>
          <p:sp>
            <p:nvSpPr>
              <p:cNvPr id="319" name="Freeform 48"/>
              <p:cNvSpPr>
                <a:spLocks/>
              </p:cNvSpPr>
              <p:nvPr/>
            </p:nvSpPr>
            <p:spPr bwMode="auto">
              <a:xfrm>
                <a:off x="3120" y="1248"/>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20" name="Freeform 49"/>
              <p:cNvSpPr>
                <a:spLocks/>
              </p:cNvSpPr>
              <p:nvPr/>
            </p:nvSpPr>
            <p:spPr bwMode="auto">
              <a:xfrm>
                <a:off x="3261" y="1248"/>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02" name="Line 50"/>
            <p:cNvSpPr>
              <a:spLocks noChangeShapeType="1"/>
            </p:cNvSpPr>
            <p:nvPr/>
          </p:nvSpPr>
          <p:spPr bwMode="auto">
            <a:xfrm>
              <a:off x="2973" y="1392"/>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03" name="Line 51"/>
            <p:cNvSpPr>
              <a:spLocks noChangeShapeType="1"/>
            </p:cNvSpPr>
            <p:nvPr/>
          </p:nvSpPr>
          <p:spPr bwMode="auto">
            <a:xfrm>
              <a:off x="2489" y="1392"/>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04" name="Freeform 52"/>
            <p:cNvSpPr>
              <a:spLocks/>
            </p:cNvSpPr>
            <p:nvPr/>
          </p:nvSpPr>
          <p:spPr bwMode="auto">
            <a:xfrm>
              <a:off x="2610" y="1392"/>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05" name="Line 53"/>
            <p:cNvSpPr>
              <a:spLocks noChangeShapeType="1"/>
            </p:cNvSpPr>
            <p:nvPr/>
          </p:nvSpPr>
          <p:spPr bwMode="auto">
            <a:xfrm>
              <a:off x="2104" y="1488"/>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06" name="Freeform 54"/>
            <p:cNvSpPr>
              <a:spLocks/>
            </p:cNvSpPr>
            <p:nvPr/>
          </p:nvSpPr>
          <p:spPr bwMode="auto">
            <a:xfrm>
              <a:off x="2197" y="1387"/>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207" name="Group 55"/>
            <p:cNvGrpSpPr>
              <a:grpSpLocks/>
            </p:cNvGrpSpPr>
            <p:nvPr/>
          </p:nvGrpSpPr>
          <p:grpSpPr bwMode="auto">
            <a:xfrm>
              <a:off x="1751" y="1600"/>
              <a:ext cx="2096" cy="513"/>
              <a:chOff x="1751" y="1600"/>
              <a:chExt cx="2096" cy="513"/>
            </a:xfrm>
          </p:grpSpPr>
          <p:grpSp>
            <p:nvGrpSpPr>
              <p:cNvPr id="291" name="Group 56"/>
              <p:cNvGrpSpPr>
                <a:grpSpLocks/>
              </p:cNvGrpSpPr>
              <p:nvPr/>
            </p:nvGrpSpPr>
            <p:grpSpPr bwMode="auto">
              <a:xfrm>
                <a:off x="2684" y="1600"/>
                <a:ext cx="225" cy="481"/>
                <a:chOff x="2684" y="1600"/>
                <a:chExt cx="225" cy="481"/>
              </a:xfrm>
            </p:grpSpPr>
            <p:sp>
              <p:nvSpPr>
                <p:cNvPr id="317" name="Freeform 57"/>
                <p:cNvSpPr>
                  <a:spLocks/>
                </p:cNvSpPr>
                <p:nvPr/>
              </p:nvSpPr>
              <p:spPr bwMode="auto">
                <a:xfrm>
                  <a:off x="2696" y="1600"/>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18" name="Rectangle 58"/>
                <p:cNvSpPr>
                  <a:spLocks noChangeArrowheads="1"/>
                </p:cNvSpPr>
                <p:nvPr/>
              </p:nvSpPr>
              <p:spPr bwMode="auto">
                <a:xfrm rot="5400000">
                  <a:off x="2597" y="1722"/>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292" name="Group 59"/>
              <p:cNvGrpSpPr>
                <a:grpSpLocks/>
              </p:cNvGrpSpPr>
              <p:nvPr/>
            </p:nvGrpSpPr>
            <p:grpSpPr bwMode="auto">
              <a:xfrm>
                <a:off x="1751" y="1696"/>
                <a:ext cx="359" cy="289"/>
                <a:chOff x="1751" y="1696"/>
                <a:chExt cx="359" cy="289"/>
              </a:xfrm>
            </p:grpSpPr>
            <p:sp>
              <p:nvSpPr>
                <p:cNvPr id="313" name="Rectangle 60"/>
                <p:cNvSpPr>
                  <a:spLocks noChangeArrowheads="1"/>
                </p:cNvSpPr>
                <p:nvPr/>
              </p:nvSpPr>
              <p:spPr bwMode="auto">
                <a:xfrm>
                  <a:off x="1751" y="1698"/>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a:t>
                  </a:r>
                  <a:r>
                    <a:rPr lang="en-US" sz="1600" b="1" smtClean="0">
                      <a:solidFill>
                        <a:schemeClr val="tx1"/>
                      </a:solidFill>
                      <a:latin typeface="Times" pitchFamily="-65" charset="0"/>
                    </a:rPr>
                    <a:t>I$</a:t>
                  </a:r>
                  <a:endParaRPr lang="en-US" sz="1600" b="1" dirty="0">
                    <a:solidFill>
                      <a:schemeClr val="tx1"/>
                    </a:solidFill>
                    <a:latin typeface="Times" pitchFamily="-65" charset="0"/>
                  </a:endParaRPr>
                </a:p>
              </p:txBody>
            </p:sp>
            <p:grpSp>
              <p:nvGrpSpPr>
                <p:cNvPr id="314" name="Group 61"/>
                <p:cNvGrpSpPr>
                  <a:grpSpLocks/>
                </p:cNvGrpSpPr>
                <p:nvPr/>
              </p:nvGrpSpPr>
              <p:grpSpPr bwMode="auto">
                <a:xfrm>
                  <a:off x="1770" y="1696"/>
                  <a:ext cx="340" cy="289"/>
                  <a:chOff x="1770" y="1696"/>
                  <a:chExt cx="340" cy="289"/>
                </a:xfrm>
              </p:grpSpPr>
              <p:sp>
                <p:nvSpPr>
                  <p:cNvPr id="315" name="Freeform 62"/>
                  <p:cNvSpPr>
                    <a:spLocks/>
                  </p:cNvSpPr>
                  <p:nvPr/>
                </p:nvSpPr>
                <p:spPr bwMode="auto">
                  <a:xfrm>
                    <a:off x="1770" y="1696"/>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16" name="Freeform 63"/>
                  <p:cNvSpPr>
                    <a:spLocks/>
                  </p:cNvSpPr>
                  <p:nvPr/>
                </p:nvSpPr>
                <p:spPr bwMode="auto">
                  <a:xfrm>
                    <a:off x="1939" y="1696"/>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93" name="Rectangle 64"/>
              <p:cNvSpPr>
                <a:spLocks noChangeArrowheads="1"/>
              </p:cNvSpPr>
              <p:nvPr/>
            </p:nvSpPr>
            <p:spPr bwMode="auto">
              <a:xfrm>
                <a:off x="2211" y="1703"/>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94" name="Group 65"/>
              <p:cNvGrpSpPr>
                <a:grpSpLocks/>
              </p:cNvGrpSpPr>
              <p:nvPr/>
            </p:nvGrpSpPr>
            <p:grpSpPr bwMode="auto">
              <a:xfrm>
                <a:off x="2230" y="1696"/>
                <a:ext cx="296" cy="289"/>
                <a:chOff x="2230" y="1696"/>
                <a:chExt cx="296" cy="289"/>
              </a:xfrm>
            </p:grpSpPr>
            <p:sp>
              <p:nvSpPr>
                <p:cNvPr id="311" name="Freeform 66"/>
                <p:cNvSpPr>
                  <a:spLocks/>
                </p:cNvSpPr>
                <p:nvPr/>
              </p:nvSpPr>
              <p:spPr bwMode="auto">
                <a:xfrm>
                  <a:off x="2230" y="1696"/>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12" name="Freeform 67"/>
                <p:cNvSpPr>
                  <a:spLocks/>
                </p:cNvSpPr>
                <p:nvPr/>
              </p:nvSpPr>
              <p:spPr bwMode="auto">
                <a:xfrm>
                  <a:off x="2378" y="1696"/>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95" name="Line 68"/>
              <p:cNvSpPr>
                <a:spLocks noChangeShapeType="1"/>
              </p:cNvSpPr>
              <p:nvPr/>
            </p:nvSpPr>
            <p:spPr bwMode="auto">
              <a:xfrm>
                <a:off x="2115" y="1840"/>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96" name="Freeform 69"/>
              <p:cNvSpPr>
                <a:spLocks/>
              </p:cNvSpPr>
              <p:nvPr/>
            </p:nvSpPr>
            <p:spPr bwMode="auto">
              <a:xfrm>
                <a:off x="2177" y="1744"/>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97" name="Line 70"/>
              <p:cNvSpPr>
                <a:spLocks noChangeShapeType="1"/>
              </p:cNvSpPr>
              <p:nvPr/>
            </p:nvSpPr>
            <p:spPr bwMode="auto">
              <a:xfrm>
                <a:off x="2531" y="1744"/>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98" name="Rectangle 71"/>
              <p:cNvSpPr>
                <a:spLocks noChangeArrowheads="1"/>
              </p:cNvSpPr>
              <p:nvPr/>
            </p:nvSpPr>
            <p:spPr bwMode="auto">
              <a:xfrm>
                <a:off x="3028" y="1698"/>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99" name="Group 72"/>
              <p:cNvGrpSpPr>
                <a:grpSpLocks/>
              </p:cNvGrpSpPr>
              <p:nvPr/>
            </p:nvGrpSpPr>
            <p:grpSpPr bwMode="auto">
              <a:xfrm>
                <a:off x="3079" y="1696"/>
                <a:ext cx="325" cy="289"/>
                <a:chOff x="3079" y="1696"/>
                <a:chExt cx="325" cy="289"/>
              </a:xfrm>
            </p:grpSpPr>
            <p:sp>
              <p:nvSpPr>
                <p:cNvPr id="309" name="Freeform 73"/>
                <p:cNvSpPr>
                  <a:spLocks/>
                </p:cNvSpPr>
                <p:nvPr/>
              </p:nvSpPr>
              <p:spPr bwMode="auto">
                <a:xfrm>
                  <a:off x="3079" y="1696"/>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10" name="Freeform 74"/>
                <p:cNvSpPr>
                  <a:spLocks/>
                </p:cNvSpPr>
                <p:nvPr/>
              </p:nvSpPr>
              <p:spPr bwMode="auto">
                <a:xfrm>
                  <a:off x="3240" y="1696"/>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300" name="Rectangle 75"/>
              <p:cNvSpPr>
                <a:spLocks noChangeArrowheads="1"/>
              </p:cNvSpPr>
              <p:nvPr/>
            </p:nvSpPr>
            <p:spPr bwMode="auto">
              <a:xfrm>
                <a:off x="3520" y="1698"/>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301" name="Group 76"/>
              <p:cNvGrpSpPr>
                <a:grpSpLocks/>
              </p:cNvGrpSpPr>
              <p:nvPr/>
            </p:nvGrpSpPr>
            <p:grpSpPr bwMode="auto">
              <a:xfrm>
                <a:off x="3547" y="1696"/>
                <a:ext cx="284" cy="289"/>
                <a:chOff x="3547" y="1696"/>
                <a:chExt cx="284" cy="289"/>
              </a:xfrm>
            </p:grpSpPr>
            <p:sp>
              <p:nvSpPr>
                <p:cNvPr id="307" name="Freeform 77"/>
                <p:cNvSpPr>
                  <a:spLocks/>
                </p:cNvSpPr>
                <p:nvPr/>
              </p:nvSpPr>
              <p:spPr bwMode="auto">
                <a:xfrm>
                  <a:off x="3547" y="1696"/>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08" name="Freeform 78"/>
                <p:cNvSpPr>
                  <a:spLocks/>
                </p:cNvSpPr>
                <p:nvPr/>
              </p:nvSpPr>
              <p:spPr bwMode="auto">
                <a:xfrm>
                  <a:off x="3688" y="1696"/>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302" name="Line 79"/>
              <p:cNvSpPr>
                <a:spLocks noChangeShapeType="1"/>
              </p:cNvSpPr>
              <p:nvPr/>
            </p:nvSpPr>
            <p:spPr bwMode="auto">
              <a:xfrm>
                <a:off x="3400" y="1840"/>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303" name="Line 80"/>
              <p:cNvSpPr>
                <a:spLocks noChangeShapeType="1"/>
              </p:cNvSpPr>
              <p:nvPr/>
            </p:nvSpPr>
            <p:spPr bwMode="auto">
              <a:xfrm>
                <a:off x="2916" y="1840"/>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304" name="Freeform 81"/>
              <p:cNvSpPr>
                <a:spLocks/>
              </p:cNvSpPr>
              <p:nvPr/>
            </p:nvSpPr>
            <p:spPr bwMode="auto">
              <a:xfrm>
                <a:off x="3037" y="1840"/>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05" name="Line 82"/>
              <p:cNvSpPr>
                <a:spLocks noChangeShapeType="1"/>
              </p:cNvSpPr>
              <p:nvPr/>
            </p:nvSpPr>
            <p:spPr bwMode="auto">
              <a:xfrm>
                <a:off x="2531" y="1936"/>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306" name="Freeform 83"/>
              <p:cNvSpPr>
                <a:spLocks/>
              </p:cNvSpPr>
              <p:nvPr/>
            </p:nvSpPr>
            <p:spPr bwMode="auto">
              <a:xfrm>
                <a:off x="2624" y="1835"/>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208" name="Group 84"/>
            <p:cNvGrpSpPr>
              <a:grpSpLocks/>
            </p:cNvGrpSpPr>
            <p:nvPr/>
          </p:nvGrpSpPr>
          <p:grpSpPr bwMode="auto">
            <a:xfrm>
              <a:off x="2178" y="2048"/>
              <a:ext cx="2096" cy="513"/>
              <a:chOff x="2178" y="2048"/>
              <a:chExt cx="2096" cy="513"/>
            </a:xfrm>
          </p:grpSpPr>
          <p:grpSp>
            <p:nvGrpSpPr>
              <p:cNvPr id="263" name="Group 85"/>
              <p:cNvGrpSpPr>
                <a:grpSpLocks/>
              </p:cNvGrpSpPr>
              <p:nvPr/>
            </p:nvGrpSpPr>
            <p:grpSpPr bwMode="auto">
              <a:xfrm>
                <a:off x="3111" y="2048"/>
                <a:ext cx="225" cy="481"/>
                <a:chOff x="3111" y="2048"/>
                <a:chExt cx="225" cy="481"/>
              </a:xfrm>
            </p:grpSpPr>
            <p:sp>
              <p:nvSpPr>
                <p:cNvPr id="289" name="Freeform 86"/>
                <p:cNvSpPr>
                  <a:spLocks/>
                </p:cNvSpPr>
                <p:nvPr/>
              </p:nvSpPr>
              <p:spPr bwMode="auto">
                <a:xfrm>
                  <a:off x="3123" y="2048"/>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90" name="Rectangle 87"/>
                <p:cNvSpPr>
                  <a:spLocks noChangeArrowheads="1"/>
                </p:cNvSpPr>
                <p:nvPr/>
              </p:nvSpPr>
              <p:spPr bwMode="auto">
                <a:xfrm rot="5400000">
                  <a:off x="3024" y="2170"/>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264" name="Group 88"/>
              <p:cNvGrpSpPr>
                <a:grpSpLocks/>
              </p:cNvGrpSpPr>
              <p:nvPr/>
            </p:nvGrpSpPr>
            <p:grpSpPr bwMode="auto">
              <a:xfrm>
                <a:off x="2178" y="2144"/>
                <a:ext cx="359" cy="289"/>
                <a:chOff x="2178" y="2144"/>
                <a:chExt cx="359" cy="289"/>
              </a:xfrm>
            </p:grpSpPr>
            <p:sp>
              <p:nvSpPr>
                <p:cNvPr id="285" name="Rectangle 89"/>
                <p:cNvSpPr>
                  <a:spLocks noChangeArrowheads="1"/>
                </p:cNvSpPr>
                <p:nvPr/>
              </p:nvSpPr>
              <p:spPr bwMode="auto">
                <a:xfrm>
                  <a:off x="2178" y="2146"/>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a:t>
                  </a:r>
                  <a:r>
                    <a:rPr lang="en-US" sz="1600" b="1" smtClean="0">
                      <a:solidFill>
                        <a:schemeClr val="tx1"/>
                      </a:solidFill>
                      <a:latin typeface="Times" pitchFamily="-65" charset="0"/>
                    </a:rPr>
                    <a:t>I$</a:t>
                  </a:r>
                  <a:endParaRPr lang="en-US" sz="1600" b="1" dirty="0">
                    <a:solidFill>
                      <a:schemeClr val="tx1"/>
                    </a:solidFill>
                    <a:latin typeface="Times" pitchFamily="-65" charset="0"/>
                  </a:endParaRPr>
                </a:p>
              </p:txBody>
            </p:sp>
            <p:grpSp>
              <p:nvGrpSpPr>
                <p:cNvPr id="286" name="Group 90"/>
                <p:cNvGrpSpPr>
                  <a:grpSpLocks/>
                </p:cNvGrpSpPr>
                <p:nvPr/>
              </p:nvGrpSpPr>
              <p:grpSpPr bwMode="auto">
                <a:xfrm>
                  <a:off x="2197" y="2144"/>
                  <a:ext cx="340" cy="289"/>
                  <a:chOff x="2197" y="2144"/>
                  <a:chExt cx="340" cy="289"/>
                </a:xfrm>
              </p:grpSpPr>
              <p:sp>
                <p:nvSpPr>
                  <p:cNvPr id="287" name="Freeform 91"/>
                  <p:cNvSpPr>
                    <a:spLocks/>
                  </p:cNvSpPr>
                  <p:nvPr/>
                </p:nvSpPr>
                <p:spPr bwMode="auto">
                  <a:xfrm>
                    <a:off x="2197" y="2144"/>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88" name="Freeform 92"/>
                  <p:cNvSpPr>
                    <a:spLocks/>
                  </p:cNvSpPr>
                  <p:nvPr/>
                </p:nvSpPr>
                <p:spPr bwMode="auto">
                  <a:xfrm>
                    <a:off x="2366" y="2144"/>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65" name="Rectangle 93"/>
              <p:cNvSpPr>
                <a:spLocks noChangeArrowheads="1"/>
              </p:cNvSpPr>
              <p:nvPr/>
            </p:nvSpPr>
            <p:spPr bwMode="auto">
              <a:xfrm>
                <a:off x="2638" y="2151"/>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66" name="Group 94"/>
              <p:cNvGrpSpPr>
                <a:grpSpLocks/>
              </p:cNvGrpSpPr>
              <p:nvPr/>
            </p:nvGrpSpPr>
            <p:grpSpPr bwMode="auto">
              <a:xfrm>
                <a:off x="2657" y="2144"/>
                <a:ext cx="296" cy="289"/>
                <a:chOff x="2657" y="2144"/>
                <a:chExt cx="296" cy="289"/>
              </a:xfrm>
            </p:grpSpPr>
            <p:sp>
              <p:nvSpPr>
                <p:cNvPr id="283" name="Freeform 95"/>
                <p:cNvSpPr>
                  <a:spLocks/>
                </p:cNvSpPr>
                <p:nvPr/>
              </p:nvSpPr>
              <p:spPr bwMode="auto">
                <a:xfrm>
                  <a:off x="2657" y="2144"/>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84" name="Freeform 96"/>
                <p:cNvSpPr>
                  <a:spLocks/>
                </p:cNvSpPr>
                <p:nvPr/>
              </p:nvSpPr>
              <p:spPr bwMode="auto">
                <a:xfrm>
                  <a:off x="2805" y="2144"/>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67" name="Line 97"/>
              <p:cNvSpPr>
                <a:spLocks noChangeShapeType="1"/>
              </p:cNvSpPr>
              <p:nvPr/>
            </p:nvSpPr>
            <p:spPr bwMode="auto">
              <a:xfrm>
                <a:off x="2542" y="2288"/>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68" name="Freeform 98"/>
              <p:cNvSpPr>
                <a:spLocks/>
              </p:cNvSpPr>
              <p:nvPr/>
            </p:nvSpPr>
            <p:spPr bwMode="auto">
              <a:xfrm>
                <a:off x="2604" y="2192"/>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69" name="Line 99"/>
              <p:cNvSpPr>
                <a:spLocks noChangeShapeType="1"/>
              </p:cNvSpPr>
              <p:nvPr/>
            </p:nvSpPr>
            <p:spPr bwMode="auto">
              <a:xfrm>
                <a:off x="2958" y="2192"/>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0" name="Rectangle 100"/>
              <p:cNvSpPr>
                <a:spLocks noChangeArrowheads="1"/>
              </p:cNvSpPr>
              <p:nvPr/>
            </p:nvSpPr>
            <p:spPr bwMode="auto">
              <a:xfrm>
                <a:off x="3455" y="2146"/>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71" name="Group 101"/>
              <p:cNvGrpSpPr>
                <a:grpSpLocks/>
              </p:cNvGrpSpPr>
              <p:nvPr/>
            </p:nvGrpSpPr>
            <p:grpSpPr bwMode="auto">
              <a:xfrm>
                <a:off x="3506" y="2144"/>
                <a:ext cx="325" cy="289"/>
                <a:chOff x="3506" y="2144"/>
                <a:chExt cx="325" cy="289"/>
              </a:xfrm>
            </p:grpSpPr>
            <p:sp>
              <p:nvSpPr>
                <p:cNvPr id="281" name="Freeform 102"/>
                <p:cNvSpPr>
                  <a:spLocks/>
                </p:cNvSpPr>
                <p:nvPr/>
              </p:nvSpPr>
              <p:spPr bwMode="auto">
                <a:xfrm>
                  <a:off x="3506" y="2144"/>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82" name="Freeform 103"/>
                <p:cNvSpPr>
                  <a:spLocks/>
                </p:cNvSpPr>
                <p:nvPr/>
              </p:nvSpPr>
              <p:spPr bwMode="auto">
                <a:xfrm>
                  <a:off x="3667" y="2144"/>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2" name="Rectangle 104"/>
              <p:cNvSpPr>
                <a:spLocks noChangeArrowheads="1"/>
              </p:cNvSpPr>
              <p:nvPr/>
            </p:nvSpPr>
            <p:spPr bwMode="auto">
              <a:xfrm>
                <a:off x="3947" y="2146"/>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3" name="Group 105"/>
              <p:cNvGrpSpPr>
                <a:grpSpLocks/>
              </p:cNvGrpSpPr>
              <p:nvPr/>
            </p:nvGrpSpPr>
            <p:grpSpPr bwMode="auto">
              <a:xfrm>
                <a:off x="3974" y="2144"/>
                <a:ext cx="284" cy="289"/>
                <a:chOff x="3974" y="2144"/>
                <a:chExt cx="284" cy="289"/>
              </a:xfrm>
            </p:grpSpPr>
            <p:sp>
              <p:nvSpPr>
                <p:cNvPr id="279" name="Freeform 106"/>
                <p:cNvSpPr>
                  <a:spLocks/>
                </p:cNvSpPr>
                <p:nvPr/>
              </p:nvSpPr>
              <p:spPr bwMode="auto">
                <a:xfrm>
                  <a:off x="3974" y="2144"/>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80" name="Freeform 107"/>
                <p:cNvSpPr>
                  <a:spLocks/>
                </p:cNvSpPr>
                <p:nvPr/>
              </p:nvSpPr>
              <p:spPr bwMode="auto">
                <a:xfrm>
                  <a:off x="4115" y="2144"/>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 name="Line 108"/>
              <p:cNvSpPr>
                <a:spLocks noChangeShapeType="1"/>
              </p:cNvSpPr>
              <p:nvPr/>
            </p:nvSpPr>
            <p:spPr bwMode="auto">
              <a:xfrm>
                <a:off x="3827" y="2288"/>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5" name="Line 109"/>
              <p:cNvSpPr>
                <a:spLocks noChangeShapeType="1"/>
              </p:cNvSpPr>
              <p:nvPr/>
            </p:nvSpPr>
            <p:spPr bwMode="auto">
              <a:xfrm>
                <a:off x="3343" y="2288"/>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 name="Freeform 110"/>
              <p:cNvSpPr>
                <a:spLocks/>
              </p:cNvSpPr>
              <p:nvPr/>
            </p:nvSpPr>
            <p:spPr bwMode="auto">
              <a:xfrm>
                <a:off x="3464" y="2288"/>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 name="Line 111"/>
              <p:cNvSpPr>
                <a:spLocks noChangeShapeType="1"/>
              </p:cNvSpPr>
              <p:nvPr/>
            </p:nvSpPr>
            <p:spPr bwMode="auto">
              <a:xfrm>
                <a:off x="2958" y="2384"/>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8" name="Freeform 112"/>
              <p:cNvSpPr>
                <a:spLocks/>
              </p:cNvSpPr>
              <p:nvPr/>
            </p:nvSpPr>
            <p:spPr bwMode="auto">
              <a:xfrm>
                <a:off x="3051" y="2283"/>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209" name="Group 113"/>
            <p:cNvGrpSpPr>
              <a:grpSpLocks/>
            </p:cNvGrpSpPr>
            <p:nvPr/>
          </p:nvGrpSpPr>
          <p:grpSpPr bwMode="auto">
            <a:xfrm>
              <a:off x="3538" y="2496"/>
              <a:ext cx="225" cy="481"/>
              <a:chOff x="3538" y="2496"/>
              <a:chExt cx="225" cy="481"/>
            </a:xfrm>
          </p:grpSpPr>
          <p:sp>
            <p:nvSpPr>
              <p:cNvPr id="261" name="Freeform 114"/>
              <p:cNvSpPr>
                <a:spLocks/>
              </p:cNvSpPr>
              <p:nvPr/>
            </p:nvSpPr>
            <p:spPr bwMode="auto">
              <a:xfrm>
                <a:off x="3550" y="2496"/>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62" name="Rectangle 115"/>
              <p:cNvSpPr>
                <a:spLocks noChangeArrowheads="1"/>
              </p:cNvSpPr>
              <p:nvPr/>
            </p:nvSpPr>
            <p:spPr bwMode="auto">
              <a:xfrm rot="5400000">
                <a:off x="3451" y="2618"/>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sp>
          <p:nvSpPr>
            <p:cNvPr id="210" name="Rectangle 116"/>
            <p:cNvSpPr>
              <a:spLocks noChangeArrowheads="1"/>
            </p:cNvSpPr>
            <p:nvPr/>
          </p:nvSpPr>
          <p:spPr bwMode="auto">
            <a:xfrm>
              <a:off x="3065" y="2599"/>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11" name="Group 117"/>
            <p:cNvGrpSpPr>
              <a:grpSpLocks/>
            </p:cNvGrpSpPr>
            <p:nvPr/>
          </p:nvGrpSpPr>
          <p:grpSpPr bwMode="auto">
            <a:xfrm>
              <a:off x="3084" y="2592"/>
              <a:ext cx="296" cy="289"/>
              <a:chOff x="3084" y="2592"/>
              <a:chExt cx="296" cy="289"/>
            </a:xfrm>
          </p:grpSpPr>
          <p:sp>
            <p:nvSpPr>
              <p:cNvPr id="259" name="Freeform 118"/>
              <p:cNvSpPr>
                <a:spLocks/>
              </p:cNvSpPr>
              <p:nvPr/>
            </p:nvSpPr>
            <p:spPr bwMode="auto">
              <a:xfrm>
                <a:off x="3084" y="2592"/>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60" name="Freeform 119"/>
              <p:cNvSpPr>
                <a:spLocks/>
              </p:cNvSpPr>
              <p:nvPr/>
            </p:nvSpPr>
            <p:spPr bwMode="auto">
              <a:xfrm>
                <a:off x="3232" y="2592"/>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12" name="Line 120"/>
            <p:cNvSpPr>
              <a:spLocks noChangeShapeType="1"/>
            </p:cNvSpPr>
            <p:nvPr/>
          </p:nvSpPr>
          <p:spPr bwMode="auto">
            <a:xfrm>
              <a:off x="2969" y="2736"/>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13" name="Freeform 121"/>
            <p:cNvSpPr>
              <a:spLocks/>
            </p:cNvSpPr>
            <p:nvPr/>
          </p:nvSpPr>
          <p:spPr bwMode="auto">
            <a:xfrm>
              <a:off x="3031" y="2640"/>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14" name="Line 122"/>
            <p:cNvSpPr>
              <a:spLocks noChangeShapeType="1"/>
            </p:cNvSpPr>
            <p:nvPr/>
          </p:nvSpPr>
          <p:spPr bwMode="auto">
            <a:xfrm>
              <a:off x="3385" y="2640"/>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15" name="Rectangle 123"/>
            <p:cNvSpPr>
              <a:spLocks noChangeArrowheads="1"/>
            </p:cNvSpPr>
            <p:nvPr/>
          </p:nvSpPr>
          <p:spPr bwMode="auto">
            <a:xfrm>
              <a:off x="3882" y="2594"/>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16" name="Group 124"/>
            <p:cNvGrpSpPr>
              <a:grpSpLocks/>
            </p:cNvGrpSpPr>
            <p:nvPr/>
          </p:nvGrpSpPr>
          <p:grpSpPr bwMode="auto">
            <a:xfrm>
              <a:off x="3933" y="2592"/>
              <a:ext cx="325" cy="289"/>
              <a:chOff x="3933" y="2592"/>
              <a:chExt cx="325" cy="289"/>
            </a:xfrm>
          </p:grpSpPr>
          <p:sp>
            <p:nvSpPr>
              <p:cNvPr id="257" name="Freeform 125"/>
              <p:cNvSpPr>
                <a:spLocks/>
              </p:cNvSpPr>
              <p:nvPr/>
            </p:nvSpPr>
            <p:spPr bwMode="auto">
              <a:xfrm>
                <a:off x="3933" y="2592"/>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58" name="Freeform 126"/>
              <p:cNvSpPr>
                <a:spLocks/>
              </p:cNvSpPr>
              <p:nvPr/>
            </p:nvSpPr>
            <p:spPr bwMode="auto">
              <a:xfrm>
                <a:off x="4094" y="2592"/>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17" name="Rectangle 127"/>
            <p:cNvSpPr>
              <a:spLocks noChangeArrowheads="1"/>
            </p:cNvSpPr>
            <p:nvPr/>
          </p:nvSpPr>
          <p:spPr bwMode="auto">
            <a:xfrm>
              <a:off x="4374" y="2594"/>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18" name="Group 128"/>
            <p:cNvGrpSpPr>
              <a:grpSpLocks/>
            </p:cNvGrpSpPr>
            <p:nvPr/>
          </p:nvGrpSpPr>
          <p:grpSpPr bwMode="auto">
            <a:xfrm>
              <a:off x="4401" y="2592"/>
              <a:ext cx="284" cy="289"/>
              <a:chOff x="4401" y="2592"/>
              <a:chExt cx="284" cy="289"/>
            </a:xfrm>
          </p:grpSpPr>
          <p:sp>
            <p:nvSpPr>
              <p:cNvPr id="255" name="Freeform 129"/>
              <p:cNvSpPr>
                <a:spLocks/>
              </p:cNvSpPr>
              <p:nvPr/>
            </p:nvSpPr>
            <p:spPr bwMode="auto">
              <a:xfrm>
                <a:off x="4401" y="2592"/>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56" name="Freeform 130"/>
              <p:cNvSpPr>
                <a:spLocks/>
              </p:cNvSpPr>
              <p:nvPr/>
            </p:nvSpPr>
            <p:spPr bwMode="auto">
              <a:xfrm>
                <a:off x="4542" y="2592"/>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19" name="Line 131"/>
            <p:cNvSpPr>
              <a:spLocks noChangeShapeType="1"/>
            </p:cNvSpPr>
            <p:nvPr/>
          </p:nvSpPr>
          <p:spPr bwMode="auto">
            <a:xfrm>
              <a:off x="4254" y="2736"/>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20" name="Line 132"/>
            <p:cNvSpPr>
              <a:spLocks noChangeShapeType="1"/>
            </p:cNvSpPr>
            <p:nvPr/>
          </p:nvSpPr>
          <p:spPr bwMode="auto">
            <a:xfrm>
              <a:off x="3770" y="2736"/>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21" name="Freeform 133"/>
            <p:cNvSpPr>
              <a:spLocks/>
            </p:cNvSpPr>
            <p:nvPr/>
          </p:nvSpPr>
          <p:spPr bwMode="auto">
            <a:xfrm>
              <a:off x="3891" y="2736"/>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22" name="Line 134"/>
            <p:cNvSpPr>
              <a:spLocks noChangeShapeType="1"/>
            </p:cNvSpPr>
            <p:nvPr/>
          </p:nvSpPr>
          <p:spPr bwMode="auto">
            <a:xfrm>
              <a:off x="3385" y="2832"/>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23" name="Freeform 135"/>
            <p:cNvSpPr>
              <a:spLocks/>
            </p:cNvSpPr>
            <p:nvPr/>
          </p:nvSpPr>
          <p:spPr bwMode="auto">
            <a:xfrm>
              <a:off x="3478" y="2731"/>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224" name="Group 136"/>
            <p:cNvGrpSpPr>
              <a:grpSpLocks/>
            </p:cNvGrpSpPr>
            <p:nvPr/>
          </p:nvGrpSpPr>
          <p:grpSpPr bwMode="auto">
            <a:xfrm>
              <a:off x="3032" y="2944"/>
              <a:ext cx="2096" cy="513"/>
              <a:chOff x="3032" y="2944"/>
              <a:chExt cx="2096" cy="513"/>
            </a:xfrm>
          </p:grpSpPr>
          <p:grpSp>
            <p:nvGrpSpPr>
              <p:cNvPr id="227" name="Group 137"/>
              <p:cNvGrpSpPr>
                <a:grpSpLocks/>
              </p:cNvGrpSpPr>
              <p:nvPr/>
            </p:nvGrpSpPr>
            <p:grpSpPr bwMode="auto">
              <a:xfrm>
                <a:off x="3965" y="2944"/>
                <a:ext cx="225" cy="481"/>
                <a:chOff x="3965" y="2944"/>
                <a:chExt cx="225" cy="481"/>
              </a:xfrm>
            </p:grpSpPr>
            <p:sp>
              <p:nvSpPr>
                <p:cNvPr id="253" name="Freeform 138"/>
                <p:cNvSpPr>
                  <a:spLocks/>
                </p:cNvSpPr>
                <p:nvPr/>
              </p:nvSpPr>
              <p:spPr bwMode="auto">
                <a:xfrm>
                  <a:off x="3977" y="2944"/>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54" name="Rectangle 139"/>
                <p:cNvSpPr>
                  <a:spLocks noChangeArrowheads="1"/>
                </p:cNvSpPr>
                <p:nvPr/>
              </p:nvSpPr>
              <p:spPr bwMode="auto">
                <a:xfrm rot="5400000">
                  <a:off x="3878" y="3066"/>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228" name="Group 140"/>
              <p:cNvGrpSpPr>
                <a:grpSpLocks/>
              </p:cNvGrpSpPr>
              <p:nvPr/>
            </p:nvGrpSpPr>
            <p:grpSpPr bwMode="auto">
              <a:xfrm>
                <a:off x="3032" y="3040"/>
                <a:ext cx="359" cy="289"/>
                <a:chOff x="3032" y="3040"/>
                <a:chExt cx="359" cy="289"/>
              </a:xfrm>
            </p:grpSpPr>
            <p:sp>
              <p:nvSpPr>
                <p:cNvPr id="249" name="Rectangle 141"/>
                <p:cNvSpPr>
                  <a:spLocks noChangeArrowheads="1"/>
                </p:cNvSpPr>
                <p:nvPr/>
              </p:nvSpPr>
              <p:spPr bwMode="auto">
                <a:xfrm>
                  <a:off x="3032" y="3042"/>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a:t>
                  </a:r>
                  <a:r>
                    <a:rPr lang="en-US" sz="1600" b="1" smtClean="0">
                      <a:solidFill>
                        <a:schemeClr val="tx1"/>
                      </a:solidFill>
                      <a:latin typeface="Times" pitchFamily="-65" charset="0"/>
                    </a:rPr>
                    <a:t>I$</a:t>
                  </a:r>
                  <a:endParaRPr lang="en-US" sz="1600" b="1" dirty="0">
                    <a:solidFill>
                      <a:schemeClr val="tx1"/>
                    </a:solidFill>
                    <a:latin typeface="Times" pitchFamily="-65" charset="0"/>
                  </a:endParaRPr>
                </a:p>
              </p:txBody>
            </p:sp>
            <p:grpSp>
              <p:nvGrpSpPr>
                <p:cNvPr id="250" name="Group 142"/>
                <p:cNvGrpSpPr>
                  <a:grpSpLocks/>
                </p:cNvGrpSpPr>
                <p:nvPr/>
              </p:nvGrpSpPr>
              <p:grpSpPr bwMode="auto">
                <a:xfrm>
                  <a:off x="3051" y="3040"/>
                  <a:ext cx="340" cy="289"/>
                  <a:chOff x="3051" y="3040"/>
                  <a:chExt cx="340" cy="289"/>
                </a:xfrm>
              </p:grpSpPr>
              <p:sp>
                <p:nvSpPr>
                  <p:cNvPr id="251" name="Freeform 143"/>
                  <p:cNvSpPr>
                    <a:spLocks/>
                  </p:cNvSpPr>
                  <p:nvPr/>
                </p:nvSpPr>
                <p:spPr bwMode="auto">
                  <a:xfrm>
                    <a:off x="3051" y="304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52" name="Freeform 144"/>
                  <p:cNvSpPr>
                    <a:spLocks/>
                  </p:cNvSpPr>
                  <p:nvPr/>
                </p:nvSpPr>
                <p:spPr bwMode="auto">
                  <a:xfrm>
                    <a:off x="3220" y="304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29" name="Rectangle 145"/>
              <p:cNvSpPr>
                <a:spLocks noChangeArrowheads="1"/>
              </p:cNvSpPr>
              <p:nvPr/>
            </p:nvSpPr>
            <p:spPr bwMode="auto">
              <a:xfrm>
                <a:off x="3492" y="3047"/>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30" name="Group 146"/>
              <p:cNvGrpSpPr>
                <a:grpSpLocks/>
              </p:cNvGrpSpPr>
              <p:nvPr/>
            </p:nvGrpSpPr>
            <p:grpSpPr bwMode="auto">
              <a:xfrm>
                <a:off x="3511" y="3040"/>
                <a:ext cx="296" cy="289"/>
                <a:chOff x="3511" y="3040"/>
                <a:chExt cx="296" cy="289"/>
              </a:xfrm>
            </p:grpSpPr>
            <p:sp>
              <p:nvSpPr>
                <p:cNvPr id="247" name="Freeform 147"/>
                <p:cNvSpPr>
                  <a:spLocks/>
                </p:cNvSpPr>
                <p:nvPr/>
              </p:nvSpPr>
              <p:spPr bwMode="auto">
                <a:xfrm>
                  <a:off x="3511" y="3040"/>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48" name="Freeform 148"/>
                <p:cNvSpPr>
                  <a:spLocks/>
                </p:cNvSpPr>
                <p:nvPr/>
              </p:nvSpPr>
              <p:spPr bwMode="auto">
                <a:xfrm>
                  <a:off x="3659" y="3040"/>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31" name="Line 149"/>
              <p:cNvSpPr>
                <a:spLocks noChangeShapeType="1"/>
              </p:cNvSpPr>
              <p:nvPr/>
            </p:nvSpPr>
            <p:spPr bwMode="auto">
              <a:xfrm>
                <a:off x="3396" y="3184"/>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32" name="Freeform 150"/>
              <p:cNvSpPr>
                <a:spLocks/>
              </p:cNvSpPr>
              <p:nvPr/>
            </p:nvSpPr>
            <p:spPr bwMode="auto">
              <a:xfrm>
                <a:off x="3458" y="3088"/>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33" name="Line 151"/>
              <p:cNvSpPr>
                <a:spLocks noChangeShapeType="1"/>
              </p:cNvSpPr>
              <p:nvPr/>
            </p:nvSpPr>
            <p:spPr bwMode="auto">
              <a:xfrm>
                <a:off x="3812" y="3088"/>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34" name="Rectangle 152"/>
              <p:cNvSpPr>
                <a:spLocks noChangeArrowheads="1"/>
              </p:cNvSpPr>
              <p:nvPr/>
            </p:nvSpPr>
            <p:spPr bwMode="auto">
              <a:xfrm>
                <a:off x="4309" y="3042"/>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35" name="Group 153"/>
              <p:cNvGrpSpPr>
                <a:grpSpLocks/>
              </p:cNvGrpSpPr>
              <p:nvPr/>
            </p:nvGrpSpPr>
            <p:grpSpPr bwMode="auto">
              <a:xfrm>
                <a:off x="4360" y="3040"/>
                <a:ext cx="325" cy="289"/>
                <a:chOff x="4360" y="3040"/>
                <a:chExt cx="325" cy="289"/>
              </a:xfrm>
            </p:grpSpPr>
            <p:sp>
              <p:nvSpPr>
                <p:cNvPr id="245" name="Freeform 154"/>
                <p:cNvSpPr>
                  <a:spLocks/>
                </p:cNvSpPr>
                <p:nvPr/>
              </p:nvSpPr>
              <p:spPr bwMode="auto">
                <a:xfrm>
                  <a:off x="4360" y="3040"/>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46" name="Freeform 155"/>
                <p:cNvSpPr>
                  <a:spLocks/>
                </p:cNvSpPr>
                <p:nvPr/>
              </p:nvSpPr>
              <p:spPr bwMode="auto">
                <a:xfrm>
                  <a:off x="4521" y="3040"/>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36" name="Rectangle 156"/>
              <p:cNvSpPr>
                <a:spLocks noChangeArrowheads="1"/>
              </p:cNvSpPr>
              <p:nvPr/>
            </p:nvSpPr>
            <p:spPr bwMode="auto">
              <a:xfrm>
                <a:off x="4801" y="3042"/>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37" name="Group 157"/>
              <p:cNvGrpSpPr>
                <a:grpSpLocks/>
              </p:cNvGrpSpPr>
              <p:nvPr/>
            </p:nvGrpSpPr>
            <p:grpSpPr bwMode="auto">
              <a:xfrm>
                <a:off x="4828" y="3040"/>
                <a:ext cx="284" cy="289"/>
                <a:chOff x="4828" y="3040"/>
                <a:chExt cx="284" cy="289"/>
              </a:xfrm>
            </p:grpSpPr>
            <p:sp>
              <p:nvSpPr>
                <p:cNvPr id="243" name="Freeform 158"/>
                <p:cNvSpPr>
                  <a:spLocks/>
                </p:cNvSpPr>
                <p:nvPr/>
              </p:nvSpPr>
              <p:spPr bwMode="auto">
                <a:xfrm>
                  <a:off x="4828" y="3040"/>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44" name="Freeform 159"/>
                <p:cNvSpPr>
                  <a:spLocks/>
                </p:cNvSpPr>
                <p:nvPr/>
              </p:nvSpPr>
              <p:spPr bwMode="auto">
                <a:xfrm>
                  <a:off x="4969" y="3040"/>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38" name="Line 160"/>
              <p:cNvSpPr>
                <a:spLocks noChangeShapeType="1"/>
              </p:cNvSpPr>
              <p:nvPr/>
            </p:nvSpPr>
            <p:spPr bwMode="auto">
              <a:xfrm>
                <a:off x="4681" y="3184"/>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39" name="Line 161"/>
              <p:cNvSpPr>
                <a:spLocks noChangeShapeType="1"/>
              </p:cNvSpPr>
              <p:nvPr/>
            </p:nvSpPr>
            <p:spPr bwMode="auto">
              <a:xfrm>
                <a:off x="4197" y="3184"/>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40" name="Freeform 162"/>
              <p:cNvSpPr>
                <a:spLocks/>
              </p:cNvSpPr>
              <p:nvPr/>
            </p:nvSpPr>
            <p:spPr bwMode="auto">
              <a:xfrm>
                <a:off x="4318" y="3184"/>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41" name="Line 163"/>
              <p:cNvSpPr>
                <a:spLocks noChangeShapeType="1"/>
              </p:cNvSpPr>
              <p:nvPr/>
            </p:nvSpPr>
            <p:spPr bwMode="auto">
              <a:xfrm>
                <a:off x="3812" y="3280"/>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42" name="Freeform 164"/>
              <p:cNvSpPr>
                <a:spLocks/>
              </p:cNvSpPr>
              <p:nvPr/>
            </p:nvSpPr>
            <p:spPr bwMode="auto">
              <a:xfrm>
                <a:off x="3905" y="3179"/>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25" name="Rectangle 165"/>
            <p:cNvSpPr>
              <a:spLocks noChangeArrowheads="1"/>
            </p:cNvSpPr>
            <p:nvPr/>
          </p:nvSpPr>
          <p:spPr bwMode="auto">
            <a:xfrm>
              <a:off x="215" y="876"/>
              <a:ext cx="291" cy="24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lnSpc>
                  <a:spcPct val="80000"/>
                </a:lnSpc>
              </a:pPr>
              <a:r>
                <a:rPr lang="en-US" sz="2800" b="1" smtClean="0">
                  <a:solidFill>
                    <a:schemeClr val="tx1"/>
                  </a:solidFill>
                  <a:latin typeface="Arial" pitchFamily="-65" charset="0"/>
                </a:rPr>
                <a:t>I</a:t>
              </a:r>
              <a:endParaRPr lang="en-US" sz="2800" b="1" dirty="0">
                <a:solidFill>
                  <a:schemeClr val="tx1"/>
                </a:solidFill>
                <a:latin typeface="Arial" pitchFamily="-65" charset="0"/>
              </a:endParaRPr>
            </a:p>
            <a:p>
              <a:pPr algn="ctr">
                <a:lnSpc>
                  <a:spcPct val="80000"/>
                </a:lnSpc>
              </a:pPr>
              <a:r>
                <a:rPr lang="en-US" sz="2800" b="1" dirty="0">
                  <a:solidFill>
                    <a:schemeClr val="tx1"/>
                  </a:solidFill>
                  <a:latin typeface="Arial" pitchFamily="-65" charset="0"/>
                </a:rPr>
                <a:t>n</a:t>
              </a:r>
            </a:p>
            <a:p>
              <a:pPr algn="ctr">
                <a:lnSpc>
                  <a:spcPct val="80000"/>
                </a:lnSpc>
              </a:pPr>
              <a:r>
                <a:rPr lang="en-US" sz="2800" b="1" dirty="0">
                  <a:solidFill>
                    <a:schemeClr val="tx1"/>
                  </a:solidFill>
                  <a:latin typeface="Arial" pitchFamily="-65" charset="0"/>
                </a:rPr>
                <a:t>s</a:t>
              </a:r>
            </a:p>
            <a:p>
              <a:pPr algn="ctr">
                <a:lnSpc>
                  <a:spcPct val="80000"/>
                </a:lnSpc>
              </a:pPr>
              <a:r>
                <a:rPr lang="en-US" sz="2800" b="1" dirty="0">
                  <a:solidFill>
                    <a:schemeClr val="tx1"/>
                  </a:solidFill>
                  <a:latin typeface="Arial" pitchFamily="-65" charset="0"/>
                </a:rPr>
                <a:t>t</a:t>
              </a:r>
            </a:p>
            <a:p>
              <a:pPr algn="ctr">
                <a:lnSpc>
                  <a:spcPct val="80000"/>
                </a:lnSpc>
              </a:pPr>
              <a:r>
                <a:rPr lang="en-US" sz="2800" b="1" dirty="0" smtClean="0">
                  <a:solidFill>
                    <a:schemeClr val="tx1"/>
                  </a:solidFill>
                  <a:latin typeface="Arial" pitchFamily="-65" charset="0"/>
                </a:rPr>
                <a:t>r</a:t>
              </a:r>
              <a:endParaRPr lang="en-US" sz="2800" b="1" dirty="0">
                <a:solidFill>
                  <a:schemeClr val="tx1"/>
                </a:solidFill>
                <a:latin typeface="Arial" pitchFamily="-65" charset="0"/>
              </a:endParaRPr>
            </a:p>
            <a:p>
              <a:pPr algn="ctr">
                <a:lnSpc>
                  <a:spcPct val="80000"/>
                </a:lnSpc>
              </a:pPr>
              <a:endParaRPr lang="en-US" sz="2800" b="1" dirty="0">
                <a:solidFill>
                  <a:schemeClr val="tx1"/>
                </a:solidFill>
                <a:latin typeface="Arial" pitchFamily="-65" charset="0"/>
              </a:endParaRPr>
            </a:p>
            <a:p>
              <a:pPr algn="ctr">
                <a:lnSpc>
                  <a:spcPct val="80000"/>
                </a:lnSpc>
              </a:pPr>
              <a:r>
                <a:rPr lang="en-US" sz="2800" b="1" dirty="0">
                  <a:solidFill>
                    <a:schemeClr val="tx1"/>
                  </a:solidFill>
                  <a:latin typeface="Arial" pitchFamily="-65" charset="0"/>
                </a:rPr>
                <a:t>O</a:t>
              </a:r>
            </a:p>
            <a:p>
              <a:pPr algn="ctr">
                <a:lnSpc>
                  <a:spcPct val="80000"/>
                </a:lnSpc>
              </a:pPr>
              <a:r>
                <a:rPr lang="en-US" sz="2800" b="1" dirty="0">
                  <a:solidFill>
                    <a:schemeClr val="tx1"/>
                  </a:solidFill>
                  <a:latin typeface="Arial" pitchFamily="-65" charset="0"/>
                </a:rPr>
                <a:t>r</a:t>
              </a:r>
            </a:p>
            <a:p>
              <a:pPr algn="ctr">
                <a:lnSpc>
                  <a:spcPct val="80000"/>
                </a:lnSpc>
              </a:pPr>
              <a:r>
                <a:rPr lang="en-US" sz="2800" b="1" dirty="0">
                  <a:solidFill>
                    <a:schemeClr val="tx1"/>
                  </a:solidFill>
                  <a:latin typeface="Arial" pitchFamily="-65" charset="0"/>
                </a:rPr>
                <a:t>d</a:t>
              </a:r>
            </a:p>
            <a:p>
              <a:pPr algn="ctr">
                <a:lnSpc>
                  <a:spcPct val="80000"/>
                </a:lnSpc>
              </a:pPr>
              <a:r>
                <a:rPr lang="en-US" sz="2800" b="1" dirty="0">
                  <a:solidFill>
                    <a:schemeClr val="tx1"/>
                  </a:solidFill>
                  <a:latin typeface="Arial" pitchFamily="-65" charset="0"/>
                </a:rPr>
                <a:t>e</a:t>
              </a:r>
            </a:p>
            <a:p>
              <a:pPr algn="ctr">
                <a:lnSpc>
                  <a:spcPct val="80000"/>
                </a:lnSpc>
              </a:pPr>
              <a:r>
                <a:rPr lang="en-US" sz="2800" b="1" dirty="0">
                  <a:solidFill>
                    <a:schemeClr val="tx1"/>
                  </a:solidFill>
                  <a:latin typeface="Arial" pitchFamily="-65" charset="0"/>
                </a:rPr>
                <a:t>r</a:t>
              </a:r>
            </a:p>
          </p:txBody>
        </p:sp>
        <p:sp>
          <p:nvSpPr>
            <p:cNvPr id="226" name="Rectangle 166"/>
            <p:cNvSpPr>
              <a:spLocks noChangeArrowheads="1"/>
            </p:cNvSpPr>
            <p:nvPr/>
          </p:nvSpPr>
          <p:spPr bwMode="auto">
            <a:xfrm>
              <a:off x="1867" y="551"/>
              <a:ext cx="2168"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smtClean="0">
                  <a:solidFill>
                    <a:schemeClr val="tx1"/>
                  </a:solidFill>
                  <a:latin typeface="Arial" pitchFamily="-65" charset="0"/>
                </a:rPr>
                <a:t>Time </a:t>
              </a:r>
              <a:r>
                <a:rPr lang="en-US" sz="2800" b="1" dirty="0">
                  <a:solidFill>
                    <a:schemeClr val="tx1"/>
                  </a:solidFill>
                  <a:latin typeface="Arial" pitchFamily="-65" charset="0"/>
                </a:rPr>
                <a:t>(clock cycles)</a:t>
              </a:r>
            </a:p>
          </p:txBody>
        </p:sp>
      </p:grpSp>
      <p:grpSp>
        <p:nvGrpSpPr>
          <p:cNvPr id="8" name="Group 7"/>
          <p:cNvGrpSpPr/>
          <p:nvPr/>
        </p:nvGrpSpPr>
        <p:grpSpPr>
          <a:xfrm>
            <a:off x="6012000" y="3056411"/>
            <a:ext cx="3010374" cy="1704303"/>
            <a:chOff x="6012000" y="3056411"/>
            <a:chExt cx="3010374" cy="1704303"/>
          </a:xfrm>
        </p:grpSpPr>
        <p:sp>
          <p:nvSpPr>
            <p:cNvPr id="3" name="TextBox 2"/>
            <p:cNvSpPr txBox="1"/>
            <p:nvPr/>
          </p:nvSpPr>
          <p:spPr>
            <a:xfrm>
              <a:off x="6847683" y="3160710"/>
              <a:ext cx="2174691" cy="738664"/>
            </a:xfrm>
            <a:prstGeom prst="rect">
              <a:avLst/>
            </a:prstGeom>
            <a:solidFill>
              <a:schemeClr val="bg1"/>
            </a:solidFill>
          </p:spPr>
          <p:txBody>
            <a:bodyPr wrap="square" lIns="0" tIns="0" rIns="0" bIns="0" rtlCol="0">
              <a:spAutoFit/>
            </a:bodyPr>
            <a:lstStyle/>
            <a:p>
              <a:r>
                <a:rPr lang="zh-CN" altLang="en-US" sz="2400" dirty="0" smtClean="0">
                  <a:solidFill>
                    <a:srgbClr val="FF0000"/>
                  </a:solidFill>
                </a:rPr>
                <a:t>可以同时的读写寄存器吗？</a:t>
              </a:r>
              <a:endParaRPr lang="en-US" sz="2400" dirty="0">
                <a:solidFill>
                  <a:srgbClr val="FF0000"/>
                </a:solidFill>
              </a:endParaRPr>
            </a:p>
          </p:txBody>
        </p:sp>
        <p:cxnSp>
          <p:nvCxnSpPr>
            <p:cNvPr id="5" name="Straight Arrow Connector 4"/>
            <p:cNvCxnSpPr/>
            <p:nvPr/>
          </p:nvCxnSpPr>
          <p:spPr>
            <a:xfrm flipH="1" flipV="1">
              <a:off x="6188870" y="3056411"/>
              <a:ext cx="595314" cy="12223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2747397" idx="7"/>
            </p:cNvCxnSpPr>
            <p:nvPr/>
          </p:nvCxnSpPr>
          <p:spPr>
            <a:xfrm flipH="1">
              <a:off x="6012000" y="3981924"/>
              <a:ext cx="784882" cy="77879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4" name="灯片编号占位符 3"/>
          <p:cNvSpPr>
            <a:spLocks noGrp="1"/>
          </p:cNvSpPr>
          <p:nvPr>
            <p:ph type="sldNum" sz="quarter" idx="12"/>
          </p:nvPr>
        </p:nvSpPr>
        <p:spPr/>
        <p:txBody>
          <a:bodyPr/>
          <a:lstStyle/>
          <a:p>
            <a:fld id="{3CC63E4C-4642-794D-A2FD-70F6B81535F5}" type="slidenum">
              <a:rPr lang="en-US" smtClean="0">
                <a:solidFill>
                  <a:prstClr val="black">
                    <a:tint val="75000"/>
                  </a:prstClr>
                </a:solidFill>
              </a:rPr>
              <a:pPr/>
              <a:t>52</a:t>
            </a:fld>
            <a:endParaRPr lang="en-US" dirty="0">
              <a:solidFill>
                <a:prstClr val="black">
                  <a:tint val="75000"/>
                </a:prstClr>
              </a:solidFill>
            </a:endParaRPr>
          </a:p>
        </p:txBody>
      </p:sp>
    </p:spTree>
    <p:extLst>
      <p:ext uri="{BB962C8B-B14F-4D97-AF65-F5344CB8AC3E}">
        <p14:creationId xmlns:p14="http://schemas.microsoft.com/office/powerpoint/2010/main" val="1950635480"/>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9442" name="Rectangle 2"/>
          <p:cNvSpPr>
            <a:spLocks noGrp="1" noChangeArrowheads="1"/>
          </p:cNvSpPr>
          <p:nvPr>
            <p:ph type="title"/>
          </p:nvPr>
        </p:nvSpPr>
        <p:spPr>
          <a:xfrm>
            <a:off x="457200" y="274320"/>
            <a:ext cx="8229600" cy="1143000"/>
          </a:xfrm>
        </p:spPr>
        <p:txBody>
          <a:bodyPr>
            <a:normAutofit/>
          </a:bodyPr>
          <a:lstStyle/>
          <a:p>
            <a:r>
              <a:rPr lang="zh-CN" altLang="en-US" dirty="0">
                <a:solidFill>
                  <a:schemeClr val="accent1"/>
                </a:solidFill>
              </a:rPr>
              <a:t>结构冒险</a:t>
            </a:r>
            <a:r>
              <a:rPr lang="en-US" altLang="zh-CN" dirty="0">
                <a:solidFill>
                  <a:schemeClr val="accent1"/>
                </a:solidFill>
              </a:rPr>
              <a:t> #2: </a:t>
            </a:r>
            <a:r>
              <a:rPr lang="zh-CN" altLang="en-US" dirty="0">
                <a:solidFill>
                  <a:schemeClr val="accent1"/>
                </a:solidFill>
              </a:rPr>
              <a:t>寄存器</a:t>
            </a:r>
            <a:r>
              <a:rPr lang="en-US" altLang="zh-CN" dirty="0">
                <a:solidFill>
                  <a:schemeClr val="accent1"/>
                </a:solidFill>
              </a:rPr>
              <a:t> </a:t>
            </a:r>
            <a:r>
              <a:rPr lang="en-US" altLang="zh-CN" dirty="0" smtClean="0">
                <a:solidFill>
                  <a:schemeClr val="accent1"/>
                </a:solidFill>
              </a:rPr>
              <a:t>(2/2</a:t>
            </a:r>
            <a:r>
              <a:rPr lang="en-US" altLang="zh-CN" dirty="0">
                <a:solidFill>
                  <a:schemeClr val="accent1"/>
                </a:solidFill>
              </a:rPr>
              <a:t>)</a:t>
            </a:r>
            <a:endParaRPr lang="en-US" dirty="0">
              <a:solidFill>
                <a:schemeClr val="accent1"/>
              </a:solidFill>
            </a:endParaRPr>
          </a:p>
        </p:txBody>
      </p:sp>
      <p:sp>
        <p:nvSpPr>
          <p:cNvPr id="2749443" name="Rectangle 3"/>
          <p:cNvSpPr>
            <a:spLocks noGrp="1" noChangeArrowheads="1"/>
          </p:cNvSpPr>
          <p:nvPr>
            <p:ph idx="1"/>
          </p:nvPr>
        </p:nvSpPr>
        <p:spPr>
          <a:xfrm>
            <a:off x="457200" y="1600200"/>
            <a:ext cx="8229600" cy="4937760"/>
          </a:xfrm>
        </p:spPr>
        <p:txBody>
          <a:bodyPr>
            <a:normAutofit/>
          </a:bodyPr>
          <a:lstStyle/>
          <a:p>
            <a:r>
              <a:rPr lang="zh-CN" altLang="en-US" dirty="0" smtClean="0"/>
              <a:t>有两种解决方案</a:t>
            </a:r>
            <a:r>
              <a:rPr lang="en-US" dirty="0" smtClean="0"/>
              <a:t>:</a:t>
            </a:r>
            <a:endParaRPr lang="en-US" dirty="0"/>
          </a:p>
          <a:p>
            <a:pPr marL="971550" lvl="1" indent="-514350">
              <a:buFont typeface="+mj-lt"/>
              <a:buAutoNum type="arabicParenR"/>
            </a:pPr>
            <a:r>
              <a:rPr lang="zh-CN" altLang="en-US" dirty="0" smtClean="0"/>
              <a:t>将寄存器组的使用权限分为两部分：一个时钟周期内前半个时钟周期进行写操作，后半个时钟周期进行读操作。</a:t>
            </a:r>
            <a:endParaRPr lang="en-US" dirty="0" smtClean="0"/>
          </a:p>
          <a:p>
            <a:pPr marL="971550" lvl="1" indent="-514350">
              <a:buFont typeface="+mj-lt"/>
              <a:buAutoNum type="arabicParenR"/>
            </a:pPr>
            <a:r>
              <a:rPr lang="zh-CN" altLang="en-US" dirty="0" smtClean="0"/>
              <a:t>用独立的读写</a:t>
            </a:r>
            <a:r>
              <a:rPr lang="zh-CN" altLang="en-US" dirty="0"/>
              <a:t>端口</a:t>
            </a:r>
            <a:r>
              <a:rPr lang="zh-CN" altLang="en-US" dirty="0" smtClean="0"/>
              <a:t>建立寄存器组</a:t>
            </a:r>
            <a:endParaRPr lang="en-US" dirty="0"/>
          </a:p>
          <a:p>
            <a:pPr>
              <a:spcBef>
                <a:spcPts val="2400"/>
              </a:spcBef>
            </a:pPr>
            <a:r>
              <a:rPr lang="zh-CN" altLang="en-US" b="1" dirty="0" smtClean="0">
                <a:solidFill>
                  <a:srgbClr val="FF0000"/>
                </a:solidFill>
              </a:rPr>
              <a:t>结论</a:t>
            </a:r>
            <a:r>
              <a:rPr lang="en-US" b="1" dirty="0" smtClean="0">
                <a:solidFill>
                  <a:srgbClr val="FF0000"/>
                </a:solidFill>
              </a:rPr>
              <a:t>: </a:t>
            </a:r>
            <a:r>
              <a:rPr lang="zh-CN" altLang="en-US" b="1" dirty="0" smtClean="0">
                <a:solidFill>
                  <a:srgbClr val="FF0000"/>
                </a:solidFill>
              </a:rPr>
              <a:t>在同一个时钟周期，可以同时进行读寄存器和写寄存器的操作</a:t>
            </a:r>
            <a:endParaRPr lang="en-US" dirty="0">
              <a:solidFill>
                <a:srgbClr val="FF0000"/>
              </a:solidFill>
            </a:endParaRPr>
          </a:p>
        </p:txBody>
      </p:sp>
      <p:sp>
        <p:nvSpPr>
          <p:cNvPr id="2" name="灯片编号占位符 1"/>
          <p:cNvSpPr>
            <a:spLocks noGrp="1"/>
          </p:cNvSpPr>
          <p:nvPr>
            <p:ph type="sldNum" sz="quarter" idx="12"/>
          </p:nvPr>
        </p:nvSpPr>
        <p:spPr/>
        <p:txBody>
          <a:bodyPr/>
          <a:lstStyle/>
          <a:p>
            <a:fld id="{3CC63E4C-4642-794D-A2FD-70F6B81535F5}" type="slidenum">
              <a:rPr lang="en-US" smtClean="0">
                <a:solidFill>
                  <a:prstClr val="black">
                    <a:tint val="75000"/>
                  </a:prstClr>
                </a:solidFill>
              </a:rPr>
              <a:pPr/>
              <a:t>53</a:t>
            </a:fld>
            <a:endParaRPr lang="en-US" dirty="0">
              <a:solidFill>
                <a:prstClr val="black">
                  <a:tint val="75000"/>
                </a:prstClr>
              </a:solidFill>
            </a:endParaRPr>
          </a:p>
        </p:txBody>
      </p:sp>
    </p:spTree>
    <p:extLst>
      <p:ext uri="{BB962C8B-B14F-4D97-AF65-F5344CB8AC3E}">
        <p14:creationId xmlns:p14="http://schemas.microsoft.com/office/powerpoint/2010/main" val="306016529"/>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solidFill>
                  <a:schemeClr val="accent1"/>
                </a:solidFill>
              </a:rPr>
              <a:t>目录</a:t>
            </a:r>
            <a:endParaRPr lang="en-US" dirty="0">
              <a:solidFill>
                <a:schemeClr val="accent1"/>
              </a:solidFill>
            </a:endParaRPr>
          </a:p>
        </p:txBody>
      </p:sp>
      <p:sp>
        <p:nvSpPr>
          <p:cNvPr id="3" name="Content Placeholder 2"/>
          <p:cNvSpPr>
            <a:spLocks noGrp="1"/>
          </p:cNvSpPr>
          <p:nvPr>
            <p:ph sz="half" idx="1"/>
          </p:nvPr>
        </p:nvSpPr>
        <p:spPr>
          <a:xfrm>
            <a:off x="457198" y="1600199"/>
            <a:ext cx="8229600" cy="4937760"/>
          </a:xfrm>
        </p:spPr>
        <p:txBody>
          <a:bodyPr>
            <a:normAutofit/>
          </a:bodyPr>
          <a:lstStyle/>
          <a:p>
            <a:r>
              <a:rPr lang="zh-CN" altLang="en-US" sz="3200" dirty="0" smtClean="0">
                <a:solidFill>
                  <a:schemeClr val="bg1">
                    <a:lumMod val="65000"/>
                  </a:schemeClr>
                </a:solidFill>
              </a:rPr>
              <a:t>结构冒险</a:t>
            </a:r>
            <a:endParaRPr lang="en-US" sz="3200" dirty="0" smtClean="0">
              <a:solidFill>
                <a:schemeClr val="bg1">
                  <a:lumMod val="65000"/>
                </a:schemeClr>
              </a:solidFill>
            </a:endParaRPr>
          </a:p>
          <a:p>
            <a:r>
              <a:rPr lang="zh-CN" altLang="en-US" sz="3200" dirty="0" smtClean="0">
                <a:solidFill>
                  <a:srgbClr val="FF0000"/>
                </a:solidFill>
              </a:rPr>
              <a:t>数据冒险</a:t>
            </a:r>
            <a:endParaRPr lang="en-US" sz="3200" dirty="0" smtClean="0">
              <a:solidFill>
                <a:srgbClr val="FF0000"/>
              </a:solidFill>
            </a:endParaRPr>
          </a:p>
          <a:p>
            <a:pPr lvl="1"/>
            <a:r>
              <a:rPr lang="zh-CN" altLang="en-US" sz="2800" dirty="0" smtClean="0">
                <a:solidFill>
                  <a:srgbClr val="FF0000"/>
                </a:solidFill>
              </a:rPr>
              <a:t>数据旁路（转发）</a:t>
            </a:r>
            <a:endParaRPr lang="en-US" altLang="zh-CN" sz="2800" dirty="0" smtClean="0">
              <a:solidFill>
                <a:srgbClr val="FF0000"/>
              </a:solidFill>
            </a:endParaRPr>
          </a:p>
          <a:p>
            <a:pPr lvl="1"/>
            <a:r>
              <a:rPr lang="zh-CN" altLang="en-US" sz="2800" dirty="0" smtClean="0"/>
              <a:t>阻塞</a:t>
            </a:r>
            <a:endParaRPr lang="en-US" sz="2800" dirty="0" smtClean="0"/>
          </a:p>
          <a:p>
            <a:r>
              <a:rPr lang="zh-CN" altLang="en-US" sz="3200" dirty="0" smtClean="0"/>
              <a:t>控制冒险</a:t>
            </a:r>
            <a:endParaRPr lang="en-US" sz="3200" dirty="0"/>
          </a:p>
          <a:p>
            <a:pPr lvl="1"/>
            <a:r>
              <a:rPr lang="zh-CN" altLang="en-US" sz="2800" dirty="0" smtClean="0"/>
              <a:t>阻塞</a:t>
            </a:r>
            <a:endParaRPr lang="en-US" sz="2800" dirty="0"/>
          </a:p>
          <a:p>
            <a:pPr lvl="1"/>
            <a:r>
              <a:rPr lang="zh-CN" altLang="en-US" sz="2800" dirty="0" smtClean="0"/>
              <a:t>分支预测</a:t>
            </a:r>
            <a:endParaRPr lang="en-US" sz="2800" dirty="0"/>
          </a:p>
        </p:txBody>
      </p:sp>
      <p:sp>
        <p:nvSpPr>
          <p:cNvPr id="4" name="灯片编号占位符 3"/>
          <p:cNvSpPr>
            <a:spLocks noGrp="1"/>
          </p:cNvSpPr>
          <p:nvPr>
            <p:ph type="sldNum" sz="quarter" idx="12"/>
          </p:nvPr>
        </p:nvSpPr>
        <p:spPr/>
        <p:txBody>
          <a:bodyPr/>
          <a:lstStyle/>
          <a:p>
            <a:fld id="{3CC63E4C-4642-794D-A2FD-70F6B81535F5}" type="slidenum">
              <a:rPr lang="en-US" smtClean="0">
                <a:solidFill>
                  <a:prstClr val="black">
                    <a:tint val="75000"/>
                  </a:prstClr>
                </a:solidFill>
              </a:rPr>
              <a:pPr/>
              <a:t>54</a:t>
            </a:fld>
            <a:endParaRPr lang="en-US" dirty="0">
              <a:solidFill>
                <a:prstClr val="black">
                  <a:tint val="75000"/>
                </a:prstClr>
              </a:solidFill>
            </a:endParaRPr>
          </a:p>
        </p:txBody>
      </p:sp>
    </p:spTree>
    <p:extLst>
      <p:ext uri="{BB962C8B-B14F-4D97-AF65-F5344CB8AC3E}">
        <p14:creationId xmlns:p14="http://schemas.microsoft.com/office/powerpoint/2010/main" val="17076254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2"/>
          <p:cNvGrpSpPr>
            <a:grpSpLocks/>
          </p:cNvGrpSpPr>
          <p:nvPr/>
        </p:nvGrpSpPr>
        <p:grpSpPr bwMode="auto">
          <a:xfrm>
            <a:off x="63500" y="2143125"/>
            <a:ext cx="3430588" cy="3962400"/>
            <a:chOff x="91" y="1350"/>
            <a:chExt cx="2161" cy="2496"/>
          </a:xfrm>
        </p:grpSpPr>
        <p:sp>
          <p:nvSpPr>
            <p:cNvPr id="35005" name="Rectangle 3"/>
            <p:cNvSpPr>
              <a:spLocks noChangeArrowheads="1"/>
            </p:cNvSpPr>
            <p:nvPr/>
          </p:nvSpPr>
          <p:spPr bwMode="auto">
            <a:xfrm>
              <a:off x="1340" y="1350"/>
              <a:ext cx="720" cy="2496"/>
            </a:xfrm>
            <a:prstGeom prst="rect">
              <a:avLst/>
            </a:prstGeom>
            <a:solidFill>
              <a:schemeClr val="bg1"/>
            </a:solidFill>
            <a:ln w="12700">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5006" name="Rectangle 4"/>
            <p:cNvSpPr>
              <a:spLocks noChangeArrowheads="1"/>
            </p:cNvSpPr>
            <p:nvPr/>
          </p:nvSpPr>
          <p:spPr bwMode="auto">
            <a:xfrm>
              <a:off x="91" y="1398"/>
              <a:ext cx="277" cy="1208"/>
            </a:xfrm>
            <a:prstGeom prst="rect">
              <a:avLst/>
            </a:prstGeom>
            <a:noFill/>
            <a:ln w="12700">
              <a:noFill/>
              <a:miter lim="800000"/>
              <a:headEnd/>
              <a:tailEnd/>
            </a:ln>
          </p:spPr>
          <p:txBody>
            <a:bodyPr wrap="none" lIns="90488" tIns="44450" rIns="90488" bIns="44450">
              <a:spAutoFit/>
            </a:bodyPr>
            <a:lstStyle/>
            <a:p>
              <a:pPr algn="ctr" eaLnBrk="0" fontAlgn="base" hangingPunct="0">
                <a:spcBef>
                  <a:spcPct val="0"/>
                </a:spcBef>
                <a:spcAft>
                  <a:spcPct val="0"/>
                </a:spcAft>
              </a:pPr>
              <a:r>
                <a:rPr lang="zh-CN" altLang="en-US" sz="2000" b="1" i="1">
                  <a:solidFill>
                    <a:srgbClr val="000000"/>
                  </a:solidFill>
                  <a:latin typeface="Comic Sans MS" pitchFamily="66" charset="0"/>
                </a:rPr>
                <a:t>指</a:t>
              </a:r>
            </a:p>
            <a:p>
              <a:pPr algn="ctr" eaLnBrk="0" fontAlgn="base" hangingPunct="0">
                <a:spcBef>
                  <a:spcPct val="0"/>
                </a:spcBef>
                <a:spcAft>
                  <a:spcPct val="0"/>
                </a:spcAft>
              </a:pPr>
              <a:r>
                <a:rPr lang="zh-CN" altLang="en-US" sz="2000" b="1" i="1">
                  <a:solidFill>
                    <a:srgbClr val="000000"/>
                  </a:solidFill>
                  <a:latin typeface="Comic Sans MS" pitchFamily="66" charset="0"/>
                </a:rPr>
                <a:t>令</a:t>
              </a:r>
            </a:p>
            <a:p>
              <a:pPr algn="ctr" eaLnBrk="0" fontAlgn="base" hangingPunct="0">
                <a:spcBef>
                  <a:spcPct val="0"/>
                </a:spcBef>
                <a:spcAft>
                  <a:spcPct val="0"/>
                </a:spcAft>
              </a:pPr>
              <a:r>
                <a:rPr lang="zh-CN" altLang="en-US" sz="2000" b="1" i="1">
                  <a:solidFill>
                    <a:srgbClr val="000000"/>
                  </a:solidFill>
                  <a:latin typeface="Comic Sans MS" pitchFamily="66" charset="0"/>
                </a:rPr>
                <a:t>执</a:t>
              </a:r>
            </a:p>
            <a:p>
              <a:pPr algn="ctr" eaLnBrk="0" fontAlgn="base" hangingPunct="0">
                <a:spcBef>
                  <a:spcPct val="0"/>
                </a:spcBef>
                <a:spcAft>
                  <a:spcPct val="0"/>
                </a:spcAft>
              </a:pPr>
              <a:r>
                <a:rPr lang="zh-CN" altLang="en-US" sz="2000" b="1" i="1">
                  <a:solidFill>
                    <a:srgbClr val="000000"/>
                  </a:solidFill>
                  <a:latin typeface="Comic Sans MS" pitchFamily="66" charset="0"/>
                </a:rPr>
                <a:t>行</a:t>
              </a:r>
            </a:p>
            <a:p>
              <a:pPr algn="ctr" eaLnBrk="0" fontAlgn="base" hangingPunct="0">
                <a:spcBef>
                  <a:spcPct val="0"/>
                </a:spcBef>
                <a:spcAft>
                  <a:spcPct val="0"/>
                </a:spcAft>
              </a:pPr>
              <a:r>
                <a:rPr lang="zh-CN" altLang="en-US" sz="2000" b="1" i="1">
                  <a:solidFill>
                    <a:srgbClr val="000000"/>
                  </a:solidFill>
                  <a:latin typeface="Comic Sans MS" pitchFamily="66" charset="0"/>
                </a:rPr>
                <a:t>次</a:t>
              </a:r>
            </a:p>
            <a:p>
              <a:pPr algn="ctr" eaLnBrk="0" fontAlgn="base" hangingPunct="0">
                <a:spcBef>
                  <a:spcPct val="0"/>
                </a:spcBef>
                <a:spcAft>
                  <a:spcPct val="0"/>
                </a:spcAft>
              </a:pPr>
              <a:r>
                <a:rPr lang="zh-CN" altLang="en-US" sz="2000" b="1" i="1">
                  <a:solidFill>
                    <a:srgbClr val="000000"/>
                  </a:solidFill>
                  <a:latin typeface="Comic Sans MS" pitchFamily="66" charset="0"/>
                </a:rPr>
                <a:t>序</a:t>
              </a:r>
            </a:p>
          </p:txBody>
        </p:sp>
        <p:sp>
          <p:nvSpPr>
            <p:cNvPr id="35007" name="Line 5"/>
            <p:cNvSpPr>
              <a:spLocks noChangeShapeType="1"/>
            </p:cNvSpPr>
            <p:nvPr/>
          </p:nvSpPr>
          <p:spPr bwMode="auto">
            <a:xfrm>
              <a:off x="424" y="1410"/>
              <a:ext cx="0" cy="2392"/>
            </a:xfrm>
            <a:prstGeom prst="line">
              <a:avLst/>
            </a:prstGeom>
            <a:noFill/>
            <a:ln w="25400">
              <a:solidFill>
                <a:schemeClr val="tx1"/>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5008" name="Rectangle 6"/>
            <p:cNvSpPr>
              <a:spLocks noChangeArrowheads="1"/>
            </p:cNvSpPr>
            <p:nvPr/>
          </p:nvSpPr>
          <p:spPr bwMode="auto">
            <a:xfrm>
              <a:off x="524" y="1446"/>
              <a:ext cx="1494" cy="516"/>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pPr>
              <a:r>
                <a:rPr lang="en-US" altLang="zh-CN" sz="2400" b="1">
                  <a:solidFill>
                    <a:srgbClr val="000000"/>
                  </a:solidFill>
                  <a:latin typeface="Courier New" pitchFamily="49" charset="0"/>
                </a:rPr>
                <a:t>add </a:t>
              </a:r>
              <a:r>
                <a:rPr lang="en-US" altLang="zh-CN" sz="2400" b="1">
                  <a:solidFill>
                    <a:srgbClr val="FF3300"/>
                  </a:solidFill>
                  <a:latin typeface="Courier New" pitchFamily="49" charset="0"/>
                </a:rPr>
                <a:t>r1</a:t>
              </a:r>
              <a:r>
                <a:rPr lang="en-US" altLang="zh-CN" sz="2400" b="1">
                  <a:solidFill>
                    <a:srgbClr val="000000"/>
                  </a:solidFill>
                  <a:latin typeface="Courier New" pitchFamily="49" charset="0"/>
                </a:rPr>
                <a:t>,r2,r3</a:t>
              </a:r>
            </a:p>
            <a:p>
              <a:pPr eaLnBrk="0" fontAlgn="base" latinLnBrk="1" hangingPunct="0">
                <a:spcBef>
                  <a:spcPct val="0"/>
                </a:spcBef>
                <a:spcAft>
                  <a:spcPct val="0"/>
                </a:spcAft>
              </a:pPr>
              <a:endParaRPr lang="en-US" altLang="zh-CN" sz="2400" b="1">
                <a:solidFill>
                  <a:srgbClr val="000000"/>
                </a:solidFill>
                <a:latin typeface="Courier New" pitchFamily="49" charset="0"/>
              </a:endParaRPr>
            </a:p>
          </p:txBody>
        </p:sp>
        <p:sp>
          <p:nvSpPr>
            <p:cNvPr id="35009" name="Rectangle 7"/>
            <p:cNvSpPr>
              <a:spLocks noChangeArrowheads="1"/>
            </p:cNvSpPr>
            <p:nvPr/>
          </p:nvSpPr>
          <p:spPr bwMode="auto">
            <a:xfrm>
              <a:off x="524" y="1998"/>
              <a:ext cx="1494" cy="516"/>
            </a:xfrm>
            <a:prstGeom prst="rect">
              <a:avLst/>
            </a:prstGeom>
            <a:solidFill>
              <a:schemeClr val="bg1"/>
            </a:solidFill>
            <a:ln w="12700">
              <a:noFill/>
              <a:miter lim="800000"/>
              <a:headEnd/>
              <a:tailEnd/>
            </a:ln>
          </p:spPr>
          <p:txBody>
            <a:bodyPr wrap="none" lIns="90488" tIns="44450" rIns="90488" bIns="44450">
              <a:spAutoFit/>
            </a:bodyPr>
            <a:lstStyle/>
            <a:p>
              <a:pPr eaLnBrk="0" fontAlgn="base" hangingPunct="0">
                <a:spcBef>
                  <a:spcPct val="0"/>
                </a:spcBef>
                <a:spcAft>
                  <a:spcPct val="0"/>
                </a:spcAft>
              </a:pPr>
              <a:r>
                <a:rPr lang="en-US" altLang="zh-CN" sz="2400" b="1">
                  <a:solidFill>
                    <a:srgbClr val="000000"/>
                  </a:solidFill>
                  <a:latin typeface="Courier New" pitchFamily="49" charset="0"/>
                </a:rPr>
                <a:t>sub r4,</a:t>
              </a:r>
              <a:r>
                <a:rPr lang="en-US" altLang="zh-CN" sz="2400" b="1">
                  <a:solidFill>
                    <a:srgbClr val="FF3300"/>
                  </a:solidFill>
                  <a:latin typeface="Courier New" pitchFamily="49" charset="0"/>
                </a:rPr>
                <a:t>r1</a:t>
              </a:r>
              <a:r>
                <a:rPr lang="en-US" altLang="zh-CN" sz="2400" b="1">
                  <a:solidFill>
                    <a:srgbClr val="000000"/>
                  </a:solidFill>
                  <a:latin typeface="Courier New" pitchFamily="49" charset="0"/>
                </a:rPr>
                <a:t>,r3</a:t>
              </a:r>
            </a:p>
            <a:p>
              <a:pPr eaLnBrk="0" fontAlgn="base" latinLnBrk="1" hangingPunct="0">
                <a:spcBef>
                  <a:spcPct val="0"/>
                </a:spcBef>
                <a:spcAft>
                  <a:spcPct val="0"/>
                </a:spcAft>
              </a:pPr>
              <a:endParaRPr lang="en-US" altLang="zh-CN" sz="2400" b="1">
                <a:solidFill>
                  <a:srgbClr val="000000"/>
                </a:solidFill>
                <a:latin typeface="Courier New" pitchFamily="49" charset="0"/>
              </a:endParaRPr>
            </a:p>
          </p:txBody>
        </p:sp>
        <p:sp>
          <p:nvSpPr>
            <p:cNvPr id="35010" name="Rectangle 8"/>
            <p:cNvSpPr>
              <a:spLocks noChangeArrowheads="1"/>
            </p:cNvSpPr>
            <p:nvPr/>
          </p:nvSpPr>
          <p:spPr bwMode="auto">
            <a:xfrm>
              <a:off x="524" y="2526"/>
              <a:ext cx="1494" cy="516"/>
            </a:xfrm>
            <a:prstGeom prst="rect">
              <a:avLst/>
            </a:prstGeom>
            <a:solidFill>
              <a:schemeClr val="bg1"/>
            </a:solidFill>
            <a:ln w="12700">
              <a:noFill/>
              <a:miter lim="800000"/>
              <a:headEnd/>
              <a:tailEnd/>
            </a:ln>
          </p:spPr>
          <p:txBody>
            <a:bodyPr wrap="none" lIns="90488" tIns="44450" rIns="90488" bIns="44450">
              <a:spAutoFit/>
            </a:bodyPr>
            <a:lstStyle/>
            <a:p>
              <a:pPr eaLnBrk="0" fontAlgn="base" hangingPunct="0">
                <a:spcBef>
                  <a:spcPct val="0"/>
                </a:spcBef>
                <a:spcAft>
                  <a:spcPct val="0"/>
                </a:spcAft>
              </a:pPr>
              <a:r>
                <a:rPr lang="en-US" altLang="zh-CN" sz="2400" b="1">
                  <a:solidFill>
                    <a:srgbClr val="000000"/>
                  </a:solidFill>
                  <a:latin typeface="Courier New" pitchFamily="49" charset="0"/>
                </a:rPr>
                <a:t>and r6,</a:t>
              </a:r>
              <a:r>
                <a:rPr lang="en-US" altLang="zh-CN" sz="2400" b="1">
                  <a:solidFill>
                    <a:srgbClr val="FF3300"/>
                  </a:solidFill>
                  <a:latin typeface="Courier New" pitchFamily="49" charset="0"/>
                </a:rPr>
                <a:t>r1</a:t>
              </a:r>
              <a:r>
                <a:rPr lang="en-US" altLang="zh-CN" sz="2400" b="1">
                  <a:solidFill>
                    <a:srgbClr val="000000"/>
                  </a:solidFill>
                  <a:latin typeface="Courier New" pitchFamily="49" charset="0"/>
                </a:rPr>
                <a:t>,r7</a:t>
              </a:r>
            </a:p>
            <a:p>
              <a:pPr eaLnBrk="0" fontAlgn="base" latinLnBrk="1" hangingPunct="0">
                <a:spcBef>
                  <a:spcPct val="0"/>
                </a:spcBef>
                <a:spcAft>
                  <a:spcPct val="0"/>
                </a:spcAft>
              </a:pPr>
              <a:endParaRPr lang="en-US" altLang="zh-CN" sz="2400" b="1">
                <a:solidFill>
                  <a:srgbClr val="000000"/>
                </a:solidFill>
                <a:latin typeface="Courier New" pitchFamily="49" charset="0"/>
              </a:endParaRPr>
            </a:p>
          </p:txBody>
        </p:sp>
        <p:sp>
          <p:nvSpPr>
            <p:cNvPr id="35011" name="Rectangle 9"/>
            <p:cNvSpPr>
              <a:spLocks noChangeArrowheads="1"/>
            </p:cNvSpPr>
            <p:nvPr/>
          </p:nvSpPr>
          <p:spPr bwMode="auto">
            <a:xfrm>
              <a:off x="524" y="3066"/>
              <a:ext cx="1494" cy="516"/>
            </a:xfrm>
            <a:prstGeom prst="rect">
              <a:avLst/>
            </a:prstGeom>
            <a:solidFill>
              <a:schemeClr val="bg1"/>
            </a:solidFill>
            <a:ln w="12700">
              <a:noFill/>
              <a:miter lim="800000"/>
              <a:headEnd/>
              <a:tailEnd/>
            </a:ln>
          </p:spPr>
          <p:txBody>
            <a:bodyPr wrap="none" lIns="90488" tIns="44450" rIns="90488" bIns="44450">
              <a:spAutoFit/>
            </a:bodyPr>
            <a:lstStyle/>
            <a:p>
              <a:pPr eaLnBrk="0" fontAlgn="base" hangingPunct="0">
                <a:spcBef>
                  <a:spcPct val="0"/>
                </a:spcBef>
                <a:spcAft>
                  <a:spcPct val="0"/>
                </a:spcAft>
              </a:pPr>
              <a:r>
                <a:rPr lang="en-US" altLang="zh-CN" sz="2400" b="1">
                  <a:solidFill>
                    <a:srgbClr val="000000"/>
                  </a:solidFill>
                  <a:latin typeface="Courier New" pitchFamily="49" charset="0"/>
                </a:rPr>
                <a:t>or  r8,</a:t>
              </a:r>
              <a:r>
                <a:rPr lang="en-US" altLang="zh-CN" sz="2400" b="1">
                  <a:solidFill>
                    <a:srgbClr val="FF3300"/>
                  </a:solidFill>
                  <a:latin typeface="Courier New" pitchFamily="49" charset="0"/>
                </a:rPr>
                <a:t>r1</a:t>
              </a:r>
              <a:r>
                <a:rPr lang="en-US" altLang="zh-CN" sz="2400" b="1">
                  <a:solidFill>
                    <a:srgbClr val="000000"/>
                  </a:solidFill>
                  <a:latin typeface="Courier New" pitchFamily="49" charset="0"/>
                </a:rPr>
                <a:t>,r9</a:t>
              </a:r>
            </a:p>
            <a:p>
              <a:pPr eaLnBrk="0" fontAlgn="base" latinLnBrk="1" hangingPunct="0">
                <a:spcBef>
                  <a:spcPct val="0"/>
                </a:spcBef>
                <a:spcAft>
                  <a:spcPct val="0"/>
                </a:spcAft>
              </a:pPr>
              <a:endParaRPr lang="en-US" altLang="zh-CN" sz="2400" b="1">
                <a:solidFill>
                  <a:srgbClr val="000000"/>
                </a:solidFill>
                <a:latin typeface="Courier New" pitchFamily="49" charset="0"/>
              </a:endParaRPr>
            </a:p>
          </p:txBody>
        </p:sp>
        <p:sp>
          <p:nvSpPr>
            <p:cNvPr id="35012" name="Rectangle 10"/>
            <p:cNvSpPr>
              <a:spLocks noChangeArrowheads="1"/>
            </p:cNvSpPr>
            <p:nvPr/>
          </p:nvSpPr>
          <p:spPr bwMode="auto">
            <a:xfrm>
              <a:off x="528" y="3552"/>
              <a:ext cx="1724" cy="286"/>
            </a:xfrm>
            <a:prstGeom prst="rect">
              <a:avLst/>
            </a:prstGeom>
            <a:solidFill>
              <a:schemeClr val="bg1"/>
            </a:solidFill>
            <a:ln w="12700">
              <a:noFill/>
              <a:miter lim="800000"/>
              <a:headEnd/>
              <a:tailEnd/>
            </a:ln>
          </p:spPr>
          <p:txBody>
            <a:bodyPr wrap="none" lIns="90488" tIns="44450" rIns="90488" bIns="44450">
              <a:spAutoFit/>
            </a:bodyPr>
            <a:lstStyle/>
            <a:p>
              <a:pPr eaLnBrk="0" fontAlgn="base" hangingPunct="0">
                <a:spcBef>
                  <a:spcPct val="0"/>
                </a:spcBef>
                <a:spcAft>
                  <a:spcPct val="0"/>
                </a:spcAft>
              </a:pPr>
              <a:r>
                <a:rPr lang="en-US" altLang="zh-CN" sz="2400" b="1">
                  <a:solidFill>
                    <a:srgbClr val="000000"/>
                  </a:solidFill>
                  <a:latin typeface="Courier New" pitchFamily="49" charset="0"/>
                </a:rPr>
                <a:t>xor r10,</a:t>
              </a:r>
              <a:r>
                <a:rPr lang="en-US" altLang="zh-CN" sz="2400" b="1">
                  <a:solidFill>
                    <a:srgbClr val="00CC00"/>
                  </a:solidFill>
                  <a:latin typeface="Courier New" pitchFamily="49" charset="0"/>
                </a:rPr>
                <a:t>r1</a:t>
              </a:r>
              <a:r>
                <a:rPr lang="en-US" altLang="zh-CN" sz="2400" b="1">
                  <a:solidFill>
                    <a:srgbClr val="000000"/>
                  </a:solidFill>
                  <a:latin typeface="Courier New" pitchFamily="49" charset="0"/>
                </a:rPr>
                <a:t>,r11</a:t>
              </a:r>
            </a:p>
          </p:txBody>
        </p:sp>
      </p:grpSp>
      <p:grpSp>
        <p:nvGrpSpPr>
          <p:cNvPr id="3" name="Group 11"/>
          <p:cNvGrpSpPr>
            <a:grpSpLocks/>
          </p:cNvGrpSpPr>
          <p:nvPr/>
        </p:nvGrpSpPr>
        <p:grpSpPr bwMode="auto">
          <a:xfrm>
            <a:off x="3748088" y="2989263"/>
            <a:ext cx="3267075" cy="700087"/>
            <a:chOff x="1933" y="1200"/>
            <a:chExt cx="1952" cy="441"/>
          </a:xfrm>
        </p:grpSpPr>
        <p:grpSp>
          <p:nvGrpSpPr>
            <p:cNvPr id="34972" name="Group 12"/>
            <p:cNvGrpSpPr>
              <a:grpSpLocks noChangeAspect="1"/>
            </p:cNvGrpSpPr>
            <p:nvPr/>
          </p:nvGrpSpPr>
          <p:grpSpPr bwMode="auto">
            <a:xfrm>
              <a:off x="2421" y="1304"/>
              <a:ext cx="241" cy="233"/>
              <a:chOff x="1357" y="528"/>
              <a:chExt cx="522" cy="432"/>
            </a:xfrm>
          </p:grpSpPr>
          <p:grpSp>
            <p:nvGrpSpPr>
              <p:cNvPr id="35001" name="Group 13"/>
              <p:cNvGrpSpPr>
                <a:grpSpLocks noChangeAspect="1"/>
              </p:cNvGrpSpPr>
              <p:nvPr/>
            </p:nvGrpSpPr>
            <p:grpSpPr bwMode="auto">
              <a:xfrm>
                <a:off x="1374" y="528"/>
                <a:ext cx="480" cy="432"/>
                <a:chOff x="1392" y="528"/>
                <a:chExt cx="480" cy="432"/>
              </a:xfrm>
            </p:grpSpPr>
            <p:sp>
              <p:nvSpPr>
                <p:cNvPr id="35003" name="Rectangle 14"/>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5004" name="Rectangle 15"/>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fontAlgn="base" hangingPunct="0">
                    <a:spcBef>
                      <a:spcPct val="0"/>
                    </a:spcBef>
                    <a:spcAft>
                      <a:spcPct val="0"/>
                    </a:spcAft>
                  </a:pPr>
                  <a:endParaRPr lang="zh-CN" altLang="zh-CN" sz="1000" b="1">
                    <a:solidFill>
                      <a:srgbClr val="000000"/>
                    </a:solidFill>
                    <a:latin typeface="Comic Sans MS" pitchFamily="66" charset="0"/>
                  </a:endParaRPr>
                </a:p>
              </p:txBody>
            </p:sp>
          </p:grpSp>
          <p:sp>
            <p:nvSpPr>
              <p:cNvPr id="35002" name="Text Box 16"/>
              <p:cNvSpPr txBox="1">
                <a:spLocks noChangeAspect="1" noChangeArrowheads="1"/>
              </p:cNvSpPr>
              <p:nvPr/>
            </p:nvSpPr>
            <p:spPr bwMode="auto">
              <a:xfrm>
                <a:off x="1357" y="574"/>
                <a:ext cx="522" cy="286"/>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Reg</a:t>
                </a:r>
              </a:p>
            </p:txBody>
          </p:sp>
        </p:grpSp>
        <p:sp>
          <p:nvSpPr>
            <p:cNvPr id="34973" name="Line 17"/>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74" name="Line 18"/>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34975" name="Group 19"/>
            <p:cNvGrpSpPr>
              <a:grpSpLocks noChangeAspect="1"/>
            </p:cNvGrpSpPr>
            <p:nvPr/>
          </p:nvGrpSpPr>
          <p:grpSpPr bwMode="auto">
            <a:xfrm>
              <a:off x="2851" y="1235"/>
              <a:ext cx="206" cy="371"/>
              <a:chOff x="2991" y="411"/>
              <a:chExt cx="371" cy="768"/>
            </a:xfrm>
          </p:grpSpPr>
          <p:sp>
            <p:nvSpPr>
              <p:cNvPr id="34997" name="AutoShape 20"/>
              <p:cNvSpPr>
                <a:spLocks noChangeAspect="1" noChangeArrowheads="1"/>
              </p:cNvSpPr>
              <p:nvPr/>
            </p:nvSpPr>
            <p:spPr bwMode="auto">
              <a:xfrm rot="-5400000">
                <a:off x="2798" y="626"/>
                <a:ext cx="768" cy="337"/>
              </a:xfrm>
              <a:custGeom>
                <a:avLst/>
                <a:gdLst>
                  <a:gd name="T0" fmla="*/ 1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p:spPr>
            <p:txBody>
              <a:bodyPr vert="eaVert"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98" name="AutoShape 21"/>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99" name="Freeform 22"/>
              <p:cNvSpPr>
                <a:spLocks noChangeAspect="1"/>
              </p:cNvSpPr>
              <p:nvPr/>
            </p:nvSpPr>
            <p:spPr bwMode="auto">
              <a:xfrm rot="5400000">
                <a:off x="2974" y="725"/>
                <a:ext cx="218" cy="139"/>
              </a:xfrm>
              <a:custGeom>
                <a:avLst/>
                <a:gdLst>
                  <a:gd name="T0" fmla="*/ 0 w 384"/>
                  <a:gd name="T1" fmla="*/ 67 h 288"/>
                  <a:gd name="T2" fmla="*/ 62 w 384"/>
                  <a:gd name="T3" fmla="*/ 0 h 288"/>
                  <a:gd name="T4" fmla="*/ 124 w 384"/>
                  <a:gd name="T5" fmla="*/ 67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5000" name="Text Box 23"/>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ALU</a:t>
                </a:r>
              </a:p>
            </p:txBody>
          </p:sp>
        </p:grpSp>
        <p:sp>
          <p:nvSpPr>
            <p:cNvPr id="34976" name="Line 24"/>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77" name="Line 25"/>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34978" name="Group 26"/>
            <p:cNvGrpSpPr>
              <a:grpSpLocks noChangeAspect="1"/>
            </p:cNvGrpSpPr>
            <p:nvPr/>
          </p:nvGrpSpPr>
          <p:grpSpPr bwMode="auto">
            <a:xfrm>
              <a:off x="3181" y="1305"/>
              <a:ext cx="334" cy="232"/>
              <a:chOff x="3792" y="576"/>
              <a:chExt cx="723" cy="480"/>
            </a:xfrm>
          </p:grpSpPr>
          <p:sp>
            <p:nvSpPr>
              <p:cNvPr id="34995" name="Rectangle 27"/>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fontAlgn="base" hangingPunct="0">
                  <a:spcBef>
                    <a:spcPct val="0"/>
                  </a:spcBef>
                  <a:spcAft>
                    <a:spcPct val="0"/>
                  </a:spcAft>
                </a:pPr>
                <a:endParaRPr lang="zh-CN" altLang="zh-CN" sz="1000" b="1">
                  <a:solidFill>
                    <a:srgbClr val="000000"/>
                  </a:solidFill>
                  <a:latin typeface="Comic Sans MS" pitchFamily="66" charset="0"/>
                </a:endParaRPr>
              </a:p>
            </p:txBody>
          </p:sp>
          <p:sp>
            <p:nvSpPr>
              <p:cNvPr id="34996" name="Text Box 28"/>
              <p:cNvSpPr txBox="1">
                <a:spLocks noChangeAspect="1" noChangeArrowheads="1"/>
              </p:cNvSpPr>
              <p:nvPr/>
            </p:nvSpPr>
            <p:spPr bwMode="auto">
              <a:xfrm>
                <a:off x="3792" y="628"/>
                <a:ext cx="723" cy="318"/>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DMem</a:t>
                </a:r>
              </a:p>
            </p:txBody>
          </p:sp>
        </p:grpSp>
        <p:sp>
          <p:nvSpPr>
            <p:cNvPr id="34979" name="Freeform 29"/>
            <p:cNvSpPr>
              <a:spLocks noChangeAspect="1"/>
            </p:cNvSpPr>
            <p:nvPr/>
          </p:nvSpPr>
          <p:spPr bwMode="auto">
            <a:xfrm>
              <a:off x="3208" y="1421"/>
              <a:ext cx="332" cy="185"/>
            </a:xfrm>
            <a:custGeom>
              <a:avLst/>
              <a:gdLst>
                <a:gd name="T0" fmla="*/ 0 w 816"/>
                <a:gd name="T1" fmla="*/ 0 h 384"/>
                <a:gd name="T2" fmla="*/ 0 w 816"/>
                <a:gd name="T3" fmla="*/ 89 h 384"/>
                <a:gd name="T4" fmla="*/ 119 w 816"/>
                <a:gd name="T5" fmla="*/ 89 h 384"/>
                <a:gd name="T6" fmla="*/ 119 w 816"/>
                <a:gd name="T7" fmla="*/ 33 h 384"/>
                <a:gd name="T8" fmla="*/ 135 w 816"/>
                <a:gd name="T9" fmla="*/ 33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80" name="Line 30"/>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81" name="Line 31"/>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34982" name="Group 32"/>
            <p:cNvGrpSpPr>
              <a:grpSpLocks noChangeAspect="1"/>
            </p:cNvGrpSpPr>
            <p:nvPr/>
          </p:nvGrpSpPr>
          <p:grpSpPr bwMode="auto">
            <a:xfrm>
              <a:off x="1933" y="1305"/>
              <a:ext cx="352" cy="232"/>
              <a:chOff x="1062" y="576"/>
              <a:chExt cx="759" cy="480"/>
            </a:xfrm>
          </p:grpSpPr>
          <p:sp>
            <p:nvSpPr>
              <p:cNvPr id="34993" name="Rectangle 33"/>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fontAlgn="base" hangingPunct="0">
                  <a:spcBef>
                    <a:spcPct val="0"/>
                  </a:spcBef>
                  <a:spcAft>
                    <a:spcPct val="0"/>
                  </a:spcAft>
                </a:pPr>
                <a:endParaRPr lang="zh-CN" altLang="zh-CN" sz="1000" b="1">
                  <a:solidFill>
                    <a:srgbClr val="000000"/>
                  </a:solidFill>
                  <a:latin typeface="Comic Sans MS" pitchFamily="66" charset="0"/>
                </a:endParaRPr>
              </a:p>
            </p:txBody>
          </p:sp>
          <p:sp>
            <p:nvSpPr>
              <p:cNvPr id="34994" name="Text Box 34"/>
              <p:cNvSpPr txBox="1">
                <a:spLocks noChangeAspect="1" noChangeArrowheads="1"/>
              </p:cNvSpPr>
              <p:nvPr/>
            </p:nvSpPr>
            <p:spPr bwMode="auto">
              <a:xfrm>
                <a:off x="1062" y="628"/>
                <a:ext cx="759" cy="318"/>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smtClean="0">
                    <a:solidFill>
                      <a:srgbClr val="000000"/>
                    </a:solidFill>
                    <a:latin typeface="Comic Sans MS" pitchFamily="66" charset="0"/>
                  </a:rPr>
                  <a:t>Ifetch</a:t>
                </a:r>
                <a:endParaRPr lang="en-US" altLang="zh-CN" sz="1000" b="1" dirty="0">
                  <a:solidFill>
                    <a:srgbClr val="000000"/>
                  </a:solidFill>
                  <a:latin typeface="Comic Sans MS" pitchFamily="66" charset="0"/>
                </a:endParaRPr>
              </a:p>
            </p:txBody>
          </p:sp>
        </p:grpSp>
        <p:grpSp>
          <p:nvGrpSpPr>
            <p:cNvPr id="2" name="Group 35"/>
            <p:cNvGrpSpPr>
              <a:grpSpLocks/>
            </p:cNvGrpSpPr>
            <p:nvPr/>
          </p:nvGrpSpPr>
          <p:grpSpPr bwMode="auto">
            <a:xfrm>
              <a:off x="2288" y="1200"/>
              <a:ext cx="1297" cy="441"/>
              <a:chOff x="2112" y="528"/>
              <a:chExt cx="2088" cy="681"/>
            </a:xfrm>
          </p:grpSpPr>
          <p:sp>
            <p:nvSpPr>
              <p:cNvPr id="34989" name="Rectangle 36"/>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90" name="Rectangle 37"/>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91" name="Rectangle 38"/>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92" name="Rectangle 39"/>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34984" name="Group 40"/>
            <p:cNvGrpSpPr>
              <a:grpSpLocks noChangeAspect="1"/>
            </p:cNvGrpSpPr>
            <p:nvPr/>
          </p:nvGrpSpPr>
          <p:grpSpPr bwMode="auto">
            <a:xfrm flipH="1">
              <a:off x="3644" y="1296"/>
              <a:ext cx="241" cy="233"/>
              <a:chOff x="1364" y="528"/>
              <a:chExt cx="518" cy="432"/>
            </a:xfrm>
          </p:grpSpPr>
          <p:grpSp>
            <p:nvGrpSpPr>
              <p:cNvPr id="34985" name="Group 41"/>
              <p:cNvGrpSpPr>
                <a:grpSpLocks noChangeAspect="1"/>
              </p:cNvGrpSpPr>
              <p:nvPr/>
            </p:nvGrpSpPr>
            <p:grpSpPr bwMode="auto">
              <a:xfrm>
                <a:off x="1374" y="528"/>
                <a:ext cx="480" cy="432"/>
                <a:chOff x="1392" y="528"/>
                <a:chExt cx="480" cy="432"/>
              </a:xfrm>
            </p:grpSpPr>
            <p:sp>
              <p:nvSpPr>
                <p:cNvPr id="34987" name="Rectangle 42"/>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88" name="Rectangle 43"/>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fontAlgn="base" hangingPunct="0">
                    <a:spcBef>
                      <a:spcPct val="0"/>
                    </a:spcBef>
                    <a:spcAft>
                      <a:spcPct val="0"/>
                    </a:spcAft>
                  </a:pPr>
                  <a:endParaRPr lang="zh-CN" altLang="zh-CN" sz="1000" b="1">
                    <a:solidFill>
                      <a:srgbClr val="000000"/>
                    </a:solidFill>
                    <a:latin typeface="Comic Sans MS" pitchFamily="66" charset="0"/>
                  </a:endParaRPr>
                </a:p>
              </p:txBody>
            </p:sp>
          </p:grpSp>
          <p:sp>
            <p:nvSpPr>
              <p:cNvPr id="34986" name="Text Box 44"/>
              <p:cNvSpPr txBox="1">
                <a:spLocks noChangeAspect="1" noChangeArrowheads="1"/>
              </p:cNvSpPr>
              <p:nvPr/>
            </p:nvSpPr>
            <p:spPr bwMode="auto">
              <a:xfrm>
                <a:off x="1364" y="574"/>
                <a:ext cx="518" cy="286"/>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Reg</a:t>
                </a:r>
              </a:p>
            </p:txBody>
          </p:sp>
        </p:grpSp>
      </p:grpSp>
      <p:grpSp>
        <p:nvGrpSpPr>
          <p:cNvPr id="12" name="Group 45"/>
          <p:cNvGrpSpPr>
            <a:grpSpLocks/>
          </p:cNvGrpSpPr>
          <p:nvPr/>
        </p:nvGrpSpPr>
        <p:grpSpPr bwMode="auto">
          <a:xfrm>
            <a:off x="3054350" y="2163763"/>
            <a:ext cx="3265488" cy="700087"/>
            <a:chOff x="1932" y="1200"/>
            <a:chExt cx="1951" cy="441"/>
          </a:xfrm>
        </p:grpSpPr>
        <p:grpSp>
          <p:nvGrpSpPr>
            <p:cNvPr id="34939" name="Group 46"/>
            <p:cNvGrpSpPr>
              <a:grpSpLocks noChangeAspect="1"/>
            </p:cNvGrpSpPr>
            <p:nvPr/>
          </p:nvGrpSpPr>
          <p:grpSpPr bwMode="auto">
            <a:xfrm>
              <a:off x="2420" y="1304"/>
              <a:ext cx="241" cy="233"/>
              <a:chOff x="1355" y="528"/>
              <a:chExt cx="522" cy="432"/>
            </a:xfrm>
          </p:grpSpPr>
          <p:grpSp>
            <p:nvGrpSpPr>
              <p:cNvPr id="34968" name="Group 47"/>
              <p:cNvGrpSpPr>
                <a:grpSpLocks noChangeAspect="1"/>
              </p:cNvGrpSpPr>
              <p:nvPr/>
            </p:nvGrpSpPr>
            <p:grpSpPr bwMode="auto">
              <a:xfrm>
                <a:off x="1374" y="528"/>
                <a:ext cx="480" cy="432"/>
                <a:chOff x="1392" y="528"/>
                <a:chExt cx="480" cy="432"/>
              </a:xfrm>
            </p:grpSpPr>
            <p:sp>
              <p:nvSpPr>
                <p:cNvPr id="34970" name="Rectangle 48"/>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71" name="Rectangle 49"/>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fontAlgn="base" hangingPunct="0">
                    <a:spcBef>
                      <a:spcPct val="0"/>
                    </a:spcBef>
                    <a:spcAft>
                      <a:spcPct val="0"/>
                    </a:spcAft>
                  </a:pPr>
                  <a:endParaRPr lang="zh-CN" altLang="zh-CN" sz="1000" b="1">
                    <a:solidFill>
                      <a:srgbClr val="000000"/>
                    </a:solidFill>
                    <a:latin typeface="Comic Sans MS" pitchFamily="66" charset="0"/>
                  </a:endParaRPr>
                </a:p>
              </p:txBody>
            </p:sp>
          </p:grpSp>
          <p:sp>
            <p:nvSpPr>
              <p:cNvPr id="34969" name="Text Box 50"/>
              <p:cNvSpPr txBox="1">
                <a:spLocks noChangeAspect="1" noChangeArrowheads="1"/>
              </p:cNvSpPr>
              <p:nvPr/>
            </p:nvSpPr>
            <p:spPr bwMode="auto">
              <a:xfrm>
                <a:off x="1355" y="574"/>
                <a:ext cx="522" cy="286"/>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Reg</a:t>
                </a:r>
              </a:p>
            </p:txBody>
          </p:sp>
        </p:grpSp>
        <p:sp>
          <p:nvSpPr>
            <p:cNvPr id="34940" name="Line 51"/>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41" name="Line 52"/>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34942" name="Group 53"/>
            <p:cNvGrpSpPr>
              <a:grpSpLocks noChangeAspect="1"/>
            </p:cNvGrpSpPr>
            <p:nvPr/>
          </p:nvGrpSpPr>
          <p:grpSpPr bwMode="auto">
            <a:xfrm>
              <a:off x="2851" y="1235"/>
              <a:ext cx="206" cy="371"/>
              <a:chOff x="2991" y="411"/>
              <a:chExt cx="371" cy="768"/>
            </a:xfrm>
          </p:grpSpPr>
          <p:sp>
            <p:nvSpPr>
              <p:cNvPr id="34964" name="AutoShape 54"/>
              <p:cNvSpPr>
                <a:spLocks noChangeAspect="1" noChangeArrowheads="1"/>
              </p:cNvSpPr>
              <p:nvPr/>
            </p:nvSpPr>
            <p:spPr bwMode="auto">
              <a:xfrm rot="-5400000">
                <a:off x="2798" y="626"/>
                <a:ext cx="768" cy="337"/>
              </a:xfrm>
              <a:custGeom>
                <a:avLst/>
                <a:gdLst>
                  <a:gd name="T0" fmla="*/ 1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p:spPr>
            <p:txBody>
              <a:bodyPr vert="eaVert"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65" name="AutoShape 55"/>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66" name="Freeform 56"/>
              <p:cNvSpPr>
                <a:spLocks noChangeAspect="1"/>
              </p:cNvSpPr>
              <p:nvPr/>
            </p:nvSpPr>
            <p:spPr bwMode="auto">
              <a:xfrm rot="5400000">
                <a:off x="2974" y="725"/>
                <a:ext cx="218" cy="139"/>
              </a:xfrm>
              <a:custGeom>
                <a:avLst/>
                <a:gdLst>
                  <a:gd name="T0" fmla="*/ 0 w 384"/>
                  <a:gd name="T1" fmla="*/ 67 h 288"/>
                  <a:gd name="T2" fmla="*/ 62 w 384"/>
                  <a:gd name="T3" fmla="*/ 0 h 288"/>
                  <a:gd name="T4" fmla="*/ 124 w 384"/>
                  <a:gd name="T5" fmla="*/ 67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67" name="Text Box 57"/>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ALU</a:t>
                </a:r>
              </a:p>
            </p:txBody>
          </p:sp>
        </p:grpSp>
        <p:sp>
          <p:nvSpPr>
            <p:cNvPr id="34943" name="Line 58"/>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44" name="Line 59"/>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4" name="Group 60"/>
            <p:cNvGrpSpPr>
              <a:grpSpLocks noChangeAspect="1"/>
            </p:cNvGrpSpPr>
            <p:nvPr/>
          </p:nvGrpSpPr>
          <p:grpSpPr bwMode="auto">
            <a:xfrm>
              <a:off x="3180" y="1305"/>
              <a:ext cx="334" cy="232"/>
              <a:chOff x="3790" y="576"/>
              <a:chExt cx="722" cy="480"/>
            </a:xfrm>
          </p:grpSpPr>
          <p:sp>
            <p:nvSpPr>
              <p:cNvPr id="34962" name="Rectangle 61"/>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fontAlgn="base" hangingPunct="0">
                  <a:spcBef>
                    <a:spcPct val="0"/>
                  </a:spcBef>
                  <a:spcAft>
                    <a:spcPct val="0"/>
                  </a:spcAft>
                </a:pPr>
                <a:endParaRPr lang="zh-CN" altLang="zh-CN" sz="1000" b="1">
                  <a:solidFill>
                    <a:srgbClr val="000000"/>
                  </a:solidFill>
                  <a:latin typeface="Comic Sans MS" pitchFamily="66" charset="0"/>
                </a:endParaRPr>
              </a:p>
            </p:txBody>
          </p:sp>
          <p:sp>
            <p:nvSpPr>
              <p:cNvPr id="34963" name="Text Box 62"/>
              <p:cNvSpPr txBox="1">
                <a:spLocks noChangeAspect="1" noChangeArrowheads="1"/>
              </p:cNvSpPr>
              <p:nvPr/>
            </p:nvSpPr>
            <p:spPr bwMode="auto">
              <a:xfrm>
                <a:off x="3790" y="628"/>
                <a:ext cx="722" cy="318"/>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DMem</a:t>
                </a:r>
              </a:p>
            </p:txBody>
          </p:sp>
        </p:grpSp>
        <p:sp>
          <p:nvSpPr>
            <p:cNvPr id="34946" name="Freeform 63"/>
            <p:cNvSpPr>
              <a:spLocks noChangeAspect="1"/>
            </p:cNvSpPr>
            <p:nvPr/>
          </p:nvSpPr>
          <p:spPr bwMode="auto">
            <a:xfrm>
              <a:off x="3208" y="1421"/>
              <a:ext cx="332" cy="185"/>
            </a:xfrm>
            <a:custGeom>
              <a:avLst/>
              <a:gdLst>
                <a:gd name="T0" fmla="*/ 0 w 816"/>
                <a:gd name="T1" fmla="*/ 0 h 384"/>
                <a:gd name="T2" fmla="*/ 0 w 816"/>
                <a:gd name="T3" fmla="*/ 89 h 384"/>
                <a:gd name="T4" fmla="*/ 119 w 816"/>
                <a:gd name="T5" fmla="*/ 89 h 384"/>
                <a:gd name="T6" fmla="*/ 119 w 816"/>
                <a:gd name="T7" fmla="*/ 33 h 384"/>
                <a:gd name="T8" fmla="*/ 135 w 816"/>
                <a:gd name="T9" fmla="*/ 33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47" name="Line 64"/>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48" name="Line 65"/>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34949" name="Group 66"/>
            <p:cNvGrpSpPr>
              <a:grpSpLocks noChangeAspect="1"/>
            </p:cNvGrpSpPr>
            <p:nvPr/>
          </p:nvGrpSpPr>
          <p:grpSpPr bwMode="auto">
            <a:xfrm>
              <a:off x="1932" y="1305"/>
              <a:ext cx="352" cy="232"/>
              <a:chOff x="1057" y="576"/>
              <a:chExt cx="760" cy="480"/>
            </a:xfrm>
          </p:grpSpPr>
          <p:sp>
            <p:nvSpPr>
              <p:cNvPr id="34960" name="Rectangle 67"/>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fontAlgn="base" hangingPunct="0">
                  <a:spcBef>
                    <a:spcPct val="0"/>
                  </a:spcBef>
                  <a:spcAft>
                    <a:spcPct val="0"/>
                  </a:spcAft>
                </a:pPr>
                <a:endParaRPr lang="zh-CN" altLang="zh-CN" sz="1000" b="1">
                  <a:solidFill>
                    <a:srgbClr val="000000"/>
                  </a:solidFill>
                  <a:latin typeface="Comic Sans MS" pitchFamily="66" charset="0"/>
                </a:endParaRPr>
              </a:p>
            </p:txBody>
          </p:sp>
          <p:sp>
            <p:nvSpPr>
              <p:cNvPr id="34961" name="Text Box 68"/>
              <p:cNvSpPr txBox="1">
                <a:spLocks noChangeAspect="1" noChangeArrowheads="1"/>
              </p:cNvSpPr>
              <p:nvPr/>
            </p:nvSpPr>
            <p:spPr bwMode="auto">
              <a:xfrm>
                <a:off x="1057" y="628"/>
                <a:ext cx="760" cy="318"/>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smtClean="0">
                    <a:solidFill>
                      <a:srgbClr val="000000"/>
                    </a:solidFill>
                    <a:latin typeface="Comic Sans MS" pitchFamily="66" charset="0"/>
                  </a:rPr>
                  <a:t>Ifetch</a:t>
                </a:r>
                <a:endParaRPr lang="en-US" altLang="zh-CN" sz="1000" b="1" dirty="0">
                  <a:solidFill>
                    <a:srgbClr val="000000"/>
                  </a:solidFill>
                  <a:latin typeface="Comic Sans MS" pitchFamily="66" charset="0"/>
                </a:endParaRPr>
              </a:p>
            </p:txBody>
          </p:sp>
        </p:grpSp>
        <p:grpSp>
          <p:nvGrpSpPr>
            <p:cNvPr id="34950" name="Group 69"/>
            <p:cNvGrpSpPr>
              <a:grpSpLocks/>
            </p:cNvGrpSpPr>
            <p:nvPr/>
          </p:nvGrpSpPr>
          <p:grpSpPr bwMode="auto">
            <a:xfrm>
              <a:off x="2288" y="1200"/>
              <a:ext cx="1297" cy="441"/>
              <a:chOff x="2112" y="528"/>
              <a:chExt cx="2088" cy="681"/>
            </a:xfrm>
          </p:grpSpPr>
          <p:sp>
            <p:nvSpPr>
              <p:cNvPr id="34956" name="Rectangle 70"/>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57" name="Rectangle 71"/>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58" name="Rectangle 72"/>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59" name="Rectangle 73"/>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34951" name="Group 74"/>
            <p:cNvGrpSpPr>
              <a:grpSpLocks noChangeAspect="1"/>
            </p:cNvGrpSpPr>
            <p:nvPr/>
          </p:nvGrpSpPr>
          <p:grpSpPr bwMode="auto">
            <a:xfrm flipH="1">
              <a:off x="3642" y="1296"/>
              <a:ext cx="241" cy="233"/>
              <a:chOff x="1360" y="528"/>
              <a:chExt cx="518" cy="432"/>
            </a:xfrm>
          </p:grpSpPr>
          <p:grpSp>
            <p:nvGrpSpPr>
              <p:cNvPr id="34952" name="Group 75"/>
              <p:cNvGrpSpPr>
                <a:grpSpLocks noChangeAspect="1"/>
              </p:cNvGrpSpPr>
              <p:nvPr/>
            </p:nvGrpSpPr>
            <p:grpSpPr bwMode="auto">
              <a:xfrm>
                <a:off x="1374" y="528"/>
                <a:ext cx="480" cy="432"/>
                <a:chOff x="1392" y="528"/>
                <a:chExt cx="480" cy="432"/>
              </a:xfrm>
            </p:grpSpPr>
            <p:sp>
              <p:nvSpPr>
                <p:cNvPr id="34954" name="Rectangle 76"/>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55" name="Rectangle 77"/>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fontAlgn="base" hangingPunct="0">
                    <a:spcBef>
                      <a:spcPct val="0"/>
                    </a:spcBef>
                    <a:spcAft>
                      <a:spcPct val="0"/>
                    </a:spcAft>
                  </a:pPr>
                  <a:endParaRPr lang="zh-CN" altLang="zh-CN" sz="1000" b="1">
                    <a:solidFill>
                      <a:srgbClr val="000000"/>
                    </a:solidFill>
                    <a:latin typeface="Comic Sans MS" pitchFamily="66" charset="0"/>
                  </a:endParaRPr>
                </a:p>
              </p:txBody>
            </p:sp>
          </p:grpSp>
          <p:sp>
            <p:nvSpPr>
              <p:cNvPr id="34953" name="Text Box 78"/>
              <p:cNvSpPr txBox="1">
                <a:spLocks noChangeAspect="1" noChangeArrowheads="1"/>
              </p:cNvSpPr>
              <p:nvPr/>
            </p:nvSpPr>
            <p:spPr bwMode="auto">
              <a:xfrm>
                <a:off x="1360" y="574"/>
                <a:ext cx="518" cy="286"/>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Reg</a:t>
                </a:r>
              </a:p>
            </p:txBody>
          </p:sp>
        </p:grpSp>
      </p:grpSp>
      <p:sp>
        <p:nvSpPr>
          <p:cNvPr id="68687" name="Rectangle 79"/>
          <p:cNvSpPr>
            <a:spLocks noGrp="1" noChangeArrowheads="1"/>
          </p:cNvSpPr>
          <p:nvPr>
            <p:ph type="title"/>
          </p:nvPr>
        </p:nvSpPr>
        <p:spPr>
          <a:xfrm>
            <a:off x="457200" y="228600"/>
            <a:ext cx="7772400" cy="762000"/>
          </a:xfrm>
          <a:solidFill>
            <a:schemeClr val="bg1"/>
          </a:solidFill>
        </p:spPr>
        <p:txBody>
          <a:bodyPr lIns="90488" tIns="44450" rIns="90488" bIns="44450"/>
          <a:lstStyle/>
          <a:p>
            <a:pPr algn="l" eaLnBrk="1" hangingPunct="1">
              <a:defRPr/>
            </a:pPr>
            <a:r>
              <a:rPr lang="zh-CN" altLang="en-US" smtClean="0"/>
              <a:t>数据冒险</a:t>
            </a:r>
            <a:endParaRPr lang="zh-CN" altLang="en-US" sz="2800" smtClean="0">
              <a:solidFill>
                <a:schemeClr val="tx1"/>
              </a:solidFill>
            </a:endParaRPr>
          </a:p>
        </p:txBody>
      </p:sp>
      <p:sp>
        <p:nvSpPr>
          <p:cNvPr id="34822" name="Line 80"/>
          <p:cNvSpPr>
            <a:spLocks noChangeShapeType="1"/>
          </p:cNvSpPr>
          <p:nvPr/>
        </p:nvSpPr>
        <p:spPr bwMode="auto">
          <a:xfrm>
            <a:off x="838200" y="1600200"/>
            <a:ext cx="7594600" cy="6350"/>
          </a:xfrm>
          <a:prstGeom prst="line">
            <a:avLst/>
          </a:prstGeom>
          <a:noFill/>
          <a:ln w="25400">
            <a:solidFill>
              <a:schemeClr val="tx1"/>
            </a:solidFill>
            <a:round/>
            <a:headEnd/>
            <a:tailEnd type="triangle" w="med" len="med"/>
          </a:ln>
        </p:spPr>
        <p:txBody>
          <a:bodyPr wrap="none" anchor="ctr"/>
          <a:lstStyle/>
          <a:p>
            <a:pPr eaLnBrk="0" fontAlgn="base" hangingPunct="0">
              <a:spcBef>
                <a:spcPct val="50000"/>
              </a:spcBef>
              <a:spcAft>
                <a:spcPct val="0"/>
              </a:spcAft>
            </a:pPr>
            <a:r>
              <a:rPr lang="en-US" altLang="zh-CN" sz="2800" i="1" dirty="0" smtClean="0">
                <a:solidFill>
                  <a:srgbClr val="000000"/>
                </a:solidFill>
                <a:latin typeface="Comic Sans MS" pitchFamily="66" charset="0"/>
              </a:rPr>
              <a:t>t</a:t>
            </a:r>
            <a:endParaRPr lang="zh-CN" altLang="en-US" sz="2000" i="1" dirty="0">
              <a:solidFill>
                <a:srgbClr val="000000"/>
              </a:solidFill>
              <a:latin typeface="Comic Sans MS" pitchFamily="66" charset="0"/>
            </a:endParaRPr>
          </a:p>
        </p:txBody>
      </p:sp>
      <p:sp>
        <p:nvSpPr>
          <p:cNvPr id="34823" name="Rectangle 81"/>
          <p:cNvSpPr>
            <a:spLocks noChangeArrowheads="1"/>
          </p:cNvSpPr>
          <p:nvPr/>
        </p:nvSpPr>
        <p:spPr bwMode="auto">
          <a:xfrm>
            <a:off x="1066800" y="1219200"/>
            <a:ext cx="2011363" cy="393700"/>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pPr>
            <a:r>
              <a:rPr lang="zh-CN" altLang="en-US" sz="2000" b="1" i="1">
                <a:solidFill>
                  <a:srgbClr val="000000"/>
                </a:solidFill>
                <a:latin typeface="Comic Sans MS" pitchFamily="66" charset="0"/>
              </a:rPr>
              <a:t>时间 </a:t>
            </a:r>
            <a:r>
              <a:rPr lang="en-US" altLang="zh-CN" sz="2000" b="1" i="1">
                <a:solidFill>
                  <a:srgbClr val="000000"/>
                </a:solidFill>
                <a:latin typeface="Comic Sans MS" pitchFamily="66" charset="0"/>
              </a:rPr>
              <a:t>(</a:t>
            </a:r>
            <a:r>
              <a:rPr lang="zh-CN" altLang="en-US" sz="2000" b="1" i="1">
                <a:solidFill>
                  <a:srgbClr val="000000"/>
                </a:solidFill>
                <a:latin typeface="Comic Sans MS" pitchFamily="66" charset="0"/>
              </a:rPr>
              <a:t>时钟周期</a:t>
            </a:r>
            <a:r>
              <a:rPr lang="en-US" altLang="zh-CN" sz="2000" b="1" i="1">
                <a:solidFill>
                  <a:srgbClr val="000000"/>
                </a:solidFill>
                <a:latin typeface="Comic Sans MS" pitchFamily="66" charset="0"/>
              </a:rPr>
              <a:t>)</a:t>
            </a:r>
          </a:p>
        </p:txBody>
      </p:sp>
      <p:grpSp>
        <p:nvGrpSpPr>
          <p:cNvPr id="34824" name="Group 82"/>
          <p:cNvGrpSpPr>
            <a:grpSpLocks/>
          </p:cNvGrpSpPr>
          <p:nvPr/>
        </p:nvGrpSpPr>
        <p:grpSpPr bwMode="auto">
          <a:xfrm>
            <a:off x="3124200" y="1752600"/>
            <a:ext cx="3233738" cy="369888"/>
            <a:chOff x="2016" y="1148"/>
            <a:chExt cx="2037" cy="233"/>
          </a:xfrm>
        </p:grpSpPr>
        <p:sp>
          <p:nvSpPr>
            <p:cNvPr id="34934" name="Rectangle 83"/>
            <p:cNvSpPr>
              <a:spLocks noChangeArrowheads="1"/>
            </p:cNvSpPr>
            <p:nvPr/>
          </p:nvSpPr>
          <p:spPr bwMode="auto">
            <a:xfrm>
              <a:off x="2016" y="1152"/>
              <a:ext cx="280" cy="229"/>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pPr>
              <a:r>
                <a:rPr lang="en-US" altLang="zh-CN" b="1" smtClean="0">
                  <a:solidFill>
                    <a:srgbClr val="000000"/>
                  </a:solidFill>
                  <a:latin typeface="Comic Sans MS" pitchFamily="66" charset="0"/>
                </a:rPr>
                <a:t>IF</a:t>
              </a:r>
              <a:endParaRPr lang="en-US" altLang="zh-CN" b="1" dirty="0">
                <a:solidFill>
                  <a:srgbClr val="000000"/>
                </a:solidFill>
                <a:latin typeface="Comic Sans MS" pitchFamily="66" charset="0"/>
              </a:endParaRPr>
            </a:p>
          </p:txBody>
        </p:sp>
        <p:sp>
          <p:nvSpPr>
            <p:cNvPr id="34935" name="Rectangle 84"/>
            <p:cNvSpPr>
              <a:spLocks noChangeArrowheads="1"/>
            </p:cNvSpPr>
            <p:nvPr/>
          </p:nvSpPr>
          <p:spPr bwMode="auto">
            <a:xfrm>
              <a:off x="2304" y="1152"/>
              <a:ext cx="550" cy="229"/>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pPr>
              <a:r>
                <a:rPr lang="en-US" altLang="zh-CN" b="1" smtClean="0">
                  <a:solidFill>
                    <a:srgbClr val="000000"/>
                  </a:solidFill>
                  <a:latin typeface="Comic Sans MS" pitchFamily="66" charset="0"/>
                </a:rPr>
                <a:t>ID/RF</a:t>
              </a:r>
              <a:endParaRPr lang="en-US" altLang="zh-CN" b="1" dirty="0">
                <a:solidFill>
                  <a:srgbClr val="000000"/>
                </a:solidFill>
                <a:latin typeface="Comic Sans MS" pitchFamily="66" charset="0"/>
              </a:endParaRPr>
            </a:p>
          </p:txBody>
        </p:sp>
        <p:sp>
          <p:nvSpPr>
            <p:cNvPr id="34936" name="Rectangle 85"/>
            <p:cNvSpPr>
              <a:spLocks noChangeArrowheads="1"/>
            </p:cNvSpPr>
            <p:nvPr/>
          </p:nvSpPr>
          <p:spPr bwMode="auto">
            <a:xfrm>
              <a:off x="2805" y="1148"/>
              <a:ext cx="308" cy="229"/>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pPr>
              <a:r>
                <a:rPr lang="en-US" altLang="zh-CN" b="1">
                  <a:solidFill>
                    <a:srgbClr val="000000"/>
                  </a:solidFill>
                  <a:latin typeface="Comic Sans MS" pitchFamily="66" charset="0"/>
                </a:rPr>
                <a:t>EX</a:t>
              </a:r>
            </a:p>
          </p:txBody>
        </p:sp>
        <p:sp>
          <p:nvSpPr>
            <p:cNvPr id="34937" name="Rectangle 86"/>
            <p:cNvSpPr>
              <a:spLocks noChangeArrowheads="1"/>
            </p:cNvSpPr>
            <p:nvPr/>
          </p:nvSpPr>
          <p:spPr bwMode="auto">
            <a:xfrm>
              <a:off x="3200" y="1150"/>
              <a:ext cx="458" cy="229"/>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pPr>
              <a:r>
                <a:rPr lang="en-US" altLang="zh-CN" b="1">
                  <a:solidFill>
                    <a:srgbClr val="000000"/>
                  </a:solidFill>
                  <a:latin typeface="Comic Sans MS" pitchFamily="66" charset="0"/>
                </a:rPr>
                <a:t>MEM</a:t>
              </a:r>
            </a:p>
          </p:txBody>
        </p:sp>
        <p:sp>
          <p:nvSpPr>
            <p:cNvPr id="34938" name="Rectangle 87"/>
            <p:cNvSpPr>
              <a:spLocks noChangeArrowheads="1"/>
            </p:cNvSpPr>
            <p:nvPr/>
          </p:nvSpPr>
          <p:spPr bwMode="auto">
            <a:xfrm>
              <a:off x="3698" y="1149"/>
              <a:ext cx="355" cy="229"/>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pPr>
              <a:r>
                <a:rPr lang="en-US" altLang="zh-CN" b="1">
                  <a:solidFill>
                    <a:srgbClr val="000000"/>
                  </a:solidFill>
                  <a:latin typeface="Comic Sans MS" pitchFamily="66" charset="0"/>
                </a:rPr>
                <a:t>WB</a:t>
              </a:r>
            </a:p>
          </p:txBody>
        </p:sp>
      </p:grpSp>
      <p:sp>
        <p:nvSpPr>
          <p:cNvPr id="68696" name="Line 88"/>
          <p:cNvSpPr>
            <a:spLocks noChangeShapeType="1"/>
          </p:cNvSpPr>
          <p:nvPr/>
        </p:nvSpPr>
        <p:spPr bwMode="auto">
          <a:xfrm flipH="1">
            <a:off x="4800600" y="2514600"/>
            <a:ext cx="1371600" cy="609600"/>
          </a:xfrm>
          <a:prstGeom prst="line">
            <a:avLst/>
          </a:prstGeom>
          <a:noFill/>
          <a:ln w="76200">
            <a:solidFill>
              <a:srgbClr val="FF3300"/>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22" name="Group 198"/>
          <p:cNvGrpSpPr>
            <a:grpSpLocks/>
          </p:cNvGrpSpPr>
          <p:nvPr/>
        </p:nvGrpSpPr>
        <p:grpSpPr bwMode="auto">
          <a:xfrm>
            <a:off x="4419600" y="2514600"/>
            <a:ext cx="3265488" cy="2025650"/>
            <a:chOff x="5856" y="-336"/>
            <a:chExt cx="2057" cy="1276"/>
          </a:xfrm>
        </p:grpSpPr>
        <p:grpSp>
          <p:nvGrpSpPr>
            <p:cNvPr id="34899" name="Group 90"/>
            <p:cNvGrpSpPr>
              <a:grpSpLocks/>
            </p:cNvGrpSpPr>
            <p:nvPr/>
          </p:nvGrpSpPr>
          <p:grpSpPr bwMode="auto">
            <a:xfrm>
              <a:off x="5856" y="499"/>
              <a:ext cx="2057" cy="441"/>
              <a:chOff x="1933" y="1200"/>
              <a:chExt cx="1951" cy="441"/>
            </a:xfrm>
          </p:grpSpPr>
          <p:grpSp>
            <p:nvGrpSpPr>
              <p:cNvPr id="34901" name="Group 91"/>
              <p:cNvGrpSpPr>
                <a:grpSpLocks noChangeAspect="1"/>
              </p:cNvGrpSpPr>
              <p:nvPr/>
            </p:nvGrpSpPr>
            <p:grpSpPr bwMode="auto">
              <a:xfrm>
                <a:off x="2421" y="1304"/>
                <a:ext cx="241" cy="233"/>
                <a:chOff x="1357" y="528"/>
                <a:chExt cx="522" cy="432"/>
              </a:xfrm>
            </p:grpSpPr>
            <p:grpSp>
              <p:nvGrpSpPr>
                <p:cNvPr id="34930" name="Group 92"/>
                <p:cNvGrpSpPr>
                  <a:grpSpLocks noChangeAspect="1"/>
                </p:cNvGrpSpPr>
                <p:nvPr/>
              </p:nvGrpSpPr>
              <p:grpSpPr bwMode="auto">
                <a:xfrm>
                  <a:off x="1374" y="528"/>
                  <a:ext cx="480" cy="432"/>
                  <a:chOff x="1392" y="528"/>
                  <a:chExt cx="480" cy="432"/>
                </a:xfrm>
              </p:grpSpPr>
              <p:sp>
                <p:nvSpPr>
                  <p:cNvPr id="34932" name="Rectangle 93"/>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33" name="Rectangle 94"/>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fontAlgn="base" hangingPunct="0">
                      <a:spcBef>
                        <a:spcPct val="0"/>
                      </a:spcBef>
                      <a:spcAft>
                        <a:spcPct val="0"/>
                      </a:spcAft>
                    </a:pPr>
                    <a:endParaRPr lang="zh-CN" altLang="zh-CN" sz="1000" b="1">
                      <a:solidFill>
                        <a:srgbClr val="000000"/>
                      </a:solidFill>
                      <a:latin typeface="Comic Sans MS" pitchFamily="66" charset="0"/>
                    </a:endParaRPr>
                  </a:p>
                </p:txBody>
              </p:sp>
            </p:grpSp>
            <p:sp>
              <p:nvSpPr>
                <p:cNvPr id="34931" name="Text Box 95"/>
                <p:cNvSpPr txBox="1">
                  <a:spLocks noChangeAspect="1" noChangeArrowheads="1"/>
                </p:cNvSpPr>
                <p:nvPr/>
              </p:nvSpPr>
              <p:spPr bwMode="auto">
                <a:xfrm>
                  <a:off x="1357" y="574"/>
                  <a:ext cx="522" cy="286"/>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Reg</a:t>
                  </a:r>
                </a:p>
              </p:txBody>
            </p:sp>
          </p:grpSp>
          <p:sp>
            <p:nvSpPr>
              <p:cNvPr id="34902" name="Line 96"/>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03" name="Line 97"/>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34904" name="Group 98"/>
              <p:cNvGrpSpPr>
                <a:grpSpLocks noChangeAspect="1"/>
              </p:cNvGrpSpPr>
              <p:nvPr/>
            </p:nvGrpSpPr>
            <p:grpSpPr bwMode="auto">
              <a:xfrm>
                <a:off x="2851" y="1235"/>
                <a:ext cx="206" cy="371"/>
                <a:chOff x="2991" y="411"/>
                <a:chExt cx="371" cy="768"/>
              </a:xfrm>
            </p:grpSpPr>
            <p:sp>
              <p:nvSpPr>
                <p:cNvPr id="34926" name="AutoShape 99"/>
                <p:cNvSpPr>
                  <a:spLocks noChangeAspect="1" noChangeArrowheads="1"/>
                </p:cNvSpPr>
                <p:nvPr/>
              </p:nvSpPr>
              <p:spPr bwMode="auto">
                <a:xfrm rot="-5400000">
                  <a:off x="2798" y="626"/>
                  <a:ext cx="768" cy="337"/>
                </a:xfrm>
                <a:custGeom>
                  <a:avLst/>
                  <a:gdLst>
                    <a:gd name="T0" fmla="*/ 1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p:spPr>
              <p:txBody>
                <a:bodyPr vert="eaVert"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27" name="AutoShape 100"/>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28" name="Freeform 101"/>
                <p:cNvSpPr>
                  <a:spLocks noChangeAspect="1"/>
                </p:cNvSpPr>
                <p:nvPr/>
              </p:nvSpPr>
              <p:spPr bwMode="auto">
                <a:xfrm rot="5400000">
                  <a:off x="2974" y="725"/>
                  <a:ext cx="218" cy="139"/>
                </a:xfrm>
                <a:custGeom>
                  <a:avLst/>
                  <a:gdLst>
                    <a:gd name="T0" fmla="*/ 0 w 384"/>
                    <a:gd name="T1" fmla="*/ 67 h 288"/>
                    <a:gd name="T2" fmla="*/ 62 w 384"/>
                    <a:gd name="T3" fmla="*/ 0 h 288"/>
                    <a:gd name="T4" fmla="*/ 124 w 384"/>
                    <a:gd name="T5" fmla="*/ 67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29" name="Text Box 102"/>
                <p:cNvSpPr txBox="1">
                  <a:spLocks noChangeAspect="1" noChangeArrowheads="1"/>
                </p:cNvSpPr>
                <p:nvPr/>
              </p:nvSpPr>
              <p:spPr bwMode="auto">
                <a:xfrm rot="-5400000">
                  <a:off x="2943" y="619"/>
                  <a:ext cx="575" cy="263"/>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ALU</a:t>
                  </a:r>
                </a:p>
              </p:txBody>
            </p:sp>
          </p:grpSp>
          <p:sp>
            <p:nvSpPr>
              <p:cNvPr id="34905" name="Line 103"/>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06" name="Line 104"/>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34907" name="Group 105"/>
              <p:cNvGrpSpPr>
                <a:grpSpLocks noChangeAspect="1"/>
              </p:cNvGrpSpPr>
              <p:nvPr/>
            </p:nvGrpSpPr>
            <p:grpSpPr bwMode="auto">
              <a:xfrm>
                <a:off x="3181" y="1305"/>
                <a:ext cx="334" cy="232"/>
                <a:chOff x="3792" y="576"/>
                <a:chExt cx="723" cy="480"/>
              </a:xfrm>
            </p:grpSpPr>
            <p:sp>
              <p:nvSpPr>
                <p:cNvPr id="34924" name="Rectangle 106"/>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fontAlgn="base" hangingPunct="0">
                    <a:spcBef>
                      <a:spcPct val="0"/>
                    </a:spcBef>
                    <a:spcAft>
                      <a:spcPct val="0"/>
                    </a:spcAft>
                  </a:pPr>
                  <a:endParaRPr lang="zh-CN" altLang="zh-CN" sz="1000" b="1">
                    <a:solidFill>
                      <a:srgbClr val="000000"/>
                    </a:solidFill>
                    <a:latin typeface="Comic Sans MS" pitchFamily="66" charset="0"/>
                  </a:endParaRPr>
                </a:p>
              </p:txBody>
            </p:sp>
            <p:sp>
              <p:nvSpPr>
                <p:cNvPr id="34925" name="Text Box 107"/>
                <p:cNvSpPr txBox="1">
                  <a:spLocks noChangeAspect="1" noChangeArrowheads="1"/>
                </p:cNvSpPr>
                <p:nvPr/>
              </p:nvSpPr>
              <p:spPr bwMode="auto">
                <a:xfrm>
                  <a:off x="3792" y="628"/>
                  <a:ext cx="723" cy="318"/>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DMem</a:t>
                  </a:r>
                </a:p>
              </p:txBody>
            </p:sp>
          </p:grpSp>
          <p:sp>
            <p:nvSpPr>
              <p:cNvPr id="34908" name="Freeform 108"/>
              <p:cNvSpPr>
                <a:spLocks noChangeAspect="1"/>
              </p:cNvSpPr>
              <p:nvPr/>
            </p:nvSpPr>
            <p:spPr bwMode="auto">
              <a:xfrm>
                <a:off x="3208" y="1421"/>
                <a:ext cx="332" cy="185"/>
              </a:xfrm>
              <a:custGeom>
                <a:avLst/>
                <a:gdLst>
                  <a:gd name="T0" fmla="*/ 0 w 816"/>
                  <a:gd name="T1" fmla="*/ 0 h 384"/>
                  <a:gd name="T2" fmla="*/ 0 w 816"/>
                  <a:gd name="T3" fmla="*/ 89 h 384"/>
                  <a:gd name="T4" fmla="*/ 119 w 816"/>
                  <a:gd name="T5" fmla="*/ 89 h 384"/>
                  <a:gd name="T6" fmla="*/ 119 w 816"/>
                  <a:gd name="T7" fmla="*/ 33 h 384"/>
                  <a:gd name="T8" fmla="*/ 135 w 816"/>
                  <a:gd name="T9" fmla="*/ 33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09" name="Line 109"/>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10" name="Line 110"/>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34911" name="Group 111"/>
              <p:cNvGrpSpPr>
                <a:grpSpLocks noChangeAspect="1"/>
              </p:cNvGrpSpPr>
              <p:nvPr/>
            </p:nvGrpSpPr>
            <p:grpSpPr bwMode="auto">
              <a:xfrm>
                <a:off x="1933" y="1305"/>
                <a:ext cx="352" cy="232"/>
                <a:chOff x="1060" y="576"/>
                <a:chExt cx="760" cy="480"/>
              </a:xfrm>
            </p:grpSpPr>
            <p:sp>
              <p:nvSpPr>
                <p:cNvPr id="34922" name="Rectangle 112"/>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fontAlgn="base" hangingPunct="0">
                    <a:spcBef>
                      <a:spcPct val="0"/>
                    </a:spcBef>
                    <a:spcAft>
                      <a:spcPct val="0"/>
                    </a:spcAft>
                  </a:pPr>
                  <a:endParaRPr lang="zh-CN" altLang="zh-CN" sz="1000" b="1">
                    <a:solidFill>
                      <a:srgbClr val="000000"/>
                    </a:solidFill>
                    <a:latin typeface="Comic Sans MS" pitchFamily="66" charset="0"/>
                  </a:endParaRPr>
                </a:p>
              </p:txBody>
            </p:sp>
            <p:sp>
              <p:nvSpPr>
                <p:cNvPr id="34923" name="Text Box 113"/>
                <p:cNvSpPr txBox="1">
                  <a:spLocks noChangeAspect="1" noChangeArrowheads="1"/>
                </p:cNvSpPr>
                <p:nvPr/>
              </p:nvSpPr>
              <p:spPr bwMode="auto">
                <a:xfrm>
                  <a:off x="1060" y="628"/>
                  <a:ext cx="760" cy="318"/>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smtClean="0">
                      <a:solidFill>
                        <a:srgbClr val="000000"/>
                      </a:solidFill>
                      <a:latin typeface="Comic Sans MS" pitchFamily="66" charset="0"/>
                    </a:rPr>
                    <a:t>Ifetch</a:t>
                  </a:r>
                  <a:endParaRPr lang="en-US" altLang="zh-CN" sz="1000" b="1" dirty="0">
                    <a:solidFill>
                      <a:srgbClr val="000000"/>
                    </a:solidFill>
                    <a:latin typeface="Comic Sans MS" pitchFamily="66" charset="0"/>
                  </a:endParaRPr>
                </a:p>
              </p:txBody>
            </p:sp>
          </p:grpSp>
          <p:grpSp>
            <p:nvGrpSpPr>
              <p:cNvPr id="34912" name="Group 114"/>
              <p:cNvGrpSpPr>
                <a:grpSpLocks/>
              </p:cNvGrpSpPr>
              <p:nvPr/>
            </p:nvGrpSpPr>
            <p:grpSpPr bwMode="auto">
              <a:xfrm>
                <a:off x="2288" y="1200"/>
                <a:ext cx="1297" cy="441"/>
                <a:chOff x="2112" y="528"/>
                <a:chExt cx="2088" cy="681"/>
              </a:xfrm>
            </p:grpSpPr>
            <p:sp>
              <p:nvSpPr>
                <p:cNvPr id="34918" name="Rectangle 115"/>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19" name="Rectangle 116"/>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20" name="Rectangle 117"/>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21" name="Rectangle 118"/>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34913" name="Group 119"/>
              <p:cNvGrpSpPr>
                <a:grpSpLocks noChangeAspect="1"/>
              </p:cNvGrpSpPr>
              <p:nvPr/>
            </p:nvGrpSpPr>
            <p:grpSpPr bwMode="auto">
              <a:xfrm flipH="1">
                <a:off x="3643" y="1296"/>
                <a:ext cx="241" cy="233"/>
                <a:chOff x="1362" y="528"/>
                <a:chExt cx="518" cy="432"/>
              </a:xfrm>
            </p:grpSpPr>
            <p:grpSp>
              <p:nvGrpSpPr>
                <p:cNvPr id="34914" name="Group 120"/>
                <p:cNvGrpSpPr>
                  <a:grpSpLocks noChangeAspect="1"/>
                </p:cNvGrpSpPr>
                <p:nvPr/>
              </p:nvGrpSpPr>
              <p:grpSpPr bwMode="auto">
                <a:xfrm>
                  <a:off x="1374" y="528"/>
                  <a:ext cx="480" cy="432"/>
                  <a:chOff x="1392" y="528"/>
                  <a:chExt cx="480" cy="432"/>
                </a:xfrm>
              </p:grpSpPr>
              <p:sp>
                <p:nvSpPr>
                  <p:cNvPr id="34916" name="Rectangle 121"/>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917" name="Rectangle 122"/>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fontAlgn="base" hangingPunct="0">
                      <a:spcBef>
                        <a:spcPct val="0"/>
                      </a:spcBef>
                      <a:spcAft>
                        <a:spcPct val="0"/>
                      </a:spcAft>
                    </a:pPr>
                    <a:endParaRPr lang="zh-CN" altLang="zh-CN" sz="1000" b="1">
                      <a:solidFill>
                        <a:srgbClr val="000000"/>
                      </a:solidFill>
                      <a:latin typeface="Comic Sans MS" pitchFamily="66" charset="0"/>
                    </a:endParaRPr>
                  </a:p>
                </p:txBody>
              </p:sp>
            </p:grpSp>
            <p:sp>
              <p:nvSpPr>
                <p:cNvPr id="34915" name="Text Box 123"/>
                <p:cNvSpPr txBox="1">
                  <a:spLocks noChangeAspect="1" noChangeArrowheads="1"/>
                </p:cNvSpPr>
                <p:nvPr/>
              </p:nvSpPr>
              <p:spPr bwMode="auto">
                <a:xfrm>
                  <a:off x="1362" y="574"/>
                  <a:ext cx="518" cy="286"/>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Reg</a:t>
                  </a:r>
                </a:p>
              </p:txBody>
            </p:sp>
          </p:grpSp>
        </p:grpSp>
        <p:sp>
          <p:nvSpPr>
            <p:cNvPr id="34900" name="Line 124"/>
            <p:cNvSpPr>
              <a:spLocks noChangeShapeType="1"/>
            </p:cNvSpPr>
            <p:nvPr/>
          </p:nvSpPr>
          <p:spPr bwMode="auto">
            <a:xfrm flipH="1">
              <a:off x="6509" y="-336"/>
              <a:ext cx="432" cy="960"/>
            </a:xfrm>
            <a:prstGeom prst="line">
              <a:avLst/>
            </a:prstGeom>
            <a:noFill/>
            <a:ln w="76200">
              <a:solidFill>
                <a:srgbClr val="FF3300"/>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34945" name="Group 125"/>
          <p:cNvGrpSpPr>
            <a:grpSpLocks/>
          </p:cNvGrpSpPr>
          <p:nvPr/>
        </p:nvGrpSpPr>
        <p:grpSpPr bwMode="auto">
          <a:xfrm>
            <a:off x="5856288" y="2514600"/>
            <a:ext cx="3263900" cy="3676650"/>
            <a:chOff x="3689" y="1584"/>
            <a:chExt cx="2056" cy="2316"/>
          </a:xfrm>
        </p:grpSpPr>
        <p:grpSp>
          <p:nvGrpSpPr>
            <p:cNvPr id="34864" name="Group 126"/>
            <p:cNvGrpSpPr>
              <a:grpSpLocks/>
            </p:cNvGrpSpPr>
            <p:nvPr/>
          </p:nvGrpSpPr>
          <p:grpSpPr bwMode="auto">
            <a:xfrm>
              <a:off x="3689" y="3459"/>
              <a:ext cx="2056" cy="441"/>
              <a:chOff x="1933" y="1200"/>
              <a:chExt cx="1950" cy="441"/>
            </a:xfrm>
          </p:grpSpPr>
          <p:grpSp>
            <p:nvGrpSpPr>
              <p:cNvPr id="34866" name="Group 127"/>
              <p:cNvGrpSpPr>
                <a:grpSpLocks noChangeAspect="1"/>
              </p:cNvGrpSpPr>
              <p:nvPr/>
            </p:nvGrpSpPr>
            <p:grpSpPr bwMode="auto">
              <a:xfrm>
                <a:off x="2420" y="1304"/>
                <a:ext cx="240" cy="233"/>
                <a:chOff x="1355" y="528"/>
                <a:chExt cx="520" cy="432"/>
              </a:xfrm>
            </p:grpSpPr>
            <p:grpSp>
              <p:nvGrpSpPr>
                <p:cNvPr id="34895" name="Group 128"/>
                <p:cNvGrpSpPr>
                  <a:grpSpLocks noChangeAspect="1"/>
                </p:cNvGrpSpPr>
                <p:nvPr/>
              </p:nvGrpSpPr>
              <p:grpSpPr bwMode="auto">
                <a:xfrm>
                  <a:off x="1374" y="528"/>
                  <a:ext cx="480" cy="432"/>
                  <a:chOff x="1392" y="528"/>
                  <a:chExt cx="480" cy="432"/>
                </a:xfrm>
              </p:grpSpPr>
              <p:sp>
                <p:nvSpPr>
                  <p:cNvPr id="34897" name="Rectangle 129"/>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898" name="Rectangle 130"/>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fontAlgn="base" hangingPunct="0">
                      <a:spcBef>
                        <a:spcPct val="0"/>
                      </a:spcBef>
                      <a:spcAft>
                        <a:spcPct val="0"/>
                      </a:spcAft>
                    </a:pPr>
                    <a:endParaRPr lang="zh-CN" altLang="zh-CN" sz="1000" b="1">
                      <a:solidFill>
                        <a:srgbClr val="000000"/>
                      </a:solidFill>
                      <a:latin typeface="Comic Sans MS" pitchFamily="66" charset="0"/>
                    </a:endParaRPr>
                  </a:p>
                </p:txBody>
              </p:sp>
            </p:grpSp>
            <p:sp>
              <p:nvSpPr>
                <p:cNvPr id="34896" name="Text Box 131"/>
                <p:cNvSpPr txBox="1">
                  <a:spLocks noChangeAspect="1" noChangeArrowheads="1"/>
                </p:cNvSpPr>
                <p:nvPr/>
              </p:nvSpPr>
              <p:spPr bwMode="auto">
                <a:xfrm>
                  <a:off x="1355" y="574"/>
                  <a:ext cx="520" cy="286"/>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Reg</a:t>
                  </a:r>
                </a:p>
              </p:txBody>
            </p:sp>
          </p:grpSp>
          <p:sp>
            <p:nvSpPr>
              <p:cNvPr id="34867" name="Line 132"/>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868" name="Line 133"/>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34869" name="Group 134"/>
              <p:cNvGrpSpPr>
                <a:grpSpLocks noChangeAspect="1"/>
              </p:cNvGrpSpPr>
              <p:nvPr/>
            </p:nvGrpSpPr>
            <p:grpSpPr bwMode="auto">
              <a:xfrm>
                <a:off x="2851" y="1235"/>
                <a:ext cx="206" cy="371"/>
                <a:chOff x="2991" y="411"/>
                <a:chExt cx="371" cy="768"/>
              </a:xfrm>
            </p:grpSpPr>
            <p:sp>
              <p:nvSpPr>
                <p:cNvPr id="34891" name="AutoShape 135"/>
                <p:cNvSpPr>
                  <a:spLocks noChangeAspect="1" noChangeArrowheads="1"/>
                </p:cNvSpPr>
                <p:nvPr/>
              </p:nvSpPr>
              <p:spPr bwMode="auto">
                <a:xfrm rot="-5400000">
                  <a:off x="2798" y="626"/>
                  <a:ext cx="768" cy="337"/>
                </a:xfrm>
                <a:custGeom>
                  <a:avLst/>
                  <a:gdLst>
                    <a:gd name="T0" fmla="*/ 1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p:spPr>
              <p:txBody>
                <a:bodyPr vert="eaVert"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892" name="AutoShape 136"/>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893" name="Freeform 137"/>
                <p:cNvSpPr>
                  <a:spLocks noChangeAspect="1"/>
                </p:cNvSpPr>
                <p:nvPr/>
              </p:nvSpPr>
              <p:spPr bwMode="auto">
                <a:xfrm rot="5400000">
                  <a:off x="2974" y="725"/>
                  <a:ext cx="218" cy="139"/>
                </a:xfrm>
                <a:custGeom>
                  <a:avLst/>
                  <a:gdLst>
                    <a:gd name="T0" fmla="*/ 0 w 384"/>
                    <a:gd name="T1" fmla="*/ 67 h 288"/>
                    <a:gd name="T2" fmla="*/ 62 w 384"/>
                    <a:gd name="T3" fmla="*/ 0 h 288"/>
                    <a:gd name="T4" fmla="*/ 124 w 384"/>
                    <a:gd name="T5" fmla="*/ 67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894" name="Text Box 138"/>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ALU</a:t>
                  </a:r>
                </a:p>
              </p:txBody>
            </p:sp>
          </p:grpSp>
          <p:sp>
            <p:nvSpPr>
              <p:cNvPr id="34870" name="Line 139"/>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871" name="Line 140"/>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34872" name="Group 141"/>
              <p:cNvGrpSpPr>
                <a:grpSpLocks noChangeAspect="1"/>
              </p:cNvGrpSpPr>
              <p:nvPr/>
            </p:nvGrpSpPr>
            <p:grpSpPr bwMode="auto">
              <a:xfrm>
                <a:off x="3180" y="1305"/>
                <a:ext cx="334" cy="232"/>
                <a:chOff x="3790" y="576"/>
                <a:chExt cx="722" cy="480"/>
              </a:xfrm>
            </p:grpSpPr>
            <p:sp>
              <p:nvSpPr>
                <p:cNvPr id="34889" name="Rectangle 142"/>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fontAlgn="base" hangingPunct="0">
                    <a:spcBef>
                      <a:spcPct val="0"/>
                    </a:spcBef>
                    <a:spcAft>
                      <a:spcPct val="0"/>
                    </a:spcAft>
                  </a:pPr>
                  <a:endParaRPr lang="zh-CN" altLang="zh-CN" sz="1000" b="1">
                    <a:solidFill>
                      <a:srgbClr val="000000"/>
                    </a:solidFill>
                    <a:latin typeface="Comic Sans MS" pitchFamily="66" charset="0"/>
                  </a:endParaRPr>
                </a:p>
              </p:txBody>
            </p:sp>
            <p:sp>
              <p:nvSpPr>
                <p:cNvPr id="34890" name="Text Box 143"/>
                <p:cNvSpPr txBox="1">
                  <a:spLocks noChangeAspect="1" noChangeArrowheads="1"/>
                </p:cNvSpPr>
                <p:nvPr/>
              </p:nvSpPr>
              <p:spPr bwMode="auto">
                <a:xfrm>
                  <a:off x="3790" y="628"/>
                  <a:ext cx="722" cy="318"/>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DMem</a:t>
                  </a:r>
                </a:p>
              </p:txBody>
            </p:sp>
          </p:grpSp>
          <p:sp>
            <p:nvSpPr>
              <p:cNvPr id="34873" name="Freeform 144"/>
              <p:cNvSpPr>
                <a:spLocks noChangeAspect="1"/>
              </p:cNvSpPr>
              <p:nvPr/>
            </p:nvSpPr>
            <p:spPr bwMode="auto">
              <a:xfrm>
                <a:off x="3208" y="1421"/>
                <a:ext cx="332" cy="185"/>
              </a:xfrm>
              <a:custGeom>
                <a:avLst/>
                <a:gdLst>
                  <a:gd name="T0" fmla="*/ 0 w 816"/>
                  <a:gd name="T1" fmla="*/ 0 h 384"/>
                  <a:gd name="T2" fmla="*/ 0 w 816"/>
                  <a:gd name="T3" fmla="*/ 89 h 384"/>
                  <a:gd name="T4" fmla="*/ 119 w 816"/>
                  <a:gd name="T5" fmla="*/ 89 h 384"/>
                  <a:gd name="T6" fmla="*/ 119 w 816"/>
                  <a:gd name="T7" fmla="*/ 33 h 384"/>
                  <a:gd name="T8" fmla="*/ 135 w 816"/>
                  <a:gd name="T9" fmla="*/ 33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874" name="Line 145"/>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875" name="Line 146"/>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34876" name="Group 147"/>
              <p:cNvGrpSpPr>
                <a:grpSpLocks noChangeAspect="1"/>
              </p:cNvGrpSpPr>
              <p:nvPr/>
            </p:nvGrpSpPr>
            <p:grpSpPr bwMode="auto">
              <a:xfrm>
                <a:off x="1933" y="1305"/>
                <a:ext cx="352" cy="232"/>
                <a:chOff x="1060" y="576"/>
                <a:chExt cx="760" cy="480"/>
              </a:xfrm>
            </p:grpSpPr>
            <p:sp>
              <p:nvSpPr>
                <p:cNvPr id="34887" name="Rectangle 148"/>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fontAlgn="base" hangingPunct="0">
                    <a:spcBef>
                      <a:spcPct val="0"/>
                    </a:spcBef>
                    <a:spcAft>
                      <a:spcPct val="0"/>
                    </a:spcAft>
                  </a:pPr>
                  <a:endParaRPr lang="zh-CN" altLang="zh-CN" sz="1000" b="1">
                    <a:solidFill>
                      <a:srgbClr val="000000"/>
                    </a:solidFill>
                    <a:latin typeface="Comic Sans MS" pitchFamily="66" charset="0"/>
                  </a:endParaRPr>
                </a:p>
              </p:txBody>
            </p:sp>
            <p:sp>
              <p:nvSpPr>
                <p:cNvPr id="34888" name="Text Box 149"/>
                <p:cNvSpPr txBox="1">
                  <a:spLocks noChangeAspect="1" noChangeArrowheads="1"/>
                </p:cNvSpPr>
                <p:nvPr/>
              </p:nvSpPr>
              <p:spPr bwMode="auto">
                <a:xfrm>
                  <a:off x="1060" y="628"/>
                  <a:ext cx="760" cy="318"/>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smtClean="0">
                      <a:solidFill>
                        <a:srgbClr val="000000"/>
                      </a:solidFill>
                      <a:latin typeface="Comic Sans MS" pitchFamily="66" charset="0"/>
                    </a:rPr>
                    <a:t>Ifetch</a:t>
                  </a:r>
                  <a:endParaRPr lang="en-US" altLang="zh-CN" sz="1000" b="1" dirty="0">
                    <a:solidFill>
                      <a:srgbClr val="000000"/>
                    </a:solidFill>
                    <a:latin typeface="Comic Sans MS" pitchFamily="66" charset="0"/>
                  </a:endParaRPr>
                </a:p>
              </p:txBody>
            </p:sp>
          </p:grpSp>
          <p:grpSp>
            <p:nvGrpSpPr>
              <p:cNvPr id="34877" name="Group 150"/>
              <p:cNvGrpSpPr>
                <a:grpSpLocks/>
              </p:cNvGrpSpPr>
              <p:nvPr/>
            </p:nvGrpSpPr>
            <p:grpSpPr bwMode="auto">
              <a:xfrm>
                <a:off x="2288" y="1200"/>
                <a:ext cx="1297" cy="441"/>
                <a:chOff x="2112" y="528"/>
                <a:chExt cx="2088" cy="681"/>
              </a:xfrm>
            </p:grpSpPr>
            <p:sp>
              <p:nvSpPr>
                <p:cNvPr id="34883" name="Rectangle 151"/>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884" name="Rectangle 152"/>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885" name="Rectangle 153"/>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886" name="Rectangle 154"/>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34878" name="Group 155"/>
              <p:cNvGrpSpPr>
                <a:grpSpLocks noChangeAspect="1"/>
              </p:cNvGrpSpPr>
              <p:nvPr/>
            </p:nvGrpSpPr>
            <p:grpSpPr bwMode="auto">
              <a:xfrm flipH="1">
                <a:off x="3642" y="1296"/>
                <a:ext cx="241" cy="233"/>
                <a:chOff x="1360" y="528"/>
                <a:chExt cx="518" cy="432"/>
              </a:xfrm>
            </p:grpSpPr>
            <p:grpSp>
              <p:nvGrpSpPr>
                <p:cNvPr id="34879" name="Group 156"/>
                <p:cNvGrpSpPr>
                  <a:grpSpLocks noChangeAspect="1"/>
                </p:cNvGrpSpPr>
                <p:nvPr/>
              </p:nvGrpSpPr>
              <p:grpSpPr bwMode="auto">
                <a:xfrm>
                  <a:off x="1374" y="528"/>
                  <a:ext cx="480" cy="432"/>
                  <a:chOff x="1392" y="528"/>
                  <a:chExt cx="480" cy="432"/>
                </a:xfrm>
              </p:grpSpPr>
              <p:sp>
                <p:nvSpPr>
                  <p:cNvPr id="34881" name="Rectangle 157"/>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882" name="Rectangle 158"/>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fontAlgn="base" hangingPunct="0">
                      <a:spcBef>
                        <a:spcPct val="0"/>
                      </a:spcBef>
                      <a:spcAft>
                        <a:spcPct val="0"/>
                      </a:spcAft>
                    </a:pPr>
                    <a:endParaRPr lang="zh-CN" altLang="zh-CN" sz="1000" b="1">
                      <a:solidFill>
                        <a:srgbClr val="000000"/>
                      </a:solidFill>
                      <a:latin typeface="Comic Sans MS" pitchFamily="66" charset="0"/>
                    </a:endParaRPr>
                  </a:p>
                </p:txBody>
              </p:sp>
            </p:grpSp>
            <p:sp>
              <p:nvSpPr>
                <p:cNvPr id="34880" name="Text Box 159"/>
                <p:cNvSpPr txBox="1">
                  <a:spLocks noChangeAspect="1" noChangeArrowheads="1"/>
                </p:cNvSpPr>
                <p:nvPr/>
              </p:nvSpPr>
              <p:spPr bwMode="auto">
                <a:xfrm>
                  <a:off x="1360" y="574"/>
                  <a:ext cx="518" cy="286"/>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Reg</a:t>
                  </a:r>
                </a:p>
              </p:txBody>
            </p:sp>
          </p:grpSp>
        </p:grpSp>
        <p:sp>
          <p:nvSpPr>
            <p:cNvPr id="34865" name="Line 160"/>
            <p:cNvSpPr>
              <a:spLocks noChangeShapeType="1"/>
            </p:cNvSpPr>
            <p:nvPr/>
          </p:nvSpPr>
          <p:spPr bwMode="auto">
            <a:xfrm>
              <a:off x="3936" y="1584"/>
              <a:ext cx="384" cy="1968"/>
            </a:xfrm>
            <a:prstGeom prst="line">
              <a:avLst/>
            </a:prstGeom>
            <a:noFill/>
            <a:ln w="76200">
              <a:solidFill>
                <a:srgbClr val="00CC00"/>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34983" name="Group 197"/>
          <p:cNvGrpSpPr>
            <a:grpSpLocks/>
          </p:cNvGrpSpPr>
          <p:nvPr/>
        </p:nvGrpSpPr>
        <p:grpSpPr bwMode="auto">
          <a:xfrm>
            <a:off x="5105400" y="2438400"/>
            <a:ext cx="3263900" cy="2882900"/>
            <a:chOff x="5280" y="1104"/>
            <a:chExt cx="2056" cy="1816"/>
          </a:xfrm>
        </p:grpSpPr>
        <p:grpSp>
          <p:nvGrpSpPr>
            <p:cNvPr id="34829" name="Group 162"/>
            <p:cNvGrpSpPr>
              <a:grpSpLocks/>
            </p:cNvGrpSpPr>
            <p:nvPr/>
          </p:nvGrpSpPr>
          <p:grpSpPr bwMode="auto">
            <a:xfrm>
              <a:off x="5280" y="2479"/>
              <a:ext cx="2056" cy="441"/>
              <a:chOff x="1933" y="1200"/>
              <a:chExt cx="1950" cy="441"/>
            </a:xfrm>
          </p:grpSpPr>
          <p:grpSp>
            <p:nvGrpSpPr>
              <p:cNvPr id="34831" name="Group 163"/>
              <p:cNvGrpSpPr>
                <a:grpSpLocks noChangeAspect="1"/>
              </p:cNvGrpSpPr>
              <p:nvPr/>
            </p:nvGrpSpPr>
            <p:grpSpPr bwMode="auto">
              <a:xfrm>
                <a:off x="2418" y="1304"/>
                <a:ext cx="241" cy="233"/>
                <a:chOff x="1351" y="528"/>
                <a:chExt cx="522" cy="432"/>
              </a:xfrm>
            </p:grpSpPr>
            <p:grpSp>
              <p:nvGrpSpPr>
                <p:cNvPr id="34860" name="Group 164"/>
                <p:cNvGrpSpPr>
                  <a:grpSpLocks noChangeAspect="1"/>
                </p:cNvGrpSpPr>
                <p:nvPr/>
              </p:nvGrpSpPr>
              <p:grpSpPr bwMode="auto">
                <a:xfrm>
                  <a:off x="1374" y="528"/>
                  <a:ext cx="480" cy="432"/>
                  <a:chOff x="1392" y="528"/>
                  <a:chExt cx="480" cy="432"/>
                </a:xfrm>
              </p:grpSpPr>
              <p:sp>
                <p:nvSpPr>
                  <p:cNvPr id="34862" name="Rectangle 165"/>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863" name="Rectangle 166"/>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fontAlgn="base" hangingPunct="0">
                      <a:spcBef>
                        <a:spcPct val="0"/>
                      </a:spcBef>
                      <a:spcAft>
                        <a:spcPct val="0"/>
                      </a:spcAft>
                    </a:pPr>
                    <a:endParaRPr lang="zh-CN" altLang="zh-CN" sz="1000" b="1">
                      <a:solidFill>
                        <a:srgbClr val="000000"/>
                      </a:solidFill>
                      <a:latin typeface="Comic Sans MS" pitchFamily="66" charset="0"/>
                    </a:endParaRPr>
                  </a:p>
                </p:txBody>
              </p:sp>
            </p:grpSp>
            <p:sp>
              <p:nvSpPr>
                <p:cNvPr id="34861" name="Text Box 167"/>
                <p:cNvSpPr txBox="1">
                  <a:spLocks noChangeAspect="1" noChangeArrowheads="1"/>
                </p:cNvSpPr>
                <p:nvPr/>
              </p:nvSpPr>
              <p:spPr bwMode="auto">
                <a:xfrm>
                  <a:off x="1351" y="574"/>
                  <a:ext cx="522" cy="286"/>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Reg</a:t>
                  </a:r>
                </a:p>
              </p:txBody>
            </p:sp>
          </p:grpSp>
          <p:sp>
            <p:nvSpPr>
              <p:cNvPr id="34832" name="Line 168"/>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833" name="Line 169"/>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34834" name="Group 170"/>
              <p:cNvGrpSpPr>
                <a:grpSpLocks noChangeAspect="1"/>
              </p:cNvGrpSpPr>
              <p:nvPr/>
            </p:nvGrpSpPr>
            <p:grpSpPr bwMode="auto">
              <a:xfrm>
                <a:off x="2851" y="1235"/>
                <a:ext cx="206" cy="371"/>
                <a:chOff x="2991" y="411"/>
                <a:chExt cx="371" cy="768"/>
              </a:xfrm>
            </p:grpSpPr>
            <p:sp>
              <p:nvSpPr>
                <p:cNvPr id="34856" name="AutoShape 171"/>
                <p:cNvSpPr>
                  <a:spLocks noChangeAspect="1" noChangeArrowheads="1"/>
                </p:cNvSpPr>
                <p:nvPr/>
              </p:nvSpPr>
              <p:spPr bwMode="auto">
                <a:xfrm rot="-5400000">
                  <a:off x="2798" y="626"/>
                  <a:ext cx="768" cy="337"/>
                </a:xfrm>
                <a:custGeom>
                  <a:avLst/>
                  <a:gdLst>
                    <a:gd name="T0" fmla="*/ 1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p:spPr>
              <p:txBody>
                <a:bodyPr vert="eaVert"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857" name="AutoShape 172"/>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858" name="Freeform 173"/>
                <p:cNvSpPr>
                  <a:spLocks noChangeAspect="1"/>
                </p:cNvSpPr>
                <p:nvPr/>
              </p:nvSpPr>
              <p:spPr bwMode="auto">
                <a:xfrm rot="5400000">
                  <a:off x="2974" y="725"/>
                  <a:ext cx="218" cy="139"/>
                </a:xfrm>
                <a:custGeom>
                  <a:avLst/>
                  <a:gdLst>
                    <a:gd name="T0" fmla="*/ 0 w 384"/>
                    <a:gd name="T1" fmla="*/ 67 h 288"/>
                    <a:gd name="T2" fmla="*/ 62 w 384"/>
                    <a:gd name="T3" fmla="*/ 0 h 288"/>
                    <a:gd name="T4" fmla="*/ 124 w 384"/>
                    <a:gd name="T5" fmla="*/ 67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859" name="Text Box 174"/>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ALU</a:t>
                  </a:r>
                </a:p>
              </p:txBody>
            </p:sp>
          </p:grpSp>
          <p:sp>
            <p:nvSpPr>
              <p:cNvPr id="34835" name="Line 175"/>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836" name="Line 176"/>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34837" name="Group 177"/>
              <p:cNvGrpSpPr>
                <a:grpSpLocks noChangeAspect="1"/>
              </p:cNvGrpSpPr>
              <p:nvPr/>
            </p:nvGrpSpPr>
            <p:grpSpPr bwMode="auto">
              <a:xfrm>
                <a:off x="3180" y="1305"/>
                <a:ext cx="334" cy="232"/>
                <a:chOff x="3790" y="576"/>
                <a:chExt cx="722" cy="480"/>
              </a:xfrm>
            </p:grpSpPr>
            <p:sp>
              <p:nvSpPr>
                <p:cNvPr id="34854" name="Rectangle 178"/>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fontAlgn="base" hangingPunct="0">
                    <a:spcBef>
                      <a:spcPct val="0"/>
                    </a:spcBef>
                    <a:spcAft>
                      <a:spcPct val="0"/>
                    </a:spcAft>
                  </a:pPr>
                  <a:endParaRPr lang="zh-CN" altLang="zh-CN" sz="1000" b="1">
                    <a:solidFill>
                      <a:srgbClr val="000000"/>
                    </a:solidFill>
                    <a:latin typeface="Comic Sans MS" pitchFamily="66" charset="0"/>
                  </a:endParaRPr>
                </a:p>
              </p:txBody>
            </p:sp>
            <p:sp>
              <p:nvSpPr>
                <p:cNvPr id="34855" name="Text Box 179"/>
                <p:cNvSpPr txBox="1">
                  <a:spLocks noChangeAspect="1" noChangeArrowheads="1"/>
                </p:cNvSpPr>
                <p:nvPr/>
              </p:nvSpPr>
              <p:spPr bwMode="auto">
                <a:xfrm>
                  <a:off x="3790" y="628"/>
                  <a:ext cx="722" cy="318"/>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DMem</a:t>
                  </a:r>
                </a:p>
              </p:txBody>
            </p:sp>
          </p:grpSp>
          <p:sp>
            <p:nvSpPr>
              <p:cNvPr id="34838" name="Freeform 180"/>
              <p:cNvSpPr>
                <a:spLocks noChangeAspect="1"/>
              </p:cNvSpPr>
              <p:nvPr/>
            </p:nvSpPr>
            <p:spPr bwMode="auto">
              <a:xfrm>
                <a:off x="3208" y="1421"/>
                <a:ext cx="332" cy="185"/>
              </a:xfrm>
              <a:custGeom>
                <a:avLst/>
                <a:gdLst>
                  <a:gd name="T0" fmla="*/ 0 w 816"/>
                  <a:gd name="T1" fmla="*/ 0 h 384"/>
                  <a:gd name="T2" fmla="*/ 0 w 816"/>
                  <a:gd name="T3" fmla="*/ 89 h 384"/>
                  <a:gd name="T4" fmla="*/ 119 w 816"/>
                  <a:gd name="T5" fmla="*/ 89 h 384"/>
                  <a:gd name="T6" fmla="*/ 119 w 816"/>
                  <a:gd name="T7" fmla="*/ 33 h 384"/>
                  <a:gd name="T8" fmla="*/ 135 w 816"/>
                  <a:gd name="T9" fmla="*/ 33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839" name="Line 181"/>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840" name="Line 182"/>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34841" name="Group 183"/>
              <p:cNvGrpSpPr>
                <a:grpSpLocks noChangeAspect="1"/>
              </p:cNvGrpSpPr>
              <p:nvPr/>
            </p:nvGrpSpPr>
            <p:grpSpPr bwMode="auto">
              <a:xfrm>
                <a:off x="1933" y="1305"/>
                <a:ext cx="352" cy="232"/>
                <a:chOff x="1062" y="576"/>
                <a:chExt cx="759" cy="480"/>
              </a:xfrm>
            </p:grpSpPr>
            <p:sp>
              <p:nvSpPr>
                <p:cNvPr id="34852" name="Rectangle 184"/>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fontAlgn="base" hangingPunct="0">
                    <a:spcBef>
                      <a:spcPct val="0"/>
                    </a:spcBef>
                    <a:spcAft>
                      <a:spcPct val="0"/>
                    </a:spcAft>
                  </a:pPr>
                  <a:endParaRPr lang="zh-CN" altLang="zh-CN" sz="1000" b="1">
                    <a:solidFill>
                      <a:srgbClr val="000000"/>
                    </a:solidFill>
                    <a:latin typeface="Comic Sans MS" pitchFamily="66" charset="0"/>
                  </a:endParaRPr>
                </a:p>
              </p:txBody>
            </p:sp>
            <p:sp>
              <p:nvSpPr>
                <p:cNvPr id="34853" name="Text Box 185"/>
                <p:cNvSpPr txBox="1">
                  <a:spLocks noChangeAspect="1" noChangeArrowheads="1"/>
                </p:cNvSpPr>
                <p:nvPr/>
              </p:nvSpPr>
              <p:spPr bwMode="auto">
                <a:xfrm>
                  <a:off x="1062" y="628"/>
                  <a:ext cx="759" cy="318"/>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smtClean="0">
                      <a:solidFill>
                        <a:srgbClr val="000000"/>
                      </a:solidFill>
                      <a:latin typeface="Comic Sans MS" pitchFamily="66" charset="0"/>
                    </a:rPr>
                    <a:t>Ifetch</a:t>
                  </a:r>
                  <a:endParaRPr lang="en-US" altLang="zh-CN" sz="1000" b="1" dirty="0">
                    <a:solidFill>
                      <a:srgbClr val="000000"/>
                    </a:solidFill>
                    <a:latin typeface="Comic Sans MS" pitchFamily="66" charset="0"/>
                  </a:endParaRPr>
                </a:p>
              </p:txBody>
            </p:sp>
          </p:grpSp>
          <p:grpSp>
            <p:nvGrpSpPr>
              <p:cNvPr id="34842" name="Group 186"/>
              <p:cNvGrpSpPr>
                <a:grpSpLocks/>
              </p:cNvGrpSpPr>
              <p:nvPr/>
            </p:nvGrpSpPr>
            <p:grpSpPr bwMode="auto">
              <a:xfrm>
                <a:off x="2288" y="1200"/>
                <a:ext cx="1297" cy="441"/>
                <a:chOff x="2112" y="528"/>
                <a:chExt cx="2088" cy="681"/>
              </a:xfrm>
            </p:grpSpPr>
            <p:sp>
              <p:nvSpPr>
                <p:cNvPr id="34848" name="Rectangle 187"/>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849" name="Rectangle 188"/>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850" name="Rectangle 189"/>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851" name="Rectangle 190"/>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34843" name="Group 191"/>
              <p:cNvGrpSpPr>
                <a:grpSpLocks noChangeAspect="1"/>
              </p:cNvGrpSpPr>
              <p:nvPr/>
            </p:nvGrpSpPr>
            <p:grpSpPr bwMode="auto">
              <a:xfrm flipH="1">
                <a:off x="3642" y="1296"/>
                <a:ext cx="241" cy="233"/>
                <a:chOff x="1360" y="528"/>
                <a:chExt cx="518" cy="432"/>
              </a:xfrm>
            </p:grpSpPr>
            <p:grpSp>
              <p:nvGrpSpPr>
                <p:cNvPr id="34844" name="Group 192"/>
                <p:cNvGrpSpPr>
                  <a:grpSpLocks noChangeAspect="1"/>
                </p:cNvGrpSpPr>
                <p:nvPr/>
              </p:nvGrpSpPr>
              <p:grpSpPr bwMode="auto">
                <a:xfrm>
                  <a:off x="1374" y="528"/>
                  <a:ext cx="480" cy="432"/>
                  <a:chOff x="1392" y="528"/>
                  <a:chExt cx="480" cy="432"/>
                </a:xfrm>
              </p:grpSpPr>
              <p:sp>
                <p:nvSpPr>
                  <p:cNvPr id="34846" name="Rectangle 193"/>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4847" name="Rectangle 194"/>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fontAlgn="base" hangingPunct="0">
                      <a:spcBef>
                        <a:spcPct val="0"/>
                      </a:spcBef>
                      <a:spcAft>
                        <a:spcPct val="0"/>
                      </a:spcAft>
                    </a:pPr>
                    <a:endParaRPr lang="zh-CN" altLang="zh-CN" sz="1000" b="1">
                      <a:solidFill>
                        <a:srgbClr val="000000"/>
                      </a:solidFill>
                      <a:latin typeface="Comic Sans MS" pitchFamily="66" charset="0"/>
                    </a:endParaRPr>
                  </a:p>
                </p:txBody>
              </p:sp>
            </p:grpSp>
            <p:sp>
              <p:nvSpPr>
                <p:cNvPr id="34845" name="Text Box 195"/>
                <p:cNvSpPr txBox="1">
                  <a:spLocks noChangeAspect="1" noChangeArrowheads="1"/>
                </p:cNvSpPr>
                <p:nvPr/>
              </p:nvSpPr>
              <p:spPr bwMode="auto">
                <a:xfrm>
                  <a:off x="1360" y="574"/>
                  <a:ext cx="518" cy="286"/>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Reg</a:t>
                  </a:r>
                </a:p>
              </p:txBody>
            </p:sp>
          </p:grpSp>
        </p:grpSp>
        <p:sp>
          <p:nvSpPr>
            <p:cNvPr id="34830" name="Line 196"/>
            <p:cNvSpPr>
              <a:spLocks noChangeShapeType="1"/>
            </p:cNvSpPr>
            <p:nvPr/>
          </p:nvSpPr>
          <p:spPr bwMode="auto">
            <a:xfrm flipH="1">
              <a:off x="5922" y="1104"/>
              <a:ext cx="15" cy="1500"/>
            </a:xfrm>
            <a:prstGeom prst="line">
              <a:avLst/>
            </a:prstGeom>
            <a:noFill/>
            <a:ln w="76200">
              <a:solidFill>
                <a:srgbClr val="FF3300"/>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197" name="灯片编号占位符 3"/>
          <p:cNvSpPr>
            <a:spLocks noGrp="1"/>
          </p:cNvSpPr>
          <p:nvPr>
            <p:ph type="sldNum" sz="quarter" idx="12"/>
          </p:nvPr>
        </p:nvSpPr>
        <p:spPr>
          <a:xfrm>
            <a:off x="3419872" y="6480358"/>
            <a:ext cx="2448272" cy="365125"/>
          </a:xfrm>
        </p:spPr>
        <p:txBody>
          <a:bodyPr/>
          <a:lstStyle/>
          <a:p>
            <a:pPr algn="ctr"/>
            <a:fld id="{28830286-F6D1-4D88-8A08-C1E3876262BA}" type="slidenum">
              <a:rPr lang="zh-CN" altLang="en-US" smtClean="0">
                <a:solidFill>
                  <a:prstClr val="black"/>
                </a:solidFill>
              </a:rPr>
              <a:pPr algn="ctr"/>
              <a:t>55</a:t>
            </a:fld>
            <a:endParaRPr lang="zh-CN" altLang="en-US" dirty="0">
              <a:solidFill>
                <a:prstClr val="black"/>
              </a:solidFill>
            </a:endParaRPr>
          </a:p>
        </p:txBody>
      </p:sp>
    </p:spTree>
    <p:extLst>
      <p:ext uri="{BB962C8B-B14F-4D97-AF65-F5344CB8AC3E}">
        <p14:creationId xmlns:p14="http://schemas.microsoft.com/office/powerpoint/2010/main" val="38835646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6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49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49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9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2"/>
          <p:cNvSpPr>
            <a:spLocks noChangeShapeType="1"/>
          </p:cNvSpPr>
          <p:nvPr/>
        </p:nvSpPr>
        <p:spPr bwMode="auto">
          <a:xfrm>
            <a:off x="2590800" y="1676400"/>
            <a:ext cx="6311900" cy="0"/>
          </a:xfrm>
          <a:prstGeom prst="line">
            <a:avLst/>
          </a:prstGeom>
          <a:noFill/>
          <a:ln w="25400">
            <a:solidFill>
              <a:schemeClr val="tx1"/>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8915" name="Rectangle 3"/>
          <p:cNvSpPr>
            <a:spLocks noChangeArrowheads="1"/>
          </p:cNvSpPr>
          <p:nvPr/>
        </p:nvSpPr>
        <p:spPr bwMode="auto">
          <a:xfrm>
            <a:off x="3117850" y="1295400"/>
            <a:ext cx="1828800" cy="363538"/>
          </a:xfrm>
          <a:prstGeom prst="rect">
            <a:avLst/>
          </a:prstGeom>
          <a:noFill/>
          <a:ln w="12700">
            <a:noFill/>
            <a:miter lim="800000"/>
            <a:headEnd/>
            <a:tailEnd/>
          </a:ln>
        </p:spPr>
        <p:txBody>
          <a:bodyPr wrap="none" lIns="90488" tIns="44450" rIns="90488" bIns="44450">
            <a:spAutoFit/>
          </a:bodyPr>
          <a:lstStyle/>
          <a:p>
            <a:pPr algn="r" eaLnBrk="0" fontAlgn="base" hangingPunct="0">
              <a:spcBef>
                <a:spcPct val="0"/>
              </a:spcBef>
              <a:spcAft>
                <a:spcPct val="0"/>
              </a:spcAft>
            </a:pPr>
            <a:r>
              <a:rPr lang="zh-CN" altLang="en-US" b="1" i="1">
                <a:solidFill>
                  <a:srgbClr val="000000"/>
                </a:solidFill>
                <a:latin typeface="Comic Sans MS" pitchFamily="66" charset="0"/>
              </a:rPr>
              <a:t>时间 </a:t>
            </a:r>
            <a:r>
              <a:rPr lang="en-US" altLang="zh-CN" b="1" i="1">
                <a:solidFill>
                  <a:srgbClr val="000000"/>
                </a:solidFill>
                <a:latin typeface="Comic Sans MS" pitchFamily="66" charset="0"/>
              </a:rPr>
              <a:t>(</a:t>
            </a:r>
            <a:r>
              <a:rPr lang="zh-CN" altLang="en-US" b="1" i="1">
                <a:solidFill>
                  <a:srgbClr val="000000"/>
                </a:solidFill>
                <a:latin typeface="Comic Sans MS" pitchFamily="66" charset="0"/>
              </a:rPr>
              <a:t>时钟周期</a:t>
            </a:r>
            <a:r>
              <a:rPr lang="en-US" altLang="zh-CN" b="1" i="1">
                <a:solidFill>
                  <a:srgbClr val="000000"/>
                </a:solidFill>
                <a:latin typeface="Comic Sans MS" pitchFamily="66" charset="0"/>
              </a:rPr>
              <a:t>)</a:t>
            </a:r>
          </a:p>
        </p:txBody>
      </p:sp>
      <p:sp>
        <p:nvSpPr>
          <p:cNvPr id="207876" name="Rectangle 4"/>
          <p:cNvSpPr>
            <a:spLocks noGrp="1" noChangeArrowheads="1"/>
          </p:cNvSpPr>
          <p:nvPr>
            <p:ph type="title"/>
          </p:nvPr>
        </p:nvSpPr>
        <p:spPr>
          <a:xfrm>
            <a:off x="457200" y="301625"/>
            <a:ext cx="8070850" cy="688975"/>
          </a:xfrm>
        </p:spPr>
        <p:txBody>
          <a:bodyPr lIns="90488" tIns="44450" rIns="90488" bIns="44450"/>
          <a:lstStyle/>
          <a:p>
            <a:pPr algn="l" eaLnBrk="1" hangingPunct="1">
              <a:defRPr/>
            </a:pPr>
            <a:r>
              <a:rPr lang="zh-CN" altLang="en-US" dirty="0" smtClean="0"/>
              <a:t>数据冒险解决策略－旁路</a:t>
            </a:r>
            <a:r>
              <a:rPr lang="en-US" altLang="zh-CN" dirty="0" smtClean="0"/>
              <a:t>(</a:t>
            </a:r>
            <a:r>
              <a:rPr lang="zh-CN" altLang="en-US" dirty="0" smtClean="0"/>
              <a:t>转发</a:t>
            </a:r>
            <a:r>
              <a:rPr lang="en-US" altLang="zh-CN" dirty="0" smtClean="0"/>
              <a:t>)</a:t>
            </a:r>
            <a:endParaRPr lang="zh-CN" altLang="en-US" sz="2800" dirty="0" smtClean="0">
              <a:solidFill>
                <a:schemeClr val="tx1"/>
              </a:solidFill>
            </a:endParaRPr>
          </a:p>
        </p:txBody>
      </p:sp>
      <p:grpSp>
        <p:nvGrpSpPr>
          <p:cNvPr id="38917" name="Group 5"/>
          <p:cNvGrpSpPr>
            <a:grpSpLocks/>
          </p:cNvGrpSpPr>
          <p:nvPr/>
        </p:nvGrpSpPr>
        <p:grpSpPr bwMode="auto">
          <a:xfrm>
            <a:off x="74613" y="1736725"/>
            <a:ext cx="3338512" cy="4197350"/>
            <a:chOff x="47" y="1094"/>
            <a:chExt cx="2103" cy="2644"/>
          </a:xfrm>
        </p:grpSpPr>
        <p:sp>
          <p:nvSpPr>
            <p:cNvPr id="39091" name="Rectangle 6"/>
            <p:cNvSpPr>
              <a:spLocks noChangeArrowheads="1"/>
            </p:cNvSpPr>
            <p:nvPr/>
          </p:nvSpPr>
          <p:spPr bwMode="auto">
            <a:xfrm>
              <a:off x="47" y="1096"/>
              <a:ext cx="259" cy="1094"/>
            </a:xfrm>
            <a:prstGeom prst="rect">
              <a:avLst/>
            </a:prstGeom>
            <a:noFill/>
            <a:ln w="12700">
              <a:noFill/>
              <a:miter lim="800000"/>
              <a:headEnd/>
              <a:tailEnd/>
            </a:ln>
          </p:spPr>
          <p:txBody>
            <a:bodyPr wrap="none" lIns="90488" tIns="44450" rIns="90488" bIns="44450">
              <a:spAutoFit/>
            </a:bodyPr>
            <a:lstStyle/>
            <a:p>
              <a:pPr algn="r" eaLnBrk="0" fontAlgn="base" hangingPunct="0">
                <a:spcBef>
                  <a:spcPct val="0"/>
                </a:spcBef>
                <a:spcAft>
                  <a:spcPct val="0"/>
                </a:spcAft>
              </a:pPr>
              <a:r>
                <a:rPr lang="zh-CN" altLang="en-US" b="1" i="1">
                  <a:solidFill>
                    <a:srgbClr val="000000"/>
                  </a:solidFill>
                  <a:latin typeface="Comic Sans MS" pitchFamily="66" charset="0"/>
                </a:rPr>
                <a:t>指</a:t>
              </a:r>
            </a:p>
            <a:p>
              <a:pPr algn="r" eaLnBrk="0" fontAlgn="base" hangingPunct="0">
                <a:spcBef>
                  <a:spcPct val="0"/>
                </a:spcBef>
                <a:spcAft>
                  <a:spcPct val="0"/>
                </a:spcAft>
              </a:pPr>
              <a:r>
                <a:rPr lang="zh-CN" altLang="en-US" b="1" i="1">
                  <a:solidFill>
                    <a:srgbClr val="000000"/>
                  </a:solidFill>
                  <a:latin typeface="Comic Sans MS" pitchFamily="66" charset="0"/>
                </a:rPr>
                <a:t>令</a:t>
              </a:r>
            </a:p>
            <a:p>
              <a:pPr algn="r" eaLnBrk="0" fontAlgn="base" hangingPunct="0">
                <a:spcBef>
                  <a:spcPct val="0"/>
                </a:spcBef>
                <a:spcAft>
                  <a:spcPct val="0"/>
                </a:spcAft>
              </a:pPr>
              <a:r>
                <a:rPr lang="zh-CN" altLang="en-US" b="1" i="1">
                  <a:solidFill>
                    <a:srgbClr val="000000"/>
                  </a:solidFill>
                  <a:latin typeface="Comic Sans MS" pitchFamily="66" charset="0"/>
                </a:rPr>
                <a:t>执</a:t>
              </a:r>
            </a:p>
            <a:p>
              <a:pPr algn="r" eaLnBrk="0" fontAlgn="base" hangingPunct="0">
                <a:spcBef>
                  <a:spcPct val="0"/>
                </a:spcBef>
                <a:spcAft>
                  <a:spcPct val="0"/>
                </a:spcAft>
              </a:pPr>
              <a:r>
                <a:rPr lang="zh-CN" altLang="en-US" b="1" i="1">
                  <a:solidFill>
                    <a:srgbClr val="000000"/>
                  </a:solidFill>
                  <a:latin typeface="Comic Sans MS" pitchFamily="66" charset="0"/>
                </a:rPr>
                <a:t>行</a:t>
              </a:r>
            </a:p>
            <a:p>
              <a:pPr algn="r" eaLnBrk="0" fontAlgn="base" hangingPunct="0">
                <a:spcBef>
                  <a:spcPct val="0"/>
                </a:spcBef>
                <a:spcAft>
                  <a:spcPct val="0"/>
                </a:spcAft>
              </a:pPr>
              <a:r>
                <a:rPr lang="zh-CN" altLang="en-US" b="1" i="1">
                  <a:solidFill>
                    <a:srgbClr val="000000"/>
                  </a:solidFill>
                  <a:latin typeface="Comic Sans MS" pitchFamily="66" charset="0"/>
                </a:rPr>
                <a:t>次</a:t>
              </a:r>
            </a:p>
            <a:p>
              <a:pPr algn="r" eaLnBrk="0" fontAlgn="base" hangingPunct="0">
                <a:spcBef>
                  <a:spcPct val="0"/>
                </a:spcBef>
                <a:spcAft>
                  <a:spcPct val="0"/>
                </a:spcAft>
              </a:pPr>
              <a:r>
                <a:rPr lang="zh-CN" altLang="en-US" b="1" i="1">
                  <a:solidFill>
                    <a:srgbClr val="000000"/>
                  </a:solidFill>
                  <a:latin typeface="Comic Sans MS" pitchFamily="66" charset="0"/>
                </a:rPr>
                <a:t>序</a:t>
              </a:r>
            </a:p>
          </p:txBody>
        </p:sp>
        <p:sp>
          <p:nvSpPr>
            <p:cNvPr id="39092" name="Line 7"/>
            <p:cNvSpPr>
              <a:spLocks noChangeShapeType="1"/>
            </p:cNvSpPr>
            <p:nvPr/>
          </p:nvSpPr>
          <p:spPr bwMode="auto">
            <a:xfrm>
              <a:off x="375" y="1094"/>
              <a:ext cx="0" cy="2644"/>
            </a:xfrm>
            <a:prstGeom prst="line">
              <a:avLst/>
            </a:prstGeom>
            <a:noFill/>
            <a:ln w="25400">
              <a:solidFill>
                <a:schemeClr val="tx1"/>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93" name="Rectangle 8"/>
            <p:cNvSpPr>
              <a:spLocks noChangeArrowheads="1"/>
            </p:cNvSpPr>
            <p:nvPr/>
          </p:nvSpPr>
          <p:spPr bwMode="auto">
            <a:xfrm>
              <a:off x="1163" y="1143"/>
              <a:ext cx="766" cy="2472"/>
            </a:xfrm>
            <a:prstGeom prst="rect">
              <a:avLst/>
            </a:prstGeom>
            <a:solidFill>
              <a:schemeClr val="bg1"/>
            </a:solidFill>
            <a:ln w="28575">
              <a:solidFill>
                <a:schemeClr val="bg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94" name="Rectangle 9"/>
            <p:cNvSpPr>
              <a:spLocks noChangeArrowheads="1"/>
            </p:cNvSpPr>
            <p:nvPr/>
          </p:nvSpPr>
          <p:spPr bwMode="auto">
            <a:xfrm>
              <a:off x="426" y="1277"/>
              <a:ext cx="1494" cy="516"/>
            </a:xfrm>
            <a:prstGeom prst="rect">
              <a:avLst/>
            </a:prstGeom>
            <a:solidFill>
              <a:schemeClr val="bg1"/>
            </a:solidFill>
            <a:ln w="12700">
              <a:noFill/>
              <a:miter lim="800000"/>
              <a:headEnd/>
              <a:tailEnd/>
            </a:ln>
          </p:spPr>
          <p:txBody>
            <a:bodyPr wrap="none" lIns="90488" tIns="44450" rIns="90488" bIns="44450">
              <a:spAutoFit/>
            </a:bodyPr>
            <a:lstStyle/>
            <a:p>
              <a:pPr algn="r" eaLnBrk="0" fontAlgn="base" hangingPunct="0">
                <a:spcBef>
                  <a:spcPct val="0"/>
                </a:spcBef>
                <a:spcAft>
                  <a:spcPct val="0"/>
                </a:spcAft>
              </a:pPr>
              <a:r>
                <a:rPr lang="en-US" altLang="zh-CN" sz="2400" b="1">
                  <a:solidFill>
                    <a:srgbClr val="000000"/>
                  </a:solidFill>
                  <a:latin typeface="Courier New" pitchFamily="49" charset="0"/>
                </a:rPr>
                <a:t>add </a:t>
              </a:r>
              <a:r>
                <a:rPr lang="en-US" altLang="zh-CN" sz="2400" b="1">
                  <a:solidFill>
                    <a:srgbClr val="FF3300"/>
                  </a:solidFill>
                  <a:latin typeface="Courier New" pitchFamily="49" charset="0"/>
                </a:rPr>
                <a:t>r1</a:t>
              </a:r>
              <a:r>
                <a:rPr lang="en-US" altLang="zh-CN" sz="2400" b="1">
                  <a:solidFill>
                    <a:srgbClr val="000000"/>
                  </a:solidFill>
                  <a:latin typeface="Courier New" pitchFamily="49" charset="0"/>
                </a:rPr>
                <a:t>,r2,r3</a:t>
              </a:r>
            </a:p>
            <a:p>
              <a:pPr algn="r" eaLnBrk="0" fontAlgn="base" latinLnBrk="1" hangingPunct="0">
                <a:spcBef>
                  <a:spcPct val="0"/>
                </a:spcBef>
                <a:spcAft>
                  <a:spcPct val="0"/>
                </a:spcAft>
              </a:pPr>
              <a:endParaRPr lang="en-US" altLang="zh-CN" sz="2400" b="1">
                <a:solidFill>
                  <a:srgbClr val="000000"/>
                </a:solidFill>
                <a:latin typeface="Courier New" pitchFamily="49" charset="0"/>
              </a:endParaRPr>
            </a:p>
          </p:txBody>
        </p:sp>
        <p:sp>
          <p:nvSpPr>
            <p:cNvPr id="39095" name="Rectangle 10"/>
            <p:cNvSpPr>
              <a:spLocks noChangeArrowheads="1"/>
            </p:cNvSpPr>
            <p:nvPr/>
          </p:nvSpPr>
          <p:spPr bwMode="auto">
            <a:xfrm>
              <a:off x="426" y="1805"/>
              <a:ext cx="1494" cy="516"/>
            </a:xfrm>
            <a:prstGeom prst="rect">
              <a:avLst/>
            </a:prstGeom>
            <a:solidFill>
              <a:schemeClr val="bg1"/>
            </a:solidFill>
            <a:ln w="12700">
              <a:noFill/>
              <a:miter lim="800000"/>
              <a:headEnd/>
              <a:tailEnd/>
            </a:ln>
          </p:spPr>
          <p:txBody>
            <a:bodyPr wrap="none" lIns="90488" tIns="44450" rIns="90488" bIns="44450">
              <a:spAutoFit/>
            </a:bodyPr>
            <a:lstStyle/>
            <a:p>
              <a:pPr algn="r" eaLnBrk="0" fontAlgn="base" hangingPunct="0">
                <a:spcBef>
                  <a:spcPct val="0"/>
                </a:spcBef>
                <a:spcAft>
                  <a:spcPct val="0"/>
                </a:spcAft>
              </a:pPr>
              <a:r>
                <a:rPr lang="en-US" altLang="zh-CN" sz="2400" b="1">
                  <a:solidFill>
                    <a:srgbClr val="000000"/>
                  </a:solidFill>
                  <a:latin typeface="Courier New" pitchFamily="49" charset="0"/>
                </a:rPr>
                <a:t>sub r4,</a:t>
              </a:r>
              <a:r>
                <a:rPr lang="en-US" altLang="zh-CN" sz="2400" b="1">
                  <a:solidFill>
                    <a:srgbClr val="FF3300"/>
                  </a:solidFill>
                  <a:latin typeface="Courier New" pitchFamily="49" charset="0"/>
                </a:rPr>
                <a:t>r1</a:t>
              </a:r>
              <a:r>
                <a:rPr lang="en-US" altLang="zh-CN" sz="2400" b="1">
                  <a:solidFill>
                    <a:srgbClr val="000000"/>
                  </a:solidFill>
                  <a:latin typeface="Courier New" pitchFamily="49" charset="0"/>
                </a:rPr>
                <a:t>,r3</a:t>
              </a:r>
            </a:p>
            <a:p>
              <a:pPr algn="r" eaLnBrk="0" fontAlgn="base" latinLnBrk="1" hangingPunct="0">
                <a:spcBef>
                  <a:spcPct val="0"/>
                </a:spcBef>
                <a:spcAft>
                  <a:spcPct val="0"/>
                </a:spcAft>
              </a:pPr>
              <a:endParaRPr lang="en-US" altLang="zh-CN" sz="2400" b="1">
                <a:solidFill>
                  <a:srgbClr val="000000"/>
                </a:solidFill>
                <a:latin typeface="Courier New" pitchFamily="49" charset="0"/>
              </a:endParaRPr>
            </a:p>
          </p:txBody>
        </p:sp>
        <p:sp>
          <p:nvSpPr>
            <p:cNvPr id="39096" name="Rectangle 11"/>
            <p:cNvSpPr>
              <a:spLocks noChangeArrowheads="1"/>
            </p:cNvSpPr>
            <p:nvPr/>
          </p:nvSpPr>
          <p:spPr bwMode="auto">
            <a:xfrm>
              <a:off x="426" y="2393"/>
              <a:ext cx="1494" cy="516"/>
            </a:xfrm>
            <a:prstGeom prst="rect">
              <a:avLst/>
            </a:prstGeom>
            <a:solidFill>
              <a:schemeClr val="bg1"/>
            </a:solidFill>
            <a:ln w="12700">
              <a:noFill/>
              <a:miter lim="800000"/>
              <a:headEnd/>
              <a:tailEnd/>
            </a:ln>
          </p:spPr>
          <p:txBody>
            <a:bodyPr wrap="none" lIns="90488" tIns="44450" rIns="90488" bIns="44450">
              <a:spAutoFit/>
            </a:bodyPr>
            <a:lstStyle/>
            <a:p>
              <a:pPr algn="r" eaLnBrk="0" fontAlgn="base" hangingPunct="0">
                <a:spcBef>
                  <a:spcPct val="0"/>
                </a:spcBef>
                <a:spcAft>
                  <a:spcPct val="0"/>
                </a:spcAft>
              </a:pPr>
              <a:r>
                <a:rPr lang="en-US" altLang="zh-CN" sz="2400" b="1">
                  <a:solidFill>
                    <a:srgbClr val="000000"/>
                  </a:solidFill>
                  <a:latin typeface="Courier New" pitchFamily="49" charset="0"/>
                </a:rPr>
                <a:t>and r6,</a:t>
              </a:r>
              <a:r>
                <a:rPr lang="en-US" altLang="zh-CN" sz="2400" b="1">
                  <a:solidFill>
                    <a:srgbClr val="FF3300"/>
                  </a:solidFill>
                  <a:latin typeface="Courier New" pitchFamily="49" charset="0"/>
                </a:rPr>
                <a:t>r1</a:t>
              </a:r>
              <a:r>
                <a:rPr lang="en-US" altLang="zh-CN" sz="2400" b="1">
                  <a:solidFill>
                    <a:srgbClr val="000000"/>
                  </a:solidFill>
                  <a:latin typeface="Courier New" pitchFamily="49" charset="0"/>
                </a:rPr>
                <a:t>,r7</a:t>
              </a:r>
            </a:p>
            <a:p>
              <a:pPr algn="r" eaLnBrk="0" fontAlgn="base" latinLnBrk="1" hangingPunct="0">
                <a:spcBef>
                  <a:spcPct val="0"/>
                </a:spcBef>
                <a:spcAft>
                  <a:spcPct val="0"/>
                </a:spcAft>
              </a:pPr>
              <a:endParaRPr lang="en-US" altLang="zh-CN" sz="2400" b="1">
                <a:solidFill>
                  <a:srgbClr val="000000"/>
                </a:solidFill>
                <a:latin typeface="Courier New" pitchFamily="49" charset="0"/>
              </a:endParaRPr>
            </a:p>
          </p:txBody>
        </p:sp>
        <p:sp>
          <p:nvSpPr>
            <p:cNvPr id="39097" name="Rectangle 12"/>
            <p:cNvSpPr>
              <a:spLocks noChangeArrowheads="1"/>
            </p:cNvSpPr>
            <p:nvPr/>
          </p:nvSpPr>
          <p:spPr bwMode="auto">
            <a:xfrm>
              <a:off x="432" y="2922"/>
              <a:ext cx="1609" cy="516"/>
            </a:xfrm>
            <a:prstGeom prst="rect">
              <a:avLst/>
            </a:prstGeom>
            <a:solidFill>
              <a:schemeClr val="bg1"/>
            </a:solidFill>
            <a:ln w="12700">
              <a:noFill/>
              <a:miter lim="800000"/>
              <a:headEnd/>
              <a:tailEnd/>
            </a:ln>
          </p:spPr>
          <p:txBody>
            <a:bodyPr wrap="none" lIns="90488" tIns="44450" rIns="90488" bIns="44450">
              <a:spAutoFit/>
            </a:bodyPr>
            <a:lstStyle/>
            <a:p>
              <a:pPr algn="r" eaLnBrk="0" fontAlgn="base" hangingPunct="0">
                <a:spcBef>
                  <a:spcPct val="0"/>
                </a:spcBef>
                <a:spcAft>
                  <a:spcPct val="0"/>
                </a:spcAft>
              </a:pPr>
              <a:r>
                <a:rPr lang="en-US" altLang="zh-CN" sz="2400" b="1">
                  <a:solidFill>
                    <a:srgbClr val="000000"/>
                  </a:solidFill>
                  <a:latin typeface="Courier New" pitchFamily="49" charset="0"/>
                </a:rPr>
                <a:t>or   r8,</a:t>
              </a:r>
              <a:r>
                <a:rPr lang="en-US" altLang="zh-CN" sz="2400" b="1">
                  <a:solidFill>
                    <a:srgbClr val="FF3300"/>
                  </a:solidFill>
                  <a:latin typeface="Courier New" pitchFamily="49" charset="0"/>
                </a:rPr>
                <a:t>r1</a:t>
              </a:r>
              <a:r>
                <a:rPr lang="en-US" altLang="zh-CN" sz="2400" b="1">
                  <a:solidFill>
                    <a:srgbClr val="000000"/>
                  </a:solidFill>
                  <a:latin typeface="Courier New" pitchFamily="49" charset="0"/>
                </a:rPr>
                <a:t>,r9</a:t>
              </a:r>
            </a:p>
            <a:p>
              <a:pPr algn="r" eaLnBrk="0" fontAlgn="base" latinLnBrk="1" hangingPunct="0">
                <a:spcBef>
                  <a:spcPct val="0"/>
                </a:spcBef>
                <a:spcAft>
                  <a:spcPct val="0"/>
                </a:spcAft>
              </a:pPr>
              <a:endParaRPr lang="en-US" altLang="zh-CN" sz="2400" b="1">
                <a:solidFill>
                  <a:srgbClr val="000000"/>
                </a:solidFill>
                <a:latin typeface="Courier New" pitchFamily="49" charset="0"/>
              </a:endParaRPr>
            </a:p>
          </p:txBody>
        </p:sp>
        <p:sp>
          <p:nvSpPr>
            <p:cNvPr id="39098" name="Rectangle 13"/>
            <p:cNvSpPr>
              <a:spLocks noChangeArrowheads="1"/>
            </p:cNvSpPr>
            <p:nvPr/>
          </p:nvSpPr>
          <p:spPr bwMode="auto">
            <a:xfrm>
              <a:off x="426" y="3437"/>
              <a:ext cx="1724" cy="286"/>
            </a:xfrm>
            <a:prstGeom prst="rect">
              <a:avLst/>
            </a:prstGeom>
            <a:solidFill>
              <a:schemeClr val="bg1"/>
            </a:solidFill>
            <a:ln w="12700">
              <a:noFill/>
              <a:miter lim="800000"/>
              <a:headEnd/>
              <a:tailEnd/>
            </a:ln>
          </p:spPr>
          <p:txBody>
            <a:bodyPr wrap="none" lIns="90488" tIns="44450" rIns="90488" bIns="44450">
              <a:spAutoFit/>
            </a:bodyPr>
            <a:lstStyle/>
            <a:p>
              <a:pPr algn="r" eaLnBrk="0" fontAlgn="base" hangingPunct="0">
                <a:spcBef>
                  <a:spcPct val="0"/>
                </a:spcBef>
                <a:spcAft>
                  <a:spcPct val="0"/>
                </a:spcAft>
              </a:pPr>
              <a:r>
                <a:rPr lang="en-US" altLang="zh-CN" sz="2400" b="1">
                  <a:solidFill>
                    <a:srgbClr val="000000"/>
                  </a:solidFill>
                  <a:latin typeface="Courier New" pitchFamily="49" charset="0"/>
                </a:rPr>
                <a:t>xor r10,</a:t>
              </a:r>
              <a:r>
                <a:rPr lang="en-US" altLang="zh-CN" sz="2400" b="1">
                  <a:solidFill>
                    <a:srgbClr val="00CC00"/>
                  </a:solidFill>
                  <a:latin typeface="Courier New" pitchFamily="49" charset="0"/>
                </a:rPr>
                <a:t>r1</a:t>
              </a:r>
              <a:r>
                <a:rPr lang="en-US" altLang="zh-CN" sz="2400" b="1">
                  <a:solidFill>
                    <a:srgbClr val="000000"/>
                  </a:solidFill>
                  <a:latin typeface="Courier New" pitchFamily="49" charset="0"/>
                </a:rPr>
                <a:t>,r11</a:t>
              </a:r>
            </a:p>
          </p:txBody>
        </p:sp>
      </p:grpSp>
      <p:grpSp>
        <p:nvGrpSpPr>
          <p:cNvPr id="38918" name="Group 14"/>
          <p:cNvGrpSpPr>
            <a:grpSpLocks/>
          </p:cNvGrpSpPr>
          <p:nvPr/>
        </p:nvGrpSpPr>
        <p:grpSpPr bwMode="auto">
          <a:xfrm>
            <a:off x="4298950" y="3598863"/>
            <a:ext cx="3265488" cy="700087"/>
            <a:chOff x="1933" y="1200"/>
            <a:chExt cx="1951" cy="441"/>
          </a:xfrm>
        </p:grpSpPr>
        <p:grpSp>
          <p:nvGrpSpPr>
            <p:cNvPr id="39058" name="Group 15"/>
            <p:cNvGrpSpPr>
              <a:grpSpLocks noChangeAspect="1"/>
            </p:cNvGrpSpPr>
            <p:nvPr/>
          </p:nvGrpSpPr>
          <p:grpSpPr bwMode="auto">
            <a:xfrm>
              <a:off x="2421" y="1304"/>
              <a:ext cx="241" cy="233"/>
              <a:chOff x="1357" y="528"/>
              <a:chExt cx="522" cy="432"/>
            </a:xfrm>
          </p:grpSpPr>
          <p:grpSp>
            <p:nvGrpSpPr>
              <p:cNvPr id="39087" name="Group 16"/>
              <p:cNvGrpSpPr>
                <a:grpSpLocks noChangeAspect="1"/>
              </p:cNvGrpSpPr>
              <p:nvPr/>
            </p:nvGrpSpPr>
            <p:grpSpPr bwMode="auto">
              <a:xfrm>
                <a:off x="1374" y="528"/>
                <a:ext cx="480" cy="432"/>
                <a:chOff x="1392" y="528"/>
                <a:chExt cx="480" cy="432"/>
              </a:xfrm>
            </p:grpSpPr>
            <p:sp>
              <p:nvSpPr>
                <p:cNvPr id="39089" name="Rectangle 17"/>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90" name="Rectangle 18"/>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fontAlgn="base" hangingPunct="0">
                    <a:spcBef>
                      <a:spcPct val="0"/>
                    </a:spcBef>
                    <a:spcAft>
                      <a:spcPct val="0"/>
                    </a:spcAft>
                  </a:pPr>
                  <a:endParaRPr lang="zh-CN" altLang="zh-CN" sz="1000" b="1">
                    <a:solidFill>
                      <a:srgbClr val="000000"/>
                    </a:solidFill>
                    <a:latin typeface="Comic Sans MS" pitchFamily="66" charset="0"/>
                  </a:endParaRPr>
                </a:p>
              </p:txBody>
            </p:sp>
          </p:grpSp>
          <p:sp>
            <p:nvSpPr>
              <p:cNvPr id="39088" name="Text Box 19"/>
              <p:cNvSpPr txBox="1">
                <a:spLocks noChangeAspect="1" noChangeArrowheads="1"/>
              </p:cNvSpPr>
              <p:nvPr/>
            </p:nvSpPr>
            <p:spPr bwMode="auto">
              <a:xfrm>
                <a:off x="1357" y="574"/>
                <a:ext cx="522" cy="286"/>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Reg</a:t>
                </a:r>
              </a:p>
            </p:txBody>
          </p:sp>
        </p:grpSp>
        <p:sp>
          <p:nvSpPr>
            <p:cNvPr id="39059" name="Line 20"/>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60" name="Line 21"/>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39061" name="Group 22"/>
            <p:cNvGrpSpPr>
              <a:grpSpLocks noChangeAspect="1"/>
            </p:cNvGrpSpPr>
            <p:nvPr/>
          </p:nvGrpSpPr>
          <p:grpSpPr bwMode="auto">
            <a:xfrm>
              <a:off x="2851" y="1235"/>
              <a:ext cx="206" cy="371"/>
              <a:chOff x="2991" y="411"/>
              <a:chExt cx="371" cy="768"/>
            </a:xfrm>
          </p:grpSpPr>
          <p:sp>
            <p:nvSpPr>
              <p:cNvPr id="39083" name="AutoShape 23"/>
              <p:cNvSpPr>
                <a:spLocks noChangeAspect="1" noChangeArrowheads="1"/>
              </p:cNvSpPr>
              <p:nvPr/>
            </p:nvSpPr>
            <p:spPr bwMode="auto">
              <a:xfrm rot="-5400000">
                <a:off x="2798" y="626"/>
                <a:ext cx="768" cy="337"/>
              </a:xfrm>
              <a:custGeom>
                <a:avLst/>
                <a:gdLst>
                  <a:gd name="T0" fmla="*/ 1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p:spPr>
            <p:txBody>
              <a:bodyPr vert="eaVert"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84" name="AutoShape 24"/>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85" name="Freeform 25"/>
              <p:cNvSpPr>
                <a:spLocks noChangeAspect="1"/>
              </p:cNvSpPr>
              <p:nvPr/>
            </p:nvSpPr>
            <p:spPr bwMode="auto">
              <a:xfrm rot="5400000">
                <a:off x="2974" y="725"/>
                <a:ext cx="218" cy="139"/>
              </a:xfrm>
              <a:custGeom>
                <a:avLst/>
                <a:gdLst>
                  <a:gd name="T0" fmla="*/ 0 w 384"/>
                  <a:gd name="T1" fmla="*/ 67 h 288"/>
                  <a:gd name="T2" fmla="*/ 62 w 384"/>
                  <a:gd name="T3" fmla="*/ 0 h 288"/>
                  <a:gd name="T4" fmla="*/ 124 w 384"/>
                  <a:gd name="T5" fmla="*/ 67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86" name="Text Box 26"/>
              <p:cNvSpPr txBox="1">
                <a:spLocks noChangeAspect="1" noChangeArrowheads="1"/>
              </p:cNvSpPr>
              <p:nvPr/>
            </p:nvSpPr>
            <p:spPr bwMode="auto">
              <a:xfrm rot="-5400000">
                <a:off x="2943" y="619"/>
                <a:ext cx="575" cy="263"/>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ALU</a:t>
                </a:r>
              </a:p>
            </p:txBody>
          </p:sp>
        </p:grpSp>
        <p:sp>
          <p:nvSpPr>
            <p:cNvPr id="39062" name="Line 27"/>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63" name="Line 28"/>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39064" name="Group 29"/>
            <p:cNvGrpSpPr>
              <a:grpSpLocks noChangeAspect="1"/>
            </p:cNvGrpSpPr>
            <p:nvPr/>
          </p:nvGrpSpPr>
          <p:grpSpPr bwMode="auto">
            <a:xfrm>
              <a:off x="3181" y="1305"/>
              <a:ext cx="334" cy="232"/>
              <a:chOff x="3792" y="576"/>
              <a:chExt cx="723" cy="480"/>
            </a:xfrm>
          </p:grpSpPr>
          <p:sp>
            <p:nvSpPr>
              <p:cNvPr id="39081" name="Rectangle 30"/>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fontAlgn="base" hangingPunct="0">
                  <a:spcBef>
                    <a:spcPct val="0"/>
                  </a:spcBef>
                  <a:spcAft>
                    <a:spcPct val="0"/>
                  </a:spcAft>
                </a:pPr>
                <a:endParaRPr lang="zh-CN" altLang="zh-CN" sz="1000" b="1">
                  <a:solidFill>
                    <a:srgbClr val="000000"/>
                  </a:solidFill>
                  <a:latin typeface="Comic Sans MS" pitchFamily="66" charset="0"/>
                </a:endParaRPr>
              </a:p>
            </p:txBody>
          </p:sp>
          <p:sp>
            <p:nvSpPr>
              <p:cNvPr id="39082" name="Text Box 31"/>
              <p:cNvSpPr txBox="1">
                <a:spLocks noChangeAspect="1" noChangeArrowheads="1"/>
              </p:cNvSpPr>
              <p:nvPr/>
            </p:nvSpPr>
            <p:spPr bwMode="auto">
              <a:xfrm>
                <a:off x="3792" y="628"/>
                <a:ext cx="723" cy="318"/>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DMem</a:t>
                </a:r>
              </a:p>
            </p:txBody>
          </p:sp>
        </p:grpSp>
        <p:sp>
          <p:nvSpPr>
            <p:cNvPr id="39065" name="Freeform 32"/>
            <p:cNvSpPr>
              <a:spLocks noChangeAspect="1"/>
            </p:cNvSpPr>
            <p:nvPr/>
          </p:nvSpPr>
          <p:spPr bwMode="auto">
            <a:xfrm>
              <a:off x="3208" y="1421"/>
              <a:ext cx="332" cy="185"/>
            </a:xfrm>
            <a:custGeom>
              <a:avLst/>
              <a:gdLst>
                <a:gd name="T0" fmla="*/ 0 w 816"/>
                <a:gd name="T1" fmla="*/ 0 h 384"/>
                <a:gd name="T2" fmla="*/ 0 w 816"/>
                <a:gd name="T3" fmla="*/ 89 h 384"/>
                <a:gd name="T4" fmla="*/ 119 w 816"/>
                <a:gd name="T5" fmla="*/ 89 h 384"/>
                <a:gd name="T6" fmla="*/ 119 w 816"/>
                <a:gd name="T7" fmla="*/ 33 h 384"/>
                <a:gd name="T8" fmla="*/ 135 w 816"/>
                <a:gd name="T9" fmla="*/ 33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66" name="Line 33"/>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67" name="Line 34"/>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39068" name="Group 35"/>
            <p:cNvGrpSpPr>
              <a:grpSpLocks noChangeAspect="1"/>
            </p:cNvGrpSpPr>
            <p:nvPr/>
          </p:nvGrpSpPr>
          <p:grpSpPr bwMode="auto">
            <a:xfrm>
              <a:off x="1933" y="1305"/>
              <a:ext cx="352" cy="232"/>
              <a:chOff x="1060" y="576"/>
              <a:chExt cx="760" cy="480"/>
            </a:xfrm>
          </p:grpSpPr>
          <p:sp>
            <p:nvSpPr>
              <p:cNvPr id="39079" name="Rectangle 36"/>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fontAlgn="base" hangingPunct="0">
                  <a:spcBef>
                    <a:spcPct val="0"/>
                  </a:spcBef>
                  <a:spcAft>
                    <a:spcPct val="0"/>
                  </a:spcAft>
                </a:pPr>
                <a:endParaRPr lang="zh-CN" altLang="zh-CN" sz="1000" b="1">
                  <a:solidFill>
                    <a:srgbClr val="000000"/>
                  </a:solidFill>
                  <a:latin typeface="Comic Sans MS" pitchFamily="66" charset="0"/>
                </a:endParaRPr>
              </a:p>
            </p:txBody>
          </p:sp>
          <p:sp>
            <p:nvSpPr>
              <p:cNvPr id="39080" name="Text Box 37"/>
              <p:cNvSpPr txBox="1">
                <a:spLocks noChangeAspect="1" noChangeArrowheads="1"/>
              </p:cNvSpPr>
              <p:nvPr/>
            </p:nvSpPr>
            <p:spPr bwMode="auto">
              <a:xfrm>
                <a:off x="1060" y="628"/>
                <a:ext cx="760" cy="318"/>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smtClean="0">
                    <a:solidFill>
                      <a:srgbClr val="000000"/>
                    </a:solidFill>
                    <a:latin typeface="Comic Sans MS" pitchFamily="66" charset="0"/>
                  </a:rPr>
                  <a:t>Ifetch</a:t>
                </a:r>
                <a:endParaRPr lang="en-US" altLang="zh-CN" sz="1000" b="1" dirty="0">
                  <a:solidFill>
                    <a:srgbClr val="000000"/>
                  </a:solidFill>
                  <a:latin typeface="Comic Sans MS" pitchFamily="66" charset="0"/>
                </a:endParaRPr>
              </a:p>
            </p:txBody>
          </p:sp>
        </p:grpSp>
        <p:grpSp>
          <p:nvGrpSpPr>
            <p:cNvPr id="39069" name="Group 38"/>
            <p:cNvGrpSpPr>
              <a:grpSpLocks/>
            </p:cNvGrpSpPr>
            <p:nvPr/>
          </p:nvGrpSpPr>
          <p:grpSpPr bwMode="auto">
            <a:xfrm>
              <a:off x="2288" y="1200"/>
              <a:ext cx="1297" cy="441"/>
              <a:chOff x="2112" y="528"/>
              <a:chExt cx="2088" cy="681"/>
            </a:xfrm>
          </p:grpSpPr>
          <p:sp>
            <p:nvSpPr>
              <p:cNvPr id="39075" name="Rectangle 39"/>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76" name="Rectangle 40"/>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77" name="Rectangle 41"/>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78" name="Rectangle 42"/>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39070" name="Group 43"/>
            <p:cNvGrpSpPr>
              <a:grpSpLocks noChangeAspect="1"/>
            </p:cNvGrpSpPr>
            <p:nvPr/>
          </p:nvGrpSpPr>
          <p:grpSpPr bwMode="auto">
            <a:xfrm flipH="1">
              <a:off x="3643" y="1296"/>
              <a:ext cx="241" cy="233"/>
              <a:chOff x="1362" y="528"/>
              <a:chExt cx="518" cy="432"/>
            </a:xfrm>
          </p:grpSpPr>
          <p:grpSp>
            <p:nvGrpSpPr>
              <p:cNvPr id="39071" name="Group 44"/>
              <p:cNvGrpSpPr>
                <a:grpSpLocks noChangeAspect="1"/>
              </p:cNvGrpSpPr>
              <p:nvPr/>
            </p:nvGrpSpPr>
            <p:grpSpPr bwMode="auto">
              <a:xfrm>
                <a:off x="1374" y="528"/>
                <a:ext cx="480" cy="432"/>
                <a:chOff x="1392" y="528"/>
                <a:chExt cx="480" cy="432"/>
              </a:xfrm>
            </p:grpSpPr>
            <p:sp>
              <p:nvSpPr>
                <p:cNvPr id="39073" name="Rectangle 45"/>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74" name="Rectangle 46"/>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fontAlgn="base" hangingPunct="0">
                    <a:spcBef>
                      <a:spcPct val="0"/>
                    </a:spcBef>
                    <a:spcAft>
                      <a:spcPct val="0"/>
                    </a:spcAft>
                  </a:pPr>
                  <a:endParaRPr lang="zh-CN" altLang="zh-CN" sz="1000" b="1">
                    <a:solidFill>
                      <a:srgbClr val="000000"/>
                    </a:solidFill>
                    <a:latin typeface="Comic Sans MS" pitchFamily="66" charset="0"/>
                  </a:endParaRPr>
                </a:p>
              </p:txBody>
            </p:sp>
          </p:grpSp>
          <p:sp>
            <p:nvSpPr>
              <p:cNvPr id="39072" name="Text Box 47"/>
              <p:cNvSpPr txBox="1">
                <a:spLocks noChangeAspect="1" noChangeArrowheads="1"/>
              </p:cNvSpPr>
              <p:nvPr/>
            </p:nvSpPr>
            <p:spPr bwMode="auto">
              <a:xfrm>
                <a:off x="1362" y="574"/>
                <a:ext cx="518" cy="286"/>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Reg</a:t>
                </a:r>
              </a:p>
            </p:txBody>
          </p:sp>
        </p:grpSp>
      </p:grpSp>
      <p:grpSp>
        <p:nvGrpSpPr>
          <p:cNvPr id="38919" name="Group 48"/>
          <p:cNvGrpSpPr>
            <a:grpSpLocks/>
          </p:cNvGrpSpPr>
          <p:nvPr/>
        </p:nvGrpSpPr>
        <p:grpSpPr bwMode="auto">
          <a:xfrm>
            <a:off x="3597275" y="2747963"/>
            <a:ext cx="3267075" cy="700087"/>
            <a:chOff x="1933" y="1200"/>
            <a:chExt cx="1952" cy="441"/>
          </a:xfrm>
        </p:grpSpPr>
        <p:grpSp>
          <p:nvGrpSpPr>
            <p:cNvPr id="39025" name="Group 49"/>
            <p:cNvGrpSpPr>
              <a:grpSpLocks noChangeAspect="1"/>
            </p:cNvGrpSpPr>
            <p:nvPr/>
          </p:nvGrpSpPr>
          <p:grpSpPr bwMode="auto">
            <a:xfrm>
              <a:off x="2421" y="1304"/>
              <a:ext cx="241" cy="233"/>
              <a:chOff x="1357" y="528"/>
              <a:chExt cx="522" cy="432"/>
            </a:xfrm>
          </p:grpSpPr>
          <p:grpSp>
            <p:nvGrpSpPr>
              <p:cNvPr id="39054" name="Group 50"/>
              <p:cNvGrpSpPr>
                <a:grpSpLocks noChangeAspect="1"/>
              </p:cNvGrpSpPr>
              <p:nvPr/>
            </p:nvGrpSpPr>
            <p:grpSpPr bwMode="auto">
              <a:xfrm>
                <a:off x="1374" y="528"/>
                <a:ext cx="480" cy="432"/>
                <a:chOff x="1392" y="528"/>
                <a:chExt cx="480" cy="432"/>
              </a:xfrm>
            </p:grpSpPr>
            <p:sp>
              <p:nvSpPr>
                <p:cNvPr id="39056" name="Rectangle 51"/>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57" name="Rectangle 52"/>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fontAlgn="base" hangingPunct="0">
                    <a:spcBef>
                      <a:spcPct val="0"/>
                    </a:spcBef>
                    <a:spcAft>
                      <a:spcPct val="0"/>
                    </a:spcAft>
                  </a:pPr>
                  <a:endParaRPr lang="zh-CN" altLang="zh-CN" sz="1000" b="1">
                    <a:solidFill>
                      <a:srgbClr val="000000"/>
                    </a:solidFill>
                    <a:latin typeface="Comic Sans MS" pitchFamily="66" charset="0"/>
                  </a:endParaRPr>
                </a:p>
              </p:txBody>
            </p:sp>
          </p:grpSp>
          <p:sp>
            <p:nvSpPr>
              <p:cNvPr id="39055" name="Text Box 53"/>
              <p:cNvSpPr txBox="1">
                <a:spLocks noChangeAspect="1" noChangeArrowheads="1"/>
              </p:cNvSpPr>
              <p:nvPr/>
            </p:nvSpPr>
            <p:spPr bwMode="auto">
              <a:xfrm>
                <a:off x="1357" y="574"/>
                <a:ext cx="522" cy="286"/>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Reg</a:t>
                </a:r>
              </a:p>
            </p:txBody>
          </p:sp>
        </p:grpSp>
        <p:sp>
          <p:nvSpPr>
            <p:cNvPr id="39026" name="Line 54"/>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27" name="Line 55"/>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39028" name="Group 56"/>
            <p:cNvGrpSpPr>
              <a:grpSpLocks noChangeAspect="1"/>
            </p:cNvGrpSpPr>
            <p:nvPr/>
          </p:nvGrpSpPr>
          <p:grpSpPr bwMode="auto">
            <a:xfrm>
              <a:off x="2851" y="1235"/>
              <a:ext cx="206" cy="371"/>
              <a:chOff x="2991" y="411"/>
              <a:chExt cx="371" cy="768"/>
            </a:xfrm>
          </p:grpSpPr>
          <p:sp>
            <p:nvSpPr>
              <p:cNvPr id="39050" name="AutoShape 57"/>
              <p:cNvSpPr>
                <a:spLocks noChangeAspect="1" noChangeArrowheads="1"/>
              </p:cNvSpPr>
              <p:nvPr/>
            </p:nvSpPr>
            <p:spPr bwMode="auto">
              <a:xfrm rot="-5400000">
                <a:off x="2798" y="626"/>
                <a:ext cx="768" cy="337"/>
              </a:xfrm>
              <a:custGeom>
                <a:avLst/>
                <a:gdLst>
                  <a:gd name="T0" fmla="*/ 1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p:spPr>
            <p:txBody>
              <a:bodyPr vert="eaVert"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51" name="AutoShape 58"/>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52" name="Freeform 59"/>
              <p:cNvSpPr>
                <a:spLocks noChangeAspect="1"/>
              </p:cNvSpPr>
              <p:nvPr/>
            </p:nvSpPr>
            <p:spPr bwMode="auto">
              <a:xfrm rot="5400000">
                <a:off x="2974" y="725"/>
                <a:ext cx="218" cy="139"/>
              </a:xfrm>
              <a:custGeom>
                <a:avLst/>
                <a:gdLst>
                  <a:gd name="T0" fmla="*/ 0 w 384"/>
                  <a:gd name="T1" fmla="*/ 67 h 288"/>
                  <a:gd name="T2" fmla="*/ 62 w 384"/>
                  <a:gd name="T3" fmla="*/ 0 h 288"/>
                  <a:gd name="T4" fmla="*/ 124 w 384"/>
                  <a:gd name="T5" fmla="*/ 67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53" name="Text Box 60"/>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ALU</a:t>
                </a:r>
              </a:p>
            </p:txBody>
          </p:sp>
        </p:grpSp>
        <p:sp>
          <p:nvSpPr>
            <p:cNvPr id="39029" name="Line 61"/>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30" name="Line 62"/>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39031" name="Group 63"/>
            <p:cNvGrpSpPr>
              <a:grpSpLocks noChangeAspect="1"/>
            </p:cNvGrpSpPr>
            <p:nvPr/>
          </p:nvGrpSpPr>
          <p:grpSpPr bwMode="auto">
            <a:xfrm>
              <a:off x="3181" y="1305"/>
              <a:ext cx="334" cy="232"/>
              <a:chOff x="3792" y="576"/>
              <a:chExt cx="723" cy="480"/>
            </a:xfrm>
          </p:grpSpPr>
          <p:sp>
            <p:nvSpPr>
              <p:cNvPr id="39048" name="Rectangle 64"/>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fontAlgn="base" hangingPunct="0">
                  <a:spcBef>
                    <a:spcPct val="0"/>
                  </a:spcBef>
                  <a:spcAft>
                    <a:spcPct val="0"/>
                  </a:spcAft>
                </a:pPr>
                <a:endParaRPr lang="zh-CN" altLang="zh-CN" sz="1000" b="1">
                  <a:solidFill>
                    <a:srgbClr val="000000"/>
                  </a:solidFill>
                  <a:latin typeface="Comic Sans MS" pitchFamily="66" charset="0"/>
                </a:endParaRPr>
              </a:p>
            </p:txBody>
          </p:sp>
          <p:sp>
            <p:nvSpPr>
              <p:cNvPr id="39049" name="Text Box 65"/>
              <p:cNvSpPr txBox="1">
                <a:spLocks noChangeAspect="1" noChangeArrowheads="1"/>
              </p:cNvSpPr>
              <p:nvPr/>
            </p:nvSpPr>
            <p:spPr bwMode="auto">
              <a:xfrm>
                <a:off x="3792" y="628"/>
                <a:ext cx="723" cy="318"/>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DMem</a:t>
                </a:r>
              </a:p>
            </p:txBody>
          </p:sp>
        </p:grpSp>
        <p:sp>
          <p:nvSpPr>
            <p:cNvPr id="39032" name="Freeform 66"/>
            <p:cNvSpPr>
              <a:spLocks noChangeAspect="1"/>
            </p:cNvSpPr>
            <p:nvPr/>
          </p:nvSpPr>
          <p:spPr bwMode="auto">
            <a:xfrm>
              <a:off x="3208" y="1421"/>
              <a:ext cx="332" cy="185"/>
            </a:xfrm>
            <a:custGeom>
              <a:avLst/>
              <a:gdLst>
                <a:gd name="T0" fmla="*/ 0 w 816"/>
                <a:gd name="T1" fmla="*/ 0 h 384"/>
                <a:gd name="T2" fmla="*/ 0 w 816"/>
                <a:gd name="T3" fmla="*/ 89 h 384"/>
                <a:gd name="T4" fmla="*/ 119 w 816"/>
                <a:gd name="T5" fmla="*/ 89 h 384"/>
                <a:gd name="T6" fmla="*/ 119 w 816"/>
                <a:gd name="T7" fmla="*/ 33 h 384"/>
                <a:gd name="T8" fmla="*/ 135 w 816"/>
                <a:gd name="T9" fmla="*/ 33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33" name="Line 67"/>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34" name="Line 68"/>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39035" name="Group 69"/>
            <p:cNvGrpSpPr>
              <a:grpSpLocks noChangeAspect="1"/>
            </p:cNvGrpSpPr>
            <p:nvPr/>
          </p:nvGrpSpPr>
          <p:grpSpPr bwMode="auto">
            <a:xfrm>
              <a:off x="1933" y="1305"/>
              <a:ext cx="352" cy="232"/>
              <a:chOff x="1062" y="576"/>
              <a:chExt cx="759" cy="480"/>
            </a:xfrm>
          </p:grpSpPr>
          <p:sp>
            <p:nvSpPr>
              <p:cNvPr id="39046" name="Rectangle 70"/>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fontAlgn="base" hangingPunct="0">
                  <a:spcBef>
                    <a:spcPct val="0"/>
                  </a:spcBef>
                  <a:spcAft>
                    <a:spcPct val="0"/>
                  </a:spcAft>
                </a:pPr>
                <a:endParaRPr lang="zh-CN" altLang="zh-CN" sz="1000" b="1">
                  <a:solidFill>
                    <a:srgbClr val="000000"/>
                  </a:solidFill>
                  <a:latin typeface="Comic Sans MS" pitchFamily="66" charset="0"/>
                </a:endParaRPr>
              </a:p>
            </p:txBody>
          </p:sp>
          <p:sp>
            <p:nvSpPr>
              <p:cNvPr id="39047" name="Text Box 71"/>
              <p:cNvSpPr txBox="1">
                <a:spLocks noChangeAspect="1" noChangeArrowheads="1"/>
              </p:cNvSpPr>
              <p:nvPr/>
            </p:nvSpPr>
            <p:spPr bwMode="auto">
              <a:xfrm>
                <a:off x="1062" y="628"/>
                <a:ext cx="759" cy="318"/>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smtClean="0">
                    <a:solidFill>
                      <a:srgbClr val="000000"/>
                    </a:solidFill>
                    <a:latin typeface="Comic Sans MS" pitchFamily="66" charset="0"/>
                  </a:rPr>
                  <a:t>Ifetch</a:t>
                </a:r>
                <a:endParaRPr lang="en-US" altLang="zh-CN" sz="1000" b="1" dirty="0">
                  <a:solidFill>
                    <a:srgbClr val="000000"/>
                  </a:solidFill>
                  <a:latin typeface="Comic Sans MS" pitchFamily="66" charset="0"/>
                </a:endParaRPr>
              </a:p>
            </p:txBody>
          </p:sp>
        </p:grpSp>
        <p:grpSp>
          <p:nvGrpSpPr>
            <p:cNvPr id="39036" name="Group 72"/>
            <p:cNvGrpSpPr>
              <a:grpSpLocks/>
            </p:cNvGrpSpPr>
            <p:nvPr/>
          </p:nvGrpSpPr>
          <p:grpSpPr bwMode="auto">
            <a:xfrm>
              <a:off x="2288" y="1200"/>
              <a:ext cx="1297" cy="441"/>
              <a:chOff x="2112" y="528"/>
              <a:chExt cx="2088" cy="681"/>
            </a:xfrm>
          </p:grpSpPr>
          <p:sp>
            <p:nvSpPr>
              <p:cNvPr id="39042" name="Rectangle 73"/>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43" name="Rectangle 74"/>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44" name="Rectangle 75"/>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45" name="Rectangle 76"/>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39037" name="Group 77"/>
            <p:cNvGrpSpPr>
              <a:grpSpLocks noChangeAspect="1"/>
            </p:cNvGrpSpPr>
            <p:nvPr/>
          </p:nvGrpSpPr>
          <p:grpSpPr bwMode="auto">
            <a:xfrm flipH="1">
              <a:off x="3644" y="1296"/>
              <a:ext cx="241" cy="233"/>
              <a:chOff x="1364" y="528"/>
              <a:chExt cx="518" cy="432"/>
            </a:xfrm>
          </p:grpSpPr>
          <p:grpSp>
            <p:nvGrpSpPr>
              <p:cNvPr id="39038" name="Group 78"/>
              <p:cNvGrpSpPr>
                <a:grpSpLocks noChangeAspect="1"/>
              </p:cNvGrpSpPr>
              <p:nvPr/>
            </p:nvGrpSpPr>
            <p:grpSpPr bwMode="auto">
              <a:xfrm>
                <a:off x="1374" y="528"/>
                <a:ext cx="480" cy="432"/>
                <a:chOff x="1392" y="528"/>
                <a:chExt cx="480" cy="432"/>
              </a:xfrm>
            </p:grpSpPr>
            <p:sp>
              <p:nvSpPr>
                <p:cNvPr id="39040" name="Rectangle 79"/>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41" name="Rectangle 80"/>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fontAlgn="base" hangingPunct="0">
                    <a:spcBef>
                      <a:spcPct val="0"/>
                    </a:spcBef>
                    <a:spcAft>
                      <a:spcPct val="0"/>
                    </a:spcAft>
                  </a:pPr>
                  <a:endParaRPr lang="zh-CN" altLang="zh-CN" sz="1000" b="1">
                    <a:solidFill>
                      <a:srgbClr val="000000"/>
                    </a:solidFill>
                    <a:latin typeface="Comic Sans MS" pitchFamily="66" charset="0"/>
                  </a:endParaRPr>
                </a:p>
              </p:txBody>
            </p:sp>
          </p:grpSp>
          <p:sp>
            <p:nvSpPr>
              <p:cNvPr id="39039" name="Text Box 81"/>
              <p:cNvSpPr txBox="1">
                <a:spLocks noChangeAspect="1" noChangeArrowheads="1"/>
              </p:cNvSpPr>
              <p:nvPr/>
            </p:nvSpPr>
            <p:spPr bwMode="auto">
              <a:xfrm>
                <a:off x="1364" y="574"/>
                <a:ext cx="518" cy="286"/>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Reg</a:t>
                </a:r>
              </a:p>
            </p:txBody>
          </p:sp>
        </p:grpSp>
      </p:grpSp>
      <p:grpSp>
        <p:nvGrpSpPr>
          <p:cNvPr id="38920" name="Group 82"/>
          <p:cNvGrpSpPr>
            <a:grpSpLocks/>
          </p:cNvGrpSpPr>
          <p:nvPr/>
        </p:nvGrpSpPr>
        <p:grpSpPr bwMode="auto">
          <a:xfrm>
            <a:off x="2903538" y="1922463"/>
            <a:ext cx="3265487" cy="700087"/>
            <a:chOff x="1932" y="1200"/>
            <a:chExt cx="1951" cy="441"/>
          </a:xfrm>
        </p:grpSpPr>
        <p:grpSp>
          <p:nvGrpSpPr>
            <p:cNvPr id="38992" name="Group 83"/>
            <p:cNvGrpSpPr>
              <a:grpSpLocks noChangeAspect="1"/>
            </p:cNvGrpSpPr>
            <p:nvPr/>
          </p:nvGrpSpPr>
          <p:grpSpPr bwMode="auto">
            <a:xfrm>
              <a:off x="2420" y="1304"/>
              <a:ext cx="241" cy="233"/>
              <a:chOff x="1355" y="528"/>
              <a:chExt cx="522" cy="432"/>
            </a:xfrm>
          </p:grpSpPr>
          <p:grpSp>
            <p:nvGrpSpPr>
              <p:cNvPr id="39021" name="Group 84"/>
              <p:cNvGrpSpPr>
                <a:grpSpLocks noChangeAspect="1"/>
              </p:cNvGrpSpPr>
              <p:nvPr/>
            </p:nvGrpSpPr>
            <p:grpSpPr bwMode="auto">
              <a:xfrm>
                <a:off x="1374" y="528"/>
                <a:ext cx="480" cy="432"/>
                <a:chOff x="1392" y="528"/>
                <a:chExt cx="480" cy="432"/>
              </a:xfrm>
            </p:grpSpPr>
            <p:sp>
              <p:nvSpPr>
                <p:cNvPr id="39023" name="Rectangle 85"/>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24" name="Rectangle 86"/>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fontAlgn="base" hangingPunct="0">
                    <a:spcBef>
                      <a:spcPct val="0"/>
                    </a:spcBef>
                    <a:spcAft>
                      <a:spcPct val="0"/>
                    </a:spcAft>
                  </a:pPr>
                  <a:endParaRPr lang="zh-CN" altLang="zh-CN" sz="1000" b="1">
                    <a:solidFill>
                      <a:srgbClr val="000000"/>
                    </a:solidFill>
                    <a:latin typeface="Comic Sans MS" pitchFamily="66" charset="0"/>
                  </a:endParaRPr>
                </a:p>
              </p:txBody>
            </p:sp>
          </p:grpSp>
          <p:sp>
            <p:nvSpPr>
              <p:cNvPr id="39022" name="Text Box 87"/>
              <p:cNvSpPr txBox="1">
                <a:spLocks noChangeAspect="1" noChangeArrowheads="1"/>
              </p:cNvSpPr>
              <p:nvPr/>
            </p:nvSpPr>
            <p:spPr bwMode="auto">
              <a:xfrm>
                <a:off x="1355" y="574"/>
                <a:ext cx="522" cy="286"/>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Reg</a:t>
                </a:r>
              </a:p>
            </p:txBody>
          </p:sp>
        </p:grpSp>
        <p:sp>
          <p:nvSpPr>
            <p:cNvPr id="38993" name="Line 88"/>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8994" name="Line 89"/>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38995" name="Group 90"/>
            <p:cNvGrpSpPr>
              <a:grpSpLocks noChangeAspect="1"/>
            </p:cNvGrpSpPr>
            <p:nvPr/>
          </p:nvGrpSpPr>
          <p:grpSpPr bwMode="auto">
            <a:xfrm>
              <a:off x="2851" y="1235"/>
              <a:ext cx="206" cy="371"/>
              <a:chOff x="2991" y="411"/>
              <a:chExt cx="371" cy="768"/>
            </a:xfrm>
          </p:grpSpPr>
          <p:sp>
            <p:nvSpPr>
              <p:cNvPr id="39017" name="AutoShape 91"/>
              <p:cNvSpPr>
                <a:spLocks noChangeAspect="1" noChangeArrowheads="1"/>
              </p:cNvSpPr>
              <p:nvPr/>
            </p:nvSpPr>
            <p:spPr bwMode="auto">
              <a:xfrm rot="-5400000">
                <a:off x="2798" y="626"/>
                <a:ext cx="768" cy="337"/>
              </a:xfrm>
              <a:custGeom>
                <a:avLst/>
                <a:gdLst>
                  <a:gd name="T0" fmla="*/ 1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p:spPr>
            <p:txBody>
              <a:bodyPr vert="eaVert"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18" name="AutoShape 92"/>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19" name="Freeform 93"/>
              <p:cNvSpPr>
                <a:spLocks noChangeAspect="1"/>
              </p:cNvSpPr>
              <p:nvPr/>
            </p:nvSpPr>
            <p:spPr bwMode="auto">
              <a:xfrm rot="5400000">
                <a:off x="2974" y="725"/>
                <a:ext cx="218" cy="139"/>
              </a:xfrm>
              <a:custGeom>
                <a:avLst/>
                <a:gdLst>
                  <a:gd name="T0" fmla="*/ 0 w 384"/>
                  <a:gd name="T1" fmla="*/ 67 h 288"/>
                  <a:gd name="T2" fmla="*/ 62 w 384"/>
                  <a:gd name="T3" fmla="*/ 0 h 288"/>
                  <a:gd name="T4" fmla="*/ 124 w 384"/>
                  <a:gd name="T5" fmla="*/ 67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20" name="Text Box 94"/>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ALU</a:t>
                </a:r>
              </a:p>
            </p:txBody>
          </p:sp>
        </p:grpSp>
        <p:sp>
          <p:nvSpPr>
            <p:cNvPr id="38996" name="Line 95"/>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8997" name="Line 96"/>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38998" name="Group 97"/>
            <p:cNvGrpSpPr>
              <a:grpSpLocks noChangeAspect="1"/>
            </p:cNvGrpSpPr>
            <p:nvPr/>
          </p:nvGrpSpPr>
          <p:grpSpPr bwMode="auto">
            <a:xfrm>
              <a:off x="3180" y="1305"/>
              <a:ext cx="334" cy="232"/>
              <a:chOff x="3790" y="576"/>
              <a:chExt cx="722" cy="480"/>
            </a:xfrm>
          </p:grpSpPr>
          <p:sp>
            <p:nvSpPr>
              <p:cNvPr id="39015" name="Rectangle 98"/>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fontAlgn="base" hangingPunct="0">
                  <a:spcBef>
                    <a:spcPct val="0"/>
                  </a:spcBef>
                  <a:spcAft>
                    <a:spcPct val="0"/>
                  </a:spcAft>
                </a:pPr>
                <a:endParaRPr lang="zh-CN" altLang="zh-CN" sz="1000" b="1">
                  <a:solidFill>
                    <a:srgbClr val="000000"/>
                  </a:solidFill>
                  <a:latin typeface="Comic Sans MS" pitchFamily="66" charset="0"/>
                </a:endParaRPr>
              </a:p>
            </p:txBody>
          </p:sp>
          <p:sp>
            <p:nvSpPr>
              <p:cNvPr id="39016" name="Text Box 99"/>
              <p:cNvSpPr txBox="1">
                <a:spLocks noChangeAspect="1" noChangeArrowheads="1"/>
              </p:cNvSpPr>
              <p:nvPr/>
            </p:nvSpPr>
            <p:spPr bwMode="auto">
              <a:xfrm>
                <a:off x="3790" y="628"/>
                <a:ext cx="722" cy="318"/>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DMem</a:t>
                </a:r>
              </a:p>
            </p:txBody>
          </p:sp>
        </p:grpSp>
        <p:sp>
          <p:nvSpPr>
            <p:cNvPr id="38999" name="Freeform 100"/>
            <p:cNvSpPr>
              <a:spLocks noChangeAspect="1"/>
            </p:cNvSpPr>
            <p:nvPr/>
          </p:nvSpPr>
          <p:spPr bwMode="auto">
            <a:xfrm>
              <a:off x="3208" y="1421"/>
              <a:ext cx="332" cy="185"/>
            </a:xfrm>
            <a:custGeom>
              <a:avLst/>
              <a:gdLst>
                <a:gd name="T0" fmla="*/ 0 w 816"/>
                <a:gd name="T1" fmla="*/ 0 h 384"/>
                <a:gd name="T2" fmla="*/ 0 w 816"/>
                <a:gd name="T3" fmla="*/ 89 h 384"/>
                <a:gd name="T4" fmla="*/ 119 w 816"/>
                <a:gd name="T5" fmla="*/ 89 h 384"/>
                <a:gd name="T6" fmla="*/ 119 w 816"/>
                <a:gd name="T7" fmla="*/ 33 h 384"/>
                <a:gd name="T8" fmla="*/ 135 w 816"/>
                <a:gd name="T9" fmla="*/ 33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00" name="Line 101"/>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01" name="Line 102"/>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39002" name="Group 103"/>
            <p:cNvGrpSpPr>
              <a:grpSpLocks noChangeAspect="1"/>
            </p:cNvGrpSpPr>
            <p:nvPr/>
          </p:nvGrpSpPr>
          <p:grpSpPr bwMode="auto">
            <a:xfrm>
              <a:off x="1932" y="1305"/>
              <a:ext cx="352" cy="232"/>
              <a:chOff x="1057" y="576"/>
              <a:chExt cx="760" cy="480"/>
            </a:xfrm>
          </p:grpSpPr>
          <p:sp>
            <p:nvSpPr>
              <p:cNvPr id="39013" name="Rectangle 104"/>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fontAlgn="base" hangingPunct="0">
                  <a:spcBef>
                    <a:spcPct val="0"/>
                  </a:spcBef>
                  <a:spcAft>
                    <a:spcPct val="0"/>
                  </a:spcAft>
                </a:pPr>
                <a:endParaRPr lang="zh-CN" altLang="zh-CN" sz="1000" b="1">
                  <a:solidFill>
                    <a:srgbClr val="000000"/>
                  </a:solidFill>
                  <a:latin typeface="Comic Sans MS" pitchFamily="66" charset="0"/>
                </a:endParaRPr>
              </a:p>
            </p:txBody>
          </p:sp>
          <p:sp>
            <p:nvSpPr>
              <p:cNvPr id="39014" name="Text Box 105"/>
              <p:cNvSpPr txBox="1">
                <a:spLocks noChangeAspect="1" noChangeArrowheads="1"/>
              </p:cNvSpPr>
              <p:nvPr/>
            </p:nvSpPr>
            <p:spPr bwMode="auto">
              <a:xfrm>
                <a:off x="1057" y="628"/>
                <a:ext cx="760" cy="318"/>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smtClean="0">
                    <a:solidFill>
                      <a:srgbClr val="000000"/>
                    </a:solidFill>
                    <a:latin typeface="Comic Sans MS" pitchFamily="66" charset="0"/>
                  </a:rPr>
                  <a:t>Ifetch</a:t>
                </a:r>
                <a:endParaRPr lang="en-US" altLang="zh-CN" sz="1000" b="1" dirty="0">
                  <a:solidFill>
                    <a:srgbClr val="000000"/>
                  </a:solidFill>
                  <a:latin typeface="Comic Sans MS" pitchFamily="66" charset="0"/>
                </a:endParaRPr>
              </a:p>
            </p:txBody>
          </p:sp>
        </p:grpSp>
        <p:grpSp>
          <p:nvGrpSpPr>
            <p:cNvPr id="39003" name="Group 106"/>
            <p:cNvGrpSpPr>
              <a:grpSpLocks/>
            </p:cNvGrpSpPr>
            <p:nvPr/>
          </p:nvGrpSpPr>
          <p:grpSpPr bwMode="auto">
            <a:xfrm>
              <a:off x="2288" y="1200"/>
              <a:ext cx="1297" cy="441"/>
              <a:chOff x="2112" y="528"/>
              <a:chExt cx="2088" cy="681"/>
            </a:xfrm>
          </p:grpSpPr>
          <p:sp>
            <p:nvSpPr>
              <p:cNvPr id="39009" name="Rectangle 107"/>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10" name="Rectangle 108"/>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11" name="Rectangle 109"/>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12" name="Rectangle 110"/>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39004" name="Group 111"/>
            <p:cNvGrpSpPr>
              <a:grpSpLocks noChangeAspect="1"/>
            </p:cNvGrpSpPr>
            <p:nvPr/>
          </p:nvGrpSpPr>
          <p:grpSpPr bwMode="auto">
            <a:xfrm flipH="1">
              <a:off x="3642" y="1296"/>
              <a:ext cx="241" cy="233"/>
              <a:chOff x="1360" y="528"/>
              <a:chExt cx="518" cy="432"/>
            </a:xfrm>
          </p:grpSpPr>
          <p:grpSp>
            <p:nvGrpSpPr>
              <p:cNvPr id="39005" name="Group 112"/>
              <p:cNvGrpSpPr>
                <a:grpSpLocks noChangeAspect="1"/>
              </p:cNvGrpSpPr>
              <p:nvPr/>
            </p:nvGrpSpPr>
            <p:grpSpPr bwMode="auto">
              <a:xfrm>
                <a:off x="1374" y="528"/>
                <a:ext cx="480" cy="432"/>
                <a:chOff x="1392" y="528"/>
                <a:chExt cx="480" cy="432"/>
              </a:xfrm>
            </p:grpSpPr>
            <p:sp>
              <p:nvSpPr>
                <p:cNvPr id="39007" name="Rectangle 113"/>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008" name="Rectangle 114"/>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fontAlgn="base" hangingPunct="0">
                    <a:spcBef>
                      <a:spcPct val="0"/>
                    </a:spcBef>
                    <a:spcAft>
                      <a:spcPct val="0"/>
                    </a:spcAft>
                  </a:pPr>
                  <a:endParaRPr lang="zh-CN" altLang="zh-CN" sz="1000" b="1">
                    <a:solidFill>
                      <a:srgbClr val="000000"/>
                    </a:solidFill>
                    <a:latin typeface="Comic Sans MS" pitchFamily="66" charset="0"/>
                  </a:endParaRPr>
                </a:p>
              </p:txBody>
            </p:sp>
          </p:grpSp>
          <p:sp>
            <p:nvSpPr>
              <p:cNvPr id="39006" name="Text Box 115"/>
              <p:cNvSpPr txBox="1">
                <a:spLocks noChangeAspect="1" noChangeArrowheads="1"/>
              </p:cNvSpPr>
              <p:nvPr/>
            </p:nvSpPr>
            <p:spPr bwMode="auto">
              <a:xfrm>
                <a:off x="1360" y="574"/>
                <a:ext cx="518" cy="286"/>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Reg</a:t>
                </a:r>
              </a:p>
            </p:txBody>
          </p:sp>
        </p:grpSp>
      </p:grpSp>
      <p:grpSp>
        <p:nvGrpSpPr>
          <p:cNvPr id="38921" name="Group 116"/>
          <p:cNvGrpSpPr>
            <a:grpSpLocks/>
          </p:cNvGrpSpPr>
          <p:nvPr/>
        </p:nvGrpSpPr>
        <p:grpSpPr bwMode="auto">
          <a:xfrm>
            <a:off x="5002213" y="4437063"/>
            <a:ext cx="3263900" cy="700087"/>
            <a:chOff x="1933" y="1200"/>
            <a:chExt cx="1950" cy="441"/>
          </a:xfrm>
        </p:grpSpPr>
        <p:grpSp>
          <p:nvGrpSpPr>
            <p:cNvPr id="38959" name="Group 117"/>
            <p:cNvGrpSpPr>
              <a:grpSpLocks noChangeAspect="1"/>
            </p:cNvGrpSpPr>
            <p:nvPr/>
          </p:nvGrpSpPr>
          <p:grpSpPr bwMode="auto">
            <a:xfrm>
              <a:off x="2419" y="1304"/>
              <a:ext cx="241" cy="233"/>
              <a:chOff x="1353" y="528"/>
              <a:chExt cx="522" cy="432"/>
            </a:xfrm>
          </p:grpSpPr>
          <p:grpSp>
            <p:nvGrpSpPr>
              <p:cNvPr id="38988" name="Group 118"/>
              <p:cNvGrpSpPr>
                <a:grpSpLocks noChangeAspect="1"/>
              </p:cNvGrpSpPr>
              <p:nvPr/>
            </p:nvGrpSpPr>
            <p:grpSpPr bwMode="auto">
              <a:xfrm>
                <a:off x="1374" y="528"/>
                <a:ext cx="480" cy="432"/>
                <a:chOff x="1392" y="528"/>
                <a:chExt cx="480" cy="432"/>
              </a:xfrm>
            </p:grpSpPr>
            <p:sp>
              <p:nvSpPr>
                <p:cNvPr id="38990" name="Rectangle 119"/>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8991" name="Rectangle 120"/>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fontAlgn="base" hangingPunct="0">
                    <a:spcBef>
                      <a:spcPct val="0"/>
                    </a:spcBef>
                    <a:spcAft>
                      <a:spcPct val="0"/>
                    </a:spcAft>
                  </a:pPr>
                  <a:endParaRPr lang="zh-CN" altLang="zh-CN" sz="1000" b="1">
                    <a:solidFill>
                      <a:srgbClr val="000000"/>
                    </a:solidFill>
                    <a:latin typeface="Comic Sans MS" pitchFamily="66" charset="0"/>
                  </a:endParaRPr>
                </a:p>
              </p:txBody>
            </p:sp>
          </p:grpSp>
          <p:sp>
            <p:nvSpPr>
              <p:cNvPr id="38989" name="Text Box 121"/>
              <p:cNvSpPr txBox="1">
                <a:spLocks noChangeAspect="1" noChangeArrowheads="1"/>
              </p:cNvSpPr>
              <p:nvPr/>
            </p:nvSpPr>
            <p:spPr bwMode="auto">
              <a:xfrm>
                <a:off x="1353" y="574"/>
                <a:ext cx="522" cy="286"/>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Reg</a:t>
                </a:r>
              </a:p>
            </p:txBody>
          </p:sp>
        </p:grpSp>
        <p:sp>
          <p:nvSpPr>
            <p:cNvPr id="38960" name="Line 122"/>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8961" name="Line 123"/>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38962" name="Group 124"/>
            <p:cNvGrpSpPr>
              <a:grpSpLocks noChangeAspect="1"/>
            </p:cNvGrpSpPr>
            <p:nvPr/>
          </p:nvGrpSpPr>
          <p:grpSpPr bwMode="auto">
            <a:xfrm>
              <a:off x="2851" y="1235"/>
              <a:ext cx="206" cy="371"/>
              <a:chOff x="2991" y="411"/>
              <a:chExt cx="371" cy="768"/>
            </a:xfrm>
          </p:grpSpPr>
          <p:sp>
            <p:nvSpPr>
              <p:cNvPr id="38984" name="AutoShape 125"/>
              <p:cNvSpPr>
                <a:spLocks noChangeAspect="1" noChangeArrowheads="1"/>
              </p:cNvSpPr>
              <p:nvPr/>
            </p:nvSpPr>
            <p:spPr bwMode="auto">
              <a:xfrm rot="-5400000">
                <a:off x="2798" y="626"/>
                <a:ext cx="768" cy="337"/>
              </a:xfrm>
              <a:custGeom>
                <a:avLst/>
                <a:gdLst>
                  <a:gd name="T0" fmla="*/ 1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p:spPr>
            <p:txBody>
              <a:bodyPr vert="eaVert"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8985" name="AutoShape 126"/>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8986" name="Freeform 127"/>
              <p:cNvSpPr>
                <a:spLocks noChangeAspect="1"/>
              </p:cNvSpPr>
              <p:nvPr/>
            </p:nvSpPr>
            <p:spPr bwMode="auto">
              <a:xfrm rot="5400000">
                <a:off x="2974" y="725"/>
                <a:ext cx="218" cy="139"/>
              </a:xfrm>
              <a:custGeom>
                <a:avLst/>
                <a:gdLst>
                  <a:gd name="T0" fmla="*/ 0 w 384"/>
                  <a:gd name="T1" fmla="*/ 67 h 288"/>
                  <a:gd name="T2" fmla="*/ 62 w 384"/>
                  <a:gd name="T3" fmla="*/ 0 h 288"/>
                  <a:gd name="T4" fmla="*/ 124 w 384"/>
                  <a:gd name="T5" fmla="*/ 67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8987" name="Text Box 128"/>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ALU</a:t>
                </a:r>
              </a:p>
            </p:txBody>
          </p:sp>
        </p:grpSp>
        <p:sp>
          <p:nvSpPr>
            <p:cNvPr id="38963" name="Line 129"/>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8964" name="Line 130"/>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38965" name="Group 131"/>
            <p:cNvGrpSpPr>
              <a:grpSpLocks noChangeAspect="1"/>
            </p:cNvGrpSpPr>
            <p:nvPr/>
          </p:nvGrpSpPr>
          <p:grpSpPr bwMode="auto">
            <a:xfrm>
              <a:off x="3180" y="1305"/>
              <a:ext cx="334" cy="232"/>
              <a:chOff x="3790" y="576"/>
              <a:chExt cx="722" cy="480"/>
            </a:xfrm>
          </p:grpSpPr>
          <p:sp>
            <p:nvSpPr>
              <p:cNvPr id="38982" name="Rectangle 132"/>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fontAlgn="base" hangingPunct="0">
                  <a:spcBef>
                    <a:spcPct val="0"/>
                  </a:spcBef>
                  <a:spcAft>
                    <a:spcPct val="0"/>
                  </a:spcAft>
                </a:pPr>
                <a:endParaRPr lang="zh-CN" altLang="zh-CN" sz="1000" b="1">
                  <a:solidFill>
                    <a:srgbClr val="000000"/>
                  </a:solidFill>
                  <a:latin typeface="Comic Sans MS" pitchFamily="66" charset="0"/>
                </a:endParaRPr>
              </a:p>
            </p:txBody>
          </p:sp>
          <p:sp>
            <p:nvSpPr>
              <p:cNvPr id="38983" name="Text Box 133"/>
              <p:cNvSpPr txBox="1">
                <a:spLocks noChangeAspect="1" noChangeArrowheads="1"/>
              </p:cNvSpPr>
              <p:nvPr/>
            </p:nvSpPr>
            <p:spPr bwMode="auto">
              <a:xfrm>
                <a:off x="3790" y="628"/>
                <a:ext cx="722" cy="318"/>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DMem</a:t>
                </a:r>
              </a:p>
            </p:txBody>
          </p:sp>
        </p:grpSp>
        <p:sp>
          <p:nvSpPr>
            <p:cNvPr id="38966" name="Freeform 134"/>
            <p:cNvSpPr>
              <a:spLocks noChangeAspect="1"/>
            </p:cNvSpPr>
            <p:nvPr/>
          </p:nvSpPr>
          <p:spPr bwMode="auto">
            <a:xfrm>
              <a:off x="3208" y="1421"/>
              <a:ext cx="332" cy="185"/>
            </a:xfrm>
            <a:custGeom>
              <a:avLst/>
              <a:gdLst>
                <a:gd name="T0" fmla="*/ 0 w 816"/>
                <a:gd name="T1" fmla="*/ 0 h 384"/>
                <a:gd name="T2" fmla="*/ 0 w 816"/>
                <a:gd name="T3" fmla="*/ 89 h 384"/>
                <a:gd name="T4" fmla="*/ 119 w 816"/>
                <a:gd name="T5" fmla="*/ 89 h 384"/>
                <a:gd name="T6" fmla="*/ 119 w 816"/>
                <a:gd name="T7" fmla="*/ 33 h 384"/>
                <a:gd name="T8" fmla="*/ 135 w 816"/>
                <a:gd name="T9" fmla="*/ 33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8967" name="Line 135"/>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8968" name="Line 136"/>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38969" name="Group 137"/>
            <p:cNvGrpSpPr>
              <a:grpSpLocks noChangeAspect="1"/>
            </p:cNvGrpSpPr>
            <p:nvPr/>
          </p:nvGrpSpPr>
          <p:grpSpPr bwMode="auto">
            <a:xfrm>
              <a:off x="1933" y="1305"/>
              <a:ext cx="352" cy="232"/>
              <a:chOff x="1062" y="576"/>
              <a:chExt cx="759" cy="480"/>
            </a:xfrm>
          </p:grpSpPr>
          <p:sp>
            <p:nvSpPr>
              <p:cNvPr id="38980" name="Rectangle 138"/>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fontAlgn="base" hangingPunct="0">
                  <a:spcBef>
                    <a:spcPct val="0"/>
                  </a:spcBef>
                  <a:spcAft>
                    <a:spcPct val="0"/>
                  </a:spcAft>
                </a:pPr>
                <a:endParaRPr lang="zh-CN" altLang="zh-CN" sz="1000" b="1">
                  <a:solidFill>
                    <a:srgbClr val="000000"/>
                  </a:solidFill>
                  <a:latin typeface="Comic Sans MS" pitchFamily="66" charset="0"/>
                </a:endParaRPr>
              </a:p>
            </p:txBody>
          </p:sp>
          <p:sp>
            <p:nvSpPr>
              <p:cNvPr id="38981" name="Text Box 139"/>
              <p:cNvSpPr txBox="1">
                <a:spLocks noChangeAspect="1" noChangeArrowheads="1"/>
              </p:cNvSpPr>
              <p:nvPr/>
            </p:nvSpPr>
            <p:spPr bwMode="auto">
              <a:xfrm>
                <a:off x="1062" y="628"/>
                <a:ext cx="759" cy="318"/>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smtClean="0">
                    <a:solidFill>
                      <a:srgbClr val="000000"/>
                    </a:solidFill>
                    <a:latin typeface="Comic Sans MS" pitchFamily="66" charset="0"/>
                  </a:rPr>
                  <a:t>Ifetch</a:t>
                </a:r>
                <a:endParaRPr lang="en-US" altLang="zh-CN" sz="1000" b="1" dirty="0">
                  <a:solidFill>
                    <a:srgbClr val="000000"/>
                  </a:solidFill>
                  <a:latin typeface="Comic Sans MS" pitchFamily="66" charset="0"/>
                </a:endParaRPr>
              </a:p>
            </p:txBody>
          </p:sp>
        </p:grpSp>
        <p:grpSp>
          <p:nvGrpSpPr>
            <p:cNvPr id="38970" name="Group 140"/>
            <p:cNvGrpSpPr>
              <a:grpSpLocks/>
            </p:cNvGrpSpPr>
            <p:nvPr/>
          </p:nvGrpSpPr>
          <p:grpSpPr bwMode="auto">
            <a:xfrm>
              <a:off x="2288" y="1200"/>
              <a:ext cx="1297" cy="441"/>
              <a:chOff x="2112" y="528"/>
              <a:chExt cx="2088" cy="681"/>
            </a:xfrm>
          </p:grpSpPr>
          <p:sp>
            <p:nvSpPr>
              <p:cNvPr id="38976" name="Rectangle 141"/>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8977" name="Rectangle 142"/>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8978" name="Rectangle 143"/>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8979" name="Rectangle 144"/>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38971" name="Group 145"/>
            <p:cNvGrpSpPr>
              <a:grpSpLocks noChangeAspect="1"/>
            </p:cNvGrpSpPr>
            <p:nvPr/>
          </p:nvGrpSpPr>
          <p:grpSpPr bwMode="auto">
            <a:xfrm flipH="1">
              <a:off x="3642" y="1296"/>
              <a:ext cx="241" cy="233"/>
              <a:chOff x="1360" y="528"/>
              <a:chExt cx="518" cy="432"/>
            </a:xfrm>
          </p:grpSpPr>
          <p:grpSp>
            <p:nvGrpSpPr>
              <p:cNvPr id="38972" name="Group 146"/>
              <p:cNvGrpSpPr>
                <a:grpSpLocks noChangeAspect="1"/>
              </p:cNvGrpSpPr>
              <p:nvPr/>
            </p:nvGrpSpPr>
            <p:grpSpPr bwMode="auto">
              <a:xfrm>
                <a:off x="1374" y="528"/>
                <a:ext cx="480" cy="432"/>
                <a:chOff x="1392" y="528"/>
                <a:chExt cx="480" cy="432"/>
              </a:xfrm>
            </p:grpSpPr>
            <p:sp>
              <p:nvSpPr>
                <p:cNvPr id="38974" name="Rectangle 147"/>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8975" name="Rectangle 148"/>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fontAlgn="base" hangingPunct="0">
                    <a:spcBef>
                      <a:spcPct val="0"/>
                    </a:spcBef>
                    <a:spcAft>
                      <a:spcPct val="0"/>
                    </a:spcAft>
                  </a:pPr>
                  <a:endParaRPr lang="zh-CN" altLang="zh-CN" sz="1000" b="1">
                    <a:solidFill>
                      <a:srgbClr val="000000"/>
                    </a:solidFill>
                    <a:latin typeface="Comic Sans MS" pitchFamily="66" charset="0"/>
                  </a:endParaRPr>
                </a:p>
              </p:txBody>
            </p:sp>
          </p:grpSp>
          <p:sp>
            <p:nvSpPr>
              <p:cNvPr id="38973" name="Text Box 149"/>
              <p:cNvSpPr txBox="1">
                <a:spLocks noChangeAspect="1" noChangeArrowheads="1"/>
              </p:cNvSpPr>
              <p:nvPr/>
            </p:nvSpPr>
            <p:spPr bwMode="auto">
              <a:xfrm>
                <a:off x="1360" y="574"/>
                <a:ext cx="518" cy="286"/>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Reg</a:t>
                </a:r>
              </a:p>
            </p:txBody>
          </p:sp>
        </p:grpSp>
      </p:grpSp>
      <p:grpSp>
        <p:nvGrpSpPr>
          <p:cNvPr id="38922" name="Group 150"/>
          <p:cNvGrpSpPr>
            <a:grpSpLocks/>
          </p:cNvGrpSpPr>
          <p:nvPr/>
        </p:nvGrpSpPr>
        <p:grpSpPr bwMode="auto">
          <a:xfrm>
            <a:off x="5705475" y="5249863"/>
            <a:ext cx="3263900" cy="700087"/>
            <a:chOff x="1933" y="1200"/>
            <a:chExt cx="1950" cy="441"/>
          </a:xfrm>
        </p:grpSpPr>
        <p:grpSp>
          <p:nvGrpSpPr>
            <p:cNvPr id="38926" name="Group 151"/>
            <p:cNvGrpSpPr>
              <a:grpSpLocks noChangeAspect="1"/>
            </p:cNvGrpSpPr>
            <p:nvPr/>
          </p:nvGrpSpPr>
          <p:grpSpPr bwMode="auto">
            <a:xfrm>
              <a:off x="2420" y="1304"/>
              <a:ext cx="240" cy="233"/>
              <a:chOff x="1355" y="528"/>
              <a:chExt cx="520" cy="432"/>
            </a:xfrm>
          </p:grpSpPr>
          <p:grpSp>
            <p:nvGrpSpPr>
              <p:cNvPr id="38955" name="Group 152"/>
              <p:cNvGrpSpPr>
                <a:grpSpLocks noChangeAspect="1"/>
              </p:cNvGrpSpPr>
              <p:nvPr/>
            </p:nvGrpSpPr>
            <p:grpSpPr bwMode="auto">
              <a:xfrm>
                <a:off x="1374" y="528"/>
                <a:ext cx="480" cy="432"/>
                <a:chOff x="1392" y="528"/>
                <a:chExt cx="480" cy="432"/>
              </a:xfrm>
            </p:grpSpPr>
            <p:sp>
              <p:nvSpPr>
                <p:cNvPr id="38957" name="Rectangle 153"/>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8958" name="Rectangle 154"/>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fontAlgn="base" hangingPunct="0">
                    <a:spcBef>
                      <a:spcPct val="0"/>
                    </a:spcBef>
                    <a:spcAft>
                      <a:spcPct val="0"/>
                    </a:spcAft>
                  </a:pPr>
                  <a:endParaRPr lang="zh-CN" altLang="zh-CN" sz="1000" b="1">
                    <a:solidFill>
                      <a:srgbClr val="000000"/>
                    </a:solidFill>
                    <a:latin typeface="Comic Sans MS" pitchFamily="66" charset="0"/>
                  </a:endParaRPr>
                </a:p>
              </p:txBody>
            </p:sp>
          </p:grpSp>
          <p:sp>
            <p:nvSpPr>
              <p:cNvPr id="38956" name="Text Box 155"/>
              <p:cNvSpPr txBox="1">
                <a:spLocks noChangeAspect="1" noChangeArrowheads="1"/>
              </p:cNvSpPr>
              <p:nvPr/>
            </p:nvSpPr>
            <p:spPr bwMode="auto">
              <a:xfrm>
                <a:off x="1355" y="574"/>
                <a:ext cx="520" cy="286"/>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Reg</a:t>
                </a:r>
              </a:p>
            </p:txBody>
          </p:sp>
        </p:grpSp>
        <p:sp>
          <p:nvSpPr>
            <p:cNvPr id="38927" name="Line 156"/>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8928" name="Line 157"/>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38929" name="Group 158"/>
            <p:cNvGrpSpPr>
              <a:grpSpLocks noChangeAspect="1"/>
            </p:cNvGrpSpPr>
            <p:nvPr/>
          </p:nvGrpSpPr>
          <p:grpSpPr bwMode="auto">
            <a:xfrm>
              <a:off x="2851" y="1235"/>
              <a:ext cx="206" cy="371"/>
              <a:chOff x="2991" y="411"/>
              <a:chExt cx="371" cy="768"/>
            </a:xfrm>
          </p:grpSpPr>
          <p:sp>
            <p:nvSpPr>
              <p:cNvPr id="38951" name="AutoShape 159"/>
              <p:cNvSpPr>
                <a:spLocks noChangeAspect="1" noChangeArrowheads="1"/>
              </p:cNvSpPr>
              <p:nvPr/>
            </p:nvSpPr>
            <p:spPr bwMode="auto">
              <a:xfrm rot="-5400000">
                <a:off x="2798" y="626"/>
                <a:ext cx="768" cy="337"/>
              </a:xfrm>
              <a:custGeom>
                <a:avLst/>
                <a:gdLst>
                  <a:gd name="T0" fmla="*/ 1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p:spPr>
            <p:txBody>
              <a:bodyPr vert="eaVert"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8952" name="AutoShape 160"/>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8953" name="Freeform 161"/>
              <p:cNvSpPr>
                <a:spLocks noChangeAspect="1"/>
              </p:cNvSpPr>
              <p:nvPr/>
            </p:nvSpPr>
            <p:spPr bwMode="auto">
              <a:xfrm rot="5400000">
                <a:off x="2974" y="725"/>
                <a:ext cx="218" cy="139"/>
              </a:xfrm>
              <a:custGeom>
                <a:avLst/>
                <a:gdLst>
                  <a:gd name="T0" fmla="*/ 0 w 384"/>
                  <a:gd name="T1" fmla="*/ 67 h 288"/>
                  <a:gd name="T2" fmla="*/ 62 w 384"/>
                  <a:gd name="T3" fmla="*/ 0 h 288"/>
                  <a:gd name="T4" fmla="*/ 124 w 384"/>
                  <a:gd name="T5" fmla="*/ 67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8954" name="Text Box 162"/>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ALU</a:t>
                </a:r>
              </a:p>
            </p:txBody>
          </p:sp>
        </p:grpSp>
        <p:sp>
          <p:nvSpPr>
            <p:cNvPr id="38930" name="Line 163"/>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8931" name="Line 164"/>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38932" name="Group 165"/>
            <p:cNvGrpSpPr>
              <a:grpSpLocks noChangeAspect="1"/>
            </p:cNvGrpSpPr>
            <p:nvPr/>
          </p:nvGrpSpPr>
          <p:grpSpPr bwMode="auto">
            <a:xfrm>
              <a:off x="3180" y="1305"/>
              <a:ext cx="334" cy="232"/>
              <a:chOff x="3790" y="576"/>
              <a:chExt cx="722" cy="480"/>
            </a:xfrm>
          </p:grpSpPr>
          <p:sp>
            <p:nvSpPr>
              <p:cNvPr id="38949" name="Rectangle 166"/>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fontAlgn="base" hangingPunct="0">
                  <a:spcBef>
                    <a:spcPct val="0"/>
                  </a:spcBef>
                  <a:spcAft>
                    <a:spcPct val="0"/>
                  </a:spcAft>
                </a:pPr>
                <a:endParaRPr lang="zh-CN" altLang="zh-CN" sz="1000" b="1">
                  <a:solidFill>
                    <a:srgbClr val="000000"/>
                  </a:solidFill>
                  <a:latin typeface="Comic Sans MS" pitchFamily="66" charset="0"/>
                </a:endParaRPr>
              </a:p>
            </p:txBody>
          </p:sp>
          <p:sp>
            <p:nvSpPr>
              <p:cNvPr id="38950" name="Text Box 167"/>
              <p:cNvSpPr txBox="1">
                <a:spLocks noChangeAspect="1" noChangeArrowheads="1"/>
              </p:cNvSpPr>
              <p:nvPr/>
            </p:nvSpPr>
            <p:spPr bwMode="auto">
              <a:xfrm>
                <a:off x="3790" y="628"/>
                <a:ext cx="722" cy="318"/>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DMem</a:t>
                </a:r>
              </a:p>
            </p:txBody>
          </p:sp>
        </p:grpSp>
        <p:sp>
          <p:nvSpPr>
            <p:cNvPr id="38933" name="Freeform 168"/>
            <p:cNvSpPr>
              <a:spLocks noChangeAspect="1"/>
            </p:cNvSpPr>
            <p:nvPr/>
          </p:nvSpPr>
          <p:spPr bwMode="auto">
            <a:xfrm>
              <a:off x="3208" y="1421"/>
              <a:ext cx="332" cy="185"/>
            </a:xfrm>
            <a:custGeom>
              <a:avLst/>
              <a:gdLst>
                <a:gd name="T0" fmla="*/ 0 w 816"/>
                <a:gd name="T1" fmla="*/ 0 h 384"/>
                <a:gd name="T2" fmla="*/ 0 w 816"/>
                <a:gd name="T3" fmla="*/ 89 h 384"/>
                <a:gd name="T4" fmla="*/ 119 w 816"/>
                <a:gd name="T5" fmla="*/ 89 h 384"/>
                <a:gd name="T6" fmla="*/ 119 w 816"/>
                <a:gd name="T7" fmla="*/ 33 h 384"/>
                <a:gd name="T8" fmla="*/ 135 w 816"/>
                <a:gd name="T9" fmla="*/ 33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8934" name="Line 169"/>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8935" name="Line 170"/>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38936" name="Group 171"/>
            <p:cNvGrpSpPr>
              <a:grpSpLocks noChangeAspect="1"/>
            </p:cNvGrpSpPr>
            <p:nvPr/>
          </p:nvGrpSpPr>
          <p:grpSpPr bwMode="auto">
            <a:xfrm>
              <a:off x="1933" y="1305"/>
              <a:ext cx="352" cy="232"/>
              <a:chOff x="1060" y="576"/>
              <a:chExt cx="760" cy="480"/>
            </a:xfrm>
          </p:grpSpPr>
          <p:sp>
            <p:nvSpPr>
              <p:cNvPr id="38947" name="Rectangle 172"/>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fontAlgn="base" hangingPunct="0">
                  <a:spcBef>
                    <a:spcPct val="0"/>
                  </a:spcBef>
                  <a:spcAft>
                    <a:spcPct val="0"/>
                  </a:spcAft>
                </a:pPr>
                <a:endParaRPr lang="zh-CN" altLang="zh-CN" sz="1000" b="1">
                  <a:solidFill>
                    <a:srgbClr val="000000"/>
                  </a:solidFill>
                  <a:latin typeface="Comic Sans MS" pitchFamily="66" charset="0"/>
                </a:endParaRPr>
              </a:p>
            </p:txBody>
          </p:sp>
          <p:sp>
            <p:nvSpPr>
              <p:cNvPr id="38948" name="Text Box 173"/>
              <p:cNvSpPr txBox="1">
                <a:spLocks noChangeAspect="1" noChangeArrowheads="1"/>
              </p:cNvSpPr>
              <p:nvPr/>
            </p:nvSpPr>
            <p:spPr bwMode="auto">
              <a:xfrm>
                <a:off x="1060" y="628"/>
                <a:ext cx="760" cy="318"/>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smtClean="0">
                    <a:solidFill>
                      <a:srgbClr val="000000"/>
                    </a:solidFill>
                    <a:latin typeface="Comic Sans MS" pitchFamily="66" charset="0"/>
                  </a:rPr>
                  <a:t>Ifetch</a:t>
                </a:r>
                <a:endParaRPr lang="en-US" altLang="zh-CN" sz="1000" b="1" dirty="0">
                  <a:solidFill>
                    <a:srgbClr val="000000"/>
                  </a:solidFill>
                  <a:latin typeface="Comic Sans MS" pitchFamily="66" charset="0"/>
                </a:endParaRPr>
              </a:p>
            </p:txBody>
          </p:sp>
        </p:grpSp>
        <p:grpSp>
          <p:nvGrpSpPr>
            <p:cNvPr id="38937" name="Group 174"/>
            <p:cNvGrpSpPr>
              <a:grpSpLocks/>
            </p:cNvGrpSpPr>
            <p:nvPr/>
          </p:nvGrpSpPr>
          <p:grpSpPr bwMode="auto">
            <a:xfrm>
              <a:off x="2288" y="1200"/>
              <a:ext cx="1297" cy="441"/>
              <a:chOff x="2112" y="528"/>
              <a:chExt cx="2088" cy="681"/>
            </a:xfrm>
          </p:grpSpPr>
          <p:sp>
            <p:nvSpPr>
              <p:cNvPr id="38943" name="Rectangle 175"/>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8944" name="Rectangle 176"/>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8945" name="Rectangle 177"/>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8946" name="Rectangle 178"/>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38938" name="Group 179"/>
            <p:cNvGrpSpPr>
              <a:grpSpLocks noChangeAspect="1"/>
            </p:cNvGrpSpPr>
            <p:nvPr/>
          </p:nvGrpSpPr>
          <p:grpSpPr bwMode="auto">
            <a:xfrm flipH="1">
              <a:off x="3642" y="1296"/>
              <a:ext cx="241" cy="233"/>
              <a:chOff x="1360" y="528"/>
              <a:chExt cx="518" cy="432"/>
            </a:xfrm>
          </p:grpSpPr>
          <p:grpSp>
            <p:nvGrpSpPr>
              <p:cNvPr id="38939" name="Group 180"/>
              <p:cNvGrpSpPr>
                <a:grpSpLocks noChangeAspect="1"/>
              </p:cNvGrpSpPr>
              <p:nvPr/>
            </p:nvGrpSpPr>
            <p:grpSpPr bwMode="auto">
              <a:xfrm>
                <a:off x="1374" y="528"/>
                <a:ext cx="480" cy="432"/>
                <a:chOff x="1392" y="528"/>
                <a:chExt cx="480" cy="432"/>
              </a:xfrm>
            </p:grpSpPr>
            <p:sp>
              <p:nvSpPr>
                <p:cNvPr id="38941" name="Rectangle 181"/>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8942" name="Rectangle 182"/>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fontAlgn="base" hangingPunct="0">
                    <a:spcBef>
                      <a:spcPct val="0"/>
                    </a:spcBef>
                    <a:spcAft>
                      <a:spcPct val="0"/>
                    </a:spcAft>
                  </a:pPr>
                  <a:endParaRPr lang="zh-CN" altLang="zh-CN" sz="1000" b="1">
                    <a:solidFill>
                      <a:srgbClr val="000000"/>
                    </a:solidFill>
                    <a:latin typeface="Comic Sans MS" pitchFamily="66" charset="0"/>
                  </a:endParaRPr>
                </a:p>
              </p:txBody>
            </p:sp>
          </p:grpSp>
          <p:sp>
            <p:nvSpPr>
              <p:cNvPr id="38940" name="Text Box 183"/>
              <p:cNvSpPr txBox="1">
                <a:spLocks noChangeAspect="1" noChangeArrowheads="1"/>
              </p:cNvSpPr>
              <p:nvPr/>
            </p:nvSpPr>
            <p:spPr bwMode="auto">
              <a:xfrm>
                <a:off x="1360" y="574"/>
                <a:ext cx="518" cy="286"/>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000" b="1">
                    <a:solidFill>
                      <a:srgbClr val="000000"/>
                    </a:solidFill>
                    <a:latin typeface="Comic Sans MS" pitchFamily="66" charset="0"/>
                  </a:rPr>
                  <a:t>Reg</a:t>
                </a:r>
              </a:p>
            </p:txBody>
          </p:sp>
        </p:grpSp>
      </p:grpSp>
      <p:sp>
        <p:nvSpPr>
          <p:cNvPr id="208056" name="Line 184"/>
          <p:cNvSpPr>
            <a:spLocks noChangeShapeType="1"/>
          </p:cNvSpPr>
          <p:nvPr/>
        </p:nvSpPr>
        <p:spPr bwMode="auto">
          <a:xfrm>
            <a:off x="4945063" y="2271713"/>
            <a:ext cx="187325" cy="717550"/>
          </a:xfrm>
          <a:prstGeom prst="line">
            <a:avLst/>
          </a:prstGeom>
          <a:noFill/>
          <a:ln w="76200">
            <a:solidFill>
              <a:srgbClr val="00CC00"/>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208057" name="Line 185"/>
          <p:cNvSpPr>
            <a:spLocks noChangeShapeType="1"/>
          </p:cNvSpPr>
          <p:nvPr/>
        </p:nvSpPr>
        <p:spPr bwMode="auto">
          <a:xfrm>
            <a:off x="5641975" y="2252663"/>
            <a:ext cx="241300" cy="1524000"/>
          </a:xfrm>
          <a:prstGeom prst="line">
            <a:avLst/>
          </a:prstGeom>
          <a:noFill/>
          <a:ln w="76200">
            <a:solidFill>
              <a:srgbClr val="00CC00"/>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187" name="灯片编号占位符 3"/>
          <p:cNvSpPr>
            <a:spLocks noGrp="1"/>
          </p:cNvSpPr>
          <p:nvPr>
            <p:ph type="sldNum" sz="quarter" idx="12"/>
          </p:nvPr>
        </p:nvSpPr>
        <p:spPr>
          <a:xfrm>
            <a:off x="3419872" y="6480358"/>
            <a:ext cx="2448272" cy="365125"/>
          </a:xfrm>
        </p:spPr>
        <p:txBody>
          <a:bodyPr/>
          <a:lstStyle/>
          <a:p>
            <a:pPr algn="ctr"/>
            <a:fld id="{28830286-F6D1-4D88-8A08-C1E3876262BA}" type="slidenum">
              <a:rPr lang="zh-CN" altLang="en-US" smtClean="0">
                <a:solidFill>
                  <a:prstClr val="black"/>
                </a:solidFill>
              </a:rPr>
              <a:pPr algn="ctr"/>
              <a:t>56</a:t>
            </a:fld>
            <a:endParaRPr lang="zh-CN" altLang="en-US" dirty="0">
              <a:solidFill>
                <a:prstClr val="black"/>
              </a:solidFill>
            </a:endParaRPr>
          </a:p>
        </p:txBody>
      </p:sp>
    </p:spTree>
    <p:extLst>
      <p:ext uri="{BB962C8B-B14F-4D97-AF65-F5344CB8AC3E}">
        <p14:creationId xmlns:p14="http://schemas.microsoft.com/office/powerpoint/2010/main" val="7459113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80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80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056" grpId="0" animBg="1"/>
      <p:bldP spid="20805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304800"/>
            <a:ext cx="8001000" cy="762000"/>
          </a:xfrm>
        </p:spPr>
        <p:txBody>
          <a:bodyPr lIns="90488" tIns="44450" rIns="90488" bIns="44450"/>
          <a:lstStyle/>
          <a:p>
            <a:pPr algn="l" eaLnBrk="1" hangingPunct="1">
              <a:defRPr/>
            </a:pPr>
            <a:r>
              <a:rPr lang="zh-CN" altLang="en-US" smtClean="0"/>
              <a:t>调整硬件结构支持旁路</a:t>
            </a:r>
            <a:endParaRPr lang="zh-CN" altLang="en-US" sz="2800" smtClean="0">
              <a:solidFill>
                <a:schemeClr val="tx1"/>
              </a:solidFill>
            </a:endParaRPr>
          </a:p>
        </p:txBody>
      </p:sp>
      <p:sp>
        <p:nvSpPr>
          <p:cNvPr id="39939" name="Rectangle 3"/>
          <p:cNvSpPr>
            <a:spLocks noChangeArrowheads="1"/>
          </p:cNvSpPr>
          <p:nvPr/>
        </p:nvSpPr>
        <p:spPr bwMode="auto">
          <a:xfrm>
            <a:off x="174625" y="1746250"/>
            <a:ext cx="7664450" cy="4511675"/>
          </a:xfrm>
          <a:prstGeom prst="rect">
            <a:avLst/>
          </a:prstGeom>
          <a:noFill/>
          <a:ln w="0">
            <a:solidFill>
              <a:srgbClr val="FFFFFE"/>
            </a:solidFill>
            <a:miter lim="800000"/>
            <a:headEnd/>
            <a:tailEnd/>
          </a:ln>
        </p:spPr>
        <p:txBody>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940" name="Rectangle 4"/>
          <p:cNvSpPr>
            <a:spLocks noChangeArrowheads="1"/>
          </p:cNvSpPr>
          <p:nvPr/>
        </p:nvSpPr>
        <p:spPr bwMode="auto">
          <a:xfrm>
            <a:off x="7032625" y="2203450"/>
            <a:ext cx="381000" cy="3352800"/>
          </a:xfrm>
          <a:prstGeom prst="rect">
            <a:avLst/>
          </a:prstGeom>
          <a:solidFill>
            <a:srgbClr val="00CC00"/>
          </a:solidFill>
          <a:ln w="28575">
            <a:solidFill>
              <a:schemeClr val="tx1"/>
            </a:solidFill>
            <a:miter lim="800000"/>
            <a:headEnd/>
            <a:tailEnd/>
          </a:ln>
        </p:spPr>
        <p:txBody>
          <a:bodyPr vert="eaVert" wrap="none" anchor="ctr"/>
          <a:lstStyle/>
          <a:p>
            <a:pPr algn="ctr" eaLnBrk="0" fontAlgn="base" hangingPunct="0">
              <a:spcBef>
                <a:spcPct val="0"/>
              </a:spcBef>
              <a:spcAft>
                <a:spcPct val="0"/>
              </a:spcAft>
            </a:pPr>
            <a:r>
              <a:rPr lang="en-US" altLang="zh-CN">
                <a:solidFill>
                  <a:srgbClr val="000000"/>
                </a:solidFill>
                <a:latin typeface="Comic Sans MS" pitchFamily="66" charset="0"/>
              </a:rPr>
              <a:t>MEM/WR</a:t>
            </a:r>
          </a:p>
        </p:txBody>
      </p:sp>
      <p:sp>
        <p:nvSpPr>
          <p:cNvPr id="39941" name="Rectangle 5"/>
          <p:cNvSpPr>
            <a:spLocks noChangeArrowheads="1"/>
          </p:cNvSpPr>
          <p:nvPr/>
        </p:nvSpPr>
        <p:spPr bwMode="auto">
          <a:xfrm>
            <a:off x="1676400" y="2209800"/>
            <a:ext cx="381000" cy="3352800"/>
          </a:xfrm>
          <a:prstGeom prst="rect">
            <a:avLst/>
          </a:prstGeom>
          <a:solidFill>
            <a:srgbClr val="00CC00"/>
          </a:solidFill>
          <a:ln w="28575">
            <a:solidFill>
              <a:schemeClr val="tx1"/>
            </a:solidFill>
            <a:miter lim="800000"/>
            <a:headEnd/>
            <a:tailEnd/>
          </a:ln>
        </p:spPr>
        <p:txBody>
          <a:bodyPr vert="eaVert" wrap="none" anchor="ctr"/>
          <a:lstStyle/>
          <a:p>
            <a:pPr algn="ctr" eaLnBrk="0" fontAlgn="base" hangingPunct="0">
              <a:spcBef>
                <a:spcPct val="0"/>
              </a:spcBef>
              <a:spcAft>
                <a:spcPct val="0"/>
              </a:spcAft>
            </a:pPr>
            <a:r>
              <a:rPr lang="en-US" altLang="zh-CN" smtClean="0">
                <a:solidFill>
                  <a:srgbClr val="000000"/>
                </a:solidFill>
                <a:latin typeface="Comic Sans MS" pitchFamily="66" charset="0"/>
              </a:rPr>
              <a:t>ID/EX</a:t>
            </a:r>
            <a:endParaRPr lang="en-US" altLang="zh-CN" dirty="0">
              <a:solidFill>
                <a:srgbClr val="000000"/>
              </a:solidFill>
              <a:latin typeface="Comic Sans MS" pitchFamily="66" charset="0"/>
            </a:endParaRPr>
          </a:p>
        </p:txBody>
      </p:sp>
      <p:sp>
        <p:nvSpPr>
          <p:cNvPr id="39942" name="Rectangle 6"/>
          <p:cNvSpPr>
            <a:spLocks noChangeArrowheads="1"/>
          </p:cNvSpPr>
          <p:nvPr/>
        </p:nvSpPr>
        <p:spPr bwMode="auto">
          <a:xfrm>
            <a:off x="4510088" y="2203450"/>
            <a:ext cx="381000" cy="3352800"/>
          </a:xfrm>
          <a:prstGeom prst="rect">
            <a:avLst/>
          </a:prstGeom>
          <a:solidFill>
            <a:srgbClr val="00CC00"/>
          </a:solidFill>
          <a:ln w="28575">
            <a:solidFill>
              <a:schemeClr val="tx1"/>
            </a:solidFill>
            <a:miter lim="800000"/>
            <a:headEnd/>
            <a:tailEnd/>
          </a:ln>
        </p:spPr>
        <p:txBody>
          <a:bodyPr vert="eaVert" wrap="none" anchor="ctr"/>
          <a:lstStyle/>
          <a:p>
            <a:pPr algn="ctr" eaLnBrk="0" fontAlgn="base" hangingPunct="0">
              <a:spcBef>
                <a:spcPct val="0"/>
              </a:spcBef>
              <a:spcAft>
                <a:spcPct val="0"/>
              </a:spcAft>
            </a:pPr>
            <a:r>
              <a:rPr lang="en-US" altLang="zh-CN">
                <a:solidFill>
                  <a:srgbClr val="000000"/>
                </a:solidFill>
                <a:latin typeface="Comic Sans MS" pitchFamily="66" charset="0"/>
              </a:rPr>
              <a:t>EX/MEM </a:t>
            </a:r>
          </a:p>
        </p:txBody>
      </p:sp>
      <p:sp>
        <p:nvSpPr>
          <p:cNvPr id="39943" name="Rectangle 7"/>
          <p:cNvSpPr>
            <a:spLocks noChangeArrowheads="1"/>
          </p:cNvSpPr>
          <p:nvPr/>
        </p:nvSpPr>
        <p:spPr bwMode="auto">
          <a:xfrm>
            <a:off x="5576888" y="3422650"/>
            <a:ext cx="914400" cy="1600200"/>
          </a:xfrm>
          <a:prstGeom prst="rect">
            <a:avLst/>
          </a:prstGeom>
          <a:noFill/>
          <a:ln w="28575">
            <a:solidFill>
              <a:schemeClr val="tx1"/>
            </a:solidFill>
            <a:miter lim="800000"/>
            <a:headEnd/>
            <a:tailEnd/>
          </a:ln>
        </p:spPr>
        <p:txBody>
          <a:bodyPr wrap="none" anchor="ctr"/>
          <a:lstStyle/>
          <a:p>
            <a:pPr algn="ctr" eaLnBrk="0" fontAlgn="base" hangingPunct="0">
              <a:spcBef>
                <a:spcPct val="0"/>
              </a:spcBef>
              <a:spcAft>
                <a:spcPct val="0"/>
              </a:spcAft>
            </a:pPr>
            <a:r>
              <a:rPr lang="zh-CN" altLang="en-US">
                <a:solidFill>
                  <a:srgbClr val="000000"/>
                </a:solidFill>
                <a:latin typeface="Comic Sans MS" pitchFamily="66" charset="0"/>
              </a:rPr>
              <a:t>数据</a:t>
            </a:r>
          </a:p>
          <a:p>
            <a:pPr algn="ctr" eaLnBrk="0" fontAlgn="base" hangingPunct="0">
              <a:spcBef>
                <a:spcPct val="0"/>
              </a:spcBef>
              <a:spcAft>
                <a:spcPct val="0"/>
              </a:spcAft>
            </a:pPr>
            <a:r>
              <a:rPr lang="zh-CN" altLang="en-US">
                <a:solidFill>
                  <a:srgbClr val="000000"/>
                </a:solidFill>
                <a:latin typeface="Comic Sans MS" pitchFamily="66" charset="0"/>
              </a:rPr>
              <a:t>存储器</a:t>
            </a:r>
          </a:p>
        </p:txBody>
      </p:sp>
      <p:grpSp>
        <p:nvGrpSpPr>
          <p:cNvPr id="39944" name="Group 8"/>
          <p:cNvGrpSpPr>
            <a:grpSpLocks/>
          </p:cNvGrpSpPr>
          <p:nvPr/>
        </p:nvGrpSpPr>
        <p:grpSpPr bwMode="auto">
          <a:xfrm>
            <a:off x="3409950" y="2943225"/>
            <a:ext cx="635000" cy="1470025"/>
            <a:chOff x="1782" y="2232"/>
            <a:chExt cx="468" cy="816"/>
          </a:xfrm>
        </p:grpSpPr>
        <p:sp>
          <p:nvSpPr>
            <p:cNvPr id="39991" name="Freeform 9"/>
            <p:cNvSpPr>
              <a:spLocks/>
            </p:cNvSpPr>
            <p:nvPr/>
          </p:nvSpPr>
          <p:spPr bwMode="auto">
            <a:xfrm>
              <a:off x="1782" y="2232"/>
              <a:ext cx="468" cy="816"/>
            </a:xfrm>
            <a:custGeom>
              <a:avLst/>
              <a:gdLst>
                <a:gd name="T0" fmla="*/ 0 w 468"/>
                <a:gd name="T1" fmla="*/ 0 h 816"/>
                <a:gd name="T2" fmla="*/ 468 w 468"/>
                <a:gd name="T3" fmla="*/ 252 h 816"/>
                <a:gd name="T4" fmla="*/ 468 w 468"/>
                <a:gd name="T5" fmla="*/ 588 h 816"/>
                <a:gd name="T6" fmla="*/ 0 w 468"/>
                <a:gd name="T7" fmla="*/ 816 h 816"/>
                <a:gd name="T8" fmla="*/ 0 w 468"/>
                <a:gd name="T9" fmla="*/ 576 h 816"/>
                <a:gd name="T10" fmla="*/ 168 w 468"/>
                <a:gd name="T11" fmla="*/ 420 h 816"/>
                <a:gd name="T12" fmla="*/ 0 w 468"/>
                <a:gd name="T13" fmla="*/ 258 h 816"/>
                <a:gd name="T14" fmla="*/ 0 w 468"/>
                <a:gd name="T15" fmla="*/ 0 h 816"/>
                <a:gd name="T16" fmla="*/ 0 60000 65536"/>
                <a:gd name="T17" fmla="*/ 0 60000 65536"/>
                <a:gd name="T18" fmla="*/ 0 60000 65536"/>
                <a:gd name="T19" fmla="*/ 0 60000 65536"/>
                <a:gd name="T20" fmla="*/ 0 60000 65536"/>
                <a:gd name="T21" fmla="*/ 0 60000 65536"/>
                <a:gd name="T22" fmla="*/ 0 60000 65536"/>
                <a:gd name="T23" fmla="*/ 0 60000 65536"/>
                <a:gd name="T24" fmla="*/ 0 w 468"/>
                <a:gd name="T25" fmla="*/ 0 h 816"/>
                <a:gd name="T26" fmla="*/ 468 w 468"/>
                <a:gd name="T27" fmla="*/ 816 h 8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8" h="816">
                  <a:moveTo>
                    <a:pt x="0" y="0"/>
                  </a:moveTo>
                  <a:lnTo>
                    <a:pt x="468" y="252"/>
                  </a:lnTo>
                  <a:lnTo>
                    <a:pt x="468" y="588"/>
                  </a:lnTo>
                  <a:lnTo>
                    <a:pt x="0" y="816"/>
                  </a:lnTo>
                  <a:lnTo>
                    <a:pt x="0" y="576"/>
                  </a:lnTo>
                  <a:lnTo>
                    <a:pt x="168" y="420"/>
                  </a:lnTo>
                  <a:lnTo>
                    <a:pt x="0" y="258"/>
                  </a:lnTo>
                  <a:lnTo>
                    <a:pt x="0" y="0"/>
                  </a:lnTo>
                  <a:close/>
                </a:path>
              </a:pathLst>
            </a:custGeom>
            <a:no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992" name="Text Box 10"/>
            <p:cNvSpPr txBox="1">
              <a:spLocks noChangeArrowheads="1"/>
            </p:cNvSpPr>
            <p:nvPr/>
          </p:nvSpPr>
          <p:spPr bwMode="auto">
            <a:xfrm rot="5400000">
              <a:off x="1914" y="2525"/>
              <a:ext cx="331" cy="248"/>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altLang="zh-CN" sz="1600">
                  <a:solidFill>
                    <a:srgbClr val="000000"/>
                  </a:solidFill>
                  <a:latin typeface="Comic Sans MS" pitchFamily="66" charset="0"/>
                </a:rPr>
                <a:t>ALU</a:t>
              </a:r>
            </a:p>
          </p:txBody>
        </p:sp>
      </p:grpSp>
      <p:sp>
        <p:nvSpPr>
          <p:cNvPr id="39945" name="AutoShape 11"/>
          <p:cNvSpPr>
            <a:spLocks noChangeArrowheads="1"/>
          </p:cNvSpPr>
          <p:nvPr/>
        </p:nvSpPr>
        <p:spPr bwMode="auto">
          <a:xfrm>
            <a:off x="2749550" y="2736850"/>
            <a:ext cx="381000" cy="762000"/>
          </a:xfrm>
          <a:prstGeom prst="roundRect">
            <a:avLst>
              <a:gd name="adj" fmla="val 16667"/>
            </a:avLst>
          </a:prstGeom>
          <a:noFill/>
          <a:ln w="28575">
            <a:solidFill>
              <a:schemeClr val="tx1"/>
            </a:solidFill>
            <a:round/>
            <a:headEnd/>
            <a:tailEnd/>
          </a:ln>
        </p:spPr>
        <p:txBody>
          <a:bodyPr vert="eaVert" wrap="none" anchor="ctr"/>
          <a:lstStyle/>
          <a:p>
            <a:pPr algn="ctr" eaLnBrk="0" fontAlgn="base" hangingPunct="0">
              <a:spcBef>
                <a:spcPct val="0"/>
              </a:spcBef>
              <a:spcAft>
                <a:spcPct val="0"/>
              </a:spcAft>
            </a:pPr>
            <a:r>
              <a:rPr lang="en-US" altLang="zh-CN">
                <a:solidFill>
                  <a:srgbClr val="000000"/>
                </a:solidFill>
                <a:latin typeface="Comic Sans MS" pitchFamily="66" charset="0"/>
              </a:rPr>
              <a:t>mux</a:t>
            </a:r>
          </a:p>
        </p:txBody>
      </p:sp>
      <p:sp>
        <p:nvSpPr>
          <p:cNvPr id="39946" name="AutoShape 12"/>
          <p:cNvSpPr>
            <a:spLocks noChangeArrowheads="1"/>
          </p:cNvSpPr>
          <p:nvPr/>
        </p:nvSpPr>
        <p:spPr bwMode="auto">
          <a:xfrm>
            <a:off x="2749550" y="3924300"/>
            <a:ext cx="381000" cy="762000"/>
          </a:xfrm>
          <a:prstGeom prst="roundRect">
            <a:avLst>
              <a:gd name="adj" fmla="val 16667"/>
            </a:avLst>
          </a:prstGeom>
          <a:noFill/>
          <a:ln w="28575">
            <a:solidFill>
              <a:schemeClr val="tx1"/>
            </a:solidFill>
            <a:round/>
            <a:headEnd/>
            <a:tailEnd/>
          </a:ln>
        </p:spPr>
        <p:txBody>
          <a:bodyPr vert="eaVert" wrap="none" anchor="ctr"/>
          <a:lstStyle/>
          <a:p>
            <a:pPr algn="ctr" eaLnBrk="0" fontAlgn="base" hangingPunct="0">
              <a:spcBef>
                <a:spcPct val="0"/>
              </a:spcBef>
              <a:spcAft>
                <a:spcPct val="0"/>
              </a:spcAft>
            </a:pPr>
            <a:r>
              <a:rPr lang="en-US" altLang="zh-CN">
                <a:solidFill>
                  <a:srgbClr val="000000"/>
                </a:solidFill>
                <a:latin typeface="Comic Sans MS" pitchFamily="66" charset="0"/>
              </a:rPr>
              <a:t>mux</a:t>
            </a:r>
          </a:p>
        </p:txBody>
      </p:sp>
      <p:sp>
        <p:nvSpPr>
          <p:cNvPr id="39947" name="Line 13"/>
          <p:cNvSpPr>
            <a:spLocks noChangeShapeType="1"/>
          </p:cNvSpPr>
          <p:nvPr/>
        </p:nvSpPr>
        <p:spPr bwMode="auto">
          <a:xfrm>
            <a:off x="3130550" y="3117850"/>
            <a:ext cx="304800" cy="0"/>
          </a:xfrm>
          <a:prstGeom prst="line">
            <a:avLst/>
          </a:prstGeom>
          <a:noFill/>
          <a:ln w="28575">
            <a:solidFill>
              <a:schemeClr val="tx1"/>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948" name="Line 14"/>
          <p:cNvSpPr>
            <a:spLocks noChangeShapeType="1"/>
          </p:cNvSpPr>
          <p:nvPr/>
        </p:nvSpPr>
        <p:spPr bwMode="auto">
          <a:xfrm>
            <a:off x="3130550" y="4184650"/>
            <a:ext cx="304800" cy="0"/>
          </a:xfrm>
          <a:prstGeom prst="line">
            <a:avLst/>
          </a:prstGeom>
          <a:noFill/>
          <a:ln w="28575">
            <a:solidFill>
              <a:schemeClr val="tx1"/>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949" name="Rectangle 15"/>
          <p:cNvSpPr>
            <a:spLocks noChangeArrowheads="1"/>
          </p:cNvSpPr>
          <p:nvPr/>
        </p:nvSpPr>
        <p:spPr bwMode="auto">
          <a:xfrm rot="10800000">
            <a:off x="525463" y="2895600"/>
            <a:ext cx="685800" cy="1524000"/>
          </a:xfrm>
          <a:prstGeom prst="rect">
            <a:avLst/>
          </a:prstGeom>
          <a:noFill/>
          <a:ln w="28575">
            <a:solidFill>
              <a:schemeClr val="tx1"/>
            </a:solidFill>
            <a:miter lim="800000"/>
            <a:headEnd/>
            <a:tailEnd/>
          </a:ln>
        </p:spPr>
        <p:txBody>
          <a:bodyPr rot="10800000" vert="eaVert" wrap="none" anchor="ctr"/>
          <a:lstStyle/>
          <a:p>
            <a:pPr algn="ctr" eaLnBrk="0" fontAlgn="base" hangingPunct="0">
              <a:spcBef>
                <a:spcPct val="0"/>
              </a:spcBef>
              <a:spcAft>
                <a:spcPct val="0"/>
              </a:spcAft>
            </a:pPr>
            <a:r>
              <a:rPr lang="zh-CN" altLang="en-US">
                <a:solidFill>
                  <a:srgbClr val="000000"/>
                </a:solidFill>
                <a:latin typeface="Comic Sans MS" pitchFamily="66" charset="0"/>
              </a:rPr>
              <a:t>寄存器</a:t>
            </a:r>
          </a:p>
        </p:txBody>
      </p:sp>
      <p:sp>
        <p:nvSpPr>
          <p:cNvPr id="39950" name="Line 16"/>
          <p:cNvSpPr>
            <a:spLocks noChangeShapeType="1"/>
          </p:cNvSpPr>
          <p:nvPr/>
        </p:nvSpPr>
        <p:spPr bwMode="auto">
          <a:xfrm>
            <a:off x="1211263" y="3352800"/>
            <a:ext cx="457200" cy="0"/>
          </a:xfrm>
          <a:prstGeom prst="line">
            <a:avLst/>
          </a:prstGeom>
          <a:noFill/>
          <a:ln w="28575">
            <a:solidFill>
              <a:schemeClr val="tx1"/>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951" name="Line 17"/>
          <p:cNvSpPr>
            <a:spLocks noChangeShapeType="1"/>
          </p:cNvSpPr>
          <p:nvPr/>
        </p:nvSpPr>
        <p:spPr bwMode="auto">
          <a:xfrm>
            <a:off x="1211263" y="4038600"/>
            <a:ext cx="457200" cy="0"/>
          </a:xfrm>
          <a:prstGeom prst="line">
            <a:avLst/>
          </a:prstGeom>
          <a:noFill/>
          <a:ln w="28575">
            <a:solidFill>
              <a:schemeClr val="tx1"/>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952" name="Line 18"/>
          <p:cNvSpPr>
            <a:spLocks noChangeShapeType="1"/>
          </p:cNvSpPr>
          <p:nvPr/>
        </p:nvSpPr>
        <p:spPr bwMode="auto">
          <a:xfrm flipV="1">
            <a:off x="2057400" y="3346450"/>
            <a:ext cx="692150" cy="6350"/>
          </a:xfrm>
          <a:prstGeom prst="line">
            <a:avLst/>
          </a:prstGeom>
          <a:noFill/>
          <a:ln w="28575">
            <a:solidFill>
              <a:schemeClr val="tx1"/>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953" name="Line 19"/>
          <p:cNvSpPr>
            <a:spLocks noChangeShapeType="1"/>
          </p:cNvSpPr>
          <p:nvPr/>
        </p:nvSpPr>
        <p:spPr bwMode="auto">
          <a:xfrm flipV="1">
            <a:off x="2057400" y="4032250"/>
            <a:ext cx="692150" cy="6350"/>
          </a:xfrm>
          <a:prstGeom prst="line">
            <a:avLst/>
          </a:prstGeom>
          <a:noFill/>
          <a:ln w="28575">
            <a:solidFill>
              <a:schemeClr val="tx1"/>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957" name="Text Box 23"/>
          <p:cNvSpPr txBox="1">
            <a:spLocks noChangeArrowheads="1"/>
          </p:cNvSpPr>
          <p:nvPr/>
        </p:nvSpPr>
        <p:spPr bwMode="auto">
          <a:xfrm>
            <a:off x="358775" y="4610100"/>
            <a:ext cx="793750" cy="336550"/>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zh-CN" altLang="en-US" sz="1600">
                <a:solidFill>
                  <a:srgbClr val="000000"/>
                </a:solidFill>
                <a:latin typeface="Comic Sans MS" pitchFamily="66" charset="0"/>
              </a:rPr>
              <a:t>立即数</a:t>
            </a:r>
          </a:p>
        </p:txBody>
      </p:sp>
      <p:sp>
        <p:nvSpPr>
          <p:cNvPr id="39958" name="Line 24"/>
          <p:cNvSpPr>
            <a:spLocks noChangeShapeType="1"/>
          </p:cNvSpPr>
          <p:nvPr/>
        </p:nvSpPr>
        <p:spPr bwMode="auto">
          <a:xfrm>
            <a:off x="1287463" y="4800600"/>
            <a:ext cx="381000" cy="0"/>
          </a:xfrm>
          <a:prstGeom prst="line">
            <a:avLst/>
          </a:prstGeom>
          <a:noFill/>
          <a:ln w="28575">
            <a:solidFill>
              <a:schemeClr val="tx1"/>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959" name="Freeform 25"/>
          <p:cNvSpPr>
            <a:spLocks/>
          </p:cNvSpPr>
          <p:nvPr/>
        </p:nvSpPr>
        <p:spPr bwMode="auto">
          <a:xfrm>
            <a:off x="2066925" y="4179888"/>
            <a:ext cx="676275" cy="615950"/>
          </a:xfrm>
          <a:custGeom>
            <a:avLst/>
            <a:gdLst>
              <a:gd name="T0" fmla="*/ 0 w 384"/>
              <a:gd name="T1" fmla="*/ 977820714 h 388"/>
              <a:gd name="T2" fmla="*/ 235720618 w 384"/>
              <a:gd name="T3" fmla="*/ 967740092 h 388"/>
              <a:gd name="T4" fmla="*/ 235720618 w 384"/>
              <a:gd name="T5" fmla="*/ 0 h 388"/>
              <a:gd name="T6" fmla="*/ 1191010154 w 384"/>
              <a:gd name="T7" fmla="*/ 10080625 h 388"/>
              <a:gd name="T8" fmla="*/ 0 60000 65536"/>
              <a:gd name="T9" fmla="*/ 0 60000 65536"/>
              <a:gd name="T10" fmla="*/ 0 60000 65536"/>
              <a:gd name="T11" fmla="*/ 0 60000 65536"/>
              <a:gd name="T12" fmla="*/ 0 w 384"/>
              <a:gd name="T13" fmla="*/ 0 h 388"/>
              <a:gd name="T14" fmla="*/ 384 w 384"/>
              <a:gd name="T15" fmla="*/ 388 h 388"/>
            </a:gdLst>
            <a:ahLst/>
            <a:cxnLst>
              <a:cxn ang="T8">
                <a:pos x="T0" y="T1"/>
              </a:cxn>
              <a:cxn ang="T9">
                <a:pos x="T2" y="T3"/>
              </a:cxn>
              <a:cxn ang="T10">
                <a:pos x="T4" y="T5"/>
              </a:cxn>
              <a:cxn ang="T11">
                <a:pos x="T6" y="T7"/>
              </a:cxn>
            </a:cxnLst>
            <a:rect l="T12" t="T13" r="T14" b="T15"/>
            <a:pathLst>
              <a:path w="384" h="388">
                <a:moveTo>
                  <a:pt x="0" y="388"/>
                </a:moveTo>
                <a:lnTo>
                  <a:pt x="76" y="384"/>
                </a:lnTo>
                <a:lnTo>
                  <a:pt x="76" y="0"/>
                </a:lnTo>
                <a:lnTo>
                  <a:pt x="384" y="4"/>
                </a:lnTo>
              </a:path>
            </a:pathLst>
          </a:custGeom>
          <a:noFill/>
          <a:ln w="28575">
            <a:solidFill>
              <a:schemeClr val="tx1"/>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960" name="Freeform 26"/>
          <p:cNvSpPr>
            <a:spLocks/>
          </p:cNvSpPr>
          <p:nvPr/>
        </p:nvSpPr>
        <p:spPr bwMode="auto">
          <a:xfrm>
            <a:off x="2286000" y="4032250"/>
            <a:ext cx="2216150" cy="762000"/>
          </a:xfrm>
          <a:custGeom>
            <a:avLst/>
            <a:gdLst>
              <a:gd name="T0" fmla="*/ 0 w 1344"/>
              <a:gd name="T1" fmla="*/ 0 h 624"/>
              <a:gd name="T2" fmla="*/ 0 w 1344"/>
              <a:gd name="T3" fmla="*/ 930519172 h 624"/>
              <a:gd name="T4" fmla="*/ 2147483647 w 1344"/>
              <a:gd name="T5" fmla="*/ 930519172 h 624"/>
              <a:gd name="T6" fmla="*/ 0 60000 65536"/>
              <a:gd name="T7" fmla="*/ 0 60000 65536"/>
              <a:gd name="T8" fmla="*/ 0 60000 65536"/>
              <a:gd name="T9" fmla="*/ 0 w 1344"/>
              <a:gd name="T10" fmla="*/ 0 h 624"/>
              <a:gd name="T11" fmla="*/ 1344 w 1344"/>
              <a:gd name="T12" fmla="*/ 624 h 624"/>
            </a:gdLst>
            <a:ahLst/>
            <a:cxnLst>
              <a:cxn ang="T6">
                <a:pos x="T0" y="T1"/>
              </a:cxn>
              <a:cxn ang="T7">
                <a:pos x="T2" y="T3"/>
              </a:cxn>
              <a:cxn ang="T8">
                <a:pos x="T4" y="T5"/>
              </a:cxn>
            </a:cxnLst>
            <a:rect l="T9" t="T10" r="T11" b="T12"/>
            <a:pathLst>
              <a:path w="1344" h="624">
                <a:moveTo>
                  <a:pt x="0" y="0"/>
                </a:moveTo>
                <a:lnTo>
                  <a:pt x="0" y="624"/>
                </a:lnTo>
                <a:lnTo>
                  <a:pt x="1344" y="624"/>
                </a:lnTo>
              </a:path>
            </a:pathLst>
          </a:custGeom>
          <a:noFill/>
          <a:ln w="28575">
            <a:solidFill>
              <a:schemeClr val="tx1"/>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961" name="Line 27"/>
          <p:cNvSpPr>
            <a:spLocks noChangeShapeType="1"/>
          </p:cNvSpPr>
          <p:nvPr/>
        </p:nvSpPr>
        <p:spPr bwMode="auto">
          <a:xfrm>
            <a:off x="4883150" y="4794250"/>
            <a:ext cx="693738" cy="0"/>
          </a:xfrm>
          <a:prstGeom prst="line">
            <a:avLst/>
          </a:prstGeom>
          <a:noFill/>
          <a:ln w="28575">
            <a:solidFill>
              <a:schemeClr val="tx1"/>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962" name="Line 28"/>
          <p:cNvSpPr>
            <a:spLocks noChangeShapeType="1"/>
          </p:cNvSpPr>
          <p:nvPr/>
        </p:nvSpPr>
        <p:spPr bwMode="auto">
          <a:xfrm>
            <a:off x="4044950" y="3727450"/>
            <a:ext cx="457200" cy="0"/>
          </a:xfrm>
          <a:prstGeom prst="line">
            <a:avLst/>
          </a:prstGeom>
          <a:noFill/>
          <a:ln w="28575">
            <a:solidFill>
              <a:schemeClr val="tx1"/>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963" name="Line 29"/>
          <p:cNvSpPr>
            <a:spLocks noChangeShapeType="1"/>
          </p:cNvSpPr>
          <p:nvPr/>
        </p:nvSpPr>
        <p:spPr bwMode="auto">
          <a:xfrm>
            <a:off x="4883150" y="3727450"/>
            <a:ext cx="693738" cy="0"/>
          </a:xfrm>
          <a:prstGeom prst="line">
            <a:avLst/>
          </a:prstGeom>
          <a:noFill/>
          <a:ln w="28575">
            <a:solidFill>
              <a:schemeClr val="tx1"/>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964" name="Line 30"/>
          <p:cNvSpPr>
            <a:spLocks noChangeShapeType="1"/>
          </p:cNvSpPr>
          <p:nvPr/>
        </p:nvSpPr>
        <p:spPr bwMode="auto">
          <a:xfrm flipV="1">
            <a:off x="6491288" y="4260850"/>
            <a:ext cx="533400" cy="0"/>
          </a:xfrm>
          <a:prstGeom prst="line">
            <a:avLst/>
          </a:prstGeom>
          <a:noFill/>
          <a:ln w="28575">
            <a:solidFill>
              <a:schemeClr val="tx1"/>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965" name="Freeform 31"/>
          <p:cNvSpPr>
            <a:spLocks/>
          </p:cNvSpPr>
          <p:nvPr/>
        </p:nvSpPr>
        <p:spPr bwMode="auto">
          <a:xfrm>
            <a:off x="5195888" y="3727450"/>
            <a:ext cx="1828800" cy="1600200"/>
          </a:xfrm>
          <a:custGeom>
            <a:avLst/>
            <a:gdLst>
              <a:gd name="T0" fmla="*/ 0 w 1152"/>
              <a:gd name="T1" fmla="*/ 0 h 1008"/>
              <a:gd name="T2" fmla="*/ 0 w 1152"/>
              <a:gd name="T3" fmla="*/ 2147483647 h 1008"/>
              <a:gd name="T4" fmla="*/ 2147483647 w 1152"/>
              <a:gd name="T5" fmla="*/ 2147483647 h 1008"/>
              <a:gd name="T6" fmla="*/ 0 60000 65536"/>
              <a:gd name="T7" fmla="*/ 0 60000 65536"/>
              <a:gd name="T8" fmla="*/ 0 60000 65536"/>
              <a:gd name="T9" fmla="*/ 0 w 1152"/>
              <a:gd name="T10" fmla="*/ 0 h 1008"/>
              <a:gd name="T11" fmla="*/ 1152 w 1152"/>
              <a:gd name="T12" fmla="*/ 1008 h 1008"/>
            </a:gdLst>
            <a:ahLst/>
            <a:cxnLst>
              <a:cxn ang="T6">
                <a:pos x="T0" y="T1"/>
              </a:cxn>
              <a:cxn ang="T7">
                <a:pos x="T2" y="T3"/>
              </a:cxn>
              <a:cxn ang="T8">
                <a:pos x="T4" y="T5"/>
              </a:cxn>
            </a:cxnLst>
            <a:rect l="T9" t="T10" r="T11" b="T12"/>
            <a:pathLst>
              <a:path w="1152" h="1008">
                <a:moveTo>
                  <a:pt x="0" y="0"/>
                </a:moveTo>
                <a:lnTo>
                  <a:pt x="0" y="1008"/>
                </a:lnTo>
                <a:lnTo>
                  <a:pt x="1152" y="1008"/>
                </a:lnTo>
              </a:path>
            </a:pathLst>
          </a:custGeom>
          <a:noFill/>
          <a:ln w="28575">
            <a:solidFill>
              <a:schemeClr val="tx1"/>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966" name="Oval 32"/>
          <p:cNvSpPr>
            <a:spLocks noChangeArrowheads="1"/>
          </p:cNvSpPr>
          <p:nvPr/>
        </p:nvSpPr>
        <p:spPr bwMode="auto">
          <a:xfrm>
            <a:off x="5159375" y="3695700"/>
            <a:ext cx="76200" cy="76200"/>
          </a:xfrm>
          <a:prstGeom prst="ellipse">
            <a:avLst/>
          </a:prstGeom>
          <a:solidFill>
            <a:schemeClr val="tx1"/>
          </a:solid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967" name="Oval 33"/>
          <p:cNvSpPr>
            <a:spLocks noChangeArrowheads="1"/>
          </p:cNvSpPr>
          <p:nvPr/>
        </p:nvSpPr>
        <p:spPr bwMode="auto">
          <a:xfrm>
            <a:off x="2254250" y="3984625"/>
            <a:ext cx="76200" cy="76200"/>
          </a:xfrm>
          <a:prstGeom prst="ellipse">
            <a:avLst/>
          </a:prstGeom>
          <a:solidFill>
            <a:schemeClr val="tx1"/>
          </a:solidFill>
          <a:ln w="28575">
            <a:solidFill>
              <a:schemeClr val="tx1"/>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968" name="Line 34"/>
          <p:cNvSpPr>
            <a:spLocks noChangeShapeType="1"/>
          </p:cNvSpPr>
          <p:nvPr/>
        </p:nvSpPr>
        <p:spPr bwMode="auto">
          <a:xfrm flipV="1">
            <a:off x="7432675" y="5308600"/>
            <a:ext cx="1035050" cy="0"/>
          </a:xfrm>
          <a:prstGeom prst="line">
            <a:avLst/>
          </a:prstGeom>
          <a:noFill/>
          <a:ln w="28575">
            <a:solidFill>
              <a:schemeClr val="tx1"/>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969" name="Line 35"/>
          <p:cNvSpPr>
            <a:spLocks noChangeShapeType="1"/>
          </p:cNvSpPr>
          <p:nvPr/>
        </p:nvSpPr>
        <p:spPr bwMode="auto">
          <a:xfrm flipV="1">
            <a:off x="7413625" y="4254500"/>
            <a:ext cx="1041400" cy="6350"/>
          </a:xfrm>
          <a:prstGeom prst="line">
            <a:avLst/>
          </a:prstGeom>
          <a:noFill/>
          <a:ln w="28575">
            <a:solidFill>
              <a:schemeClr val="tx1"/>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3" name="Group 70"/>
          <p:cNvGrpSpPr>
            <a:grpSpLocks/>
          </p:cNvGrpSpPr>
          <p:nvPr/>
        </p:nvGrpSpPr>
        <p:grpSpPr bwMode="auto">
          <a:xfrm>
            <a:off x="2362200" y="1822450"/>
            <a:ext cx="5699125" cy="4273550"/>
            <a:chOff x="1488" y="1148"/>
            <a:chExt cx="3590" cy="2692"/>
          </a:xfrm>
        </p:grpSpPr>
        <p:grpSp>
          <p:nvGrpSpPr>
            <p:cNvPr id="39987" name="Group 36"/>
            <p:cNvGrpSpPr>
              <a:grpSpLocks/>
            </p:cNvGrpSpPr>
            <p:nvPr/>
          </p:nvGrpSpPr>
          <p:grpSpPr bwMode="auto">
            <a:xfrm>
              <a:off x="1488" y="1148"/>
              <a:ext cx="3566" cy="2692"/>
              <a:chOff x="1542" y="1148"/>
              <a:chExt cx="3512" cy="2688"/>
            </a:xfrm>
          </p:grpSpPr>
          <p:sp>
            <p:nvSpPr>
              <p:cNvPr id="39989" name="Freeform 37"/>
              <p:cNvSpPr>
                <a:spLocks/>
              </p:cNvSpPr>
              <p:nvPr/>
            </p:nvSpPr>
            <p:spPr bwMode="auto">
              <a:xfrm>
                <a:off x="1550" y="1148"/>
                <a:ext cx="3504" cy="1536"/>
              </a:xfrm>
              <a:custGeom>
                <a:avLst/>
                <a:gdLst>
                  <a:gd name="T0" fmla="*/ 3504 w 3504"/>
                  <a:gd name="T1" fmla="*/ 1536 h 1536"/>
                  <a:gd name="T2" fmla="*/ 3504 w 3504"/>
                  <a:gd name="T3" fmla="*/ 0 h 1536"/>
                  <a:gd name="T4" fmla="*/ 0 w 3504"/>
                  <a:gd name="T5" fmla="*/ 0 h 1536"/>
                  <a:gd name="T6" fmla="*/ 3 w 3504"/>
                  <a:gd name="T7" fmla="*/ 798 h 1536"/>
                  <a:gd name="T8" fmla="*/ 186 w 3504"/>
                  <a:gd name="T9" fmla="*/ 795 h 1536"/>
                  <a:gd name="T10" fmla="*/ 0 60000 65536"/>
                  <a:gd name="T11" fmla="*/ 0 60000 65536"/>
                  <a:gd name="T12" fmla="*/ 0 60000 65536"/>
                  <a:gd name="T13" fmla="*/ 0 60000 65536"/>
                  <a:gd name="T14" fmla="*/ 0 60000 65536"/>
                  <a:gd name="T15" fmla="*/ 0 w 3504"/>
                  <a:gd name="T16" fmla="*/ 0 h 1536"/>
                  <a:gd name="T17" fmla="*/ 3504 w 3504"/>
                  <a:gd name="T18" fmla="*/ 1536 h 1536"/>
                </a:gdLst>
                <a:ahLst/>
                <a:cxnLst>
                  <a:cxn ang="T10">
                    <a:pos x="T0" y="T1"/>
                  </a:cxn>
                  <a:cxn ang="T11">
                    <a:pos x="T2" y="T3"/>
                  </a:cxn>
                  <a:cxn ang="T12">
                    <a:pos x="T4" y="T5"/>
                  </a:cxn>
                  <a:cxn ang="T13">
                    <a:pos x="T6" y="T7"/>
                  </a:cxn>
                  <a:cxn ang="T14">
                    <a:pos x="T8" y="T9"/>
                  </a:cxn>
                </a:cxnLst>
                <a:rect l="T15" t="T16" r="T17" b="T18"/>
                <a:pathLst>
                  <a:path w="3504" h="1536">
                    <a:moveTo>
                      <a:pt x="3504" y="1536"/>
                    </a:moveTo>
                    <a:lnTo>
                      <a:pt x="3504" y="0"/>
                    </a:lnTo>
                    <a:lnTo>
                      <a:pt x="0" y="0"/>
                    </a:lnTo>
                    <a:lnTo>
                      <a:pt x="3" y="798"/>
                    </a:lnTo>
                    <a:lnTo>
                      <a:pt x="186" y="795"/>
                    </a:lnTo>
                  </a:path>
                </a:pathLst>
              </a:custGeom>
              <a:noFill/>
              <a:ln w="28575">
                <a:solidFill>
                  <a:srgbClr val="FF3300"/>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990" name="Freeform 38"/>
              <p:cNvSpPr>
                <a:spLocks/>
              </p:cNvSpPr>
              <p:nvPr/>
            </p:nvSpPr>
            <p:spPr bwMode="auto">
              <a:xfrm>
                <a:off x="1542" y="2684"/>
                <a:ext cx="3512" cy="1152"/>
              </a:xfrm>
              <a:custGeom>
                <a:avLst/>
                <a:gdLst>
                  <a:gd name="T0" fmla="*/ 3128 w 3512"/>
                  <a:gd name="T1" fmla="*/ 0 h 1152"/>
                  <a:gd name="T2" fmla="*/ 3512 w 3512"/>
                  <a:gd name="T3" fmla="*/ 0 h 1152"/>
                  <a:gd name="T4" fmla="*/ 3512 w 3512"/>
                  <a:gd name="T5" fmla="*/ 1152 h 1152"/>
                  <a:gd name="T6" fmla="*/ 0 w 3512"/>
                  <a:gd name="T7" fmla="*/ 1152 h 1152"/>
                  <a:gd name="T8" fmla="*/ 2 w 3512"/>
                  <a:gd name="T9" fmla="*/ 33 h 1152"/>
                  <a:gd name="T10" fmla="*/ 191 w 3512"/>
                  <a:gd name="T11" fmla="*/ 36 h 1152"/>
                  <a:gd name="T12" fmla="*/ 0 60000 65536"/>
                  <a:gd name="T13" fmla="*/ 0 60000 65536"/>
                  <a:gd name="T14" fmla="*/ 0 60000 65536"/>
                  <a:gd name="T15" fmla="*/ 0 60000 65536"/>
                  <a:gd name="T16" fmla="*/ 0 60000 65536"/>
                  <a:gd name="T17" fmla="*/ 0 60000 65536"/>
                  <a:gd name="T18" fmla="*/ 0 w 3512"/>
                  <a:gd name="T19" fmla="*/ 0 h 1152"/>
                  <a:gd name="T20" fmla="*/ 3512 w 3512"/>
                  <a:gd name="T21" fmla="*/ 1152 h 1152"/>
                </a:gdLst>
                <a:ahLst/>
                <a:cxnLst>
                  <a:cxn ang="T12">
                    <a:pos x="T0" y="T1"/>
                  </a:cxn>
                  <a:cxn ang="T13">
                    <a:pos x="T2" y="T3"/>
                  </a:cxn>
                  <a:cxn ang="T14">
                    <a:pos x="T4" y="T5"/>
                  </a:cxn>
                  <a:cxn ang="T15">
                    <a:pos x="T6" y="T7"/>
                  </a:cxn>
                  <a:cxn ang="T16">
                    <a:pos x="T8" y="T9"/>
                  </a:cxn>
                  <a:cxn ang="T17">
                    <a:pos x="T10" y="T11"/>
                  </a:cxn>
                </a:cxnLst>
                <a:rect l="T18" t="T19" r="T20" b="T21"/>
                <a:pathLst>
                  <a:path w="3512" h="1152">
                    <a:moveTo>
                      <a:pt x="3128" y="0"/>
                    </a:moveTo>
                    <a:lnTo>
                      <a:pt x="3512" y="0"/>
                    </a:lnTo>
                    <a:lnTo>
                      <a:pt x="3512" y="1152"/>
                    </a:lnTo>
                    <a:lnTo>
                      <a:pt x="0" y="1152"/>
                    </a:lnTo>
                    <a:lnTo>
                      <a:pt x="2" y="33"/>
                    </a:lnTo>
                    <a:lnTo>
                      <a:pt x="191" y="36"/>
                    </a:lnTo>
                  </a:path>
                </a:pathLst>
              </a:custGeom>
              <a:noFill/>
              <a:ln w="28575">
                <a:solidFill>
                  <a:srgbClr val="FF3300"/>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39988" name="Oval 39"/>
            <p:cNvSpPr>
              <a:spLocks noChangeArrowheads="1"/>
            </p:cNvSpPr>
            <p:nvPr/>
          </p:nvSpPr>
          <p:spPr bwMode="auto">
            <a:xfrm>
              <a:off x="5030" y="2660"/>
              <a:ext cx="48" cy="48"/>
            </a:xfrm>
            <a:prstGeom prst="ellipse">
              <a:avLst/>
            </a:prstGeom>
            <a:solidFill>
              <a:schemeClr val="tx1"/>
            </a:solidFill>
            <a:ln w="28575">
              <a:solidFill>
                <a:srgbClr val="FF3300"/>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39971" name="AutoShape 40"/>
          <p:cNvSpPr>
            <a:spLocks noChangeArrowheads="1"/>
          </p:cNvSpPr>
          <p:nvPr/>
        </p:nvSpPr>
        <p:spPr bwMode="auto">
          <a:xfrm>
            <a:off x="8396288" y="3956050"/>
            <a:ext cx="381000" cy="1600200"/>
          </a:xfrm>
          <a:prstGeom prst="roundRect">
            <a:avLst>
              <a:gd name="adj" fmla="val 16667"/>
            </a:avLst>
          </a:prstGeom>
          <a:noFill/>
          <a:ln w="28575">
            <a:solidFill>
              <a:schemeClr val="tx1"/>
            </a:solidFill>
            <a:round/>
            <a:headEnd/>
            <a:tailEnd/>
          </a:ln>
        </p:spPr>
        <p:txBody>
          <a:bodyPr vert="eaVert" wrap="none" anchor="ctr"/>
          <a:lstStyle/>
          <a:p>
            <a:pPr algn="ctr" eaLnBrk="0" fontAlgn="base" hangingPunct="0">
              <a:spcBef>
                <a:spcPct val="0"/>
              </a:spcBef>
              <a:spcAft>
                <a:spcPct val="0"/>
              </a:spcAft>
            </a:pPr>
            <a:r>
              <a:rPr lang="en-US" altLang="zh-CN">
                <a:solidFill>
                  <a:srgbClr val="000000"/>
                </a:solidFill>
                <a:latin typeface="Comic Sans MS" pitchFamily="66" charset="0"/>
              </a:rPr>
              <a:t>mux</a:t>
            </a:r>
          </a:p>
        </p:txBody>
      </p:sp>
      <p:sp>
        <p:nvSpPr>
          <p:cNvPr id="39972" name="Freeform 41"/>
          <p:cNvSpPr>
            <a:spLocks/>
          </p:cNvSpPr>
          <p:nvPr/>
        </p:nvSpPr>
        <p:spPr bwMode="auto">
          <a:xfrm>
            <a:off x="152400" y="3651250"/>
            <a:ext cx="8763000" cy="2590800"/>
          </a:xfrm>
          <a:custGeom>
            <a:avLst/>
            <a:gdLst>
              <a:gd name="T0" fmla="*/ 2147483647 w 5520"/>
              <a:gd name="T1" fmla="*/ 1814512751 h 1632"/>
              <a:gd name="T2" fmla="*/ 2147483647 w 5520"/>
              <a:gd name="T3" fmla="*/ 1814512751 h 1632"/>
              <a:gd name="T4" fmla="*/ 2147483647 w 5520"/>
              <a:gd name="T5" fmla="*/ 2147483647 h 1632"/>
              <a:gd name="T6" fmla="*/ 0 w 5520"/>
              <a:gd name="T7" fmla="*/ 2147483647 h 1632"/>
              <a:gd name="T8" fmla="*/ 0 w 5520"/>
              <a:gd name="T9" fmla="*/ 0 h 1632"/>
              <a:gd name="T10" fmla="*/ 725804942 w 5520"/>
              <a:gd name="T11" fmla="*/ 0 h 1632"/>
              <a:gd name="T12" fmla="*/ 0 60000 65536"/>
              <a:gd name="T13" fmla="*/ 0 60000 65536"/>
              <a:gd name="T14" fmla="*/ 0 60000 65536"/>
              <a:gd name="T15" fmla="*/ 0 60000 65536"/>
              <a:gd name="T16" fmla="*/ 0 60000 65536"/>
              <a:gd name="T17" fmla="*/ 0 60000 65536"/>
              <a:gd name="T18" fmla="*/ 0 w 5520"/>
              <a:gd name="T19" fmla="*/ 0 h 1632"/>
              <a:gd name="T20" fmla="*/ 5520 w 5520"/>
              <a:gd name="T21" fmla="*/ 1632 h 1632"/>
            </a:gdLst>
            <a:ahLst/>
            <a:cxnLst>
              <a:cxn ang="T12">
                <a:pos x="T0" y="T1"/>
              </a:cxn>
              <a:cxn ang="T13">
                <a:pos x="T2" y="T3"/>
              </a:cxn>
              <a:cxn ang="T14">
                <a:pos x="T4" y="T5"/>
              </a:cxn>
              <a:cxn ang="T15">
                <a:pos x="T6" y="T7"/>
              </a:cxn>
              <a:cxn ang="T16">
                <a:pos x="T8" y="T9"/>
              </a:cxn>
              <a:cxn ang="T17">
                <a:pos x="T10" y="T11"/>
              </a:cxn>
            </a:cxnLst>
            <a:rect l="T18" t="T19" r="T20" b="T21"/>
            <a:pathLst>
              <a:path w="5520" h="1632">
                <a:moveTo>
                  <a:pt x="5424" y="720"/>
                </a:moveTo>
                <a:lnTo>
                  <a:pt x="5520" y="720"/>
                </a:lnTo>
                <a:lnTo>
                  <a:pt x="5520" y="1632"/>
                </a:lnTo>
                <a:lnTo>
                  <a:pt x="0" y="1632"/>
                </a:lnTo>
                <a:lnTo>
                  <a:pt x="0" y="0"/>
                </a:lnTo>
                <a:lnTo>
                  <a:pt x="288" y="0"/>
                </a:lnTo>
              </a:path>
            </a:pathLst>
          </a:custGeom>
          <a:noFill/>
          <a:ln w="28575">
            <a:solidFill>
              <a:schemeClr val="tx1"/>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nvGrpSpPr>
          <p:cNvPr id="5" name="Group 42"/>
          <p:cNvGrpSpPr>
            <a:grpSpLocks/>
          </p:cNvGrpSpPr>
          <p:nvPr/>
        </p:nvGrpSpPr>
        <p:grpSpPr bwMode="auto">
          <a:xfrm>
            <a:off x="2570163" y="2133600"/>
            <a:ext cx="2687637" cy="3498850"/>
            <a:chOff x="1619" y="1344"/>
            <a:chExt cx="1693" cy="2204"/>
          </a:xfrm>
        </p:grpSpPr>
        <p:sp>
          <p:nvSpPr>
            <p:cNvPr id="39983" name="Freeform 43"/>
            <p:cNvSpPr>
              <a:spLocks/>
            </p:cNvSpPr>
            <p:nvPr/>
          </p:nvSpPr>
          <p:spPr bwMode="auto">
            <a:xfrm>
              <a:off x="1619" y="2876"/>
              <a:ext cx="1659" cy="672"/>
            </a:xfrm>
            <a:custGeom>
              <a:avLst/>
              <a:gdLst>
                <a:gd name="T0" fmla="*/ 1659 w 1659"/>
                <a:gd name="T1" fmla="*/ 480 h 672"/>
                <a:gd name="T2" fmla="*/ 1659 w 1659"/>
                <a:gd name="T3" fmla="*/ 672 h 672"/>
                <a:gd name="T4" fmla="*/ 0 w 1659"/>
                <a:gd name="T5" fmla="*/ 666 h 672"/>
                <a:gd name="T6" fmla="*/ 0 w 1659"/>
                <a:gd name="T7" fmla="*/ 0 h 672"/>
                <a:gd name="T8" fmla="*/ 114 w 1659"/>
                <a:gd name="T9" fmla="*/ 0 h 672"/>
                <a:gd name="T10" fmla="*/ 0 60000 65536"/>
                <a:gd name="T11" fmla="*/ 0 60000 65536"/>
                <a:gd name="T12" fmla="*/ 0 60000 65536"/>
                <a:gd name="T13" fmla="*/ 0 60000 65536"/>
                <a:gd name="T14" fmla="*/ 0 60000 65536"/>
                <a:gd name="T15" fmla="*/ 0 w 1659"/>
                <a:gd name="T16" fmla="*/ 0 h 672"/>
                <a:gd name="T17" fmla="*/ 1659 w 1659"/>
                <a:gd name="T18" fmla="*/ 672 h 672"/>
              </a:gdLst>
              <a:ahLst/>
              <a:cxnLst>
                <a:cxn ang="T10">
                  <a:pos x="T0" y="T1"/>
                </a:cxn>
                <a:cxn ang="T11">
                  <a:pos x="T2" y="T3"/>
                </a:cxn>
                <a:cxn ang="T12">
                  <a:pos x="T4" y="T5"/>
                </a:cxn>
                <a:cxn ang="T13">
                  <a:pos x="T6" y="T7"/>
                </a:cxn>
                <a:cxn ang="T14">
                  <a:pos x="T8" y="T9"/>
                </a:cxn>
              </a:cxnLst>
              <a:rect l="T15" t="T16" r="T17" b="T18"/>
              <a:pathLst>
                <a:path w="1659" h="672">
                  <a:moveTo>
                    <a:pt x="1659" y="480"/>
                  </a:moveTo>
                  <a:lnTo>
                    <a:pt x="1659" y="672"/>
                  </a:lnTo>
                  <a:lnTo>
                    <a:pt x="0" y="666"/>
                  </a:lnTo>
                  <a:lnTo>
                    <a:pt x="0" y="0"/>
                  </a:lnTo>
                  <a:lnTo>
                    <a:pt x="114" y="0"/>
                  </a:lnTo>
                </a:path>
              </a:pathLst>
            </a:custGeom>
            <a:noFill/>
            <a:ln w="28575">
              <a:solidFill>
                <a:srgbClr val="FF3300"/>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984" name="Oval 44"/>
            <p:cNvSpPr>
              <a:spLocks noChangeArrowheads="1"/>
            </p:cNvSpPr>
            <p:nvPr/>
          </p:nvSpPr>
          <p:spPr bwMode="auto">
            <a:xfrm>
              <a:off x="3216" y="2304"/>
              <a:ext cx="96" cy="48"/>
            </a:xfrm>
            <a:prstGeom prst="ellipse">
              <a:avLst/>
            </a:prstGeom>
            <a:solidFill>
              <a:schemeClr val="tx1"/>
            </a:solidFill>
            <a:ln w="28575">
              <a:solidFill>
                <a:srgbClr val="FF3300"/>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985" name="Freeform 45"/>
            <p:cNvSpPr>
              <a:spLocks/>
            </p:cNvSpPr>
            <p:nvPr/>
          </p:nvSpPr>
          <p:spPr bwMode="auto">
            <a:xfrm>
              <a:off x="1632" y="1344"/>
              <a:ext cx="1653" cy="1008"/>
            </a:xfrm>
            <a:custGeom>
              <a:avLst/>
              <a:gdLst>
                <a:gd name="T0" fmla="*/ 1653 w 1653"/>
                <a:gd name="T1" fmla="*/ 1008 h 1008"/>
                <a:gd name="T2" fmla="*/ 1653 w 1653"/>
                <a:gd name="T3" fmla="*/ 0 h 1008"/>
                <a:gd name="T4" fmla="*/ 0 w 1653"/>
                <a:gd name="T5" fmla="*/ 0 h 1008"/>
                <a:gd name="T6" fmla="*/ 0 w 1653"/>
                <a:gd name="T7" fmla="*/ 432 h 1008"/>
                <a:gd name="T8" fmla="*/ 117 w 1653"/>
                <a:gd name="T9" fmla="*/ 432 h 1008"/>
                <a:gd name="T10" fmla="*/ 0 60000 65536"/>
                <a:gd name="T11" fmla="*/ 0 60000 65536"/>
                <a:gd name="T12" fmla="*/ 0 60000 65536"/>
                <a:gd name="T13" fmla="*/ 0 60000 65536"/>
                <a:gd name="T14" fmla="*/ 0 60000 65536"/>
                <a:gd name="T15" fmla="*/ 0 w 1653"/>
                <a:gd name="T16" fmla="*/ 0 h 1008"/>
                <a:gd name="T17" fmla="*/ 1653 w 1653"/>
                <a:gd name="T18" fmla="*/ 1008 h 1008"/>
              </a:gdLst>
              <a:ahLst/>
              <a:cxnLst>
                <a:cxn ang="T10">
                  <a:pos x="T0" y="T1"/>
                </a:cxn>
                <a:cxn ang="T11">
                  <a:pos x="T2" y="T3"/>
                </a:cxn>
                <a:cxn ang="T12">
                  <a:pos x="T4" y="T5"/>
                </a:cxn>
                <a:cxn ang="T13">
                  <a:pos x="T6" y="T7"/>
                </a:cxn>
                <a:cxn ang="T14">
                  <a:pos x="T8" y="T9"/>
                </a:cxn>
              </a:cxnLst>
              <a:rect l="T15" t="T16" r="T17" b="T18"/>
              <a:pathLst>
                <a:path w="1653" h="1008">
                  <a:moveTo>
                    <a:pt x="1653" y="1008"/>
                  </a:moveTo>
                  <a:lnTo>
                    <a:pt x="1653" y="0"/>
                  </a:lnTo>
                  <a:lnTo>
                    <a:pt x="0" y="0"/>
                  </a:lnTo>
                  <a:lnTo>
                    <a:pt x="0" y="432"/>
                  </a:lnTo>
                  <a:lnTo>
                    <a:pt x="117" y="432"/>
                  </a:lnTo>
                </a:path>
              </a:pathLst>
            </a:custGeom>
            <a:noFill/>
            <a:ln w="28575">
              <a:solidFill>
                <a:srgbClr val="FF3300"/>
              </a:solidFill>
              <a:round/>
              <a:headEnd/>
              <a:tailEnd type="triangle" w="med" len="me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986" name="Line 46"/>
            <p:cNvSpPr>
              <a:spLocks noChangeShapeType="1"/>
            </p:cNvSpPr>
            <p:nvPr/>
          </p:nvSpPr>
          <p:spPr bwMode="auto">
            <a:xfrm flipV="1">
              <a:off x="3264" y="2352"/>
              <a:ext cx="0" cy="1008"/>
            </a:xfrm>
            <a:prstGeom prst="line">
              <a:avLst/>
            </a:prstGeom>
            <a:noFill/>
            <a:ln w="28575">
              <a:solidFill>
                <a:srgbClr val="FF3300"/>
              </a:solidFill>
              <a:round/>
              <a:headEnd/>
              <a:tailEnd/>
            </a:ln>
          </p:spPr>
          <p:txBody>
            <a:bodyPr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grpSp>
        <p:nvGrpSpPr>
          <p:cNvPr id="6" name="Group 69"/>
          <p:cNvGrpSpPr>
            <a:grpSpLocks/>
          </p:cNvGrpSpPr>
          <p:nvPr/>
        </p:nvGrpSpPr>
        <p:grpSpPr bwMode="auto">
          <a:xfrm>
            <a:off x="2438400" y="1981200"/>
            <a:ext cx="5289550" cy="3886200"/>
            <a:chOff x="1536" y="1248"/>
            <a:chExt cx="3332" cy="2448"/>
          </a:xfrm>
        </p:grpSpPr>
        <p:grpSp>
          <p:nvGrpSpPr>
            <p:cNvPr id="39978" name="Group 67"/>
            <p:cNvGrpSpPr>
              <a:grpSpLocks/>
            </p:cNvGrpSpPr>
            <p:nvPr/>
          </p:nvGrpSpPr>
          <p:grpSpPr bwMode="auto">
            <a:xfrm>
              <a:off x="1536" y="1248"/>
              <a:ext cx="3332" cy="2448"/>
              <a:chOff x="1536" y="1248"/>
              <a:chExt cx="3332" cy="2448"/>
            </a:xfrm>
          </p:grpSpPr>
          <p:sp>
            <p:nvSpPr>
              <p:cNvPr id="39980" name="Freeform 58"/>
              <p:cNvSpPr>
                <a:spLocks/>
              </p:cNvSpPr>
              <p:nvPr/>
            </p:nvSpPr>
            <p:spPr bwMode="auto">
              <a:xfrm>
                <a:off x="1536" y="2784"/>
                <a:ext cx="3312" cy="912"/>
              </a:xfrm>
              <a:custGeom>
                <a:avLst/>
                <a:gdLst>
                  <a:gd name="T0" fmla="*/ 3312 w 3312"/>
                  <a:gd name="T1" fmla="*/ 576 h 912"/>
                  <a:gd name="T2" fmla="*/ 3312 w 3312"/>
                  <a:gd name="T3" fmla="*/ 912 h 912"/>
                  <a:gd name="T4" fmla="*/ 0 w 3312"/>
                  <a:gd name="T5" fmla="*/ 912 h 912"/>
                  <a:gd name="T6" fmla="*/ 0 w 3312"/>
                  <a:gd name="T7" fmla="*/ 0 h 912"/>
                  <a:gd name="T8" fmla="*/ 192 w 3312"/>
                  <a:gd name="T9" fmla="*/ 0 h 912"/>
                  <a:gd name="T10" fmla="*/ 0 60000 65536"/>
                  <a:gd name="T11" fmla="*/ 0 60000 65536"/>
                  <a:gd name="T12" fmla="*/ 0 60000 65536"/>
                  <a:gd name="T13" fmla="*/ 0 60000 65536"/>
                  <a:gd name="T14" fmla="*/ 0 60000 65536"/>
                  <a:gd name="T15" fmla="*/ 0 w 3312"/>
                  <a:gd name="T16" fmla="*/ 0 h 912"/>
                  <a:gd name="T17" fmla="*/ 3312 w 3312"/>
                  <a:gd name="T18" fmla="*/ 912 h 912"/>
                </a:gdLst>
                <a:ahLst/>
                <a:cxnLst>
                  <a:cxn ang="T10">
                    <a:pos x="T0" y="T1"/>
                  </a:cxn>
                  <a:cxn ang="T11">
                    <a:pos x="T2" y="T3"/>
                  </a:cxn>
                  <a:cxn ang="T12">
                    <a:pos x="T4" y="T5"/>
                  </a:cxn>
                  <a:cxn ang="T13">
                    <a:pos x="T6" y="T7"/>
                  </a:cxn>
                  <a:cxn ang="T14">
                    <a:pos x="T8" y="T9"/>
                  </a:cxn>
                </a:cxnLst>
                <a:rect l="T15" t="T16" r="T17" b="T18"/>
                <a:pathLst>
                  <a:path w="3312" h="912">
                    <a:moveTo>
                      <a:pt x="3312" y="576"/>
                    </a:moveTo>
                    <a:lnTo>
                      <a:pt x="3312" y="912"/>
                    </a:lnTo>
                    <a:lnTo>
                      <a:pt x="0" y="912"/>
                    </a:lnTo>
                    <a:lnTo>
                      <a:pt x="0" y="0"/>
                    </a:lnTo>
                    <a:lnTo>
                      <a:pt x="192" y="0"/>
                    </a:lnTo>
                  </a:path>
                </a:pathLst>
              </a:custGeom>
              <a:noFill/>
              <a:ln w="28575">
                <a:solidFill>
                  <a:srgbClr val="FF3300"/>
                </a:solidFill>
                <a:round/>
                <a:headEnd/>
                <a:tailEnd type="triangle" w="med" len="med"/>
              </a:ln>
            </p:spPr>
            <p:txBody>
              <a:bodyPr>
                <a:spAutoFit/>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981" name="Oval 60"/>
              <p:cNvSpPr>
                <a:spLocks noChangeArrowheads="1"/>
              </p:cNvSpPr>
              <p:nvPr/>
            </p:nvSpPr>
            <p:spPr bwMode="auto">
              <a:xfrm>
                <a:off x="4820" y="3312"/>
                <a:ext cx="48" cy="48"/>
              </a:xfrm>
              <a:prstGeom prst="ellipse">
                <a:avLst/>
              </a:prstGeom>
              <a:solidFill>
                <a:schemeClr val="tx1"/>
              </a:solidFill>
              <a:ln w="28575">
                <a:solidFill>
                  <a:srgbClr val="FF3300"/>
                </a:solidFill>
                <a:round/>
                <a:headEnd/>
                <a:tailEnd/>
              </a:ln>
            </p:spPr>
            <p:txBody>
              <a:bodyPr wrap="none" anchor="ct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sp>
            <p:nvSpPr>
              <p:cNvPr id="39982" name="Freeform 66"/>
              <p:cNvSpPr>
                <a:spLocks/>
              </p:cNvSpPr>
              <p:nvPr/>
            </p:nvSpPr>
            <p:spPr bwMode="auto">
              <a:xfrm>
                <a:off x="1536" y="1248"/>
                <a:ext cx="3312" cy="2064"/>
              </a:xfrm>
              <a:custGeom>
                <a:avLst/>
                <a:gdLst>
                  <a:gd name="T0" fmla="*/ 3312 w 3312"/>
                  <a:gd name="T1" fmla="*/ 2064 h 2064"/>
                  <a:gd name="T2" fmla="*/ 3312 w 3312"/>
                  <a:gd name="T3" fmla="*/ 0 h 2064"/>
                  <a:gd name="T4" fmla="*/ 0 w 3312"/>
                  <a:gd name="T5" fmla="*/ 0 h 2064"/>
                  <a:gd name="T6" fmla="*/ 0 w 3312"/>
                  <a:gd name="T7" fmla="*/ 624 h 2064"/>
                  <a:gd name="T8" fmla="*/ 192 w 3312"/>
                  <a:gd name="T9" fmla="*/ 624 h 2064"/>
                  <a:gd name="T10" fmla="*/ 0 60000 65536"/>
                  <a:gd name="T11" fmla="*/ 0 60000 65536"/>
                  <a:gd name="T12" fmla="*/ 0 60000 65536"/>
                  <a:gd name="T13" fmla="*/ 0 60000 65536"/>
                  <a:gd name="T14" fmla="*/ 0 60000 65536"/>
                  <a:gd name="T15" fmla="*/ 0 w 3312"/>
                  <a:gd name="T16" fmla="*/ 0 h 2064"/>
                  <a:gd name="T17" fmla="*/ 3312 w 3312"/>
                  <a:gd name="T18" fmla="*/ 2064 h 2064"/>
                </a:gdLst>
                <a:ahLst/>
                <a:cxnLst>
                  <a:cxn ang="T10">
                    <a:pos x="T0" y="T1"/>
                  </a:cxn>
                  <a:cxn ang="T11">
                    <a:pos x="T2" y="T3"/>
                  </a:cxn>
                  <a:cxn ang="T12">
                    <a:pos x="T4" y="T5"/>
                  </a:cxn>
                  <a:cxn ang="T13">
                    <a:pos x="T6" y="T7"/>
                  </a:cxn>
                  <a:cxn ang="T14">
                    <a:pos x="T8" y="T9"/>
                  </a:cxn>
                </a:cxnLst>
                <a:rect l="T15" t="T16" r="T17" b="T18"/>
                <a:pathLst>
                  <a:path w="3312" h="2064">
                    <a:moveTo>
                      <a:pt x="3312" y="2064"/>
                    </a:moveTo>
                    <a:lnTo>
                      <a:pt x="3312" y="0"/>
                    </a:lnTo>
                    <a:lnTo>
                      <a:pt x="0" y="0"/>
                    </a:lnTo>
                    <a:lnTo>
                      <a:pt x="0" y="624"/>
                    </a:lnTo>
                    <a:lnTo>
                      <a:pt x="192" y="624"/>
                    </a:lnTo>
                  </a:path>
                </a:pathLst>
              </a:custGeom>
              <a:noFill/>
              <a:ln w="28575">
                <a:solidFill>
                  <a:srgbClr val="FF3300"/>
                </a:solidFill>
                <a:round/>
                <a:headEnd/>
                <a:tailEnd type="triangle" w="med" len="med"/>
              </a:ln>
            </p:spPr>
            <p:txBody>
              <a:bodyPr>
                <a:spAutoFit/>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39979" name="Line 68"/>
            <p:cNvSpPr>
              <a:spLocks noChangeShapeType="1"/>
            </p:cNvSpPr>
            <p:nvPr/>
          </p:nvSpPr>
          <p:spPr bwMode="auto">
            <a:xfrm>
              <a:off x="4656" y="3333"/>
              <a:ext cx="192" cy="0"/>
            </a:xfrm>
            <a:prstGeom prst="line">
              <a:avLst/>
            </a:prstGeom>
            <a:noFill/>
            <a:ln w="28575">
              <a:solidFill>
                <a:srgbClr val="FF3300"/>
              </a:solidFill>
              <a:round/>
              <a:headEnd/>
              <a:tailEnd/>
            </a:ln>
          </p:spPr>
          <p:txBody>
            <a:bodyPr>
              <a:spAutoFit/>
            </a:bodyPr>
            <a:lstStyle/>
            <a:p>
              <a:pPr eaLnBrk="0" fontAlgn="base" hangingPunct="0">
                <a:spcBef>
                  <a:spcPct val="50000"/>
                </a:spcBef>
                <a:spcAft>
                  <a:spcPct val="0"/>
                </a:spcAft>
              </a:pPr>
              <a:endParaRPr lang="zh-CN" altLang="en-US" sz="2000">
                <a:solidFill>
                  <a:srgbClr val="000000"/>
                </a:solidFill>
                <a:latin typeface="Comic Sans MS" pitchFamily="66" charset="0"/>
              </a:endParaRPr>
            </a:p>
          </p:txBody>
        </p:sp>
      </p:grpSp>
      <p:sp>
        <p:nvSpPr>
          <p:cNvPr id="70728" name="AutoShape 72">
            <a:hlinkClick r:id="" action="ppaction://noaction" highlightClick="1"/>
            <a:hlinkHover r:id="" action="ppaction://noaction"/>
          </p:cNvPr>
          <p:cNvSpPr>
            <a:spLocks noChangeArrowheads="1"/>
          </p:cNvSpPr>
          <p:nvPr/>
        </p:nvSpPr>
        <p:spPr bwMode="auto">
          <a:xfrm>
            <a:off x="3708400" y="2205038"/>
            <a:ext cx="504825" cy="436562"/>
          </a:xfrm>
          <a:prstGeom prst="actionButtonInformation">
            <a:avLst/>
          </a:prstGeom>
          <a:solidFill>
            <a:schemeClr val="hlink"/>
          </a:solidFill>
          <a:ln w="38100">
            <a:noFill/>
            <a:miter lim="800000"/>
            <a:headEnd/>
            <a:tailEnd/>
          </a:ln>
          <a:effectLst>
            <a:outerShdw dist="107763" dir="2700000" algn="ctr" rotWithShape="0">
              <a:schemeClr val="bg2"/>
            </a:outerShdw>
          </a:effectLst>
        </p:spPr>
        <p:txBody>
          <a:bodyPr anchor="ctr">
            <a:spAutoFit/>
          </a:bodyPr>
          <a:lstStyle/>
          <a:p>
            <a:pPr algn="ctr" eaLnBrk="0" fontAlgn="base" hangingPunct="0">
              <a:spcBef>
                <a:spcPct val="50000"/>
              </a:spcBef>
              <a:spcAft>
                <a:spcPct val="0"/>
              </a:spcAft>
              <a:defRPr/>
            </a:pPr>
            <a:r>
              <a:rPr lang="en-US" altLang="zh-CN" sz="2000">
                <a:solidFill>
                  <a:srgbClr val="000000"/>
                </a:solidFill>
                <a:latin typeface="Comic Sans MS" pitchFamily="66" charset="0"/>
              </a:rPr>
              <a:t>1</a:t>
            </a:r>
          </a:p>
        </p:txBody>
      </p:sp>
      <p:sp>
        <p:nvSpPr>
          <p:cNvPr id="70730" name="AutoShape 74">
            <a:hlinkClick r:id="" action="ppaction://noaction" highlightClick="1"/>
            <a:hlinkHover r:id="" action="ppaction://noaction"/>
          </p:cNvPr>
          <p:cNvSpPr>
            <a:spLocks noChangeArrowheads="1"/>
          </p:cNvSpPr>
          <p:nvPr/>
        </p:nvSpPr>
        <p:spPr bwMode="auto">
          <a:xfrm>
            <a:off x="5940425" y="2060575"/>
            <a:ext cx="504825" cy="436563"/>
          </a:xfrm>
          <a:prstGeom prst="actionButtonInformation">
            <a:avLst/>
          </a:prstGeom>
          <a:solidFill>
            <a:schemeClr val="hlink"/>
          </a:solidFill>
          <a:ln w="38100">
            <a:noFill/>
            <a:miter lim="800000"/>
            <a:headEnd/>
            <a:tailEnd/>
          </a:ln>
          <a:effectLst>
            <a:outerShdw dist="107763" dir="2700000" algn="ctr" rotWithShape="0">
              <a:schemeClr val="bg2"/>
            </a:outerShdw>
          </a:effectLst>
        </p:spPr>
        <p:txBody>
          <a:bodyPr anchor="ctr">
            <a:spAutoFit/>
          </a:bodyPr>
          <a:lstStyle/>
          <a:p>
            <a:pPr algn="ctr" eaLnBrk="0" fontAlgn="base" hangingPunct="0">
              <a:spcBef>
                <a:spcPct val="50000"/>
              </a:spcBef>
              <a:spcAft>
                <a:spcPct val="0"/>
              </a:spcAft>
              <a:defRPr/>
            </a:pPr>
            <a:r>
              <a:rPr lang="en-US" altLang="zh-CN" sz="2000">
                <a:solidFill>
                  <a:srgbClr val="000000"/>
                </a:solidFill>
                <a:latin typeface="Comic Sans MS" pitchFamily="66" charset="0"/>
              </a:rPr>
              <a:t>2</a:t>
            </a:r>
          </a:p>
        </p:txBody>
      </p:sp>
      <p:sp>
        <p:nvSpPr>
          <p:cNvPr id="70731" name="AutoShape 75">
            <a:hlinkClick r:id="" action="ppaction://noaction" highlightClick="1"/>
            <a:hlinkHover r:id="" action="ppaction://noaction"/>
          </p:cNvPr>
          <p:cNvSpPr>
            <a:spLocks noChangeArrowheads="1"/>
          </p:cNvSpPr>
          <p:nvPr/>
        </p:nvSpPr>
        <p:spPr bwMode="auto">
          <a:xfrm>
            <a:off x="8101013" y="1628775"/>
            <a:ext cx="504825" cy="436563"/>
          </a:xfrm>
          <a:prstGeom prst="actionButtonInformation">
            <a:avLst/>
          </a:prstGeom>
          <a:solidFill>
            <a:schemeClr val="hlink"/>
          </a:solidFill>
          <a:ln w="38100">
            <a:noFill/>
            <a:miter lim="800000"/>
            <a:headEnd/>
            <a:tailEnd/>
          </a:ln>
          <a:effectLst>
            <a:outerShdw dist="107763" dir="2700000" algn="ctr" rotWithShape="0">
              <a:schemeClr val="bg2"/>
            </a:outerShdw>
          </a:effectLst>
        </p:spPr>
        <p:txBody>
          <a:bodyPr anchor="ctr">
            <a:spAutoFit/>
          </a:bodyPr>
          <a:lstStyle/>
          <a:p>
            <a:pPr algn="ctr" eaLnBrk="0" fontAlgn="base" hangingPunct="0">
              <a:spcBef>
                <a:spcPct val="50000"/>
              </a:spcBef>
              <a:spcAft>
                <a:spcPct val="0"/>
              </a:spcAft>
              <a:defRPr/>
            </a:pPr>
            <a:r>
              <a:rPr lang="en-US" altLang="zh-CN" sz="2000">
                <a:solidFill>
                  <a:srgbClr val="000000"/>
                </a:solidFill>
                <a:latin typeface="Comic Sans MS" pitchFamily="66" charset="0"/>
              </a:rPr>
              <a:t>3</a:t>
            </a:r>
          </a:p>
        </p:txBody>
      </p:sp>
      <p:sp>
        <p:nvSpPr>
          <p:cNvPr id="57" name="灯片编号占位符 3"/>
          <p:cNvSpPr>
            <a:spLocks noGrp="1"/>
          </p:cNvSpPr>
          <p:nvPr>
            <p:ph type="sldNum" sz="quarter" idx="12"/>
          </p:nvPr>
        </p:nvSpPr>
        <p:spPr>
          <a:xfrm>
            <a:off x="3419872" y="6480358"/>
            <a:ext cx="2448272" cy="365125"/>
          </a:xfrm>
        </p:spPr>
        <p:txBody>
          <a:bodyPr/>
          <a:lstStyle/>
          <a:p>
            <a:pPr algn="ctr"/>
            <a:fld id="{28830286-F6D1-4D88-8A08-C1E3876262BA}" type="slidenum">
              <a:rPr lang="zh-CN" altLang="en-US" smtClean="0">
                <a:solidFill>
                  <a:prstClr val="black"/>
                </a:solidFill>
              </a:rPr>
              <a:pPr algn="ctr"/>
              <a:t>57</a:t>
            </a:fld>
            <a:endParaRPr lang="zh-CN" altLang="en-US" dirty="0">
              <a:solidFill>
                <a:prstClr val="black"/>
              </a:solidFill>
            </a:endParaRPr>
          </a:p>
        </p:txBody>
      </p:sp>
    </p:spTree>
    <p:extLst>
      <p:ext uri="{BB962C8B-B14F-4D97-AF65-F5344CB8AC3E}">
        <p14:creationId xmlns:p14="http://schemas.microsoft.com/office/powerpoint/2010/main" val="28519826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07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707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right)">
                                      <p:cBhvr>
                                        <p:cTn id="23" dur="500"/>
                                        <p:tgtEl>
                                          <p:spTgt spid="3"/>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707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28" grpId="0" animBg="1"/>
      <p:bldP spid="70730" grpId="0" animBg="1"/>
      <p:bldP spid="7073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normAutofit/>
          </a:bodyPr>
          <a:lstStyle/>
          <a:p>
            <a:r>
              <a:rPr lang="zh-CN" altLang="en-US" dirty="0">
                <a:solidFill>
                  <a:schemeClr val="accent1"/>
                </a:solidFill>
              </a:rPr>
              <a:t>旁</a:t>
            </a:r>
            <a:r>
              <a:rPr lang="zh-CN" altLang="en-US" dirty="0" smtClean="0">
                <a:solidFill>
                  <a:schemeClr val="accent1"/>
                </a:solidFill>
              </a:rPr>
              <a:t>路的数据通路</a:t>
            </a:r>
            <a:r>
              <a:rPr lang="en-US" dirty="0" smtClean="0">
                <a:solidFill>
                  <a:schemeClr val="accent1"/>
                </a:solidFill>
              </a:rPr>
              <a:t>(1/2)</a:t>
            </a:r>
            <a:endParaRPr lang="en-AU" dirty="0">
              <a:solidFill>
                <a:schemeClr val="accent1"/>
              </a:solidFill>
            </a:endParaRPr>
          </a:p>
        </p:txBody>
      </p:sp>
      <p:pic>
        <p:nvPicPr>
          <p:cNvPr id="376838" name="Picture 6" descr="f04-41-P374493"/>
          <p:cNvPicPr>
            <a:picLocks noChangeAspect="1" noChangeArrowheads="1"/>
          </p:cNvPicPr>
          <p:nvPr/>
        </p:nvPicPr>
        <p:blipFill>
          <a:blip r:embed="rId3"/>
          <a:srcRect/>
          <a:stretch>
            <a:fillRect/>
          </a:stretch>
        </p:blipFill>
        <p:spPr bwMode="auto">
          <a:xfrm>
            <a:off x="182880" y="2286000"/>
            <a:ext cx="8778240" cy="4045993"/>
          </a:xfrm>
          <a:prstGeom prst="rect">
            <a:avLst/>
          </a:prstGeom>
          <a:noFill/>
        </p:spPr>
      </p:pic>
      <p:sp>
        <p:nvSpPr>
          <p:cNvPr id="8" name="TextBox 7"/>
          <p:cNvSpPr txBox="1"/>
          <p:nvPr/>
        </p:nvSpPr>
        <p:spPr>
          <a:xfrm>
            <a:off x="457199" y="1600200"/>
            <a:ext cx="8229600" cy="584775"/>
          </a:xfrm>
          <a:prstGeom prst="rect">
            <a:avLst/>
          </a:prstGeom>
          <a:noFill/>
        </p:spPr>
        <p:txBody>
          <a:bodyPr wrap="square" rtlCol="0">
            <a:spAutoFit/>
          </a:bodyPr>
          <a:lstStyle/>
          <a:p>
            <a:pPr>
              <a:buFont typeface="Arial" pitchFamily="34" charset="0"/>
              <a:buChar char="•"/>
            </a:pPr>
            <a:r>
              <a:rPr lang="en-US" sz="3200" dirty="0" smtClean="0"/>
              <a:t>  </a:t>
            </a:r>
            <a:r>
              <a:rPr lang="zh-CN" altLang="en-US" sz="3200" dirty="0" smtClean="0"/>
              <a:t>需要作何修改</a:t>
            </a:r>
            <a:r>
              <a:rPr lang="en-US" sz="3200" dirty="0" smtClean="0"/>
              <a:t>?</a:t>
            </a:r>
            <a:endParaRPr lang="en-US" sz="3200" dirty="0"/>
          </a:p>
        </p:txBody>
      </p:sp>
      <p:sp>
        <p:nvSpPr>
          <p:cNvPr id="2" name="灯片编号占位符 1"/>
          <p:cNvSpPr>
            <a:spLocks noGrp="1"/>
          </p:cNvSpPr>
          <p:nvPr>
            <p:ph type="sldNum" sz="quarter" idx="12"/>
          </p:nvPr>
        </p:nvSpPr>
        <p:spPr/>
        <p:txBody>
          <a:bodyPr/>
          <a:lstStyle/>
          <a:p>
            <a:fld id="{3CC63E4C-4642-794D-A2FD-70F6B81535F5}" type="slidenum">
              <a:rPr lang="en-US" smtClean="0">
                <a:solidFill>
                  <a:prstClr val="black">
                    <a:tint val="75000"/>
                  </a:prstClr>
                </a:solidFill>
              </a:rPr>
              <a:pPr/>
              <a:t>58</a:t>
            </a:fld>
            <a:endParaRPr lang="en-US" dirty="0">
              <a:solidFill>
                <a:prstClr val="black">
                  <a:tint val="75000"/>
                </a:prstClr>
              </a:solidFill>
            </a:endParaRPr>
          </a:p>
        </p:txBody>
      </p:sp>
    </p:spTree>
    <p:extLst>
      <p:ext uri="{BB962C8B-B14F-4D97-AF65-F5344CB8AC3E}">
        <p14:creationId xmlns:p14="http://schemas.microsoft.com/office/powerpoint/2010/main" val="3763211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solidFill>
                  <a:schemeClr val="accent1"/>
                </a:solidFill>
              </a:rPr>
              <a:t>旁路的数据通路</a:t>
            </a:r>
            <a:r>
              <a:rPr lang="en-US" dirty="0" smtClean="0">
                <a:solidFill>
                  <a:schemeClr val="accent1"/>
                </a:solidFill>
              </a:rPr>
              <a:t>(2/2)</a:t>
            </a:r>
            <a:endParaRPr lang="en-US" dirty="0">
              <a:solidFill>
                <a:schemeClr val="accent1"/>
              </a:solidFill>
            </a:endParaRPr>
          </a:p>
        </p:txBody>
      </p:sp>
      <p:sp>
        <p:nvSpPr>
          <p:cNvPr id="3" name="Content Placeholder 2"/>
          <p:cNvSpPr>
            <a:spLocks noGrp="1"/>
          </p:cNvSpPr>
          <p:nvPr>
            <p:ph idx="1"/>
          </p:nvPr>
        </p:nvSpPr>
        <p:spPr>
          <a:xfrm>
            <a:off x="457200" y="1600200"/>
            <a:ext cx="8229600" cy="640080"/>
          </a:xfrm>
        </p:spPr>
        <p:txBody>
          <a:bodyPr>
            <a:normAutofit/>
          </a:bodyPr>
          <a:lstStyle/>
          <a:p>
            <a:r>
              <a:rPr lang="zh-CN" altLang="en-US" dirty="0" smtClean="0"/>
              <a:t>由旁路单元进行处理</a:t>
            </a:r>
            <a:endParaRPr lang="en-US" dirty="0"/>
          </a:p>
        </p:txBody>
      </p:sp>
      <p:pic>
        <p:nvPicPr>
          <p:cNvPr id="7" name="Picture 6" descr="f04-54-P374493-bottom"/>
          <p:cNvPicPr>
            <a:picLocks noChangeAspect="1" noChangeArrowheads="1"/>
          </p:cNvPicPr>
          <p:nvPr/>
        </p:nvPicPr>
        <p:blipFill>
          <a:blip r:embed="rId3"/>
          <a:srcRect b="4104"/>
          <a:stretch>
            <a:fillRect/>
          </a:stretch>
        </p:blipFill>
        <p:spPr bwMode="auto">
          <a:xfrm>
            <a:off x="1331913" y="2194560"/>
            <a:ext cx="6618287" cy="4229100"/>
          </a:xfrm>
          <a:prstGeom prst="rect">
            <a:avLst/>
          </a:prstGeom>
          <a:noFill/>
        </p:spPr>
      </p:pic>
      <p:sp>
        <p:nvSpPr>
          <p:cNvPr id="4" name="TextBox 3"/>
          <p:cNvSpPr txBox="1"/>
          <p:nvPr/>
        </p:nvSpPr>
        <p:spPr>
          <a:xfrm>
            <a:off x="2915816" y="6423660"/>
            <a:ext cx="3168352" cy="400110"/>
          </a:xfrm>
          <a:prstGeom prst="rect">
            <a:avLst/>
          </a:prstGeom>
          <a:noFill/>
        </p:spPr>
        <p:txBody>
          <a:bodyPr wrap="square" rtlCol="0">
            <a:spAutoFit/>
          </a:bodyPr>
          <a:lstStyle/>
          <a:p>
            <a:r>
              <a:rPr lang="zh-CN" altLang="en-US" sz="2000" b="1" dirty="0" smtClean="0">
                <a:solidFill>
                  <a:srgbClr val="FF0000"/>
                </a:solidFill>
              </a:rPr>
              <a:t>什么时候需要转发？</a:t>
            </a:r>
            <a:endParaRPr lang="zh-CN" altLang="en-US" sz="2000" b="1" dirty="0">
              <a:solidFill>
                <a:srgbClr val="FF0000"/>
              </a:solidFill>
            </a:endParaRPr>
          </a:p>
        </p:txBody>
      </p:sp>
      <p:sp>
        <p:nvSpPr>
          <p:cNvPr id="5" name="灯片编号占位符 4"/>
          <p:cNvSpPr>
            <a:spLocks noGrp="1"/>
          </p:cNvSpPr>
          <p:nvPr>
            <p:ph type="sldNum" sz="quarter" idx="12"/>
          </p:nvPr>
        </p:nvSpPr>
        <p:spPr/>
        <p:txBody>
          <a:bodyPr/>
          <a:lstStyle/>
          <a:p>
            <a:fld id="{3CC63E4C-4642-794D-A2FD-70F6B81535F5}" type="slidenum">
              <a:rPr lang="en-US" smtClean="0">
                <a:solidFill>
                  <a:prstClr val="black">
                    <a:tint val="75000"/>
                  </a:prstClr>
                </a:solidFill>
              </a:rPr>
              <a:pPr/>
              <a:t>59</a:t>
            </a:fld>
            <a:endParaRPr lang="en-US" dirty="0">
              <a:solidFill>
                <a:prstClr val="black">
                  <a:tint val="75000"/>
                </a:prstClr>
              </a:solidFill>
            </a:endParaRPr>
          </a:p>
        </p:txBody>
      </p:sp>
      <p:sp>
        <p:nvSpPr>
          <p:cNvPr id="6" name="椭圆 5"/>
          <p:cNvSpPr/>
          <p:nvPr/>
        </p:nvSpPr>
        <p:spPr>
          <a:xfrm>
            <a:off x="3203848" y="4869160"/>
            <a:ext cx="864096" cy="864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735027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图片 62"/>
          <p:cNvPicPr>
            <a:picLocks noChangeAspect="1"/>
          </p:cNvPicPr>
          <p:nvPr/>
        </p:nvPicPr>
        <p:blipFill>
          <a:blip r:embed="rId2"/>
          <a:stretch>
            <a:fillRect/>
          </a:stretch>
        </p:blipFill>
        <p:spPr>
          <a:xfrm>
            <a:off x="179512" y="2230120"/>
            <a:ext cx="8677067" cy="4475249"/>
          </a:xfrm>
          <a:prstGeom prst="rect">
            <a:avLst/>
          </a:prstGeom>
        </p:spPr>
      </p:pic>
      <p:sp>
        <p:nvSpPr>
          <p:cNvPr id="30722" name="Rectangle 2"/>
          <p:cNvSpPr>
            <a:spLocks noGrp="1" noChangeArrowheads="1"/>
          </p:cNvSpPr>
          <p:nvPr>
            <p:ph type="title"/>
          </p:nvPr>
        </p:nvSpPr>
        <p:spPr>
          <a:xfrm>
            <a:off x="684212" y="404813"/>
            <a:ext cx="7776220" cy="372603"/>
          </a:xfrm>
        </p:spPr>
        <p:txBody>
          <a:bodyPr/>
          <a:lstStyle/>
          <a:p>
            <a:r>
              <a:rPr lang="en-US" altLang="zh-CN" dirty="0" smtClean="0">
                <a:latin typeface="Times New Roman" pitchFamily="18" charset="0"/>
                <a:cs typeface="Times New Roman" pitchFamily="18" charset="0"/>
              </a:rPr>
              <a:t>4.2  </a:t>
            </a:r>
            <a:r>
              <a:rPr lang="zh-CN" altLang="en-US" dirty="0" smtClean="0">
                <a:latin typeface="Times New Roman" pitchFamily="18" charset="0"/>
                <a:cs typeface="Times New Roman" pitchFamily="18" charset="0"/>
              </a:rPr>
              <a:t>多周期控制器设计</a:t>
            </a:r>
            <a:endParaRPr lang="zh-CN" altLang="en-US" dirty="0" smtClean="0"/>
          </a:p>
        </p:txBody>
      </p:sp>
      <p:sp>
        <p:nvSpPr>
          <p:cNvPr id="30723" name="Rectangle 3"/>
          <p:cNvSpPr>
            <a:spLocks noGrp="1" noChangeArrowheads="1"/>
          </p:cNvSpPr>
          <p:nvPr>
            <p:ph type="body" idx="1"/>
          </p:nvPr>
        </p:nvSpPr>
        <p:spPr>
          <a:xfrm>
            <a:off x="685800" y="836712"/>
            <a:ext cx="8207375" cy="359073"/>
          </a:xfrm>
        </p:spPr>
        <p:txBody>
          <a:bodyPr/>
          <a:lstStyle/>
          <a:p>
            <a:pPr>
              <a:spcBef>
                <a:spcPts val="0"/>
              </a:spcBef>
              <a:spcAft>
                <a:spcPts val="0"/>
              </a:spcAft>
            </a:pPr>
            <a:r>
              <a:rPr lang="zh-CN" altLang="en-US" sz="2000" dirty="0" smtClean="0">
                <a:ea typeface="宋体" charset="-122"/>
              </a:rPr>
              <a:t>数据通路控制信号设计</a:t>
            </a:r>
          </a:p>
        </p:txBody>
      </p:sp>
      <p:grpSp>
        <p:nvGrpSpPr>
          <p:cNvPr id="6" name="组合 5"/>
          <p:cNvGrpSpPr/>
          <p:nvPr/>
        </p:nvGrpSpPr>
        <p:grpSpPr>
          <a:xfrm>
            <a:off x="179512" y="1580279"/>
            <a:ext cx="1152128" cy="1654381"/>
            <a:chOff x="251520" y="1193694"/>
            <a:chExt cx="1152128" cy="1731250"/>
          </a:xfrm>
        </p:grpSpPr>
        <p:sp>
          <p:nvSpPr>
            <p:cNvPr id="2" name="圆角矩形 1"/>
            <p:cNvSpPr/>
            <p:nvPr/>
          </p:nvSpPr>
          <p:spPr bwMode="auto">
            <a:xfrm>
              <a:off x="251520" y="1193694"/>
              <a:ext cx="1152128" cy="582180"/>
            </a:xfrm>
            <a:prstGeom prst="roundRect">
              <a:avLst/>
            </a:prstGeom>
            <a:solidFill>
              <a:srgbClr val="CEEAB0"/>
            </a:solidFill>
            <a:ln w="12700">
              <a:solidFill>
                <a:srgbClr val="FF9900"/>
              </a:solidFill>
              <a:round/>
              <a:headEnd/>
              <a:tailEnd/>
            </a:ln>
            <a:effectLst/>
          </p:spPr>
          <p:txBody>
            <a:bodyPr lIns="63500" tIns="97200" rIns="63500" bIns="61200" rtlCol="0" anchor="ctr">
              <a:spAutoFit/>
            </a:bodyPr>
            <a:lstStyle/>
            <a:p>
              <a:pPr algn="ctr" eaLnBrk="0" fontAlgn="base" hangingPunct="0">
                <a:lnSpc>
                  <a:spcPct val="85000"/>
                </a:lnSpc>
                <a:spcBef>
                  <a:spcPct val="40000"/>
                </a:spcBef>
                <a:spcAft>
                  <a:spcPct val="0"/>
                </a:spcAft>
                <a:buClr>
                  <a:srgbClr val="001ADC"/>
                </a:buClr>
                <a:buSzPct val="100000"/>
                <a:buFont typeface="Wingdings" pitchFamily="2" charset="2"/>
                <a:buNone/>
              </a:pPr>
              <a:r>
                <a:rPr lang="zh-CN" altLang="en-US" sz="1400" b="1" dirty="0">
                  <a:solidFill>
                    <a:srgbClr val="000000"/>
                  </a:solidFill>
                </a:rPr>
                <a:t>写</a:t>
              </a:r>
              <a:r>
                <a:rPr lang="zh-CN" altLang="en-US" sz="1400" b="1" dirty="0" smtClean="0">
                  <a:solidFill>
                    <a:srgbClr val="000000"/>
                  </a:solidFill>
                </a:rPr>
                <a:t>控制</a:t>
              </a:r>
              <a:r>
                <a:rPr lang="en-US" altLang="zh-CN" sz="1400" b="1" dirty="0" err="1" smtClean="0">
                  <a:solidFill>
                    <a:srgbClr val="FF0000"/>
                  </a:solidFill>
                </a:rPr>
                <a:t>PCWrite</a:t>
              </a:r>
              <a:endParaRPr lang="zh-CN" altLang="en-US" sz="1400" b="1" dirty="0">
                <a:solidFill>
                  <a:srgbClr val="000000"/>
                </a:solidFill>
              </a:endParaRPr>
            </a:p>
          </p:txBody>
        </p:sp>
        <p:cxnSp>
          <p:nvCxnSpPr>
            <p:cNvPr id="4" name="直接箭头连接符 3"/>
            <p:cNvCxnSpPr/>
            <p:nvPr/>
          </p:nvCxnSpPr>
          <p:spPr bwMode="auto">
            <a:xfrm flipH="1">
              <a:off x="539552" y="1772816"/>
              <a:ext cx="288032" cy="1152128"/>
            </a:xfrm>
            <a:prstGeom prst="straightConnector1">
              <a:avLst/>
            </a:prstGeom>
            <a:noFill/>
            <a:ln w="19050" cap="flat" cmpd="sng" algn="ctr">
              <a:solidFill>
                <a:schemeClr val="accent1"/>
              </a:solidFill>
              <a:prstDash val="solid"/>
              <a:round/>
              <a:headEnd type="none" w="med" len="med"/>
              <a:tailEnd type="triangle"/>
            </a:ln>
            <a:effectLst/>
          </p:spPr>
        </p:cxnSp>
      </p:grpSp>
      <p:grpSp>
        <p:nvGrpSpPr>
          <p:cNvPr id="9" name="组合 8"/>
          <p:cNvGrpSpPr/>
          <p:nvPr/>
        </p:nvGrpSpPr>
        <p:grpSpPr>
          <a:xfrm>
            <a:off x="1547664" y="1255081"/>
            <a:ext cx="1728193" cy="2211482"/>
            <a:chOff x="1722335" y="1255081"/>
            <a:chExt cx="1728193" cy="1957895"/>
          </a:xfrm>
        </p:grpSpPr>
        <p:sp>
          <p:nvSpPr>
            <p:cNvPr id="11" name="圆角矩形 10"/>
            <p:cNvSpPr/>
            <p:nvPr/>
          </p:nvSpPr>
          <p:spPr bwMode="auto">
            <a:xfrm>
              <a:off x="1722335" y="1255081"/>
              <a:ext cx="1728193" cy="677525"/>
            </a:xfrm>
            <a:prstGeom prst="roundRect">
              <a:avLst/>
            </a:prstGeom>
            <a:solidFill>
              <a:srgbClr val="CEEAB0"/>
            </a:solidFill>
            <a:ln w="12700">
              <a:solidFill>
                <a:srgbClr val="FF9900"/>
              </a:solidFill>
              <a:round/>
              <a:headEnd/>
              <a:tailEnd/>
            </a:ln>
            <a:effectLst/>
          </p:spPr>
          <p:txBody>
            <a:bodyPr lIns="63500" tIns="97200" rIns="63500" bIns="61200" rtlCol="0" anchor="ctr">
              <a:spAutoFit/>
            </a:bodyPr>
            <a:lstStyle/>
            <a:p>
              <a:pPr algn="ctr" eaLnBrk="0" fontAlgn="base" hangingPunct="0">
                <a:lnSpc>
                  <a:spcPct val="85000"/>
                </a:lnSpc>
                <a:spcBef>
                  <a:spcPct val="40000"/>
                </a:spcBef>
                <a:spcAft>
                  <a:spcPct val="0"/>
                </a:spcAft>
                <a:buClr>
                  <a:srgbClr val="001ADC"/>
                </a:buClr>
                <a:buSzPct val="100000"/>
                <a:buFont typeface="Wingdings" pitchFamily="2" charset="2"/>
                <a:buNone/>
              </a:pPr>
              <a:r>
                <a:rPr lang="zh-CN" altLang="en-US" sz="1400" b="1" dirty="0" smtClean="0">
                  <a:solidFill>
                    <a:srgbClr val="000000"/>
                  </a:solidFill>
                </a:rPr>
                <a:t>读控制</a:t>
              </a:r>
              <a:r>
                <a:rPr lang="en-US" altLang="zh-CN" sz="1400" b="1" dirty="0" err="1" smtClean="0">
                  <a:solidFill>
                    <a:srgbClr val="FF0000"/>
                  </a:solidFill>
                </a:rPr>
                <a:t>MemRead</a:t>
              </a:r>
              <a:endParaRPr lang="en-US" altLang="zh-CN" sz="1400" b="1" dirty="0" smtClean="0">
                <a:solidFill>
                  <a:srgbClr val="FF0000"/>
                </a:solidFill>
              </a:endParaRPr>
            </a:p>
            <a:p>
              <a:pPr algn="ctr" eaLnBrk="0" fontAlgn="base" hangingPunct="0">
                <a:lnSpc>
                  <a:spcPct val="85000"/>
                </a:lnSpc>
                <a:spcBef>
                  <a:spcPct val="40000"/>
                </a:spcBef>
                <a:spcAft>
                  <a:spcPct val="0"/>
                </a:spcAft>
                <a:buClr>
                  <a:srgbClr val="001ADC"/>
                </a:buClr>
                <a:buSzPct val="100000"/>
                <a:buFont typeface="Wingdings" pitchFamily="2" charset="2"/>
                <a:buNone/>
              </a:pPr>
              <a:r>
                <a:rPr lang="en-US" altLang="zh-CN" sz="1400" b="1" dirty="0">
                  <a:solidFill>
                    <a:srgbClr val="FF0000"/>
                  </a:solidFill>
                </a:rPr>
                <a:t> </a:t>
              </a:r>
              <a:r>
                <a:rPr lang="zh-CN" altLang="en-US" sz="1400" b="1" dirty="0" smtClean="0">
                  <a:solidFill>
                    <a:srgbClr val="000000"/>
                  </a:solidFill>
                </a:rPr>
                <a:t>写控制</a:t>
              </a:r>
              <a:r>
                <a:rPr lang="en-US" altLang="zh-CN" sz="1400" b="1" dirty="0" err="1" smtClean="0">
                  <a:solidFill>
                    <a:srgbClr val="FF0000"/>
                  </a:solidFill>
                </a:rPr>
                <a:t>MemWrite</a:t>
              </a:r>
              <a:endParaRPr lang="zh-CN" altLang="en-US" sz="1400" b="1" dirty="0">
                <a:solidFill>
                  <a:srgbClr val="000000"/>
                </a:solidFill>
              </a:endParaRPr>
            </a:p>
          </p:txBody>
        </p:sp>
        <p:cxnSp>
          <p:nvCxnSpPr>
            <p:cNvPr id="12" name="直接箭头连接符 11"/>
            <p:cNvCxnSpPr/>
            <p:nvPr/>
          </p:nvCxnSpPr>
          <p:spPr bwMode="auto">
            <a:xfrm flipH="1">
              <a:off x="1979712" y="1932606"/>
              <a:ext cx="438722" cy="1280370"/>
            </a:xfrm>
            <a:prstGeom prst="straightConnector1">
              <a:avLst/>
            </a:prstGeom>
            <a:noFill/>
            <a:ln w="19050" cap="flat" cmpd="sng" algn="ctr">
              <a:solidFill>
                <a:schemeClr val="accent1"/>
              </a:solidFill>
              <a:prstDash val="solid"/>
              <a:round/>
              <a:headEnd type="none" w="med" len="med"/>
              <a:tailEnd type="triangle"/>
            </a:ln>
            <a:effectLst/>
          </p:spPr>
        </p:cxnSp>
      </p:grpSp>
      <p:grpSp>
        <p:nvGrpSpPr>
          <p:cNvPr id="24" name="组合 23"/>
          <p:cNvGrpSpPr/>
          <p:nvPr/>
        </p:nvGrpSpPr>
        <p:grpSpPr>
          <a:xfrm>
            <a:off x="3202448" y="1233278"/>
            <a:ext cx="1265365" cy="2108441"/>
            <a:chOff x="2749076" y="1982442"/>
            <a:chExt cx="1649663" cy="1262530"/>
          </a:xfrm>
        </p:grpSpPr>
        <p:sp>
          <p:nvSpPr>
            <p:cNvPr id="17" name="圆角矩形 16"/>
            <p:cNvSpPr/>
            <p:nvPr/>
          </p:nvSpPr>
          <p:spPr bwMode="auto">
            <a:xfrm>
              <a:off x="3246611" y="1982442"/>
              <a:ext cx="1152128" cy="510455"/>
            </a:xfrm>
            <a:prstGeom prst="roundRect">
              <a:avLst/>
            </a:prstGeom>
            <a:solidFill>
              <a:srgbClr val="CEEAB0"/>
            </a:solidFill>
            <a:ln w="12700">
              <a:solidFill>
                <a:srgbClr val="FF9900"/>
              </a:solidFill>
              <a:round/>
              <a:headEnd/>
              <a:tailEnd/>
            </a:ln>
            <a:effectLst/>
          </p:spPr>
          <p:txBody>
            <a:bodyPr lIns="63500" tIns="97200" rIns="63500" bIns="61200" rtlCol="0" anchor="ctr">
              <a:noAutofit/>
            </a:bodyPr>
            <a:lstStyle/>
            <a:p>
              <a:pPr algn="ctr" eaLnBrk="0" fontAlgn="base" hangingPunct="0">
                <a:lnSpc>
                  <a:spcPct val="85000"/>
                </a:lnSpc>
                <a:spcBef>
                  <a:spcPct val="40000"/>
                </a:spcBef>
                <a:spcAft>
                  <a:spcPct val="0"/>
                </a:spcAft>
                <a:buClr>
                  <a:srgbClr val="001ADC"/>
                </a:buClr>
                <a:buSzPct val="100000"/>
                <a:buFont typeface="Wingdings" pitchFamily="2" charset="2"/>
                <a:buNone/>
              </a:pPr>
              <a:r>
                <a:rPr lang="zh-CN" altLang="en-US" sz="1400" b="1" dirty="0">
                  <a:solidFill>
                    <a:srgbClr val="000000"/>
                  </a:solidFill>
                </a:rPr>
                <a:t>写</a:t>
              </a:r>
              <a:r>
                <a:rPr lang="zh-CN" altLang="en-US" sz="1400" b="1" dirty="0" smtClean="0">
                  <a:solidFill>
                    <a:srgbClr val="000000"/>
                  </a:solidFill>
                </a:rPr>
                <a:t>控制</a:t>
              </a:r>
              <a:r>
                <a:rPr lang="en-US" altLang="zh-CN" sz="1400" b="1" dirty="0" err="1">
                  <a:solidFill>
                    <a:srgbClr val="FF0000"/>
                  </a:solidFill>
                </a:rPr>
                <a:t>IR</a:t>
              </a:r>
              <a:r>
                <a:rPr lang="en-US" altLang="zh-CN" sz="1400" b="1" dirty="0" err="1" smtClean="0">
                  <a:solidFill>
                    <a:srgbClr val="FF0000"/>
                  </a:solidFill>
                </a:rPr>
                <a:t>Write</a:t>
              </a:r>
              <a:endParaRPr lang="zh-CN" altLang="en-US" sz="1400" b="1" dirty="0">
                <a:solidFill>
                  <a:srgbClr val="000000"/>
                </a:solidFill>
              </a:endParaRPr>
            </a:p>
          </p:txBody>
        </p:sp>
        <p:cxnSp>
          <p:nvCxnSpPr>
            <p:cNvPr id="18" name="直接箭头连接符 17"/>
            <p:cNvCxnSpPr>
              <a:stCxn id="17" idx="2"/>
            </p:cNvCxnSpPr>
            <p:nvPr/>
          </p:nvCxnSpPr>
          <p:spPr bwMode="auto">
            <a:xfrm flipH="1">
              <a:off x="2749076" y="2492897"/>
              <a:ext cx="1073600" cy="752075"/>
            </a:xfrm>
            <a:prstGeom prst="straightConnector1">
              <a:avLst/>
            </a:prstGeom>
            <a:noFill/>
            <a:ln w="19050" cap="flat" cmpd="sng" algn="ctr">
              <a:solidFill>
                <a:schemeClr val="accent1"/>
              </a:solidFill>
              <a:prstDash val="solid"/>
              <a:round/>
              <a:headEnd type="none" w="med" len="med"/>
              <a:tailEnd type="triangle"/>
            </a:ln>
            <a:effectLst/>
          </p:spPr>
        </p:cxnSp>
      </p:grpSp>
      <p:grpSp>
        <p:nvGrpSpPr>
          <p:cNvPr id="25" name="组合 24"/>
          <p:cNvGrpSpPr/>
          <p:nvPr/>
        </p:nvGrpSpPr>
        <p:grpSpPr>
          <a:xfrm>
            <a:off x="4849445" y="1362099"/>
            <a:ext cx="1152128" cy="2104464"/>
            <a:chOff x="4572322" y="1745915"/>
            <a:chExt cx="1152128" cy="2104464"/>
          </a:xfrm>
        </p:grpSpPr>
        <p:sp>
          <p:nvSpPr>
            <p:cNvPr id="20" name="圆角矩形 19"/>
            <p:cNvSpPr/>
            <p:nvPr/>
          </p:nvSpPr>
          <p:spPr bwMode="auto">
            <a:xfrm>
              <a:off x="4572322" y="1745915"/>
              <a:ext cx="1152128" cy="582180"/>
            </a:xfrm>
            <a:prstGeom prst="roundRect">
              <a:avLst/>
            </a:prstGeom>
            <a:solidFill>
              <a:srgbClr val="CEEAB0"/>
            </a:solidFill>
            <a:ln w="12700">
              <a:solidFill>
                <a:srgbClr val="FF9900"/>
              </a:solidFill>
              <a:round/>
              <a:headEnd/>
              <a:tailEnd/>
            </a:ln>
            <a:effectLst/>
          </p:spPr>
          <p:txBody>
            <a:bodyPr lIns="63500" tIns="97200" rIns="63500" bIns="61200" rtlCol="0" anchor="ctr">
              <a:spAutoFit/>
            </a:bodyPr>
            <a:lstStyle/>
            <a:p>
              <a:pPr algn="ctr" eaLnBrk="0" fontAlgn="base" hangingPunct="0">
                <a:lnSpc>
                  <a:spcPct val="85000"/>
                </a:lnSpc>
                <a:spcBef>
                  <a:spcPct val="40000"/>
                </a:spcBef>
                <a:spcAft>
                  <a:spcPct val="0"/>
                </a:spcAft>
                <a:buClr>
                  <a:srgbClr val="001ADC"/>
                </a:buClr>
                <a:buSzPct val="100000"/>
                <a:buFont typeface="Wingdings" pitchFamily="2" charset="2"/>
                <a:buNone/>
              </a:pPr>
              <a:r>
                <a:rPr lang="zh-CN" altLang="en-US" sz="1400" b="1" dirty="0">
                  <a:solidFill>
                    <a:srgbClr val="000000"/>
                  </a:solidFill>
                </a:rPr>
                <a:t>写</a:t>
              </a:r>
              <a:r>
                <a:rPr lang="zh-CN" altLang="en-US" sz="1400" b="1" dirty="0" smtClean="0">
                  <a:solidFill>
                    <a:srgbClr val="000000"/>
                  </a:solidFill>
                </a:rPr>
                <a:t>控制</a:t>
              </a:r>
              <a:r>
                <a:rPr lang="en-US" altLang="zh-CN" sz="1400" b="1" dirty="0" err="1">
                  <a:solidFill>
                    <a:srgbClr val="FF0000"/>
                  </a:solidFill>
                </a:rPr>
                <a:t>Reg</a:t>
              </a:r>
              <a:r>
                <a:rPr lang="en-US" altLang="zh-CN" sz="1400" b="1" dirty="0" err="1" smtClean="0">
                  <a:solidFill>
                    <a:srgbClr val="FF0000"/>
                  </a:solidFill>
                </a:rPr>
                <a:t>Write</a:t>
              </a:r>
              <a:endParaRPr lang="zh-CN" altLang="en-US" sz="1400" b="1" dirty="0">
                <a:solidFill>
                  <a:srgbClr val="000000"/>
                </a:solidFill>
              </a:endParaRPr>
            </a:p>
          </p:txBody>
        </p:sp>
        <p:cxnSp>
          <p:nvCxnSpPr>
            <p:cNvPr id="21" name="直接箭头连接符 20"/>
            <p:cNvCxnSpPr>
              <a:stCxn id="20" idx="2"/>
            </p:cNvCxnSpPr>
            <p:nvPr/>
          </p:nvCxnSpPr>
          <p:spPr bwMode="auto">
            <a:xfrm flipH="1">
              <a:off x="4757326" y="2328095"/>
              <a:ext cx="391060" cy="1522284"/>
            </a:xfrm>
            <a:prstGeom prst="straightConnector1">
              <a:avLst/>
            </a:prstGeom>
            <a:noFill/>
            <a:ln w="19050" cap="flat" cmpd="sng" algn="ctr">
              <a:solidFill>
                <a:schemeClr val="accent1"/>
              </a:solidFill>
              <a:prstDash val="solid"/>
              <a:round/>
              <a:headEnd type="none" w="med" len="med"/>
              <a:tailEnd type="triangle"/>
            </a:ln>
            <a:effectLst/>
          </p:spPr>
        </p:cxnSp>
      </p:grpSp>
      <p:grpSp>
        <p:nvGrpSpPr>
          <p:cNvPr id="29" name="组合 28"/>
          <p:cNvGrpSpPr/>
          <p:nvPr/>
        </p:nvGrpSpPr>
        <p:grpSpPr>
          <a:xfrm>
            <a:off x="6980006" y="1255081"/>
            <a:ext cx="1152128" cy="2482437"/>
            <a:chOff x="4572322" y="1745915"/>
            <a:chExt cx="1152128" cy="2482437"/>
          </a:xfrm>
        </p:grpSpPr>
        <p:sp>
          <p:nvSpPr>
            <p:cNvPr id="30" name="圆角矩形 29"/>
            <p:cNvSpPr/>
            <p:nvPr/>
          </p:nvSpPr>
          <p:spPr bwMode="auto">
            <a:xfrm>
              <a:off x="4572322" y="1745915"/>
              <a:ext cx="1152128" cy="582180"/>
            </a:xfrm>
            <a:prstGeom prst="roundRect">
              <a:avLst/>
            </a:prstGeom>
            <a:solidFill>
              <a:srgbClr val="CEEAB0"/>
            </a:solidFill>
            <a:ln w="12700">
              <a:solidFill>
                <a:srgbClr val="FF9900"/>
              </a:solidFill>
              <a:round/>
              <a:headEnd/>
              <a:tailEnd/>
            </a:ln>
            <a:effectLst/>
          </p:spPr>
          <p:txBody>
            <a:bodyPr lIns="63500" tIns="97200" rIns="63500" bIns="61200" rtlCol="0" anchor="ctr">
              <a:spAutoFit/>
            </a:bodyPr>
            <a:lstStyle/>
            <a:p>
              <a:pPr algn="ctr" eaLnBrk="0" fontAlgn="base" hangingPunct="0">
                <a:lnSpc>
                  <a:spcPct val="85000"/>
                </a:lnSpc>
                <a:spcBef>
                  <a:spcPct val="40000"/>
                </a:spcBef>
                <a:spcAft>
                  <a:spcPct val="0"/>
                </a:spcAft>
                <a:buClr>
                  <a:srgbClr val="001ADC"/>
                </a:buClr>
                <a:buSzPct val="100000"/>
                <a:buFont typeface="Wingdings" pitchFamily="2" charset="2"/>
                <a:buNone/>
              </a:pPr>
              <a:r>
                <a:rPr lang="zh-CN" altLang="en-US" sz="1400" b="1" dirty="0" smtClean="0">
                  <a:solidFill>
                    <a:srgbClr val="000000"/>
                  </a:solidFill>
                </a:rPr>
                <a:t>操作控制</a:t>
              </a:r>
              <a:r>
                <a:rPr lang="en-US" altLang="zh-CN" sz="1400" b="1" dirty="0" err="1" smtClean="0">
                  <a:solidFill>
                    <a:srgbClr val="FF0000"/>
                  </a:solidFill>
                </a:rPr>
                <a:t>ALUOp</a:t>
              </a:r>
              <a:endParaRPr lang="zh-CN" altLang="en-US" sz="1400" b="1" dirty="0">
                <a:solidFill>
                  <a:srgbClr val="000000"/>
                </a:solidFill>
              </a:endParaRPr>
            </a:p>
          </p:txBody>
        </p:sp>
        <p:cxnSp>
          <p:nvCxnSpPr>
            <p:cNvPr id="31" name="直接箭头连接符 30"/>
            <p:cNvCxnSpPr>
              <a:stCxn id="30" idx="2"/>
            </p:cNvCxnSpPr>
            <p:nvPr/>
          </p:nvCxnSpPr>
          <p:spPr bwMode="auto">
            <a:xfrm flipH="1">
              <a:off x="5078776" y="2328095"/>
              <a:ext cx="69610" cy="1900257"/>
            </a:xfrm>
            <a:prstGeom prst="straightConnector1">
              <a:avLst/>
            </a:prstGeom>
            <a:noFill/>
            <a:ln w="19050" cap="flat" cmpd="sng" algn="ctr">
              <a:solidFill>
                <a:schemeClr val="accent1"/>
              </a:solidFill>
              <a:prstDash val="solid"/>
              <a:round/>
              <a:headEnd type="none" w="med" len="med"/>
              <a:tailEnd type="triangle"/>
            </a:ln>
            <a:effectLst/>
          </p:spPr>
        </p:cxnSp>
      </p:grpSp>
      <p:grpSp>
        <p:nvGrpSpPr>
          <p:cNvPr id="44" name="组合 43"/>
          <p:cNvGrpSpPr/>
          <p:nvPr/>
        </p:nvGrpSpPr>
        <p:grpSpPr>
          <a:xfrm>
            <a:off x="6895110" y="2871596"/>
            <a:ext cx="1709337" cy="3581740"/>
            <a:chOff x="6895110" y="2871596"/>
            <a:chExt cx="1709337" cy="3581740"/>
          </a:xfrm>
        </p:grpSpPr>
        <p:sp>
          <p:nvSpPr>
            <p:cNvPr id="33" name="圆角矩形 32"/>
            <p:cNvSpPr/>
            <p:nvPr/>
          </p:nvSpPr>
          <p:spPr bwMode="auto">
            <a:xfrm>
              <a:off x="7147242" y="5402828"/>
              <a:ext cx="1457205" cy="1050508"/>
            </a:xfrm>
            <a:prstGeom prst="roundRect">
              <a:avLst/>
            </a:prstGeom>
            <a:solidFill>
              <a:srgbClr val="CCCCFF"/>
            </a:solidFill>
            <a:ln w="12700">
              <a:solidFill>
                <a:srgbClr val="FF9900"/>
              </a:solidFill>
              <a:round/>
              <a:headEnd/>
              <a:tailEnd/>
            </a:ln>
            <a:effectLst/>
          </p:spPr>
          <p:txBody>
            <a:bodyPr lIns="63500" tIns="97200" rIns="63500" bIns="61200" rtlCol="0" anchor="ctr">
              <a:noAutofit/>
            </a:bodyPr>
            <a:lstStyle/>
            <a:p>
              <a:pPr algn="ctr" eaLnBrk="0" fontAlgn="base" hangingPunct="0">
                <a:lnSpc>
                  <a:spcPct val="85000"/>
                </a:lnSpc>
                <a:spcBef>
                  <a:spcPct val="40000"/>
                </a:spcBef>
                <a:spcAft>
                  <a:spcPct val="0"/>
                </a:spcAft>
                <a:buClr>
                  <a:srgbClr val="001ADC"/>
                </a:buClr>
                <a:buSzPct val="100000"/>
                <a:buFont typeface="Wingdings" pitchFamily="2" charset="2"/>
                <a:buNone/>
              </a:pPr>
              <a:r>
                <a:rPr lang="zh-CN" altLang="en-US" sz="1400" b="1" dirty="0">
                  <a:solidFill>
                    <a:srgbClr val="000000"/>
                  </a:solidFill>
                </a:rPr>
                <a:t>多</a:t>
              </a:r>
              <a:r>
                <a:rPr lang="zh-CN" altLang="en-US" sz="1400" b="1" dirty="0" smtClean="0">
                  <a:solidFill>
                    <a:srgbClr val="000000"/>
                  </a:solidFill>
                </a:rPr>
                <a:t>路控制</a:t>
              </a:r>
              <a:r>
                <a:rPr lang="zh-CN" altLang="en-US" sz="1400" b="1" dirty="0">
                  <a:solidFill>
                    <a:srgbClr val="000000"/>
                  </a:solidFill>
                </a:rPr>
                <a:t>：</a:t>
              </a:r>
              <a:r>
                <a:rPr lang="en-US" altLang="zh-CN" sz="1400" b="1" dirty="0" err="1" smtClean="0">
                  <a:solidFill>
                    <a:srgbClr val="FF0000"/>
                  </a:solidFill>
                </a:rPr>
                <a:t>ALUSrcA</a:t>
              </a:r>
              <a:endParaRPr lang="en-US" altLang="zh-CN" sz="1400" b="1" dirty="0" smtClean="0">
                <a:solidFill>
                  <a:srgbClr val="FF0000"/>
                </a:solidFill>
              </a:endParaRPr>
            </a:p>
            <a:p>
              <a:pPr algn="ctr" eaLnBrk="0" fontAlgn="base" hangingPunct="0">
                <a:lnSpc>
                  <a:spcPct val="85000"/>
                </a:lnSpc>
                <a:spcBef>
                  <a:spcPct val="40000"/>
                </a:spcBef>
                <a:spcAft>
                  <a:spcPct val="0"/>
                </a:spcAft>
                <a:buClr>
                  <a:srgbClr val="001ADC"/>
                </a:buClr>
                <a:buSzPct val="100000"/>
                <a:buFont typeface="Wingdings" pitchFamily="2" charset="2"/>
                <a:buNone/>
              </a:pPr>
              <a:r>
                <a:rPr lang="en-US" altLang="zh-CN" sz="1400" b="1" dirty="0" err="1" smtClean="0">
                  <a:solidFill>
                    <a:srgbClr val="FF0000"/>
                  </a:solidFill>
                </a:rPr>
                <a:t>ALUSrcB</a:t>
              </a:r>
              <a:endParaRPr lang="en-US" altLang="zh-CN" sz="1400" b="1" dirty="0" smtClean="0">
                <a:solidFill>
                  <a:srgbClr val="FF0000"/>
                </a:solidFill>
              </a:endParaRPr>
            </a:p>
            <a:p>
              <a:pPr algn="ctr" eaLnBrk="0" fontAlgn="base" hangingPunct="0">
                <a:lnSpc>
                  <a:spcPct val="85000"/>
                </a:lnSpc>
                <a:spcBef>
                  <a:spcPct val="40000"/>
                </a:spcBef>
                <a:spcAft>
                  <a:spcPct val="0"/>
                </a:spcAft>
                <a:buClr>
                  <a:srgbClr val="001ADC"/>
                </a:buClr>
                <a:buSzPct val="100000"/>
                <a:buFont typeface="Wingdings" pitchFamily="2" charset="2"/>
                <a:buNone/>
              </a:pPr>
              <a:r>
                <a:rPr lang="en-US" altLang="zh-CN" sz="1400" b="1" dirty="0" err="1" smtClean="0">
                  <a:solidFill>
                    <a:srgbClr val="FF0000"/>
                  </a:solidFill>
                </a:rPr>
                <a:t>PCSrc</a:t>
              </a:r>
              <a:endParaRPr lang="zh-CN" altLang="en-US" sz="1400" b="1" dirty="0">
                <a:solidFill>
                  <a:srgbClr val="000000"/>
                </a:solidFill>
              </a:endParaRPr>
            </a:p>
          </p:txBody>
        </p:sp>
        <p:cxnSp>
          <p:nvCxnSpPr>
            <p:cNvPr id="34" name="直接箭头连接符 33"/>
            <p:cNvCxnSpPr>
              <a:stCxn id="33" idx="0"/>
            </p:cNvCxnSpPr>
            <p:nvPr/>
          </p:nvCxnSpPr>
          <p:spPr bwMode="auto">
            <a:xfrm flipH="1" flipV="1">
              <a:off x="6895110" y="3947279"/>
              <a:ext cx="980735" cy="1455549"/>
            </a:xfrm>
            <a:prstGeom prst="straightConnector1">
              <a:avLst/>
            </a:prstGeom>
            <a:noFill/>
            <a:ln w="19050" cap="flat" cmpd="sng" algn="ctr">
              <a:solidFill>
                <a:schemeClr val="accent1"/>
              </a:solidFill>
              <a:prstDash val="solid"/>
              <a:round/>
              <a:headEnd type="none" w="med" len="med"/>
              <a:tailEnd type="triangle"/>
            </a:ln>
            <a:effectLst/>
          </p:spPr>
        </p:cxnSp>
        <p:cxnSp>
          <p:nvCxnSpPr>
            <p:cNvPr id="39" name="直接箭头连接符 38"/>
            <p:cNvCxnSpPr>
              <a:stCxn id="33" idx="0"/>
            </p:cNvCxnSpPr>
            <p:nvPr/>
          </p:nvCxnSpPr>
          <p:spPr bwMode="auto">
            <a:xfrm flipH="1" flipV="1">
              <a:off x="6895110" y="5085966"/>
              <a:ext cx="980735" cy="316862"/>
            </a:xfrm>
            <a:prstGeom prst="straightConnector1">
              <a:avLst/>
            </a:prstGeom>
            <a:noFill/>
            <a:ln w="19050" cap="flat" cmpd="sng" algn="ctr">
              <a:solidFill>
                <a:schemeClr val="accent1"/>
              </a:solidFill>
              <a:prstDash val="solid"/>
              <a:round/>
              <a:headEnd type="none" w="med" len="med"/>
              <a:tailEnd type="triangle"/>
            </a:ln>
            <a:effectLst/>
          </p:spPr>
        </p:cxnSp>
        <p:cxnSp>
          <p:nvCxnSpPr>
            <p:cNvPr id="42" name="直接箭头连接符 41"/>
            <p:cNvCxnSpPr/>
            <p:nvPr/>
          </p:nvCxnSpPr>
          <p:spPr bwMode="auto">
            <a:xfrm flipV="1">
              <a:off x="7875844" y="2871596"/>
              <a:ext cx="724446" cy="2531233"/>
            </a:xfrm>
            <a:prstGeom prst="straightConnector1">
              <a:avLst/>
            </a:prstGeom>
            <a:noFill/>
            <a:ln w="19050" cap="flat" cmpd="sng" algn="ctr">
              <a:solidFill>
                <a:schemeClr val="accent1"/>
              </a:solidFill>
              <a:prstDash val="solid"/>
              <a:round/>
              <a:headEnd type="none" w="med" len="med"/>
              <a:tailEnd type="triangle"/>
            </a:ln>
            <a:effectLst/>
          </p:spPr>
        </p:cxnSp>
      </p:grpSp>
      <p:grpSp>
        <p:nvGrpSpPr>
          <p:cNvPr id="62" name="组合 61"/>
          <p:cNvGrpSpPr/>
          <p:nvPr/>
        </p:nvGrpSpPr>
        <p:grpSpPr>
          <a:xfrm>
            <a:off x="202730" y="3947279"/>
            <a:ext cx="3937222" cy="2722081"/>
            <a:chOff x="202730" y="3947279"/>
            <a:chExt cx="3937222" cy="2722081"/>
          </a:xfrm>
        </p:grpSpPr>
        <p:sp>
          <p:nvSpPr>
            <p:cNvPr id="49" name="圆角矩形 48"/>
            <p:cNvSpPr/>
            <p:nvPr/>
          </p:nvSpPr>
          <p:spPr bwMode="auto">
            <a:xfrm>
              <a:off x="202730" y="5776394"/>
              <a:ext cx="1457205" cy="892966"/>
            </a:xfrm>
            <a:prstGeom prst="roundRect">
              <a:avLst/>
            </a:prstGeom>
            <a:solidFill>
              <a:srgbClr val="CCCCFF"/>
            </a:solidFill>
            <a:ln w="12700">
              <a:solidFill>
                <a:srgbClr val="FF9900"/>
              </a:solidFill>
              <a:round/>
              <a:headEnd/>
              <a:tailEnd/>
            </a:ln>
            <a:effectLst/>
          </p:spPr>
          <p:txBody>
            <a:bodyPr lIns="63500" tIns="97200" rIns="63500" bIns="61200" rtlCol="0" anchor="ctr">
              <a:noAutofit/>
            </a:bodyPr>
            <a:lstStyle/>
            <a:p>
              <a:pPr algn="ctr" eaLnBrk="0" fontAlgn="base" hangingPunct="0">
                <a:lnSpc>
                  <a:spcPct val="85000"/>
                </a:lnSpc>
                <a:spcBef>
                  <a:spcPct val="40000"/>
                </a:spcBef>
                <a:spcAft>
                  <a:spcPct val="0"/>
                </a:spcAft>
                <a:buClr>
                  <a:srgbClr val="001ADC"/>
                </a:buClr>
                <a:buSzPct val="100000"/>
                <a:buFont typeface="Wingdings" pitchFamily="2" charset="2"/>
                <a:buNone/>
              </a:pPr>
              <a:r>
                <a:rPr lang="zh-CN" altLang="en-US" sz="1400" b="1" dirty="0">
                  <a:solidFill>
                    <a:srgbClr val="000000"/>
                  </a:solidFill>
                </a:rPr>
                <a:t>多</a:t>
              </a:r>
              <a:r>
                <a:rPr lang="zh-CN" altLang="en-US" sz="1400" b="1" dirty="0" smtClean="0">
                  <a:solidFill>
                    <a:srgbClr val="000000"/>
                  </a:solidFill>
                </a:rPr>
                <a:t>路控制</a:t>
              </a:r>
              <a:r>
                <a:rPr lang="zh-CN" altLang="en-US" sz="1400" b="1" dirty="0">
                  <a:solidFill>
                    <a:srgbClr val="000000"/>
                  </a:solidFill>
                </a:rPr>
                <a:t>：</a:t>
              </a:r>
              <a:r>
                <a:rPr lang="zh-CN" altLang="en-US" sz="1400" b="1" dirty="0" smtClean="0">
                  <a:solidFill>
                    <a:srgbClr val="000000"/>
                  </a:solidFill>
                </a:rPr>
                <a:t> </a:t>
              </a:r>
              <a:r>
                <a:rPr lang="en-US" altLang="zh-CN" sz="1400" b="1" dirty="0" err="1" smtClean="0">
                  <a:solidFill>
                    <a:srgbClr val="FF0000"/>
                  </a:solidFill>
                </a:rPr>
                <a:t>IorD</a:t>
              </a:r>
              <a:r>
                <a:rPr lang="zh-CN" altLang="en-US" sz="1400" b="1" dirty="0" smtClean="0">
                  <a:solidFill>
                    <a:srgbClr val="FF0000"/>
                  </a:solidFill>
                </a:rPr>
                <a:t>，</a:t>
              </a:r>
              <a:r>
                <a:rPr lang="en-US" altLang="zh-CN" sz="1400" b="1" dirty="0" err="1" smtClean="0">
                  <a:solidFill>
                    <a:srgbClr val="FF0000"/>
                  </a:solidFill>
                </a:rPr>
                <a:t>RegDst</a:t>
              </a:r>
              <a:endParaRPr lang="en-US" altLang="zh-CN" sz="1400" b="1" dirty="0" smtClean="0">
                <a:solidFill>
                  <a:srgbClr val="FF0000"/>
                </a:solidFill>
              </a:endParaRPr>
            </a:p>
            <a:p>
              <a:pPr algn="ctr" eaLnBrk="0" fontAlgn="base" hangingPunct="0">
                <a:lnSpc>
                  <a:spcPct val="85000"/>
                </a:lnSpc>
                <a:spcBef>
                  <a:spcPct val="40000"/>
                </a:spcBef>
                <a:spcAft>
                  <a:spcPct val="0"/>
                </a:spcAft>
                <a:buClr>
                  <a:srgbClr val="001ADC"/>
                </a:buClr>
                <a:buSzPct val="100000"/>
                <a:buFont typeface="Wingdings" pitchFamily="2" charset="2"/>
                <a:buNone/>
              </a:pPr>
              <a:r>
                <a:rPr lang="en-US" altLang="zh-CN" sz="1400" b="1" dirty="0" err="1" smtClean="0">
                  <a:solidFill>
                    <a:srgbClr val="FF0000"/>
                  </a:solidFill>
                </a:rPr>
                <a:t>MemtoReg</a:t>
              </a:r>
              <a:endParaRPr lang="zh-CN" altLang="en-US" sz="1400" b="1" dirty="0">
                <a:solidFill>
                  <a:srgbClr val="FF0000"/>
                </a:solidFill>
              </a:endParaRPr>
            </a:p>
          </p:txBody>
        </p:sp>
        <p:cxnSp>
          <p:nvCxnSpPr>
            <p:cNvPr id="50" name="直接箭头连接符 49"/>
            <p:cNvCxnSpPr>
              <a:stCxn id="49" idx="0"/>
            </p:cNvCxnSpPr>
            <p:nvPr/>
          </p:nvCxnSpPr>
          <p:spPr bwMode="auto">
            <a:xfrm flipV="1">
              <a:off x="931333" y="5295678"/>
              <a:ext cx="3010646" cy="480716"/>
            </a:xfrm>
            <a:prstGeom prst="straightConnector1">
              <a:avLst/>
            </a:prstGeom>
            <a:noFill/>
            <a:ln w="19050" cap="flat" cmpd="sng" algn="ctr">
              <a:solidFill>
                <a:schemeClr val="accent1"/>
              </a:solidFill>
              <a:prstDash val="solid"/>
              <a:round/>
              <a:headEnd type="none" w="med" len="med"/>
              <a:tailEnd type="triangle"/>
            </a:ln>
            <a:effectLst/>
          </p:spPr>
        </p:cxnSp>
        <p:cxnSp>
          <p:nvCxnSpPr>
            <p:cNvPr id="51" name="直接箭头连接符 50"/>
            <p:cNvCxnSpPr>
              <a:stCxn id="49" idx="0"/>
            </p:cNvCxnSpPr>
            <p:nvPr/>
          </p:nvCxnSpPr>
          <p:spPr bwMode="auto">
            <a:xfrm flipV="1">
              <a:off x="931333" y="3947279"/>
              <a:ext cx="112275" cy="1829115"/>
            </a:xfrm>
            <a:prstGeom prst="straightConnector1">
              <a:avLst/>
            </a:prstGeom>
            <a:noFill/>
            <a:ln w="19050" cap="flat" cmpd="sng" algn="ctr">
              <a:solidFill>
                <a:schemeClr val="accent1"/>
              </a:solidFill>
              <a:prstDash val="solid"/>
              <a:round/>
              <a:headEnd type="none" w="med" len="med"/>
              <a:tailEnd type="triangle"/>
            </a:ln>
            <a:effectLst/>
          </p:spPr>
        </p:cxnSp>
        <p:cxnSp>
          <p:nvCxnSpPr>
            <p:cNvPr id="52" name="直接箭头连接符 51"/>
            <p:cNvCxnSpPr/>
            <p:nvPr/>
          </p:nvCxnSpPr>
          <p:spPr bwMode="auto">
            <a:xfrm flipV="1">
              <a:off x="931332" y="4500898"/>
              <a:ext cx="3208620" cy="1275496"/>
            </a:xfrm>
            <a:prstGeom prst="straightConnector1">
              <a:avLst/>
            </a:prstGeom>
            <a:noFill/>
            <a:ln w="19050" cap="flat" cmpd="sng" algn="ctr">
              <a:solidFill>
                <a:schemeClr val="accent1"/>
              </a:solidFill>
              <a:prstDash val="solid"/>
              <a:round/>
              <a:headEnd type="none" w="med" len="med"/>
              <a:tailEnd type="triangle"/>
            </a:ln>
            <a:effectLst/>
          </p:spPr>
        </p:cxnSp>
      </p:grpSp>
    </p:spTree>
    <p:extLst>
      <p:ext uri="{BB962C8B-B14F-4D97-AF65-F5344CB8AC3E}">
        <p14:creationId xmlns:p14="http://schemas.microsoft.com/office/powerpoint/2010/main" val="153873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down)">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down)">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wipe(down)">
                                      <p:cBhvr>
                                        <p:cTn id="3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solidFill>
                  <a:schemeClr val="accent1"/>
                </a:solidFill>
              </a:rPr>
              <a:t>目录</a:t>
            </a:r>
            <a:endParaRPr lang="en-US" dirty="0">
              <a:solidFill>
                <a:schemeClr val="accent1"/>
              </a:solidFill>
            </a:endParaRPr>
          </a:p>
        </p:txBody>
      </p:sp>
      <p:sp>
        <p:nvSpPr>
          <p:cNvPr id="3" name="Content Placeholder 2"/>
          <p:cNvSpPr>
            <a:spLocks noGrp="1"/>
          </p:cNvSpPr>
          <p:nvPr>
            <p:ph sz="half" idx="1"/>
          </p:nvPr>
        </p:nvSpPr>
        <p:spPr>
          <a:xfrm>
            <a:off x="457198" y="1600199"/>
            <a:ext cx="8229600" cy="4937760"/>
          </a:xfrm>
        </p:spPr>
        <p:txBody>
          <a:bodyPr>
            <a:normAutofit/>
          </a:bodyPr>
          <a:lstStyle/>
          <a:p>
            <a:r>
              <a:rPr lang="zh-CN" altLang="en-US" sz="3200" dirty="0">
                <a:solidFill>
                  <a:schemeClr val="bg1">
                    <a:lumMod val="65000"/>
                  </a:schemeClr>
                </a:solidFill>
              </a:rPr>
              <a:t>结构冒险</a:t>
            </a:r>
            <a:endParaRPr lang="en-US" altLang="zh-CN" sz="3200" dirty="0">
              <a:solidFill>
                <a:schemeClr val="bg1">
                  <a:lumMod val="65000"/>
                </a:schemeClr>
              </a:solidFill>
            </a:endParaRPr>
          </a:p>
          <a:p>
            <a:r>
              <a:rPr lang="zh-CN" altLang="en-US" sz="3200" dirty="0">
                <a:solidFill>
                  <a:schemeClr val="bg1">
                    <a:lumMod val="65000"/>
                  </a:schemeClr>
                </a:solidFill>
              </a:rPr>
              <a:t>数据冒险</a:t>
            </a:r>
            <a:endParaRPr lang="en-US" altLang="zh-CN" sz="3200" dirty="0">
              <a:solidFill>
                <a:schemeClr val="bg1">
                  <a:lumMod val="65000"/>
                </a:schemeClr>
              </a:solidFill>
            </a:endParaRPr>
          </a:p>
          <a:p>
            <a:pPr lvl="1"/>
            <a:r>
              <a:rPr lang="zh-CN" altLang="en-US" sz="3200" dirty="0" smtClean="0">
                <a:solidFill>
                  <a:schemeClr val="bg1">
                    <a:lumMod val="65000"/>
                  </a:schemeClr>
                </a:solidFill>
              </a:rPr>
              <a:t>数据旁路</a:t>
            </a:r>
            <a:endParaRPr lang="zh-CN" altLang="en-US" sz="3200" dirty="0">
              <a:solidFill>
                <a:schemeClr val="bg1">
                  <a:lumMod val="65000"/>
                </a:schemeClr>
              </a:solidFill>
            </a:endParaRPr>
          </a:p>
          <a:p>
            <a:pPr lvl="1"/>
            <a:r>
              <a:rPr lang="zh-CN" altLang="en-US" sz="2800" dirty="0" smtClean="0">
                <a:solidFill>
                  <a:srgbClr val="FF0000"/>
                </a:solidFill>
              </a:rPr>
              <a:t>阻</a:t>
            </a:r>
            <a:r>
              <a:rPr lang="zh-CN" altLang="en-US" sz="2800" dirty="0">
                <a:solidFill>
                  <a:srgbClr val="FF0000"/>
                </a:solidFill>
              </a:rPr>
              <a:t>塞</a:t>
            </a:r>
            <a:endParaRPr lang="en-US" altLang="zh-CN" sz="2800" dirty="0">
              <a:solidFill>
                <a:srgbClr val="FF0000"/>
              </a:solidFill>
            </a:endParaRPr>
          </a:p>
          <a:p>
            <a:r>
              <a:rPr lang="zh-CN" altLang="en-US" sz="3200" dirty="0"/>
              <a:t>控制冒险</a:t>
            </a:r>
            <a:endParaRPr lang="en-US" altLang="zh-CN" sz="3200" dirty="0"/>
          </a:p>
          <a:p>
            <a:pPr lvl="1"/>
            <a:r>
              <a:rPr lang="zh-CN" altLang="en-US" sz="2800" dirty="0"/>
              <a:t>阻塞</a:t>
            </a:r>
            <a:endParaRPr lang="en-US" altLang="zh-CN" sz="2800" dirty="0"/>
          </a:p>
          <a:p>
            <a:pPr lvl="1"/>
            <a:r>
              <a:rPr lang="zh-CN" altLang="en-US" sz="2800" dirty="0"/>
              <a:t>分支预测</a:t>
            </a:r>
            <a:endParaRPr lang="en-US" altLang="zh-CN" sz="2800" dirty="0"/>
          </a:p>
        </p:txBody>
      </p:sp>
      <p:sp>
        <p:nvSpPr>
          <p:cNvPr id="4" name="灯片编号占位符 3"/>
          <p:cNvSpPr>
            <a:spLocks noGrp="1"/>
          </p:cNvSpPr>
          <p:nvPr>
            <p:ph type="sldNum" sz="quarter" idx="12"/>
          </p:nvPr>
        </p:nvSpPr>
        <p:spPr/>
        <p:txBody>
          <a:bodyPr/>
          <a:lstStyle/>
          <a:p>
            <a:fld id="{3CC63E4C-4642-794D-A2FD-70F6B81535F5}" type="slidenum">
              <a:rPr lang="en-US" smtClean="0">
                <a:solidFill>
                  <a:prstClr val="black">
                    <a:tint val="75000"/>
                  </a:prstClr>
                </a:solidFill>
              </a:rPr>
              <a:pPr/>
              <a:t>60</a:t>
            </a:fld>
            <a:endParaRPr lang="en-US" dirty="0">
              <a:solidFill>
                <a:prstClr val="black">
                  <a:tint val="75000"/>
                </a:prstClr>
              </a:solidFill>
            </a:endParaRPr>
          </a:p>
        </p:txBody>
      </p:sp>
    </p:spTree>
    <p:extLst>
      <p:ext uri="{BB962C8B-B14F-4D97-AF65-F5344CB8AC3E}">
        <p14:creationId xmlns:p14="http://schemas.microsoft.com/office/powerpoint/2010/main" val="129460969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title"/>
          </p:nvPr>
        </p:nvSpPr>
        <p:spPr/>
        <p:txBody>
          <a:bodyPr/>
          <a:lstStyle/>
          <a:p>
            <a:r>
              <a:rPr lang="zh-CN" altLang="en-US" dirty="0" smtClean="0">
                <a:solidFill>
                  <a:schemeClr val="accent1"/>
                </a:solidFill>
                <a:latin typeface="+mj-ea"/>
              </a:rPr>
              <a:t>数据冒险：装载</a:t>
            </a:r>
            <a:r>
              <a:rPr lang="en-US" dirty="0" smtClean="0">
                <a:solidFill>
                  <a:schemeClr val="accent1"/>
                </a:solidFill>
                <a:latin typeface="+mj-ea"/>
              </a:rPr>
              <a:t>(1/4)</a:t>
            </a:r>
          </a:p>
        </p:txBody>
      </p:sp>
      <p:sp>
        <p:nvSpPr>
          <p:cNvPr id="63491" name="Content Placeholder 75"/>
          <p:cNvSpPr>
            <a:spLocks noGrp="1"/>
          </p:cNvSpPr>
          <p:nvPr>
            <p:ph idx="1"/>
          </p:nvPr>
        </p:nvSpPr>
        <p:spPr>
          <a:xfrm>
            <a:off x="457200" y="1600200"/>
            <a:ext cx="8229600" cy="4937760"/>
          </a:xfrm>
        </p:spPr>
        <p:txBody>
          <a:bodyPr>
            <a:normAutofit/>
          </a:bodyPr>
          <a:lstStyle/>
          <a:p>
            <a:pPr>
              <a:lnSpc>
                <a:spcPct val="110000"/>
              </a:lnSpc>
            </a:pPr>
            <a:r>
              <a:rPr lang="zh-CN" altLang="en-US" b="1" dirty="0" smtClean="0">
                <a:latin typeface="+mj-ea"/>
                <a:ea typeface="+mj-ea"/>
              </a:rPr>
              <a:t>在下例中，数据回传（时序出错）会导致数据冒险</a:t>
            </a:r>
            <a:endParaRPr lang="en-US" dirty="0" smtClean="0">
              <a:latin typeface="+mj-ea"/>
              <a:ea typeface="+mj-ea"/>
            </a:endParaRPr>
          </a:p>
          <a:p>
            <a:pPr>
              <a:lnSpc>
                <a:spcPct val="110000"/>
              </a:lnSpc>
            </a:pPr>
            <a:endParaRPr lang="en-US" dirty="0" smtClean="0">
              <a:latin typeface="+mj-ea"/>
              <a:ea typeface="+mj-ea"/>
            </a:endParaRPr>
          </a:p>
          <a:p>
            <a:pPr>
              <a:lnSpc>
                <a:spcPct val="110000"/>
              </a:lnSpc>
            </a:pPr>
            <a:endParaRPr lang="en-US" dirty="0" smtClean="0">
              <a:latin typeface="+mj-ea"/>
              <a:ea typeface="+mj-ea"/>
            </a:endParaRPr>
          </a:p>
          <a:p>
            <a:pPr>
              <a:lnSpc>
                <a:spcPct val="110000"/>
              </a:lnSpc>
            </a:pPr>
            <a:endParaRPr lang="en-US" dirty="0" smtClean="0">
              <a:latin typeface="+mj-ea"/>
              <a:ea typeface="+mj-ea"/>
            </a:endParaRPr>
          </a:p>
          <a:p>
            <a:pPr>
              <a:lnSpc>
                <a:spcPct val="110000"/>
              </a:lnSpc>
              <a:buFontTx/>
              <a:buChar char="•"/>
            </a:pPr>
            <a:r>
              <a:rPr lang="zh-CN" altLang="en-US" b="1" dirty="0" smtClean="0">
                <a:latin typeface="+mj-ea"/>
                <a:ea typeface="+mj-ea"/>
              </a:rPr>
              <a:t>数据旁路不能解决所有情况</a:t>
            </a:r>
            <a:endParaRPr lang="en-US" b="1" dirty="0" smtClean="0">
              <a:latin typeface="+mj-ea"/>
              <a:ea typeface="+mj-ea"/>
            </a:endParaRPr>
          </a:p>
          <a:p>
            <a:pPr>
              <a:lnSpc>
                <a:spcPct val="110000"/>
              </a:lnSpc>
              <a:buNone/>
            </a:pPr>
            <a:endParaRPr lang="en-US" sz="3600" dirty="0" smtClean="0">
              <a:latin typeface="+mj-ea"/>
              <a:ea typeface="+mj-ea"/>
            </a:endParaRPr>
          </a:p>
        </p:txBody>
      </p:sp>
      <p:grpSp>
        <p:nvGrpSpPr>
          <p:cNvPr id="14" name="Group 13"/>
          <p:cNvGrpSpPr/>
          <p:nvPr/>
        </p:nvGrpSpPr>
        <p:grpSpPr>
          <a:xfrm>
            <a:off x="1444752" y="2333466"/>
            <a:ext cx="6256337" cy="2512220"/>
            <a:chOff x="1444752" y="1967706"/>
            <a:chExt cx="6256337" cy="2512220"/>
          </a:xfrm>
        </p:grpSpPr>
        <p:grpSp>
          <p:nvGrpSpPr>
            <p:cNvPr id="2" name="Group 4"/>
            <p:cNvGrpSpPr>
              <a:grpSpLocks/>
            </p:cNvGrpSpPr>
            <p:nvPr/>
          </p:nvGrpSpPr>
          <p:grpSpPr bwMode="auto">
            <a:xfrm>
              <a:off x="4272089" y="2286000"/>
              <a:ext cx="3429000" cy="2193926"/>
              <a:chOff x="2320" y="1021"/>
              <a:chExt cx="2160" cy="1382"/>
            </a:xfrm>
          </p:grpSpPr>
          <p:sp>
            <p:nvSpPr>
              <p:cNvPr id="63554" name="Line 5"/>
              <p:cNvSpPr>
                <a:spLocks noChangeShapeType="1"/>
              </p:cNvSpPr>
              <p:nvPr/>
            </p:nvSpPr>
            <p:spPr bwMode="auto">
              <a:xfrm>
                <a:off x="2320" y="1021"/>
                <a:ext cx="0" cy="1382"/>
              </a:xfrm>
              <a:prstGeom prst="line">
                <a:avLst/>
              </a:prstGeom>
              <a:noFill/>
              <a:ln w="25400">
                <a:solidFill>
                  <a:schemeClr val="tx1"/>
                </a:solidFill>
                <a:prstDash val="sysDot"/>
                <a:round/>
                <a:headEnd/>
                <a:tailEnd/>
              </a:ln>
            </p:spPr>
            <p:txBody>
              <a:bodyPr wrap="none" anchor="ctr"/>
              <a:lstStyle/>
              <a:p>
                <a:endParaRPr lang="en-US"/>
              </a:p>
            </p:txBody>
          </p:sp>
          <p:sp>
            <p:nvSpPr>
              <p:cNvPr id="63555" name="Line 6"/>
              <p:cNvSpPr>
                <a:spLocks noChangeShapeType="1"/>
              </p:cNvSpPr>
              <p:nvPr/>
            </p:nvSpPr>
            <p:spPr bwMode="auto">
              <a:xfrm>
                <a:off x="2752" y="1021"/>
                <a:ext cx="0" cy="1382"/>
              </a:xfrm>
              <a:prstGeom prst="line">
                <a:avLst/>
              </a:prstGeom>
              <a:noFill/>
              <a:ln w="25400">
                <a:solidFill>
                  <a:schemeClr val="tx1"/>
                </a:solidFill>
                <a:prstDash val="sysDot"/>
                <a:round/>
                <a:headEnd/>
                <a:tailEnd/>
              </a:ln>
            </p:spPr>
            <p:txBody>
              <a:bodyPr wrap="none" anchor="ctr"/>
              <a:lstStyle/>
              <a:p>
                <a:endParaRPr lang="en-US"/>
              </a:p>
            </p:txBody>
          </p:sp>
          <p:sp>
            <p:nvSpPr>
              <p:cNvPr id="63556" name="Line 7"/>
              <p:cNvSpPr>
                <a:spLocks noChangeShapeType="1"/>
              </p:cNvSpPr>
              <p:nvPr/>
            </p:nvSpPr>
            <p:spPr bwMode="auto">
              <a:xfrm>
                <a:off x="3184" y="1021"/>
                <a:ext cx="0" cy="1382"/>
              </a:xfrm>
              <a:prstGeom prst="line">
                <a:avLst/>
              </a:prstGeom>
              <a:noFill/>
              <a:ln w="25400">
                <a:solidFill>
                  <a:schemeClr val="tx1"/>
                </a:solidFill>
                <a:prstDash val="sysDot"/>
                <a:round/>
                <a:headEnd/>
                <a:tailEnd/>
              </a:ln>
            </p:spPr>
            <p:txBody>
              <a:bodyPr wrap="none" anchor="ctr"/>
              <a:lstStyle/>
              <a:p>
                <a:endParaRPr lang="en-US"/>
              </a:p>
            </p:txBody>
          </p:sp>
          <p:sp>
            <p:nvSpPr>
              <p:cNvPr id="63557" name="Line 8"/>
              <p:cNvSpPr>
                <a:spLocks noChangeShapeType="1"/>
              </p:cNvSpPr>
              <p:nvPr/>
            </p:nvSpPr>
            <p:spPr bwMode="auto">
              <a:xfrm>
                <a:off x="3616" y="1021"/>
                <a:ext cx="0" cy="1382"/>
              </a:xfrm>
              <a:prstGeom prst="line">
                <a:avLst/>
              </a:prstGeom>
              <a:noFill/>
              <a:ln w="25400">
                <a:solidFill>
                  <a:schemeClr val="tx1"/>
                </a:solidFill>
                <a:prstDash val="sysDot"/>
                <a:round/>
                <a:headEnd/>
                <a:tailEnd/>
              </a:ln>
            </p:spPr>
            <p:txBody>
              <a:bodyPr wrap="none" anchor="ctr"/>
              <a:lstStyle/>
              <a:p>
                <a:endParaRPr lang="en-US"/>
              </a:p>
            </p:txBody>
          </p:sp>
          <p:sp>
            <p:nvSpPr>
              <p:cNvPr id="63558" name="Line 9"/>
              <p:cNvSpPr>
                <a:spLocks noChangeShapeType="1"/>
              </p:cNvSpPr>
              <p:nvPr/>
            </p:nvSpPr>
            <p:spPr bwMode="auto">
              <a:xfrm>
                <a:off x="4048" y="1021"/>
                <a:ext cx="0" cy="1382"/>
              </a:xfrm>
              <a:prstGeom prst="line">
                <a:avLst/>
              </a:prstGeom>
              <a:noFill/>
              <a:ln w="25400">
                <a:solidFill>
                  <a:schemeClr val="tx1"/>
                </a:solidFill>
                <a:prstDash val="sysDot"/>
                <a:round/>
                <a:headEnd/>
                <a:tailEnd/>
              </a:ln>
            </p:spPr>
            <p:txBody>
              <a:bodyPr wrap="none" anchor="ctr"/>
              <a:lstStyle/>
              <a:p>
                <a:endParaRPr lang="en-US"/>
              </a:p>
            </p:txBody>
          </p:sp>
          <p:sp>
            <p:nvSpPr>
              <p:cNvPr id="63559" name="Line 10"/>
              <p:cNvSpPr>
                <a:spLocks noChangeShapeType="1"/>
              </p:cNvSpPr>
              <p:nvPr/>
            </p:nvSpPr>
            <p:spPr bwMode="auto">
              <a:xfrm>
                <a:off x="4480" y="1021"/>
                <a:ext cx="0" cy="1382"/>
              </a:xfrm>
              <a:prstGeom prst="line">
                <a:avLst/>
              </a:prstGeom>
              <a:noFill/>
              <a:ln w="25400">
                <a:solidFill>
                  <a:schemeClr val="tx1"/>
                </a:solidFill>
                <a:prstDash val="sysDot"/>
                <a:round/>
                <a:headEnd/>
                <a:tailEnd/>
              </a:ln>
            </p:spPr>
            <p:txBody>
              <a:bodyPr wrap="none" anchor="ctr"/>
              <a:lstStyle/>
              <a:p>
                <a:endParaRPr lang="en-US"/>
              </a:p>
            </p:txBody>
          </p:sp>
        </p:grpSp>
        <p:grpSp>
          <p:nvGrpSpPr>
            <p:cNvPr id="3" name="Group 13"/>
            <p:cNvGrpSpPr>
              <a:grpSpLocks/>
            </p:cNvGrpSpPr>
            <p:nvPr/>
          </p:nvGrpSpPr>
          <p:grpSpPr bwMode="auto">
            <a:xfrm>
              <a:off x="1444752" y="3365500"/>
              <a:ext cx="6191250" cy="814388"/>
              <a:chOff x="539" y="2008"/>
              <a:chExt cx="3900" cy="513"/>
            </a:xfrm>
          </p:grpSpPr>
          <p:sp>
            <p:nvSpPr>
              <p:cNvPr id="63526" name="Freeform 14" descr="25%"/>
              <p:cNvSpPr>
                <a:spLocks/>
              </p:cNvSpPr>
              <p:nvPr/>
            </p:nvSpPr>
            <p:spPr bwMode="auto">
              <a:xfrm>
                <a:off x="2970" y="2104"/>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sp>
            <p:nvSpPr>
              <p:cNvPr id="63527" name="Rectangle 15"/>
              <p:cNvSpPr>
                <a:spLocks noChangeArrowheads="1"/>
              </p:cNvSpPr>
              <p:nvPr/>
            </p:nvSpPr>
            <p:spPr bwMode="auto">
              <a:xfrm>
                <a:off x="539" y="2105"/>
                <a:ext cx="1686" cy="328"/>
              </a:xfrm>
              <a:prstGeom prst="rect">
                <a:avLst/>
              </a:prstGeom>
              <a:noFill/>
              <a:ln w="12700">
                <a:noFill/>
                <a:miter lim="800000"/>
                <a:headEnd/>
                <a:tailEnd/>
              </a:ln>
            </p:spPr>
            <p:txBody>
              <a:bodyPr wrap="none" lIns="90487" tIns="44450" rIns="90487" bIns="44450">
                <a:spAutoFit/>
              </a:bodyPr>
              <a:lstStyle/>
              <a:p>
                <a:r>
                  <a:rPr lang="en-US" sz="2800" b="1" dirty="0">
                    <a:solidFill>
                      <a:schemeClr val="tx1"/>
                    </a:solidFill>
                    <a:latin typeface="Arial" pitchFamily="34" charset="0"/>
                  </a:rPr>
                  <a:t>sub $t3,</a:t>
                </a:r>
                <a:r>
                  <a:rPr lang="en-US" sz="2800" b="1" dirty="0">
                    <a:solidFill>
                      <a:srgbClr val="FF0000"/>
                    </a:solidFill>
                    <a:latin typeface="Arial" pitchFamily="34" charset="0"/>
                  </a:rPr>
                  <a:t>$t0</a:t>
                </a:r>
                <a:r>
                  <a:rPr lang="en-US" sz="2800" b="1" dirty="0">
                    <a:solidFill>
                      <a:schemeClr val="tx1"/>
                    </a:solidFill>
                    <a:latin typeface="Arial" pitchFamily="34" charset="0"/>
                  </a:rPr>
                  <a:t>,$t2</a:t>
                </a:r>
              </a:p>
            </p:txBody>
          </p:sp>
          <p:grpSp>
            <p:nvGrpSpPr>
              <p:cNvPr id="4" name="Group 16"/>
              <p:cNvGrpSpPr>
                <a:grpSpLocks/>
              </p:cNvGrpSpPr>
              <p:nvPr/>
            </p:nvGrpSpPr>
            <p:grpSpPr bwMode="auto">
              <a:xfrm>
                <a:off x="3278" y="2008"/>
                <a:ext cx="223" cy="481"/>
                <a:chOff x="3278" y="1701"/>
                <a:chExt cx="223" cy="481"/>
              </a:xfrm>
            </p:grpSpPr>
            <p:sp>
              <p:nvSpPr>
                <p:cNvPr id="63552" name="Freeform 17"/>
                <p:cNvSpPr>
                  <a:spLocks/>
                </p:cNvSpPr>
                <p:nvPr/>
              </p:nvSpPr>
              <p:spPr bwMode="auto">
                <a:xfrm>
                  <a:off x="3288" y="170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63553" name="Rectangle 18"/>
                <p:cNvSpPr>
                  <a:spLocks noChangeArrowheads="1"/>
                </p:cNvSpPr>
                <p:nvPr/>
              </p:nvSpPr>
              <p:spPr bwMode="auto">
                <a:xfrm rot="5400000">
                  <a:off x="3191" y="1824"/>
                  <a:ext cx="384"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grpSp>
          <p:grpSp>
            <p:nvGrpSpPr>
              <p:cNvPr id="5" name="Group 19"/>
              <p:cNvGrpSpPr>
                <a:grpSpLocks/>
              </p:cNvGrpSpPr>
              <p:nvPr/>
            </p:nvGrpSpPr>
            <p:grpSpPr bwMode="auto">
              <a:xfrm>
                <a:off x="2362" y="2104"/>
                <a:ext cx="340" cy="289"/>
                <a:chOff x="2362" y="1797"/>
                <a:chExt cx="340" cy="289"/>
              </a:xfrm>
            </p:grpSpPr>
            <p:sp>
              <p:nvSpPr>
                <p:cNvPr id="63548" name="Rectangle 20"/>
                <p:cNvSpPr>
                  <a:spLocks noChangeArrowheads="1"/>
                </p:cNvSpPr>
                <p:nvPr/>
              </p:nvSpPr>
              <p:spPr bwMode="auto">
                <a:xfrm>
                  <a:off x="2368" y="1799"/>
                  <a:ext cx="228" cy="210"/>
                </a:xfrm>
                <a:prstGeom prst="rect">
                  <a:avLst/>
                </a:prstGeom>
                <a:noFill/>
                <a:ln w="12700">
                  <a:noFill/>
                  <a:miter lim="800000"/>
                  <a:headEnd/>
                  <a:tailEnd/>
                </a:ln>
              </p:spPr>
              <p:txBody>
                <a:bodyPr wrap="none" lIns="90487" tIns="44450" rIns="90487" bIns="44450">
                  <a:spAutoFit/>
                </a:bodyPr>
                <a:lstStyle/>
                <a:p>
                  <a:pPr algn="ctr"/>
                  <a:r>
                    <a:rPr lang="en-US" sz="1600" b="1" smtClean="0">
                      <a:solidFill>
                        <a:schemeClr val="tx1"/>
                      </a:solidFill>
                      <a:latin typeface="Times" charset="0"/>
                    </a:rPr>
                    <a:t>I$</a:t>
                  </a:r>
                  <a:endParaRPr lang="en-US" sz="1600" b="1" dirty="0">
                    <a:solidFill>
                      <a:schemeClr val="tx1"/>
                    </a:solidFill>
                    <a:latin typeface="Times" charset="0"/>
                  </a:endParaRPr>
                </a:p>
              </p:txBody>
            </p:sp>
            <p:grpSp>
              <p:nvGrpSpPr>
                <p:cNvPr id="6" name="Group 21"/>
                <p:cNvGrpSpPr>
                  <a:grpSpLocks/>
                </p:cNvGrpSpPr>
                <p:nvPr/>
              </p:nvGrpSpPr>
              <p:grpSpPr bwMode="auto">
                <a:xfrm>
                  <a:off x="2362" y="1797"/>
                  <a:ext cx="340" cy="289"/>
                  <a:chOff x="2362" y="1797"/>
                  <a:chExt cx="340" cy="289"/>
                </a:xfrm>
              </p:grpSpPr>
              <p:sp>
                <p:nvSpPr>
                  <p:cNvPr id="63550" name="Freeform 22"/>
                  <p:cNvSpPr>
                    <a:spLocks/>
                  </p:cNvSpPr>
                  <p:nvPr/>
                </p:nvSpPr>
                <p:spPr bwMode="auto">
                  <a:xfrm>
                    <a:off x="2362" y="1797"/>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63551" name="Freeform 23"/>
                  <p:cNvSpPr>
                    <a:spLocks/>
                  </p:cNvSpPr>
                  <p:nvPr/>
                </p:nvSpPr>
                <p:spPr bwMode="auto">
                  <a:xfrm>
                    <a:off x="2531" y="1797"/>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grpSp>
          </p:grpSp>
          <p:sp>
            <p:nvSpPr>
              <p:cNvPr id="63530" name="Rectangle 24"/>
              <p:cNvSpPr>
                <a:spLocks noChangeArrowheads="1"/>
              </p:cNvSpPr>
              <p:nvPr/>
            </p:nvSpPr>
            <p:spPr bwMode="auto">
              <a:xfrm>
                <a:off x="2803" y="2111"/>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3531" name="Freeform 25"/>
              <p:cNvSpPr>
                <a:spLocks/>
              </p:cNvSpPr>
              <p:nvPr/>
            </p:nvSpPr>
            <p:spPr bwMode="auto">
              <a:xfrm>
                <a:off x="2822" y="2104"/>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63532" name="Line 26"/>
              <p:cNvSpPr>
                <a:spLocks noChangeShapeType="1"/>
              </p:cNvSpPr>
              <p:nvPr/>
            </p:nvSpPr>
            <p:spPr bwMode="auto">
              <a:xfrm>
                <a:off x="2707" y="2248"/>
                <a:ext cx="96" cy="0"/>
              </a:xfrm>
              <a:prstGeom prst="line">
                <a:avLst/>
              </a:prstGeom>
              <a:noFill/>
              <a:ln w="25400">
                <a:solidFill>
                  <a:schemeClr val="tx1"/>
                </a:solidFill>
                <a:round/>
                <a:headEnd/>
                <a:tailEnd/>
              </a:ln>
            </p:spPr>
            <p:txBody>
              <a:bodyPr wrap="none" anchor="ctr"/>
              <a:lstStyle/>
              <a:p>
                <a:endParaRPr lang="en-US"/>
              </a:p>
            </p:txBody>
          </p:sp>
          <p:sp>
            <p:nvSpPr>
              <p:cNvPr id="63533" name="Freeform 27"/>
              <p:cNvSpPr>
                <a:spLocks/>
              </p:cNvSpPr>
              <p:nvPr/>
            </p:nvSpPr>
            <p:spPr bwMode="auto">
              <a:xfrm>
                <a:off x="2769" y="2152"/>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63534" name="Line 28"/>
              <p:cNvSpPr>
                <a:spLocks noChangeShapeType="1"/>
              </p:cNvSpPr>
              <p:nvPr/>
            </p:nvSpPr>
            <p:spPr bwMode="auto">
              <a:xfrm>
                <a:off x="3123" y="2152"/>
                <a:ext cx="157" cy="0"/>
              </a:xfrm>
              <a:prstGeom prst="line">
                <a:avLst/>
              </a:prstGeom>
              <a:noFill/>
              <a:ln w="25400">
                <a:solidFill>
                  <a:schemeClr val="tx1"/>
                </a:solidFill>
                <a:round/>
                <a:headEnd/>
                <a:tailEnd/>
              </a:ln>
            </p:spPr>
            <p:txBody>
              <a:bodyPr wrap="none" anchor="ctr"/>
              <a:lstStyle/>
              <a:p>
                <a:endParaRPr lang="en-US"/>
              </a:p>
            </p:txBody>
          </p:sp>
          <p:sp>
            <p:nvSpPr>
              <p:cNvPr id="63535" name="Rectangle 29"/>
              <p:cNvSpPr>
                <a:spLocks noChangeArrowheads="1"/>
              </p:cNvSpPr>
              <p:nvPr/>
            </p:nvSpPr>
            <p:spPr bwMode="auto">
              <a:xfrm>
                <a:off x="3620" y="2106"/>
                <a:ext cx="302"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grpSp>
            <p:nvGrpSpPr>
              <p:cNvPr id="7" name="Group 30"/>
              <p:cNvGrpSpPr>
                <a:grpSpLocks/>
              </p:cNvGrpSpPr>
              <p:nvPr/>
            </p:nvGrpSpPr>
            <p:grpSpPr bwMode="auto">
              <a:xfrm>
                <a:off x="3671" y="2104"/>
                <a:ext cx="325" cy="289"/>
                <a:chOff x="3671" y="1797"/>
                <a:chExt cx="325" cy="289"/>
              </a:xfrm>
            </p:grpSpPr>
            <p:sp>
              <p:nvSpPr>
                <p:cNvPr id="63546" name="Freeform 31"/>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63547" name="Freeform 32"/>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grpSp>
          <p:sp>
            <p:nvSpPr>
              <p:cNvPr id="63537" name="Rectangle 33"/>
              <p:cNvSpPr>
                <a:spLocks noChangeArrowheads="1"/>
              </p:cNvSpPr>
              <p:nvPr/>
            </p:nvSpPr>
            <p:spPr bwMode="auto">
              <a:xfrm>
                <a:off x="4112" y="2106"/>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grpSp>
            <p:nvGrpSpPr>
              <p:cNvPr id="8" name="Group 34"/>
              <p:cNvGrpSpPr>
                <a:grpSpLocks/>
              </p:cNvGrpSpPr>
              <p:nvPr/>
            </p:nvGrpSpPr>
            <p:grpSpPr bwMode="auto">
              <a:xfrm>
                <a:off x="4139" y="2104"/>
                <a:ext cx="284" cy="289"/>
                <a:chOff x="4139" y="1797"/>
                <a:chExt cx="284" cy="289"/>
              </a:xfrm>
            </p:grpSpPr>
            <p:sp>
              <p:nvSpPr>
                <p:cNvPr id="63544" name="Freeform 35"/>
                <p:cNvSpPr>
                  <a:spLocks/>
                </p:cNvSpPr>
                <p:nvPr/>
              </p:nvSpPr>
              <p:spPr bwMode="auto">
                <a:xfrm>
                  <a:off x="4139" y="179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lstStyle/>
                <a:p>
                  <a:endParaRPr lang="en-US"/>
                </a:p>
              </p:txBody>
            </p:sp>
            <p:sp>
              <p:nvSpPr>
                <p:cNvPr id="63545" name="Freeform 36"/>
                <p:cNvSpPr>
                  <a:spLocks/>
                </p:cNvSpPr>
                <p:nvPr/>
              </p:nvSpPr>
              <p:spPr bwMode="auto">
                <a:xfrm>
                  <a:off x="4280" y="179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grpSp>
          <p:sp>
            <p:nvSpPr>
              <p:cNvPr id="63539" name="Line 37"/>
              <p:cNvSpPr>
                <a:spLocks noChangeShapeType="1"/>
              </p:cNvSpPr>
              <p:nvPr/>
            </p:nvSpPr>
            <p:spPr bwMode="auto">
              <a:xfrm>
                <a:off x="3992" y="2248"/>
                <a:ext cx="139" cy="0"/>
              </a:xfrm>
              <a:prstGeom prst="line">
                <a:avLst/>
              </a:prstGeom>
              <a:noFill/>
              <a:ln w="25400">
                <a:solidFill>
                  <a:schemeClr val="tx1"/>
                </a:solidFill>
                <a:round/>
                <a:headEnd/>
                <a:tailEnd/>
              </a:ln>
            </p:spPr>
            <p:txBody>
              <a:bodyPr wrap="none" anchor="ctr"/>
              <a:lstStyle/>
              <a:p>
                <a:endParaRPr lang="en-US"/>
              </a:p>
            </p:txBody>
          </p:sp>
          <p:sp>
            <p:nvSpPr>
              <p:cNvPr id="63540" name="Line 38"/>
              <p:cNvSpPr>
                <a:spLocks noChangeShapeType="1"/>
              </p:cNvSpPr>
              <p:nvPr/>
            </p:nvSpPr>
            <p:spPr bwMode="auto">
              <a:xfrm>
                <a:off x="3508" y="2248"/>
                <a:ext cx="155" cy="0"/>
              </a:xfrm>
              <a:prstGeom prst="line">
                <a:avLst/>
              </a:prstGeom>
              <a:noFill/>
              <a:ln w="25400">
                <a:solidFill>
                  <a:schemeClr val="tx1"/>
                </a:solidFill>
                <a:round/>
                <a:headEnd/>
                <a:tailEnd/>
              </a:ln>
            </p:spPr>
            <p:txBody>
              <a:bodyPr wrap="none" anchor="ctr"/>
              <a:lstStyle/>
              <a:p>
                <a:endParaRPr lang="en-US"/>
              </a:p>
            </p:txBody>
          </p:sp>
          <p:sp>
            <p:nvSpPr>
              <p:cNvPr id="63541" name="Freeform 39"/>
              <p:cNvSpPr>
                <a:spLocks/>
              </p:cNvSpPr>
              <p:nvPr/>
            </p:nvSpPr>
            <p:spPr bwMode="auto">
              <a:xfrm>
                <a:off x="3629" y="2248"/>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sp>
            <p:nvSpPr>
              <p:cNvPr id="63542" name="Line 40"/>
              <p:cNvSpPr>
                <a:spLocks noChangeShapeType="1"/>
              </p:cNvSpPr>
              <p:nvPr/>
            </p:nvSpPr>
            <p:spPr bwMode="auto">
              <a:xfrm>
                <a:off x="3123" y="2344"/>
                <a:ext cx="157" cy="0"/>
              </a:xfrm>
              <a:prstGeom prst="line">
                <a:avLst/>
              </a:prstGeom>
              <a:noFill/>
              <a:ln w="25400">
                <a:solidFill>
                  <a:schemeClr val="tx1"/>
                </a:solidFill>
                <a:round/>
                <a:headEnd/>
                <a:tailEnd/>
              </a:ln>
            </p:spPr>
            <p:txBody>
              <a:bodyPr wrap="none" anchor="ctr"/>
              <a:lstStyle/>
              <a:p>
                <a:endParaRPr lang="en-US"/>
              </a:p>
            </p:txBody>
          </p:sp>
          <p:sp>
            <p:nvSpPr>
              <p:cNvPr id="63543" name="Freeform 41"/>
              <p:cNvSpPr>
                <a:spLocks/>
              </p:cNvSpPr>
              <p:nvPr/>
            </p:nvSpPr>
            <p:spPr bwMode="auto">
              <a:xfrm>
                <a:off x="3216" y="2243"/>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sp>
          <p:nvSpPr>
            <p:cNvPr id="63496" name="Freeform 44" descr="25%"/>
            <p:cNvSpPr>
              <a:spLocks/>
            </p:cNvSpPr>
            <p:nvPr/>
          </p:nvSpPr>
          <p:spPr bwMode="auto">
            <a:xfrm>
              <a:off x="6481889" y="2806700"/>
              <a:ext cx="225425" cy="458788"/>
            </a:xfrm>
            <a:custGeom>
              <a:avLst/>
              <a:gdLst>
                <a:gd name="T0" fmla="*/ 223838 w 142"/>
                <a:gd name="T1" fmla="*/ 0 h 289"/>
                <a:gd name="T2" fmla="*/ 0 w 142"/>
                <a:gd name="T3" fmla="*/ 0 h 289"/>
                <a:gd name="T4" fmla="*/ 0 w 142"/>
                <a:gd name="T5" fmla="*/ 457200 h 289"/>
                <a:gd name="T6" fmla="*/ 223838 w 142"/>
                <a:gd name="T7" fmla="*/ 457200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sp>
          <p:nvSpPr>
            <p:cNvPr id="63497" name="Rectangle 45"/>
            <p:cNvSpPr>
              <a:spLocks noChangeArrowheads="1"/>
            </p:cNvSpPr>
            <p:nvPr/>
          </p:nvSpPr>
          <p:spPr bwMode="auto">
            <a:xfrm>
              <a:off x="1470152" y="2795588"/>
              <a:ext cx="2238375" cy="520700"/>
            </a:xfrm>
            <a:prstGeom prst="rect">
              <a:avLst/>
            </a:prstGeom>
            <a:noFill/>
            <a:ln w="12700">
              <a:noFill/>
              <a:miter lim="800000"/>
              <a:headEnd/>
              <a:tailEnd/>
            </a:ln>
          </p:spPr>
          <p:txBody>
            <a:bodyPr wrap="none" lIns="90487" tIns="44450" rIns="90487" bIns="44450">
              <a:spAutoFit/>
            </a:bodyPr>
            <a:lstStyle/>
            <a:p>
              <a:r>
                <a:rPr lang="en-US" sz="2800" b="1" dirty="0" err="1">
                  <a:solidFill>
                    <a:schemeClr val="tx1"/>
                  </a:solidFill>
                  <a:latin typeface="Arial" pitchFamily="34" charset="0"/>
                </a:rPr>
                <a:t>lw</a:t>
              </a:r>
              <a:r>
                <a:rPr lang="en-US" sz="2800" b="1" dirty="0">
                  <a:solidFill>
                    <a:schemeClr val="tx1"/>
                  </a:solidFill>
                  <a:latin typeface="Arial" pitchFamily="34" charset="0"/>
                </a:rPr>
                <a:t> </a:t>
              </a:r>
              <a:r>
                <a:rPr lang="en-US" sz="2800" b="1" dirty="0">
                  <a:solidFill>
                    <a:schemeClr val="accent4"/>
                  </a:solidFill>
                  <a:latin typeface="Arial" pitchFamily="34" charset="0"/>
                </a:rPr>
                <a:t>$t0</a:t>
              </a:r>
              <a:r>
                <a:rPr lang="en-US" sz="2800" b="1" dirty="0">
                  <a:solidFill>
                    <a:schemeClr val="tx1"/>
                  </a:solidFill>
                  <a:latin typeface="Arial" pitchFamily="34" charset="0"/>
                </a:rPr>
                <a:t>,0($t1)</a:t>
              </a:r>
            </a:p>
          </p:txBody>
        </p:sp>
        <p:sp>
          <p:nvSpPr>
            <p:cNvPr id="63498" name="Rectangle 46"/>
            <p:cNvSpPr>
              <a:spLocks noChangeArrowheads="1"/>
            </p:cNvSpPr>
            <p:nvPr/>
          </p:nvSpPr>
          <p:spPr bwMode="auto">
            <a:xfrm>
              <a:off x="3718052" y="2479675"/>
              <a:ext cx="396875" cy="363538"/>
            </a:xfrm>
            <a:prstGeom prst="rect">
              <a:avLst/>
            </a:prstGeom>
            <a:noFill/>
            <a:ln w="12700">
              <a:noFill/>
              <a:miter lim="800000"/>
              <a:headEnd/>
              <a:tailEnd/>
            </a:ln>
          </p:spPr>
          <p:txBody>
            <a:bodyPr lIns="90487" tIns="44450" rIns="90487" bIns="44450">
              <a:spAutoFit/>
            </a:bodyPr>
            <a:lstStyle/>
            <a:p>
              <a:r>
                <a:rPr lang="en-US" sz="1800" b="1" smtClean="0">
                  <a:solidFill>
                    <a:schemeClr val="tx1"/>
                  </a:solidFill>
                  <a:latin typeface="Arial" pitchFamily="34" charset="0"/>
                </a:rPr>
                <a:t>IF</a:t>
              </a:r>
              <a:endParaRPr lang="en-US" sz="1800" b="1" dirty="0">
                <a:solidFill>
                  <a:schemeClr val="tx1"/>
                </a:solidFill>
                <a:latin typeface="Arial" pitchFamily="34" charset="0"/>
              </a:endParaRPr>
            </a:p>
          </p:txBody>
        </p:sp>
        <p:sp>
          <p:nvSpPr>
            <p:cNvPr id="63499" name="Rectangle 47"/>
            <p:cNvSpPr>
              <a:spLocks noChangeArrowheads="1"/>
            </p:cNvSpPr>
            <p:nvPr/>
          </p:nvSpPr>
          <p:spPr bwMode="auto">
            <a:xfrm>
              <a:off x="4535614" y="1967706"/>
              <a:ext cx="790575" cy="363538"/>
            </a:xfrm>
            <a:prstGeom prst="rect">
              <a:avLst/>
            </a:prstGeom>
            <a:noFill/>
            <a:ln w="12700">
              <a:noFill/>
              <a:miter lim="800000"/>
              <a:headEnd/>
              <a:tailEnd/>
            </a:ln>
          </p:spPr>
          <p:txBody>
            <a:bodyPr lIns="90487" tIns="44450" rIns="90487" bIns="44450">
              <a:spAutoFit/>
            </a:bodyPr>
            <a:lstStyle/>
            <a:p>
              <a:r>
                <a:rPr lang="en-US" sz="1800" b="1" dirty="0" smtClean="0">
                  <a:solidFill>
                    <a:schemeClr val="tx1"/>
                  </a:solidFill>
                  <a:latin typeface="Arial" pitchFamily="34" charset="0"/>
                </a:rPr>
                <a:t>ID</a:t>
              </a:r>
              <a:r>
                <a:rPr lang="en-US" b="1" dirty="0" smtClean="0">
                  <a:latin typeface="Arial" pitchFamily="34" charset="0"/>
                </a:rPr>
                <a:t>/EX</a:t>
              </a:r>
              <a:endParaRPr lang="en-US" sz="1800" b="1" dirty="0">
                <a:solidFill>
                  <a:schemeClr val="tx1"/>
                </a:solidFill>
                <a:latin typeface="Arial" pitchFamily="34" charset="0"/>
              </a:endParaRPr>
            </a:p>
          </p:txBody>
        </p:sp>
        <p:sp>
          <p:nvSpPr>
            <p:cNvPr id="63500" name="Rectangle 48"/>
            <p:cNvSpPr>
              <a:spLocks noChangeArrowheads="1"/>
            </p:cNvSpPr>
            <p:nvPr/>
          </p:nvSpPr>
          <p:spPr bwMode="auto">
            <a:xfrm>
              <a:off x="5165852" y="2479675"/>
              <a:ext cx="498475" cy="363538"/>
            </a:xfrm>
            <a:prstGeom prst="rect">
              <a:avLst/>
            </a:prstGeom>
            <a:noFill/>
            <a:ln w="12700">
              <a:noFill/>
              <a:miter lim="800000"/>
              <a:headEnd/>
              <a:tailEnd/>
            </a:ln>
          </p:spPr>
          <p:txBody>
            <a:bodyPr lIns="90487" tIns="44450" rIns="90487" bIns="44450">
              <a:spAutoFit/>
            </a:bodyPr>
            <a:lstStyle/>
            <a:p>
              <a:r>
                <a:rPr lang="en-US" sz="1800" b="1">
                  <a:solidFill>
                    <a:schemeClr val="tx1"/>
                  </a:solidFill>
                  <a:latin typeface="Arial" pitchFamily="34" charset="0"/>
                </a:rPr>
                <a:t>EX</a:t>
              </a:r>
            </a:p>
          </p:txBody>
        </p:sp>
        <p:sp>
          <p:nvSpPr>
            <p:cNvPr id="63501" name="Rectangle 49"/>
            <p:cNvSpPr>
              <a:spLocks noChangeArrowheads="1"/>
            </p:cNvSpPr>
            <p:nvPr/>
          </p:nvSpPr>
          <p:spPr bwMode="auto">
            <a:xfrm>
              <a:off x="5694489" y="2463800"/>
              <a:ext cx="727075" cy="363538"/>
            </a:xfrm>
            <a:prstGeom prst="rect">
              <a:avLst/>
            </a:prstGeom>
            <a:noFill/>
            <a:ln w="12700">
              <a:noFill/>
              <a:miter lim="800000"/>
              <a:headEnd/>
              <a:tailEnd/>
            </a:ln>
          </p:spPr>
          <p:txBody>
            <a:bodyPr lIns="90487" tIns="44450" rIns="90487" bIns="44450">
              <a:spAutoFit/>
            </a:bodyPr>
            <a:lstStyle/>
            <a:p>
              <a:r>
                <a:rPr lang="en-US" sz="1800" b="1">
                  <a:solidFill>
                    <a:schemeClr val="tx1"/>
                  </a:solidFill>
                  <a:latin typeface="Arial" pitchFamily="34" charset="0"/>
                </a:rPr>
                <a:t>MEM</a:t>
              </a:r>
            </a:p>
          </p:txBody>
        </p:sp>
        <p:sp>
          <p:nvSpPr>
            <p:cNvPr id="63502" name="Rectangle 50"/>
            <p:cNvSpPr>
              <a:spLocks noChangeArrowheads="1"/>
            </p:cNvSpPr>
            <p:nvPr/>
          </p:nvSpPr>
          <p:spPr bwMode="auto">
            <a:xfrm>
              <a:off x="6456489" y="2479675"/>
              <a:ext cx="574675" cy="363538"/>
            </a:xfrm>
            <a:prstGeom prst="rect">
              <a:avLst/>
            </a:prstGeom>
            <a:noFill/>
            <a:ln w="12700">
              <a:noFill/>
              <a:miter lim="800000"/>
              <a:headEnd/>
              <a:tailEnd/>
            </a:ln>
          </p:spPr>
          <p:txBody>
            <a:bodyPr lIns="90487" tIns="44450" rIns="90487" bIns="44450">
              <a:spAutoFit/>
            </a:bodyPr>
            <a:lstStyle/>
            <a:p>
              <a:r>
                <a:rPr lang="en-US" sz="1800" b="1">
                  <a:solidFill>
                    <a:schemeClr val="tx1"/>
                  </a:solidFill>
                  <a:latin typeface="Arial" pitchFamily="34" charset="0"/>
                </a:rPr>
                <a:t>WB</a:t>
              </a:r>
            </a:p>
          </p:txBody>
        </p:sp>
        <p:sp>
          <p:nvSpPr>
            <p:cNvPr id="63503" name="Freeform 51"/>
            <p:cNvSpPr>
              <a:spLocks/>
            </p:cNvSpPr>
            <p:nvPr/>
          </p:nvSpPr>
          <p:spPr bwMode="auto">
            <a:xfrm>
              <a:off x="5130927" y="2654300"/>
              <a:ext cx="338137" cy="763588"/>
            </a:xfrm>
            <a:custGeom>
              <a:avLst/>
              <a:gdLst>
                <a:gd name="T0" fmla="*/ 0 w 213"/>
                <a:gd name="T1" fmla="*/ 508000 h 481"/>
                <a:gd name="T2" fmla="*/ 112712 w 213"/>
                <a:gd name="T3" fmla="*/ 381000 h 481"/>
                <a:gd name="T4" fmla="*/ 0 w 213"/>
                <a:gd name="T5" fmla="*/ 254000 h 481"/>
                <a:gd name="T6" fmla="*/ 0 w 213"/>
                <a:gd name="T7" fmla="*/ 0 h 481"/>
                <a:gd name="T8" fmla="*/ 336550 w 213"/>
                <a:gd name="T9" fmla="*/ 254000 h 481"/>
                <a:gd name="T10" fmla="*/ 336550 w 213"/>
                <a:gd name="T11" fmla="*/ 508000 h 481"/>
                <a:gd name="T12" fmla="*/ 0 w 213"/>
                <a:gd name="T13" fmla="*/ 762000 h 481"/>
                <a:gd name="T14" fmla="*/ 0 w 213"/>
                <a:gd name="T15" fmla="*/ 50800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63504" name="Rectangle 52"/>
            <p:cNvSpPr>
              <a:spLocks noChangeArrowheads="1"/>
            </p:cNvSpPr>
            <p:nvPr/>
          </p:nvSpPr>
          <p:spPr bwMode="auto">
            <a:xfrm rot="5400000">
              <a:off x="4976940" y="2849562"/>
              <a:ext cx="609600" cy="333375"/>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sp>
          <p:nvSpPr>
            <p:cNvPr id="63505" name="Rectangle 53"/>
            <p:cNvSpPr>
              <a:spLocks noChangeArrowheads="1"/>
            </p:cNvSpPr>
            <p:nvPr/>
          </p:nvSpPr>
          <p:spPr bwMode="auto">
            <a:xfrm>
              <a:off x="3756152" y="2860675"/>
              <a:ext cx="361950" cy="333375"/>
            </a:xfrm>
            <a:prstGeom prst="rect">
              <a:avLst/>
            </a:prstGeom>
            <a:noFill/>
            <a:ln w="12700">
              <a:noFill/>
              <a:miter lim="800000"/>
              <a:headEnd/>
              <a:tailEnd/>
            </a:ln>
          </p:spPr>
          <p:txBody>
            <a:bodyPr wrap="none" lIns="90487" tIns="44450" rIns="90487" bIns="44450">
              <a:spAutoFit/>
            </a:bodyPr>
            <a:lstStyle/>
            <a:p>
              <a:pPr algn="ctr"/>
              <a:r>
                <a:rPr lang="en-US" sz="1600" b="1" smtClean="0">
                  <a:solidFill>
                    <a:schemeClr val="tx1"/>
                  </a:solidFill>
                  <a:latin typeface="Times" charset="0"/>
                </a:rPr>
                <a:t>I$</a:t>
              </a:r>
              <a:endParaRPr lang="en-US" sz="1600" b="1" dirty="0">
                <a:solidFill>
                  <a:schemeClr val="tx1"/>
                </a:solidFill>
                <a:latin typeface="Times" charset="0"/>
              </a:endParaRPr>
            </a:p>
          </p:txBody>
        </p:sp>
        <p:grpSp>
          <p:nvGrpSpPr>
            <p:cNvPr id="9" name="Group 54"/>
            <p:cNvGrpSpPr>
              <a:grpSpLocks/>
            </p:cNvGrpSpPr>
            <p:nvPr/>
          </p:nvGrpSpPr>
          <p:grpSpPr bwMode="auto">
            <a:xfrm>
              <a:off x="3660902" y="2806700"/>
              <a:ext cx="539750" cy="458788"/>
              <a:chOff x="1935" y="1349"/>
              <a:chExt cx="340" cy="289"/>
            </a:xfrm>
          </p:grpSpPr>
          <p:sp>
            <p:nvSpPr>
              <p:cNvPr id="63524" name="Freeform 55"/>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63525" name="Freeform 56"/>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grpSp>
        <p:sp>
          <p:nvSpPr>
            <p:cNvPr id="63507" name="Rectangle 57"/>
            <p:cNvSpPr>
              <a:spLocks noChangeArrowheads="1"/>
            </p:cNvSpPr>
            <p:nvPr/>
          </p:nvSpPr>
          <p:spPr bwMode="auto">
            <a:xfrm>
              <a:off x="4360989" y="2817813"/>
              <a:ext cx="519113" cy="333375"/>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3508" name="Freeform 58"/>
            <p:cNvSpPr>
              <a:spLocks/>
            </p:cNvSpPr>
            <p:nvPr/>
          </p:nvSpPr>
          <p:spPr bwMode="auto">
            <a:xfrm>
              <a:off x="4391152" y="2806700"/>
              <a:ext cx="236537" cy="458788"/>
            </a:xfrm>
            <a:custGeom>
              <a:avLst/>
              <a:gdLst>
                <a:gd name="T0" fmla="*/ 234950 w 149"/>
                <a:gd name="T1" fmla="*/ 0 h 289"/>
                <a:gd name="T2" fmla="*/ 0 w 149"/>
                <a:gd name="T3" fmla="*/ 0 h 289"/>
                <a:gd name="T4" fmla="*/ 0 w 149"/>
                <a:gd name="T5" fmla="*/ 457200 h 289"/>
                <a:gd name="T6" fmla="*/ 234950 w 149"/>
                <a:gd name="T7" fmla="*/ 457200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63509" name="Freeform 59"/>
            <p:cNvSpPr>
              <a:spLocks/>
            </p:cNvSpPr>
            <p:nvPr/>
          </p:nvSpPr>
          <p:spPr bwMode="auto">
            <a:xfrm>
              <a:off x="4626102" y="2806700"/>
              <a:ext cx="234950" cy="458788"/>
            </a:xfrm>
            <a:custGeom>
              <a:avLst/>
              <a:gdLst>
                <a:gd name="T0" fmla="*/ 0 w 148"/>
                <a:gd name="T1" fmla="*/ 0 h 289"/>
                <a:gd name="T2" fmla="*/ 233363 w 148"/>
                <a:gd name="T3" fmla="*/ 0 h 289"/>
                <a:gd name="T4" fmla="*/ 233363 w 148"/>
                <a:gd name="T5" fmla="*/ 457200 h 289"/>
                <a:gd name="T6" fmla="*/ 0 w 148"/>
                <a:gd name="T7" fmla="*/ 457200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lstStyle/>
            <a:p>
              <a:endParaRPr lang="en-US"/>
            </a:p>
          </p:txBody>
        </p:sp>
        <p:sp>
          <p:nvSpPr>
            <p:cNvPr id="63510" name="Line 60"/>
            <p:cNvSpPr>
              <a:spLocks noChangeShapeType="1"/>
            </p:cNvSpPr>
            <p:nvPr/>
          </p:nvSpPr>
          <p:spPr bwMode="auto">
            <a:xfrm>
              <a:off x="4208589" y="3035300"/>
              <a:ext cx="152400" cy="0"/>
            </a:xfrm>
            <a:prstGeom prst="line">
              <a:avLst/>
            </a:prstGeom>
            <a:noFill/>
            <a:ln w="25400">
              <a:solidFill>
                <a:schemeClr val="tx1"/>
              </a:solidFill>
              <a:round/>
              <a:headEnd/>
              <a:tailEnd/>
            </a:ln>
          </p:spPr>
          <p:txBody>
            <a:bodyPr wrap="none" anchor="ctr"/>
            <a:lstStyle/>
            <a:p>
              <a:endParaRPr lang="en-US"/>
            </a:p>
          </p:txBody>
        </p:sp>
        <p:sp>
          <p:nvSpPr>
            <p:cNvPr id="63511" name="Freeform 61"/>
            <p:cNvSpPr>
              <a:spLocks/>
            </p:cNvSpPr>
            <p:nvPr/>
          </p:nvSpPr>
          <p:spPr bwMode="auto">
            <a:xfrm>
              <a:off x="4307014" y="2882900"/>
              <a:ext cx="76200" cy="153988"/>
            </a:xfrm>
            <a:custGeom>
              <a:avLst/>
              <a:gdLst>
                <a:gd name="T0" fmla="*/ 0 w 48"/>
                <a:gd name="T1" fmla="*/ 152400 h 97"/>
                <a:gd name="T2" fmla="*/ 0 w 48"/>
                <a:gd name="T3" fmla="*/ 0 h 97"/>
                <a:gd name="T4" fmla="*/ 74613 w 48"/>
                <a:gd name="T5" fmla="*/ 0 h 97"/>
                <a:gd name="T6" fmla="*/ 74613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63512" name="Line 62"/>
            <p:cNvSpPr>
              <a:spLocks noChangeShapeType="1"/>
            </p:cNvSpPr>
            <p:nvPr/>
          </p:nvSpPr>
          <p:spPr bwMode="auto">
            <a:xfrm>
              <a:off x="4868989" y="2882900"/>
              <a:ext cx="249238" cy="0"/>
            </a:xfrm>
            <a:prstGeom prst="line">
              <a:avLst/>
            </a:prstGeom>
            <a:noFill/>
            <a:ln w="25400">
              <a:solidFill>
                <a:schemeClr val="tx1"/>
              </a:solidFill>
              <a:round/>
              <a:headEnd/>
              <a:tailEnd/>
            </a:ln>
          </p:spPr>
          <p:txBody>
            <a:bodyPr wrap="none" anchor="ctr"/>
            <a:lstStyle/>
            <a:p>
              <a:endParaRPr lang="en-US"/>
            </a:p>
          </p:txBody>
        </p:sp>
        <p:sp>
          <p:nvSpPr>
            <p:cNvPr id="63513" name="Rectangle 63"/>
            <p:cNvSpPr>
              <a:spLocks noChangeArrowheads="1"/>
            </p:cNvSpPr>
            <p:nvPr/>
          </p:nvSpPr>
          <p:spPr bwMode="auto">
            <a:xfrm>
              <a:off x="5708777" y="2876550"/>
              <a:ext cx="479425" cy="333375"/>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sp>
          <p:nvSpPr>
            <p:cNvPr id="63514" name="Rectangle 64"/>
            <p:cNvSpPr>
              <a:spLocks noChangeArrowheads="1"/>
            </p:cNvSpPr>
            <p:nvPr/>
          </p:nvSpPr>
          <p:spPr bwMode="auto">
            <a:xfrm>
              <a:off x="6439027" y="2809875"/>
              <a:ext cx="519112" cy="333375"/>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3515" name="Freeform 65"/>
            <p:cNvSpPr>
              <a:spLocks/>
            </p:cNvSpPr>
            <p:nvPr/>
          </p:nvSpPr>
          <p:spPr bwMode="auto">
            <a:xfrm>
              <a:off x="6705727" y="2806700"/>
              <a:ext cx="227012" cy="458788"/>
            </a:xfrm>
            <a:custGeom>
              <a:avLst/>
              <a:gdLst>
                <a:gd name="T0" fmla="*/ 0 w 143"/>
                <a:gd name="T1" fmla="*/ 0 h 289"/>
                <a:gd name="T2" fmla="*/ 225425 w 143"/>
                <a:gd name="T3" fmla="*/ 0 h 289"/>
                <a:gd name="T4" fmla="*/ 225425 w 143"/>
                <a:gd name="T5" fmla="*/ 457200 h 289"/>
                <a:gd name="T6" fmla="*/ 0 w 143"/>
                <a:gd name="T7" fmla="*/ 457200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sp>
          <p:nvSpPr>
            <p:cNvPr id="63516" name="Line 66"/>
            <p:cNvSpPr>
              <a:spLocks noChangeShapeType="1"/>
            </p:cNvSpPr>
            <p:nvPr/>
          </p:nvSpPr>
          <p:spPr bwMode="auto">
            <a:xfrm>
              <a:off x="6248527" y="3035300"/>
              <a:ext cx="220662" cy="0"/>
            </a:xfrm>
            <a:prstGeom prst="line">
              <a:avLst/>
            </a:prstGeom>
            <a:noFill/>
            <a:ln w="25400">
              <a:solidFill>
                <a:schemeClr val="tx1"/>
              </a:solidFill>
              <a:round/>
              <a:headEnd/>
              <a:tailEnd/>
            </a:ln>
          </p:spPr>
          <p:txBody>
            <a:bodyPr wrap="none" anchor="ctr"/>
            <a:lstStyle/>
            <a:p>
              <a:endParaRPr lang="en-US"/>
            </a:p>
          </p:txBody>
        </p:sp>
        <p:sp>
          <p:nvSpPr>
            <p:cNvPr id="63517" name="Line 67"/>
            <p:cNvSpPr>
              <a:spLocks noChangeShapeType="1"/>
            </p:cNvSpPr>
            <p:nvPr/>
          </p:nvSpPr>
          <p:spPr bwMode="auto">
            <a:xfrm>
              <a:off x="5480177" y="3035300"/>
              <a:ext cx="246062" cy="0"/>
            </a:xfrm>
            <a:prstGeom prst="line">
              <a:avLst/>
            </a:prstGeom>
            <a:noFill/>
            <a:ln w="25400">
              <a:solidFill>
                <a:schemeClr val="tx1"/>
              </a:solidFill>
              <a:round/>
              <a:headEnd/>
              <a:tailEnd/>
            </a:ln>
          </p:spPr>
          <p:txBody>
            <a:bodyPr wrap="none" anchor="ctr"/>
            <a:lstStyle/>
            <a:p>
              <a:endParaRPr lang="en-US"/>
            </a:p>
          </p:txBody>
        </p:sp>
        <p:sp>
          <p:nvSpPr>
            <p:cNvPr id="63518" name="Freeform 68"/>
            <p:cNvSpPr>
              <a:spLocks/>
            </p:cNvSpPr>
            <p:nvPr/>
          </p:nvSpPr>
          <p:spPr bwMode="auto">
            <a:xfrm>
              <a:off x="5672264" y="3035300"/>
              <a:ext cx="684213" cy="306388"/>
            </a:xfrm>
            <a:custGeom>
              <a:avLst/>
              <a:gdLst>
                <a:gd name="T0" fmla="*/ 0 w 431"/>
                <a:gd name="T1" fmla="*/ 0 h 193"/>
                <a:gd name="T2" fmla="*/ 0 w 431"/>
                <a:gd name="T3" fmla="*/ 304800 h 193"/>
                <a:gd name="T4" fmla="*/ 620713 w 431"/>
                <a:gd name="T5" fmla="*/ 304800 h 193"/>
                <a:gd name="T6" fmla="*/ 620713 w 431"/>
                <a:gd name="T7" fmla="*/ 101600 h 193"/>
                <a:gd name="T8" fmla="*/ 682625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sp>
          <p:nvSpPr>
            <p:cNvPr id="63519" name="Line 69"/>
            <p:cNvSpPr>
              <a:spLocks noChangeShapeType="1"/>
            </p:cNvSpPr>
            <p:nvPr/>
          </p:nvSpPr>
          <p:spPr bwMode="auto">
            <a:xfrm>
              <a:off x="4868989" y="3187700"/>
              <a:ext cx="249238" cy="0"/>
            </a:xfrm>
            <a:prstGeom prst="line">
              <a:avLst/>
            </a:prstGeom>
            <a:noFill/>
            <a:ln w="25400">
              <a:solidFill>
                <a:schemeClr val="tx1"/>
              </a:solidFill>
              <a:round/>
              <a:headEnd/>
              <a:tailEnd/>
            </a:ln>
          </p:spPr>
          <p:txBody>
            <a:bodyPr wrap="none" anchor="ctr"/>
            <a:lstStyle/>
            <a:p>
              <a:endParaRPr lang="en-US"/>
            </a:p>
          </p:txBody>
        </p:sp>
        <p:sp>
          <p:nvSpPr>
            <p:cNvPr id="63520" name="Freeform 70"/>
            <p:cNvSpPr>
              <a:spLocks/>
            </p:cNvSpPr>
            <p:nvPr/>
          </p:nvSpPr>
          <p:spPr bwMode="auto">
            <a:xfrm>
              <a:off x="5016627" y="3027363"/>
              <a:ext cx="534987" cy="441325"/>
            </a:xfrm>
            <a:custGeom>
              <a:avLst/>
              <a:gdLst>
                <a:gd name="T0" fmla="*/ 0 w 337"/>
                <a:gd name="T1" fmla="*/ 160338 h 278"/>
                <a:gd name="T2" fmla="*/ 0 w 337"/>
                <a:gd name="T3" fmla="*/ 439738 h 278"/>
                <a:gd name="T4" fmla="*/ 466725 w 337"/>
                <a:gd name="T5" fmla="*/ 439738 h 278"/>
                <a:gd name="T6" fmla="*/ 466725 w 337"/>
                <a:gd name="T7" fmla="*/ 142875 h 278"/>
                <a:gd name="T8" fmla="*/ 53340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nvGrpSpPr>
            <p:cNvPr id="10" name="Group 71"/>
            <p:cNvGrpSpPr>
              <a:grpSpLocks/>
            </p:cNvGrpSpPr>
            <p:nvPr/>
          </p:nvGrpSpPr>
          <p:grpSpPr bwMode="auto">
            <a:xfrm>
              <a:off x="5711952" y="2843213"/>
              <a:ext cx="515937" cy="458787"/>
              <a:chOff x="3671" y="1797"/>
              <a:chExt cx="325" cy="289"/>
            </a:xfrm>
          </p:grpSpPr>
          <p:sp>
            <p:nvSpPr>
              <p:cNvPr id="63522" name="Freeform 72"/>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63523" name="Freeform 73"/>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grpSp>
      </p:grpSp>
      <p:grpSp>
        <p:nvGrpSpPr>
          <p:cNvPr id="79" name="Group 78"/>
          <p:cNvGrpSpPr/>
          <p:nvPr/>
        </p:nvGrpSpPr>
        <p:grpSpPr>
          <a:xfrm>
            <a:off x="5653456" y="3374136"/>
            <a:ext cx="714133" cy="687994"/>
            <a:chOff x="5653456" y="3006725"/>
            <a:chExt cx="714133" cy="687994"/>
          </a:xfrm>
        </p:grpSpPr>
        <p:sp>
          <p:nvSpPr>
            <p:cNvPr id="63494" name="Line 42"/>
            <p:cNvSpPr>
              <a:spLocks noChangeShapeType="1"/>
            </p:cNvSpPr>
            <p:nvPr/>
          </p:nvSpPr>
          <p:spPr bwMode="auto">
            <a:xfrm flipH="1">
              <a:off x="5653456" y="3076575"/>
              <a:ext cx="647331" cy="618144"/>
            </a:xfrm>
            <a:prstGeom prst="line">
              <a:avLst/>
            </a:prstGeom>
            <a:noFill/>
            <a:ln w="50800">
              <a:solidFill>
                <a:srgbClr val="FF0000"/>
              </a:solidFill>
              <a:round/>
              <a:headEnd/>
              <a:tailEnd type="triangle" w="med" len="med"/>
            </a:ln>
          </p:spPr>
          <p:txBody>
            <a:bodyPr wrap="none" anchor="ctr"/>
            <a:lstStyle/>
            <a:p>
              <a:endParaRPr lang="en-US"/>
            </a:p>
          </p:txBody>
        </p:sp>
        <p:sp>
          <p:nvSpPr>
            <p:cNvPr id="63495" name="Oval 43"/>
            <p:cNvSpPr>
              <a:spLocks noChangeArrowheads="1"/>
            </p:cNvSpPr>
            <p:nvPr/>
          </p:nvSpPr>
          <p:spPr bwMode="auto">
            <a:xfrm>
              <a:off x="6273927" y="3006725"/>
              <a:ext cx="93662" cy="93663"/>
            </a:xfrm>
            <a:prstGeom prst="ellipse">
              <a:avLst/>
            </a:prstGeom>
            <a:solidFill>
              <a:schemeClr val="accent1"/>
            </a:solidFill>
            <a:ln w="25400">
              <a:solidFill>
                <a:schemeClr val="tx1"/>
              </a:solidFill>
              <a:round/>
              <a:headEnd/>
              <a:tailEnd/>
            </a:ln>
          </p:spPr>
          <p:txBody>
            <a:bodyPr wrap="none" anchor="ctr"/>
            <a:lstStyle/>
            <a:p>
              <a:endParaRPr lang="en-US"/>
            </a:p>
          </p:txBody>
        </p:sp>
      </p:grpSp>
      <p:pic>
        <p:nvPicPr>
          <p:cNvPr id="11" name="图片 10"/>
          <p:cNvPicPr>
            <a:picLocks noChangeAspect="1"/>
          </p:cNvPicPr>
          <p:nvPr/>
        </p:nvPicPr>
        <p:blipFill>
          <a:blip r:embed="rId3">
            <a:lum bright="-20000" contrast="40000"/>
          </a:blip>
          <a:stretch>
            <a:fillRect/>
          </a:stretch>
        </p:blipFill>
        <p:spPr>
          <a:xfrm>
            <a:off x="869615" y="5254528"/>
            <a:ext cx="7474875" cy="1409638"/>
          </a:xfrm>
          <a:prstGeom prst="rect">
            <a:avLst/>
          </a:prstGeom>
        </p:spPr>
      </p:pic>
      <p:sp>
        <p:nvSpPr>
          <p:cNvPr id="12" name="灯片编号占位符 11"/>
          <p:cNvSpPr>
            <a:spLocks noGrp="1"/>
          </p:cNvSpPr>
          <p:nvPr>
            <p:ph type="sldNum" sz="quarter" idx="12"/>
          </p:nvPr>
        </p:nvSpPr>
        <p:spPr/>
        <p:txBody>
          <a:bodyPr/>
          <a:lstStyle/>
          <a:p>
            <a:fld id="{3CC63E4C-4642-794D-A2FD-70F6B81535F5}" type="slidenum">
              <a:rPr lang="en-US" smtClean="0">
                <a:solidFill>
                  <a:prstClr val="black">
                    <a:tint val="75000"/>
                  </a:prstClr>
                </a:solidFill>
              </a:rPr>
              <a:pPr/>
              <a:t>61</a:t>
            </a:fld>
            <a:endParaRPr lang="en-US" dirty="0">
              <a:solidFill>
                <a:prstClr val="black">
                  <a:tint val="75000"/>
                </a:prstClr>
              </a:solidFill>
            </a:endParaRPr>
          </a:p>
        </p:txBody>
      </p:sp>
    </p:spTree>
    <p:extLst>
      <p:ext uri="{BB962C8B-B14F-4D97-AF65-F5344CB8AC3E}">
        <p14:creationId xmlns:p14="http://schemas.microsoft.com/office/powerpoint/2010/main" val="3861971416"/>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title"/>
          </p:nvPr>
        </p:nvSpPr>
        <p:spPr>
          <a:xfrm>
            <a:off x="457200" y="274320"/>
            <a:ext cx="8229600" cy="1143000"/>
          </a:xfrm>
        </p:spPr>
        <p:txBody>
          <a:bodyPr>
            <a:normAutofit/>
          </a:bodyPr>
          <a:lstStyle/>
          <a:p>
            <a:r>
              <a:rPr lang="zh-CN" altLang="en-US" dirty="0">
                <a:solidFill>
                  <a:schemeClr val="accent1"/>
                </a:solidFill>
                <a:latin typeface="+mj-ea"/>
              </a:rPr>
              <a:t>数据冒险</a:t>
            </a:r>
            <a:r>
              <a:rPr lang="zh-CN" altLang="en-US" dirty="0" smtClean="0">
                <a:solidFill>
                  <a:schemeClr val="accent1"/>
                </a:solidFill>
                <a:latin typeface="+mj-ea"/>
              </a:rPr>
              <a:t>：</a:t>
            </a:r>
            <a:r>
              <a:rPr lang="zh-CN" altLang="en-US" dirty="0">
                <a:solidFill>
                  <a:schemeClr val="accent1"/>
                </a:solidFill>
                <a:latin typeface="+mj-ea"/>
              </a:rPr>
              <a:t>装载</a:t>
            </a:r>
            <a:r>
              <a:rPr lang="en-US" dirty="0" smtClean="0">
                <a:solidFill>
                  <a:schemeClr val="accent1"/>
                </a:solidFill>
                <a:latin typeface="+mj-ea"/>
              </a:rPr>
              <a:t>(</a:t>
            </a:r>
            <a:r>
              <a:rPr lang="en-US" dirty="0">
                <a:solidFill>
                  <a:schemeClr val="accent1"/>
                </a:solidFill>
                <a:latin typeface="+mj-ea"/>
              </a:rPr>
              <a:t>2/4)</a:t>
            </a:r>
          </a:p>
        </p:txBody>
      </p:sp>
      <p:sp>
        <p:nvSpPr>
          <p:cNvPr id="65539" name="Content Placeholder 134"/>
          <p:cNvSpPr>
            <a:spLocks noGrp="1"/>
          </p:cNvSpPr>
          <p:nvPr>
            <p:ph idx="1"/>
          </p:nvPr>
        </p:nvSpPr>
        <p:spPr>
          <a:xfrm>
            <a:off x="457200" y="1600200"/>
            <a:ext cx="8229600" cy="1234440"/>
          </a:xfrm>
        </p:spPr>
        <p:txBody>
          <a:bodyPr/>
          <a:lstStyle/>
          <a:p>
            <a:pPr>
              <a:buFontTx/>
              <a:buChar char="•"/>
            </a:pPr>
            <a:r>
              <a:rPr lang="zh-CN" altLang="en-US" sz="2800" dirty="0" smtClean="0">
                <a:ea typeface="ＭＳ Ｐゴシック" pitchFamily="34" charset="-128"/>
              </a:rPr>
              <a:t>硬件阻塞了流水线</a:t>
            </a:r>
            <a:endParaRPr lang="en-US" altLang="zh-CN" sz="2800" dirty="0" smtClean="0">
              <a:ea typeface="ＭＳ Ｐゴシック" pitchFamily="34" charset="-128"/>
            </a:endParaRPr>
          </a:p>
          <a:p>
            <a:pPr lvl="1">
              <a:buFontTx/>
              <a:buChar char="•"/>
            </a:pPr>
            <a:r>
              <a:rPr lang="zh-CN" altLang="en-US" dirty="0" smtClean="0">
                <a:ea typeface="ＭＳ Ｐゴシック" pitchFamily="34" charset="-128"/>
              </a:rPr>
              <a:t>硬件互锁</a:t>
            </a:r>
            <a:endParaRPr lang="en-US" dirty="0" smtClean="0">
              <a:ea typeface="ＭＳ Ｐゴシック" pitchFamily="34" charset="-128"/>
            </a:endParaRPr>
          </a:p>
        </p:txBody>
      </p:sp>
      <p:sp>
        <p:nvSpPr>
          <p:cNvPr id="65544" name="Line 101"/>
          <p:cNvSpPr>
            <a:spLocks noChangeShapeType="1"/>
          </p:cNvSpPr>
          <p:nvPr/>
        </p:nvSpPr>
        <p:spPr bwMode="auto">
          <a:xfrm>
            <a:off x="5954713" y="3100388"/>
            <a:ext cx="168275" cy="715962"/>
          </a:xfrm>
          <a:prstGeom prst="line">
            <a:avLst/>
          </a:prstGeom>
          <a:noFill/>
          <a:ln w="57150">
            <a:solidFill>
              <a:schemeClr val="accent1"/>
            </a:solidFill>
            <a:round/>
            <a:headEnd/>
            <a:tailEnd type="triangle" w="med" len="med"/>
          </a:ln>
        </p:spPr>
        <p:txBody>
          <a:bodyPr wrap="none" anchor="ctr"/>
          <a:lstStyle/>
          <a:p>
            <a:endParaRPr lang="en-US"/>
          </a:p>
        </p:txBody>
      </p:sp>
      <p:grpSp>
        <p:nvGrpSpPr>
          <p:cNvPr id="147" name="Group 146"/>
          <p:cNvGrpSpPr/>
          <p:nvPr/>
        </p:nvGrpSpPr>
        <p:grpSpPr>
          <a:xfrm>
            <a:off x="522287" y="2532063"/>
            <a:ext cx="8316913" cy="3868420"/>
            <a:chOff x="522287" y="2532063"/>
            <a:chExt cx="8316913" cy="3868420"/>
          </a:xfrm>
        </p:grpSpPr>
        <p:grpSp>
          <p:nvGrpSpPr>
            <p:cNvPr id="2" name="Group 4"/>
            <p:cNvGrpSpPr>
              <a:grpSpLocks/>
            </p:cNvGrpSpPr>
            <p:nvPr/>
          </p:nvGrpSpPr>
          <p:grpSpPr bwMode="auto">
            <a:xfrm>
              <a:off x="3211513" y="2560320"/>
              <a:ext cx="4800600" cy="3840163"/>
              <a:chOff x="1934" y="1056"/>
              <a:chExt cx="3024" cy="2419"/>
            </a:xfrm>
          </p:grpSpPr>
          <p:sp>
            <p:nvSpPr>
              <p:cNvPr id="65547" name="Line 5"/>
              <p:cNvSpPr>
                <a:spLocks noChangeShapeType="1"/>
              </p:cNvSpPr>
              <p:nvPr/>
            </p:nvSpPr>
            <p:spPr bwMode="auto">
              <a:xfrm>
                <a:off x="1934" y="1056"/>
                <a:ext cx="0" cy="2419"/>
              </a:xfrm>
              <a:prstGeom prst="line">
                <a:avLst/>
              </a:prstGeom>
              <a:noFill/>
              <a:ln w="25400">
                <a:solidFill>
                  <a:schemeClr val="tx1"/>
                </a:solidFill>
                <a:prstDash val="sysDot"/>
                <a:round/>
                <a:headEnd/>
                <a:tailEnd/>
              </a:ln>
            </p:spPr>
            <p:txBody>
              <a:bodyPr wrap="none" anchor="ctr"/>
              <a:lstStyle/>
              <a:p>
                <a:endParaRPr lang="en-US"/>
              </a:p>
            </p:txBody>
          </p:sp>
          <p:sp>
            <p:nvSpPr>
              <p:cNvPr id="65548" name="Line 6"/>
              <p:cNvSpPr>
                <a:spLocks noChangeShapeType="1"/>
              </p:cNvSpPr>
              <p:nvPr/>
            </p:nvSpPr>
            <p:spPr bwMode="auto">
              <a:xfrm>
                <a:off x="2366" y="1056"/>
                <a:ext cx="0" cy="2419"/>
              </a:xfrm>
              <a:prstGeom prst="line">
                <a:avLst/>
              </a:prstGeom>
              <a:noFill/>
              <a:ln w="25400">
                <a:solidFill>
                  <a:schemeClr val="tx1"/>
                </a:solidFill>
                <a:prstDash val="sysDot"/>
                <a:round/>
                <a:headEnd/>
                <a:tailEnd/>
              </a:ln>
            </p:spPr>
            <p:txBody>
              <a:bodyPr wrap="none" anchor="ctr"/>
              <a:lstStyle/>
              <a:p>
                <a:endParaRPr lang="en-US"/>
              </a:p>
            </p:txBody>
          </p:sp>
          <p:sp>
            <p:nvSpPr>
              <p:cNvPr id="65549" name="Line 7"/>
              <p:cNvSpPr>
                <a:spLocks noChangeShapeType="1"/>
              </p:cNvSpPr>
              <p:nvPr/>
            </p:nvSpPr>
            <p:spPr bwMode="auto">
              <a:xfrm>
                <a:off x="2798" y="1056"/>
                <a:ext cx="0" cy="2419"/>
              </a:xfrm>
              <a:prstGeom prst="line">
                <a:avLst/>
              </a:prstGeom>
              <a:noFill/>
              <a:ln w="25400">
                <a:solidFill>
                  <a:schemeClr val="tx1"/>
                </a:solidFill>
                <a:prstDash val="sysDot"/>
                <a:round/>
                <a:headEnd/>
                <a:tailEnd/>
              </a:ln>
            </p:spPr>
            <p:txBody>
              <a:bodyPr wrap="none" anchor="ctr"/>
              <a:lstStyle/>
              <a:p>
                <a:endParaRPr lang="en-US"/>
              </a:p>
            </p:txBody>
          </p:sp>
          <p:sp>
            <p:nvSpPr>
              <p:cNvPr id="65550" name="Line 8"/>
              <p:cNvSpPr>
                <a:spLocks noChangeShapeType="1"/>
              </p:cNvSpPr>
              <p:nvPr/>
            </p:nvSpPr>
            <p:spPr bwMode="auto">
              <a:xfrm>
                <a:off x="3230" y="1056"/>
                <a:ext cx="0" cy="2419"/>
              </a:xfrm>
              <a:prstGeom prst="line">
                <a:avLst/>
              </a:prstGeom>
              <a:noFill/>
              <a:ln w="25400">
                <a:solidFill>
                  <a:schemeClr val="tx1"/>
                </a:solidFill>
                <a:prstDash val="sysDot"/>
                <a:round/>
                <a:headEnd/>
                <a:tailEnd/>
              </a:ln>
            </p:spPr>
            <p:txBody>
              <a:bodyPr wrap="none" anchor="ctr"/>
              <a:lstStyle/>
              <a:p>
                <a:endParaRPr lang="en-US"/>
              </a:p>
            </p:txBody>
          </p:sp>
          <p:sp>
            <p:nvSpPr>
              <p:cNvPr id="65551" name="Line 9"/>
              <p:cNvSpPr>
                <a:spLocks noChangeShapeType="1"/>
              </p:cNvSpPr>
              <p:nvPr/>
            </p:nvSpPr>
            <p:spPr bwMode="auto">
              <a:xfrm>
                <a:off x="3662" y="1056"/>
                <a:ext cx="0" cy="2419"/>
              </a:xfrm>
              <a:prstGeom prst="line">
                <a:avLst/>
              </a:prstGeom>
              <a:noFill/>
              <a:ln w="25400">
                <a:solidFill>
                  <a:schemeClr val="tx1"/>
                </a:solidFill>
                <a:prstDash val="sysDot"/>
                <a:round/>
                <a:headEnd/>
                <a:tailEnd/>
              </a:ln>
            </p:spPr>
            <p:txBody>
              <a:bodyPr wrap="none" anchor="ctr"/>
              <a:lstStyle/>
              <a:p>
                <a:endParaRPr lang="en-US"/>
              </a:p>
            </p:txBody>
          </p:sp>
          <p:sp>
            <p:nvSpPr>
              <p:cNvPr id="65552" name="Line 10"/>
              <p:cNvSpPr>
                <a:spLocks noChangeShapeType="1"/>
              </p:cNvSpPr>
              <p:nvPr/>
            </p:nvSpPr>
            <p:spPr bwMode="auto">
              <a:xfrm>
                <a:off x="4094" y="1056"/>
                <a:ext cx="0" cy="2419"/>
              </a:xfrm>
              <a:prstGeom prst="line">
                <a:avLst/>
              </a:prstGeom>
              <a:noFill/>
              <a:ln w="25400">
                <a:solidFill>
                  <a:schemeClr val="tx1"/>
                </a:solidFill>
                <a:prstDash val="sysDot"/>
                <a:round/>
                <a:headEnd/>
                <a:tailEnd/>
              </a:ln>
            </p:spPr>
            <p:txBody>
              <a:bodyPr wrap="none" anchor="ctr"/>
              <a:lstStyle/>
              <a:p>
                <a:endParaRPr lang="en-US"/>
              </a:p>
            </p:txBody>
          </p:sp>
          <p:sp>
            <p:nvSpPr>
              <p:cNvPr id="65553" name="Line 11"/>
              <p:cNvSpPr>
                <a:spLocks noChangeShapeType="1"/>
              </p:cNvSpPr>
              <p:nvPr/>
            </p:nvSpPr>
            <p:spPr bwMode="auto">
              <a:xfrm flipH="1">
                <a:off x="4510" y="1056"/>
                <a:ext cx="16" cy="2419"/>
              </a:xfrm>
              <a:prstGeom prst="line">
                <a:avLst/>
              </a:prstGeom>
              <a:noFill/>
              <a:ln w="25400">
                <a:solidFill>
                  <a:schemeClr val="tx1"/>
                </a:solidFill>
                <a:prstDash val="sysDot"/>
                <a:round/>
                <a:headEnd/>
                <a:tailEnd/>
              </a:ln>
            </p:spPr>
            <p:txBody>
              <a:bodyPr wrap="none" anchor="ctr"/>
              <a:lstStyle/>
              <a:p>
                <a:endParaRPr lang="en-US"/>
              </a:p>
            </p:txBody>
          </p:sp>
          <p:sp>
            <p:nvSpPr>
              <p:cNvPr id="65554" name="Line 12"/>
              <p:cNvSpPr>
                <a:spLocks noChangeShapeType="1"/>
              </p:cNvSpPr>
              <p:nvPr/>
            </p:nvSpPr>
            <p:spPr bwMode="auto">
              <a:xfrm flipH="1">
                <a:off x="4942" y="1056"/>
                <a:ext cx="16" cy="2419"/>
              </a:xfrm>
              <a:prstGeom prst="line">
                <a:avLst/>
              </a:prstGeom>
              <a:noFill/>
              <a:ln w="25400">
                <a:solidFill>
                  <a:schemeClr val="tx1"/>
                </a:solidFill>
                <a:prstDash val="sysDot"/>
                <a:round/>
                <a:headEnd/>
                <a:tailEnd/>
              </a:ln>
            </p:spPr>
            <p:txBody>
              <a:bodyPr wrap="none" anchor="ctr"/>
              <a:lstStyle/>
              <a:p>
                <a:endParaRPr lang="en-US"/>
              </a:p>
            </p:txBody>
          </p:sp>
        </p:grpSp>
        <p:grpSp>
          <p:nvGrpSpPr>
            <p:cNvPr id="3" name="Group 13"/>
            <p:cNvGrpSpPr>
              <a:grpSpLocks/>
            </p:cNvGrpSpPr>
            <p:nvPr/>
          </p:nvGrpSpPr>
          <p:grpSpPr bwMode="auto">
            <a:xfrm>
              <a:off x="531812" y="3578227"/>
              <a:ext cx="7458075" cy="1052513"/>
              <a:chOff x="246" y="1897"/>
              <a:chExt cx="4698" cy="663"/>
            </a:xfrm>
            <a:noFill/>
          </p:grpSpPr>
          <p:sp>
            <p:nvSpPr>
              <p:cNvPr id="2790414" name="Rectangle 14"/>
              <p:cNvSpPr>
                <a:spLocks noChangeArrowheads="1"/>
              </p:cNvSpPr>
              <p:nvPr/>
            </p:nvSpPr>
            <p:spPr bwMode="auto">
              <a:xfrm>
                <a:off x="246" y="1961"/>
                <a:ext cx="1690" cy="599"/>
              </a:xfrm>
              <a:prstGeom prst="rect">
                <a:avLst/>
              </a:prstGeom>
              <a:grpFill/>
              <a:ln w="12700">
                <a:noFill/>
                <a:miter lim="800000"/>
                <a:headEnd/>
                <a:tailEnd/>
              </a:ln>
              <a:effectLst/>
            </p:spPr>
            <p:txBody>
              <a:bodyPr wrap="none" lIns="90487" tIns="44450" rIns="90487" bIns="44450">
                <a:spAutoFit/>
              </a:bodyPr>
              <a:lstStyle/>
              <a:p>
                <a:pPr>
                  <a:defRPr/>
                </a:pPr>
                <a:r>
                  <a:rPr lang="en-US" sz="2800" b="1" dirty="0">
                    <a:solidFill>
                      <a:schemeClr val="tx1"/>
                    </a:solidFill>
                    <a:latin typeface="Arial" pitchFamily="-65" charset="0"/>
                    <a:ea typeface="+mn-ea"/>
                  </a:rPr>
                  <a:t>sub $t3</a:t>
                </a:r>
                <a:r>
                  <a:rPr lang="en-US" sz="2800" b="1" dirty="0">
                    <a:solidFill>
                      <a:srgbClr val="FF0000"/>
                    </a:solidFill>
                    <a:latin typeface="Arial" pitchFamily="-65" charset="0"/>
                    <a:ea typeface="+mn-ea"/>
                  </a:rPr>
                  <a:t>,$t0</a:t>
                </a:r>
                <a:r>
                  <a:rPr lang="en-US" sz="2800" b="1" dirty="0">
                    <a:solidFill>
                      <a:schemeClr val="tx1"/>
                    </a:solidFill>
                    <a:latin typeface="Arial" pitchFamily="-65" charset="0"/>
                    <a:ea typeface="+mn-ea"/>
                  </a:rPr>
                  <a:t>,$t2</a:t>
                </a:r>
              </a:p>
              <a:p>
                <a:pPr>
                  <a:defRPr/>
                </a:pPr>
                <a:endParaRPr lang="en-US" sz="2800" b="1" dirty="0">
                  <a:solidFill>
                    <a:schemeClr val="tx1"/>
                  </a:solidFill>
                  <a:latin typeface="Arial" pitchFamily="-65" charset="0"/>
                  <a:ea typeface="+mn-ea"/>
                </a:endParaRPr>
              </a:p>
            </p:txBody>
          </p:sp>
          <p:sp>
            <p:nvSpPr>
              <p:cNvPr id="2790415" name="Freeform 15" descr="25%"/>
              <p:cNvSpPr>
                <a:spLocks/>
              </p:cNvSpPr>
              <p:nvPr/>
            </p:nvSpPr>
            <p:spPr bwMode="auto">
              <a:xfrm>
                <a:off x="2995" y="199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grpSp>
            <p:nvGrpSpPr>
              <p:cNvPr id="4" name="Group 16"/>
              <p:cNvGrpSpPr>
                <a:grpSpLocks/>
              </p:cNvGrpSpPr>
              <p:nvPr/>
            </p:nvGrpSpPr>
            <p:grpSpPr bwMode="auto">
              <a:xfrm>
                <a:off x="3782" y="1897"/>
                <a:ext cx="225" cy="481"/>
                <a:chOff x="3276" y="1701"/>
                <a:chExt cx="225" cy="481"/>
              </a:xfrm>
              <a:grpFill/>
            </p:grpSpPr>
            <p:sp>
              <p:nvSpPr>
                <p:cNvPr id="2790417" name="Freeform 17"/>
                <p:cNvSpPr>
                  <a:spLocks/>
                </p:cNvSpPr>
                <p:nvPr/>
              </p:nvSpPr>
              <p:spPr bwMode="auto">
                <a:xfrm>
                  <a:off x="3288" y="1701"/>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18" name="Rectangle 18"/>
                <p:cNvSpPr>
                  <a:spLocks noChangeArrowheads="1"/>
                </p:cNvSpPr>
                <p:nvPr/>
              </p:nvSpPr>
              <p:spPr bwMode="auto">
                <a:xfrm rot="5400000">
                  <a:off x="3189" y="1823"/>
                  <a:ext cx="384"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ALU</a:t>
                  </a:r>
                </a:p>
              </p:txBody>
            </p:sp>
          </p:grpSp>
          <p:grpSp>
            <p:nvGrpSpPr>
              <p:cNvPr id="5" name="Group 19"/>
              <p:cNvGrpSpPr>
                <a:grpSpLocks/>
              </p:cNvGrpSpPr>
              <p:nvPr/>
            </p:nvGrpSpPr>
            <p:grpSpPr bwMode="auto">
              <a:xfrm>
                <a:off x="2387" y="1999"/>
                <a:ext cx="340" cy="289"/>
                <a:chOff x="2362" y="1797"/>
                <a:chExt cx="340" cy="289"/>
              </a:xfrm>
              <a:grpFill/>
            </p:grpSpPr>
            <p:sp>
              <p:nvSpPr>
                <p:cNvPr id="2790420" name="Rectangle 20"/>
                <p:cNvSpPr>
                  <a:spLocks noChangeArrowheads="1"/>
                </p:cNvSpPr>
                <p:nvPr/>
              </p:nvSpPr>
              <p:spPr bwMode="auto">
                <a:xfrm>
                  <a:off x="2368" y="1799"/>
                  <a:ext cx="228" cy="210"/>
                </a:xfrm>
                <a:prstGeom prst="rect">
                  <a:avLst/>
                </a:prstGeom>
                <a:grpFill/>
                <a:ln w="12700">
                  <a:noFill/>
                  <a:miter lim="800000"/>
                  <a:headEnd/>
                  <a:tailEnd/>
                </a:ln>
                <a:effectLst/>
              </p:spPr>
              <p:txBody>
                <a:bodyPr wrap="none" lIns="90487" tIns="44450" rIns="90487" bIns="44450">
                  <a:spAutoFit/>
                </a:bodyPr>
                <a:lstStyle/>
                <a:p>
                  <a:pPr algn="ctr">
                    <a:defRPr/>
                  </a:pPr>
                  <a:r>
                    <a:rPr lang="en-US" sz="1600" b="1" smtClean="0">
                      <a:solidFill>
                        <a:schemeClr val="tx1"/>
                      </a:solidFill>
                      <a:latin typeface="Times" pitchFamily="-65" charset="0"/>
                      <a:ea typeface="+mn-ea"/>
                    </a:rPr>
                    <a:t>I$</a:t>
                  </a:r>
                  <a:endParaRPr lang="en-US" sz="1600" b="1" dirty="0">
                    <a:solidFill>
                      <a:schemeClr val="tx1"/>
                    </a:solidFill>
                    <a:latin typeface="Times" pitchFamily="-65" charset="0"/>
                    <a:ea typeface="+mn-ea"/>
                  </a:endParaRPr>
                </a:p>
              </p:txBody>
            </p:sp>
            <p:grpSp>
              <p:nvGrpSpPr>
                <p:cNvPr id="6" name="Group 21"/>
                <p:cNvGrpSpPr>
                  <a:grpSpLocks/>
                </p:cNvGrpSpPr>
                <p:nvPr/>
              </p:nvGrpSpPr>
              <p:grpSpPr bwMode="auto">
                <a:xfrm>
                  <a:off x="2362" y="1797"/>
                  <a:ext cx="340" cy="289"/>
                  <a:chOff x="2362" y="1797"/>
                  <a:chExt cx="340" cy="289"/>
                </a:xfrm>
                <a:grpFill/>
              </p:grpSpPr>
              <p:sp>
                <p:nvSpPr>
                  <p:cNvPr id="2790422" name="Freeform 22"/>
                  <p:cNvSpPr>
                    <a:spLocks/>
                  </p:cNvSpPr>
                  <p:nvPr/>
                </p:nvSpPr>
                <p:spPr bwMode="auto">
                  <a:xfrm>
                    <a:off x="2362" y="1797"/>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23" name="Freeform 23"/>
                  <p:cNvSpPr>
                    <a:spLocks/>
                  </p:cNvSpPr>
                  <p:nvPr/>
                </p:nvSpPr>
                <p:spPr bwMode="auto">
                  <a:xfrm>
                    <a:off x="2531" y="1797"/>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grpSp>
          </p:grpSp>
          <p:sp>
            <p:nvSpPr>
              <p:cNvPr id="2790424" name="Rectangle 24"/>
              <p:cNvSpPr>
                <a:spLocks noChangeArrowheads="1"/>
              </p:cNvSpPr>
              <p:nvPr/>
            </p:nvSpPr>
            <p:spPr bwMode="auto">
              <a:xfrm>
                <a:off x="2828" y="2006"/>
                <a:ext cx="327"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Reg</a:t>
                </a:r>
              </a:p>
            </p:txBody>
          </p:sp>
          <p:sp>
            <p:nvSpPr>
              <p:cNvPr id="2790425" name="Freeform 25"/>
              <p:cNvSpPr>
                <a:spLocks/>
              </p:cNvSpPr>
              <p:nvPr/>
            </p:nvSpPr>
            <p:spPr bwMode="auto">
              <a:xfrm>
                <a:off x="2847" y="199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26" name="Line 26"/>
              <p:cNvSpPr>
                <a:spLocks noChangeShapeType="1"/>
              </p:cNvSpPr>
              <p:nvPr/>
            </p:nvSpPr>
            <p:spPr bwMode="auto">
              <a:xfrm>
                <a:off x="2732" y="2143"/>
                <a:ext cx="96"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427" name="Freeform 27"/>
              <p:cNvSpPr>
                <a:spLocks/>
              </p:cNvSpPr>
              <p:nvPr/>
            </p:nvSpPr>
            <p:spPr bwMode="auto">
              <a:xfrm>
                <a:off x="2794" y="2047"/>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28" name="Line 28"/>
              <p:cNvSpPr>
                <a:spLocks noChangeShapeType="1"/>
              </p:cNvSpPr>
              <p:nvPr/>
            </p:nvSpPr>
            <p:spPr bwMode="auto">
              <a:xfrm>
                <a:off x="3628" y="2047"/>
                <a:ext cx="157"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429" name="Rectangle 29"/>
              <p:cNvSpPr>
                <a:spLocks noChangeArrowheads="1"/>
              </p:cNvSpPr>
              <p:nvPr/>
            </p:nvSpPr>
            <p:spPr bwMode="auto">
              <a:xfrm>
                <a:off x="4125" y="2001"/>
                <a:ext cx="302"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 D$</a:t>
                </a:r>
              </a:p>
            </p:txBody>
          </p:sp>
          <p:grpSp>
            <p:nvGrpSpPr>
              <p:cNvPr id="7" name="Group 30"/>
              <p:cNvGrpSpPr>
                <a:grpSpLocks/>
              </p:cNvGrpSpPr>
              <p:nvPr/>
            </p:nvGrpSpPr>
            <p:grpSpPr bwMode="auto">
              <a:xfrm>
                <a:off x="4176" y="1999"/>
                <a:ext cx="325" cy="289"/>
                <a:chOff x="3671" y="1797"/>
                <a:chExt cx="325" cy="289"/>
              </a:xfrm>
              <a:grpFill/>
            </p:grpSpPr>
            <p:sp>
              <p:nvSpPr>
                <p:cNvPr id="2790431" name="Freeform 31"/>
                <p:cNvSpPr>
                  <a:spLocks/>
                </p:cNvSpPr>
                <p:nvPr/>
              </p:nvSpPr>
              <p:spPr bwMode="auto">
                <a:xfrm>
                  <a:off x="3671" y="1797"/>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32" name="Freeform 32"/>
                <p:cNvSpPr>
                  <a:spLocks/>
                </p:cNvSpPr>
                <p:nvPr/>
              </p:nvSpPr>
              <p:spPr bwMode="auto">
                <a:xfrm>
                  <a:off x="3832" y="1797"/>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grpSp>
          <p:sp>
            <p:nvSpPr>
              <p:cNvPr id="2790433" name="Rectangle 33"/>
              <p:cNvSpPr>
                <a:spLocks noChangeArrowheads="1"/>
              </p:cNvSpPr>
              <p:nvPr/>
            </p:nvSpPr>
            <p:spPr bwMode="auto">
              <a:xfrm>
                <a:off x="4617" y="2001"/>
                <a:ext cx="327"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Reg</a:t>
                </a:r>
              </a:p>
            </p:txBody>
          </p:sp>
          <p:grpSp>
            <p:nvGrpSpPr>
              <p:cNvPr id="8" name="Group 34"/>
              <p:cNvGrpSpPr>
                <a:grpSpLocks/>
              </p:cNvGrpSpPr>
              <p:nvPr/>
            </p:nvGrpSpPr>
            <p:grpSpPr bwMode="auto">
              <a:xfrm>
                <a:off x="4644" y="1999"/>
                <a:ext cx="284" cy="289"/>
                <a:chOff x="4139" y="1797"/>
                <a:chExt cx="284" cy="289"/>
              </a:xfrm>
              <a:grpFill/>
            </p:grpSpPr>
            <p:sp>
              <p:nvSpPr>
                <p:cNvPr id="2790435" name="Freeform 35"/>
                <p:cNvSpPr>
                  <a:spLocks/>
                </p:cNvSpPr>
                <p:nvPr/>
              </p:nvSpPr>
              <p:spPr bwMode="auto">
                <a:xfrm>
                  <a:off x="4139" y="1797"/>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36" name="Freeform 36"/>
                <p:cNvSpPr>
                  <a:spLocks/>
                </p:cNvSpPr>
                <p:nvPr/>
              </p:nvSpPr>
              <p:spPr bwMode="auto">
                <a:xfrm>
                  <a:off x="4280" y="1797"/>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grpSp>
          <p:sp>
            <p:nvSpPr>
              <p:cNvPr id="2790437" name="Line 37"/>
              <p:cNvSpPr>
                <a:spLocks noChangeShapeType="1"/>
              </p:cNvSpPr>
              <p:nvPr/>
            </p:nvSpPr>
            <p:spPr bwMode="auto">
              <a:xfrm>
                <a:off x="4497" y="2143"/>
                <a:ext cx="139"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438" name="Line 38"/>
              <p:cNvSpPr>
                <a:spLocks noChangeShapeType="1"/>
              </p:cNvSpPr>
              <p:nvPr/>
            </p:nvSpPr>
            <p:spPr bwMode="auto">
              <a:xfrm>
                <a:off x="4013" y="2143"/>
                <a:ext cx="155"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439" name="Freeform 39"/>
              <p:cNvSpPr>
                <a:spLocks/>
              </p:cNvSpPr>
              <p:nvPr/>
            </p:nvSpPr>
            <p:spPr bwMode="auto">
              <a:xfrm>
                <a:off x="4134" y="2143"/>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40" name="Line 40"/>
              <p:cNvSpPr>
                <a:spLocks noChangeShapeType="1"/>
              </p:cNvSpPr>
              <p:nvPr/>
            </p:nvSpPr>
            <p:spPr bwMode="auto">
              <a:xfrm>
                <a:off x="3628" y="2239"/>
                <a:ext cx="157"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441" name="Freeform 41"/>
              <p:cNvSpPr>
                <a:spLocks/>
              </p:cNvSpPr>
              <p:nvPr/>
            </p:nvSpPr>
            <p:spPr bwMode="auto">
              <a:xfrm>
                <a:off x="3721" y="2138"/>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grpSp>
            <p:nvGrpSpPr>
              <p:cNvPr id="9" name="Group 42"/>
              <p:cNvGrpSpPr>
                <a:grpSpLocks/>
              </p:cNvGrpSpPr>
              <p:nvPr/>
            </p:nvGrpSpPr>
            <p:grpSpPr bwMode="auto">
              <a:xfrm>
                <a:off x="3155" y="1899"/>
                <a:ext cx="497" cy="417"/>
                <a:chOff x="2115" y="2560"/>
                <a:chExt cx="497" cy="417"/>
              </a:xfrm>
              <a:grpFill/>
            </p:grpSpPr>
            <p:sp>
              <p:nvSpPr>
                <p:cNvPr id="2790443" name="AutoShape 43"/>
                <p:cNvSpPr>
                  <a:spLocks noChangeArrowheads="1"/>
                </p:cNvSpPr>
                <p:nvPr/>
              </p:nvSpPr>
              <p:spPr bwMode="auto">
                <a:xfrm>
                  <a:off x="2115" y="2560"/>
                  <a:ext cx="490" cy="417"/>
                </a:xfrm>
                <a:prstGeom prst="cloudCallout">
                  <a:avLst>
                    <a:gd name="adj1" fmla="val -28569"/>
                    <a:gd name="adj2" fmla="val 42088"/>
                  </a:avLst>
                </a:prstGeom>
                <a:grpFill/>
                <a:ln w="12700">
                  <a:solidFill>
                    <a:schemeClr val="tx1"/>
                  </a:solidFill>
                  <a:round/>
                  <a:headEnd/>
                  <a:tailEnd/>
                </a:ln>
                <a:effectLst/>
              </p:spPr>
              <p:txBody>
                <a:bodyPr wrap="none" anchor="ctr"/>
                <a:lstStyle/>
                <a:p>
                  <a:pPr algn="ctr">
                    <a:defRPr/>
                  </a:pPr>
                  <a:endParaRPr lang="en-US" sz="3200">
                    <a:solidFill>
                      <a:schemeClr val="tx1"/>
                    </a:solidFill>
                    <a:latin typeface="Arial" pitchFamily="-65" charset="0"/>
                    <a:ea typeface="+mn-ea"/>
                  </a:endParaRPr>
                </a:p>
              </p:txBody>
            </p:sp>
            <p:sp>
              <p:nvSpPr>
                <p:cNvPr id="2790444" name="Text Box 44"/>
                <p:cNvSpPr txBox="1">
                  <a:spLocks noChangeArrowheads="1"/>
                </p:cNvSpPr>
                <p:nvPr/>
              </p:nvSpPr>
              <p:spPr bwMode="auto">
                <a:xfrm>
                  <a:off x="2177" y="2573"/>
                  <a:ext cx="435" cy="404"/>
                </a:xfrm>
                <a:prstGeom prst="rect">
                  <a:avLst/>
                </a:prstGeom>
                <a:grpFill/>
                <a:ln w="12700">
                  <a:noFill/>
                  <a:miter lim="800000"/>
                  <a:headEnd/>
                  <a:tailEnd/>
                </a:ln>
                <a:effectLst/>
              </p:spPr>
              <p:txBody>
                <a:bodyPr>
                  <a:spAutoFit/>
                </a:bodyPr>
                <a:lstStyle/>
                <a:p>
                  <a:pPr>
                    <a:defRPr/>
                  </a:pPr>
                  <a:r>
                    <a:rPr lang="en-US" sz="1800" b="1">
                      <a:solidFill>
                        <a:schemeClr val="tx1"/>
                      </a:solidFill>
                      <a:latin typeface="Arial" pitchFamily="-65" charset="0"/>
                      <a:ea typeface="+mn-ea"/>
                    </a:rPr>
                    <a:t>bubble</a:t>
                  </a:r>
                </a:p>
              </p:txBody>
            </p:sp>
          </p:grpSp>
        </p:grpSp>
        <p:grpSp>
          <p:nvGrpSpPr>
            <p:cNvPr id="10" name="Group 45"/>
            <p:cNvGrpSpPr>
              <a:grpSpLocks/>
            </p:cNvGrpSpPr>
            <p:nvPr/>
          </p:nvGrpSpPr>
          <p:grpSpPr bwMode="auto">
            <a:xfrm>
              <a:off x="522287" y="4440237"/>
              <a:ext cx="8104188" cy="814388"/>
              <a:chOff x="240" y="2440"/>
              <a:chExt cx="5105" cy="513"/>
            </a:xfrm>
            <a:noFill/>
          </p:grpSpPr>
          <p:sp>
            <p:nvSpPr>
              <p:cNvPr id="2790446" name="Rectangle 46"/>
              <p:cNvSpPr>
                <a:spLocks noChangeArrowheads="1"/>
              </p:cNvSpPr>
              <p:nvPr/>
            </p:nvSpPr>
            <p:spPr bwMode="auto">
              <a:xfrm>
                <a:off x="240" y="2549"/>
                <a:ext cx="1686" cy="328"/>
              </a:xfrm>
              <a:prstGeom prst="rect">
                <a:avLst/>
              </a:prstGeom>
              <a:grpFill/>
              <a:ln w="12700">
                <a:noFill/>
                <a:miter lim="800000"/>
                <a:headEnd/>
                <a:tailEnd/>
              </a:ln>
              <a:effectLst/>
            </p:spPr>
            <p:txBody>
              <a:bodyPr wrap="none" lIns="90487" tIns="44450" rIns="90487" bIns="44450">
                <a:spAutoFit/>
              </a:bodyPr>
              <a:lstStyle/>
              <a:p>
                <a:pPr>
                  <a:defRPr/>
                </a:pPr>
                <a:r>
                  <a:rPr lang="en-US" sz="2800" b="1" dirty="0">
                    <a:solidFill>
                      <a:schemeClr val="tx1"/>
                    </a:solidFill>
                    <a:latin typeface="Arial" pitchFamily="-65" charset="0"/>
                    <a:ea typeface="+mn-ea"/>
                  </a:rPr>
                  <a:t>and $t5</a:t>
                </a:r>
                <a:r>
                  <a:rPr lang="en-US" sz="2800" b="1" dirty="0">
                    <a:solidFill>
                      <a:srgbClr val="FF0000"/>
                    </a:solidFill>
                    <a:latin typeface="Arial" pitchFamily="-65" charset="0"/>
                    <a:ea typeface="+mn-ea"/>
                  </a:rPr>
                  <a:t>,$t0</a:t>
                </a:r>
                <a:r>
                  <a:rPr lang="en-US" sz="2800" b="1" dirty="0">
                    <a:solidFill>
                      <a:schemeClr val="tx1"/>
                    </a:solidFill>
                    <a:latin typeface="Arial" pitchFamily="-65" charset="0"/>
                    <a:ea typeface="+mn-ea"/>
                  </a:rPr>
                  <a:t>,$t4</a:t>
                </a:r>
              </a:p>
            </p:txBody>
          </p:sp>
          <p:sp>
            <p:nvSpPr>
              <p:cNvPr id="2790447" name="Freeform 47" descr="25%"/>
              <p:cNvSpPr>
                <a:spLocks/>
              </p:cNvSpPr>
              <p:nvPr/>
            </p:nvSpPr>
            <p:spPr bwMode="auto">
              <a:xfrm>
                <a:off x="3876" y="2536"/>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48" name="Freeform 48"/>
              <p:cNvSpPr>
                <a:spLocks/>
              </p:cNvSpPr>
              <p:nvPr/>
            </p:nvSpPr>
            <p:spPr bwMode="auto">
              <a:xfrm>
                <a:off x="4535" y="2680"/>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grpSp>
            <p:nvGrpSpPr>
              <p:cNvPr id="11" name="Group 49"/>
              <p:cNvGrpSpPr>
                <a:grpSpLocks/>
              </p:cNvGrpSpPr>
              <p:nvPr/>
            </p:nvGrpSpPr>
            <p:grpSpPr bwMode="auto">
              <a:xfrm>
                <a:off x="4182" y="2440"/>
                <a:ext cx="225" cy="481"/>
                <a:chOff x="3703" y="2149"/>
                <a:chExt cx="225" cy="481"/>
              </a:xfrm>
              <a:grpFill/>
            </p:grpSpPr>
            <p:sp>
              <p:nvSpPr>
                <p:cNvPr id="2790450" name="Freeform 50"/>
                <p:cNvSpPr>
                  <a:spLocks/>
                </p:cNvSpPr>
                <p:nvPr/>
              </p:nvSpPr>
              <p:spPr bwMode="auto">
                <a:xfrm>
                  <a:off x="3715" y="2149"/>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51" name="Rectangle 51"/>
                <p:cNvSpPr>
                  <a:spLocks noChangeArrowheads="1"/>
                </p:cNvSpPr>
                <p:nvPr/>
              </p:nvSpPr>
              <p:spPr bwMode="auto">
                <a:xfrm rot="5400000">
                  <a:off x="3616" y="2271"/>
                  <a:ext cx="384"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ALU</a:t>
                  </a:r>
                </a:p>
              </p:txBody>
            </p:sp>
          </p:grpSp>
          <p:grpSp>
            <p:nvGrpSpPr>
              <p:cNvPr id="12" name="Group 52"/>
              <p:cNvGrpSpPr>
                <a:grpSpLocks/>
              </p:cNvGrpSpPr>
              <p:nvPr/>
            </p:nvGrpSpPr>
            <p:grpSpPr bwMode="auto">
              <a:xfrm>
                <a:off x="2863" y="2536"/>
                <a:ext cx="340" cy="289"/>
                <a:chOff x="2789" y="2245"/>
                <a:chExt cx="340" cy="289"/>
              </a:xfrm>
              <a:grpFill/>
            </p:grpSpPr>
            <p:sp>
              <p:nvSpPr>
                <p:cNvPr id="2790453" name="Rectangle 53"/>
                <p:cNvSpPr>
                  <a:spLocks noChangeArrowheads="1"/>
                </p:cNvSpPr>
                <p:nvPr/>
              </p:nvSpPr>
              <p:spPr bwMode="auto">
                <a:xfrm>
                  <a:off x="2795" y="2247"/>
                  <a:ext cx="228" cy="210"/>
                </a:xfrm>
                <a:prstGeom prst="rect">
                  <a:avLst/>
                </a:prstGeom>
                <a:grpFill/>
                <a:ln w="12700">
                  <a:noFill/>
                  <a:miter lim="800000"/>
                  <a:headEnd/>
                  <a:tailEnd/>
                </a:ln>
                <a:effectLst/>
              </p:spPr>
              <p:txBody>
                <a:bodyPr wrap="none" lIns="90487" tIns="44450" rIns="90487" bIns="44450">
                  <a:spAutoFit/>
                </a:bodyPr>
                <a:lstStyle/>
                <a:p>
                  <a:pPr algn="ctr">
                    <a:defRPr/>
                  </a:pPr>
                  <a:r>
                    <a:rPr lang="en-US" sz="1600" b="1" smtClean="0">
                      <a:solidFill>
                        <a:schemeClr val="tx1"/>
                      </a:solidFill>
                      <a:latin typeface="Times" pitchFamily="-65" charset="0"/>
                      <a:ea typeface="+mn-ea"/>
                    </a:rPr>
                    <a:t>I$</a:t>
                  </a:r>
                  <a:endParaRPr lang="en-US" sz="1600" b="1" dirty="0">
                    <a:solidFill>
                      <a:schemeClr val="tx1"/>
                    </a:solidFill>
                    <a:latin typeface="Times" pitchFamily="-65" charset="0"/>
                    <a:ea typeface="+mn-ea"/>
                  </a:endParaRPr>
                </a:p>
              </p:txBody>
            </p:sp>
            <p:grpSp>
              <p:nvGrpSpPr>
                <p:cNvPr id="13" name="Group 54"/>
                <p:cNvGrpSpPr>
                  <a:grpSpLocks/>
                </p:cNvGrpSpPr>
                <p:nvPr/>
              </p:nvGrpSpPr>
              <p:grpSpPr bwMode="auto">
                <a:xfrm>
                  <a:off x="2789" y="2245"/>
                  <a:ext cx="340" cy="289"/>
                  <a:chOff x="2789" y="2245"/>
                  <a:chExt cx="340" cy="289"/>
                </a:xfrm>
                <a:grpFill/>
              </p:grpSpPr>
              <p:sp>
                <p:nvSpPr>
                  <p:cNvPr id="2790455" name="Freeform 55"/>
                  <p:cNvSpPr>
                    <a:spLocks/>
                  </p:cNvSpPr>
                  <p:nvPr/>
                </p:nvSpPr>
                <p:spPr bwMode="auto">
                  <a:xfrm>
                    <a:off x="2789" y="2245"/>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56" name="Freeform 56"/>
                  <p:cNvSpPr>
                    <a:spLocks/>
                  </p:cNvSpPr>
                  <p:nvPr/>
                </p:nvSpPr>
                <p:spPr bwMode="auto">
                  <a:xfrm>
                    <a:off x="2958" y="2245"/>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grpSp>
          </p:grpSp>
          <p:sp>
            <p:nvSpPr>
              <p:cNvPr id="2790457" name="Rectangle 57"/>
              <p:cNvSpPr>
                <a:spLocks noChangeArrowheads="1"/>
              </p:cNvSpPr>
              <p:nvPr/>
            </p:nvSpPr>
            <p:spPr bwMode="auto">
              <a:xfrm>
                <a:off x="3709" y="2543"/>
                <a:ext cx="327"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Reg</a:t>
                </a:r>
              </a:p>
            </p:txBody>
          </p:sp>
          <p:sp>
            <p:nvSpPr>
              <p:cNvPr id="2790458" name="Freeform 58"/>
              <p:cNvSpPr>
                <a:spLocks/>
              </p:cNvSpPr>
              <p:nvPr/>
            </p:nvSpPr>
            <p:spPr bwMode="auto">
              <a:xfrm>
                <a:off x="3728" y="2536"/>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59" name="Line 59"/>
              <p:cNvSpPr>
                <a:spLocks noChangeShapeType="1"/>
              </p:cNvSpPr>
              <p:nvPr/>
            </p:nvSpPr>
            <p:spPr bwMode="auto">
              <a:xfrm>
                <a:off x="3613" y="2680"/>
                <a:ext cx="96"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460" name="Freeform 60"/>
              <p:cNvSpPr>
                <a:spLocks/>
              </p:cNvSpPr>
              <p:nvPr/>
            </p:nvSpPr>
            <p:spPr bwMode="auto">
              <a:xfrm>
                <a:off x="3675" y="2584"/>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61" name="Line 61"/>
              <p:cNvSpPr>
                <a:spLocks noChangeShapeType="1"/>
              </p:cNvSpPr>
              <p:nvPr/>
            </p:nvSpPr>
            <p:spPr bwMode="auto">
              <a:xfrm>
                <a:off x="4029" y="2584"/>
                <a:ext cx="157"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462" name="Rectangle 62"/>
              <p:cNvSpPr>
                <a:spLocks noChangeArrowheads="1"/>
              </p:cNvSpPr>
              <p:nvPr/>
            </p:nvSpPr>
            <p:spPr bwMode="auto">
              <a:xfrm>
                <a:off x="4526" y="2538"/>
                <a:ext cx="302"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 D$</a:t>
                </a:r>
              </a:p>
            </p:txBody>
          </p:sp>
          <p:grpSp>
            <p:nvGrpSpPr>
              <p:cNvPr id="14" name="Group 63"/>
              <p:cNvGrpSpPr>
                <a:grpSpLocks/>
              </p:cNvGrpSpPr>
              <p:nvPr/>
            </p:nvGrpSpPr>
            <p:grpSpPr bwMode="auto">
              <a:xfrm>
                <a:off x="4577" y="2536"/>
                <a:ext cx="325" cy="289"/>
                <a:chOff x="4098" y="2245"/>
                <a:chExt cx="325" cy="289"/>
              </a:xfrm>
              <a:grpFill/>
            </p:grpSpPr>
            <p:sp>
              <p:nvSpPr>
                <p:cNvPr id="2790464" name="Freeform 64"/>
                <p:cNvSpPr>
                  <a:spLocks/>
                </p:cNvSpPr>
                <p:nvPr/>
              </p:nvSpPr>
              <p:spPr bwMode="auto">
                <a:xfrm>
                  <a:off x="4098" y="2245"/>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65" name="Freeform 65"/>
                <p:cNvSpPr>
                  <a:spLocks/>
                </p:cNvSpPr>
                <p:nvPr/>
              </p:nvSpPr>
              <p:spPr bwMode="auto">
                <a:xfrm>
                  <a:off x="4259" y="2245"/>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grpSp>
          <p:sp>
            <p:nvSpPr>
              <p:cNvPr id="2790466" name="Rectangle 66"/>
              <p:cNvSpPr>
                <a:spLocks noChangeArrowheads="1"/>
              </p:cNvSpPr>
              <p:nvPr/>
            </p:nvSpPr>
            <p:spPr bwMode="auto">
              <a:xfrm>
                <a:off x="5018" y="2538"/>
                <a:ext cx="327" cy="210"/>
              </a:xfrm>
              <a:prstGeom prst="rect">
                <a:avLst/>
              </a:prstGeom>
              <a:grpFill/>
              <a:ln w="12700">
                <a:noFill/>
                <a:miter lim="800000"/>
                <a:headEnd/>
                <a:tailEnd/>
              </a:ln>
              <a:effectLst/>
            </p:spPr>
            <p:txBody>
              <a:bodyPr wrap="none" lIns="90487" tIns="44450" rIns="90487" bIns="44450">
                <a:spAutoFit/>
              </a:bodyPr>
              <a:lstStyle/>
              <a:p>
                <a:pPr>
                  <a:defRPr/>
                </a:pPr>
                <a:r>
                  <a:rPr lang="en-US" sz="1600" b="1" dirty="0" err="1">
                    <a:solidFill>
                      <a:schemeClr val="tx1"/>
                    </a:solidFill>
                    <a:latin typeface="Times" pitchFamily="-65" charset="0"/>
                    <a:ea typeface="+mn-ea"/>
                  </a:rPr>
                  <a:t>Reg</a:t>
                </a:r>
                <a:endParaRPr lang="en-US" sz="1600" b="1" dirty="0">
                  <a:solidFill>
                    <a:schemeClr val="tx1"/>
                  </a:solidFill>
                  <a:latin typeface="Times" pitchFamily="-65" charset="0"/>
                  <a:ea typeface="+mn-ea"/>
                </a:endParaRPr>
              </a:p>
            </p:txBody>
          </p:sp>
          <p:grpSp>
            <p:nvGrpSpPr>
              <p:cNvPr id="15" name="Group 67"/>
              <p:cNvGrpSpPr>
                <a:grpSpLocks/>
              </p:cNvGrpSpPr>
              <p:nvPr/>
            </p:nvGrpSpPr>
            <p:grpSpPr bwMode="auto">
              <a:xfrm>
                <a:off x="5045" y="2536"/>
                <a:ext cx="284" cy="289"/>
                <a:chOff x="4566" y="2245"/>
                <a:chExt cx="284" cy="289"/>
              </a:xfrm>
              <a:grpFill/>
            </p:grpSpPr>
            <p:sp>
              <p:nvSpPr>
                <p:cNvPr id="2790468" name="Freeform 68"/>
                <p:cNvSpPr>
                  <a:spLocks/>
                </p:cNvSpPr>
                <p:nvPr/>
              </p:nvSpPr>
              <p:spPr bwMode="auto">
                <a:xfrm>
                  <a:off x="4566" y="2245"/>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69" name="Freeform 69"/>
                <p:cNvSpPr>
                  <a:spLocks/>
                </p:cNvSpPr>
                <p:nvPr/>
              </p:nvSpPr>
              <p:spPr bwMode="auto">
                <a:xfrm>
                  <a:off x="4707" y="2245"/>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grpSp>
          <p:sp>
            <p:nvSpPr>
              <p:cNvPr id="2790470" name="Line 70"/>
              <p:cNvSpPr>
                <a:spLocks noChangeShapeType="1"/>
              </p:cNvSpPr>
              <p:nvPr/>
            </p:nvSpPr>
            <p:spPr bwMode="auto">
              <a:xfrm>
                <a:off x="4898" y="2680"/>
                <a:ext cx="139"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471" name="Line 71"/>
              <p:cNvSpPr>
                <a:spLocks noChangeShapeType="1"/>
              </p:cNvSpPr>
              <p:nvPr/>
            </p:nvSpPr>
            <p:spPr bwMode="auto">
              <a:xfrm>
                <a:off x="4414" y="2680"/>
                <a:ext cx="155"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472" name="Line 72"/>
              <p:cNvSpPr>
                <a:spLocks noChangeShapeType="1"/>
              </p:cNvSpPr>
              <p:nvPr/>
            </p:nvSpPr>
            <p:spPr bwMode="auto">
              <a:xfrm>
                <a:off x="4029" y="2776"/>
                <a:ext cx="157"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473" name="Freeform 73"/>
              <p:cNvSpPr>
                <a:spLocks/>
              </p:cNvSpPr>
              <p:nvPr/>
            </p:nvSpPr>
            <p:spPr bwMode="auto">
              <a:xfrm>
                <a:off x="4122" y="2675"/>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grpSp>
            <p:nvGrpSpPr>
              <p:cNvPr id="16" name="Group 74"/>
              <p:cNvGrpSpPr>
                <a:grpSpLocks/>
              </p:cNvGrpSpPr>
              <p:nvPr/>
            </p:nvGrpSpPr>
            <p:grpSpPr bwMode="auto">
              <a:xfrm>
                <a:off x="3202" y="2476"/>
                <a:ext cx="497" cy="417"/>
                <a:chOff x="2115" y="2560"/>
                <a:chExt cx="497" cy="417"/>
              </a:xfrm>
              <a:grpFill/>
            </p:grpSpPr>
            <p:sp>
              <p:nvSpPr>
                <p:cNvPr id="2790475" name="AutoShape 75"/>
                <p:cNvSpPr>
                  <a:spLocks noChangeArrowheads="1"/>
                </p:cNvSpPr>
                <p:nvPr/>
              </p:nvSpPr>
              <p:spPr bwMode="auto">
                <a:xfrm>
                  <a:off x="2115" y="2560"/>
                  <a:ext cx="490" cy="417"/>
                </a:xfrm>
                <a:prstGeom prst="cloudCallout">
                  <a:avLst>
                    <a:gd name="adj1" fmla="val -28569"/>
                    <a:gd name="adj2" fmla="val 42088"/>
                  </a:avLst>
                </a:prstGeom>
                <a:grpFill/>
                <a:ln w="12700">
                  <a:solidFill>
                    <a:schemeClr val="tx1"/>
                  </a:solidFill>
                  <a:round/>
                  <a:headEnd/>
                  <a:tailEnd/>
                </a:ln>
                <a:effectLst/>
              </p:spPr>
              <p:txBody>
                <a:bodyPr wrap="none" anchor="ctr"/>
                <a:lstStyle/>
                <a:p>
                  <a:pPr algn="ctr">
                    <a:defRPr/>
                  </a:pPr>
                  <a:endParaRPr lang="en-US" sz="3200">
                    <a:solidFill>
                      <a:schemeClr val="tx1"/>
                    </a:solidFill>
                    <a:latin typeface="Arial" pitchFamily="-65" charset="0"/>
                    <a:ea typeface="+mn-ea"/>
                  </a:endParaRPr>
                </a:p>
              </p:txBody>
            </p:sp>
            <p:sp>
              <p:nvSpPr>
                <p:cNvPr id="2790476" name="Text Box 76"/>
                <p:cNvSpPr txBox="1">
                  <a:spLocks noChangeArrowheads="1"/>
                </p:cNvSpPr>
                <p:nvPr/>
              </p:nvSpPr>
              <p:spPr bwMode="auto">
                <a:xfrm>
                  <a:off x="2177" y="2573"/>
                  <a:ext cx="435" cy="404"/>
                </a:xfrm>
                <a:prstGeom prst="rect">
                  <a:avLst/>
                </a:prstGeom>
                <a:grpFill/>
                <a:ln w="12700">
                  <a:noFill/>
                  <a:miter lim="800000"/>
                  <a:headEnd/>
                  <a:tailEnd/>
                </a:ln>
                <a:effectLst/>
              </p:spPr>
              <p:txBody>
                <a:bodyPr>
                  <a:spAutoFit/>
                </a:bodyPr>
                <a:lstStyle/>
                <a:p>
                  <a:pPr>
                    <a:defRPr/>
                  </a:pPr>
                  <a:r>
                    <a:rPr lang="en-US" sz="1800" b="1">
                      <a:solidFill>
                        <a:schemeClr val="tx1"/>
                      </a:solidFill>
                      <a:latin typeface="Arial" pitchFamily="-65" charset="0"/>
                      <a:ea typeface="+mn-ea"/>
                    </a:rPr>
                    <a:t>bubble</a:t>
                  </a:r>
                </a:p>
              </p:txBody>
            </p:sp>
          </p:grpSp>
        </p:grpSp>
        <p:grpSp>
          <p:nvGrpSpPr>
            <p:cNvPr id="17" name="Group 77"/>
            <p:cNvGrpSpPr>
              <a:grpSpLocks/>
            </p:cNvGrpSpPr>
            <p:nvPr/>
          </p:nvGrpSpPr>
          <p:grpSpPr bwMode="auto">
            <a:xfrm>
              <a:off x="522287" y="5432425"/>
              <a:ext cx="8316913" cy="814387"/>
              <a:chOff x="240" y="3065"/>
              <a:chExt cx="5239" cy="513"/>
            </a:xfrm>
            <a:noFill/>
          </p:grpSpPr>
          <p:sp>
            <p:nvSpPr>
              <p:cNvPr id="2790478" name="Rectangle 78"/>
              <p:cNvSpPr>
                <a:spLocks noChangeArrowheads="1"/>
              </p:cNvSpPr>
              <p:nvPr/>
            </p:nvSpPr>
            <p:spPr bwMode="auto">
              <a:xfrm>
                <a:off x="240" y="3125"/>
                <a:ext cx="1636" cy="328"/>
              </a:xfrm>
              <a:prstGeom prst="rect">
                <a:avLst/>
              </a:prstGeom>
              <a:grpFill/>
              <a:ln w="12700">
                <a:noFill/>
                <a:miter lim="800000"/>
                <a:headEnd/>
                <a:tailEnd/>
              </a:ln>
              <a:effectLst/>
            </p:spPr>
            <p:txBody>
              <a:bodyPr wrap="none" lIns="90487" tIns="44450" rIns="90487" bIns="44450">
                <a:spAutoFit/>
              </a:bodyPr>
              <a:lstStyle/>
              <a:p>
                <a:pPr>
                  <a:defRPr/>
                </a:pPr>
                <a:r>
                  <a:rPr lang="en-US" sz="2800" b="1" dirty="0">
                    <a:solidFill>
                      <a:schemeClr val="tx1"/>
                    </a:solidFill>
                    <a:latin typeface="Arial" pitchFamily="-65" charset="0"/>
                    <a:ea typeface="+mn-ea"/>
                  </a:rPr>
                  <a:t>or   $t7</a:t>
                </a:r>
                <a:r>
                  <a:rPr lang="en-US" sz="2800" b="1" dirty="0">
                    <a:solidFill>
                      <a:srgbClr val="FF0000"/>
                    </a:solidFill>
                    <a:latin typeface="Arial" pitchFamily="-65" charset="0"/>
                    <a:ea typeface="+mn-ea"/>
                  </a:rPr>
                  <a:t>,$t0</a:t>
                </a:r>
                <a:r>
                  <a:rPr lang="en-US" sz="2800" b="1" dirty="0">
                    <a:solidFill>
                      <a:schemeClr val="tx1"/>
                    </a:solidFill>
                    <a:latin typeface="Arial" pitchFamily="-65" charset="0"/>
                    <a:ea typeface="+mn-ea"/>
                  </a:rPr>
                  <a:t>,$t6</a:t>
                </a:r>
              </a:p>
            </p:txBody>
          </p:sp>
          <p:sp>
            <p:nvSpPr>
              <p:cNvPr id="2790479" name="Freeform 79" descr="25%"/>
              <p:cNvSpPr>
                <a:spLocks/>
              </p:cNvSpPr>
              <p:nvPr/>
            </p:nvSpPr>
            <p:spPr bwMode="auto">
              <a:xfrm>
                <a:off x="4318" y="3161"/>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80" name="Freeform 80"/>
              <p:cNvSpPr>
                <a:spLocks/>
              </p:cNvSpPr>
              <p:nvPr/>
            </p:nvSpPr>
            <p:spPr bwMode="auto">
              <a:xfrm>
                <a:off x="4636" y="3065"/>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81" name="Freeform 81"/>
              <p:cNvSpPr>
                <a:spLocks/>
              </p:cNvSpPr>
              <p:nvPr/>
            </p:nvSpPr>
            <p:spPr bwMode="auto">
              <a:xfrm>
                <a:off x="4977" y="3305"/>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82" name="Freeform 82"/>
              <p:cNvSpPr>
                <a:spLocks/>
              </p:cNvSpPr>
              <p:nvPr/>
            </p:nvSpPr>
            <p:spPr bwMode="auto">
              <a:xfrm>
                <a:off x="3710" y="3161"/>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83" name="Freeform 83"/>
              <p:cNvSpPr>
                <a:spLocks/>
              </p:cNvSpPr>
              <p:nvPr/>
            </p:nvSpPr>
            <p:spPr bwMode="auto">
              <a:xfrm>
                <a:off x="3868" y="3155"/>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84" name="Rectangle 84"/>
              <p:cNvSpPr>
                <a:spLocks noChangeArrowheads="1"/>
              </p:cNvSpPr>
              <p:nvPr/>
            </p:nvSpPr>
            <p:spPr bwMode="auto">
              <a:xfrm>
                <a:off x="3691" y="3163"/>
                <a:ext cx="228" cy="210"/>
              </a:xfrm>
              <a:prstGeom prst="rect">
                <a:avLst/>
              </a:prstGeom>
              <a:grpFill/>
              <a:ln w="12700">
                <a:noFill/>
                <a:miter lim="800000"/>
                <a:headEnd/>
                <a:tailEnd/>
              </a:ln>
              <a:effectLst/>
            </p:spPr>
            <p:txBody>
              <a:bodyPr wrap="none" lIns="90487" tIns="44450" rIns="90487" bIns="44450">
                <a:spAutoFit/>
              </a:bodyPr>
              <a:lstStyle/>
              <a:p>
                <a:pPr>
                  <a:defRPr/>
                </a:pPr>
                <a:r>
                  <a:rPr lang="en-US" sz="1600" b="1" smtClean="0">
                    <a:solidFill>
                      <a:schemeClr val="tx1"/>
                    </a:solidFill>
                    <a:latin typeface="Times" pitchFamily="-65" charset="0"/>
                    <a:ea typeface="+mn-ea"/>
                  </a:rPr>
                  <a:t>I$</a:t>
                </a:r>
                <a:endParaRPr lang="en-US" sz="1600" b="1" dirty="0">
                  <a:solidFill>
                    <a:schemeClr val="tx1"/>
                  </a:solidFill>
                  <a:latin typeface="Times" pitchFamily="-65" charset="0"/>
                  <a:ea typeface="+mn-ea"/>
                </a:endParaRPr>
              </a:p>
            </p:txBody>
          </p:sp>
          <p:sp>
            <p:nvSpPr>
              <p:cNvPr id="2790485" name="Rectangle 85"/>
              <p:cNvSpPr>
                <a:spLocks noChangeArrowheads="1"/>
              </p:cNvSpPr>
              <p:nvPr/>
            </p:nvSpPr>
            <p:spPr bwMode="auto">
              <a:xfrm rot="5400000">
                <a:off x="4537" y="3187"/>
                <a:ext cx="384"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ALU</a:t>
                </a:r>
              </a:p>
            </p:txBody>
          </p:sp>
          <p:sp>
            <p:nvSpPr>
              <p:cNvPr id="2790486" name="Rectangle 86"/>
              <p:cNvSpPr>
                <a:spLocks noChangeArrowheads="1"/>
              </p:cNvSpPr>
              <p:nvPr/>
            </p:nvSpPr>
            <p:spPr bwMode="auto">
              <a:xfrm>
                <a:off x="4151" y="3168"/>
                <a:ext cx="327"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Reg</a:t>
                </a:r>
              </a:p>
            </p:txBody>
          </p:sp>
          <p:sp>
            <p:nvSpPr>
              <p:cNvPr id="2790487" name="Freeform 87"/>
              <p:cNvSpPr>
                <a:spLocks/>
              </p:cNvSpPr>
              <p:nvPr/>
            </p:nvSpPr>
            <p:spPr bwMode="auto">
              <a:xfrm>
                <a:off x="4170" y="3161"/>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88" name="Line 88"/>
              <p:cNvSpPr>
                <a:spLocks noChangeShapeType="1"/>
              </p:cNvSpPr>
              <p:nvPr/>
            </p:nvSpPr>
            <p:spPr bwMode="auto">
              <a:xfrm>
                <a:off x="4055" y="3305"/>
                <a:ext cx="96"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489" name="Freeform 89"/>
              <p:cNvSpPr>
                <a:spLocks/>
              </p:cNvSpPr>
              <p:nvPr/>
            </p:nvSpPr>
            <p:spPr bwMode="auto">
              <a:xfrm>
                <a:off x="4117" y="3209"/>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90" name="Line 90"/>
              <p:cNvSpPr>
                <a:spLocks noChangeShapeType="1"/>
              </p:cNvSpPr>
              <p:nvPr/>
            </p:nvSpPr>
            <p:spPr bwMode="auto">
              <a:xfrm>
                <a:off x="4471" y="3209"/>
                <a:ext cx="157"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491" name="Rectangle 91"/>
              <p:cNvSpPr>
                <a:spLocks noChangeArrowheads="1"/>
              </p:cNvSpPr>
              <p:nvPr/>
            </p:nvSpPr>
            <p:spPr bwMode="auto">
              <a:xfrm>
                <a:off x="4968" y="3163"/>
                <a:ext cx="302"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 D$</a:t>
                </a:r>
              </a:p>
            </p:txBody>
          </p:sp>
          <p:sp>
            <p:nvSpPr>
              <p:cNvPr id="2790492" name="Freeform 92"/>
              <p:cNvSpPr>
                <a:spLocks/>
              </p:cNvSpPr>
              <p:nvPr/>
            </p:nvSpPr>
            <p:spPr bwMode="auto">
              <a:xfrm>
                <a:off x="5019" y="3161"/>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93" name="Freeform 93"/>
              <p:cNvSpPr>
                <a:spLocks/>
              </p:cNvSpPr>
              <p:nvPr/>
            </p:nvSpPr>
            <p:spPr bwMode="auto">
              <a:xfrm>
                <a:off x="5180" y="3161"/>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94" name="Line 94"/>
              <p:cNvSpPr>
                <a:spLocks noChangeShapeType="1"/>
              </p:cNvSpPr>
              <p:nvPr/>
            </p:nvSpPr>
            <p:spPr bwMode="auto">
              <a:xfrm>
                <a:off x="5340" y="3305"/>
                <a:ext cx="139"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495" name="Line 95"/>
              <p:cNvSpPr>
                <a:spLocks noChangeShapeType="1"/>
              </p:cNvSpPr>
              <p:nvPr/>
            </p:nvSpPr>
            <p:spPr bwMode="auto">
              <a:xfrm>
                <a:off x="4856" y="3305"/>
                <a:ext cx="155"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496" name="Line 96"/>
              <p:cNvSpPr>
                <a:spLocks noChangeShapeType="1"/>
              </p:cNvSpPr>
              <p:nvPr/>
            </p:nvSpPr>
            <p:spPr bwMode="auto">
              <a:xfrm>
                <a:off x="4471" y="3401"/>
                <a:ext cx="157"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497" name="Freeform 97"/>
              <p:cNvSpPr>
                <a:spLocks/>
              </p:cNvSpPr>
              <p:nvPr/>
            </p:nvSpPr>
            <p:spPr bwMode="auto">
              <a:xfrm>
                <a:off x="4564" y="3300"/>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grpSp>
            <p:nvGrpSpPr>
              <p:cNvPr id="18" name="Group 98"/>
              <p:cNvGrpSpPr>
                <a:grpSpLocks/>
              </p:cNvGrpSpPr>
              <p:nvPr/>
            </p:nvGrpSpPr>
            <p:grpSpPr bwMode="auto">
              <a:xfrm>
                <a:off x="3202" y="3065"/>
                <a:ext cx="497" cy="417"/>
                <a:chOff x="2115" y="2560"/>
                <a:chExt cx="497" cy="417"/>
              </a:xfrm>
              <a:grpFill/>
            </p:grpSpPr>
            <p:sp>
              <p:nvSpPr>
                <p:cNvPr id="2790499" name="AutoShape 99"/>
                <p:cNvSpPr>
                  <a:spLocks noChangeArrowheads="1"/>
                </p:cNvSpPr>
                <p:nvPr/>
              </p:nvSpPr>
              <p:spPr bwMode="auto">
                <a:xfrm>
                  <a:off x="2115" y="2560"/>
                  <a:ext cx="490" cy="417"/>
                </a:xfrm>
                <a:prstGeom prst="cloudCallout">
                  <a:avLst>
                    <a:gd name="adj1" fmla="val -28569"/>
                    <a:gd name="adj2" fmla="val 42088"/>
                  </a:avLst>
                </a:prstGeom>
                <a:grpFill/>
                <a:ln w="12700">
                  <a:solidFill>
                    <a:schemeClr val="tx1"/>
                  </a:solidFill>
                  <a:round/>
                  <a:headEnd/>
                  <a:tailEnd/>
                </a:ln>
                <a:effectLst/>
              </p:spPr>
              <p:txBody>
                <a:bodyPr wrap="none" anchor="ctr"/>
                <a:lstStyle/>
                <a:p>
                  <a:pPr algn="ctr">
                    <a:defRPr/>
                  </a:pPr>
                  <a:endParaRPr lang="en-US" sz="3200">
                    <a:solidFill>
                      <a:schemeClr val="tx1"/>
                    </a:solidFill>
                    <a:latin typeface="Arial" pitchFamily="-65" charset="0"/>
                    <a:ea typeface="+mn-ea"/>
                  </a:endParaRPr>
                </a:p>
              </p:txBody>
            </p:sp>
            <p:sp>
              <p:nvSpPr>
                <p:cNvPr id="2790500" name="Text Box 100"/>
                <p:cNvSpPr txBox="1">
                  <a:spLocks noChangeArrowheads="1"/>
                </p:cNvSpPr>
                <p:nvPr/>
              </p:nvSpPr>
              <p:spPr bwMode="auto">
                <a:xfrm>
                  <a:off x="2177" y="2573"/>
                  <a:ext cx="435" cy="404"/>
                </a:xfrm>
                <a:prstGeom prst="rect">
                  <a:avLst/>
                </a:prstGeom>
                <a:grpFill/>
                <a:ln w="12700">
                  <a:noFill/>
                  <a:miter lim="800000"/>
                  <a:headEnd/>
                  <a:tailEnd/>
                </a:ln>
                <a:effectLst/>
              </p:spPr>
              <p:txBody>
                <a:bodyPr>
                  <a:spAutoFit/>
                </a:bodyPr>
                <a:lstStyle/>
                <a:p>
                  <a:pPr>
                    <a:defRPr/>
                  </a:pPr>
                  <a:r>
                    <a:rPr lang="en-US" sz="1800" b="1">
                      <a:solidFill>
                        <a:schemeClr val="tx1"/>
                      </a:solidFill>
                      <a:latin typeface="Arial" pitchFamily="-65" charset="0"/>
                      <a:ea typeface="+mn-ea"/>
                    </a:rPr>
                    <a:t>bubble</a:t>
                  </a:r>
                </a:p>
              </p:txBody>
            </p:sp>
          </p:grpSp>
        </p:grpSp>
        <p:grpSp>
          <p:nvGrpSpPr>
            <p:cNvPr id="19" name="Group 102"/>
            <p:cNvGrpSpPr>
              <a:grpSpLocks/>
            </p:cNvGrpSpPr>
            <p:nvPr/>
          </p:nvGrpSpPr>
          <p:grpSpPr bwMode="auto">
            <a:xfrm>
              <a:off x="674687" y="2532063"/>
              <a:ext cx="5919788" cy="1108075"/>
              <a:chOff x="336" y="1238"/>
              <a:chExt cx="3729" cy="698"/>
            </a:xfrm>
            <a:noFill/>
          </p:grpSpPr>
          <p:sp>
            <p:nvSpPr>
              <p:cNvPr id="2790503" name="Rectangle 103"/>
              <p:cNvSpPr>
                <a:spLocks noChangeArrowheads="1"/>
              </p:cNvSpPr>
              <p:nvPr/>
            </p:nvSpPr>
            <p:spPr bwMode="auto">
              <a:xfrm>
                <a:off x="336" y="1337"/>
                <a:ext cx="1475" cy="599"/>
              </a:xfrm>
              <a:prstGeom prst="rect">
                <a:avLst/>
              </a:prstGeom>
              <a:grpFill/>
              <a:ln w="12700">
                <a:noFill/>
                <a:miter lim="800000"/>
                <a:headEnd/>
                <a:tailEnd/>
              </a:ln>
              <a:effectLst/>
            </p:spPr>
            <p:txBody>
              <a:bodyPr wrap="none" lIns="90487" tIns="44450" rIns="90487" bIns="44450">
                <a:spAutoFit/>
              </a:bodyPr>
              <a:lstStyle/>
              <a:p>
                <a:pPr>
                  <a:defRPr/>
                </a:pPr>
                <a:r>
                  <a:rPr lang="en-US" sz="2800" b="1" dirty="0" err="1">
                    <a:solidFill>
                      <a:schemeClr val="tx1"/>
                    </a:solidFill>
                    <a:latin typeface="Arial" pitchFamily="-65" charset="0"/>
                    <a:ea typeface="+mn-ea"/>
                  </a:rPr>
                  <a:t>lw</a:t>
                </a:r>
                <a:r>
                  <a:rPr lang="en-US" sz="2800" b="1" dirty="0">
                    <a:solidFill>
                      <a:schemeClr val="tx1"/>
                    </a:solidFill>
                    <a:latin typeface="Arial" pitchFamily="-65" charset="0"/>
                    <a:ea typeface="+mn-ea"/>
                  </a:rPr>
                  <a:t> </a:t>
                </a:r>
                <a:r>
                  <a:rPr lang="en-US" sz="2800" b="1" dirty="0">
                    <a:solidFill>
                      <a:srgbClr val="FF0000"/>
                    </a:solidFill>
                    <a:latin typeface="Arial" pitchFamily="-65" charset="0"/>
                    <a:ea typeface="+mn-ea"/>
                  </a:rPr>
                  <a:t>$t0</a:t>
                </a:r>
                <a:r>
                  <a:rPr lang="en-US" sz="2800" b="1" dirty="0">
                    <a:solidFill>
                      <a:schemeClr val="tx1"/>
                    </a:solidFill>
                    <a:latin typeface="Arial" pitchFamily="-65" charset="0"/>
                    <a:ea typeface="+mn-ea"/>
                  </a:rPr>
                  <a:t>, 0($t1)</a:t>
                </a:r>
              </a:p>
              <a:p>
                <a:pPr>
                  <a:defRPr/>
                </a:pPr>
                <a:endParaRPr lang="en-US" sz="2800" b="1" dirty="0">
                  <a:solidFill>
                    <a:schemeClr val="tx1"/>
                  </a:solidFill>
                  <a:latin typeface="Arial" pitchFamily="-65" charset="0"/>
                  <a:ea typeface="+mn-ea"/>
                </a:endParaRPr>
              </a:p>
            </p:txBody>
          </p:sp>
          <p:sp>
            <p:nvSpPr>
              <p:cNvPr id="2790504" name="Freeform 104" descr="25%"/>
              <p:cNvSpPr>
                <a:spLocks/>
              </p:cNvSpPr>
              <p:nvPr/>
            </p:nvSpPr>
            <p:spPr bwMode="auto">
              <a:xfrm>
                <a:off x="3742" y="1457"/>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505" name="Rectangle 105"/>
              <p:cNvSpPr>
                <a:spLocks noChangeArrowheads="1"/>
              </p:cNvSpPr>
              <p:nvPr/>
            </p:nvSpPr>
            <p:spPr bwMode="auto">
              <a:xfrm>
                <a:off x="2001" y="1251"/>
                <a:ext cx="250" cy="229"/>
              </a:xfrm>
              <a:prstGeom prst="rect">
                <a:avLst/>
              </a:prstGeom>
              <a:grpFill/>
              <a:ln w="12700">
                <a:noFill/>
                <a:miter lim="800000"/>
                <a:headEnd/>
                <a:tailEnd/>
              </a:ln>
              <a:effectLst/>
            </p:spPr>
            <p:txBody>
              <a:bodyPr lIns="90487" tIns="44450" rIns="90487" bIns="44450">
                <a:spAutoFit/>
              </a:bodyPr>
              <a:lstStyle/>
              <a:p>
                <a:pPr>
                  <a:defRPr/>
                </a:pPr>
                <a:r>
                  <a:rPr lang="en-US" sz="1800" b="1" smtClean="0">
                    <a:solidFill>
                      <a:schemeClr val="tx1"/>
                    </a:solidFill>
                    <a:latin typeface="Arial" pitchFamily="-65" charset="0"/>
                    <a:ea typeface="+mn-ea"/>
                  </a:rPr>
                  <a:t>IF</a:t>
                </a:r>
                <a:endParaRPr lang="en-US" sz="1800" b="1" dirty="0">
                  <a:solidFill>
                    <a:schemeClr val="tx1"/>
                  </a:solidFill>
                  <a:latin typeface="Arial" pitchFamily="-65" charset="0"/>
                  <a:ea typeface="+mn-ea"/>
                </a:endParaRPr>
              </a:p>
            </p:txBody>
          </p:sp>
          <p:sp>
            <p:nvSpPr>
              <p:cNvPr id="2790506" name="Rectangle 106"/>
              <p:cNvSpPr>
                <a:spLocks noChangeArrowheads="1"/>
              </p:cNvSpPr>
              <p:nvPr/>
            </p:nvSpPr>
            <p:spPr bwMode="auto">
              <a:xfrm>
                <a:off x="2359" y="1251"/>
                <a:ext cx="498" cy="229"/>
              </a:xfrm>
              <a:prstGeom prst="rect">
                <a:avLst/>
              </a:prstGeom>
              <a:grpFill/>
              <a:ln w="12700">
                <a:noFill/>
                <a:miter lim="800000"/>
                <a:headEnd/>
                <a:tailEnd/>
              </a:ln>
              <a:effectLst/>
            </p:spPr>
            <p:txBody>
              <a:bodyPr lIns="90487" tIns="44450" rIns="90487" bIns="44450">
                <a:spAutoFit/>
              </a:bodyPr>
              <a:lstStyle/>
              <a:p>
                <a:pPr>
                  <a:defRPr/>
                </a:pPr>
                <a:r>
                  <a:rPr lang="en-US" sz="1800" b="1" smtClean="0">
                    <a:solidFill>
                      <a:schemeClr val="tx1"/>
                    </a:solidFill>
                    <a:latin typeface="Arial" pitchFamily="-65" charset="0"/>
                    <a:ea typeface="+mn-ea"/>
                  </a:rPr>
                  <a:t>ID/RF</a:t>
                </a:r>
                <a:endParaRPr lang="en-US" sz="1800" b="1" dirty="0">
                  <a:solidFill>
                    <a:schemeClr val="tx1"/>
                  </a:solidFill>
                  <a:latin typeface="Arial" pitchFamily="-65" charset="0"/>
                  <a:ea typeface="+mn-ea"/>
                </a:endParaRPr>
              </a:p>
            </p:txBody>
          </p:sp>
          <p:sp>
            <p:nvSpPr>
              <p:cNvPr id="2790507" name="Rectangle 107"/>
              <p:cNvSpPr>
                <a:spLocks noChangeArrowheads="1"/>
              </p:cNvSpPr>
              <p:nvPr/>
            </p:nvSpPr>
            <p:spPr bwMode="auto">
              <a:xfrm>
                <a:off x="2913" y="1251"/>
                <a:ext cx="314" cy="229"/>
              </a:xfrm>
              <a:prstGeom prst="rect">
                <a:avLst/>
              </a:prstGeom>
              <a:grpFill/>
              <a:ln w="12700">
                <a:noFill/>
                <a:miter lim="800000"/>
                <a:headEnd/>
                <a:tailEnd/>
              </a:ln>
              <a:effectLst/>
            </p:spPr>
            <p:txBody>
              <a:bodyPr lIns="90487" tIns="44450" rIns="90487" bIns="44450">
                <a:spAutoFit/>
              </a:bodyPr>
              <a:lstStyle/>
              <a:p>
                <a:pPr>
                  <a:defRPr/>
                </a:pPr>
                <a:r>
                  <a:rPr lang="en-US" sz="1800" b="1">
                    <a:solidFill>
                      <a:schemeClr val="tx1"/>
                    </a:solidFill>
                    <a:latin typeface="Arial" pitchFamily="-65" charset="0"/>
                    <a:ea typeface="+mn-ea"/>
                  </a:rPr>
                  <a:t>EX</a:t>
                </a:r>
              </a:p>
            </p:txBody>
          </p:sp>
          <p:sp>
            <p:nvSpPr>
              <p:cNvPr id="2790508" name="Rectangle 108"/>
              <p:cNvSpPr>
                <a:spLocks noChangeArrowheads="1"/>
              </p:cNvSpPr>
              <p:nvPr/>
            </p:nvSpPr>
            <p:spPr bwMode="auto">
              <a:xfrm>
                <a:off x="3245" y="1238"/>
                <a:ext cx="458" cy="229"/>
              </a:xfrm>
              <a:prstGeom prst="rect">
                <a:avLst/>
              </a:prstGeom>
              <a:grpFill/>
              <a:ln w="12700">
                <a:noFill/>
                <a:miter lim="800000"/>
                <a:headEnd/>
                <a:tailEnd/>
              </a:ln>
              <a:effectLst/>
            </p:spPr>
            <p:txBody>
              <a:bodyPr lIns="90487" tIns="44450" rIns="90487" bIns="44450">
                <a:spAutoFit/>
              </a:bodyPr>
              <a:lstStyle/>
              <a:p>
                <a:pPr>
                  <a:defRPr/>
                </a:pPr>
                <a:r>
                  <a:rPr lang="en-US" sz="1800" b="1" dirty="0">
                    <a:solidFill>
                      <a:schemeClr val="tx1"/>
                    </a:solidFill>
                    <a:latin typeface="Arial" pitchFamily="-65" charset="0"/>
                    <a:ea typeface="+mn-ea"/>
                  </a:rPr>
                  <a:t>MEM</a:t>
                </a:r>
              </a:p>
            </p:txBody>
          </p:sp>
          <p:sp>
            <p:nvSpPr>
              <p:cNvPr id="2790509" name="Rectangle 109"/>
              <p:cNvSpPr>
                <a:spLocks noChangeArrowheads="1"/>
              </p:cNvSpPr>
              <p:nvPr/>
            </p:nvSpPr>
            <p:spPr bwMode="auto">
              <a:xfrm>
                <a:off x="3703" y="1251"/>
                <a:ext cx="362" cy="229"/>
              </a:xfrm>
              <a:prstGeom prst="rect">
                <a:avLst/>
              </a:prstGeom>
              <a:grpFill/>
              <a:ln w="12700">
                <a:noFill/>
                <a:miter lim="800000"/>
                <a:headEnd/>
                <a:tailEnd/>
              </a:ln>
              <a:effectLst/>
            </p:spPr>
            <p:txBody>
              <a:bodyPr lIns="90487" tIns="44450" rIns="90487" bIns="44450">
                <a:spAutoFit/>
              </a:bodyPr>
              <a:lstStyle/>
              <a:p>
                <a:pPr>
                  <a:defRPr/>
                </a:pPr>
                <a:r>
                  <a:rPr lang="en-US" sz="1800" b="1" dirty="0">
                    <a:solidFill>
                      <a:schemeClr val="tx1"/>
                    </a:solidFill>
                    <a:latin typeface="Arial" pitchFamily="-65" charset="0"/>
                    <a:ea typeface="+mn-ea"/>
                  </a:rPr>
                  <a:t>WB</a:t>
                </a:r>
              </a:p>
            </p:txBody>
          </p:sp>
          <p:sp>
            <p:nvSpPr>
              <p:cNvPr id="2790510" name="Freeform 110"/>
              <p:cNvSpPr>
                <a:spLocks/>
              </p:cNvSpPr>
              <p:nvPr/>
            </p:nvSpPr>
            <p:spPr bwMode="auto">
              <a:xfrm>
                <a:off x="2891" y="1361"/>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511" name="Rectangle 111"/>
              <p:cNvSpPr>
                <a:spLocks noChangeArrowheads="1"/>
              </p:cNvSpPr>
              <p:nvPr/>
            </p:nvSpPr>
            <p:spPr bwMode="auto">
              <a:xfrm rot="5400000">
                <a:off x="2792" y="1483"/>
                <a:ext cx="384"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ALU</a:t>
                </a:r>
              </a:p>
            </p:txBody>
          </p:sp>
          <p:sp>
            <p:nvSpPr>
              <p:cNvPr id="2790512" name="Rectangle 112"/>
              <p:cNvSpPr>
                <a:spLocks noChangeArrowheads="1"/>
              </p:cNvSpPr>
              <p:nvPr/>
            </p:nvSpPr>
            <p:spPr bwMode="auto">
              <a:xfrm>
                <a:off x="2025" y="1491"/>
                <a:ext cx="228" cy="210"/>
              </a:xfrm>
              <a:prstGeom prst="rect">
                <a:avLst/>
              </a:prstGeom>
              <a:grpFill/>
              <a:ln w="12700">
                <a:noFill/>
                <a:miter lim="800000"/>
                <a:headEnd/>
                <a:tailEnd/>
              </a:ln>
              <a:effectLst/>
            </p:spPr>
            <p:txBody>
              <a:bodyPr wrap="none" lIns="90487" tIns="44450" rIns="90487" bIns="44450">
                <a:spAutoFit/>
              </a:bodyPr>
              <a:lstStyle/>
              <a:p>
                <a:pPr algn="ctr">
                  <a:defRPr/>
                </a:pPr>
                <a:r>
                  <a:rPr lang="en-US" sz="1600" b="1" smtClean="0">
                    <a:solidFill>
                      <a:schemeClr val="tx1"/>
                    </a:solidFill>
                    <a:latin typeface="Times" pitchFamily="-65" charset="0"/>
                    <a:ea typeface="+mn-ea"/>
                  </a:rPr>
                  <a:t>I$</a:t>
                </a:r>
                <a:endParaRPr lang="en-US" sz="1600" b="1" dirty="0">
                  <a:solidFill>
                    <a:schemeClr val="tx1"/>
                  </a:solidFill>
                  <a:latin typeface="Times" pitchFamily="-65" charset="0"/>
                  <a:ea typeface="+mn-ea"/>
                </a:endParaRPr>
              </a:p>
            </p:txBody>
          </p:sp>
          <p:grpSp>
            <p:nvGrpSpPr>
              <p:cNvPr id="20" name="Group 113"/>
              <p:cNvGrpSpPr>
                <a:grpSpLocks/>
              </p:cNvGrpSpPr>
              <p:nvPr/>
            </p:nvGrpSpPr>
            <p:grpSpPr bwMode="auto">
              <a:xfrm>
                <a:off x="1965" y="1457"/>
                <a:ext cx="340" cy="289"/>
                <a:chOff x="1935" y="1349"/>
                <a:chExt cx="340" cy="289"/>
              </a:xfrm>
              <a:grpFill/>
            </p:grpSpPr>
            <p:sp>
              <p:nvSpPr>
                <p:cNvPr id="2790514" name="Freeform 114"/>
                <p:cNvSpPr>
                  <a:spLocks/>
                </p:cNvSpPr>
                <p:nvPr/>
              </p:nvSpPr>
              <p:spPr bwMode="auto">
                <a:xfrm>
                  <a:off x="1935" y="134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515" name="Freeform 115"/>
                <p:cNvSpPr>
                  <a:spLocks/>
                </p:cNvSpPr>
                <p:nvPr/>
              </p:nvSpPr>
              <p:spPr bwMode="auto">
                <a:xfrm>
                  <a:off x="2104" y="134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grpSp>
          <p:sp>
            <p:nvSpPr>
              <p:cNvPr id="2790516" name="Rectangle 116"/>
              <p:cNvSpPr>
                <a:spLocks noChangeArrowheads="1"/>
              </p:cNvSpPr>
              <p:nvPr/>
            </p:nvSpPr>
            <p:spPr bwMode="auto">
              <a:xfrm>
                <a:off x="2406" y="1464"/>
                <a:ext cx="327"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Reg</a:t>
                </a:r>
              </a:p>
            </p:txBody>
          </p:sp>
          <p:sp>
            <p:nvSpPr>
              <p:cNvPr id="2790517" name="Freeform 117"/>
              <p:cNvSpPr>
                <a:spLocks/>
              </p:cNvSpPr>
              <p:nvPr/>
            </p:nvSpPr>
            <p:spPr bwMode="auto">
              <a:xfrm>
                <a:off x="2425" y="1457"/>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518" name="Freeform 118"/>
              <p:cNvSpPr>
                <a:spLocks/>
              </p:cNvSpPr>
              <p:nvPr/>
            </p:nvSpPr>
            <p:spPr bwMode="auto">
              <a:xfrm>
                <a:off x="2573" y="1457"/>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519" name="Line 119"/>
              <p:cNvSpPr>
                <a:spLocks noChangeShapeType="1"/>
              </p:cNvSpPr>
              <p:nvPr/>
            </p:nvSpPr>
            <p:spPr bwMode="auto">
              <a:xfrm>
                <a:off x="2310" y="1601"/>
                <a:ext cx="96"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520" name="Freeform 120"/>
              <p:cNvSpPr>
                <a:spLocks/>
              </p:cNvSpPr>
              <p:nvPr/>
            </p:nvSpPr>
            <p:spPr bwMode="auto">
              <a:xfrm>
                <a:off x="2372" y="1505"/>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521" name="Line 121"/>
              <p:cNvSpPr>
                <a:spLocks noChangeShapeType="1"/>
              </p:cNvSpPr>
              <p:nvPr/>
            </p:nvSpPr>
            <p:spPr bwMode="auto">
              <a:xfrm>
                <a:off x="2726" y="1505"/>
                <a:ext cx="157"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522" name="Rectangle 122"/>
              <p:cNvSpPr>
                <a:spLocks noChangeArrowheads="1"/>
              </p:cNvSpPr>
              <p:nvPr/>
            </p:nvSpPr>
            <p:spPr bwMode="auto">
              <a:xfrm>
                <a:off x="3255" y="1501"/>
                <a:ext cx="302"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 D$</a:t>
                </a:r>
              </a:p>
            </p:txBody>
          </p:sp>
          <p:sp>
            <p:nvSpPr>
              <p:cNvPr id="2790523" name="Rectangle 123"/>
              <p:cNvSpPr>
                <a:spLocks noChangeArrowheads="1"/>
              </p:cNvSpPr>
              <p:nvPr/>
            </p:nvSpPr>
            <p:spPr bwMode="auto">
              <a:xfrm>
                <a:off x="3715" y="1459"/>
                <a:ext cx="327"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Reg</a:t>
                </a:r>
              </a:p>
            </p:txBody>
          </p:sp>
          <p:sp>
            <p:nvSpPr>
              <p:cNvPr id="2790524" name="Freeform 124"/>
              <p:cNvSpPr>
                <a:spLocks/>
              </p:cNvSpPr>
              <p:nvPr/>
            </p:nvSpPr>
            <p:spPr bwMode="auto">
              <a:xfrm>
                <a:off x="3883" y="1457"/>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525" name="Line 125"/>
              <p:cNvSpPr>
                <a:spLocks noChangeShapeType="1"/>
              </p:cNvSpPr>
              <p:nvPr/>
            </p:nvSpPr>
            <p:spPr bwMode="auto">
              <a:xfrm>
                <a:off x="3595" y="1601"/>
                <a:ext cx="139"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526" name="Line 126"/>
              <p:cNvSpPr>
                <a:spLocks noChangeShapeType="1"/>
              </p:cNvSpPr>
              <p:nvPr/>
            </p:nvSpPr>
            <p:spPr bwMode="auto">
              <a:xfrm>
                <a:off x="3111" y="1601"/>
                <a:ext cx="155"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527" name="Freeform 127"/>
              <p:cNvSpPr>
                <a:spLocks/>
              </p:cNvSpPr>
              <p:nvPr/>
            </p:nvSpPr>
            <p:spPr bwMode="auto">
              <a:xfrm>
                <a:off x="3232" y="1601"/>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528" name="Line 128"/>
              <p:cNvSpPr>
                <a:spLocks noChangeShapeType="1"/>
              </p:cNvSpPr>
              <p:nvPr/>
            </p:nvSpPr>
            <p:spPr bwMode="auto">
              <a:xfrm>
                <a:off x="2726" y="1697"/>
                <a:ext cx="157"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529" name="Freeform 129"/>
              <p:cNvSpPr>
                <a:spLocks/>
              </p:cNvSpPr>
              <p:nvPr/>
            </p:nvSpPr>
            <p:spPr bwMode="auto">
              <a:xfrm>
                <a:off x="2819" y="1596"/>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grpSp>
            <p:nvGrpSpPr>
              <p:cNvPr id="21" name="Group 130"/>
              <p:cNvGrpSpPr>
                <a:grpSpLocks/>
              </p:cNvGrpSpPr>
              <p:nvPr/>
            </p:nvGrpSpPr>
            <p:grpSpPr bwMode="auto">
              <a:xfrm>
                <a:off x="3265" y="1435"/>
                <a:ext cx="325" cy="289"/>
                <a:chOff x="3671" y="1797"/>
                <a:chExt cx="325" cy="289"/>
              </a:xfrm>
              <a:grpFill/>
            </p:grpSpPr>
            <p:sp>
              <p:nvSpPr>
                <p:cNvPr id="2790531" name="Freeform 131"/>
                <p:cNvSpPr>
                  <a:spLocks/>
                </p:cNvSpPr>
                <p:nvPr/>
              </p:nvSpPr>
              <p:spPr bwMode="auto">
                <a:xfrm>
                  <a:off x="3671" y="1797"/>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532" name="Freeform 132"/>
                <p:cNvSpPr>
                  <a:spLocks/>
                </p:cNvSpPr>
                <p:nvPr/>
              </p:nvSpPr>
              <p:spPr bwMode="auto">
                <a:xfrm>
                  <a:off x="3832" y="1797"/>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grpSp>
        </p:grpSp>
      </p:grpSp>
      <p:sp>
        <p:nvSpPr>
          <p:cNvPr id="65546" name="Oval 133"/>
          <p:cNvSpPr>
            <a:spLocks noChangeArrowheads="1"/>
          </p:cNvSpPr>
          <p:nvPr/>
        </p:nvSpPr>
        <p:spPr bwMode="auto">
          <a:xfrm>
            <a:off x="5147628" y="3439478"/>
            <a:ext cx="884237" cy="2859087"/>
          </a:xfrm>
          <a:prstGeom prst="ellipse">
            <a:avLst/>
          </a:prstGeom>
          <a:noFill/>
          <a:ln w="38100">
            <a:solidFill>
              <a:srgbClr val="FF0000"/>
            </a:solidFill>
            <a:round/>
            <a:headEnd/>
            <a:tailEnd/>
          </a:ln>
        </p:spPr>
        <p:txBody>
          <a:bodyPr wrap="none" anchor="ctr"/>
          <a:lstStyle/>
          <a:p>
            <a:endParaRPr lang="en-US"/>
          </a:p>
        </p:txBody>
      </p:sp>
      <p:sp>
        <p:nvSpPr>
          <p:cNvPr id="137" name="TextBox 136"/>
          <p:cNvSpPr txBox="1"/>
          <p:nvPr/>
        </p:nvSpPr>
        <p:spPr>
          <a:xfrm>
            <a:off x="5769182" y="1509502"/>
            <a:ext cx="3374818" cy="1015663"/>
          </a:xfrm>
          <a:prstGeom prst="rect">
            <a:avLst/>
          </a:prstGeom>
          <a:noFill/>
        </p:spPr>
        <p:txBody>
          <a:bodyPr wrap="square" rtlCol="0">
            <a:spAutoFit/>
          </a:bodyPr>
          <a:lstStyle/>
          <a:p>
            <a:r>
              <a:rPr lang="en-US" altLang="zh-CN" sz="2000" dirty="0">
                <a:solidFill>
                  <a:srgbClr val="FF0000"/>
                </a:solidFill>
              </a:rPr>
              <a:t>Schematically, this is what we want, but in reality stalls done “horizontally”</a:t>
            </a:r>
          </a:p>
        </p:txBody>
      </p:sp>
      <p:grpSp>
        <p:nvGrpSpPr>
          <p:cNvPr id="146" name="Group 145"/>
          <p:cNvGrpSpPr/>
          <p:nvPr/>
        </p:nvGrpSpPr>
        <p:grpSpPr>
          <a:xfrm>
            <a:off x="3246120" y="5391396"/>
            <a:ext cx="1872145" cy="615553"/>
            <a:chOff x="3246120" y="5391396"/>
            <a:chExt cx="1872145" cy="615553"/>
          </a:xfrm>
        </p:grpSpPr>
        <p:sp>
          <p:nvSpPr>
            <p:cNvPr id="141" name="TextBox 140"/>
            <p:cNvSpPr txBox="1"/>
            <p:nvPr/>
          </p:nvSpPr>
          <p:spPr>
            <a:xfrm>
              <a:off x="3246120" y="5391396"/>
              <a:ext cx="1280160" cy="615553"/>
            </a:xfrm>
            <a:prstGeom prst="rect">
              <a:avLst/>
            </a:prstGeom>
            <a:solidFill>
              <a:schemeClr val="bg1"/>
            </a:solidFill>
          </p:spPr>
          <p:txBody>
            <a:bodyPr wrap="square" lIns="0" tIns="0" rIns="0" bIns="0" rtlCol="0">
              <a:spAutoFit/>
            </a:bodyPr>
            <a:lstStyle/>
            <a:p>
              <a:r>
                <a:rPr lang="zh-CN" altLang="en-US" sz="2000" dirty="0" smtClean="0">
                  <a:solidFill>
                    <a:srgbClr val="FF0000"/>
                  </a:solidFill>
                </a:rPr>
                <a:t>如何仅阻塞部分流水线</a:t>
              </a:r>
              <a:endParaRPr lang="en-US" sz="2000" dirty="0">
                <a:solidFill>
                  <a:srgbClr val="FF0000"/>
                </a:solidFill>
              </a:endParaRPr>
            </a:p>
          </p:txBody>
        </p:sp>
        <p:cxnSp>
          <p:nvCxnSpPr>
            <p:cNvPr id="143" name="Straight Arrow Connector 142"/>
            <p:cNvCxnSpPr/>
            <p:nvPr/>
          </p:nvCxnSpPr>
          <p:spPr>
            <a:xfrm flipV="1">
              <a:off x="4476997" y="5700156"/>
              <a:ext cx="641268" cy="17813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2" name="灯片编号占位符 21"/>
          <p:cNvSpPr>
            <a:spLocks noGrp="1"/>
          </p:cNvSpPr>
          <p:nvPr>
            <p:ph type="sldNum" sz="quarter" idx="12"/>
          </p:nvPr>
        </p:nvSpPr>
        <p:spPr/>
        <p:txBody>
          <a:bodyPr/>
          <a:lstStyle/>
          <a:p>
            <a:fld id="{3CC63E4C-4642-794D-A2FD-70F6B81535F5}" type="slidenum">
              <a:rPr lang="en-US" smtClean="0">
                <a:solidFill>
                  <a:prstClr val="black">
                    <a:tint val="75000"/>
                  </a:prstClr>
                </a:solidFill>
              </a:rPr>
              <a:pPr/>
              <a:t>62</a:t>
            </a:fld>
            <a:endParaRPr lang="en-US" dirty="0">
              <a:solidFill>
                <a:prstClr val="black">
                  <a:tint val="75000"/>
                </a:prstClr>
              </a:solidFill>
            </a:endParaRPr>
          </a:p>
        </p:txBody>
      </p:sp>
    </p:spTree>
    <p:extLst>
      <p:ext uri="{BB962C8B-B14F-4D97-AF65-F5344CB8AC3E}">
        <p14:creationId xmlns:p14="http://schemas.microsoft.com/office/powerpoint/2010/main" val="1195539618"/>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lang="zh-CN" altLang="en-US" dirty="0">
                <a:solidFill>
                  <a:schemeClr val="accent1"/>
                </a:solidFill>
                <a:latin typeface="+mj-ea"/>
              </a:rPr>
              <a:t>数据冒险</a:t>
            </a:r>
            <a:r>
              <a:rPr lang="zh-CN" altLang="en-US" dirty="0" smtClean="0">
                <a:solidFill>
                  <a:schemeClr val="accent1"/>
                </a:solidFill>
                <a:latin typeface="+mj-ea"/>
              </a:rPr>
              <a:t>：</a:t>
            </a:r>
            <a:r>
              <a:rPr lang="zh-CN" altLang="en-US" dirty="0">
                <a:solidFill>
                  <a:schemeClr val="accent1"/>
                </a:solidFill>
                <a:latin typeface="+mj-ea"/>
              </a:rPr>
              <a:t>装载</a:t>
            </a:r>
            <a:r>
              <a:rPr lang="en-US" dirty="0" smtClean="0">
                <a:solidFill>
                  <a:schemeClr val="accent1"/>
                </a:solidFill>
                <a:latin typeface="+mj-ea"/>
              </a:rPr>
              <a:t>(</a:t>
            </a:r>
            <a:r>
              <a:rPr lang="en-US" dirty="0">
                <a:solidFill>
                  <a:schemeClr val="accent1"/>
                </a:solidFill>
                <a:latin typeface="+mj-ea"/>
              </a:rPr>
              <a:t>3/4)</a:t>
            </a:r>
          </a:p>
        </p:txBody>
      </p:sp>
      <p:sp>
        <p:nvSpPr>
          <p:cNvPr id="69635" name="Rectangle 3"/>
          <p:cNvSpPr>
            <a:spLocks noGrp="1" noChangeArrowheads="1"/>
          </p:cNvSpPr>
          <p:nvPr>
            <p:ph idx="1"/>
          </p:nvPr>
        </p:nvSpPr>
        <p:spPr>
          <a:xfrm>
            <a:off x="457200" y="1600200"/>
            <a:ext cx="8229600" cy="640080"/>
          </a:xfrm>
        </p:spPr>
        <p:txBody>
          <a:bodyPr>
            <a:normAutofit/>
          </a:bodyPr>
          <a:lstStyle/>
          <a:p>
            <a:r>
              <a:rPr lang="zh-CN" altLang="en-US" sz="3000" dirty="0">
                <a:latin typeface="Courier New" pitchFamily="49" charset="0"/>
                <a:ea typeface="ＭＳ Ｐゴシック" pitchFamily="34" charset="-128"/>
                <a:cs typeface="Courier New" pitchFamily="49" charset="0"/>
              </a:rPr>
              <a:t>阻</a:t>
            </a:r>
            <a:r>
              <a:rPr lang="zh-CN" altLang="en-US" sz="3000" dirty="0" smtClean="0">
                <a:latin typeface="Courier New" pitchFamily="49" charset="0"/>
                <a:ea typeface="ＭＳ Ｐゴシック" pitchFamily="34" charset="-128"/>
                <a:cs typeface="Courier New" pitchFamily="49" charset="0"/>
              </a:rPr>
              <a:t>塞等同于</a:t>
            </a:r>
            <a:r>
              <a:rPr lang="en-US" sz="3000" dirty="0" smtClean="0">
                <a:latin typeface="Courier New" pitchFamily="49" charset="0"/>
                <a:ea typeface="ＭＳ Ｐゴシック" pitchFamily="34" charset="-128"/>
                <a:cs typeface="Courier New" pitchFamily="49" charset="0"/>
              </a:rPr>
              <a:t>nop</a:t>
            </a:r>
          </a:p>
        </p:txBody>
      </p:sp>
      <p:grpSp>
        <p:nvGrpSpPr>
          <p:cNvPr id="137" name="Group 136"/>
          <p:cNvGrpSpPr/>
          <p:nvPr/>
        </p:nvGrpSpPr>
        <p:grpSpPr>
          <a:xfrm>
            <a:off x="381000" y="2286000"/>
            <a:ext cx="8316913" cy="4206875"/>
            <a:chOff x="381000" y="2286000"/>
            <a:chExt cx="8316913" cy="4206875"/>
          </a:xfrm>
        </p:grpSpPr>
        <p:grpSp>
          <p:nvGrpSpPr>
            <p:cNvPr id="2" name="Group 4"/>
            <p:cNvGrpSpPr>
              <a:grpSpLocks/>
            </p:cNvGrpSpPr>
            <p:nvPr/>
          </p:nvGrpSpPr>
          <p:grpSpPr bwMode="auto">
            <a:xfrm>
              <a:off x="3048000" y="2286000"/>
              <a:ext cx="4800600" cy="4206875"/>
              <a:chOff x="1934" y="1056"/>
              <a:chExt cx="3024" cy="2650"/>
            </a:xfrm>
          </p:grpSpPr>
          <p:sp>
            <p:nvSpPr>
              <p:cNvPr id="69736" name="Line 5"/>
              <p:cNvSpPr>
                <a:spLocks noChangeShapeType="1"/>
              </p:cNvSpPr>
              <p:nvPr/>
            </p:nvSpPr>
            <p:spPr bwMode="auto">
              <a:xfrm>
                <a:off x="1934" y="1056"/>
                <a:ext cx="0" cy="2650"/>
              </a:xfrm>
              <a:prstGeom prst="line">
                <a:avLst/>
              </a:prstGeom>
              <a:noFill/>
              <a:ln w="25400">
                <a:solidFill>
                  <a:schemeClr val="tx1"/>
                </a:solidFill>
                <a:prstDash val="sysDot"/>
                <a:round/>
                <a:headEnd/>
                <a:tailEnd/>
              </a:ln>
            </p:spPr>
            <p:txBody>
              <a:bodyPr wrap="none" anchor="ctr"/>
              <a:lstStyle/>
              <a:p>
                <a:endParaRPr lang="en-US"/>
              </a:p>
            </p:txBody>
          </p:sp>
          <p:sp>
            <p:nvSpPr>
              <p:cNvPr id="69737" name="Line 6"/>
              <p:cNvSpPr>
                <a:spLocks noChangeShapeType="1"/>
              </p:cNvSpPr>
              <p:nvPr/>
            </p:nvSpPr>
            <p:spPr bwMode="auto">
              <a:xfrm>
                <a:off x="2366" y="1056"/>
                <a:ext cx="0" cy="2650"/>
              </a:xfrm>
              <a:prstGeom prst="line">
                <a:avLst/>
              </a:prstGeom>
              <a:noFill/>
              <a:ln w="25400">
                <a:solidFill>
                  <a:schemeClr val="tx1"/>
                </a:solidFill>
                <a:prstDash val="sysDot"/>
                <a:round/>
                <a:headEnd/>
                <a:tailEnd/>
              </a:ln>
            </p:spPr>
            <p:txBody>
              <a:bodyPr wrap="none" anchor="ctr"/>
              <a:lstStyle/>
              <a:p>
                <a:endParaRPr lang="en-US"/>
              </a:p>
            </p:txBody>
          </p:sp>
          <p:sp>
            <p:nvSpPr>
              <p:cNvPr id="69738" name="Line 7"/>
              <p:cNvSpPr>
                <a:spLocks noChangeShapeType="1"/>
              </p:cNvSpPr>
              <p:nvPr/>
            </p:nvSpPr>
            <p:spPr bwMode="auto">
              <a:xfrm>
                <a:off x="2798" y="1056"/>
                <a:ext cx="0" cy="2650"/>
              </a:xfrm>
              <a:prstGeom prst="line">
                <a:avLst/>
              </a:prstGeom>
              <a:noFill/>
              <a:ln w="25400">
                <a:solidFill>
                  <a:schemeClr val="tx1"/>
                </a:solidFill>
                <a:prstDash val="sysDot"/>
                <a:round/>
                <a:headEnd/>
                <a:tailEnd/>
              </a:ln>
            </p:spPr>
            <p:txBody>
              <a:bodyPr wrap="none" anchor="ctr"/>
              <a:lstStyle/>
              <a:p>
                <a:endParaRPr lang="en-US"/>
              </a:p>
            </p:txBody>
          </p:sp>
          <p:sp>
            <p:nvSpPr>
              <p:cNvPr id="69739" name="Line 8"/>
              <p:cNvSpPr>
                <a:spLocks noChangeShapeType="1"/>
              </p:cNvSpPr>
              <p:nvPr/>
            </p:nvSpPr>
            <p:spPr bwMode="auto">
              <a:xfrm>
                <a:off x="3230" y="1056"/>
                <a:ext cx="0" cy="2650"/>
              </a:xfrm>
              <a:prstGeom prst="line">
                <a:avLst/>
              </a:prstGeom>
              <a:noFill/>
              <a:ln w="25400">
                <a:solidFill>
                  <a:schemeClr val="tx1"/>
                </a:solidFill>
                <a:prstDash val="sysDot"/>
                <a:round/>
                <a:headEnd/>
                <a:tailEnd/>
              </a:ln>
            </p:spPr>
            <p:txBody>
              <a:bodyPr wrap="none" anchor="ctr"/>
              <a:lstStyle/>
              <a:p>
                <a:endParaRPr lang="en-US"/>
              </a:p>
            </p:txBody>
          </p:sp>
          <p:sp>
            <p:nvSpPr>
              <p:cNvPr id="69740" name="Line 9"/>
              <p:cNvSpPr>
                <a:spLocks noChangeShapeType="1"/>
              </p:cNvSpPr>
              <p:nvPr/>
            </p:nvSpPr>
            <p:spPr bwMode="auto">
              <a:xfrm>
                <a:off x="3662" y="1056"/>
                <a:ext cx="0" cy="2650"/>
              </a:xfrm>
              <a:prstGeom prst="line">
                <a:avLst/>
              </a:prstGeom>
              <a:noFill/>
              <a:ln w="25400">
                <a:solidFill>
                  <a:schemeClr val="tx1"/>
                </a:solidFill>
                <a:prstDash val="sysDot"/>
                <a:round/>
                <a:headEnd/>
                <a:tailEnd/>
              </a:ln>
            </p:spPr>
            <p:txBody>
              <a:bodyPr wrap="none" anchor="ctr"/>
              <a:lstStyle/>
              <a:p>
                <a:endParaRPr lang="en-US"/>
              </a:p>
            </p:txBody>
          </p:sp>
          <p:sp>
            <p:nvSpPr>
              <p:cNvPr id="69741" name="Line 10"/>
              <p:cNvSpPr>
                <a:spLocks noChangeShapeType="1"/>
              </p:cNvSpPr>
              <p:nvPr/>
            </p:nvSpPr>
            <p:spPr bwMode="auto">
              <a:xfrm>
                <a:off x="4094" y="1056"/>
                <a:ext cx="0" cy="2650"/>
              </a:xfrm>
              <a:prstGeom prst="line">
                <a:avLst/>
              </a:prstGeom>
              <a:noFill/>
              <a:ln w="25400">
                <a:solidFill>
                  <a:schemeClr val="tx1"/>
                </a:solidFill>
                <a:prstDash val="sysDot"/>
                <a:round/>
                <a:headEnd/>
                <a:tailEnd/>
              </a:ln>
            </p:spPr>
            <p:txBody>
              <a:bodyPr wrap="none" anchor="ctr"/>
              <a:lstStyle/>
              <a:p>
                <a:endParaRPr lang="en-US"/>
              </a:p>
            </p:txBody>
          </p:sp>
          <p:sp>
            <p:nvSpPr>
              <p:cNvPr id="69742" name="Line 11"/>
              <p:cNvSpPr>
                <a:spLocks noChangeShapeType="1"/>
              </p:cNvSpPr>
              <p:nvPr/>
            </p:nvSpPr>
            <p:spPr bwMode="auto">
              <a:xfrm flipH="1">
                <a:off x="4510" y="1056"/>
                <a:ext cx="16" cy="2650"/>
              </a:xfrm>
              <a:prstGeom prst="line">
                <a:avLst/>
              </a:prstGeom>
              <a:noFill/>
              <a:ln w="25400">
                <a:solidFill>
                  <a:schemeClr val="tx1"/>
                </a:solidFill>
                <a:prstDash val="sysDot"/>
                <a:round/>
                <a:headEnd/>
                <a:tailEnd/>
              </a:ln>
            </p:spPr>
            <p:txBody>
              <a:bodyPr wrap="none" anchor="ctr"/>
              <a:lstStyle/>
              <a:p>
                <a:endParaRPr lang="en-US"/>
              </a:p>
            </p:txBody>
          </p:sp>
          <p:sp>
            <p:nvSpPr>
              <p:cNvPr id="69743" name="Line 12"/>
              <p:cNvSpPr>
                <a:spLocks noChangeShapeType="1"/>
              </p:cNvSpPr>
              <p:nvPr/>
            </p:nvSpPr>
            <p:spPr bwMode="auto">
              <a:xfrm flipH="1">
                <a:off x="4942" y="1056"/>
                <a:ext cx="16" cy="2650"/>
              </a:xfrm>
              <a:prstGeom prst="line">
                <a:avLst/>
              </a:prstGeom>
              <a:noFill/>
              <a:ln w="25400">
                <a:solidFill>
                  <a:schemeClr val="tx1"/>
                </a:solidFill>
                <a:prstDash val="sysDot"/>
                <a:round/>
                <a:headEnd/>
                <a:tailEnd/>
              </a:ln>
            </p:spPr>
            <p:txBody>
              <a:bodyPr wrap="none" anchor="ctr"/>
              <a:lstStyle/>
              <a:p>
                <a:endParaRPr lang="en-US"/>
              </a:p>
            </p:txBody>
          </p:sp>
        </p:grpSp>
        <p:sp>
          <p:nvSpPr>
            <p:cNvPr id="69637" name="Rectangle 13"/>
            <p:cNvSpPr>
              <a:spLocks noChangeArrowheads="1"/>
            </p:cNvSpPr>
            <p:nvPr/>
          </p:nvSpPr>
          <p:spPr bwMode="auto">
            <a:xfrm>
              <a:off x="390525" y="4253955"/>
              <a:ext cx="2657475" cy="951543"/>
            </a:xfrm>
            <a:prstGeom prst="rect">
              <a:avLst/>
            </a:prstGeom>
            <a:noFill/>
            <a:ln w="12700">
              <a:noFill/>
              <a:miter lim="800000"/>
              <a:headEnd/>
              <a:tailEnd/>
            </a:ln>
          </p:spPr>
          <p:txBody>
            <a:bodyPr lIns="90487" tIns="44450" rIns="90487" bIns="44450">
              <a:spAutoFit/>
            </a:bodyPr>
            <a:lstStyle/>
            <a:p>
              <a:r>
                <a:rPr lang="en-US" sz="2800" b="1" dirty="0">
                  <a:latin typeface="Arial" pitchFamily="34" charset="0"/>
                </a:rPr>
                <a:t>sub $t3,$t0,$t2</a:t>
              </a:r>
            </a:p>
            <a:p>
              <a:endParaRPr lang="en-US" sz="2800" b="1" dirty="0">
                <a:latin typeface="Arial" pitchFamily="34" charset="0"/>
              </a:endParaRPr>
            </a:p>
          </p:txBody>
        </p:sp>
        <p:sp>
          <p:nvSpPr>
            <p:cNvPr id="69638" name="Rectangle 14"/>
            <p:cNvSpPr>
              <a:spLocks noChangeArrowheads="1"/>
            </p:cNvSpPr>
            <p:nvPr/>
          </p:nvSpPr>
          <p:spPr bwMode="auto">
            <a:xfrm>
              <a:off x="381000" y="4968330"/>
              <a:ext cx="2676525" cy="520700"/>
            </a:xfrm>
            <a:prstGeom prst="rect">
              <a:avLst/>
            </a:prstGeom>
            <a:noFill/>
            <a:ln w="12700">
              <a:noFill/>
              <a:miter lim="800000"/>
              <a:headEnd/>
              <a:tailEnd/>
            </a:ln>
          </p:spPr>
          <p:txBody>
            <a:bodyPr wrap="none" lIns="90487" tIns="44450" rIns="90487" bIns="44450">
              <a:spAutoFit/>
            </a:bodyPr>
            <a:lstStyle/>
            <a:p>
              <a:r>
                <a:rPr lang="en-US" sz="2800" b="1">
                  <a:solidFill>
                    <a:schemeClr val="tx1"/>
                  </a:solidFill>
                  <a:latin typeface="Arial" pitchFamily="34" charset="0"/>
                </a:rPr>
                <a:t>and $t5,</a:t>
              </a:r>
              <a:r>
                <a:rPr lang="en-US" sz="2800" b="1">
                  <a:latin typeface="Arial" pitchFamily="34" charset="0"/>
                </a:rPr>
                <a:t>$t0</a:t>
              </a:r>
              <a:r>
                <a:rPr lang="en-US" sz="2800" b="1">
                  <a:solidFill>
                    <a:schemeClr val="tx1"/>
                  </a:solidFill>
                  <a:latin typeface="Arial" pitchFamily="34" charset="0"/>
                </a:rPr>
                <a:t>,$t4</a:t>
              </a:r>
            </a:p>
          </p:txBody>
        </p:sp>
        <p:grpSp>
          <p:nvGrpSpPr>
            <p:cNvPr id="3" name="Group 15"/>
            <p:cNvGrpSpPr>
              <a:grpSpLocks/>
            </p:cNvGrpSpPr>
            <p:nvPr/>
          </p:nvGrpSpPr>
          <p:grpSpPr bwMode="auto">
            <a:xfrm>
              <a:off x="381000" y="5677943"/>
              <a:ext cx="8316913" cy="814387"/>
              <a:chOff x="240" y="2991"/>
              <a:chExt cx="5239" cy="513"/>
            </a:xfrm>
            <a:noFill/>
          </p:grpSpPr>
          <p:sp>
            <p:nvSpPr>
              <p:cNvPr id="2794512" name="Rectangle 16"/>
              <p:cNvSpPr>
                <a:spLocks noChangeArrowheads="1"/>
              </p:cNvSpPr>
              <p:nvPr/>
            </p:nvSpPr>
            <p:spPr bwMode="auto">
              <a:xfrm>
                <a:off x="240" y="3051"/>
                <a:ext cx="1636" cy="328"/>
              </a:xfrm>
              <a:prstGeom prst="rect">
                <a:avLst/>
              </a:prstGeom>
              <a:grpFill/>
              <a:ln w="12700">
                <a:noFill/>
                <a:miter lim="800000"/>
                <a:headEnd/>
                <a:tailEnd/>
              </a:ln>
              <a:effectLst/>
            </p:spPr>
            <p:txBody>
              <a:bodyPr wrap="none" lIns="90487" tIns="44450" rIns="90487" bIns="44450">
                <a:spAutoFit/>
              </a:bodyPr>
              <a:lstStyle/>
              <a:p>
                <a:pPr>
                  <a:defRPr/>
                </a:pPr>
                <a:r>
                  <a:rPr lang="en-US" sz="2800" b="1" dirty="0">
                    <a:solidFill>
                      <a:schemeClr val="tx1"/>
                    </a:solidFill>
                    <a:latin typeface="Arial" pitchFamily="-65" charset="0"/>
                    <a:ea typeface="+mn-ea"/>
                  </a:rPr>
                  <a:t>or   $t7,</a:t>
                </a:r>
                <a:r>
                  <a:rPr lang="en-US" sz="2800" b="1" dirty="0">
                    <a:latin typeface="Arial" pitchFamily="-65" charset="0"/>
                    <a:ea typeface="+mn-ea"/>
                  </a:rPr>
                  <a:t>$t0</a:t>
                </a:r>
                <a:r>
                  <a:rPr lang="en-US" sz="2800" b="1" dirty="0">
                    <a:solidFill>
                      <a:schemeClr val="tx1"/>
                    </a:solidFill>
                    <a:latin typeface="Arial" pitchFamily="-65" charset="0"/>
                    <a:ea typeface="+mn-ea"/>
                  </a:rPr>
                  <a:t>,$t6</a:t>
                </a:r>
              </a:p>
            </p:txBody>
          </p:sp>
          <p:sp>
            <p:nvSpPr>
              <p:cNvPr id="2794513" name="Freeform 17" descr="25%"/>
              <p:cNvSpPr>
                <a:spLocks/>
              </p:cNvSpPr>
              <p:nvPr/>
            </p:nvSpPr>
            <p:spPr bwMode="auto">
              <a:xfrm>
                <a:off x="4318" y="3087"/>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4514" name="Freeform 18"/>
              <p:cNvSpPr>
                <a:spLocks/>
              </p:cNvSpPr>
              <p:nvPr/>
            </p:nvSpPr>
            <p:spPr bwMode="auto">
              <a:xfrm>
                <a:off x="4636" y="2991"/>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4515" name="Freeform 19"/>
              <p:cNvSpPr>
                <a:spLocks/>
              </p:cNvSpPr>
              <p:nvPr/>
            </p:nvSpPr>
            <p:spPr bwMode="auto">
              <a:xfrm>
                <a:off x="4977" y="3231"/>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4516" name="Freeform 20"/>
              <p:cNvSpPr>
                <a:spLocks/>
              </p:cNvSpPr>
              <p:nvPr/>
            </p:nvSpPr>
            <p:spPr bwMode="auto">
              <a:xfrm>
                <a:off x="3710" y="3087"/>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4517" name="Freeform 21"/>
              <p:cNvSpPr>
                <a:spLocks/>
              </p:cNvSpPr>
              <p:nvPr/>
            </p:nvSpPr>
            <p:spPr bwMode="auto">
              <a:xfrm>
                <a:off x="3868" y="3081"/>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4518" name="Rectangle 22"/>
              <p:cNvSpPr>
                <a:spLocks noChangeArrowheads="1"/>
              </p:cNvSpPr>
              <p:nvPr/>
            </p:nvSpPr>
            <p:spPr bwMode="auto">
              <a:xfrm>
                <a:off x="3691" y="3089"/>
                <a:ext cx="228" cy="210"/>
              </a:xfrm>
              <a:prstGeom prst="rect">
                <a:avLst/>
              </a:prstGeom>
              <a:grpFill/>
              <a:ln w="12700">
                <a:noFill/>
                <a:miter lim="800000"/>
                <a:headEnd/>
                <a:tailEnd/>
              </a:ln>
              <a:effectLst/>
            </p:spPr>
            <p:txBody>
              <a:bodyPr wrap="none" lIns="90487" tIns="44450" rIns="90487" bIns="44450">
                <a:spAutoFit/>
              </a:bodyPr>
              <a:lstStyle/>
              <a:p>
                <a:pPr>
                  <a:defRPr/>
                </a:pPr>
                <a:r>
                  <a:rPr lang="en-US" sz="1600" b="1" smtClean="0">
                    <a:solidFill>
                      <a:schemeClr val="tx1"/>
                    </a:solidFill>
                    <a:latin typeface="Times" pitchFamily="-65" charset="0"/>
                    <a:ea typeface="+mn-ea"/>
                  </a:rPr>
                  <a:t>I$</a:t>
                </a:r>
                <a:endParaRPr lang="en-US" sz="1600" b="1" dirty="0">
                  <a:solidFill>
                    <a:schemeClr val="tx1"/>
                  </a:solidFill>
                  <a:latin typeface="Times" pitchFamily="-65" charset="0"/>
                  <a:ea typeface="+mn-ea"/>
                </a:endParaRPr>
              </a:p>
            </p:txBody>
          </p:sp>
          <p:sp>
            <p:nvSpPr>
              <p:cNvPr id="2794519" name="Rectangle 23"/>
              <p:cNvSpPr>
                <a:spLocks noChangeArrowheads="1"/>
              </p:cNvSpPr>
              <p:nvPr/>
            </p:nvSpPr>
            <p:spPr bwMode="auto">
              <a:xfrm rot="5400000">
                <a:off x="4537" y="3114"/>
                <a:ext cx="384"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ALU</a:t>
                </a:r>
              </a:p>
            </p:txBody>
          </p:sp>
          <p:sp>
            <p:nvSpPr>
              <p:cNvPr id="2794520" name="Rectangle 24"/>
              <p:cNvSpPr>
                <a:spLocks noChangeArrowheads="1"/>
              </p:cNvSpPr>
              <p:nvPr/>
            </p:nvSpPr>
            <p:spPr bwMode="auto">
              <a:xfrm>
                <a:off x="4151" y="3094"/>
                <a:ext cx="327"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Reg</a:t>
                </a:r>
              </a:p>
            </p:txBody>
          </p:sp>
          <p:sp>
            <p:nvSpPr>
              <p:cNvPr id="2794521" name="Freeform 25"/>
              <p:cNvSpPr>
                <a:spLocks/>
              </p:cNvSpPr>
              <p:nvPr/>
            </p:nvSpPr>
            <p:spPr bwMode="auto">
              <a:xfrm>
                <a:off x="4170" y="3087"/>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4522" name="Line 26"/>
              <p:cNvSpPr>
                <a:spLocks noChangeShapeType="1"/>
              </p:cNvSpPr>
              <p:nvPr/>
            </p:nvSpPr>
            <p:spPr bwMode="auto">
              <a:xfrm>
                <a:off x="4055" y="3231"/>
                <a:ext cx="96"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4523" name="Freeform 27"/>
              <p:cNvSpPr>
                <a:spLocks/>
              </p:cNvSpPr>
              <p:nvPr/>
            </p:nvSpPr>
            <p:spPr bwMode="auto">
              <a:xfrm>
                <a:off x="4117" y="3135"/>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4524" name="Line 28"/>
              <p:cNvSpPr>
                <a:spLocks noChangeShapeType="1"/>
              </p:cNvSpPr>
              <p:nvPr/>
            </p:nvSpPr>
            <p:spPr bwMode="auto">
              <a:xfrm>
                <a:off x="4471" y="3135"/>
                <a:ext cx="157"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4525" name="Rectangle 29"/>
              <p:cNvSpPr>
                <a:spLocks noChangeArrowheads="1"/>
              </p:cNvSpPr>
              <p:nvPr/>
            </p:nvSpPr>
            <p:spPr bwMode="auto">
              <a:xfrm>
                <a:off x="4968" y="3089"/>
                <a:ext cx="302"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 D$</a:t>
                </a:r>
              </a:p>
            </p:txBody>
          </p:sp>
          <p:sp>
            <p:nvSpPr>
              <p:cNvPr id="2794526" name="Freeform 30"/>
              <p:cNvSpPr>
                <a:spLocks/>
              </p:cNvSpPr>
              <p:nvPr/>
            </p:nvSpPr>
            <p:spPr bwMode="auto">
              <a:xfrm>
                <a:off x="5019" y="3087"/>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4527" name="Freeform 31"/>
              <p:cNvSpPr>
                <a:spLocks/>
              </p:cNvSpPr>
              <p:nvPr/>
            </p:nvSpPr>
            <p:spPr bwMode="auto">
              <a:xfrm>
                <a:off x="5180" y="3087"/>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4528" name="Line 32"/>
              <p:cNvSpPr>
                <a:spLocks noChangeShapeType="1"/>
              </p:cNvSpPr>
              <p:nvPr/>
            </p:nvSpPr>
            <p:spPr bwMode="auto">
              <a:xfrm>
                <a:off x="5340" y="3231"/>
                <a:ext cx="139"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4529" name="Line 33"/>
              <p:cNvSpPr>
                <a:spLocks noChangeShapeType="1"/>
              </p:cNvSpPr>
              <p:nvPr/>
            </p:nvSpPr>
            <p:spPr bwMode="auto">
              <a:xfrm>
                <a:off x="4856" y="3231"/>
                <a:ext cx="155"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4530" name="Line 34"/>
              <p:cNvSpPr>
                <a:spLocks noChangeShapeType="1"/>
              </p:cNvSpPr>
              <p:nvPr/>
            </p:nvSpPr>
            <p:spPr bwMode="auto">
              <a:xfrm>
                <a:off x="4471" y="3327"/>
                <a:ext cx="157"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4531" name="Freeform 35"/>
              <p:cNvSpPr>
                <a:spLocks/>
              </p:cNvSpPr>
              <p:nvPr/>
            </p:nvSpPr>
            <p:spPr bwMode="auto">
              <a:xfrm>
                <a:off x="4564" y="3226"/>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grpSp>
        <p:sp>
          <p:nvSpPr>
            <p:cNvPr id="69640" name="Rectangle 36"/>
            <p:cNvSpPr>
              <a:spLocks noChangeArrowheads="1"/>
            </p:cNvSpPr>
            <p:nvPr/>
          </p:nvSpPr>
          <p:spPr bwMode="auto">
            <a:xfrm>
              <a:off x="533400" y="2290218"/>
              <a:ext cx="2341987" cy="951543"/>
            </a:xfrm>
            <a:prstGeom prst="rect">
              <a:avLst/>
            </a:prstGeom>
            <a:noFill/>
            <a:ln w="12700">
              <a:noFill/>
              <a:miter lim="800000"/>
              <a:headEnd/>
              <a:tailEnd/>
            </a:ln>
          </p:spPr>
          <p:txBody>
            <a:bodyPr wrap="none" lIns="90487" tIns="44450" rIns="90487" bIns="44450">
              <a:spAutoFit/>
            </a:bodyPr>
            <a:lstStyle/>
            <a:p>
              <a:r>
                <a:rPr lang="en-US" sz="2800" b="1" dirty="0" err="1">
                  <a:latin typeface="Arial" pitchFamily="34" charset="0"/>
                </a:rPr>
                <a:t>lw</a:t>
              </a:r>
              <a:r>
                <a:rPr lang="en-US" sz="2800" b="1" dirty="0">
                  <a:latin typeface="Arial" pitchFamily="34" charset="0"/>
                </a:rPr>
                <a:t> $t0, 0($t1)</a:t>
              </a:r>
            </a:p>
            <a:p>
              <a:endParaRPr lang="en-US" sz="2800" b="1" dirty="0">
                <a:latin typeface="Arial" pitchFamily="34" charset="0"/>
              </a:endParaRPr>
            </a:p>
          </p:txBody>
        </p:sp>
        <p:grpSp>
          <p:nvGrpSpPr>
            <p:cNvPr id="4" name="Group 37"/>
            <p:cNvGrpSpPr>
              <a:grpSpLocks/>
            </p:cNvGrpSpPr>
            <p:nvPr/>
          </p:nvGrpSpPr>
          <p:grpSpPr bwMode="auto">
            <a:xfrm>
              <a:off x="3119438" y="2328318"/>
              <a:ext cx="3297237" cy="814387"/>
              <a:chOff x="1965" y="881"/>
              <a:chExt cx="2077" cy="513"/>
            </a:xfrm>
          </p:grpSpPr>
          <p:sp>
            <p:nvSpPr>
              <p:cNvPr id="69712" name="Freeform 38" descr="25%"/>
              <p:cNvSpPr>
                <a:spLocks/>
              </p:cNvSpPr>
              <p:nvPr/>
            </p:nvSpPr>
            <p:spPr bwMode="auto">
              <a:xfrm>
                <a:off x="3742" y="97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sp>
            <p:nvSpPr>
              <p:cNvPr id="69713" name="Freeform 39"/>
              <p:cNvSpPr>
                <a:spLocks/>
              </p:cNvSpPr>
              <p:nvPr/>
            </p:nvSpPr>
            <p:spPr bwMode="auto">
              <a:xfrm>
                <a:off x="2891" y="88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69714" name="Rectangle 40"/>
              <p:cNvSpPr>
                <a:spLocks noChangeArrowheads="1"/>
              </p:cNvSpPr>
              <p:nvPr/>
            </p:nvSpPr>
            <p:spPr bwMode="auto">
              <a:xfrm rot="5400000">
                <a:off x="2792" y="1004"/>
                <a:ext cx="384"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sp>
            <p:nvSpPr>
              <p:cNvPr id="69715" name="Rectangle 41"/>
              <p:cNvSpPr>
                <a:spLocks noChangeArrowheads="1"/>
              </p:cNvSpPr>
              <p:nvPr/>
            </p:nvSpPr>
            <p:spPr bwMode="auto">
              <a:xfrm>
                <a:off x="2025" y="1011"/>
                <a:ext cx="228" cy="210"/>
              </a:xfrm>
              <a:prstGeom prst="rect">
                <a:avLst/>
              </a:prstGeom>
              <a:noFill/>
              <a:ln w="12700">
                <a:noFill/>
                <a:miter lim="800000"/>
                <a:headEnd/>
                <a:tailEnd/>
              </a:ln>
            </p:spPr>
            <p:txBody>
              <a:bodyPr wrap="none" lIns="90487" tIns="44450" rIns="90487" bIns="44450">
                <a:spAutoFit/>
              </a:bodyPr>
              <a:lstStyle/>
              <a:p>
                <a:pPr algn="ctr"/>
                <a:r>
                  <a:rPr lang="en-US" sz="1600" b="1" smtClean="0">
                    <a:solidFill>
                      <a:schemeClr val="tx1"/>
                    </a:solidFill>
                    <a:latin typeface="Times" charset="0"/>
                  </a:rPr>
                  <a:t>I$</a:t>
                </a:r>
                <a:endParaRPr lang="en-US" sz="1600" b="1" dirty="0">
                  <a:solidFill>
                    <a:schemeClr val="tx1"/>
                  </a:solidFill>
                  <a:latin typeface="Times" charset="0"/>
                </a:endParaRPr>
              </a:p>
            </p:txBody>
          </p:sp>
          <p:grpSp>
            <p:nvGrpSpPr>
              <p:cNvPr id="5" name="Group 42"/>
              <p:cNvGrpSpPr>
                <a:grpSpLocks/>
              </p:cNvGrpSpPr>
              <p:nvPr/>
            </p:nvGrpSpPr>
            <p:grpSpPr bwMode="auto">
              <a:xfrm>
                <a:off x="1965" y="977"/>
                <a:ext cx="340" cy="289"/>
                <a:chOff x="1935" y="1349"/>
                <a:chExt cx="340" cy="289"/>
              </a:xfrm>
            </p:grpSpPr>
            <p:sp>
              <p:nvSpPr>
                <p:cNvPr id="69734" name="Freeform 43"/>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69735" name="Freeform 44"/>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grpSp>
          <p:sp>
            <p:nvSpPr>
              <p:cNvPr id="69717" name="Rectangle 45"/>
              <p:cNvSpPr>
                <a:spLocks noChangeArrowheads="1"/>
              </p:cNvSpPr>
              <p:nvPr/>
            </p:nvSpPr>
            <p:spPr bwMode="auto">
              <a:xfrm>
                <a:off x="2406" y="984"/>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9718" name="Freeform 46"/>
              <p:cNvSpPr>
                <a:spLocks/>
              </p:cNvSpPr>
              <p:nvPr/>
            </p:nvSpPr>
            <p:spPr bwMode="auto">
              <a:xfrm>
                <a:off x="2425" y="977"/>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69719" name="Freeform 47"/>
              <p:cNvSpPr>
                <a:spLocks/>
              </p:cNvSpPr>
              <p:nvPr/>
            </p:nvSpPr>
            <p:spPr bwMode="auto">
              <a:xfrm>
                <a:off x="2573" y="977"/>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lstStyle/>
              <a:p>
                <a:endParaRPr lang="en-US"/>
              </a:p>
            </p:txBody>
          </p:sp>
          <p:sp>
            <p:nvSpPr>
              <p:cNvPr id="69720" name="Line 48"/>
              <p:cNvSpPr>
                <a:spLocks noChangeShapeType="1"/>
              </p:cNvSpPr>
              <p:nvPr/>
            </p:nvSpPr>
            <p:spPr bwMode="auto">
              <a:xfrm>
                <a:off x="2310" y="1121"/>
                <a:ext cx="96" cy="0"/>
              </a:xfrm>
              <a:prstGeom prst="line">
                <a:avLst/>
              </a:prstGeom>
              <a:noFill/>
              <a:ln w="25400">
                <a:solidFill>
                  <a:schemeClr val="tx1"/>
                </a:solidFill>
                <a:round/>
                <a:headEnd/>
                <a:tailEnd/>
              </a:ln>
            </p:spPr>
            <p:txBody>
              <a:bodyPr wrap="none" anchor="ctr"/>
              <a:lstStyle/>
              <a:p>
                <a:endParaRPr lang="en-US"/>
              </a:p>
            </p:txBody>
          </p:sp>
          <p:sp>
            <p:nvSpPr>
              <p:cNvPr id="69721" name="Freeform 49"/>
              <p:cNvSpPr>
                <a:spLocks/>
              </p:cNvSpPr>
              <p:nvPr/>
            </p:nvSpPr>
            <p:spPr bwMode="auto">
              <a:xfrm>
                <a:off x="2372" y="1025"/>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69722" name="Line 50"/>
              <p:cNvSpPr>
                <a:spLocks noChangeShapeType="1"/>
              </p:cNvSpPr>
              <p:nvPr/>
            </p:nvSpPr>
            <p:spPr bwMode="auto">
              <a:xfrm>
                <a:off x="2726" y="1025"/>
                <a:ext cx="157" cy="0"/>
              </a:xfrm>
              <a:prstGeom prst="line">
                <a:avLst/>
              </a:prstGeom>
              <a:noFill/>
              <a:ln w="25400">
                <a:solidFill>
                  <a:schemeClr val="tx1"/>
                </a:solidFill>
                <a:round/>
                <a:headEnd/>
                <a:tailEnd/>
              </a:ln>
            </p:spPr>
            <p:txBody>
              <a:bodyPr wrap="none" anchor="ctr"/>
              <a:lstStyle/>
              <a:p>
                <a:endParaRPr lang="en-US"/>
              </a:p>
            </p:txBody>
          </p:sp>
          <p:sp>
            <p:nvSpPr>
              <p:cNvPr id="69723" name="Rectangle 51"/>
              <p:cNvSpPr>
                <a:spLocks noChangeArrowheads="1"/>
              </p:cNvSpPr>
              <p:nvPr/>
            </p:nvSpPr>
            <p:spPr bwMode="auto">
              <a:xfrm>
                <a:off x="3255" y="1021"/>
                <a:ext cx="302"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sp>
            <p:nvSpPr>
              <p:cNvPr id="69724" name="Rectangle 52"/>
              <p:cNvSpPr>
                <a:spLocks noChangeArrowheads="1"/>
              </p:cNvSpPr>
              <p:nvPr/>
            </p:nvSpPr>
            <p:spPr bwMode="auto">
              <a:xfrm>
                <a:off x="3715" y="979"/>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9725" name="Freeform 53"/>
              <p:cNvSpPr>
                <a:spLocks/>
              </p:cNvSpPr>
              <p:nvPr/>
            </p:nvSpPr>
            <p:spPr bwMode="auto">
              <a:xfrm>
                <a:off x="3883" y="97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sp>
            <p:nvSpPr>
              <p:cNvPr id="69726" name="Line 54"/>
              <p:cNvSpPr>
                <a:spLocks noChangeShapeType="1"/>
              </p:cNvSpPr>
              <p:nvPr/>
            </p:nvSpPr>
            <p:spPr bwMode="auto">
              <a:xfrm>
                <a:off x="3595" y="1121"/>
                <a:ext cx="139" cy="0"/>
              </a:xfrm>
              <a:prstGeom prst="line">
                <a:avLst/>
              </a:prstGeom>
              <a:noFill/>
              <a:ln w="25400">
                <a:solidFill>
                  <a:schemeClr val="tx1"/>
                </a:solidFill>
                <a:round/>
                <a:headEnd/>
                <a:tailEnd/>
              </a:ln>
            </p:spPr>
            <p:txBody>
              <a:bodyPr wrap="none" anchor="ctr"/>
              <a:lstStyle/>
              <a:p>
                <a:endParaRPr lang="en-US"/>
              </a:p>
            </p:txBody>
          </p:sp>
          <p:sp>
            <p:nvSpPr>
              <p:cNvPr id="69727" name="Line 55"/>
              <p:cNvSpPr>
                <a:spLocks noChangeShapeType="1"/>
              </p:cNvSpPr>
              <p:nvPr/>
            </p:nvSpPr>
            <p:spPr bwMode="auto">
              <a:xfrm>
                <a:off x="3111" y="1121"/>
                <a:ext cx="155" cy="0"/>
              </a:xfrm>
              <a:prstGeom prst="line">
                <a:avLst/>
              </a:prstGeom>
              <a:noFill/>
              <a:ln w="25400">
                <a:solidFill>
                  <a:schemeClr val="tx1"/>
                </a:solidFill>
                <a:round/>
                <a:headEnd/>
                <a:tailEnd/>
              </a:ln>
            </p:spPr>
            <p:txBody>
              <a:bodyPr wrap="none" anchor="ctr"/>
              <a:lstStyle/>
              <a:p>
                <a:endParaRPr lang="en-US"/>
              </a:p>
            </p:txBody>
          </p:sp>
          <p:sp>
            <p:nvSpPr>
              <p:cNvPr id="69728" name="Freeform 56"/>
              <p:cNvSpPr>
                <a:spLocks/>
              </p:cNvSpPr>
              <p:nvPr/>
            </p:nvSpPr>
            <p:spPr bwMode="auto">
              <a:xfrm>
                <a:off x="3232" y="1121"/>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sp>
            <p:nvSpPr>
              <p:cNvPr id="69729" name="Line 57"/>
              <p:cNvSpPr>
                <a:spLocks noChangeShapeType="1"/>
              </p:cNvSpPr>
              <p:nvPr/>
            </p:nvSpPr>
            <p:spPr bwMode="auto">
              <a:xfrm>
                <a:off x="2726" y="1217"/>
                <a:ext cx="157" cy="0"/>
              </a:xfrm>
              <a:prstGeom prst="line">
                <a:avLst/>
              </a:prstGeom>
              <a:noFill/>
              <a:ln w="25400">
                <a:solidFill>
                  <a:schemeClr val="tx1"/>
                </a:solidFill>
                <a:round/>
                <a:headEnd/>
                <a:tailEnd/>
              </a:ln>
            </p:spPr>
            <p:txBody>
              <a:bodyPr wrap="none" anchor="ctr"/>
              <a:lstStyle/>
              <a:p>
                <a:endParaRPr lang="en-US"/>
              </a:p>
            </p:txBody>
          </p:sp>
          <p:sp>
            <p:nvSpPr>
              <p:cNvPr id="69730" name="Freeform 58"/>
              <p:cNvSpPr>
                <a:spLocks/>
              </p:cNvSpPr>
              <p:nvPr/>
            </p:nvSpPr>
            <p:spPr bwMode="auto">
              <a:xfrm>
                <a:off x="2819" y="1116"/>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nvGrpSpPr>
              <p:cNvPr id="6" name="Group 59"/>
              <p:cNvGrpSpPr>
                <a:grpSpLocks/>
              </p:cNvGrpSpPr>
              <p:nvPr/>
            </p:nvGrpSpPr>
            <p:grpSpPr bwMode="auto">
              <a:xfrm>
                <a:off x="3265" y="955"/>
                <a:ext cx="325" cy="289"/>
                <a:chOff x="3671" y="1797"/>
                <a:chExt cx="325" cy="289"/>
              </a:xfrm>
            </p:grpSpPr>
            <p:sp>
              <p:nvSpPr>
                <p:cNvPr id="69732" name="Freeform 60"/>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69733" name="Freeform 61"/>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grpSp>
        </p:grpSp>
        <p:grpSp>
          <p:nvGrpSpPr>
            <p:cNvPr id="7" name="Group 62"/>
            <p:cNvGrpSpPr>
              <a:grpSpLocks/>
            </p:cNvGrpSpPr>
            <p:nvPr/>
          </p:nvGrpSpPr>
          <p:grpSpPr bwMode="auto">
            <a:xfrm>
              <a:off x="3657600" y="3215730"/>
              <a:ext cx="3527425" cy="685800"/>
              <a:chOff x="3202" y="2544"/>
              <a:chExt cx="2222" cy="432"/>
            </a:xfrm>
          </p:grpSpPr>
          <p:grpSp>
            <p:nvGrpSpPr>
              <p:cNvPr id="8" name="Group 63"/>
              <p:cNvGrpSpPr>
                <a:grpSpLocks/>
              </p:cNvGrpSpPr>
              <p:nvPr/>
            </p:nvGrpSpPr>
            <p:grpSpPr bwMode="auto">
              <a:xfrm>
                <a:off x="3202" y="2559"/>
                <a:ext cx="497" cy="417"/>
                <a:chOff x="2115" y="2560"/>
                <a:chExt cx="497" cy="417"/>
              </a:xfrm>
            </p:grpSpPr>
            <p:sp>
              <p:nvSpPr>
                <p:cNvPr id="69710" name="AutoShape 64"/>
                <p:cNvSpPr>
                  <a:spLocks noChangeArrowheads="1"/>
                </p:cNvSpPr>
                <p:nvPr/>
              </p:nvSpPr>
              <p:spPr bwMode="auto">
                <a:xfrm>
                  <a:off x="2115" y="2560"/>
                  <a:ext cx="490" cy="417"/>
                </a:xfrm>
                <a:prstGeom prst="cloudCallout">
                  <a:avLst>
                    <a:gd name="adj1" fmla="val -28569"/>
                    <a:gd name="adj2" fmla="val 42088"/>
                  </a:avLst>
                </a:prstGeom>
                <a:noFill/>
                <a:ln w="12700">
                  <a:solidFill>
                    <a:schemeClr val="tx1"/>
                  </a:solidFill>
                  <a:round/>
                  <a:headEnd/>
                  <a:tailEnd/>
                </a:ln>
              </p:spPr>
              <p:txBody>
                <a:bodyPr wrap="none" anchor="ctr"/>
                <a:lstStyle/>
                <a:p>
                  <a:pPr algn="ctr"/>
                  <a:endParaRPr lang="en-US" sz="3200">
                    <a:solidFill>
                      <a:schemeClr val="tx1"/>
                    </a:solidFill>
                    <a:latin typeface="Arial" pitchFamily="34" charset="0"/>
                  </a:endParaRPr>
                </a:p>
              </p:txBody>
            </p:sp>
            <p:sp>
              <p:nvSpPr>
                <p:cNvPr id="69711" name="Text Box 65"/>
                <p:cNvSpPr txBox="1">
                  <a:spLocks noChangeArrowheads="1"/>
                </p:cNvSpPr>
                <p:nvPr/>
              </p:nvSpPr>
              <p:spPr bwMode="auto">
                <a:xfrm>
                  <a:off x="2177" y="2573"/>
                  <a:ext cx="435" cy="404"/>
                </a:xfrm>
                <a:prstGeom prst="rect">
                  <a:avLst/>
                </a:prstGeom>
                <a:noFill/>
                <a:ln w="12700">
                  <a:noFill/>
                  <a:miter lim="800000"/>
                  <a:headEnd/>
                  <a:tailEnd/>
                </a:ln>
              </p:spPr>
              <p:txBody>
                <a:bodyPr>
                  <a:spAutoFit/>
                </a:bodyPr>
                <a:lstStyle/>
                <a:p>
                  <a:r>
                    <a:rPr lang="en-US" sz="1800" b="1">
                      <a:solidFill>
                        <a:schemeClr val="tx1"/>
                      </a:solidFill>
                      <a:latin typeface="Arial" pitchFamily="34" charset="0"/>
                    </a:rPr>
                    <a:t>bubble</a:t>
                  </a:r>
                </a:p>
              </p:txBody>
            </p:sp>
          </p:grpSp>
          <p:grpSp>
            <p:nvGrpSpPr>
              <p:cNvPr id="9" name="Group 66"/>
              <p:cNvGrpSpPr>
                <a:grpSpLocks/>
              </p:cNvGrpSpPr>
              <p:nvPr/>
            </p:nvGrpSpPr>
            <p:grpSpPr bwMode="auto">
              <a:xfrm>
                <a:off x="3600" y="2544"/>
                <a:ext cx="497" cy="417"/>
                <a:chOff x="2115" y="2560"/>
                <a:chExt cx="497" cy="417"/>
              </a:xfrm>
            </p:grpSpPr>
            <p:sp>
              <p:nvSpPr>
                <p:cNvPr id="69708" name="AutoShape 67"/>
                <p:cNvSpPr>
                  <a:spLocks noChangeArrowheads="1"/>
                </p:cNvSpPr>
                <p:nvPr/>
              </p:nvSpPr>
              <p:spPr bwMode="auto">
                <a:xfrm>
                  <a:off x="2115" y="2560"/>
                  <a:ext cx="490" cy="417"/>
                </a:xfrm>
                <a:prstGeom prst="cloudCallout">
                  <a:avLst>
                    <a:gd name="adj1" fmla="val -28569"/>
                    <a:gd name="adj2" fmla="val 42088"/>
                  </a:avLst>
                </a:prstGeom>
                <a:noFill/>
                <a:ln w="12700">
                  <a:solidFill>
                    <a:schemeClr val="tx1"/>
                  </a:solidFill>
                  <a:round/>
                  <a:headEnd/>
                  <a:tailEnd/>
                </a:ln>
              </p:spPr>
              <p:txBody>
                <a:bodyPr wrap="none" anchor="ctr"/>
                <a:lstStyle/>
                <a:p>
                  <a:pPr algn="ctr"/>
                  <a:endParaRPr lang="en-US" sz="3200">
                    <a:solidFill>
                      <a:schemeClr val="tx1"/>
                    </a:solidFill>
                    <a:latin typeface="Arial" pitchFamily="34" charset="0"/>
                  </a:endParaRPr>
                </a:p>
              </p:txBody>
            </p:sp>
            <p:sp>
              <p:nvSpPr>
                <p:cNvPr id="69709" name="Text Box 68"/>
                <p:cNvSpPr txBox="1">
                  <a:spLocks noChangeArrowheads="1"/>
                </p:cNvSpPr>
                <p:nvPr/>
              </p:nvSpPr>
              <p:spPr bwMode="auto">
                <a:xfrm>
                  <a:off x="2177" y="2573"/>
                  <a:ext cx="435" cy="404"/>
                </a:xfrm>
                <a:prstGeom prst="rect">
                  <a:avLst/>
                </a:prstGeom>
                <a:noFill/>
                <a:ln w="12700">
                  <a:noFill/>
                  <a:miter lim="800000"/>
                  <a:headEnd/>
                  <a:tailEnd/>
                </a:ln>
              </p:spPr>
              <p:txBody>
                <a:bodyPr>
                  <a:spAutoFit/>
                </a:bodyPr>
                <a:lstStyle/>
                <a:p>
                  <a:r>
                    <a:rPr lang="en-US" sz="1800" b="1">
                      <a:solidFill>
                        <a:schemeClr val="tx1"/>
                      </a:solidFill>
                      <a:latin typeface="Arial" pitchFamily="34" charset="0"/>
                    </a:rPr>
                    <a:t>bubble</a:t>
                  </a:r>
                </a:p>
              </p:txBody>
            </p:sp>
          </p:grpSp>
          <p:grpSp>
            <p:nvGrpSpPr>
              <p:cNvPr id="10" name="Group 69"/>
              <p:cNvGrpSpPr>
                <a:grpSpLocks/>
              </p:cNvGrpSpPr>
              <p:nvPr/>
            </p:nvGrpSpPr>
            <p:grpSpPr bwMode="auto">
              <a:xfrm>
                <a:off x="4032" y="2544"/>
                <a:ext cx="497" cy="417"/>
                <a:chOff x="2115" y="2560"/>
                <a:chExt cx="497" cy="417"/>
              </a:xfrm>
            </p:grpSpPr>
            <p:sp>
              <p:nvSpPr>
                <p:cNvPr id="69706" name="AutoShape 70"/>
                <p:cNvSpPr>
                  <a:spLocks noChangeArrowheads="1"/>
                </p:cNvSpPr>
                <p:nvPr/>
              </p:nvSpPr>
              <p:spPr bwMode="auto">
                <a:xfrm>
                  <a:off x="2115" y="2560"/>
                  <a:ext cx="490" cy="417"/>
                </a:xfrm>
                <a:prstGeom prst="cloudCallout">
                  <a:avLst>
                    <a:gd name="adj1" fmla="val -28569"/>
                    <a:gd name="adj2" fmla="val 42088"/>
                  </a:avLst>
                </a:prstGeom>
                <a:noFill/>
                <a:ln w="12700">
                  <a:solidFill>
                    <a:schemeClr val="tx1"/>
                  </a:solidFill>
                  <a:round/>
                  <a:headEnd/>
                  <a:tailEnd/>
                </a:ln>
              </p:spPr>
              <p:txBody>
                <a:bodyPr wrap="none" anchor="ctr"/>
                <a:lstStyle/>
                <a:p>
                  <a:pPr algn="ctr"/>
                  <a:endParaRPr lang="en-US" sz="3200">
                    <a:solidFill>
                      <a:schemeClr val="tx1"/>
                    </a:solidFill>
                    <a:latin typeface="Arial" pitchFamily="34" charset="0"/>
                  </a:endParaRPr>
                </a:p>
              </p:txBody>
            </p:sp>
            <p:sp>
              <p:nvSpPr>
                <p:cNvPr id="69707" name="Text Box 71"/>
                <p:cNvSpPr txBox="1">
                  <a:spLocks noChangeArrowheads="1"/>
                </p:cNvSpPr>
                <p:nvPr/>
              </p:nvSpPr>
              <p:spPr bwMode="auto">
                <a:xfrm>
                  <a:off x="2177" y="2573"/>
                  <a:ext cx="435" cy="404"/>
                </a:xfrm>
                <a:prstGeom prst="rect">
                  <a:avLst/>
                </a:prstGeom>
                <a:noFill/>
                <a:ln w="12700">
                  <a:noFill/>
                  <a:miter lim="800000"/>
                  <a:headEnd/>
                  <a:tailEnd/>
                </a:ln>
              </p:spPr>
              <p:txBody>
                <a:bodyPr>
                  <a:spAutoFit/>
                </a:bodyPr>
                <a:lstStyle/>
                <a:p>
                  <a:r>
                    <a:rPr lang="en-US" sz="1800" b="1">
                      <a:solidFill>
                        <a:schemeClr val="tx1"/>
                      </a:solidFill>
                      <a:latin typeface="Arial" pitchFamily="34" charset="0"/>
                    </a:rPr>
                    <a:t>bubble</a:t>
                  </a:r>
                </a:p>
              </p:txBody>
            </p:sp>
          </p:grpSp>
          <p:grpSp>
            <p:nvGrpSpPr>
              <p:cNvPr id="11" name="Group 72"/>
              <p:cNvGrpSpPr>
                <a:grpSpLocks/>
              </p:cNvGrpSpPr>
              <p:nvPr/>
            </p:nvGrpSpPr>
            <p:grpSpPr bwMode="auto">
              <a:xfrm>
                <a:off x="4495" y="2544"/>
                <a:ext cx="497" cy="417"/>
                <a:chOff x="2115" y="2560"/>
                <a:chExt cx="497" cy="417"/>
              </a:xfrm>
            </p:grpSpPr>
            <p:sp>
              <p:nvSpPr>
                <p:cNvPr id="69704" name="AutoShape 73"/>
                <p:cNvSpPr>
                  <a:spLocks noChangeArrowheads="1"/>
                </p:cNvSpPr>
                <p:nvPr/>
              </p:nvSpPr>
              <p:spPr bwMode="auto">
                <a:xfrm>
                  <a:off x="2115" y="2560"/>
                  <a:ext cx="490" cy="417"/>
                </a:xfrm>
                <a:prstGeom prst="cloudCallout">
                  <a:avLst>
                    <a:gd name="adj1" fmla="val -28569"/>
                    <a:gd name="adj2" fmla="val 42088"/>
                  </a:avLst>
                </a:prstGeom>
                <a:noFill/>
                <a:ln w="12700">
                  <a:solidFill>
                    <a:schemeClr val="tx1"/>
                  </a:solidFill>
                  <a:round/>
                  <a:headEnd/>
                  <a:tailEnd/>
                </a:ln>
              </p:spPr>
              <p:txBody>
                <a:bodyPr wrap="none" anchor="ctr"/>
                <a:lstStyle/>
                <a:p>
                  <a:pPr algn="ctr"/>
                  <a:endParaRPr lang="en-US" sz="3200">
                    <a:solidFill>
                      <a:schemeClr val="tx1"/>
                    </a:solidFill>
                    <a:latin typeface="Arial" pitchFamily="34" charset="0"/>
                  </a:endParaRPr>
                </a:p>
              </p:txBody>
            </p:sp>
            <p:sp>
              <p:nvSpPr>
                <p:cNvPr id="69705" name="Text Box 74"/>
                <p:cNvSpPr txBox="1">
                  <a:spLocks noChangeArrowheads="1"/>
                </p:cNvSpPr>
                <p:nvPr/>
              </p:nvSpPr>
              <p:spPr bwMode="auto">
                <a:xfrm>
                  <a:off x="2177" y="2573"/>
                  <a:ext cx="435" cy="404"/>
                </a:xfrm>
                <a:prstGeom prst="rect">
                  <a:avLst/>
                </a:prstGeom>
                <a:noFill/>
                <a:ln w="12700">
                  <a:noFill/>
                  <a:miter lim="800000"/>
                  <a:headEnd/>
                  <a:tailEnd/>
                </a:ln>
              </p:spPr>
              <p:txBody>
                <a:bodyPr>
                  <a:spAutoFit/>
                </a:bodyPr>
                <a:lstStyle/>
                <a:p>
                  <a:r>
                    <a:rPr lang="en-US" sz="1800" b="1">
                      <a:solidFill>
                        <a:schemeClr val="tx1"/>
                      </a:solidFill>
                      <a:latin typeface="Arial" pitchFamily="34" charset="0"/>
                    </a:rPr>
                    <a:t>bubble</a:t>
                  </a:r>
                </a:p>
              </p:txBody>
            </p:sp>
          </p:grpSp>
          <p:grpSp>
            <p:nvGrpSpPr>
              <p:cNvPr id="12" name="Group 75"/>
              <p:cNvGrpSpPr>
                <a:grpSpLocks/>
              </p:cNvGrpSpPr>
              <p:nvPr/>
            </p:nvGrpSpPr>
            <p:grpSpPr bwMode="auto">
              <a:xfrm>
                <a:off x="4927" y="2544"/>
                <a:ext cx="497" cy="417"/>
                <a:chOff x="2115" y="2560"/>
                <a:chExt cx="497" cy="417"/>
              </a:xfrm>
            </p:grpSpPr>
            <p:sp>
              <p:nvSpPr>
                <p:cNvPr id="69702" name="AutoShape 76"/>
                <p:cNvSpPr>
                  <a:spLocks noChangeArrowheads="1"/>
                </p:cNvSpPr>
                <p:nvPr/>
              </p:nvSpPr>
              <p:spPr bwMode="auto">
                <a:xfrm>
                  <a:off x="2115" y="2560"/>
                  <a:ext cx="490" cy="417"/>
                </a:xfrm>
                <a:prstGeom prst="cloudCallout">
                  <a:avLst>
                    <a:gd name="adj1" fmla="val -28569"/>
                    <a:gd name="adj2" fmla="val 42088"/>
                  </a:avLst>
                </a:prstGeom>
                <a:noFill/>
                <a:ln w="12700">
                  <a:solidFill>
                    <a:schemeClr val="tx1"/>
                  </a:solidFill>
                  <a:round/>
                  <a:headEnd/>
                  <a:tailEnd/>
                </a:ln>
              </p:spPr>
              <p:txBody>
                <a:bodyPr wrap="none" anchor="ctr"/>
                <a:lstStyle/>
                <a:p>
                  <a:pPr algn="ctr"/>
                  <a:endParaRPr lang="en-US" sz="3200">
                    <a:solidFill>
                      <a:schemeClr val="tx1"/>
                    </a:solidFill>
                    <a:latin typeface="Arial" pitchFamily="34" charset="0"/>
                  </a:endParaRPr>
                </a:p>
              </p:txBody>
            </p:sp>
            <p:sp>
              <p:nvSpPr>
                <p:cNvPr id="69703" name="Text Box 77"/>
                <p:cNvSpPr txBox="1">
                  <a:spLocks noChangeArrowheads="1"/>
                </p:cNvSpPr>
                <p:nvPr/>
              </p:nvSpPr>
              <p:spPr bwMode="auto">
                <a:xfrm>
                  <a:off x="2177" y="2573"/>
                  <a:ext cx="435" cy="404"/>
                </a:xfrm>
                <a:prstGeom prst="rect">
                  <a:avLst/>
                </a:prstGeom>
                <a:noFill/>
                <a:ln w="12700">
                  <a:noFill/>
                  <a:miter lim="800000"/>
                  <a:headEnd/>
                  <a:tailEnd/>
                </a:ln>
              </p:spPr>
              <p:txBody>
                <a:bodyPr>
                  <a:spAutoFit/>
                </a:bodyPr>
                <a:lstStyle/>
                <a:p>
                  <a:r>
                    <a:rPr lang="en-US" sz="1800" b="1">
                      <a:solidFill>
                        <a:schemeClr val="tx1"/>
                      </a:solidFill>
                      <a:latin typeface="Arial" pitchFamily="34" charset="0"/>
                    </a:rPr>
                    <a:t>bubble</a:t>
                  </a:r>
                </a:p>
              </p:txBody>
            </p:sp>
          </p:grpSp>
        </p:grpSp>
        <p:grpSp>
          <p:nvGrpSpPr>
            <p:cNvPr id="13" name="Group 79"/>
            <p:cNvGrpSpPr>
              <a:grpSpLocks/>
            </p:cNvGrpSpPr>
            <p:nvPr/>
          </p:nvGrpSpPr>
          <p:grpSpPr bwMode="auto">
            <a:xfrm>
              <a:off x="4495800" y="4053930"/>
              <a:ext cx="3297238" cy="814388"/>
              <a:chOff x="1965" y="881"/>
              <a:chExt cx="2077" cy="513"/>
            </a:xfrm>
          </p:grpSpPr>
          <p:sp>
            <p:nvSpPr>
              <p:cNvPr id="69673" name="Freeform 80" descr="25%"/>
              <p:cNvSpPr>
                <a:spLocks/>
              </p:cNvSpPr>
              <p:nvPr/>
            </p:nvSpPr>
            <p:spPr bwMode="auto">
              <a:xfrm>
                <a:off x="3742" y="97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sp>
            <p:nvSpPr>
              <p:cNvPr id="69674" name="Freeform 81"/>
              <p:cNvSpPr>
                <a:spLocks/>
              </p:cNvSpPr>
              <p:nvPr/>
            </p:nvSpPr>
            <p:spPr bwMode="auto">
              <a:xfrm>
                <a:off x="2891" y="88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69675" name="Rectangle 82"/>
              <p:cNvSpPr>
                <a:spLocks noChangeArrowheads="1"/>
              </p:cNvSpPr>
              <p:nvPr/>
            </p:nvSpPr>
            <p:spPr bwMode="auto">
              <a:xfrm rot="5400000">
                <a:off x="2792" y="1004"/>
                <a:ext cx="384"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sp>
            <p:nvSpPr>
              <p:cNvPr id="69676" name="Rectangle 83"/>
              <p:cNvSpPr>
                <a:spLocks noChangeArrowheads="1"/>
              </p:cNvSpPr>
              <p:nvPr/>
            </p:nvSpPr>
            <p:spPr bwMode="auto">
              <a:xfrm>
                <a:off x="2025" y="1011"/>
                <a:ext cx="228" cy="210"/>
              </a:xfrm>
              <a:prstGeom prst="rect">
                <a:avLst/>
              </a:prstGeom>
              <a:noFill/>
              <a:ln w="12700">
                <a:noFill/>
                <a:miter lim="800000"/>
                <a:headEnd/>
                <a:tailEnd/>
              </a:ln>
            </p:spPr>
            <p:txBody>
              <a:bodyPr wrap="none" lIns="90487" tIns="44450" rIns="90487" bIns="44450">
                <a:spAutoFit/>
              </a:bodyPr>
              <a:lstStyle/>
              <a:p>
                <a:pPr algn="ctr"/>
                <a:r>
                  <a:rPr lang="en-US" sz="1600" b="1" smtClean="0">
                    <a:solidFill>
                      <a:schemeClr val="tx1"/>
                    </a:solidFill>
                    <a:latin typeface="Times" charset="0"/>
                  </a:rPr>
                  <a:t>I$</a:t>
                </a:r>
                <a:endParaRPr lang="en-US" sz="1600" b="1" dirty="0">
                  <a:solidFill>
                    <a:schemeClr val="tx1"/>
                  </a:solidFill>
                  <a:latin typeface="Times" charset="0"/>
                </a:endParaRPr>
              </a:p>
            </p:txBody>
          </p:sp>
          <p:grpSp>
            <p:nvGrpSpPr>
              <p:cNvPr id="14" name="Group 84"/>
              <p:cNvGrpSpPr>
                <a:grpSpLocks/>
              </p:cNvGrpSpPr>
              <p:nvPr/>
            </p:nvGrpSpPr>
            <p:grpSpPr bwMode="auto">
              <a:xfrm>
                <a:off x="1965" y="977"/>
                <a:ext cx="340" cy="289"/>
                <a:chOff x="1935" y="1349"/>
                <a:chExt cx="340" cy="289"/>
              </a:xfrm>
            </p:grpSpPr>
            <p:sp>
              <p:nvSpPr>
                <p:cNvPr id="69695" name="Freeform 85"/>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69696" name="Freeform 86"/>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grpSp>
          <p:sp>
            <p:nvSpPr>
              <p:cNvPr id="69678" name="Rectangle 87"/>
              <p:cNvSpPr>
                <a:spLocks noChangeArrowheads="1"/>
              </p:cNvSpPr>
              <p:nvPr/>
            </p:nvSpPr>
            <p:spPr bwMode="auto">
              <a:xfrm>
                <a:off x="2406" y="984"/>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9679" name="Freeform 88"/>
              <p:cNvSpPr>
                <a:spLocks/>
              </p:cNvSpPr>
              <p:nvPr/>
            </p:nvSpPr>
            <p:spPr bwMode="auto">
              <a:xfrm>
                <a:off x="2425" y="977"/>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69680" name="Freeform 89"/>
              <p:cNvSpPr>
                <a:spLocks/>
              </p:cNvSpPr>
              <p:nvPr/>
            </p:nvSpPr>
            <p:spPr bwMode="auto">
              <a:xfrm>
                <a:off x="2573" y="977"/>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lstStyle/>
              <a:p>
                <a:endParaRPr lang="en-US"/>
              </a:p>
            </p:txBody>
          </p:sp>
          <p:sp>
            <p:nvSpPr>
              <p:cNvPr id="69681" name="Line 90"/>
              <p:cNvSpPr>
                <a:spLocks noChangeShapeType="1"/>
              </p:cNvSpPr>
              <p:nvPr/>
            </p:nvSpPr>
            <p:spPr bwMode="auto">
              <a:xfrm>
                <a:off x="2310" y="1121"/>
                <a:ext cx="96" cy="0"/>
              </a:xfrm>
              <a:prstGeom prst="line">
                <a:avLst/>
              </a:prstGeom>
              <a:noFill/>
              <a:ln w="25400">
                <a:solidFill>
                  <a:schemeClr val="tx1"/>
                </a:solidFill>
                <a:round/>
                <a:headEnd/>
                <a:tailEnd/>
              </a:ln>
            </p:spPr>
            <p:txBody>
              <a:bodyPr wrap="none" anchor="ctr"/>
              <a:lstStyle/>
              <a:p>
                <a:endParaRPr lang="en-US"/>
              </a:p>
            </p:txBody>
          </p:sp>
          <p:sp>
            <p:nvSpPr>
              <p:cNvPr id="69682" name="Freeform 91"/>
              <p:cNvSpPr>
                <a:spLocks/>
              </p:cNvSpPr>
              <p:nvPr/>
            </p:nvSpPr>
            <p:spPr bwMode="auto">
              <a:xfrm>
                <a:off x="2372" y="1025"/>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69683" name="Line 92"/>
              <p:cNvSpPr>
                <a:spLocks noChangeShapeType="1"/>
              </p:cNvSpPr>
              <p:nvPr/>
            </p:nvSpPr>
            <p:spPr bwMode="auto">
              <a:xfrm>
                <a:off x="2726" y="1025"/>
                <a:ext cx="157" cy="0"/>
              </a:xfrm>
              <a:prstGeom prst="line">
                <a:avLst/>
              </a:prstGeom>
              <a:noFill/>
              <a:ln w="25400">
                <a:solidFill>
                  <a:schemeClr val="tx1"/>
                </a:solidFill>
                <a:round/>
                <a:headEnd/>
                <a:tailEnd/>
              </a:ln>
            </p:spPr>
            <p:txBody>
              <a:bodyPr wrap="none" anchor="ctr"/>
              <a:lstStyle/>
              <a:p>
                <a:endParaRPr lang="en-US"/>
              </a:p>
            </p:txBody>
          </p:sp>
          <p:sp>
            <p:nvSpPr>
              <p:cNvPr id="69684" name="Rectangle 93"/>
              <p:cNvSpPr>
                <a:spLocks noChangeArrowheads="1"/>
              </p:cNvSpPr>
              <p:nvPr/>
            </p:nvSpPr>
            <p:spPr bwMode="auto">
              <a:xfrm>
                <a:off x="3255" y="1021"/>
                <a:ext cx="302"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sp>
            <p:nvSpPr>
              <p:cNvPr id="69685" name="Rectangle 94"/>
              <p:cNvSpPr>
                <a:spLocks noChangeArrowheads="1"/>
              </p:cNvSpPr>
              <p:nvPr/>
            </p:nvSpPr>
            <p:spPr bwMode="auto">
              <a:xfrm>
                <a:off x="3715" y="979"/>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9686" name="Freeform 95"/>
              <p:cNvSpPr>
                <a:spLocks/>
              </p:cNvSpPr>
              <p:nvPr/>
            </p:nvSpPr>
            <p:spPr bwMode="auto">
              <a:xfrm>
                <a:off x="3883" y="97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sp>
            <p:nvSpPr>
              <p:cNvPr id="69687" name="Line 96"/>
              <p:cNvSpPr>
                <a:spLocks noChangeShapeType="1"/>
              </p:cNvSpPr>
              <p:nvPr/>
            </p:nvSpPr>
            <p:spPr bwMode="auto">
              <a:xfrm>
                <a:off x="3595" y="1121"/>
                <a:ext cx="139" cy="0"/>
              </a:xfrm>
              <a:prstGeom prst="line">
                <a:avLst/>
              </a:prstGeom>
              <a:noFill/>
              <a:ln w="25400">
                <a:solidFill>
                  <a:schemeClr val="tx1"/>
                </a:solidFill>
                <a:round/>
                <a:headEnd/>
                <a:tailEnd/>
              </a:ln>
            </p:spPr>
            <p:txBody>
              <a:bodyPr wrap="none" anchor="ctr"/>
              <a:lstStyle/>
              <a:p>
                <a:endParaRPr lang="en-US"/>
              </a:p>
            </p:txBody>
          </p:sp>
          <p:sp>
            <p:nvSpPr>
              <p:cNvPr id="69688" name="Line 97"/>
              <p:cNvSpPr>
                <a:spLocks noChangeShapeType="1"/>
              </p:cNvSpPr>
              <p:nvPr/>
            </p:nvSpPr>
            <p:spPr bwMode="auto">
              <a:xfrm>
                <a:off x="3111" y="1121"/>
                <a:ext cx="155" cy="0"/>
              </a:xfrm>
              <a:prstGeom prst="line">
                <a:avLst/>
              </a:prstGeom>
              <a:noFill/>
              <a:ln w="25400">
                <a:solidFill>
                  <a:schemeClr val="tx1"/>
                </a:solidFill>
                <a:round/>
                <a:headEnd/>
                <a:tailEnd/>
              </a:ln>
            </p:spPr>
            <p:txBody>
              <a:bodyPr wrap="none" anchor="ctr"/>
              <a:lstStyle/>
              <a:p>
                <a:endParaRPr lang="en-US"/>
              </a:p>
            </p:txBody>
          </p:sp>
          <p:sp>
            <p:nvSpPr>
              <p:cNvPr id="69689" name="Freeform 98"/>
              <p:cNvSpPr>
                <a:spLocks/>
              </p:cNvSpPr>
              <p:nvPr/>
            </p:nvSpPr>
            <p:spPr bwMode="auto">
              <a:xfrm>
                <a:off x="3232" y="1121"/>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sp>
            <p:nvSpPr>
              <p:cNvPr id="69690" name="Line 99"/>
              <p:cNvSpPr>
                <a:spLocks noChangeShapeType="1"/>
              </p:cNvSpPr>
              <p:nvPr/>
            </p:nvSpPr>
            <p:spPr bwMode="auto">
              <a:xfrm>
                <a:off x="2726" y="1217"/>
                <a:ext cx="157" cy="0"/>
              </a:xfrm>
              <a:prstGeom prst="line">
                <a:avLst/>
              </a:prstGeom>
              <a:noFill/>
              <a:ln w="25400">
                <a:solidFill>
                  <a:schemeClr val="tx1"/>
                </a:solidFill>
                <a:round/>
                <a:headEnd/>
                <a:tailEnd/>
              </a:ln>
            </p:spPr>
            <p:txBody>
              <a:bodyPr wrap="none" anchor="ctr"/>
              <a:lstStyle/>
              <a:p>
                <a:endParaRPr lang="en-US"/>
              </a:p>
            </p:txBody>
          </p:sp>
          <p:sp>
            <p:nvSpPr>
              <p:cNvPr id="69691" name="Freeform 100"/>
              <p:cNvSpPr>
                <a:spLocks/>
              </p:cNvSpPr>
              <p:nvPr/>
            </p:nvSpPr>
            <p:spPr bwMode="auto">
              <a:xfrm>
                <a:off x="2819" y="1116"/>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nvGrpSpPr>
              <p:cNvPr id="15" name="Group 101"/>
              <p:cNvGrpSpPr>
                <a:grpSpLocks/>
              </p:cNvGrpSpPr>
              <p:nvPr/>
            </p:nvGrpSpPr>
            <p:grpSpPr bwMode="auto">
              <a:xfrm>
                <a:off x="3265" y="955"/>
                <a:ext cx="325" cy="289"/>
                <a:chOff x="3671" y="1797"/>
                <a:chExt cx="325" cy="289"/>
              </a:xfrm>
            </p:grpSpPr>
            <p:sp>
              <p:nvSpPr>
                <p:cNvPr id="69693" name="Freeform 102"/>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69694" name="Freeform 103"/>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grpSp>
        </p:grpSp>
        <p:grpSp>
          <p:nvGrpSpPr>
            <p:cNvPr id="16" name="Group 104"/>
            <p:cNvGrpSpPr>
              <a:grpSpLocks/>
            </p:cNvGrpSpPr>
            <p:nvPr/>
          </p:nvGrpSpPr>
          <p:grpSpPr bwMode="auto">
            <a:xfrm>
              <a:off x="5181600" y="4892130"/>
              <a:ext cx="3297238" cy="814388"/>
              <a:chOff x="1965" y="881"/>
              <a:chExt cx="2077" cy="513"/>
            </a:xfrm>
          </p:grpSpPr>
          <p:sp>
            <p:nvSpPr>
              <p:cNvPr id="69649" name="Freeform 105" descr="25%"/>
              <p:cNvSpPr>
                <a:spLocks/>
              </p:cNvSpPr>
              <p:nvPr/>
            </p:nvSpPr>
            <p:spPr bwMode="auto">
              <a:xfrm>
                <a:off x="3742" y="97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sp>
            <p:nvSpPr>
              <p:cNvPr id="69650" name="Freeform 106"/>
              <p:cNvSpPr>
                <a:spLocks/>
              </p:cNvSpPr>
              <p:nvPr/>
            </p:nvSpPr>
            <p:spPr bwMode="auto">
              <a:xfrm>
                <a:off x="2891" y="88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69651" name="Rectangle 107"/>
              <p:cNvSpPr>
                <a:spLocks noChangeArrowheads="1"/>
              </p:cNvSpPr>
              <p:nvPr/>
            </p:nvSpPr>
            <p:spPr bwMode="auto">
              <a:xfrm rot="5400000">
                <a:off x="2792" y="1004"/>
                <a:ext cx="384"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sp>
            <p:nvSpPr>
              <p:cNvPr id="69652" name="Rectangle 108"/>
              <p:cNvSpPr>
                <a:spLocks noChangeArrowheads="1"/>
              </p:cNvSpPr>
              <p:nvPr/>
            </p:nvSpPr>
            <p:spPr bwMode="auto">
              <a:xfrm>
                <a:off x="2025" y="1011"/>
                <a:ext cx="228" cy="210"/>
              </a:xfrm>
              <a:prstGeom prst="rect">
                <a:avLst/>
              </a:prstGeom>
              <a:noFill/>
              <a:ln w="12700">
                <a:noFill/>
                <a:miter lim="800000"/>
                <a:headEnd/>
                <a:tailEnd/>
              </a:ln>
            </p:spPr>
            <p:txBody>
              <a:bodyPr wrap="none" lIns="90487" tIns="44450" rIns="90487" bIns="44450">
                <a:spAutoFit/>
              </a:bodyPr>
              <a:lstStyle/>
              <a:p>
                <a:pPr algn="ctr"/>
                <a:r>
                  <a:rPr lang="en-US" sz="1600" b="1" smtClean="0">
                    <a:solidFill>
                      <a:schemeClr val="tx1"/>
                    </a:solidFill>
                    <a:latin typeface="Times" charset="0"/>
                  </a:rPr>
                  <a:t>I$</a:t>
                </a:r>
                <a:endParaRPr lang="en-US" sz="1600" b="1" dirty="0">
                  <a:solidFill>
                    <a:schemeClr val="tx1"/>
                  </a:solidFill>
                  <a:latin typeface="Times" charset="0"/>
                </a:endParaRPr>
              </a:p>
            </p:txBody>
          </p:sp>
          <p:grpSp>
            <p:nvGrpSpPr>
              <p:cNvPr id="17" name="Group 109"/>
              <p:cNvGrpSpPr>
                <a:grpSpLocks/>
              </p:cNvGrpSpPr>
              <p:nvPr/>
            </p:nvGrpSpPr>
            <p:grpSpPr bwMode="auto">
              <a:xfrm>
                <a:off x="1965" y="977"/>
                <a:ext cx="340" cy="289"/>
                <a:chOff x="1935" y="1349"/>
                <a:chExt cx="340" cy="289"/>
              </a:xfrm>
            </p:grpSpPr>
            <p:sp>
              <p:nvSpPr>
                <p:cNvPr id="69671" name="Freeform 110"/>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69672" name="Freeform 111"/>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grpSp>
          <p:sp>
            <p:nvSpPr>
              <p:cNvPr id="69654" name="Rectangle 112"/>
              <p:cNvSpPr>
                <a:spLocks noChangeArrowheads="1"/>
              </p:cNvSpPr>
              <p:nvPr/>
            </p:nvSpPr>
            <p:spPr bwMode="auto">
              <a:xfrm>
                <a:off x="2406" y="984"/>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9655" name="Freeform 113"/>
              <p:cNvSpPr>
                <a:spLocks/>
              </p:cNvSpPr>
              <p:nvPr/>
            </p:nvSpPr>
            <p:spPr bwMode="auto">
              <a:xfrm>
                <a:off x="2425" y="977"/>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69656" name="Freeform 114"/>
              <p:cNvSpPr>
                <a:spLocks/>
              </p:cNvSpPr>
              <p:nvPr/>
            </p:nvSpPr>
            <p:spPr bwMode="auto">
              <a:xfrm>
                <a:off x="2573" y="977"/>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lstStyle/>
              <a:p>
                <a:endParaRPr lang="en-US"/>
              </a:p>
            </p:txBody>
          </p:sp>
          <p:sp>
            <p:nvSpPr>
              <p:cNvPr id="69657" name="Line 115"/>
              <p:cNvSpPr>
                <a:spLocks noChangeShapeType="1"/>
              </p:cNvSpPr>
              <p:nvPr/>
            </p:nvSpPr>
            <p:spPr bwMode="auto">
              <a:xfrm>
                <a:off x="2310" y="1121"/>
                <a:ext cx="96" cy="0"/>
              </a:xfrm>
              <a:prstGeom prst="line">
                <a:avLst/>
              </a:prstGeom>
              <a:noFill/>
              <a:ln w="25400">
                <a:solidFill>
                  <a:schemeClr val="tx1"/>
                </a:solidFill>
                <a:round/>
                <a:headEnd/>
                <a:tailEnd/>
              </a:ln>
            </p:spPr>
            <p:txBody>
              <a:bodyPr wrap="none" anchor="ctr"/>
              <a:lstStyle/>
              <a:p>
                <a:endParaRPr lang="en-US"/>
              </a:p>
            </p:txBody>
          </p:sp>
          <p:sp>
            <p:nvSpPr>
              <p:cNvPr id="69658" name="Freeform 116"/>
              <p:cNvSpPr>
                <a:spLocks/>
              </p:cNvSpPr>
              <p:nvPr/>
            </p:nvSpPr>
            <p:spPr bwMode="auto">
              <a:xfrm>
                <a:off x="2372" y="1025"/>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69659" name="Line 117"/>
              <p:cNvSpPr>
                <a:spLocks noChangeShapeType="1"/>
              </p:cNvSpPr>
              <p:nvPr/>
            </p:nvSpPr>
            <p:spPr bwMode="auto">
              <a:xfrm>
                <a:off x="2726" y="1025"/>
                <a:ext cx="157" cy="0"/>
              </a:xfrm>
              <a:prstGeom prst="line">
                <a:avLst/>
              </a:prstGeom>
              <a:noFill/>
              <a:ln w="25400">
                <a:solidFill>
                  <a:schemeClr val="tx1"/>
                </a:solidFill>
                <a:round/>
                <a:headEnd/>
                <a:tailEnd/>
              </a:ln>
            </p:spPr>
            <p:txBody>
              <a:bodyPr wrap="none" anchor="ctr"/>
              <a:lstStyle/>
              <a:p>
                <a:endParaRPr lang="en-US"/>
              </a:p>
            </p:txBody>
          </p:sp>
          <p:sp>
            <p:nvSpPr>
              <p:cNvPr id="69660" name="Rectangle 118"/>
              <p:cNvSpPr>
                <a:spLocks noChangeArrowheads="1"/>
              </p:cNvSpPr>
              <p:nvPr/>
            </p:nvSpPr>
            <p:spPr bwMode="auto">
              <a:xfrm>
                <a:off x="3255" y="1021"/>
                <a:ext cx="302"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sp>
            <p:nvSpPr>
              <p:cNvPr id="69661" name="Rectangle 119"/>
              <p:cNvSpPr>
                <a:spLocks noChangeArrowheads="1"/>
              </p:cNvSpPr>
              <p:nvPr/>
            </p:nvSpPr>
            <p:spPr bwMode="auto">
              <a:xfrm>
                <a:off x="3715" y="979"/>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9662" name="Freeform 120"/>
              <p:cNvSpPr>
                <a:spLocks/>
              </p:cNvSpPr>
              <p:nvPr/>
            </p:nvSpPr>
            <p:spPr bwMode="auto">
              <a:xfrm>
                <a:off x="3883" y="97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sp>
            <p:nvSpPr>
              <p:cNvPr id="69663" name="Line 121"/>
              <p:cNvSpPr>
                <a:spLocks noChangeShapeType="1"/>
              </p:cNvSpPr>
              <p:nvPr/>
            </p:nvSpPr>
            <p:spPr bwMode="auto">
              <a:xfrm>
                <a:off x="3595" y="1121"/>
                <a:ext cx="139" cy="0"/>
              </a:xfrm>
              <a:prstGeom prst="line">
                <a:avLst/>
              </a:prstGeom>
              <a:noFill/>
              <a:ln w="25400">
                <a:solidFill>
                  <a:schemeClr val="tx1"/>
                </a:solidFill>
                <a:round/>
                <a:headEnd/>
                <a:tailEnd/>
              </a:ln>
            </p:spPr>
            <p:txBody>
              <a:bodyPr wrap="none" anchor="ctr"/>
              <a:lstStyle/>
              <a:p>
                <a:endParaRPr lang="en-US"/>
              </a:p>
            </p:txBody>
          </p:sp>
          <p:sp>
            <p:nvSpPr>
              <p:cNvPr id="69664" name="Line 122"/>
              <p:cNvSpPr>
                <a:spLocks noChangeShapeType="1"/>
              </p:cNvSpPr>
              <p:nvPr/>
            </p:nvSpPr>
            <p:spPr bwMode="auto">
              <a:xfrm>
                <a:off x="3111" y="1121"/>
                <a:ext cx="155" cy="0"/>
              </a:xfrm>
              <a:prstGeom prst="line">
                <a:avLst/>
              </a:prstGeom>
              <a:noFill/>
              <a:ln w="25400">
                <a:solidFill>
                  <a:schemeClr val="tx1"/>
                </a:solidFill>
                <a:round/>
                <a:headEnd/>
                <a:tailEnd/>
              </a:ln>
            </p:spPr>
            <p:txBody>
              <a:bodyPr wrap="none" anchor="ctr"/>
              <a:lstStyle/>
              <a:p>
                <a:endParaRPr lang="en-US"/>
              </a:p>
            </p:txBody>
          </p:sp>
          <p:sp>
            <p:nvSpPr>
              <p:cNvPr id="69665" name="Freeform 123"/>
              <p:cNvSpPr>
                <a:spLocks/>
              </p:cNvSpPr>
              <p:nvPr/>
            </p:nvSpPr>
            <p:spPr bwMode="auto">
              <a:xfrm>
                <a:off x="3232" y="1121"/>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sp>
            <p:nvSpPr>
              <p:cNvPr id="69666" name="Line 124"/>
              <p:cNvSpPr>
                <a:spLocks noChangeShapeType="1"/>
              </p:cNvSpPr>
              <p:nvPr/>
            </p:nvSpPr>
            <p:spPr bwMode="auto">
              <a:xfrm>
                <a:off x="2726" y="1217"/>
                <a:ext cx="157" cy="0"/>
              </a:xfrm>
              <a:prstGeom prst="line">
                <a:avLst/>
              </a:prstGeom>
              <a:noFill/>
              <a:ln w="25400">
                <a:solidFill>
                  <a:schemeClr val="tx1"/>
                </a:solidFill>
                <a:round/>
                <a:headEnd/>
                <a:tailEnd/>
              </a:ln>
            </p:spPr>
            <p:txBody>
              <a:bodyPr wrap="none" anchor="ctr"/>
              <a:lstStyle/>
              <a:p>
                <a:endParaRPr lang="en-US"/>
              </a:p>
            </p:txBody>
          </p:sp>
          <p:sp>
            <p:nvSpPr>
              <p:cNvPr id="69667" name="Freeform 125"/>
              <p:cNvSpPr>
                <a:spLocks/>
              </p:cNvSpPr>
              <p:nvPr/>
            </p:nvSpPr>
            <p:spPr bwMode="auto">
              <a:xfrm>
                <a:off x="2819" y="1116"/>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nvGrpSpPr>
              <p:cNvPr id="18" name="Group 126"/>
              <p:cNvGrpSpPr>
                <a:grpSpLocks/>
              </p:cNvGrpSpPr>
              <p:nvPr/>
            </p:nvGrpSpPr>
            <p:grpSpPr bwMode="auto">
              <a:xfrm>
                <a:off x="3265" y="955"/>
                <a:ext cx="325" cy="289"/>
                <a:chOff x="3671" y="1797"/>
                <a:chExt cx="325" cy="289"/>
              </a:xfrm>
            </p:grpSpPr>
            <p:sp>
              <p:nvSpPr>
                <p:cNvPr id="69669" name="Freeform 127"/>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69670" name="Freeform 128"/>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grpSp>
        </p:grpSp>
        <p:sp>
          <p:nvSpPr>
            <p:cNvPr id="69646" name="Rectangle 129"/>
            <p:cNvSpPr>
              <a:spLocks noChangeArrowheads="1"/>
            </p:cNvSpPr>
            <p:nvPr/>
          </p:nvSpPr>
          <p:spPr bwMode="auto">
            <a:xfrm>
              <a:off x="457200" y="3291930"/>
              <a:ext cx="841576" cy="520655"/>
            </a:xfrm>
            <a:prstGeom prst="rect">
              <a:avLst/>
            </a:prstGeom>
            <a:noFill/>
            <a:ln w="12700">
              <a:noFill/>
              <a:miter lim="800000"/>
              <a:headEnd/>
              <a:tailEnd/>
            </a:ln>
          </p:spPr>
          <p:txBody>
            <a:bodyPr wrap="none" lIns="90487" tIns="44450" rIns="90487" bIns="44450">
              <a:spAutoFit/>
            </a:bodyPr>
            <a:lstStyle/>
            <a:p>
              <a:r>
                <a:rPr lang="en-US" sz="2800" b="1" dirty="0" err="1">
                  <a:solidFill>
                    <a:srgbClr val="FF0000"/>
                  </a:solidFill>
                  <a:latin typeface="Arial" pitchFamily="34" charset="0"/>
                </a:rPr>
                <a:t>nop</a:t>
              </a:r>
              <a:endParaRPr lang="en-US" sz="2800" b="1" dirty="0">
                <a:solidFill>
                  <a:srgbClr val="FF0000"/>
                </a:solidFill>
                <a:latin typeface="Arial" pitchFamily="34" charset="0"/>
              </a:endParaRPr>
            </a:p>
          </p:txBody>
        </p:sp>
      </p:grpSp>
      <p:sp>
        <p:nvSpPr>
          <p:cNvPr id="19" name="灯片编号占位符 18"/>
          <p:cNvSpPr>
            <a:spLocks noGrp="1"/>
          </p:cNvSpPr>
          <p:nvPr>
            <p:ph type="sldNum" sz="quarter" idx="12"/>
          </p:nvPr>
        </p:nvSpPr>
        <p:spPr/>
        <p:txBody>
          <a:bodyPr/>
          <a:lstStyle/>
          <a:p>
            <a:fld id="{3CC63E4C-4642-794D-A2FD-70F6B81535F5}" type="slidenum">
              <a:rPr lang="en-US" smtClean="0">
                <a:solidFill>
                  <a:prstClr val="black">
                    <a:tint val="75000"/>
                  </a:prstClr>
                </a:solidFill>
              </a:rPr>
              <a:pPr/>
              <a:t>63</a:t>
            </a:fld>
            <a:endParaRPr lang="en-US" dirty="0">
              <a:solidFill>
                <a:prstClr val="black">
                  <a:tint val="75000"/>
                </a:prstClr>
              </a:solidFill>
            </a:endParaRPr>
          </a:p>
        </p:txBody>
      </p:sp>
    </p:spTree>
    <p:extLst>
      <p:ext uri="{BB962C8B-B14F-4D97-AF65-F5344CB8AC3E}">
        <p14:creationId xmlns:p14="http://schemas.microsoft.com/office/powerpoint/2010/main" val="1127265104"/>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load</a:t>
            </a:r>
            <a:r>
              <a:rPr lang="zh-CN" altLang="en-US" dirty="0" smtClean="0"/>
              <a:t>导致的数据冒险：</a:t>
            </a:r>
            <a:r>
              <a:rPr lang="en-US" altLang="zh-CN" dirty="0" err="1" smtClean="0"/>
              <a:t>Clk1</a:t>
            </a:r>
            <a:r>
              <a:rPr lang="zh-CN" altLang="en-US" dirty="0" smtClean="0"/>
              <a:t>上升沿后</a:t>
            </a:r>
            <a:endParaRPr lang="zh-CN" altLang="en-US" dirty="0"/>
          </a:p>
        </p:txBody>
      </p:sp>
      <p:sp>
        <p:nvSpPr>
          <p:cNvPr id="4" name="灯片编号占位符 3"/>
          <p:cNvSpPr>
            <a:spLocks noGrp="1"/>
          </p:cNvSpPr>
          <p:nvPr>
            <p:ph type="sldNum" sz="quarter" idx="12"/>
          </p:nvPr>
        </p:nvSpPr>
        <p:spPr/>
        <p:txBody>
          <a:bodyPr/>
          <a:lstStyle/>
          <a:p>
            <a:fld id="{28830286-F6D1-4D88-8A08-C1E3876262BA}" type="slidenum">
              <a:rPr lang="zh-CN" altLang="en-US" smtClean="0">
                <a:solidFill>
                  <a:prstClr val="black"/>
                </a:solidFill>
              </a:rPr>
              <a:pPr/>
              <a:t>64</a:t>
            </a:fld>
            <a:endParaRPr lang="zh-CN" altLang="en-US" dirty="0">
              <a:solidFill>
                <a:prstClr val="black"/>
              </a:solidFill>
            </a:endParaRPr>
          </a:p>
        </p:txBody>
      </p:sp>
      <p:sp>
        <p:nvSpPr>
          <p:cNvPr id="135" name="内容占位符 2"/>
          <p:cNvSpPr>
            <a:spLocks noGrp="1"/>
          </p:cNvSpPr>
          <p:nvPr>
            <p:ph idx="1"/>
          </p:nvPr>
        </p:nvSpPr>
        <p:spPr>
          <a:xfrm>
            <a:off x="107504" y="722177"/>
            <a:ext cx="8928992" cy="3426903"/>
          </a:xfrm>
        </p:spPr>
        <p:txBody>
          <a:bodyPr>
            <a:normAutofit/>
          </a:bodyPr>
          <a:lstStyle/>
          <a:p>
            <a:r>
              <a:rPr lang="zh-CN" altLang="en-US" dirty="0" smtClean="0"/>
              <a:t>指令流</a:t>
            </a:r>
            <a:endParaRPr lang="en-US" altLang="zh-CN" dirty="0" smtClean="0"/>
          </a:p>
          <a:p>
            <a:pPr lvl="1"/>
            <a:r>
              <a:rPr lang="en-US" altLang="zh-CN" err="1" smtClean="0"/>
              <a:t>lw</a:t>
            </a:r>
            <a:r>
              <a:rPr lang="zh-CN" altLang="en-US" smtClean="0"/>
              <a:t>进入</a:t>
            </a:r>
            <a:r>
              <a:rPr lang="en-US" altLang="zh-CN" smtClean="0"/>
              <a:t>IF/ID</a:t>
            </a:r>
            <a:endParaRPr lang="en-US" altLang="zh-CN" dirty="0" smtClean="0"/>
          </a:p>
          <a:p>
            <a:pPr lvl="1"/>
            <a:r>
              <a:rPr lang="en-US" altLang="zh-CN" dirty="0" smtClean="0"/>
              <a:t>PC</a:t>
            </a:r>
            <a:r>
              <a:rPr lang="zh-CN" altLang="en-US" dirty="0" smtClean="0"/>
              <a:t>：指向</a:t>
            </a:r>
            <a:r>
              <a:rPr lang="en-US" altLang="zh-CN" dirty="0" smtClean="0"/>
              <a:t>sub</a:t>
            </a:r>
            <a:r>
              <a:rPr lang="zh-CN" altLang="en-US" dirty="0" smtClean="0"/>
              <a:t>指令的地址</a:t>
            </a:r>
            <a:endParaRPr lang="en-US" altLang="zh-CN" dirty="0" smtClean="0"/>
          </a:p>
          <a:p>
            <a:pPr lvl="2"/>
            <a:r>
              <a:rPr lang="en-US" altLang="zh-CN" dirty="0" smtClean="0"/>
              <a:t>PC </a:t>
            </a:r>
            <a:r>
              <a:rPr lang="en-US" altLang="zh-CN" dirty="0" smtClean="0">
                <a:sym typeface="Wingdings" panose="05000000000000000000" pitchFamily="2" charset="2"/>
              </a:rPr>
              <a:t> PC + 4</a:t>
            </a:r>
            <a:endParaRPr lang="en-US" altLang="zh-CN" dirty="0" smtClean="0"/>
          </a:p>
          <a:p>
            <a:pPr lvl="1"/>
            <a:r>
              <a:rPr lang="en-US" altLang="zh-CN" smtClean="0"/>
              <a:t>IM</a:t>
            </a:r>
            <a:r>
              <a:rPr lang="zh-CN" altLang="en-US" dirty="0" smtClean="0"/>
              <a:t>：输出</a:t>
            </a:r>
            <a:r>
              <a:rPr lang="en-US" altLang="zh-CN" dirty="0" smtClean="0"/>
              <a:t>sub</a:t>
            </a:r>
            <a:r>
              <a:rPr lang="zh-CN" altLang="en-US" dirty="0" smtClean="0"/>
              <a:t>指令</a:t>
            </a:r>
            <a:endParaRPr lang="en-US" altLang="zh-CN" dirty="0" smtClean="0"/>
          </a:p>
        </p:txBody>
      </p:sp>
      <p:graphicFrame>
        <p:nvGraphicFramePr>
          <p:cNvPr id="6" name="表格 5"/>
          <p:cNvGraphicFramePr>
            <a:graphicFrameLocks noGrp="1"/>
          </p:cNvGraphicFramePr>
          <p:nvPr>
            <p:extLst/>
          </p:nvPr>
        </p:nvGraphicFramePr>
        <p:xfrm>
          <a:off x="107504" y="4170448"/>
          <a:ext cx="8983579" cy="2210880"/>
        </p:xfrm>
        <a:graphic>
          <a:graphicData uri="http://schemas.openxmlformats.org/drawingml/2006/table">
            <a:tbl>
              <a:tblPr firstRow="1" bandRow="1">
                <a:tableStyleId>{5940675A-B579-460E-94D1-54222C63F5DA}</a:tableStyleId>
              </a:tblPr>
              <a:tblGrid>
                <a:gridCol w="432000"/>
                <a:gridCol w="2196000"/>
                <a:gridCol w="468000"/>
                <a:gridCol w="792000"/>
                <a:gridCol w="458508"/>
                <a:gridCol w="475127"/>
                <a:gridCol w="403243"/>
                <a:gridCol w="403243"/>
                <a:gridCol w="403243"/>
                <a:gridCol w="403243"/>
                <a:gridCol w="403243"/>
                <a:gridCol w="403243"/>
                <a:gridCol w="468000"/>
                <a:gridCol w="468000"/>
                <a:gridCol w="403243"/>
                <a:gridCol w="403243"/>
              </a:tblGrid>
              <a:tr h="0">
                <a:tc>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tcPr>
                </a:tc>
                <a:tc gridSpan="2">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smtClean="0">
                          <a:latin typeface="+mn-lt"/>
                          <a:ea typeface="黑体" panose="02010609060101010101" pitchFamily="49" charset="-122"/>
                        </a:rPr>
                        <a:t>IF</a:t>
                      </a:r>
                      <a:r>
                        <a:rPr lang="zh-CN" altLang="en-US" sz="1600" dirty="0" smtClean="0">
                          <a:latin typeface="+mn-lt"/>
                          <a:ea typeface="黑体" panose="02010609060101010101" pitchFamily="49" charset="-122"/>
                        </a:rPr>
                        <a:t>级</a:t>
                      </a:r>
                      <a:endParaRPr lang="zh-CN" altLang="en-US"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txBody>
                  <a:tcPr marL="36000" marR="36000" marT="36000" marB="36000" anchor="ctr"/>
                </a:tc>
                <a:tc gridSpan="2">
                  <a:txBody>
                    <a:bodyPr/>
                    <a:lstStyle/>
                    <a:p>
                      <a:pPr algn="ctr"/>
                      <a:r>
                        <a:rPr lang="en-US" altLang="zh-CN" sz="1600" dirty="0" smtClean="0">
                          <a:latin typeface="+mn-lt"/>
                          <a:ea typeface="黑体" panose="02010609060101010101" pitchFamily="49" charset="-122"/>
                        </a:rPr>
                        <a:t>ID</a:t>
                      </a:r>
                      <a:r>
                        <a:rPr lang="zh-CN" altLang="en-US" sz="1600" dirty="0" smtClean="0">
                          <a:latin typeface="+mn-lt"/>
                          <a:ea typeface="黑体" panose="02010609060101010101" pitchFamily="49" charset="-122"/>
                        </a:rPr>
                        <a:t>级</a:t>
                      </a: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txBody>
                  <a:tcPr marL="36000" marR="36000" marT="36000" marB="36000" anchor="ctr"/>
                </a:tc>
                <a:tc gridSpan="2">
                  <a:txBody>
                    <a:bodyPr/>
                    <a:lstStyle/>
                    <a:p>
                      <a:pPr algn="ctr"/>
                      <a:r>
                        <a:rPr lang="en-US" altLang="zh-CN" sz="1600" dirty="0" smtClean="0">
                          <a:latin typeface="+mn-lt"/>
                          <a:ea typeface="黑体" panose="02010609060101010101" pitchFamily="49" charset="-122"/>
                        </a:rPr>
                        <a:t>EX</a:t>
                      </a:r>
                      <a:r>
                        <a:rPr lang="zh-CN" altLang="en-US" sz="1600" dirty="0" smtClean="0">
                          <a:latin typeface="+mn-lt"/>
                          <a:ea typeface="黑体" panose="02010609060101010101" pitchFamily="49" charset="-122"/>
                        </a:rPr>
                        <a:t>级</a:t>
                      </a: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txBody>
                  <a:tcPr marL="36000" marR="36000" marT="36000" marB="36000" anchor="ctr"/>
                </a:tc>
                <a:tc gridSpan="2">
                  <a:txBody>
                    <a:bodyPr/>
                    <a:lstStyle/>
                    <a:p>
                      <a:pPr algn="ctr"/>
                      <a:r>
                        <a:rPr lang="en-US" altLang="zh-CN" sz="1600" dirty="0" smtClean="0">
                          <a:latin typeface="+mn-lt"/>
                          <a:ea typeface="黑体" panose="02010609060101010101" pitchFamily="49" charset="-122"/>
                        </a:rPr>
                        <a:t>MEM</a:t>
                      </a:r>
                      <a:r>
                        <a:rPr lang="zh-CN" altLang="en-US" sz="1600" dirty="0" smtClean="0">
                          <a:latin typeface="+mn-lt"/>
                          <a:ea typeface="黑体" panose="02010609060101010101" pitchFamily="49" charset="-122"/>
                        </a:rPr>
                        <a:t>级</a:t>
                      </a: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txBody>
                  <a:tcPr marL="36000" marR="36000" marT="36000" marB="36000" anchor="ctr"/>
                </a:tc>
                <a:tc gridSpan="2">
                  <a:txBody>
                    <a:bodyPr/>
                    <a:lstStyle/>
                    <a:p>
                      <a:pPr algn="ctr"/>
                      <a:r>
                        <a:rPr lang="en-US" altLang="zh-CN" sz="1600" dirty="0" smtClean="0">
                          <a:latin typeface="+mn-lt"/>
                          <a:ea typeface="黑体" panose="02010609060101010101" pitchFamily="49" charset="-122"/>
                        </a:rPr>
                        <a:t>WB</a:t>
                      </a:r>
                      <a:r>
                        <a:rPr lang="zh-CN" altLang="en-US" sz="1600" dirty="0" smtClean="0">
                          <a:latin typeface="+mn-lt"/>
                          <a:ea typeface="黑体" panose="02010609060101010101" pitchFamily="49" charset="-122"/>
                        </a:rPr>
                        <a:t>级</a:t>
                      </a: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txBody>
                  <a:tcPr marL="36000" marR="36000" marT="36000" marB="36000" anchor="ctr"/>
                </a:tc>
                <a:tc>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0">
                <a:tc>
                  <a:txBody>
                    <a:bodyPr/>
                    <a:lstStyle/>
                    <a:p>
                      <a:pPr algn="ctr"/>
                      <a:r>
                        <a:rPr lang="zh-CN" altLang="en-US" sz="1600" dirty="0" smtClean="0">
                          <a:latin typeface="+mn-lt"/>
                          <a:ea typeface="黑体" panose="02010609060101010101" pitchFamily="49" charset="-122"/>
                        </a:rPr>
                        <a:t>地址</a:t>
                      </a:r>
                      <a:endParaRPr lang="zh-CN" altLang="en-US" sz="1600" b="0" dirty="0">
                        <a:latin typeface="+mn-lt"/>
                        <a:ea typeface="黑体" panose="02010609060101010101" pitchFamily="49" charset="-122"/>
                        <a:cs typeface="Times New Roman" panose="02020603050405020304" pitchFamily="18"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dirty="0" smtClean="0">
                          <a:latin typeface="+mn-lt"/>
                          <a:ea typeface="黑体" panose="02010609060101010101" pitchFamily="49" charset="-122"/>
                        </a:rPr>
                        <a:t>指令</a:t>
                      </a:r>
                      <a:endParaRPr lang="zh-CN" altLang="en-US" sz="1600" b="0" dirty="0">
                        <a:latin typeface="+mn-lt"/>
                        <a:ea typeface="黑体" panose="02010609060101010101" pitchFamily="49" charset="-122"/>
                        <a:cs typeface="Times New Roman" panose="02020603050405020304" pitchFamily="18"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0" dirty="0" err="1" smtClean="0">
                          <a:latin typeface="+mn-lt"/>
                          <a:ea typeface="黑体" panose="02010609060101010101" pitchFamily="49" charset="-122"/>
                          <a:cs typeface="Times New Roman" panose="02020603050405020304" pitchFamily="18" charset="0"/>
                        </a:rPr>
                        <a:t>CLK</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b="0" dirty="0" smtClean="0">
                          <a:latin typeface="+mn-lt"/>
                          <a:ea typeface="黑体" panose="02010609060101010101" pitchFamily="49" charset="-122"/>
                          <a:cs typeface="Times New Roman" panose="02020603050405020304" pitchFamily="18" charset="0"/>
                        </a:rPr>
                        <a:t>PC</a:t>
                      </a: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en-US" altLang="zh-CN" sz="1600" smtClean="0">
                          <a:latin typeface="+mn-lt"/>
                          <a:ea typeface="黑体" panose="02010609060101010101" pitchFamily="49" charset="-122"/>
                        </a:rPr>
                        <a:t>IM</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smtClean="0">
                          <a:latin typeface="+mn-lt"/>
                          <a:ea typeface="黑体" panose="02010609060101010101" pitchFamily="49" charset="-122"/>
                        </a:rPr>
                        <a:t>IF/ID</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smtClean="0">
                          <a:latin typeface="+mn-lt"/>
                          <a:ea typeface="黑体" panose="02010609060101010101" pitchFamily="49" charset="-122"/>
                        </a:rPr>
                        <a:t>ID/EX</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dirty="0" smtClean="0">
                          <a:latin typeface="+mn-lt"/>
                          <a:ea typeface="黑体" panose="02010609060101010101" pitchFamily="49" charset="-122"/>
                        </a:rPr>
                        <a:t>EX/MEM</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dirty="0" smtClean="0">
                          <a:latin typeface="+mn-lt"/>
                          <a:ea typeface="黑体" panose="02010609060101010101" pitchFamily="49" charset="-122"/>
                        </a:rPr>
                        <a:t>MEM/WB</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b="0" dirty="0" err="1" smtClean="0">
                          <a:latin typeface="+mn-lt"/>
                          <a:ea typeface="黑体" panose="02010609060101010101" pitchFamily="49" charset="-122"/>
                          <a:cs typeface="Times New Roman" panose="02020603050405020304" pitchFamily="18" charset="0"/>
                        </a:rPr>
                        <a:t>RF</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r h="0">
                <a:tc>
                  <a:txBody>
                    <a:bodyPr/>
                    <a:lstStyle/>
                    <a:p>
                      <a:pPr algn="ctr"/>
                      <a:r>
                        <a:rPr lang="en-US" altLang="zh-CN" sz="1600" dirty="0" smtClean="0">
                          <a:latin typeface="+mn-lt"/>
                          <a:ea typeface="黑体" panose="02010609060101010101" pitchFamily="49" charset="-122"/>
                        </a:rPr>
                        <a:t>0</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lw</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0($</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t1</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a:t>
                      </a: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Courier New" panose="02070309020205020404" pitchFamily="49" charset="0"/>
                          <a:ea typeface="黑体" panose="02010609060101010101" pitchFamily="49" charset="-122"/>
                          <a:cs typeface="Courier New" panose="02070309020205020404" pitchFamily="49" charset="0"/>
                          <a:sym typeface="Wingdings 3"/>
                        </a:rPr>
                        <a:t> </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1</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4</a:t>
                      </a:r>
                      <a:endParaRPr lang="zh-CN" altLang="en-US" sz="1600" b="0" dirty="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en-US" altLang="zh-CN" sz="1600" dirty="0" err="1" smtClean="0">
                          <a:latin typeface="+mn-lt"/>
                          <a:ea typeface="黑体" panose="02010609060101010101" pitchFamily="49" charset="-122"/>
                        </a:rPr>
                        <a:t>lw</a:t>
                      </a:r>
                      <a:r>
                        <a:rPr lang="en-US" altLang="zh-CN" sz="1600" dirty="0" err="1" smtClean="0">
                          <a:latin typeface="+mn-lt"/>
                          <a:ea typeface="黑体" panose="02010609060101010101" pitchFamily="49" charset="-122"/>
                          <a:sym typeface="Wingdings" panose="05000000000000000000" pitchFamily="2" charset="2"/>
                        </a:rPr>
                        <a:t>sub</a:t>
                      </a: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dirty="0" err="1" smtClean="0">
                          <a:latin typeface="+mn-lt"/>
                          <a:ea typeface="黑体" panose="02010609060101010101" pitchFamily="49" charset="-122"/>
                        </a:rPr>
                        <a:t>lw</a:t>
                      </a: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r h="0">
                <a:tc>
                  <a:txBody>
                    <a:bodyPr/>
                    <a:lstStyle/>
                    <a:p>
                      <a:pPr algn="ctr"/>
                      <a:r>
                        <a:rPr lang="en-US" altLang="zh-CN" sz="1600" dirty="0" smtClean="0">
                          <a:latin typeface="+mn-lt"/>
                          <a:ea typeface="黑体" panose="02010609060101010101" pitchFamily="49" charset="-122"/>
                        </a:rPr>
                        <a:t>4</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sub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t3</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t2</a:t>
                      </a:r>
                      <a:endParaRPr lang="zh-CN" altLang="en-US" sz="1600" dirty="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r h="0">
                <a:tc>
                  <a:txBody>
                    <a:bodyPr/>
                    <a:lstStyle/>
                    <a:p>
                      <a:pPr algn="ctr"/>
                      <a:r>
                        <a:rPr lang="en-US" altLang="zh-CN" sz="1600" dirty="0" smtClean="0">
                          <a:latin typeface="+mn-lt"/>
                          <a:ea typeface="黑体" panose="02010609060101010101" pitchFamily="49" charset="-122"/>
                        </a:rPr>
                        <a:t>8</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and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t5</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t4</a:t>
                      </a:r>
                      <a:endParaRPr lang="en-US" altLang="zh-CN" sz="1600"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r h="0">
                <a:tc>
                  <a:txBody>
                    <a:bodyPr/>
                    <a:lstStyle/>
                    <a:p>
                      <a:pPr algn="ctr"/>
                      <a:r>
                        <a:rPr lang="en-US" altLang="zh-CN" sz="1600" dirty="0" smtClean="0">
                          <a:latin typeface="+mn-lt"/>
                          <a:ea typeface="黑体" panose="02010609060101010101" pitchFamily="49" charset="-122"/>
                        </a:rPr>
                        <a:t>12</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or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t7</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t6</a:t>
                      </a:r>
                      <a:endParaRPr lang="en-US" altLang="zh-CN" sz="1600"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r h="0">
                <a:tc>
                  <a:txBody>
                    <a:bodyPr/>
                    <a:lstStyle/>
                    <a:p>
                      <a:pPr algn="ctr"/>
                      <a:r>
                        <a:rPr lang="en-US" altLang="zh-CN" sz="1600" dirty="0" smtClean="0">
                          <a:latin typeface="+mn-lt"/>
                          <a:ea typeface="黑体" panose="02010609060101010101" pitchFamily="49" charset="-122"/>
                          <a:cs typeface="Courier New" panose="02070309020205020404" pitchFamily="49" charset="0"/>
                        </a:rPr>
                        <a:t>16</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add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t1</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t2</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t3</a:t>
                      </a:r>
                      <a:endParaRPr lang="zh-CN" altLang="en-US" sz="1600"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bl>
          </a:graphicData>
        </a:graphic>
      </p:graphicFrame>
      <p:sp>
        <p:nvSpPr>
          <p:cNvPr id="3" name="右大括号 2"/>
          <p:cNvSpPr/>
          <p:nvPr/>
        </p:nvSpPr>
        <p:spPr>
          <a:xfrm>
            <a:off x="5220072" y="2060848"/>
            <a:ext cx="216024" cy="1368152"/>
          </a:xfrm>
          <a:prstGeom prst="rightBrace">
            <a:avLst>
              <a:gd name="adj1" fmla="val 29929"/>
              <a:gd name="adj2" fmla="val 49318"/>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7" name="TextBox 6"/>
          <p:cNvSpPr txBox="1"/>
          <p:nvPr/>
        </p:nvSpPr>
        <p:spPr>
          <a:xfrm>
            <a:off x="5580112" y="2514091"/>
            <a:ext cx="3092513" cy="461665"/>
          </a:xfrm>
          <a:prstGeom prst="rect">
            <a:avLst/>
          </a:prstGeom>
          <a:noFill/>
        </p:spPr>
        <p:txBody>
          <a:bodyPr wrap="none" rtlCol="0">
            <a:spAutoFit/>
          </a:bodyPr>
          <a:lstStyle/>
          <a:p>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后续不再分析</a:t>
            </a:r>
            <a:r>
              <a:rPr lang="en-US" altLang="zh-CN" sz="2400" smtClean="0">
                <a:latin typeface="Times New Roman" panose="02020603050405020304" pitchFamily="18" charset="0"/>
                <a:ea typeface="黑体" panose="02010609060101010101" pitchFamily="49" charset="-122"/>
                <a:cs typeface="Times New Roman" panose="02020603050405020304" pitchFamily="18" charset="0"/>
              </a:rPr>
              <a:t>PC</a:t>
            </a:r>
            <a:r>
              <a:rPr lang="zh-CN" altLang="en-US" sz="2400" smtClean="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400" smtClean="0">
                <a:latin typeface="Times New Roman" panose="02020603050405020304" pitchFamily="18" charset="0"/>
                <a:ea typeface="黑体" panose="02010609060101010101" pitchFamily="49" charset="-122"/>
                <a:cs typeface="Times New Roman" panose="02020603050405020304" pitchFamily="18" charset="0"/>
              </a:rPr>
              <a:t>IM</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03808038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load</a:t>
            </a:r>
            <a:r>
              <a:rPr lang="zh-CN" altLang="en-US" dirty="0" smtClean="0"/>
              <a:t>导致的数据冒险：</a:t>
            </a:r>
            <a:r>
              <a:rPr lang="en-US" altLang="zh-CN" dirty="0" err="1" smtClean="0"/>
              <a:t>Clk2</a:t>
            </a:r>
            <a:r>
              <a:rPr lang="zh-CN" altLang="en-US" dirty="0" smtClean="0"/>
              <a:t>上升沿后</a:t>
            </a:r>
            <a:endParaRPr lang="zh-CN" altLang="en-US" dirty="0"/>
          </a:p>
        </p:txBody>
      </p:sp>
      <p:sp>
        <p:nvSpPr>
          <p:cNvPr id="4" name="灯片编号占位符 3"/>
          <p:cNvSpPr>
            <a:spLocks noGrp="1"/>
          </p:cNvSpPr>
          <p:nvPr>
            <p:ph type="sldNum" sz="quarter" idx="12"/>
          </p:nvPr>
        </p:nvSpPr>
        <p:spPr/>
        <p:txBody>
          <a:bodyPr/>
          <a:lstStyle/>
          <a:p>
            <a:fld id="{28830286-F6D1-4D88-8A08-C1E3876262BA}" type="slidenum">
              <a:rPr lang="zh-CN" altLang="en-US" smtClean="0">
                <a:solidFill>
                  <a:prstClr val="black"/>
                </a:solidFill>
              </a:rPr>
              <a:pPr/>
              <a:t>65</a:t>
            </a:fld>
            <a:endParaRPr lang="zh-CN" altLang="en-US" dirty="0">
              <a:solidFill>
                <a:prstClr val="black"/>
              </a:solidFill>
            </a:endParaRPr>
          </a:p>
        </p:txBody>
      </p:sp>
      <p:sp>
        <p:nvSpPr>
          <p:cNvPr id="135" name="内容占位符 2"/>
          <p:cNvSpPr>
            <a:spLocks noGrp="1"/>
          </p:cNvSpPr>
          <p:nvPr>
            <p:ph idx="1"/>
          </p:nvPr>
        </p:nvSpPr>
        <p:spPr>
          <a:xfrm>
            <a:off x="107504" y="722177"/>
            <a:ext cx="8928992" cy="3426903"/>
          </a:xfrm>
        </p:spPr>
        <p:txBody>
          <a:bodyPr>
            <a:normAutofit fontScale="92500" lnSpcReduction="20000"/>
          </a:bodyPr>
          <a:lstStyle/>
          <a:p>
            <a:r>
              <a:rPr lang="zh-CN" altLang="en-US" dirty="0"/>
              <a:t>指令流</a:t>
            </a:r>
            <a:endParaRPr lang="en-US" altLang="zh-CN" dirty="0"/>
          </a:p>
          <a:p>
            <a:pPr lvl="1"/>
            <a:r>
              <a:rPr lang="en-US" altLang="zh-CN" dirty="0" smtClean="0"/>
              <a:t>sub</a:t>
            </a:r>
            <a:r>
              <a:rPr lang="zh-CN" altLang="en-US" dirty="0" smtClean="0"/>
              <a:t>进入</a:t>
            </a:r>
            <a:r>
              <a:rPr lang="en-US" altLang="zh-CN" dirty="0" smtClean="0"/>
              <a:t>IF/</a:t>
            </a:r>
            <a:r>
              <a:rPr lang="en-US" altLang="zh-CN" dirty="0" smtClean="0">
                <a:solidFill>
                  <a:srgbClr val="FF0000"/>
                </a:solidFill>
              </a:rPr>
              <a:t>ID</a:t>
            </a:r>
            <a:r>
              <a:rPr lang="zh-CN" altLang="en-US" dirty="0" smtClean="0"/>
              <a:t>寄存器；</a:t>
            </a:r>
            <a:r>
              <a:rPr lang="en-US" altLang="zh-CN" dirty="0" err="1" smtClean="0"/>
              <a:t>lw</a:t>
            </a:r>
            <a:r>
              <a:rPr lang="zh-CN" altLang="en-US" dirty="0" smtClean="0"/>
              <a:t>进入</a:t>
            </a:r>
            <a:r>
              <a:rPr lang="en-US" altLang="zh-CN" dirty="0" smtClean="0"/>
              <a:t>ID/</a:t>
            </a:r>
            <a:r>
              <a:rPr lang="en-US" altLang="zh-CN" dirty="0" smtClean="0">
                <a:solidFill>
                  <a:srgbClr val="FF0000"/>
                </a:solidFill>
              </a:rPr>
              <a:t>EX</a:t>
            </a:r>
            <a:r>
              <a:rPr lang="zh-CN" altLang="en-US" dirty="0" smtClean="0"/>
              <a:t>寄存器</a:t>
            </a:r>
            <a:endParaRPr lang="en-US" altLang="zh-CN" dirty="0" smtClean="0"/>
          </a:p>
          <a:p>
            <a:r>
              <a:rPr lang="zh-CN" altLang="en-US" dirty="0" smtClean="0"/>
              <a:t>冲突分析：冲突出现</a:t>
            </a:r>
            <a:endParaRPr lang="en-US" altLang="zh-CN" dirty="0" smtClean="0"/>
          </a:p>
          <a:p>
            <a:r>
              <a:rPr lang="zh-CN" altLang="en-US" dirty="0" smtClean="0"/>
              <a:t>执行动作：设置控制信号，在</a:t>
            </a:r>
            <a:r>
              <a:rPr lang="en-US" altLang="zh-CN" dirty="0" smtClean="0"/>
              <a:t>clk3</a:t>
            </a:r>
            <a:r>
              <a:rPr lang="zh-CN" altLang="en-US" dirty="0" smtClean="0"/>
              <a:t>插入</a:t>
            </a:r>
            <a:r>
              <a:rPr lang="en-US" altLang="zh-CN" dirty="0" err="1" smtClean="0"/>
              <a:t>nop</a:t>
            </a:r>
            <a:r>
              <a:rPr lang="zh-CN" altLang="en-US" dirty="0" smtClean="0"/>
              <a:t>指令</a:t>
            </a:r>
            <a:endParaRPr lang="en-US" altLang="zh-CN" dirty="0" smtClean="0"/>
          </a:p>
          <a:p>
            <a:pPr lvl="1"/>
            <a:r>
              <a:rPr lang="en-US" altLang="zh-CN" dirty="0" smtClean="0">
                <a:sym typeface="Wingdings 2"/>
              </a:rPr>
              <a:t></a:t>
            </a:r>
            <a:r>
              <a:rPr lang="zh-CN" altLang="en-US" dirty="0">
                <a:sym typeface="Wingdings 2"/>
              </a:rPr>
              <a:t>冻结</a:t>
            </a:r>
            <a:r>
              <a:rPr lang="en-US" altLang="zh-CN" dirty="0"/>
              <a:t>IF/ID</a:t>
            </a:r>
            <a:r>
              <a:rPr lang="zh-CN" altLang="en-US" dirty="0"/>
              <a:t>：</a:t>
            </a:r>
            <a:r>
              <a:rPr lang="en-US" altLang="zh-CN" dirty="0"/>
              <a:t>sub</a:t>
            </a:r>
            <a:r>
              <a:rPr lang="zh-CN" altLang="en-US" dirty="0"/>
              <a:t>继续被保存</a:t>
            </a:r>
            <a:endParaRPr lang="en-US" altLang="zh-CN" dirty="0"/>
          </a:p>
          <a:p>
            <a:pPr lvl="1"/>
            <a:r>
              <a:rPr lang="en-US" altLang="zh-CN" dirty="0">
                <a:sym typeface="Wingdings 2"/>
              </a:rPr>
              <a:t></a:t>
            </a:r>
            <a:r>
              <a:rPr lang="zh-CN" altLang="en-US" dirty="0">
                <a:sym typeface="Wingdings 2"/>
              </a:rPr>
              <a:t>清除</a:t>
            </a:r>
            <a:r>
              <a:rPr lang="en-US" altLang="zh-CN" dirty="0">
                <a:sym typeface="Wingdings 2"/>
              </a:rPr>
              <a:t>ID/EX</a:t>
            </a:r>
            <a:r>
              <a:rPr lang="zh-CN" altLang="en-US" dirty="0">
                <a:sym typeface="Wingdings 2"/>
              </a:rPr>
              <a:t>：</a:t>
            </a:r>
            <a:r>
              <a:rPr lang="zh-CN" altLang="en-US" dirty="0"/>
              <a:t>指令全为</a:t>
            </a:r>
            <a:r>
              <a:rPr lang="en-US" altLang="zh-CN" dirty="0"/>
              <a:t>0</a:t>
            </a:r>
            <a:r>
              <a:rPr lang="zh-CN" altLang="en-US" dirty="0"/>
              <a:t>，等价于插入</a:t>
            </a:r>
            <a:r>
              <a:rPr lang="en-US" altLang="zh-CN" dirty="0" err="1"/>
              <a:t>NOP</a:t>
            </a:r>
            <a:endParaRPr lang="en-US" altLang="zh-CN" dirty="0"/>
          </a:p>
          <a:p>
            <a:pPr lvl="1"/>
            <a:r>
              <a:rPr lang="en-US" altLang="zh-CN" dirty="0">
                <a:sym typeface="Wingdings 2"/>
              </a:rPr>
              <a:t></a:t>
            </a:r>
            <a:r>
              <a:rPr lang="zh-CN" altLang="en-US" dirty="0">
                <a:sym typeface="Wingdings 2"/>
              </a:rPr>
              <a:t>禁止</a:t>
            </a:r>
            <a:r>
              <a:rPr lang="en-US" altLang="zh-CN" dirty="0">
                <a:sym typeface="Wingdings 2"/>
              </a:rPr>
              <a:t>PC</a:t>
            </a:r>
            <a:r>
              <a:rPr lang="zh-CN" altLang="en-US" dirty="0">
                <a:sym typeface="Wingdings 2"/>
              </a:rPr>
              <a:t>：防止</a:t>
            </a:r>
            <a:r>
              <a:rPr lang="en-US" altLang="zh-CN" dirty="0">
                <a:sym typeface="Wingdings 2"/>
              </a:rPr>
              <a:t>PC</a:t>
            </a:r>
            <a:r>
              <a:rPr lang="zh-CN" altLang="en-US" dirty="0">
                <a:sym typeface="Wingdings 2"/>
              </a:rPr>
              <a:t>继续计数，</a:t>
            </a:r>
            <a:r>
              <a:rPr lang="en-US" altLang="zh-CN" dirty="0">
                <a:sym typeface="Wingdings 2"/>
              </a:rPr>
              <a:t>PC</a:t>
            </a:r>
            <a:r>
              <a:rPr lang="zh-CN" altLang="en-US" dirty="0">
                <a:sym typeface="Wingdings 2"/>
              </a:rPr>
              <a:t>应保持为</a:t>
            </a:r>
            <a:r>
              <a:rPr lang="en-US" altLang="zh-CN" dirty="0" err="1" smtClean="0">
                <a:sym typeface="Wingdings 2"/>
              </a:rPr>
              <a:t>PC+4</a:t>
            </a:r>
            <a:endParaRPr lang="en-US" altLang="zh-CN" dirty="0"/>
          </a:p>
        </p:txBody>
      </p:sp>
      <p:graphicFrame>
        <p:nvGraphicFramePr>
          <p:cNvPr id="6" name="表格 5"/>
          <p:cNvGraphicFramePr>
            <a:graphicFrameLocks noGrp="1"/>
          </p:cNvGraphicFramePr>
          <p:nvPr>
            <p:extLst>
              <p:ext uri="{D42A27DB-BD31-4B8C-83A1-F6EECF244321}">
                <p14:modId xmlns:p14="http://schemas.microsoft.com/office/powerpoint/2010/main" val="193208706"/>
              </p:ext>
            </p:extLst>
          </p:nvPr>
        </p:nvGraphicFramePr>
        <p:xfrm>
          <a:off x="107504" y="4170448"/>
          <a:ext cx="8983579" cy="2210880"/>
        </p:xfrm>
        <a:graphic>
          <a:graphicData uri="http://schemas.openxmlformats.org/drawingml/2006/table">
            <a:tbl>
              <a:tblPr firstRow="1" bandRow="1">
                <a:tableStyleId>{5940675A-B579-460E-94D1-54222C63F5DA}</a:tableStyleId>
              </a:tblPr>
              <a:tblGrid>
                <a:gridCol w="432000"/>
                <a:gridCol w="2196000"/>
                <a:gridCol w="468000"/>
                <a:gridCol w="792000"/>
                <a:gridCol w="458508"/>
                <a:gridCol w="475127"/>
                <a:gridCol w="403243"/>
                <a:gridCol w="403243"/>
                <a:gridCol w="403243"/>
                <a:gridCol w="403243"/>
                <a:gridCol w="403243"/>
                <a:gridCol w="403243"/>
                <a:gridCol w="468000"/>
                <a:gridCol w="468000"/>
                <a:gridCol w="403243"/>
                <a:gridCol w="403243"/>
              </a:tblGrid>
              <a:tr h="0">
                <a:tc>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tcPr>
                </a:tc>
                <a:tc gridSpan="2">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smtClean="0">
                          <a:latin typeface="+mn-lt"/>
                          <a:ea typeface="黑体" panose="02010609060101010101" pitchFamily="49" charset="-122"/>
                        </a:rPr>
                        <a:t>IF</a:t>
                      </a:r>
                      <a:r>
                        <a:rPr lang="zh-CN" altLang="en-US" sz="1600" dirty="0" smtClean="0">
                          <a:latin typeface="+mn-lt"/>
                          <a:ea typeface="黑体" panose="02010609060101010101" pitchFamily="49" charset="-122"/>
                        </a:rPr>
                        <a:t>级</a:t>
                      </a:r>
                      <a:endParaRPr lang="zh-CN" altLang="en-US"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txBody>
                  <a:tcPr marL="36000" marR="36000" marT="36000" marB="36000" anchor="ctr"/>
                </a:tc>
                <a:tc gridSpan="2">
                  <a:txBody>
                    <a:bodyPr/>
                    <a:lstStyle/>
                    <a:p>
                      <a:pPr algn="ctr"/>
                      <a:r>
                        <a:rPr lang="en-US" altLang="zh-CN" sz="1600" dirty="0" smtClean="0">
                          <a:latin typeface="+mn-lt"/>
                          <a:ea typeface="黑体" panose="02010609060101010101" pitchFamily="49" charset="-122"/>
                        </a:rPr>
                        <a:t>ID</a:t>
                      </a:r>
                      <a:r>
                        <a:rPr lang="zh-CN" altLang="en-US" sz="1600" dirty="0" smtClean="0">
                          <a:latin typeface="+mn-lt"/>
                          <a:ea typeface="黑体" panose="02010609060101010101" pitchFamily="49" charset="-122"/>
                        </a:rPr>
                        <a:t>级</a:t>
                      </a: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txBody>
                  <a:tcPr marL="36000" marR="36000" marT="36000" marB="36000" anchor="ctr"/>
                </a:tc>
                <a:tc gridSpan="2">
                  <a:txBody>
                    <a:bodyPr/>
                    <a:lstStyle/>
                    <a:p>
                      <a:pPr algn="ctr"/>
                      <a:r>
                        <a:rPr lang="en-US" altLang="zh-CN" sz="1600" dirty="0" smtClean="0">
                          <a:latin typeface="+mn-lt"/>
                          <a:ea typeface="黑体" panose="02010609060101010101" pitchFamily="49" charset="-122"/>
                        </a:rPr>
                        <a:t>EX</a:t>
                      </a:r>
                      <a:r>
                        <a:rPr lang="zh-CN" altLang="en-US" sz="1600" dirty="0" smtClean="0">
                          <a:latin typeface="+mn-lt"/>
                          <a:ea typeface="黑体" panose="02010609060101010101" pitchFamily="49" charset="-122"/>
                        </a:rPr>
                        <a:t>级</a:t>
                      </a: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txBody>
                  <a:tcPr marL="36000" marR="36000" marT="36000" marB="36000" anchor="ctr"/>
                </a:tc>
                <a:tc gridSpan="2">
                  <a:txBody>
                    <a:bodyPr/>
                    <a:lstStyle/>
                    <a:p>
                      <a:pPr algn="ctr"/>
                      <a:r>
                        <a:rPr lang="en-US" altLang="zh-CN" sz="1600" dirty="0" smtClean="0">
                          <a:latin typeface="+mn-lt"/>
                          <a:ea typeface="黑体" panose="02010609060101010101" pitchFamily="49" charset="-122"/>
                        </a:rPr>
                        <a:t>MEM</a:t>
                      </a:r>
                      <a:r>
                        <a:rPr lang="zh-CN" altLang="en-US" sz="1600" dirty="0" smtClean="0">
                          <a:latin typeface="+mn-lt"/>
                          <a:ea typeface="黑体" panose="02010609060101010101" pitchFamily="49" charset="-122"/>
                        </a:rPr>
                        <a:t>级</a:t>
                      </a: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txBody>
                  <a:tcPr marL="36000" marR="36000" marT="36000" marB="36000" anchor="ctr"/>
                </a:tc>
                <a:tc gridSpan="2">
                  <a:txBody>
                    <a:bodyPr/>
                    <a:lstStyle/>
                    <a:p>
                      <a:pPr algn="ctr"/>
                      <a:r>
                        <a:rPr lang="en-US" altLang="zh-CN" sz="1600" dirty="0" smtClean="0">
                          <a:latin typeface="+mn-lt"/>
                          <a:ea typeface="黑体" panose="02010609060101010101" pitchFamily="49" charset="-122"/>
                        </a:rPr>
                        <a:t>WB</a:t>
                      </a:r>
                      <a:r>
                        <a:rPr lang="zh-CN" altLang="en-US" sz="1600" dirty="0" smtClean="0">
                          <a:latin typeface="+mn-lt"/>
                          <a:ea typeface="黑体" panose="02010609060101010101" pitchFamily="49" charset="-122"/>
                        </a:rPr>
                        <a:t>级</a:t>
                      </a: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txBody>
                  <a:tcPr marL="36000" marR="36000" marT="36000" marB="36000" anchor="ctr"/>
                </a:tc>
                <a:tc>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0">
                <a:tc>
                  <a:txBody>
                    <a:bodyPr/>
                    <a:lstStyle/>
                    <a:p>
                      <a:pPr algn="ctr"/>
                      <a:r>
                        <a:rPr lang="zh-CN" altLang="en-US" sz="1600" dirty="0" smtClean="0">
                          <a:latin typeface="+mn-lt"/>
                          <a:ea typeface="黑体" panose="02010609060101010101" pitchFamily="49" charset="-122"/>
                        </a:rPr>
                        <a:t>地址</a:t>
                      </a:r>
                      <a:endParaRPr lang="zh-CN" altLang="en-US" sz="1600" b="0" dirty="0">
                        <a:latin typeface="+mn-lt"/>
                        <a:ea typeface="黑体" panose="02010609060101010101" pitchFamily="49" charset="-122"/>
                        <a:cs typeface="Times New Roman" panose="02020603050405020304" pitchFamily="18"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dirty="0" smtClean="0">
                          <a:latin typeface="+mn-lt"/>
                          <a:ea typeface="黑体" panose="02010609060101010101" pitchFamily="49" charset="-122"/>
                        </a:rPr>
                        <a:t>指令</a:t>
                      </a:r>
                      <a:endParaRPr lang="zh-CN" altLang="en-US" sz="1600" b="0" dirty="0">
                        <a:latin typeface="+mn-lt"/>
                        <a:ea typeface="黑体" panose="02010609060101010101" pitchFamily="49" charset="-122"/>
                        <a:cs typeface="Times New Roman" panose="02020603050405020304" pitchFamily="18"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0" dirty="0" err="1" smtClean="0">
                          <a:latin typeface="+mn-lt"/>
                          <a:ea typeface="黑体" panose="02010609060101010101" pitchFamily="49" charset="-122"/>
                          <a:cs typeface="Times New Roman" panose="02020603050405020304" pitchFamily="18" charset="0"/>
                        </a:rPr>
                        <a:t>CLK</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b="0" dirty="0" smtClean="0">
                          <a:latin typeface="+mn-lt"/>
                          <a:ea typeface="黑体" panose="02010609060101010101" pitchFamily="49" charset="-122"/>
                          <a:cs typeface="Times New Roman" panose="02020603050405020304" pitchFamily="18" charset="0"/>
                        </a:rPr>
                        <a:t>PC</a:t>
                      </a: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en-US" altLang="zh-CN" sz="1600" smtClean="0">
                          <a:latin typeface="+mn-lt"/>
                          <a:ea typeface="黑体" panose="02010609060101010101" pitchFamily="49" charset="-122"/>
                        </a:rPr>
                        <a:t>IM</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smtClean="0">
                          <a:latin typeface="+mn-lt"/>
                          <a:ea typeface="黑体" panose="02010609060101010101" pitchFamily="49" charset="-122"/>
                        </a:rPr>
                        <a:t>IF/ID</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smtClean="0">
                          <a:latin typeface="+mn-lt"/>
                          <a:ea typeface="黑体" panose="02010609060101010101" pitchFamily="49" charset="-122"/>
                        </a:rPr>
                        <a:t>ID/EX</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dirty="0" smtClean="0">
                          <a:latin typeface="+mn-lt"/>
                          <a:ea typeface="黑体" panose="02010609060101010101" pitchFamily="49" charset="-122"/>
                        </a:rPr>
                        <a:t>EX/MEM</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dirty="0" smtClean="0">
                          <a:latin typeface="+mn-lt"/>
                          <a:ea typeface="黑体" panose="02010609060101010101" pitchFamily="49" charset="-122"/>
                        </a:rPr>
                        <a:t>MEM/WB</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b="0" dirty="0" err="1" smtClean="0">
                          <a:latin typeface="+mn-lt"/>
                          <a:ea typeface="黑体" panose="02010609060101010101" pitchFamily="49" charset="-122"/>
                          <a:cs typeface="Times New Roman" panose="02020603050405020304" pitchFamily="18" charset="0"/>
                        </a:rPr>
                        <a:t>RF</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r h="0">
                <a:tc>
                  <a:txBody>
                    <a:bodyPr/>
                    <a:lstStyle/>
                    <a:p>
                      <a:pPr algn="ctr"/>
                      <a:r>
                        <a:rPr lang="en-US" altLang="zh-CN" sz="1600" dirty="0" smtClean="0">
                          <a:latin typeface="+mn-lt"/>
                          <a:ea typeface="黑体" panose="02010609060101010101" pitchFamily="49" charset="-122"/>
                        </a:rPr>
                        <a:t>0</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lw</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0($</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t1</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a:t>
                      </a: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Courier New" panose="02070309020205020404" pitchFamily="49" charset="0"/>
                          <a:ea typeface="黑体" panose="02010609060101010101" pitchFamily="49" charset="-122"/>
                          <a:cs typeface="Courier New" panose="02070309020205020404" pitchFamily="49" charset="0"/>
                          <a:sym typeface="Wingdings 3"/>
                        </a:rPr>
                        <a:t> </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1</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4</a:t>
                      </a:r>
                      <a:endParaRPr lang="zh-CN" altLang="en-US" sz="1600" b="0" dirty="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en-US" altLang="zh-CN" sz="1600" dirty="0" err="1" smtClean="0">
                          <a:latin typeface="+mn-lt"/>
                          <a:ea typeface="黑体" panose="02010609060101010101" pitchFamily="49" charset="-122"/>
                        </a:rPr>
                        <a:t>lw</a:t>
                      </a:r>
                      <a:r>
                        <a:rPr lang="en-US" altLang="zh-CN" sz="1600" dirty="0" err="1" smtClean="0">
                          <a:latin typeface="+mn-lt"/>
                          <a:ea typeface="黑体" panose="02010609060101010101" pitchFamily="49" charset="-122"/>
                          <a:sym typeface="Wingdings" panose="05000000000000000000" pitchFamily="2" charset="2"/>
                        </a:rPr>
                        <a:t>sub</a:t>
                      </a: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b="1" dirty="0" err="1" smtClean="0">
                          <a:latin typeface="+mn-lt"/>
                          <a:ea typeface="黑体" panose="02010609060101010101" pitchFamily="49" charset="-122"/>
                        </a:rPr>
                        <a:t>lw</a:t>
                      </a: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r h="0">
                <a:tc>
                  <a:txBody>
                    <a:bodyPr/>
                    <a:lstStyle/>
                    <a:p>
                      <a:pPr algn="ctr"/>
                      <a:r>
                        <a:rPr lang="en-US" altLang="zh-CN" sz="1600" dirty="0" smtClean="0">
                          <a:latin typeface="+mn-lt"/>
                          <a:ea typeface="黑体" panose="02010609060101010101" pitchFamily="49" charset="-122"/>
                        </a:rPr>
                        <a:t>4</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sub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t3</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t2</a:t>
                      </a:r>
                      <a:endParaRPr lang="zh-CN" altLang="en-US" sz="1600" dirty="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Courier New" panose="02070309020205020404" pitchFamily="49" charset="0"/>
                          <a:ea typeface="黑体" panose="02010609060101010101" pitchFamily="49" charset="-122"/>
                          <a:cs typeface="Courier New" panose="02070309020205020404" pitchFamily="49" charset="0"/>
                          <a:sym typeface="Wingdings 3"/>
                        </a:rPr>
                        <a:t> </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2</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4</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8</a:t>
                      </a: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en-US" altLang="zh-CN" sz="1600" dirty="0" err="1" smtClean="0">
                          <a:solidFill>
                            <a:schemeClr val="tx1"/>
                          </a:solidFill>
                          <a:latin typeface="+mn-lt"/>
                          <a:ea typeface="黑体" panose="02010609060101010101" pitchFamily="49" charset="-122"/>
                        </a:rPr>
                        <a:t>sub</a:t>
                      </a:r>
                      <a:r>
                        <a:rPr lang="en-US" altLang="zh-CN" sz="1600" dirty="0" err="1" smtClean="0">
                          <a:solidFill>
                            <a:schemeClr val="tx1"/>
                          </a:solidFill>
                          <a:latin typeface="+mn-lt"/>
                          <a:ea typeface="黑体" panose="02010609060101010101" pitchFamily="49" charset="-122"/>
                          <a:sym typeface="Wingdings" panose="05000000000000000000" pitchFamily="2" charset="2"/>
                        </a:rPr>
                        <a:t>and</a:t>
                      </a: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b="1" dirty="0" smtClean="0">
                          <a:latin typeface="+mn-lt"/>
                          <a:ea typeface="黑体" panose="02010609060101010101" pitchFamily="49" charset="-122"/>
                        </a:rPr>
                        <a:t>sub</a:t>
                      </a:r>
                      <a:endParaRPr lang="zh-CN" altLang="en-US" sz="1600" b="1"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hMerge="1">
                  <a:txBody>
                    <a:bodyPr/>
                    <a:lstStyle/>
                    <a:p>
                      <a:endParaRPr lang="zh-CN" altLang="en-US"/>
                    </a:p>
                  </a:txBody>
                  <a:tcPr/>
                </a:tc>
                <a:tc gridSpan="2">
                  <a:txBody>
                    <a:bodyPr/>
                    <a:lstStyle/>
                    <a:p>
                      <a:pPr algn="ctr"/>
                      <a:r>
                        <a:rPr lang="en-US" altLang="zh-CN" sz="1600" b="1" dirty="0" err="1" smtClean="0">
                          <a:latin typeface="+mn-lt"/>
                          <a:ea typeface="黑体" panose="02010609060101010101" pitchFamily="49" charset="-122"/>
                        </a:rPr>
                        <a:t>lw</a:t>
                      </a:r>
                      <a:endParaRPr lang="zh-CN" altLang="en-US" sz="1600" b="1"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r h="0">
                <a:tc>
                  <a:txBody>
                    <a:bodyPr/>
                    <a:lstStyle/>
                    <a:p>
                      <a:pPr algn="ctr"/>
                      <a:r>
                        <a:rPr lang="en-US" altLang="zh-CN" sz="1600" dirty="0" smtClean="0">
                          <a:latin typeface="+mn-lt"/>
                          <a:ea typeface="黑体" panose="02010609060101010101" pitchFamily="49" charset="-122"/>
                        </a:rPr>
                        <a:t>8</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and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t5</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t4</a:t>
                      </a:r>
                      <a:endParaRPr lang="en-US" altLang="zh-CN" sz="1600"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solidFill>
                          <a:srgbClr val="00B05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hMerge="1">
                  <a:txBody>
                    <a:bodyPr/>
                    <a:lstStyle/>
                    <a:p>
                      <a:endParaRPr lang="zh-CN" altLang="en-US"/>
                    </a:p>
                  </a:txBody>
                  <a:tcPr/>
                </a:tc>
                <a:tc gridSpan="2">
                  <a:txBody>
                    <a:bodyPr/>
                    <a:lstStyle/>
                    <a:p>
                      <a:pPr algn="ctr"/>
                      <a:endParaRPr lang="zh-CN" altLang="en-US" sz="1600" b="1" dirty="0">
                        <a:solidFill>
                          <a:srgbClr val="00B05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r h="0">
                <a:tc>
                  <a:txBody>
                    <a:bodyPr/>
                    <a:lstStyle/>
                    <a:p>
                      <a:pPr algn="ctr"/>
                      <a:r>
                        <a:rPr lang="en-US" altLang="zh-CN" sz="1600" dirty="0" smtClean="0">
                          <a:latin typeface="+mn-lt"/>
                          <a:ea typeface="黑体" panose="02010609060101010101" pitchFamily="49" charset="-122"/>
                        </a:rPr>
                        <a:t>12</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or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t7</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t6</a:t>
                      </a:r>
                      <a:endParaRPr lang="en-US" altLang="zh-CN" sz="1600"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solidFill>
                          <a:srgbClr val="00B05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solidFill>
                          <a:srgbClr val="00B05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r h="0">
                <a:tc>
                  <a:txBody>
                    <a:bodyPr/>
                    <a:lstStyle/>
                    <a:p>
                      <a:pPr algn="ctr"/>
                      <a:r>
                        <a:rPr lang="en-US" altLang="zh-CN" sz="1600" dirty="0" smtClean="0">
                          <a:latin typeface="+mn-lt"/>
                          <a:ea typeface="黑体" panose="02010609060101010101" pitchFamily="49" charset="-122"/>
                          <a:cs typeface="Courier New" panose="02070309020205020404" pitchFamily="49" charset="0"/>
                        </a:rPr>
                        <a:t>16</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add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t1</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t2</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t3</a:t>
                      </a:r>
                      <a:endParaRPr lang="zh-CN" altLang="en-US" sz="1600"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solidFill>
                          <a:srgbClr val="00B05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solidFill>
                          <a:srgbClr val="00B05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25373868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load</a:t>
            </a:r>
            <a:r>
              <a:rPr lang="zh-CN" altLang="en-US" dirty="0" smtClean="0"/>
              <a:t>导致的数据冒险</a:t>
            </a:r>
            <a:r>
              <a:rPr lang="zh-CN" altLang="en-US" dirty="0"/>
              <a:t>：</a:t>
            </a:r>
            <a:r>
              <a:rPr lang="en-US" altLang="zh-CN" dirty="0" err="1" smtClean="0"/>
              <a:t>Clk3</a:t>
            </a:r>
            <a:r>
              <a:rPr lang="zh-CN" altLang="en-US" dirty="0" smtClean="0"/>
              <a:t>上升</a:t>
            </a:r>
            <a:r>
              <a:rPr lang="zh-CN" altLang="en-US" dirty="0"/>
              <a:t>沿后</a:t>
            </a:r>
          </a:p>
        </p:txBody>
      </p:sp>
      <p:sp>
        <p:nvSpPr>
          <p:cNvPr id="4" name="灯片编号占位符 3"/>
          <p:cNvSpPr>
            <a:spLocks noGrp="1"/>
          </p:cNvSpPr>
          <p:nvPr>
            <p:ph type="sldNum" sz="quarter" idx="12"/>
          </p:nvPr>
        </p:nvSpPr>
        <p:spPr/>
        <p:txBody>
          <a:bodyPr/>
          <a:lstStyle/>
          <a:p>
            <a:fld id="{28830286-F6D1-4D88-8A08-C1E3876262BA}" type="slidenum">
              <a:rPr lang="zh-CN" altLang="en-US" smtClean="0">
                <a:solidFill>
                  <a:prstClr val="black"/>
                </a:solidFill>
              </a:rPr>
              <a:pPr/>
              <a:t>66</a:t>
            </a:fld>
            <a:endParaRPr lang="zh-CN" altLang="en-US" dirty="0">
              <a:solidFill>
                <a:prstClr val="black"/>
              </a:solidFill>
            </a:endParaRPr>
          </a:p>
        </p:txBody>
      </p:sp>
      <p:sp>
        <p:nvSpPr>
          <p:cNvPr id="135" name="内容占位符 2"/>
          <p:cNvSpPr>
            <a:spLocks noGrp="1"/>
          </p:cNvSpPr>
          <p:nvPr>
            <p:ph idx="1"/>
          </p:nvPr>
        </p:nvSpPr>
        <p:spPr>
          <a:xfrm>
            <a:off x="107504" y="722177"/>
            <a:ext cx="8928992" cy="3354895"/>
          </a:xfrm>
        </p:spPr>
        <p:txBody>
          <a:bodyPr>
            <a:normAutofit/>
          </a:bodyPr>
          <a:lstStyle/>
          <a:p>
            <a:r>
              <a:rPr lang="zh-CN" altLang="en-US" dirty="0"/>
              <a:t>指令流</a:t>
            </a:r>
            <a:endParaRPr lang="en-US" altLang="zh-CN" dirty="0" smtClean="0"/>
          </a:p>
          <a:p>
            <a:pPr lvl="1"/>
            <a:r>
              <a:rPr lang="en-US" altLang="zh-CN" dirty="0" smtClean="0"/>
              <a:t>sub</a:t>
            </a:r>
            <a:r>
              <a:rPr lang="zh-CN" altLang="en-US" dirty="0" smtClean="0"/>
              <a:t>进入</a:t>
            </a:r>
            <a:r>
              <a:rPr lang="en-US" altLang="zh-CN" dirty="0" smtClean="0"/>
              <a:t>ID/EX</a:t>
            </a:r>
            <a:r>
              <a:rPr lang="zh-CN" altLang="en-US" dirty="0" smtClean="0"/>
              <a:t>（冻结）；</a:t>
            </a:r>
            <a:r>
              <a:rPr lang="en-US" altLang="zh-CN" dirty="0" err="1" smtClean="0"/>
              <a:t>lw</a:t>
            </a:r>
            <a:r>
              <a:rPr lang="zh-CN" altLang="en-US" dirty="0" smtClean="0"/>
              <a:t>进入</a:t>
            </a:r>
            <a:r>
              <a:rPr lang="en-US" altLang="zh-CN" dirty="0" smtClean="0"/>
              <a:t>EX/MEM</a:t>
            </a:r>
          </a:p>
          <a:p>
            <a:r>
              <a:rPr lang="zh-CN" altLang="en-US" dirty="0" smtClean="0"/>
              <a:t>冲突分析：</a:t>
            </a:r>
            <a:endParaRPr lang="en-US" altLang="zh-CN" dirty="0" smtClean="0"/>
          </a:p>
          <a:p>
            <a:pPr lvl="1"/>
            <a:r>
              <a:rPr lang="zh-CN" altLang="en-US" dirty="0" smtClean="0"/>
              <a:t>转发机制将在</a:t>
            </a:r>
            <a:r>
              <a:rPr lang="en-US" altLang="zh-CN" dirty="0" err="1" smtClean="0"/>
              <a:t>clk4</a:t>
            </a:r>
            <a:r>
              <a:rPr lang="zh-CN" altLang="en-US" dirty="0" smtClean="0"/>
              <a:t>时可以发挥作用</a:t>
            </a:r>
            <a:endParaRPr lang="en-US" altLang="zh-CN" dirty="0" smtClean="0"/>
          </a:p>
        </p:txBody>
      </p:sp>
      <p:graphicFrame>
        <p:nvGraphicFramePr>
          <p:cNvPr id="8" name="表格 7"/>
          <p:cNvGraphicFramePr>
            <a:graphicFrameLocks noGrp="1"/>
          </p:cNvGraphicFramePr>
          <p:nvPr>
            <p:extLst>
              <p:ext uri="{D42A27DB-BD31-4B8C-83A1-F6EECF244321}">
                <p14:modId xmlns:p14="http://schemas.microsoft.com/office/powerpoint/2010/main" val="3235378261"/>
              </p:ext>
            </p:extLst>
          </p:nvPr>
        </p:nvGraphicFramePr>
        <p:xfrm>
          <a:off x="107504" y="4170448"/>
          <a:ext cx="8983579" cy="2210880"/>
        </p:xfrm>
        <a:graphic>
          <a:graphicData uri="http://schemas.openxmlformats.org/drawingml/2006/table">
            <a:tbl>
              <a:tblPr firstRow="1" bandRow="1">
                <a:tableStyleId>{5940675A-B579-460E-94D1-54222C63F5DA}</a:tableStyleId>
              </a:tblPr>
              <a:tblGrid>
                <a:gridCol w="432000"/>
                <a:gridCol w="2196000"/>
                <a:gridCol w="468000"/>
                <a:gridCol w="792000"/>
                <a:gridCol w="458508"/>
                <a:gridCol w="475127"/>
                <a:gridCol w="403243"/>
                <a:gridCol w="403243"/>
                <a:gridCol w="403243"/>
                <a:gridCol w="403243"/>
                <a:gridCol w="403243"/>
                <a:gridCol w="403243"/>
                <a:gridCol w="468000"/>
                <a:gridCol w="468000"/>
                <a:gridCol w="403243"/>
                <a:gridCol w="403243"/>
              </a:tblGrid>
              <a:tr h="0">
                <a:tc>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tcPr>
                </a:tc>
                <a:tc gridSpan="2">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smtClean="0">
                          <a:latin typeface="+mn-lt"/>
                          <a:ea typeface="黑体" panose="02010609060101010101" pitchFamily="49" charset="-122"/>
                        </a:rPr>
                        <a:t>IF</a:t>
                      </a:r>
                      <a:r>
                        <a:rPr lang="zh-CN" altLang="en-US" sz="1600" dirty="0" smtClean="0">
                          <a:latin typeface="+mn-lt"/>
                          <a:ea typeface="黑体" panose="02010609060101010101" pitchFamily="49" charset="-122"/>
                        </a:rPr>
                        <a:t>级</a:t>
                      </a:r>
                      <a:endParaRPr lang="zh-CN" altLang="en-US"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txBody>
                  <a:tcPr marL="36000" marR="36000" marT="36000" marB="36000" anchor="ctr"/>
                </a:tc>
                <a:tc gridSpan="2">
                  <a:txBody>
                    <a:bodyPr/>
                    <a:lstStyle/>
                    <a:p>
                      <a:pPr algn="ctr"/>
                      <a:r>
                        <a:rPr lang="en-US" altLang="zh-CN" sz="1600" dirty="0" smtClean="0">
                          <a:latin typeface="+mn-lt"/>
                          <a:ea typeface="黑体" panose="02010609060101010101" pitchFamily="49" charset="-122"/>
                        </a:rPr>
                        <a:t>ID</a:t>
                      </a:r>
                      <a:r>
                        <a:rPr lang="zh-CN" altLang="en-US" sz="1600" dirty="0" smtClean="0">
                          <a:latin typeface="+mn-lt"/>
                          <a:ea typeface="黑体" panose="02010609060101010101" pitchFamily="49" charset="-122"/>
                        </a:rPr>
                        <a:t>级</a:t>
                      </a: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txBody>
                  <a:tcPr marL="36000" marR="36000" marT="36000" marB="36000" anchor="ctr"/>
                </a:tc>
                <a:tc gridSpan="2">
                  <a:txBody>
                    <a:bodyPr/>
                    <a:lstStyle/>
                    <a:p>
                      <a:pPr algn="ctr"/>
                      <a:r>
                        <a:rPr lang="en-US" altLang="zh-CN" sz="1600" dirty="0" smtClean="0">
                          <a:latin typeface="+mn-lt"/>
                          <a:ea typeface="黑体" panose="02010609060101010101" pitchFamily="49" charset="-122"/>
                        </a:rPr>
                        <a:t>EX</a:t>
                      </a:r>
                      <a:r>
                        <a:rPr lang="zh-CN" altLang="en-US" sz="1600" dirty="0" smtClean="0">
                          <a:latin typeface="+mn-lt"/>
                          <a:ea typeface="黑体" panose="02010609060101010101" pitchFamily="49" charset="-122"/>
                        </a:rPr>
                        <a:t>级</a:t>
                      </a: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txBody>
                  <a:tcPr marL="36000" marR="36000" marT="36000" marB="36000" anchor="ctr"/>
                </a:tc>
                <a:tc gridSpan="2">
                  <a:txBody>
                    <a:bodyPr/>
                    <a:lstStyle/>
                    <a:p>
                      <a:pPr algn="ctr"/>
                      <a:r>
                        <a:rPr lang="en-US" altLang="zh-CN" sz="1600" dirty="0" smtClean="0">
                          <a:latin typeface="+mn-lt"/>
                          <a:ea typeface="黑体" panose="02010609060101010101" pitchFamily="49" charset="-122"/>
                        </a:rPr>
                        <a:t>MEM</a:t>
                      </a:r>
                      <a:r>
                        <a:rPr lang="zh-CN" altLang="en-US" sz="1600" dirty="0" smtClean="0">
                          <a:latin typeface="+mn-lt"/>
                          <a:ea typeface="黑体" panose="02010609060101010101" pitchFamily="49" charset="-122"/>
                        </a:rPr>
                        <a:t>级</a:t>
                      </a: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txBody>
                  <a:tcPr marL="36000" marR="36000" marT="36000" marB="36000" anchor="ctr"/>
                </a:tc>
                <a:tc gridSpan="2">
                  <a:txBody>
                    <a:bodyPr/>
                    <a:lstStyle/>
                    <a:p>
                      <a:pPr algn="ctr"/>
                      <a:r>
                        <a:rPr lang="en-US" altLang="zh-CN" sz="1600" dirty="0" smtClean="0">
                          <a:latin typeface="+mn-lt"/>
                          <a:ea typeface="黑体" panose="02010609060101010101" pitchFamily="49" charset="-122"/>
                        </a:rPr>
                        <a:t>WB</a:t>
                      </a:r>
                      <a:r>
                        <a:rPr lang="zh-CN" altLang="en-US" sz="1600" dirty="0" smtClean="0">
                          <a:latin typeface="+mn-lt"/>
                          <a:ea typeface="黑体" panose="02010609060101010101" pitchFamily="49" charset="-122"/>
                        </a:rPr>
                        <a:t>级</a:t>
                      </a: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txBody>
                  <a:tcPr marL="36000" marR="36000" marT="36000" marB="36000" anchor="ctr"/>
                </a:tc>
                <a:tc>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0">
                <a:tc>
                  <a:txBody>
                    <a:bodyPr/>
                    <a:lstStyle/>
                    <a:p>
                      <a:pPr algn="ctr"/>
                      <a:r>
                        <a:rPr lang="zh-CN" altLang="en-US" sz="1600" dirty="0" smtClean="0">
                          <a:latin typeface="+mn-lt"/>
                          <a:ea typeface="黑体" panose="02010609060101010101" pitchFamily="49" charset="-122"/>
                        </a:rPr>
                        <a:t>地址</a:t>
                      </a:r>
                      <a:endParaRPr lang="zh-CN" altLang="en-US" sz="1600" b="0" dirty="0">
                        <a:latin typeface="+mn-lt"/>
                        <a:ea typeface="黑体" panose="02010609060101010101" pitchFamily="49" charset="-122"/>
                        <a:cs typeface="Times New Roman" panose="02020603050405020304" pitchFamily="18"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dirty="0" smtClean="0">
                          <a:latin typeface="+mn-lt"/>
                          <a:ea typeface="黑体" panose="02010609060101010101" pitchFamily="49" charset="-122"/>
                        </a:rPr>
                        <a:t>指令</a:t>
                      </a:r>
                      <a:endParaRPr lang="zh-CN" altLang="en-US" sz="1600" b="0" dirty="0">
                        <a:latin typeface="+mn-lt"/>
                        <a:ea typeface="黑体" panose="02010609060101010101" pitchFamily="49" charset="-122"/>
                        <a:cs typeface="Times New Roman" panose="02020603050405020304" pitchFamily="18"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0" dirty="0" err="1" smtClean="0">
                          <a:latin typeface="+mn-lt"/>
                          <a:ea typeface="黑体" panose="02010609060101010101" pitchFamily="49" charset="-122"/>
                          <a:cs typeface="Times New Roman" panose="02020603050405020304" pitchFamily="18" charset="0"/>
                        </a:rPr>
                        <a:t>CLK</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b="0" dirty="0" smtClean="0">
                          <a:latin typeface="+mn-lt"/>
                          <a:ea typeface="黑体" panose="02010609060101010101" pitchFamily="49" charset="-122"/>
                          <a:cs typeface="Times New Roman" panose="02020603050405020304" pitchFamily="18" charset="0"/>
                        </a:rPr>
                        <a:t>PC</a:t>
                      </a: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en-US" altLang="zh-CN" sz="1600" smtClean="0">
                          <a:latin typeface="+mn-lt"/>
                          <a:ea typeface="黑体" panose="02010609060101010101" pitchFamily="49" charset="-122"/>
                        </a:rPr>
                        <a:t>IM</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smtClean="0">
                          <a:latin typeface="+mn-lt"/>
                          <a:ea typeface="黑体" panose="02010609060101010101" pitchFamily="49" charset="-122"/>
                        </a:rPr>
                        <a:t>IF/ID</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smtClean="0">
                          <a:latin typeface="+mn-lt"/>
                          <a:ea typeface="黑体" panose="02010609060101010101" pitchFamily="49" charset="-122"/>
                        </a:rPr>
                        <a:t>ID/EX</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dirty="0" smtClean="0">
                          <a:latin typeface="+mn-lt"/>
                          <a:ea typeface="黑体" panose="02010609060101010101" pitchFamily="49" charset="-122"/>
                        </a:rPr>
                        <a:t>EX/MEM</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dirty="0" smtClean="0">
                          <a:latin typeface="+mn-lt"/>
                          <a:ea typeface="黑体" panose="02010609060101010101" pitchFamily="49" charset="-122"/>
                        </a:rPr>
                        <a:t>MEM/WB</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b="0" dirty="0" err="1" smtClean="0">
                          <a:latin typeface="+mn-lt"/>
                          <a:ea typeface="黑体" panose="02010609060101010101" pitchFamily="49" charset="-122"/>
                          <a:cs typeface="Times New Roman" panose="02020603050405020304" pitchFamily="18" charset="0"/>
                        </a:rPr>
                        <a:t>RF</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r h="0">
                <a:tc>
                  <a:txBody>
                    <a:bodyPr/>
                    <a:lstStyle/>
                    <a:p>
                      <a:pPr algn="ctr"/>
                      <a:r>
                        <a:rPr lang="en-US" altLang="zh-CN" sz="1600" dirty="0" smtClean="0">
                          <a:latin typeface="+mn-lt"/>
                          <a:ea typeface="黑体" panose="02010609060101010101" pitchFamily="49" charset="-122"/>
                        </a:rPr>
                        <a:t>0</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lw</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0($</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t1</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a:t>
                      </a: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Courier New" panose="02070309020205020404" pitchFamily="49" charset="0"/>
                          <a:ea typeface="黑体" panose="02010609060101010101" pitchFamily="49" charset="-122"/>
                          <a:cs typeface="Courier New" panose="02070309020205020404" pitchFamily="49" charset="0"/>
                          <a:sym typeface="Wingdings 3"/>
                        </a:rPr>
                        <a:t> </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1</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4</a:t>
                      </a:r>
                      <a:endParaRPr lang="zh-CN" altLang="en-US" sz="1600" b="0" dirty="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en-US" altLang="zh-CN" sz="1600" dirty="0" err="1" smtClean="0">
                          <a:latin typeface="+mn-lt"/>
                          <a:ea typeface="黑体" panose="02010609060101010101" pitchFamily="49" charset="-122"/>
                        </a:rPr>
                        <a:t>lw</a:t>
                      </a:r>
                      <a:r>
                        <a:rPr lang="en-US" altLang="zh-CN" sz="1600" dirty="0" err="1" smtClean="0">
                          <a:latin typeface="+mn-lt"/>
                          <a:ea typeface="黑体" panose="02010609060101010101" pitchFamily="49" charset="-122"/>
                          <a:sym typeface="Wingdings" panose="05000000000000000000" pitchFamily="2" charset="2"/>
                        </a:rPr>
                        <a:t>sub</a:t>
                      </a: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b="1" dirty="0" err="1" smtClean="0">
                          <a:latin typeface="+mn-lt"/>
                          <a:ea typeface="黑体" panose="02010609060101010101" pitchFamily="49" charset="-122"/>
                        </a:rPr>
                        <a:t>lw</a:t>
                      </a: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r h="0">
                <a:tc>
                  <a:txBody>
                    <a:bodyPr/>
                    <a:lstStyle/>
                    <a:p>
                      <a:pPr algn="ctr"/>
                      <a:r>
                        <a:rPr lang="en-US" altLang="zh-CN" sz="1600" dirty="0" smtClean="0">
                          <a:latin typeface="+mn-lt"/>
                          <a:ea typeface="黑体" panose="02010609060101010101" pitchFamily="49" charset="-122"/>
                        </a:rPr>
                        <a:t>4</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sub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t3</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t2</a:t>
                      </a:r>
                      <a:endParaRPr lang="zh-CN" altLang="en-US" sz="1600" dirty="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Courier New" panose="02070309020205020404" pitchFamily="49" charset="0"/>
                          <a:ea typeface="黑体" panose="02010609060101010101" pitchFamily="49" charset="-122"/>
                          <a:cs typeface="Courier New" panose="02070309020205020404" pitchFamily="49" charset="0"/>
                          <a:sym typeface="Wingdings 3"/>
                        </a:rPr>
                        <a:t> </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2</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4</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8</a:t>
                      </a: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en-US" altLang="zh-CN" sz="1600" dirty="0" err="1" smtClean="0">
                          <a:solidFill>
                            <a:schemeClr val="tx1"/>
                          </a:solidFill>
                          <a:latin typeface="+mn-lt"/>
                          <a:ea typeface="黑体" panose="02010609060101010101" pitchFamily="49" charset="-122"/>
                        </a:rPr>
                        <a:t>sub</a:t>
                      </a:r>
                      <a:r>
                        <a:rPr lang="en-US" altLang="zh-CN" sz="1600" dirty="0" err="1" smtClean="0">
                          <a:solidFill>
                            <a:schemeClr val="tx1"/>
                          </a:solidFill>
                          <a:latin typeface="+mn-lt"/>
                          <a:ea typeface="黑体" panose="02010609060101010101" pitchFamily="49" charset="-122"/>
                          <a:sym typeface="Wingdings" panose="05000000000000000000" pitchFamily="2" charset="2"/>
                        </a:rPr>
                        <a:t>and</a:t>
                      </a: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b="1" dirty="0" smtClean="0">
                          <a:latin typeface="+mn-lt"/>
                          <a:ea typeface="黑体" panose="02010609060101010101" pitchFamily="49" charset="-122"/>
                        </a:rPr>
                        <a:t>sub</a:t>
                      </a:r>
                      <a:endParaRPr lang="zh-CN" altLang="en-US" sz="1600" b="1"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hMerge="1">
                  <a:txBody>
                    <a:bodyPr/>
                    <a:lstStyle/>
                    <a:p>
                      <a:endParaRPr lang="zh-CN" altLang="en-US"/>
                    </a:p>
                  </a:txBody>
                  <a:tcPr/>
                </a:tc>
                <a:tc gridSpan="2">
                  <a:txBody>
                    <a:bodyPr/>
                    <a:lstStyle/>
                    <a:p>
                      <a:pPr algn="ctr"/>
                      <a:r>
                        <a:rPr lang="en-US" altLang="zh-CN" sz="1600" b="1" dirty="0" err="1" smtClean="0">
                          <a:latin typeface="+mn-lt"/>
                          <a:ea typeface="黑体" panose="02010609060101010101" pitchFamily="49" charset="-122"/>
                        </a:rPr>
                        <a:t>lw</a:t>
                      </a:r>
                      <a:endParaRPr lang="zh-CN" altLang="en-US" sz="1600" b="1"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r h="0">
                <a:tc>
                  <a:txBody>
                    <a:bodyPr/>
                    <a:lstStyle/>
                    <a:p>
                      <a:pPr algn="ctr"/>
                      <a:r>
                        <a:rPr lang="en-US" altLang="zh-CN" sz="1600" dirty="0" smtClean="0">
                          <a:latin typeface="+mn-lt"/>
                          <a:ea typeface="黑体" panose="02010609060101010101" pitchFamily="49" charset="-122"/>
                        </a:rPr>
                        <a:t>8</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and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t5</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t4</a:t>
                      </a:r>
                      <a:endParaRPr lang="en-US" altLang="zh-CN" sz="1600"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Courier New" panose="02070309020205020404" pitchFamily="49" charset="0"/>
                          <a:ea typeface="黑体" panose="02010609060101010101" pitchFamily="49" charset="-122"/>
                          <a:cs typeface="Courier New" panose="02070309020205020404" pitchFamily="49" charset="0"/>
                          <a:sym typeface="Wingdings 3"/>
                        </a:rPr>
                        <a:t> </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3</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88</a:t>
                      </a: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en-US" altLang="zh-CN" sz="1600" dirty="0" smtClean="0">
                          <a:latin typeface="+mn-lt"/>
                          <a:ea typeface="黑体" panose="02010609060101010101" pitchFamily="49" charset="-122"/>
                        </a:rPr>
                        <a:t>and</a:t>
                      </a: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b="1" dirty="0" smtClean="0">
                          <a:solidFill>
                            <a:srgbClr val="00B050"/>
                          </a:solidFill>
                          <a:latin typeface="+mn-lt"/>
                          <a:ea typeface="黑体" panose="02010609060101010101" pitchFamily="49" charset="-122"/>
                        </a:rPr>
                        <a:t>sub</a:t>
                      </a:r>
                      <a:endParaRPr lang="zh-CN" altLang="en-US" sz="1600" b="1" dirty="0">
                        <a:solidFill>
                          <a:srgbClr val="00B05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b="1" dirty="0" err="1" smtClean="0">
                          <a:solidFill>
                            <a:srgbClr val="FF0000"/>
                          </a:solidFill>
                          <a:latin typeface="+mn-lt"/>
                          <a:ea typeface="黑体" panose="02010609060101010101" pitchFamily="49" charset="-122"/>
                        </a:rPr>
                        <a:t>nop</a:t>
                      </a:r>
                      <a:endParaRPr lang="zh-CN" altLang="en-US" sz="1600" b="1"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hMerge="1">
                  <a:txBody>
                    <a:bodyPr/>
                    <a:lstStyle/>
                    <a:p>
                      <a:endParaRPr lang="zh-CN" altLang="en-US"/>
                    </a:p>
                  </a:txBody>
                  <a:tcPr/>
                </a:tc>
                <a:tc gridSpan="2">
                  <a:txBody>
                    <a:bodyPr/>
                    <a:lstStyle/>
                    <a:p>
                      <a:pPr algn="ctr"/>
                      <a:r>
                        <a:rPr lang="en-US" altLang="zh-CN" sz="1600" b="1" dirty="0" err="1" smtClean="0">
                          <a:solidFill>
                            <a:srgbClr val="00B050"/>
                          </a:solidFill>
                          <a:latin typeface="+mn-lt"/>
                          <a:ea typeface="黑体" panose="02010609060101010101" pitchFamily="49" charset="-122"/>
                        </a:rPr>
                        <a:t>lw</a:t>
                      </a:r>
                      <a:endParaRPr lang="zh-CN" altLang="en-US" sz="1600" b="1" dirty="0">
                        <a:solidFill>
                          <a:srgbClr val="00B05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r h="0">
                <a:tc>
                  <a:txBody>
                    <a:bodyPr/>
                    <a:lstStyle/>
                    <a:p>
                      <a:pPr algn="ctr"/>
                      <a:r>
                        <a:rPr lang="en-US" altLang="zh-CN" sz="1600" dirty="0" smtClean="0">
                          <a:latin typeface="+mn-lt"/>
                          <a:ea typeface="黑体" panose="02010609060101010101" pitchFamily="49" charset="-122"/>
                        </a:rPr>
                        <a:t>12</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or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t7</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t6</a:t>
                      </a:r>
                      <a:endParaRPr lang="en-US" altLang="zh-CN" sz="1600"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solidFill>
                          <a:srgbClr val="00B05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solidFill>
                          <a:srgbClr val="00B05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r h="0">
                <a:tc>
                  <a:txBody>
                    <a:bodyPr/>
                    <a:lstStyle/>
                    <a:p>
                      <a:pPr algn="ctr"/>
                      <a:r>
                        <a:rPr lang="en-US" altLang="zh-CN" sz="1600" dirty="0" smtClean="0">
                          <a:latin typeface="+mn-lt"/>
                          <a:ea typeface="黑体" panose="02010609060101010101" pitchFamily="49" charset="-122"/>
                          <a:cs typeface="Courier New" panose="02070309020205020404" pitchFamily="49" charset="0"/>
                        </a:rPr>
                        <a:t>16</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add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t1</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t2</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t3</a:t>
                      </a:r>
                      <a:endParaRPr lang="zh-CN" altLang="en-US" sz="1600"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solidFill>
                          <a:srgbClr val="00B05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solidFill>
                          <a:srgbClr val="00B05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27053663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load</a:t>
            </a:r>
            <a:r>
              <a:rPr lang="zh-CN" altLang="en-US" dirty="0" smtClean="0"/>
              <a:t>导致的数据冒险</a:t>
            </a:r>
            <a:r>
              <a:rPr lang="zh-CN" altLang="en-US" dirty="0"/>
              <a:t>：</a:t>
            </a:r>
            <a:r>
              <a:rPr lang="en-US" altLang="zh-CN" dirty="0" err="1" smtClean="0"/>
              <a:t>Clk4</a:t>
            </a:r>
            <a:r>
              <a:rPr lang="zh-CN" altLang="en-US" dirty="0" smtClean="0"/>
              <a:t>上升</a:t>
            </a:r>
            <a:r>
              <a:rPr lang="zh-CN" altLang="en-US" dirty="0"/>
              <a:t>沿后</a:t>
            </a:r>
          </a:p>
        </p:txBody>
      </p:sp>
      <p:sp>
        <p:nvSpPr>
          <p:cNvPr id="4" name="灯片编号占位符 3"/>
          <p:cNvSpPr>
            <a:spLocks noGrp="1"/>
          </p:cNvSpPr>
          <p:nvPr>
            <p:ph type="sldNum" sz="quarter" idx="12"/>
          </p:nvPr>
        </p:nvSpPr>
        <p:spPr/>
        <p:txBody>
          <a:bodyPr/>
          <a:lstStyle/>
          <a:p>
            <a:fld id="{28830286-F6D1-4D88-8A08-C1E3876262BA}" type="slidenum">
              <a:rPr lang="zh-CN" altLang="en-US" smtClean="0">
                <a:solidFill>
                  <a:prstClr val="black"/>
                </a:solidFill>
              </a:rPr>
              <a:pPr/>
              <a:t>67</a:t>
            </a:fld>
            <a:endParaRPr lang="zh-CN" altLang="en-US" dirty="0">
              <a:solidFill>
                <a:prstClr val="black"/>
              </a:solidFill>
            </a:endParaRPr>
          </a:p>
        </p:txBody>
      </p:sp>
      <p:sp>
        <p:nvSpPr>
          <p:cNvPr id="135" name="内容占位符 2"/>
          <p:cNvSpPr>
            <a:spLocks noGrp="1"/>
          </p:cNvSpPr>
          <p:nvPr>
            <p:ph idx="1"/>
          </p:nvPr>
        </p:nvSpPr>
        <p:spPr>
          <a:xfrm>
            <a:off x="107504" y="722177"/>
            <a:ext cx="8928992" cy="3426903"/>
          </a:xfrm>
        </p:spPr>
        <p:txBody>
          <a:bodyPr>
            <a:normAutofit/>
          </a:bodyPr>
          <a:lstStyle/>
          <a:p>
            <a:r>
              <a:rPr lang="zh-CN" altLang="en-US" dirty="0" smtClean="0"/>
              <a:t>指令流</a:t>
            </a:r>
            <a:endParaRPr lang="en-US" altLang="zh-CN" dirty="0" smtClean="0"/>
          </a:p>
          <a:p>
            <a:pPr lvl="1"/>
            <a:r>
              <a:rPr lang="en-US" altLang="zh-CN" dirty="0" err="1" smtClean="0"/>
              <a:t>lw</a:t>
            </a:r>
            <a:r>
              <a:rPr lang="zh-CN" altLang="en-US" dirty="0" smtClean="0"/>
              <a:t>：结果存入</a:t>
            </a:r>
            <a:r>
              <a:rPr lang="en-US" altLang="zh-CN" dirty="0" smtClean="0"/>
              <a:t>MEM/WB</a:t>
            </a:r>
            <a:r>
              <a:rPr lang="zh-CN" altLang="en-US" dirty="0" smtClean="0"/>
              <a:t>。</a:t>
            </a:r>
            <a:endParaRPr lang="en-US" altLang="zh-CN" dirty="0" smtClean="0"/>
          </a:p>
          <a:p>
            <a:pPr lvl="1"/>
            <a:r>
              <a:rPr lang="en-US" altLang="zh-CN" dirty="0" smtClean="0"/>
              <a:t>sub</a:t>
            </a:r>
            <a:r>
              <a:rPr lang="zh-CN" altLang="en-US" dirty="0" smtClean="0"/>
              <a:t>：进入</a:t>
            </a:r>
            <a:r>
              <a:rPr lang="en-US" altLang="zh-CN" dirty="0" smtClean="0"/>
              <a:t>ID/EX</a:t>
            </a:r>
            <a:r>
              <a:rPr lang="zh-CN" altLang="en-US" dirty="0" smtClean="0"/>
              <a:t>。</a:t>
            </a:r>
            <a:r>
              <a:rPr lang="en-US" altLang="zh-CN" dirty="0" smtClean="0"/>
              <a:t>ALU</a:t>
            </a:r>
            <a:r>
              <a:rPr lang="zh-CN" altLang="en-US" dirty="0" smtClean="0"/>
              <a:t>的操作数可以从</a:t>
            </a:r>
            <a:r>
              <a:rPr lang="en-US" altLang="zh-CN" dirty="0" smtClean="0"/>
              <a:t>MEM/WB</a:t>
            </a:r>
            <a:r>
              <a:rPr lang="zh-CN" altLang="en-US" dirty="0" smtClean="0"/>
              <a:t>转发</a:t>
            </a:r>
            <a:endParaRPr lang="en-US" altLang="zh-CN" dirty="0" smtClean="0"/>
          </a:p>
          <a:p>
            <a:r>
              <a:rPr lang="zh-CN" altLang="en-US" dirty="0" smtClean="0"/>
              <a:t>执行动作</a:t>
            </a:r>
            <a:endParaRPr lang="en-US" altLang="zh-CN" dirty="0" smtClean="0"/>
          </a:p>
          <a:p>
            <a:pPr lvl="1"/>
            <a:r>
              <a:rPr lang="zh-CN" altLang="en-US" dirty="0" smtClean="0"/>
              <a:t>控制</a:t>
            </a:r>
            <a:r>
              <a:rPr lang="en-US" altLang="zh-CN" dirty="0" smtClean="0"/>
              <a:t>MUX</a:t>
            </a:r>
            <a:r>
              <a:rPr lang="zh-CN" altLang="en-US" dirty="0" smtClean="0"/>
              <a:t>，使得</a:t>
            </a:r>
            <a:r>
              <a:rPr lang="en-US" altLang="zh-CN" dirty="0" smtClean="0"/>
              <a:t>MEM/WB</a:t>
            </a:r>
            <a:r>
              <a:rPr lang="zh-CN" altLang="en-US" dirty="0" smtClean="0"/>
              <a:t>输入到</a:t>
            </a:r>
            <a:r>
              <a:rPr lang="en-US" altLang="zh-CN" dirty="0" err="1" smtClean="0"/>
              <a:t>ALU</a:t>
            </a:r>
            <a:endParaRPr lang="en-US" altLang="zh-CN" dirty="0" smtClean="0"/>
          </a:p>
        </p:txBody>
      </p:sp>
      <p:graphicFrame>
        <p:nvGraphicFramePr>
          <p:cNvPr id="7" name="表格 6"/>
          <p:cNvGraphicFramePr>
            <a:graphicFrameLocks noGrp="1"/>
          </p:cNvGraphicFramePr>
          <p:nvPr>
            <p:extLst>
              <p:ext uri="{D42A27DB-BD31-4B8C-83A1-F6EECF244321}">
                <p14:modId xmlns:p14="http://schemas.microsoft.com/office/powerpoint/2010/main" val="4054521579"/>
              </p:ext>
            </p:extLst>
          </p:nvPr>
        </p:nvGraphicFramePr>
        <p:xfrm>
          <a:off x="107504" y="4170448"/>
          <a:ext cx="8983579" cy="2210880"/>
        </p:xfrm>
        <a:graphic>
          <a:graphicData uri="http://schemas.openxmlformats.org/drawingml/2006/table">
            <a:tbl>
              <a:tblPr firstRow="1" bandRow="1">
                <a:tableStyleId>{5940675A-B579-460E-94D1-54222C63F5DA}</a:tableStyleId>
              </a:tblPr>
              <a:tblGrid>
                <a:gridCol w="432000"/>
                <a:gridCol w="2196000"/>
                <a:gridCol w="468000"/>
                <a:gridCol w="792000"/>
                <a:gridCol w="458508"/>
                <a:gridCol w="475127"/>
                <a:gridCol w="403243"/>
                <a:gridCol w="403243"/>
                <a:gridCol w="403243"/>
                <a:gridCol w="403243"/>
                <a:gridCol w="403243"/>
                <a:gridCol w="403243"/>
                <a:gridCol w="468000"/>
                <a:gridCol w="468000"/>
                <a:gridCol w="403243"/>
                <a:gridCol w="403243"/>
              </a:tblGrid>
              <a:tr h="0">
                <a:tc>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tcPr>
                </a:tc>
                <a:tc gridSpan="2">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smtClean="0">
                          <a:latin typeface="+mn-lt"/>
                          <a:ea typeface="黑体" panose="02010609060101010101" pitchFamily="49" charset="-122"/>
                        </a:rPr>
                        <a:t>IF</a:t>
                      </a:r>
                      <a:r>
                        <a:rPr lang="zh-CN" altLang="en-US" sz="1600" dirty="0" smtClean="0">
                          <a:latin typeface="+mn-lt"/>
                          <a:ea typeface="黑体" panose="02010609060101010101" pitchFamily="49" charset="-122"/>
                        </a:rPr>
                        <a:t>级</a:t>
                      </a:r>
                      <a:endParaRPr lang="zh-CN" altLang="en-US"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txBody>
                  <a:tcPr marL="36000" marR="36000" marT="36000" marB="36000" anchor="ctr"/>
                </a:tc>
                <a:tc gridSpan="2">
                  <a:txBody>
                    <a:bodyPr/>
                    <a:lstStyle/>
                    <a:p>
                      <a:pPr algn="ctr"/>
                      <a:r>
                        <a:rPr lang="en-US" altLang="zh-CN" sz="1600" dirty="0" smtClean="0">
                          <a:latin typeface="+mn-lt"/>
                          <a:ea typeface="黑体" panose="02010609060101010101" pitchFamily="49" charset="-122"/>
                        </a:rPr>
                        <a:t>ID</a:t>
                      </a:r>
                      <a:r>
                        <a:rPr lang="zh-CN" altLang="en-US" sz="1600" dirty="0" smtClean="0">
                          <a:latin typeface="+mn-lt"/>
                          <a:ea typeface="黑体" panose="02010609060101010101" pitchFamily="49" charset="-122"/>
                        </a:rPr>
                        <a:t>级</a:t>
                      </a: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txBody>
                  <a:tcPr marL="36000" marR="36000" marT="36000" marB="36000" anchor="ctr"/>
                </a:tc>
                <a:tc gridSpan="2">
                  <a:txBody>
                    <a:bodyPr/>
                    <a:lstStyle/>
                    <a:p>
                      <a:pPr algn="ctr"/>
                      <a:r>
                        <a:rPr lang="en-US" altLang="zh-CN" sz="1600" dirty="0" smtClean="0">
                          <a:latin typeface="+mn-lt"/>
                          <a:ea typeface="黑体" panose="02010609060101010101" pitchFamily="49" charset="-122"/>
                        </a:rPr>
                        <a:t>EX</a:t>
                      </a:r>
                      <a:r>
                        <a:rPr lang="zh-CN" altLang="en-US" sz="1600" dirty="0" smtClean="0">
                          <a:latin typeface="+mn-lt"/>
                          <a:ea typeface="黑体" panose="02010609060101010101" pitchFamily="49" charset="-122"/>
                        </a:rPr>
                        <a:t>级</a:t>
                      </a: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txBody>
                  <a:tcPr marL="36000" marR="36000" marT="36000" marB="36000" anchor="ctr"/>
                </a:tc>
                <a:tc gridSpan="2">
                  <a:txBody>
                    <a:bodyPr/>
                    <a:lstStyle/>
                    <a:p>
                      <a:pPr algn="ctr"/>
                      <a:r>
                        <a:rPr lang="en-US" altLang="zh-CN" sz="1600" dirty="0" smtClean="0">
                          <a:latin typeface="+mn-lt"/>
                          <a:ea typeface="黑体" panose="02010609060101010101" pitchFamily="49" charset="-122"/>
                        </a:rPr>
                        <a:t>MEM</a:t>
                      </a:r>
                      <a:r>
                        <a:rPr lang="zh-CN" altLang="en-US" sz="1600" dirty="0" smtClean="0">
                          <a:latin typeface="+mn-lt"/>
                          <a:ea typeface="黑体" panose="02010609060101010101" pitchFamily="49" charset="-122"/>
                        </a:rPr>
                        <a:t>级</a:t>
                      </a: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txBody>
                  <a:tcPr marL="36000" marR="36000" marT="36000" marB="36000" anchor="ctr"/>
                </a:tc>
                <a:tc gridSpan="2">
                  <a:txBody>
                    <a:bodyPr/>
                    <a:lstStyle/>
                    <a:p>
                      <a:pPr algn="ctr"/>
                      <a:r>
                        <a:rPr lang="en-US" altLang="zh-CN" sz="1600" dirty="0" smtClean="0">
                          <a:latin typeface="+mn-lt"/>
                          <a:ea typeface="黑体" panose="02010609060101010101" pitchFamily="49" charset="-122"/>
                        </a:rPr>
                        <a:t>WB</a:t>
                      </a:r>
                      <a:r>
                        <a:rPr lang="zh-CN" altLang="en-US" sz="1600" dirty="0" smtClean="0">
                          <a:latin typeface="+mn-lt"/>
                          <a:ea typeface="黑体" panose="02010609060101010101" pitchFamily="49" charset="-122"/>
                        </a:rPr>
                        <a:t>级</a:t>
                      </a: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txBody>
                  <a:tcPr marL="36000" marR="36000" marT="36000" marB="36000" anchor="ctr"/>
                </a:tc>
                <a:tc>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0">
                <a:tc>
                  <a:txBody>
                    <a:bodyPr/>
                    <a:lstStyle/>
                    <a:p>
                      <a:pPr algn="ctr"/>
                      <a:r>
                        <a:rPr lang="zh-CN" altLang="en-US" sz="1600" dirty="0" smtClean="0">
                          <a:latin typeface="+mn-lt"/>
                          <a:ea typeface="黑体" panose="02010609060101010101" pitchFamily="49" charset="-122"/>
                        </a:rPr>
                        <a:t>地址</a:t>
                      </a:r>
                      <a:endParaRPr lang="zh-CN" altLang="en-US" sz="1600" b="0" dirty="0">
                        <a:latin typeface="+mn-lt"/>
                        <a:ea typeface="黑体" panose="02010609060101010101" pitchFamily="49" charset="-122"/>
                        <a:cs typeface="Times New Roman" panose="02020603050405020304" pitchFamily="18"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dirty="0" smtClean="0">
                          <a:latin typeface="+mn-lt"/>
                          <a:ea typeface="黑体" panose="02010609060101010101" pitchFamily="49" charset="-122"/>
                        </a:rPr>
                        <a:t>指令</a:t>
                      </a:r>
                      <a:endParaRPr lang="zh-CN" altLang="en-US" sz="1600" b="0" dirty="0">
                        <a:latin typeface="+mn-lt"/>
                        <a:ea typeface="黑体" panose="02010609060101010101" pitchFamily="49" charset="-122"/>
                        <a:cs typeface="Times New Roman" panose="02020603050405020304" pitchFamily="18"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0" dirty="0" err="1" smtClean="0">
                          <a:latin typeface="+mn-lt"/>
                          <a:ea typeface="黑体" panose="02010609060101010101" pitchFamily="49" charset="-122"/>
                          <a:cs typeface="Times New Roman" panose="02020603050405020304" pitchFamily="18" charset="0"/>
                        </a:rPr>
                        <a:t>CLK</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b="0" dirty="0" smtClean="0">
                          <a:latin typeface="+mn-lt"/>
                          <a:ea typeface="黑体" panose="02010609060101010101" pitchFamily="49" charset="-122"/>
                          <a:cs typeface="Times New Roman" panose="02020603050405020304" pitchFamily="18" charset="0"/>
                        </a:rPr>
                        <a:t>PC</a:t>
                      </a: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en-US" altLang="zh-CN" sz="1600" smtClean="0">
                          <a:latin typeface="+mn-lt"/>
                          <a:ea typeface="黑体" panose="02010609060101010101" pitchFamily="49" charset="-122"/>
                        </a:rPr>
                        <a:t>IM</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smtClean="0">
                          <a:latin typeface="+mn-lt"/>
                          <a:ea typeface="黑体" panose="02010609060101010101" pitchFamily="49" charset="-122"/>
                        </a:rPr>
                        <a:t>IF/ID</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smtClean="0">
                          <a:latin typeface="+mn-lt"/>
                          <a:ea typeface="黑体" panose="02010609060101010101" pitchFamily="49" charset="-122"/>
                        </a:rPr>
                        <a:t>ID/EX</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dirty="0" smtClean="0">
                          <a:latin typeface="+mn-lt"/>
                          <a:ea typeface="黑体" panose="02010609060101010101" pitchFamily="49" charset="-122"/>
                        </a:rPr>
                        <a:t>EX/MEM</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dirty="0" smtClean="0">
                          <a:latin typeface="+mn-lt"/>
                          <a:ea typeface="黑体" panose="02010609060101010101" pitchFamily="49" charset="-122"/>
                        </a:rPr>
                        <a:t>MEM/WB</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b="0" dirty="0" err="1" smtClean="0">
                          <a:latin typeface="+mn-lt"/>
                          <a:ea typeface="黑体" panose="02010609060101010101" pitchFamily="49" charset="-122"/>
                          <a:cs typeface="Times New Roman" panose="02020603050405020304" pitchFamily="18" charset="0"/>
                        </a:rPr>
                        <a:t>RF</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r h="0">
                <a:tc>
                  <a:txBody>
                    <a:bodyPr/>
                    <a:lstStyle/>
                    <a:p>
                      <a:pPr algn="ctr"/>
                      <a:r>
                        <a:rPr lang="en-US" altLang="zh-CN" sz="1600" dirty="0" smtClean="0">
                          <a:latin typeface="+mn-lt"/>
                          <a:ea typeface="黑体" panose="02010609060101010101" pitchFamily="49" charset="-122"/>
                        </a:rPr>
                        <a:t>0</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lw</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0($</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t1</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a:t>
                      </a: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Courier New" panose="02070309020205020404" pitchFamily="49" charset="0"/>
                          <a:ea typeface="黑体" panose="02010609060101010101" pitchFamily="49" charset="-122"/>
                          <a:cs typeface="Courier New" panose="02070309020205020404" pitchFamily="49" charset="0"/>
                          <a:sym typeface="Wingdings 3"/>
                        </a:rPr>
                        <a:t> </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1</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4</a:t>
                      </a:r>
                      <a:endParaRPr lang="zh-CN" altLang="en-US" sz="1600" b="0" dirty="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en-US" altLang="zh-CN" sz="1600" dirty="0" err="1" smtClean="0">
                          <a:latin typeface="+mn-lt"/>
                          <a:ea typeface="黑体" panose="02010609060101010101" pitchFamily="49" charset="-122"/>
                        </a:rPr>
                        <a:t>lw</a:t>
                      </a:r>
                      <a:r>
                        <a:rPr lang="en-US" altLang="zh-CN" sz="1600" dirty="0" err="1" smtClean="0">
                          <a:latin typeface="+mn-lt"/>
                          <a:ea typeface="黑体" panose="02010609060101010101" pitchFamily="49" charset="-122"/>
                          <a:sym typeface="Wingdings" panose="05000000000000000000" pitchFamily="2" charset="2"/>
                        </a:rPr>
                        <a:t>sub</a:t>
                      </a: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b="1" dirty="0" err="1" smtClean="0">
                          <a:latin typeface="+mn-lt"/>
                          <a:ea typeface="黑体" panose="02010609060101010101" pitchFamily="49" charset="-122"/>
                        </a:rPr>
                        <a:t>lw</a:t>
                      </a: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r h="0">
                <a:tc>
                  <a:txBody>
                    <a:bodyPr/>
                    <a:lstStyle/>
                    <a:p>
                      <a:pPr algn="ctr"/>
                      <a:r>
                        <a:rPr lang="en-US" altLang="zh-CN" sz="1600" dirty="0" smtClean="0">
                          <a:latin typeface="+mn-lt"/>
                          <a:ea typeface="黑体" panose="02010609060101010101" pitchFamily="49" charset="-122"/>
                        </a:rPr>
                        <a:t>4</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sub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t3</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t2</a:t>
                      </a:r>
                      <a:endParaRPr lang="zh-CN" altLang="en-US" sz="1600" dirty="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Courier New" panose="02070309020205020404" pitchFamily="49" charset="0"/>
                          <a:ea typeface="黑体" panose="02010609060101010101" pitchFamily="49" charset="-122"/>
                          <a:cs typeface="Courier New" panose="02070309020205020404" pitchFamily="49" charset="0"/>
                          <a:sym typeface="Wingdings 3"/>
                        </a:rPr>
                        <a:t> </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2</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4</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8</a:t>
                      </a: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en-US" altLang="zh-CN" sz="1600" dirty="0" err="1" smtClean="0">
                          <a:solidFill>
                            <a:schemeClr val="tx1"/>
                          </a:solidFill>
                          <a:latin typeface="+mn-lt"/>
                          <a:ea typeface="黑体" panose="02010609060101010101" pitchFamily="49" charset="-122"/>
                        </a:rPr>
                        <a:t>sub</a:t>
                      </a:r>
                      <a:r>
                        <a:rPr lang="en-US" altLang="zh-CN" sz="1600" dirty="0" err="1" smtClean="0">
                          <a:solidFill>
                            <a:schemeClr val="tx1"/>
                          </a:solidFill>
                          <a:latin typeface="+mn-lt"/>
                          <a:ea typeface="黑体" panose="02010609060101010101" pitchFamily="49" charset="-122"/>
                          <a:sym typeface="Wingdings" panose="05000000000000000000" pitchFamily="2" charset="2"/>
                        </a:rPr>
                        <a:t>and</a:t>
                      </a: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b="1" dirty="0" smtClean="0">
                          <a:latin typeface="+mn-lt"/>
                          <a:ea typeface="黑体" panose="02010609060101010101" pitchFamily="49" charset="-122"/>
                        </a:rPr>
                        <a:t>sub</a:t>
                      </a:r>
                      <a:endParaRPr lang="zh-CN" altLang="en-US" sz="1600" b="1"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hMerge="1">
                  <a:txBody>
                    <a:bodyPr/>
                    <a:lstStyle/>
                    <a:p>
                      <a:endParaRPr lang="zh-CN" altLang="en-US"/>
                    </a:p>
                  </a:txBody>
                  <a:tcPr/>
                </a:tc>
                <a:tc gridSpan="2">
                  <a:txBody>
                    <a:bodyPr/>
                    <a:lstStyle/>
                    <a:p>
                      <a:pPr algn="ctr"/>
                      <a:r>
                        <a:rPr lang="en-US" altLang="zh-CN" sz="1600" b="1" dirty="0" err="1" smtClean="0">
                          <a:latin typeface="+mn-lt"/>
                          <a:ea typeface="黑体" panose="02010609060101010101" pitchFamily="49" charset="-122"/>
                        </a:rPr>
                        <a:t>lw</a:t>
                      </a:r>
                      <a:endParaRPr lang="zh-CN" altLang="en-US" sz="1600" b="1"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r h="0">
                <a:tc>
                  <a:txBody>
                    <a:bodyPr/>
                    <a:lstStyle/>
                    <a:p>
                      <a:pPr algn="ctr"/>
                      <a:r>
                        <a:rPr lang="en-US" altLang="zh-CN" sz="1600" dirty="0" smtClean="0">
                          <a:latin typeface="+mn-lt"/>
                          <a:ea typeface="黑体" panose="02010609060101010101" pitchFamily="49" charset="-122"/>
                        </a:rPr>
                        <a:t>8</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and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t5</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t4</a:t>
                      </a:r>
                      <a:endParaRPr lang="en-US" altLang="zh-CN" sz="1600"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Courier New" panose="02070309020205020404" pitchFamily="49" charset="0"/>
                          <a:ea typeface="黑体" panose="02010609060101010101" pitchFamily="49" charset="-122"/>
                          <a:cs typeface="Courier New" panose="02070309020205020404" pitchFamily="49" charset="0"/>
                          <a:sym typeface="Wingdings 3"/>
                        </a:rPr>
                        <a:t> </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3</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88</a:t>
                      </a: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en-US" altLang="zh-CN" sz="1600" dirty="0" smtClean="0">
                          <a:latin typeface="+mn-lt"/>
                          <a:ea typeface="黑体" panose="02010609060101010101" pitchFamily="49" charset="-122"/>
                        </a:rPr>
                        <a:t>and</a:t>
                      </a: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b="1" dirty="0" smtClean="0">
                          <a:solidFill>
                            <a:srgbClr val="00B050"/>
                          </a:solidFill>
                          <a:latin typeface="+mn-lt"/>
                          <a:ea typeface="黑体" panose="02010609060101010101" pitchFamily="49" charset="-122"/>
                        </a:rPr>
                        <a:t>sub</a:t>
                      </a:r>
                      <a:endParaRPr lang="zh-CN" altLang="en-US" sz="1600" b="1" dirty="0">
                        <a:solidFill>
                          <a:srgbClr val="00B05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b="1" dirty="0" err="1" smtClean="0">
                          <a:solidFill>
                            <a:srgbClr val="FF0000"/>
                          </a:solidFill>
                          <a:latin typeface="+mn-lt"/>
                          <a:ea typeface="黑体" panose="02010609060101010101" pitchFamily="49" charset="-122"/>
                        </a:rPr>
                        <a:t>nop</a:t>
                      </a:r>
                      <a:endParaRPr lang="zh-CN" altLang="en-US" sz="1600" b="1"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hMerge="1">
                  <a:txBody>
                    <a:bodyPr/>
                    <a:lstStyle/>
                    <a:p>
                      <a:endParaRPr lang="zh-CN" altLang="en-US"/>
                    </a:p>
                  </a:txBody>
                  <a:tcPr/>
                </a:tc>
                <a:tc gridSpan="2">
                  <a:txBody>
                    <a:bodyPr/>
                    <a:lstStyle/>
                    <a:p>
                      <a:pPr algn="ctr"/>
                      <a:r>
                        <a:rPr lang="en-US" altLang="zh-CN" sz="1600" b="1" dirty="0" err="1" smtClean="0">
                          <a:solidFill>
                            <a:srgbClr val="00B050"/>
                          </a:solidFill>
                          <a:latin typeface="+mn-lt"/>
                          <a:ea typeface="黑体" panose="02010609060101010101" pitchFamily="49" charset="-122"/>
                        </a:rPr>
                        <a:t>lw</a:t>
                      </a:r>
                      <a:endParaRPr lang="zh-CN" altLang="en-US" sz="1600" b="1" dirty="0">
                        <a:solidFill>
                          <a:srgbClr val="00B05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r h="0">
                <a:tc>
                  <a:txBody>
                    <a:bodyPr/>
                    <a:lstStyle/>
                    <a:p>
                      <a:pPr algn="ctr"/>
                      <a:r>
                        <a:rPr lang="en-US" altLang="zh-CN" sz="1600" dirty="0" smtClean="0">
                          <a:latin typeface="+mn-lt"/>
                          <a:ea typeface="黑体" panose="02010609060101010101" pitchFamily="49" charset="-122"/>
                        </a:rPr>
                        <a:t>12</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or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t7</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t6</a:t>
                      </a:r>
                      <a:endParaRPr lang="en-US" altLang="zh-CN" sz="1600"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Courier New" panose="02070309020205020404" pitchFamily="49" charset="0"/>
                          <a:ea typeface="黑体" panose="02010609060101010101" pitchFamily="49" charset="-122"/>
                          <a:cs typeface="Courier New" panose="02070309020205020404" pitchFamily="49" charset="0"/>
                          <a:sym typeface="Wingdings 3"/>
                        </a:rPr>
                        <a:t> </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4</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812</a:t>
                      </a: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en-US" altLang="zh-CN" sz="1600" dirty="0" err="1" smtClean="0">
                          <a:latin typeface="+mn-lt"/>
                          <a:ea typeface="黑体" panose="02010609060101010101" pitchFamily="49" charset="-122"/>
                        </a:rPr>
                        <a:t>and</a:t>
                      </a:r>
                      <a:r>
                        <a:rPr lang="en-US" altLang="zh-CN" sz="1600" dirty="0" err="1" smtClean="0">
                          <a:latin typeface="+mn-lt"/>
                          <a:ea typeface="黑体" panose="02010609060101010101" pitchFamily="49" charset="-122"/>
                          <a:sym typeface="Wingdings" panose="05000000000000000000" pitchFamily="2" charset="2"/>
                        </a:rPr>
                        <a:t></a:t>
                      </a:r>
                      <a:r>
                        <a:rPr lang="en-US" altLang="zh-CN" sz="1600" dirty="0" err="1" smtClean="0">
                          <a:latin typeface="+mn-lt"/>
                          <a:ea typeface="黑体" panose="02010609060101010101" pitchFamily="49" charset="-122"/>
                        </a:rPr>
                        <a:t>or</a:t>
                      </a: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b="1" dirty="0" smtClean="0">
                          <a:latin typeface="+mn-lt"/>
                          <a:ea typeface="黑体" panose="02010609060101010101" pitchFamily="49" charset="-122"/>
                        </a:rPr>
                        <a:t>and</a:t>
                      </a: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b="1" dirty="0" smtClean="0">
                          <a:solidFill>
                            <a:srgbClr val="00B050"/>
                          </a:solidFill>
                          <a:latin typeface="+mn-lt"/>
                          <a:ea typeface="黑体" panose="02010609060101010101" pitchFamily="49" charset="-122"/>
                        </a:rPr>
                        <a:t>sub</a:t>
                      </a:r>
                      <a:endParaRPr lang="zh-CN" altLang="en-US" sz="1600" b="1" dirty="0">
                        <a:solidFill>
                          <a:srgbClr val="00B05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b="1" dirty="0" err="1" smtClean="0">
                          <a:solidFill>
                            <a:srgbClr val="FF0000"/>
                          </a:solidFill>
                          <a:latin typeface="+mn-lt"/>
                          <a:ea typeface="黑体" panose="02010609060101010101" pitchFamily="49" charset="-122"/>
                        </a:rPr>
                        <a:t>nop</a:t>
                      </a:r>
                      <a:endParaRPr lang="zh-CN" altLang="en-US" sz="1600" b="1"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b="1" dirty="0" err="1" smtClean="0">
                          <a:solidFill>
                            <a:srgbClr val="00B050"/>
                          </a:solidFill>
                          <a:latin typeface="+mn-lt"/>
                          <a:ea typeface="黑体" panose="02010609060101010101" pitchFamily="49" charset="-122"/>
                        </a:rPr>
                        <a:t>lw</a:t>
                      </a:r>
                      <a:r>
                        <a:rPr lang="zh-CN" altLang="en-US" sz="1600" b="1" dirty="0" smtClean="0">
                          <a:solidFill>
                            <a:srgbClr val="00B050"/>
                          </a:solidFill>
                          <a:latin typeface="+mn-lt"/>
                          <a:ea typeface="黑体" panose="02010609060101010101" pitchFamily="49" charset="-122"/>
                        </a:rPr>
                        <a:t>结果</a:t>
                      </a:r>
                      <a:endParaRPr lang="zh-CN" altLang="en-US" sz="1600" b="1" dirty="0">
                        <a:solidFill>
                          <a:srgbClr val="00B05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r h="0">
                <a:tc>
                  <a:txBody>
                    <a:bodyPr/>
                    <a:lstStyle/>
                    <a:p>
                      <a:pPr algn="ctr"/>
                      <a:r>
                        <a:rPr lang="en-US" altLang="zh-CN" sz="1600" dirty="0" smtClean="0">
                          <a:latin typeface="+mn-lt"/>
                          <a:ea typeface="黑体" panose="02010609060101010101" pitchFamily="49" charset="-122"/>
                          <a:cs typeface="Courier New" panose="02070309020205020404" pitchFamily="49" charset="0"/>
                        </a:rPr>
                        <a:t>16</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add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t1</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t2</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t3</a:t>
                      </a:r>
                      <a:endParaRPr lang="zh-CN" altLang="en-US" sz="1600"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solidFill>
                          <a:srgbClr val="00B05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solidFill>
                          <a:srgbClr val="00B05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176732578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load</a:t>
            </a:r>
            <a:r>
              <a:rPr lang="zh-CN" altLang="en-US" dirty="0" smtClean="0"/>
              <a:t>导致的数据冒险</a:t>
            </a:r>
            <a:r>
              <a:rPr lang="zh-CN" altLang="en-US" dirty="0"/>
              <a:t>：</a:t>
            </a:r>
            <a:r>
              <a:rPr lang="en-US" altLang="zh-CN" dirty="0" err="1" smtClean="0"/>
              <a:t>Clk5</a:t>
            </a:r>
            <a:r>
              <a:rPr lang="zh-CN" altLang="en-US" dirty="0" smtClean="0"/>
              <a:t>上升</a:t>
            </a:r>
            <a:r>
              <a:rPr lang="zh-CN" altLang="en-US" dirty="0"/>
              <a:t>沿后</a:t>
            </a:r>
          </a:p>
        </p:txBody>
      </p:sp>
      <p:sp>
        <p:nvSpPr>
          <p:cNvPr id="4" name="灯片编号占位符 3"/>
          <p:cNvSpPr>
            <a:spLocks noGrp="1"/>
          </p:cNvSpPr>
          <p:nvPr>
            <p:ph type="sldNum" sz="quarter" idx="12"/>
          </p:nvPr>
        </p:nvSpPr>
        <p:spPr/>
        <p:txBody>
          <a:bodyPr/>
          <a:lstStyle/>
          <a:p>
            <a:fld id="{28830286-F6D1-4D88-8A08-C1E3876262BA}" type="slidenum">
              <a:rPr lang="zh-CN" altLang="en-US" smtClean="0">
                <a:solidFill>
                  <a:prstClr val="black"/>
                </a:solidFill>
              </a:rPr>
              <a:pPr/>
              <a:t>68</a:t>
            </a:fld>
            <a:endParaRPr lang="zh-CN" altLang="en-US" dirty="0">
              <a:solidFill>
                <a:prstClr val="black"/>
              </a:solidFill>
            </a:endParaRPr>
          </a:p>
        </p:txBody>
      </p:sp>
      <p:sp>
        <p:nvSpPr>
          <p:cNvPr id="135" name="内容占位符 2"/>
          <p:cNvSpPr>
            <a:spLocks noGrp="1"/>
          </p:cNvSpPr>
          <p:nvPr>
            <p:ph idx="1"/>
          </p:nvPr>
        </p:nvSpPr>
        <p:spPr>
          <a:xfrm>
            <a:off x="107504" y="722177"/>
            <a:ext cx="8928992" cy="3354895"/>
          </a:xfrm>
        </p:spPr>
        <p:txBody>
          <a:bodyPr>
            <a:normAutofit/>
          </a:bodyPr>
          <a:lstStyle/>
          <a:p>
            <a:r>
              <a:rPr lang="zh-CN" altLang="en-US" dirty="0" smtClean="0"/>
              <a:t>指令流</a:t>
            </a:r>
            <a:endParaRPr lang="en-US" altLang="zh-CN" dirty="0" smtClean="0"/>
          </a:p>
          <a:p>
            <a:pPr lvl="1"/>
            <a:r>
              <a:rPr lang="en-US" altLang="zh-CN" dirty="0" err="1" smtClean="0"/>
              <a:t>lw</a:t>
            </a:r>
            <a:r>
              <a:rPr lang="zh-CN" altLang="en-US" dirty="0" smtClean="0"/>
              <a:t>：结果回写至</a:t>
            </a:r>
            <a:r>
              <a:rPr lang="en-US" altLang="zh-CN" dirty="0" err="1" smtClean="0"/>
              <a:t>RF</a:t>
            </a:r>
            <a:endParaRPr lang="en-US" altLang="zh-CN" dirty="0" smtClean="0"/>
          </a:p>
          <a:p>
            <a:pPr lvl="1"/>
            <a:r>
              <a:rPr lang="en-US" altLang="zh-CN" dirty="0" smtClean="0"/>
              <a:t>sub</a:t>
            </a:r>
            <a:r>
              <a:rPr lang="zh-CN" altLang="en-US" dirty="0" smtClean="0"/>
              <a:t>：结果保存在</a:t>
            </a:r>
            <a:r>
              <a:rPr lang="en-US" altLang="zh-CN" dirty="0" smtClean="0"/>
              <a:t>EX/MEM</a:t>
            </a:r>
          </a:p>
        </p:txBody>
      </p:sp>
      <p:graphicFrame>
        <p:nvGraphicFramePr>
          <p:cNvPr id="6" name="表格 5"/>
          <p:cNvGraphicFramePr>
            <a:graphicFrameLocks noGrp="1"/>
          </p:cNvGraphicFramePr>
          <p:nvPr>
            <p:extLst>
              <p:ext uri="{D42A27DB-BD31-4B8C-83A1-F6EECF244321}">
                <p14:modId xmlns:p14="http://schemas.microsoft.com/office/powerpoint/2010/main" val="193117261"/>
              </p:ext>
            </p:extLst>
          </p:nvPr>
        </p:nvGraphicFramePr>
        <p:xfrm>
          <a:off x="107504" y="4170448"/>
          <a:ext cx="8983579" cy="2210880"/>
        </p:xfrm>
        <a:graphic>
          <a:graphicData uri="http://schemas.openxmlformats.org/drawingml/2006/table">
            <a:tbl>
              <a:tblPr firstRow="1" bandRow="1">
                <a:tableStyleId>{5940675A-B579-460E-94D1-54222C63F5DA}</a:tableStyleId>
              </a:tblPr>
              <a:tblGrid>
                <a:gridCol w="432000"/>
                <a:gridCol w="2196000"/>
                <a:gridCol w="468000"/>
                <a:gridCol w="792000"/>
                <a:gridCol w="458508"/>
                <a:gridCol w="475127"/>
                <a:gridCol w="403243"/>
                <a:gridCol w="403243"/>
                <a:gridCol w="403243"/>
                <a:gridCol w="403243"/>
                <a:gridCol w="403243"/>
                <a:gridCol w="403243"/>
                <a:gridCol w="468000"/>
                <a:gridCol w="468000"/>
                <a:gridCol w="403243"/>
                <a:gridCol w="403243"/>
              </a:tblGrid>
              <a:tr h="0">
                <a:tc>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tcPr>
                </a:tc>
                <a:tc gridSpan="2">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smtClean="0">
                          <a:latin typeface="+mn-lt"/>
                          <a:ea typeface="黑体" panose="02010609060101010101" pitchFamily="49" charset="-122"/>
                        </a:rPr>
                        <a:t>IF</a:t>
                      </a:r>
                      <a:r>
                        <a:rPr lang="zh-CN" altLang="en-US" sz="1600" dirty="0" smtClean="0">
                          <a:latin typeface="+mn-lt"/>
                          <a:ea typeface="黑体" panose="02010609060101010101" pitchFamily="49" charset="-122"/>
                        </a:rPr>
                        <a:t>级</a:t>
                      </a:r>
                      <a:endParaRPr lang="zh-CN" altLang="en-US"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txBody>
                  <a:tcPr marL="36000" marR="36000" marT="36000" marB="36000" anchor="ctr"/>
                </a:tc>
                <a:tc gridSpan="2">
                  <a:txBody>
                    <a:bodyPr/>
                    <a:lstStyle/>
                    <a:p>
                      <a:pPr algn="ctr"/>
                      <a:r>
                        <a:rPr lang="en-US" altLang="zh-CN" sz="1600" dirty="0" smtClean="0">
                          <a:latin typeface="+mn-lt"/>
                          <a:ea typeface="黑体" panose="02010609060101010101" pitchFamily="49" charset="-122"/>
                        </a:rPr>
                        <a:t>ID</a:t>
                      </a:r>
                      <a:r>
                        <a:rPr lang="zh-CN" altLang="en-US" sz="1600" dirty="0" smtClean="0">
                          <a:latin typeface="+mn-lt"/>
                          <a:ea typeface="黑体" panose="02010609060101010101" pitchFamily="49" charset="-122"/>
                        </a:rPr>
                        <a:t>级</a:t>
                      </a: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txBody>
                  <a:tcPr marL="36000" marR="36000" marT="36000" marB="36000" anchor="ctr"/>
                </a:tc>
                <a:tc gridSpan="2">
                  <a:txBody>
                    <a:bodyPr/>
                    <a:lstStyle/>
                    <a:p>
                      <a:pPr algn="ctr"/>
                      <a:r>
                        <a:rPr lang="en-US" altLang="zh-CN" sz="1600" dirty="0" smtClean="0">
                          <a:latin typeface="+mn-lt"/>
                          <a:ea typeface="黑体" panose="02010609060101010101" pitchFamily="49" charset="-122"/>
                        </a:rPr>
                        <a:t>EX</a:t>
                      </a:r>
                      <a:r>
                        <a:rPr lang="zh-CN" altLang="en-US" sz="1600" dirty="0" smtClean="0">
                          <a:latin typeface="+mn-lt"/>
                          <a:ea typeface="黑体" panose="02010609060101010101" pitchFamily="49" charset="-122"/>
                        </a:rPr>
                        <a:t>级</a:t>
                      </a: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txBody>
                  <a:tcPr marL="36000" marR="36000" marT="36000" marB="36000" anchor="ctr"/>
                </a:tc>
                <a:tc gridSpan="2">
                  <a:txBody>
                    <a:bodyPr/>
                    <a:lstStyle/>
                    <a:p>
                      <a:pPr algn="ctr"/>
                      <a:r>
                        <a:rPr lang="en-US" altLang="zh-CN" sz="1600" dirty="0" smtClean="0">
                          <a:latin typeface="+mn-lt"/>
                          <a:ea typeface="黑体" panose="02010609060101010101" pitchFamily="49" charset="-122"/>
                        </a:rPr>
                        <a:t>MEM</a:t>
                      </a:r>
                      <a:r>
                        <a:rPr lang="zh-CN" altLang="en-US" sz="1600" dirty="0" smtClean="0">
                          <a:latin typeface="+mn-lt"/>
                          <a:ea typeface="黑体" panose="02010609060101010101" pitchFamily="49" charset="-122"/>
                        </a:rPr>
                        <a:t>级</a:t>
                      </a: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txBody>
                  <a:tcPr marL="36000" marR="36000" marT="36000" marB="36000" anchor="ctr"/>
                </a:tc>
                <a:tc gridSpan="2">
                  <a:txBody>
                    <a:bodyPr/>
                    <a:lstStyle/>
                    <a:p>
                      <a:pPr algn="ctr"/>
                      <a:r>
                        <a:rPr lang="en-US" altLang="zh-CN" sz="1600" dirty="0" smtClean="0">
                          <a:latin typeface="+mn-lt"/>
                          <a:ea typeface="黑体" panose="02010609060101010101" pitchFamily="49" charset="-122"/>
                        </a:rPr>
                        <a:t>WB</a:t>
                      </a:r>
                      <a:r>
                        <a:rPr lang="zh-CN" altLang="en-US" sz="1600" dirty="0" smtClean="0">
                          <a:latin typeface="+mn-lt"/>
                          <a:ea typeface="黑体" panose="02010609060101010101" pitchFamily="49" charset="-122"/>
                        </a:rPr>
                        <a:t>级</a:t>
                      </a: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txBody>
                  <a:tcPr marL="36000" marR="36000" marT="36000" marB="36000" anchor="ctr"/>
                </a:tc>
                <a:tc>
                  <a:txBody>
                    <a:bodyPr/>
                    <a:lstStyle/>
                    <a:p>
                      <a:pPr algn="ctr"/>
                      <a:endParaRPr lang="zh-CN" altLang="en-US" sz="1600" b="0" dirty="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0">
                <a:tc>
                  <a:txBody>
                    <a:bodyPr/>
                    <a:lstStyle/>
                    <a:p>
                      <a:pPr algn="ctr"/>
                      <a:r>
                        <a:rPr lang="zh-CN" altLang="en-US" sz="1600" dirty="0" smtClean="0">
                          <a:latin typeface="+mn-lt"/>
                          <a:ea typeface="黑体" panose="02010609060101010101" pitchFamily="49" charset="-122"/>
                        </a:rPr>
                        <a:t>地址</a:t>
                      </a:r>
                      <a:endParaRPr lang="zh-CN" altLang="en-US" sz="1600" b="0" dirty="0">
                        <a:latin typeface="+mn-lt"/>
                        <a:ea typeface="黑体" panose="02010609060101010101" pitchFamily="49" charset="-122"/>
                        <a:cs typeface="Times New Roman" panose="02020603050405020304" pitchFamily="18"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dirty="0" smtClean="0">
                          <a:latin typeface="+mn-lt"/>
                          <a:ea typeface="黑体" panose="02010609060101010101" pitchFamily="49" charset="-122"/>
                        </a:rPr>
                        <a:t>指令</a:t>
                      </a:r>
                      <a:endParaRPr lang="zh-CN" altLang="en-US" sz="1600" b="0" dirty="0">
                        <a:latin typeface="+mn-lt"/>
                        <a:ea typeface="黑体" panose="02010609060101010101" pitchFamily="49" charset="-122"/>
                        <a:cs typeface="Times New Roman" panose="02020603050405020304" pitchFamily="18"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0" dirty="0" err="1" smtClean="0">
                          <a:latin typeface="+mn-lt"/>
                          <a:ea typeface="黑体" panose="02010609060101010101" pitchFamily="49" charset="-122"/>
                          <a:cs typeface="Times New Roman" panose="02020603050405020304" pitchFamily="18" charset="0"/>
                        </a:rPr>
                        <a:t>CLK</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b="0" dirty="0" smtClean="0">
                          <a:latin typeface="+mn-lt"/>
                          <a:ea typeface="黑体" panose="02010609060101010101" pitchFamily="49" charset="-122"/>
                          <a:cs typeface="Times New Roman" panose="02020603050405020304" pitchFamily="18" charset="0"/>
                        </a:rPr>
                        <a:t>PC</a:t>
                      </a: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en-US" altLang="zh-CN" sz="1600" smtClean="0">
                          <a:latin typeface="+mn-lt"/>
                          <a:ea typeface="黑体" panose="02010609060101010101" pitchFamily="49" charset="-122"/>
                        </a:rPr>
                        <a:t>IM</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smtClean="0">
                          <a:latin typeface="+mn-lt"/>
                          <a:ea typeface="黑体" panose="02010609060101010101" pitchFamily="49" charset="-122"/>
                        </a:rPr>
                        <a:t>IF/ID</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smtClean="0">
                          <a:latin typeface="+mn-lt"/>
                          <a:ea typeface="黑体" panose="02010609060101010101" pitchFamily="49" charset="-122"/>
                        </a:rPr>
                        <a:t>ID/EX</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dirty="0" smtClean="0">
                          <a:latin typeface="+mn-lt"/>
                          <a:ea typeface="黑体" panose="02010609060101010101" pitchFamily="49" charset="-122"/>
                        </a:rPr>
                        <a:t>EX/MEM</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dirty="0" smtClean="0">
                          <a:latin typeface="+mn-lt"/>
                          <a:ea typeface="黑体" panose="02010609060101010101" pitchFamily="49" charset="-122"/>
                        </a:rPr>
                        <a:t>MEM/WB</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b="0" dirty="0" err="1" smtClean="0">
                          <a:latin typeface="+mn-lt"/>
                          <a:ea typeface="黑体" panose="02010609060101010101" pitchFamily="49" charset="-122"/>
                          <a:cs typeface="Times New Roman" panose="02020603050405020304" pitchFamily="18" charset="0"/>
                        </a:rPr>
                        <a:t>RF</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r h="0">
                <a:tc>
                  <a:txBody>
                    <a:bodyPr/>
                    <a:lstStyle/>
                    <a:p>
                      <a:pPr algn="ctr"/>
                      <a:r>
                        <a:rPr lang="en-US" altLang="zh-CN" sz="1600" dirty="0" smtClean="0">
                          <a:latin typeface="+mn-lt"/>
                          <a:ea typeface="黑体" panose="02010609060101010101" pitchFamily="49" charset="-122"/>
                        </a:rPr>
                        <a:t>0</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lw</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0($</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t1</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a:t>
                      </a: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Courier New" panose="02070309020205020404" pitchFamily="49" charset="0"/>
                          <a:ea typeface="黑体" panose="02010609060101010101" pitchFamily="49" charset="-122"/>
                          <a:cs typeface="Courier New" panose="02070309020205020404" pitchFamily="49" charset="0"/>
                          <a:sym typeface="Wingdings 3"/>
                        </a:rPr>
                        <a:t> </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1</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4</a:t>
                      </a:r>
                      <a:endParaRPr lang="zh-CN" altLang="en-US" sz="1600" b="0" dirty="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en-US" altLang="zh-CN" sz="1600" dirty="0" err="1" smtClean="0">
                          <a:latin typeface="+mn-lt"/>
                          <a:ea typeface="黑体" panose="02010609060101010101" pitchFamily="49" charset="-122"/>
                        </a:rPr>
                        <a:t>lw</a:t>
                      </a:r>
                      <a:r>
                        <a:rPr lang="en-US" altLang="zh-CN" sz="1600" dirty="0" err="1" smtClean="0">
                          <a:latin typeface="+mn-lt"/>
                          <a:ea typeface="黑体" panose="02010609060101010101" pitchFamily="49" charset="-122"/>
                          <a:sym typeface="Wingdings" panose="05000000000000000000" pitchFamily="2" charset="2"/>
                        </a:rPr>
                        <a:t>sub</a:t>
                      </a: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b="1" dirty="0" err="1" smtClean="0">
                          <a:latin typeface="+mn-lt"/>
                          <a:ea typeface="黑体" panose="02010609060101010101" pitchFamily="49" charset="-122"/>
                        </a:rPr>
                        <a:t>lw</a:t>
                      </a: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r h="0">
                <a:tc>
                  <a:txBody>
                    <a:bodyPr/>
                    <a:lstStyle/>
                    <a:p>
                      <a:pPr algn="ctr"/>
                      <a:r>
                        <a:rPr lang="en-US" altLang="zh-CN" sz="1600" dirty="0" smtClean="0">
                          <a:latin typeface="+mn-lt"/>
                          <a:ea typeface="黑体" panose="02010609060101010101" pitchFamily="49" charset="-122"/>
                        </a:rPr>
                        <a:t>4</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sub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t3</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t2</a:t>
                      </a:r>
                      <a:endParaRPr lang="zh-CN" altLang="en-US" sz="1600" dirty="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Courier New" panose="02070309020205020404" pitchFamily="49" charset="0"/>
                          <a:ea typeface="黑体" panose="02010609060101010101" pitchFamily="49" charset="-122"/>
                          <a:cs typeface="Courier New" panose="02070309020205020404" pitchFamily="49" charset="0"/>
                          <a:sym typeface="Wingdings 3"/>
                        </a:rPr>
                        <a:t> </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2</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4</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8</a:t>
                      </a: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en-US" altLang="zh-CN" sz="1600" dirty="0" err="1" smtClean="0">
                          <a:solidFill>
                            <a:schemeClr val="tx1"/>
                          </a:solidFill>
                          <a:latin typeface="+mn-lt"/>
                          <a:ea typeface="黑体" panose="02010609060101010101" pitchFamily="49" charset="-122"/>
                        </a:rPr>
                        <a:t>sub</a:t>
                      </a:r>
                      <a:r>
                        <a:rPr lang="en-US" altLang="zh-CN" sz="1600" dirty="0" err="1" smtClean="0">
                          <a:solidFill>
                            <a:schemeClr val="tx1"/>
                          </a:solidFill>
                          <a:latin typeface="+mn-lt"/>
                          <a:ea typeface="黑体" panose="02010609060101010101" pitchFamily="49" charset="-122"/>
                          <a:sym typeface="Wingdings" panose="05000000000000000000" pitchFamily="2" charset="2"/>
                        </a:rPr>
                        <a:t>and</a:t>
                      </a: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b="1" dirty="0" smtClean="0">
                          <a:latin typeface="+mn-lt"/>
                          <a:ea typeface="黑体" panose="02010609060101010101" pitchFamily="49" charset="-122"/>
                        </a:rPr>
                        <a:t>sub</a:t>
                      </a:r>
                      <a:endParaRPr lang="zh-CN" altLang="en-US" sz="1600" b="1"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hMerge="1">
                  <a:txBody>
                    <a:bodyPr/>
                    <a:lstStyle/>
                    <a:p>
                      <a:endParaRPr lang="zh-CN" altLang="en-US"/>
                    </a:p>
                  </a:txBody>
                  <a:tcPr/>
                </a:tc>
                <a:tc gridSpan="2">
                  <a:txBody>
                    <a:bodyPr/>
                    <a:lstStyle/>
                    <a:p>
                      <a:pPr algn="ctr"/>
                      <a:r>
                        <a:rPr lang="en-US" altLang="zh-CN" sz="1600" b="1" dirty="0" err="1" smtClean="0">
                          <a:latin typeface="+mn-lt"/>
                          <a:ea typeface="黑体" panose="02010609060101010101" pitchFamily="49" charset="-122"/>
                        </a:rPr>
                        <a:t>lw</a:t>
                      </a:r>
                      <a:endParaRPr lang="zh-CN" altLang="en-US" sz="1600" b="1"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r h="0">
                <a:tc>
                  <a:txBody>
                    <a:bodyPr/>
                    <a:lstStyle/>
                    <a:p>
                      <a:pPr algn="ctr"/>
                      <a:r>
                        <a:rPr lang="en-US" altLang="zh-CN" sz="1600" dirty="0" smtClean="0">
                          <a:latin typeface="+mn-lt"/>
                          <a:ea typeface="黑体" panose="02010609060101010101" pitchFamily="49" charset="-122"/>
                        </a:rPr>
                        <a:t>8</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and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t5</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t4</a:t>
                      </a:r>
                      <a:endParaRPr lang="en-US" altLang="zh-CN" sz="1600"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Courier New" panose="02070309020205020404" pitchFamily="49" charset="0"/>
                          <a:ea typeface="黑体" panose="02010609060101010101" pitchFamily="49" charset="-122"/>
                          <a:cs typeface="Courier New" panose="02070309020205020404" pitchFamily="49" charset="0"/>
                          <a:sym typeface="Wingdings 3"/>
                        </a:rPr>
                        <a:t> </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3</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88</a:t>
                      </a: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en-US" altLang="zh-CN" sz="1600" dirty="0" smtClean="0">
                          <a:latin typeface="+mn-lt"/>
                          <a:ea typeface="黑体" panose="02010609060101010101" pitchFamily="49" charset="-122"/>
                        </a:rPr>
                        <a:t>and</a:t>
                      </a: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b="1" dirty="0" smtClean="0">
                          <a:solidFill>
                            <a:srgbClr val="00B050"/>
                          </a:solidFill>
                          <a:latin typeface="+mn-lt"/>
                          <a:ea typeface="黑体" panose="02010609060101010101" pitchFamily="49" charset="-122"/>
                        </a:rPr>
                        <a:t>sub</a:t>
                      </a:r>
                      <a:endParaRPr lang="zh-CN" altLang="en-US" sz="1600" b="1" dirty="0">
                        <a:solidFill>
                          <a:srgbClr val="00B05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b="1" dirty="0" err="1" smtClean="0">
                          <a:solidFill>
                            <a:srgbClr val="FF0000"/>
                          </a:solidFill>
                          <a:latin typeface="+mn-lt"/>
                          <a:ea typeface="黑体" panose="02010609060101010101" pitchFamily="49" charset="-122"/>
                        </a:rPr>
                        <a:t>nop</a:t>
                      </a:r>
                      <a:endParaRPr lang="zh-CN" altLang="en-US" sz="1600" b="1"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hMerge="1">
                  <a:txBody>
                    <a:bodyPr/>
                    <a:lstStyle/>
                    <a:p>
                      <a:endParaRPr lang="zh-CN" altLang="en-US"/>
                    </a:p>
                  </a:txBody>
                  <a:tcPr/>
                </a:tc>
                <a:tc gridSpan="2">
                  <a:txBody>
                    <a:bodyPr/>
                    <a:lstStyle/>
                    <a:p>
                      <a:pPr algn="ctr"/>
                      <a:r>
                        <a:rPr lang="en-US" altLang="zh-CN" sz="1600" b="1" dirty="0" err="1" smtClean="0">
                          <a:solidFill>
                            <a:srgbClr val="00B050"/>
                          </a:solidFill>
                          <a:latin typeface="+mn-lt"/>
                          <a:ea typeface="黑体" panose="02010609060101010101" pitchFamily="49" charset="-122"/>
                        </a:rPr>
                        <a:t>lw</a:t>
                      </a:r>
                      <a:endParaRPr lang="zh-CN" altLang="en-US" sz="1600" b="1" dirty="0">
                        <a:solidFill>
                          <a:srgbClr val="00B05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r h="0">
                <a:tc>
                  <a:txBody>
                    <a:bodyPr/>
                    <a:lstStyle/>
                    <a:p>
                      <a:pPr algn="ctr"/>
                      <a:r>
                        <a:rPr lang="en-US" altLang="zh-CN" sz="1600" dirty="0" smtClean="0">
                          <a:latin typeface="+mn-lt"/>
                          <a:ea typeface="黑体" panose="02010609060101010101" pitchFamily="49" charset="-122"/>
                        </a:rPr>
                        <a:t>12</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or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t7</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t6</a:t>
                      </a:r>
                      <a:endParaRPr lang="en-US" altLang="zh-CN" sz="1600"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Courier New" panose="02070309020205020404" pitchFamily="49" charset="0"/>
                          <a:ea typeface="黑体" panose="02010609060101010101" pitchFamily="49" charset="-122"/>
                          <a:cs typeface="Courier New" panose="02070309020205020404" pitchFamily="49" charset="0"/>
                          <a:sym typeface="Wingdings 3"/>
                        </a:rPr>
                        <a:t> </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4</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812</a:t>
                      </a: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en-US" altLang="zh-CN" sz="1600" dirty="0" err="1" smtClean="0">
                          <a:latin typeface="+mn-lt"/>
                          <a:ea typeface="黑体" panose="02010609060101010101" pitchFamily="49" charset="-122"/>
                        </a:rPr>
                        <a:t>and</a:t>
                      </a:r>
                      <a:r>
                        <a:rPr lang="en-US" altLang="zh-CN" sz="1600" dirty="0" err="1" smtClean="0">
                          <a:latin typeface="+mn-lt"/>
                          <a:ea typeface="黑体" panose="02010609060101010101" pitchFamily="49" charset="-122"/>
                          <a:sym typeface="Wingdings" panose="05000000000000000000" pitchFamily="2" charset="2"/>
                        </a:rPr>
                        <a:t></a:t>
                      </a:r>
                      <a:r>
                        <a:rPr lang="en-US" altLang="zh-CN" sz="1600" dirty="0" err="1" smtClean="0">
                          <a:latin typeface="+mn-lt"/>
                          <a:ea typeface="黑体" panose="02010609060101010101" pitchFamily="49" charset="-122"/>
                        </a:rPr>
                        <a:t>or</a:t>
                      </a: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b="1" dirty="0" smtClean="0">
                          <a:latin typeface="+mn-lt"/>
                          <a:ea typeface="黑体" panose="02010609060101010101" pitchFamily="49" charset="-122"/>
                        </a:rPr>
                        <a:t>and</a:t>
                      </a: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b="1" dirty="0" smtClean="0">
                          <a:solidFill>
                            <a:srgbClr val="00B050"/>
                          </a:solidFill>
                          <a:latin typeface="+mn-lt"/>
                          <a:ea typeface="黑体" panose="02010609060101010101" pitchFamily="49" charset="-122"/>
                        </a:rPr>
                        <a:t>sub</a:t>
                      </a:r>
                      <a:endParaRPr lang="zh-CN" altLang="en-US" sz="1600" b="1" dirty="0">
                        <a:solidFill>
                          <a:srgbClr val="00B05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b="1" dirty="0" err="1" smtClean="0">
                          <a:solidFill>
                            <a:srgbClr val="FF0000"/>
                          </a:solidFill>
                          <a:latin typeface="+mn-lt"/>
                          <a:ea typeface="黑体" panose="02010609060101010101" pitchFamily="49" charset="-122"/>
                        </a:rPr>
                        <a:t>nop</a:t>
                      </a:r>
                      <a:endParaRPr lang="zh-CN" altLang="en-US" sz="1600" b="1"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b="1" dirty="0" err="1" smtClean="0">
                          <a:solidFill>
                            <a:srgbClr val="00B050"/>
                          </a:solidFill>
                          <a:latin typeface="+mn-lt"/>
                          <a:ea typeface="黑体" panose="02010609060101010101" pitchFamily="49" charset="-122"/>
                        </a:rPr>
                        <a:t>lw</a:t>
                      </a:r>
                      <a:r>
                        <a:rPr lang="zh-CN" altLang="en-US" sz="1600" b="1" dirty="0" smtClean="0">
                          <a:solidFill>
                            <a:srgbClr val="00B050"/>
                          </a:solidFill>
                          <a:latin typeface="+mn-lt"/>
                          <a:ea typeface="黑体" panose="02010609060101010101" pitchFamily="49" charset="-122"/>
                        </a:rPr>
                        <a:t>结果</a:t>
                      </a:r>
                      <a:endParaRPr lang="zh-CN" altLang="en-US" sz="1600" b="1" dirty="0">
                        <a:solidFill>
                          <a:srgbClr val="00B05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r h="0">
                <a:tc>
                  <a:txBody>
                    <a:bodyPr/>
                    <a:lstStyle/>
                    <a:p>
                      <a:pPr algn="ctr"/>
                      <a:r>
                        <a:rPr lang="en-US" altLang="zh-CN" sz="1600" dirty="0" smtClean="0">
                          <a:latin typeface="+mn-lt"/>
                          <a:ea typeface="黑体" panose="02010609060101010101" pitchFamily="49" charset="-122"/>
                          <a:cs typeface="Courier New" panose="02070309020205020404" pitchFamily="49" charset="0"/>
                        </a:rPr>
                        <a:t>16</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add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t1</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t2</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t3</a:t>
                      </a:r>
                      <a:endParaRPr lang="zh-CN" altLang="en-US" sz="1600"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Courier New" panose="02070309020205020404" pitchFamily="49" charset="0"/>
                          <a:ea typeface="黑体" panose="02010609060101010101" pitchFamily="49" charset="-122"/>
                          <a:cs typeface="Courier New" panose="02070309020205020404" pitchFamily="49" charset="0"/>
                          <a:sym typeface="Wingdings 3"/>
                        </a:rPr>
                        <a:t> </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5</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latin typeface="Courier New" panose="02070309020205020404" pitchFamily="49" charset="0"/>
                          <a:ea typeface="黑体" panose="02010609060101010101" pitchFamily="49" charset="-122"/>
                          <a:cs typeface="Courier New" panose="02070309020205020404" pitchFamily="49" charset="0"/>
                        </a:rPr>
                        <a:t>12</a:t>
                      </a:r>
                      <a:r>
                        <a:rPr lang="en-US" altLang="zh-CN" sz="1600" b="0" dirty="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16</a:t>
                      </a: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r>
                        <a:rPr lang="en-US" altLang="zh-CN" sz="1600" dirty="0" err="1" smtClean="0">
                          <a:latin typeface="+mn-lt"/>
                          <a:ea typeface="黑体" panose="02010609060101010101" pitchFamily="49" charset="-122"/>
                        </a:rPr>
                        <a:t>or</a:t>
                      </a:r>
                      <a:r>
                        <a:rPr lang="en-US" altLang="zh-CN" sz="1600" dirty="0" err="1" smtClean="0">
                          <a:latin typeface="+mn-lt"/>
                          <a:ea typeface="黑体" panose="02010609060101010101" pitchFamily="49" charset="-122"/>
                          <a:sym typeface="Wingdings" panose="05000000000000000000" pitchFamily="2" charset="2"/>
                        </a:rPr>
                        <a:t>add</a:t>
                      </a: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b="1" dirty="0" smtClean="0">
                          <a:latin typeface="+mn-lt"/>
                          <a:ea typeface="黑体" panose="02010609060101010101" pitchFamily="49" charset="-122"/>
                        </a:rPr>
                        <a:t>or</a:t>
                      </a: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b="1" dirty="0" smtClean="0">
                          <a:latin typeface="+mn-lt"/>
                          <a:ea typeface="黑体" panose="02010609060101010101" pitchFamily="49" charset="-122"/>
                        </a:rPr>
                        <a:t>and</a:t>
                      </a: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b="1" dirty="0" smtClean="0">
                          <a:solidFill>
                            <a:srgbClr val="00B050"/>
                          </a:solidFill>
                          <a:latin typeface="+mn-lt"/>
                          <a:ea typeface="黑体" panose="02010609060101010101" pitchFamily="49" charset="-122"/>
                        </a:rPr>
                        <a:t>sub</a:t>
                      </a:r>
                      <a:r>
                        <a:rPr lang="zh-CN" altLang="en-US" sz="1600" b="1" dirty="0" smtClean="0">
                          <a:solidFill>
                            <a:srgbClr val="00B050"/>
                          </a:solidFill>
                          <a:latin typeface="+mn-lt"/>
                          <a:ea typeface="黑体" panose="02010609060101010101" pitchFamily="49" charset="-122"/>
                        </a:rPr>
                        <a:t>结果</a:t>
                      </a:r>
                      <a:endParaRPr lang="zh-CN" altLang="en-US" sz="1600" b="1" dirty="0">
                        <a:solidFill>
                          <a:srgbClr val="00B05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b="1" dirty="0" err="1" smtClean="0">
                          <a:solidFill>
                            <a:srgbClr val="FF0000"/>
                          </a:solidFill>
                          <a:latin typeface="+mn-lt"/>
                          <a:ea typeface="黑体" panose="02010609060101010101" pitchFamily="49" charset="-122"/>
                        </a:rPr>
                        <a:t>nop</a:t>
                      </a:r>
                      <a:endParaRPr lang="zh-CN" altLang="en-US" sz="1600" b="1"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600" b="1" dirty="0" err="1" smtClean="0">
                          <a:solidFill>
                            <a:srgbClr val="00B050"/>
                          </a:solidFill>
                          <a:latin typeface="+mn-lt"/>
                          <a:ea typeface="黑体" panose="02010609060101010101" pitchFamily="49" charset="-122"/>
                        </a:rPr>
                        <a:t>lw</a:t>
                      </a:r>
                      <a:r>
                        <a:rPr lang="zh-CN" altLang="en-US" sz="1600" b="1" dirty="0" smtClean="0">
                          <a:solidFill>
                            <a:srgbClr val="00B050"/>
                          </a:solidFill>
                          <a:latin typeface="+mn-lt"/>
                          <a:ea typeface="黑体" panose="02010609060101010101" pitchFamily="49" charset="-122"/>
                        </a:rPr>
                        <a:t>结果</a:t>
                      </a:r>
                      <a:endParaRPr lang="zh-CN" altLang="en-US" sz="1600" b="1" dirty="0">
                        <a:solidFill>
                          <a:srgbClr val="00B05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18273954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load</a:t>
            </a:r>
            <a:r>
              <a:rPr lang="zh-CN" altLang="en-US" dirty="0"/>
              <a:t>导致的数据</a:t>
            </a:r>
            <a:r>
              <a:rPr lang="zh-CN" altLang="en-US" dirty="0" smtClean="0"/>
              <a:t>冒险</a:t>
            </a:r>
            <a:endParaRPr lang="zh-CN" altLang="en-US" dirty="0"/>
          </a:p>
        </p:txBody>
      </p:sp>
      <p:sp>
        <p:nvSpPr>
          <p:cNvPr id="3" name="内容占位符 2"/>
          <p:cNvSpPr>
            <a:spLocks noGrp="1"/>
          </p:cNvSpPr>
          <p:nvPr>
            <p:ph idx="1"/>
          </p:nvPr>
        </p:nvSpPr>
        <p:spPr>
          <a:xfrm>
            <a:off x="107504" y="722177"/>
            <a:ext cx="8928992" cy="1842727"/>
          </a:xfrm>
        </p:spPr>
        <p:txBody>
          <a:bodyPr>
            <a:normAutofit fontScale="92500" lnSpcReduction="10000"/>
          </a:bodyPr>
          <a:lstStyle/>
          <a:p>
            <a:r>
              <a:rPr lang="en-US" altLang="zh-CN" dirty="0" smtClean="0"/>
              <a:t>Q</a:t>
            </a:r>
            <a:r>
              <a:rPr lang="zh-CN" altLang="en-US" dirty="0" smtClean="0"/>
              <a:t>：如果设置</a:t>
            </a:r>
            <a:r>
              <a:rPr lang="zh-CN" altLang="en-US" dirty="0"/>
              <a:t>从</a:t>
            </a:r>
            <a:r>
              <a:rPr lang="en-US" altLang="zh-CN" dirty="0" err="1"/>
              <a:t>DM</a:t>
            </a:r>
            <a:r>
              <a:rPr lang="zh-CN" altLang="en-US" dirty="0"/>
              <a:t>到</a:t>
            </a:r>
            <a:r>
              <a:rPr lang="en-US" altLang="zh-CN" dirty="0" err="1"/>
              <a:t>ALU</a:t>
            </a:r>
            <a:r>
              <a:rPr lang="zh-CN" altLang="en-US" dirty="0"/>
              <a:t>输入的转发，这个设计优劣如何</a:t>
            </a:r>
            <a:r>
              <a:rPr lang="zh-CN" altLang="en-US" dirty="0" smtClean="0"/>
              <a:t>？</a:t>
            </a:r>
            <a:endParaRPr lang="en-US" altLang="zh-CN" dirty="0" smtClean="0"/>
          </a:p>
          <a:p>
            <a:pPr lvl="1"/>
            <a:r>
              <a:rPr lang="zh-CN" altLang="en-US" dirty="0" smtClean="0"/>
              <a:t>设计初衷：将</a:t>
            </a:r>
            <a:r>
              <a:rPr lang="en-US" altLang="zh-CN" dirty="0" err="1" smtClean="0"/>
              <a:t>DM</a:t>
            </a:r>
            <a:r>
              <a:rPr lang="zh-CN" altLang="en-US" dirty="0" smtClean="0"/>
              <a:t>读出数据提前</a:t>
            </a:r>
            <a:r>
              <a:rPr lang="en-US" altLang="zh-CN" dirty="0" smtClean="0">
                <a:solidFill>
                  <a:srgbClr val="FF0000"/>
                </a:solidFill>
              </a:rPr>
              <a:t>1</a:t>
            </a:r>
            <a:r>
              <a:rPr lang="zh-CN" altLang="en-US" dirty="0" smtClean="0">
                <a:solidFill>
                  <a:srgbClr val="FF0000"/>
                </a:solidFill>
              </a:rPr>
              <a:t>个</a:t>
            </a:r>
            <a:r>
              <a:rPr lang="en-US" altLang="zh-CN" dirty="0" smtClean="0">
                <a:solidFill>
                  <a:srgbClr val="FF0000"/>
                </a:solidFill>
              </a:rPr>
              <a:t>clock</a:t>
            </a:r>
            <a:r>
              <a:rPr lang="zh-CN" altLang="en-US" dirty="0" smtClean="0"/>
              <a:t>转发至</a:t>
            </a:r>
            <a:r>
              <a:rPr lang="en-US" altLang="zh-CN" dirty="0" err="1" smtClean="0"/>
              <a:t>ALU</a:t>
            </a:r>
            <a:r>
              <a:rPr lang="zh-CN" altLang="en-US" dirty="0" smtClean="0"/>
              <a:t>，从而消除</a:t>
            </a:r>
            <a:r>
              <a:rPr lang="en-US" altLang="zh-CN" dirty="0" err="1" smtClean="0"/>
              <a:t>lw</a:t>
            </a:r>
            <a:r>
              <a:rPr lang="zh-CN" altLang="en-US" dirty="0" smtClean="0"/>
              <a:t>指令导致的数据相关，无需插入</a:t>
            </a:r>
            <a:r>
              <a:rPr lang="en-US" altLang="zh-CN" dirty="0" err="1" smtClean="0">
                <a:solidFill>
                  <a:srgbClr val="FF0000"/>
                </a:solidFill>
              </a:rPr>
              <a:t>NOP</a:t>
            </a:r>
            <a:endParaRPr lang="en-US" altLang="zh-CN" dirty="0" smtClean="0"/>
          </a:p>
        </p:txBody>
      </p:sp>
      <p:sp>
        <p:nvSpPr>
          <p:cNvPr id="4" name="灯片编号占位符 3"/>
          <p:cNvSpPr>
            <a:spLocks noGrp="1"/>
          </p:cNvSpPr>
          <p:nvPr>
            <p:ph type="sldNum" sz="quarter" idx="12"/>
          </p:nvPr>
        </p:nvSpPr>
        <p:spPr/>
        <p:txBody>
          <a:bodyPr/>
          <a:lstStyle/>
          <a:p>
            <a:fld id="{28830286-F6D1-4D88-8A08-C1E3876262BA}" type="slidenum">
              <a:rPr lang="zh-CN" altLang="en-US" smtClean="0">
                <a:solidFill>
                  <a:prstClr val="black"/>
                </a:solidFill>
              </a:rPr>
              <a:pPr/>
              <a:t>69</a:t>
            </a:fld>
            <a:endParaRPr lang="zh-CN" altLang="en-US" dirty="0">
              <a:solidFill>
                <a:prstClr val="black"/>
              </a:solidFill>
            </a:endParaRPr>
          </a:p>
        </p:txBody>
      </p:sp>
      <p:pic>
        <p:nvPicPr>
          <p:cNvPr id="21" name="Picture 6" descr="f04-54-P374493-bottom"/>
          <p:cNvPicPr>
            <a:picLocks noChangeAspect="1" noChangeArrowheads="1"/>
          </p:cNvPicPr>
          <p:nvPr/>
        </p:nvPicPr>
        <p:blipFill>
          <a:blip r:embed="rId2"/>
          <a:srcRect b="4104"/>
          <a:stretch>
            <a:fillRect/>
          </a:stretch>
        </p:blipFill>
        <p:spPr bwMode="auto">
          <a:xfrm>
            <a:off x="1331913" y="2656284"/>
            <a:ext cx="6618287" cy="4229100"/>
          </a:xfrm>
          <a:prstGeom prst="rect">
            <a:avLst/>
          </a:prstGeom>
          <a:solidFill>
            <a:schemeClr val="bg1"/>
          </a:solidFill>
        </p:spPr>
      </p:pic>
      <p:grpSp>
        <p:nvGrpSpPr>
          <p:cNvPr id="22" name="组合 21"/>
          <p:cNvGrpSpPr/>
          <p:nvPr/>
        </p:nvGrpSpPr>
        <p:grpSpPr>
          <a:xfrm>
            <a:off x="3203848" y="2564904"/>
            <a:ext cx="3492000" cy="1800000"/>
            <a:chOff x="5292080" y="2636912"/>
            <a:chExt cx="2808312" cy="2412000"/>
          </a:xfrm>
        </p:grpSpPr>
        <p:cxnSp>
          <p:nvCxnSpPr>
            <p:cNvPr id="7" name="直接连接符 6"/>
            <p:cNvCxnSpPr/>
            <p:nvPr/>
          </p:nvCxnSpPr>
          <p:spPr>
            <a:xfrm flipV="1">
              <a:off x="8100392" y="2636912"/>
              <a:ext cx="0" cy="241200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292080" y="2636912"/>
              <a:ext cx="280800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cxnSp>
        <p:nvCxnSpPr>
          <p:cNvPr id="11" name="直接连接符 10"/>
          <p:cNvCxnSpPr/>
          <p:nvPr/>
        </p:nvCxnSpPr>
        <p:spPr>
          <a:xfrm>
            <a:off x="3203848" y="2564904"/>
            <a:ext cx="0" cy="144000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203848" y="2924944"/>
            <a:ext cx="396000" cy="0"/>
          </a:xfrm>
          <a:prstGeom prst="line">
            <a:avLst/>
          </a:prstGeom>
          <a:ln w="28575">
            <a:solidFill>
              <a:srgbClr val="FF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203848" y="4005064"/>
            <a:ext cx="396000" cy="0"/>
          </a:xfrm>
          <a:prstGeom prst="line">
            <a:avLst/>
          </a:prstGeom>
          <a:ln w="28575">
            <a:solidFill>
              <a:srgbClr val="FF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123728" y="2679303"/>
            <a:ext cx="628698" cy="461665"/>
          </a:xfrm>
          <a:prstGeom prst="rect">
            <a:avLst/>
          </a:prstGeom>
          <a:noFill/>
        </p:spPr>
        <p:txBody>
          <a:bodyPr wrap="none" rtlCol="0">
            <a:spAutoFit/>
          </a:bodyPr>
          <a:lstStyle/>
          <a:p>
            <a:r>
              <a:rPr lang="en-US" altLang="zh-CN" sz="2400" dirty="0" smtClean="0">
                <a:solidFill>
                  <a:srgbClr val="FF0000"/>
                </a:solidFill>
              </a:rPr>
              <a:t>sub</a:t>
            </a:r>
            <a:endParaRPr lang="zh-CN" altLang="en-US" sz="2400" dirty="0">
              <a:solidFill>
                <a:srgbClr val="FF0000"/>
              </a:solidFill>
            </a:endParaRPr>
          </a:p>
        </p:txBody>
      </p:sp>
      <p:sp>
        <p:nvSpPr>
          <p:cNvPr id="20" name="TextBox 19"/>
          <p:cNvSpPr txBox="1"/>
          <p:nvPr/>
        </p:nvSpPr>
        <p:spPr>
          <a:xfrm>
            <a:off x="4716016" y="2679303"/>
            <a:ext cx="474810" cy="461665"/>
          </a:xfrm>
          <a:prstGeom prst="rect">
            <a:avLst/>
          </a:prstGeom>
          <a:noFill/>
        </p:spPr>
        <p:txBody>
          <a:bodyPr wrap="none" rtlCol="0">
            <a:spAutoFit/>
          </a:bodyPr>
          <a:lstStyle/>
          <a:p>
            <a:r>
              <a:rPr lang="en-US" altLang="zh-CN" sz="2400" dirty="0" err="1" smtClean="0">
                <a:solidFill>
                  <a:srgbClr val="FF0000"/>
                </a:solidFill>
              </a:rPr>
              <a:t>lw</a:t>
            </a:r>
            <a:endParaRPr lang="zh-CN" altLang="en-US" sz="2400" dirty="0">
              <a:solidFill>
                <a:srgbClr val="FF0000"/>
              </a:solidFill>
            </a:endParaRPr>
          </a:p>
        </p:txBody>
      </p:sp>
      <p:sp>
        <p:nvSpPr>
          <p:cNvPr id="24" name="矩形 23"/>
          <p:cNvSpPr/>
          <p:nvPr/>
        </p:nvSpPr>
        <p:spPr>
          <a:xfrm>
            <a:off x="2771800" y="2886811"/>
            <a:ext cx="144000" cy="3060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128186" y="2872814"/>
            <a:ext cx="144000" cy="3060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82089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4212" y="404813"/>
            <a:ext cx="7344171" cy="372603"/>
          </a:xfrm>
        </p:spPr>
        <p:txBody>
          <a:bodyPr/>
          <a:lstStyle/>
          <a:p>
            <a:r>
              <a:rPr lang="en-US" altLang="zh-CN" dirty="0">
                <a:latin typeface="Times New Roman" pitchFamily="18" charset="0"/>
                <a:cs typeface="Times New Roman" pitchFamily="18" charset="0"/>
              </a:rPr>
              <a:t>4</a:t>
            </a:r>
            <a:r>
              <a:rPr lang="en-US" altLang="zh-CN" dirty="0" smtClean="0">
                <a:latin typeface="Times New Roman" pitchFamily="18" charset="0"/>
                <a:cs typeface="Times New Roman" pitchFamily="18" charset="0"/>
              </a:rPr>
              <a:t>.3  </a:t>
            </a:r>
            <a:r>
              <a:rPr lang="zh-CN" altLang="en-US" dirty="0" smtClean="0">
                <a:latin typeface="Times New Roman" pitchFamily="18" charset="0"/>
                <a:cs typeface="Times New Roman" pitchFamily="18" charset="0"/>
              </a:rPr>
              <a:t>多周期性能</a:t>
            </a:r>
            <a:r>
              <a:rPr lang="zh-CN" altLang="en-US" dirty="0">
                <a:latin typeface="Times New Roman" pitchFamily="18" charset="0"/>
                <a:cs typeface="Times New Roman" pitchFamily="18" charset="0"/>
              </a:rPr>
              <a:t>分析</a:t>
            </a:r>
            <a:endParaRPr lang="zh-CN" altLang="en-US" dirty="0" smtClean="0"/>
          </a:p>
        </p:txBody>
      </p:sp>
      <p:sp>
        <p:nvSpPr>
          <p:cNvPr id="32771" name="Rectangle 3"/>
          <p:cNvSpPr>
            <a:spLocks noGrp="1" noChangeArrowheads="1"/>
          </p:cNvSpPr>
          <p:nvPr>
            <p:ph type="body" idx="1"/>
          </p:nvPr>
        </p:nvSpPr>
        <p:spPr>
          <a:xfrm>
            <a:off x="611560" y="884250"/>
            <a:ext cx="7920880" cy="1608646"/>
          </a:xfrm>
        </p:spPr>
        <p:txBody>
          <a:bodyPr/>
          <a:lstStyle/>
          <a:p>
            <a:pPr>
              <a:lnSpc>
                <a:spcPct val="110000"/>
              </a:lnSpc>
              <a:spcBef>
                <a:spcPts val="0"/>
              </a:spcBef>
              <a:spcAft>
                <a:spcPts val="0"/>
              </a:spcAft>
            </a:pPr>
            <a:r>
              <a:rPr lang="zh-CN" altLang="en-US" sz="2000" dirty="0">
                <a:ea typeface="宋体" charset="-122"/>
              </a:rPr>
              <a:t>假设主要功能单元的</a:t>
            </a:r>
            <a:r>
              <a:rPr lang="zh-CN" altLang="en-US" sz="2000" dirty="0" smtClean="0">
                <a:ea typeface="宋体" charset="-122"/>
              </a:rPr>
              <a:t>操作时间</a:t>
            </a:r>
            <a:endParaRPr lang="zh-CN" altLang="en-US" sz="2000" dirty="0">
              <a:ea typeface="宋体" charset="-122"/>
            </a:endParaRPr>
          </a:p>
          <a:p>
            <a:pPr lvl="1">
              <a:lnSpc>
                <a:spcPct val="110000"/>
              </a:lnSpc>
              <a:spcBef>
                <a:spcPts val="0"/>
              </a:spcBef>
              <a:spcAft>
                <a:spcPts val="0"/>
              </a:spcAft>
            </a:pPr>
            <a:r>
              <a:rPr lang="zh-CN" altLang="en-US" dirty="0" smtClean="0">
                <a:ea typeface="宋体" charset="-122"/>
              </a:rPr>
              <a:t> 存储器   ：</a:t>
            </a:r>
            <a:r>
              <a:rPr lang="en-US" altLang="zh-CN" dirty="0">
                <a:ea typeface="宋体" charset="-122"/>
              </a:rPr>
              <a:t>200ps</a:t>
            </a:r>
          </a:p>
          <a:p>
            <a:pPr lvl="1">
              <a:lnSpc>
                <a:spcPct val="110000"/>
              </a:lnSpc>
              <a:spcBef>
                <a:spcPts val="0"/>
              </a:spcBef>
              <a:spcAft>
                <a:spcPts val="0"/>
              </a:spcAft>
            </a:pPr>
            <a:r>
              <a:rPr lang="en-US" altLang="zh-CN" dirty="0" smtClean="0">
                <a:ea typeface="宋体" charset="-122"/>
              </a:rPr>
              <a:t> ALU       </a:t>
            </a:r>
            <a:r>
              <a:rPr lang="zh-CN" altLang="en-US" dirty="0" smtClean="0">
                <a:ea typeface="宋体" charset="-122"/>
              </a:rPr>
              <a:t>：</a:t>
            </a:r>
            <a:r>
              <a:rPr lang="en-US" altLang="zh-CN" dirty="0">
                <a:ea typeface="宋体" charset="-122"/>
              </a:rPr>
              <a:t>100ps</a:t>
            </a:r>
          </a:p>
          <a:p>
            <a:pPr lvl="1">
              <a:lnSpc>
                <a:spcPct val="110000"/>
              </a:lnSpc>
              <a:spcBef>
                <a:spcPts val="0"/>
              </a:spcBef>
              <a:spcAft>
                <a:spcPts val="0"/>
              </a:spcAft>
            </a:pPr>
            <a:r>
              <a:rPr lang="zh-CN" altLang="en-US" dirty="0" smtClean="0">
                <a:ea typeface="宋体" charset="-122"/>
              </a:rPr>
              <a:t> 寄存器</a:t>
            </a:r>
            <a:r>
              <a:rPr lang="zh-CN" altLang="en-US" dirty="0">
                <a:ea typeface="宋体" charset="-122"/>
              </a:rPr>
              <a:t>堆：</a:t>
            </a:r>
            <a:r>
              <a:rPr lang="en-US" altLang="zh-CN" dirty="0">
                <a:ea typeface="宋体" charset="-122"/>
              </a:rPr>
              <a:t>50ps</a:t>
            </a:r>
          </a:p>
          <a:p>
            <a:pPr lvl="1">
              <a:lnSpc>
                <a:spcPct val="110000"/>
              </a:lnSpc>
              <a:spcBef>
                <a:spcPts val="0"/>
              </a:spcBef>
              <a:spcAft>
                <a:spcPts val="0"/>
              </a:spcAft>
            </a:pPr>
            <a:r>
              <a:rPr lang="zh-CN" altLang="en-US" dirty="0" smtClean="0">
                <a:ea typeface="宋体" charset="-122"/>
              </a:rPr>
              <a:t> 多路复用器</a:t>
            </a:r>
            <a:r>
              <a:rPr lang="zh-CN" altLang="en-US" dirty="0">
                <a:ea typeface="宋体" charset="-122"/>
              </a:rPr>
              <a:t>、控制单元、</a:t>
            </a:r>
            <a:r>
              <a:rPr lang="en-US" altLang="zh-CN" dirty="0">
                <a:ea typeface="宋体" charset="-122"/>
              </a:rPr>
              <a:t>PC</a:t>
            </a:r>
            <a:r>
              <a:rPr lang="zh-CN" altLang="en-US" dirty="0">
                <a:ea typeface="宋体" charset="-122"/>
              </a:rPr>
              <a:t>、符号扩展单元</a:t>
            </a:r>
            <a:r>
              <a:rPr lang="zh-CN" altLang="en-US" dirty="0" smtClean="0">
                <a:ea typeface="宋体" charset="-122"/>
              </a:rPr>
              <a:t>、线路</a:t>
            </a:r>
            <a:r>
              <a:rPr lang="zh-CN" altLang="en-US" dirty="0">
                <a:ea typeface="宋体" charset="-122"/>
              </a:rPr>
              <a:t>没有</a:t>
            </a:r>
            <a:r>
              <a:rPr lang="zh-CN" altLang="en-US" dirty="0" smtClean="0">
                <a:ea typeface="宋体" charset="-122"/>
              </a:rPr>
              <a:t>延迟</a:t>
            </a:r>
            <a:endParaRPr lang="en-US" altLang="zh-CN" dirty="0" smtClean="0">
              <a:ea typeface="宋体"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4160188957"/>
              </p:ext>
            </p:extLst>
          </p:nvPr>
        </p:nvGraphicFramePr>
        <p:xfrm>
          <a:off x="467544" y="2922316"/>
          <a:ext cx="8280920" cy="3603028"/>
        </p:xfrm>
        <a:graphic>
          <a:graphicData uri="http://schemas.openxmlformats.org/drawingml/2006/table">
            <a:tbl>
              <a:tblPr firstRow="1" bandRow="1">
                <a:tableStyleId>{10A1B5D5-9B99-4C35-A422-299274C87663}</a:tableStyleId>
              </a:tblPr>
              <a:tblGrid>
                <a:gridCol w="994405"/>
                <a:gridCol w="1165835"/>
                <a:gridCol w="1080120"/>
                <a:gridCol w="1043230"/>
                <a:gridCol w="1549058"/>
                <a:gridCol w="1512168"/>
                <a:gridCol w="936104"/>
              </a:tblGrid>
              <a:tr h="548706">
                <a:tc>
                  <a:txBody>
                    <a:bodyPr/>
                    <a:lstStyle/>
                    <a:p>
                      <a:pPr algn="ctr"/>
                      <a:r>
                        <a:rPr lang="zh-CN" altLang="en-US" sz="1600" dirty="0" smtClean="0"/>
                        <a:t>步骤</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t>R</a:t>
                      </a:r>
                      <a:r>
                        <a:rPr lang="zh-CN" altLang="en-US" sz="1600" dirty="0" smtClean="0"/>
                        <a:t>型指令</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err="1" smtClean="0"/>
                        <a:t>Lw</a:t>
                      </a:r>
                      <a:r>
                        <a:rPr lang="zh-CN" altLang="en-US" sz="1600" dirty="0" smtClean="0"/>
                        <a:t>指令</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err="1" smtClean="0"/>
                        <a:t>Sw</a:t>
                      </a:r>
                      <a:r>
                        <a:rPr lang="zh-CN" altLang="en-US" sz="1600" dirty="0" smtClean="0"/>
                        <a:t>指令</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err="1" smtClean="0"/>
                        <a:t>Beq</a:t>
                      </a:r>
                      <a:r>
                        <a:rPr lang="zh-CN" altLang="en-US" sz="1600" dirty="0" smtClean="0"/>
                        <a:t>指令</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t>J</a:t>
                      </a:r>
                      <a:r>
                        <a:rPr lang="zh-CN" altLang="en-US" sz="1600" dirty="0" smtClean="0"/>
                        <a:t>指令</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b="1" dirty="0" smtClean="0">
                          <a:solidFill>
                            <a:schemeClr val="bg1"/>
                          </a:solidFill>
                        </a:rPr>
                        <a:t>执行</a:t>
                      </a:r>
                      <a:endParaRPr lang="en-US" altLang="zh-CN" sz="1600" b="1" dirty="0" smtClean="0">
                        <a:solidFill>
                          <a:schemeClr val="bg1"/>
                        </a:solidFill>
                      </a:endParaRPr>
                    </a:p>
                    <a:p>
                      <a:pPr algn="ctr"/>
                      <a:r>
                        <a:rPr lang="zh-CN" altLang="en-US" sz="1600" b="1" dirty="0" smtClean="0">
                          <a:solidFill>
                            <a:schemeClr val="bg1"/>
                          </a:solidFill>
                        </a:rPr>
                        <a:t>时间</a:t>
                      </a:r>
                      <a:endParaRPr lang="zh-CN" altLang="en-US"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4232">
                <a:tc>
                  <a:txBody>
                    <a:bodyPr/>
                    <a:lstStyle/>
                    <a:p>
                      <a:pPr algn="ctr"/>
                      <a:r>
                        <a:rPr lang="zh-CN" altLang="en-US" sz="1400" dirty="0" smtClean="0"/>
                        <a:t>取指令</a:t>
                      </a:r>
                      <a:endParaRPr lang="zh-CN" altLang="en-US" sz="1400" b="1" dirty="0">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a:lnSpc>
                          <a:spcPct val="110000"/>
                        </a:lnSpc>
                      </a:pPr>
                      <a:r>
                        <a:rPr lang="en-US" altLang="zh-CN" sz="1400" b="0" dirty="0" smtClean="0"/>
                        <a:t> IR </a:t>
                      </a:r>
                      <a:r>
                        <a:rPr lang="en-US" altLang="zh-CN" sz="1400" b="0" dirty="0" smtClean="0">
                          <a:sym typeface="Wingdings" panose="05000000000000000000" pitchFamily="2" charset="2"/>
                        </a:rPr>
                        <a:t> M[PC]</a:t>
                      </a:r>
                      <a:r>
                        <a:rPr lang="zh-CN" altLang="en-US" sz="1400" b="0" dirty="0" smtClean="0">
                          <a:sym typeface="Wingdings" panose="05000000000000000000" pitchFamily="2" charset="2"/>
                        </a:rPr>
                        <a:t>，</a:t>
                      </a:r>
                      <a:r>
                        <a:rPr lang="en-US" altLang="zh-CN" sz="1400" b="0" dirty="0" smtClean="0">
                          <a:sym typeface="Wingdings" panose="05000000000000000000" pitchFamily="2" charset="2"/>
                        </a:rPr>
                        <a:t>PC  PC + 4</a:t>
                      </a:r>
                      <a:endParaRPr lang="zh-CN"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lnSpc>
                          <a:spcPct val="110000"/>
                        </a:lnSpc>
                      </a:pPr>
                      <a:r>
                        <a:rPr lang="en-US" altLang="zh-CN" sz="1400" b="0" i="1" dirty="0" smtClean="0">
                          <a:solidFill>
                            <a:srgbClr val="FF0000"/>
                          </a:solidFill>
                        </a:rPr>
                        <a:t>200ps</a:t>
                      </a:r>
                      <a:endParaRPr lang="zh-CN" altLang="en-US" sz="1400" b="0"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9043">
                <a:tc>
                  <a:txBody>
                    <a:bodyPr/>
                    <a:lstStyle/>
                    <a:p>
                      <a:pPr algn="ctr"/>
                      <a:r>
                        <a:rPr lang="zh-CN" altLang="en-US" sz="1400" dirty="0" smtClean="0"/>
                        <a:t>读寄存器</a:t>
                      </a:r>
                      <a:r>
                        <a:rPr lang="en-US" altLang="zh-CN" sz="1400" dirty="0" smtClean="0"/>
                        <a:t>/</a:t>
                      </a:r>
                      <a:r>
                        <a:rPr lang="zh-CN" altLang="en-US" sz="1400" dirty="0" smtClean="0"/>
                        <a:t>译码</a:t>
                      </a:r>
                      <a:endParaRPr lang="zh-CN" altLang="en-US" sz="1400" b="1" dirty="0">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a:lnSpc>
                          <a:spcPct val="110000"/>
                        </a:lnSpc>
                      </a:pPr>
                      <a:r>
                        <a:rPr lang="en-US" altLang="zh-CN" sz="1400" b="0" dirty="0" smtClean="0"/>
                        <a:t>A </a:t>
                      </a:r>
                      <a:r>
                        <a:rPr lang="en-US" altLang="zh-CN" sz="1400" b="0" dirty="0" smtClean="0">
                          <a:sym typeface="Wingdings" panose="05000000000000000000" pitchFamily="2" charset="2"/>
                        </a:rPr>
                        <a:t> R[IR[25:21]]</a:t>
                      </a:r>
                      <a:r>
                        <a:rPr lang="zh-CN" altLang="en-US" sz="1400" b="0" dirty="0" smtClean="0">
                          <a:sym typeface="Wingdings" panose="05000000000000000000" pitchFamily="2" charset="2"/>
                        </a:rPr>
                        <a:t>， </a:t>
                      </a:r>
                      <a:r>
                        <a:rPr lang="en-US" altLang="zh-CN" sz="1400" b="0" dirty="0" smtClean="0">
                          <a:sym typeface="Wingdings" panose="05000000000000000000" pitchFamily="2" charset="2"/>
                        </a:rPr>
                        <a:t>B  R[IR[20:16]]</a:t>
                      </a:r>
                      <a:endParaRPr lang="zh-CN" altLang="en-US" sz="1400" b="0" dirty="0" smtClean="0"/>
                    </a:p>
                    <a:p>
                      <a:pPr algn="ctr">
                        <a:lnSpc>
                          <a:spcPct val="110000"/>
                        </a:lnSpc>
                      </a:pPr>
                      <a:r>
                        <a:rPr lang="en-US" altLang="zh-CN" sz="1400" b="0" dirty="0" err="1" smtClean="0"/>
                        <a:t>ALUOut</a:t>
                      </a:r>
                      <a:r>
                        <a:rPr lang="en-US" altLang="zh-CN" sz="1400" b="0" dirty="0" smtClean="0"/>
                        <a:t> </a:t>
                      </a:r>
                      <a:r>
                        <a:rPr lang="en-US" altLang="zh-CN" sz="1400" b="0" dirty="0" smtClean="0">
                          <a:sym typeface="Wingdings" panose="05000000000000000000" pitchFamily="2" charset="2"/>
                        </a:rPr>
                        <a:t> PC + </a:t>
                      </a:r>
                      <a:r>
                        <a:rPr lang="en-US" altLang="zh-CN" sz="1400" b="0" dirty="0" err="1" smtClean="0">
                          <a:sym typeface="Wingdings" panose="05000000000000000000" pitchFamily="2" charset="2"/>
                        </a:rPr>
                        <a:t>Signext</a:t>
                      </a:r>
                      <a:r>
                        <a:rPr lang="en-US" altLang="zh-CN" sz="1400" b="0" dirty="0" smtClean="0">
                          <a:sym typeface="Wingdings" panose="05000000000000000000" pitchFamily="2" charset="2"/>
                        </a:rPr>
                        <a:t>[IR[15:0]]&lt;&lt;2</a:t>
                      </a:r>
                      <a:endParaRPr lang="zh-CN" altLang="en-US" sz="1400" b="0" i="1"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lnSpc>
                          <a:spcPct val="110000"/>
                        </a:lnSpc>
                      </a:pPr>
                      <a:r>
                        <a:rPr lang="en-US" altLang="zh-CN" sz="1400" b="0" i="1" dirty="0" smtClean="0">
                          <a:solidFill>
                            <a:srgbClr val="FF0000"/>
                          </a:solidFill>
                        </a:rPr>
                        <a:t>100ps</a:t>
                      </a:r>
                      <a:endParaRPr lang="zh-CN" altLang="en-US" sz="1400" b="0"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334">
                <a:tc>
                  <a:txBody>
                    <a:bodyPr/>
                    <a:lstStyle/>
                    <a:p>
                      <a:pPr algn="ctr"/>
                      <a:r>
                        <a:rPr lang="zh-CN" altLang="en-US" sz="1400" dirty="0" smtClean="0"/>
                        <a:t>计算</a:t>
                      </a:r>
                      <a:endParaRPr lang="zh-CN" altLang="en-US" sz="1400" b="1" dirty="0">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400" dirty="0" err="1" smtClean="0"/>
                        <a:t>ALUOut</a:t>
                      </a:r>
                      <a:r>
                        <a:rPr lang="en-US" altLang="zh-CN" sz="1400" baseline="0" dirty="0" smtClean="0"/>
                        <a:t> </a:t>
                      </a:r>
                    </a:p>
                    <a:p>
                      <a:pPr algn="l"/>
                      <a:r>
                        <a:rPr lang="en-US" altLang="zh-CN" sz="1400" baseline="0" dirty="0" smtClean="0">
                          <a:sym typeface="Wingdings" panose="05000000000000000000" pitchFamily="2" charset="2"/>
                        </a:rPr>
                        <a:t>    A op B</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nSpc>
                          <a:spcPct val="100000"/>
                        </a:lnSpc>
                        <a:spcBef>
                          <a:spcPts val="0"/>
                        </a:spcBef>
                        <a:buNone/>
                      </a:pPr>
                      <a:r>
                        <a:rPr lang="en-US" altLang="zh-CN" sz="1400" dirty="0" smtClean="0">
                          <a:sym typeface="Wingdings" panose="05000000000000000000" pitchFamily="2" charset="2"/>
                        </a:rPr>
                        <a:t>   </a:t>
                      </a:r>
                      <a:r>
                        <a:rPr lang="en-US" altLang="zh-CN" sz="1400" dirty="0" err="1" smtClean="0">
                          <a:sym typeface="Wingdings" panose="05000000000000000000" pitchFamily="2" charset="2"/>
                        </a:rPr>
                        <a:t>ALUOut</a:t>
                      </a:r>
                      <a:r>
                        <a:rPr lang="en-US" altLang="zh-CN" sz="1400" dirty="0" smtClean="0">
                          <a:sym typeface="Wingdings" panose="05000000000000000000" pitchFamily="2" charset="2"/>
                        </a:rPr>
                        <a:t>    A + </a:t>
                      </a:r>
                    </a:p>
                    <a:p>
                      <a:pPr>
                        <a:lnSpc>
                          <a:spcPct val="100000"/>
                        </a:lnSpc>
                        <a:spcBef>
                          <a:spcPts val="0"/>
                        </a:spcBef>
                        <a:buNone/>
                      </a:pPr>
                      <a:r>
                        <a:rPr lang="en-US" altLang="zh-CN" sz="1400" dirty="0" smtClean="0">
                          <a:sym typeface="Wingdings" panose="05000000000000000000" pitchFamily="2" charset="2"/>
                        </a:rPr>
                        <a:t>           </a:t>
                      </a:r>
                      <a:r>
                        <a:rPr lang="en-US" altLang="zh-CN" sz="1400" dirty="0" err="1" smtClean="0">
                          <a:sym typeface="Wingdings" panose="05000000000000000000" pitchFamily="2" charset="2"/>
                        </a:rPr>
                        <a:t>Signext</a:t>
                      </a:r>
                      <a:r>
                        <a:rPr lang="en-US" altLang="zh-CN" sz="1400" dirty="0" smtClean="0">
                          <a:sym typeface="Wingdings" panose="05000000000000000000" pitchFamily="2" charset="2"/>
                        </a:rPr>
                        <a:t>(IR[15:0])</a:t>
                      </a:r>
                      <a:endParaRPr lang="zh-CN" altLang="en-US" sz="14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l"/>
                      <a:r>
                        <a:rPr lang="en-US" altLang="zh-CN" sz="1400" dirty="0" smtClean="0"/>
                        <a:t>If</a:t>
                      </a:r>
                      <a:r>
                        <a:rPr lang="en-US" altLang="zh-CN" sz="1400" baseline="0" dirty="0" smtClean="0"/>
                        <a:t> (A-B==0) then</a:t>
                      </a:r>
                    </a:p>
                    <a:p>
                      <a:pPr algn="l"/>
                      <a:r>
                        <a:rPr lang="en-US" altLang="zh-CN" sz="1400" baseline="0" dirty="0" smtClean="0"/>
                        <a:t>  PC </a:t>
                      </a:r>
                      <a:r>
                        <a:rPr lang="en-US" altLang="zh-CN" sz="1400" baseline="0" dirty="0" smtClean="0">
                          <a:sym typeface="Wingdings" panose="05000000000000000000" pitchFamily="2" charset="2"/>
                        </a:rPr>
                        <a:t> </a:t>
                      </a:r>
                      <a:r>
                        <a:rPr lang="en-US" altLang="zh-CN" sz="1400" baseline="0" dirty="0" err="1" smtClean="0">
                          <a:sym typeface="Wingdings" panose="05000000000000000000" pitchFamily="2" charset="2"/>
                        </a:rPr>
                        <a:t>ALUout</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0"/>
                        </a:spcBef>
                        <a:buNone/>
                      </a:pPr>
                      <a:r>
                        <a:rPr lang="en-US" altLang="zh-CN" sz="1400" dirty="0" smtClean="0"/>
                        <a:t>PC </a:t>
                      </a:r>
                      <a:r>
                        <a:rPr lang="en-US" altLang="zh-CN" sz="1400" dirty="0" smtClean="0">
                          <a:sym typeface="Wingdings" panose="05000000000000000000" pitchFamily="2" charset="2"/>
                        </a:rPr>
                        <a:t> PC[31:28] </a:t>
                      </a:r>
                    </a:p>
                    <a:p>
                      <a:pPr>
                        <a:lnSpc>
                          <a:spcPct val="100000"/>
                        </a:lnSpc>
                        <a:spcBef>
                          <a:spcPts val="0"/>
                        </a:spcBef>
                        <a:buNone/>
                      </a:pPr>
                      <a:r>
                        <a:rPr lang="en-US" altLang="zh-CN" sz="1400" dirty="0" smtClean="0">
                          <a:solidFill>
                            <a:srgbClr val="FF0000"/>
                          </a:solidFill>
                          <a:sym typeface="Wingdings" panose="05000000000000000000" pitchFamily="2" charset="2"/>
                        </a:rPr>
                        <a:t>    || </a:t>
                      </a:r>
                      <a:r>
                        <a:rPr lang="en-US" altLang="zh-CN" sz="1400" dirty="0" smtClean="0">
                          <a:sym typeface="Wingdings" panose="05000000000000000000" pitchFamily="2" charset="2"/>
                        </a:rPr>
                        <a:t>IR[25:0]&lt;&lt;2</a:t>
                      </a:r>
                      <a:endParaRPr lang="zh-CN" altLang="en-US" sz="1400" b="0" i="1" dirty="0" smtClean="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Bef>
                          <a:spcPts val="0"/>
                        </a:spcBef>
                        <a:buNone/>
                      </a:pPr>
                      <a:r>
                        <a:rPr lang="en-US" altLang="zh-CN" sz="1400" b="0" i="1" dirty="0" smtClean="0">
                          <a:solidFill>
                            <a:srgbClr val="FF0000"/>
                          </a:solidFill>
                        </a:rPr>
                        <a:t>100ps</a:t>
                      </a:r>
                      <a:endParaRPr lang="zh-CN" altLang="en-US" sz="1400" b="0" i="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334">
                <a:tc>
                  <a:txBody>
                    <a:bodyPr/>
                    <a:lstStyle/>
                    <a:p>
                      <a:pPr algn="ctr"/>
                      <a:r>
                        <a:rPr lang="en-US" altLang="zh-CN" sz="1400" dirty="0" smtClean="0"/>
                        <a:t>R</a:t>
                      </a:r>
                      <a:r>
                        <a:rPr lang="zh-CN" altLang="en-US" sz="1400" dirty="0" smtClean="0"/>
                        <a:t>型完成</a:t>
                      </a:r>
                      <a:r>
                        <a:rPr lang="en-US" altLang="zh-CN" sz="1400" dirty="0" smtClean="0"/>
                        <a:t>/</a:t>
                      </a:r>
                      <a:r>
                        <a:rPr lang="zh-CN" altLang="en-US" sz="1400" dirty="0" smtClean="0"/>
                        <a:t>访问内存</a:t>
                      </a:r>
                      <a:endParaRPr lang="zh-CN" altLang="en-US" sz="1400" b="1" dirty="0">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t>R[IR[15:11]] </a:t>
                      </a:r>
                      <a:r>
                        <a:rPr lang="en-US" altLang="zh-CN" sz="1400" dirty="0" smtClean="0">
                          <a:sym typeface="Wingdings" panose="05000000000000000000" pitchFamily="2" charset="2"/>
                        </a:rPr>
                        <a:t> </a:t>
                      </a:r>
                      <a:r>
                        <a:rPr lang="en-US" altLang="zh-CN" sz="1400" dirty="0" err="1" smtClean="0">
                          <a:sym typeface="Wingdings" panose="05000000000000000000" pitchFamily="2" charset="2"/>
                        </a:rPr>
                        <a:t>ALUOut</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400" dirty="0" smtClean="0">
                          <a:sym typeface="Wingdings" panose="05000000000000000000" pitchFamily="2" charset="2"/>
                        </a:rPr>
                        <a:t>DR   M[</a:t>
                      </a:r>
                      <a:r>
                        <a:rPr lang="en-US" altLang="zh-CN" sz="1400" dirty="0" err="1" smtClean="0">
                          <a:sym typeface="Wingdings" panose="05000000000000000000" pitchFamily="2" charset="2"/>
                        </a:rPr>
                        <a:t>ALUOut</a:t>
                      </a:r>
                      <a:r>
                        <a:rPr lang="en-US" altLang="zh-CN" sz="1400" dirty="0" smtClean="0">
                          <a:sym typeface="Wingdings" panose="05000000000000000000" pitchFamily="2" charset="2"/>
                        </a:rPr>
                        <a:t>]</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0"/>
                        </a:spcBef>
                        <a:buNone/>
                      </a:pPr>
                      <a:r>
                        <a:rPr lang="en-US" altLang="zh-CN" sz="1400" dirty="0" smtClean="0">
                          <a:sym typeface="Wingdings" panose="05000000000000000000" pitchFamily="2" charset="2"/>
                        </a:rPr>
                        <a:t>M[</a:t>
                      </a:r>
                      <a:r>
                        <a:rPr lang="en-US" altLang="zh-CN" sz="1400" dirty="0" err="1" smtClean="0">
                          <a:sym typeface="Wingdings" panose="05000000000000000000" pitchFamily="2" charset="2"/>
                        </a:rPr>
                        <a:t>ALUOut</a:t>
                      </a:r>
                      <a:r>
                        <a:rPr lang="en-US" altLang="zh-CN" sz="1400" dirty="0" smtClean="0">
                          <a:sym typeface="Wingdings" panose="05000000000000000000" pitchFamily="2" charset="2"/>
                        </a:rPr>
                        <a:t>]</a:t>
                      </a:r>
                    </a:p>
                    <a:p>
                      <a:pPr>
                        <a:lnSpc>
                          <a:spcPct val="100000"/>
                        </a:lnSpc>
                        <a:spcBef>
                          <a:spcPts val="0"/>
                        </a:spcBef>
                        <a:buNone/>
                      </a:pPr>
                      <a:r>
                        <a:rPr lang="en-US" altLang="zh-CN" sz="1400" dirty="0" smtClean="0">
                          <a:sym typeface="Wingdings" panose="05000000000000000000" pitchFamily="2" charset="2"/>
                        </a:rPr>
                        <a:t>      B</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00000"/>
                        </a:lnSpc>
                        <a:spcBef>
                          <a:spcPts val="0"/>
                        </a:spcBef>
                        <a:buNone/>
                      </a:pPr>
                      <a:r>
                        <a:rPr lang="en-US" altLang="zh-CN" sz="1400" b="0" i="1" kern="1200" dirty="0" smtClean="0">
                          <a:solidFill>
                            <a:srgbClr val="FF0000"/>
                          </a:solidFill>
                          <a:latin typeface="+mn-lt"/>
                          <a:ea typeface="+mn-ea"/>
                          <a:cs typeface="+mn-cs"/>
                        </a:rPr>
                        <a:t>200ps</a:t>
                      </a:r>
                      <a:endParaRPr lang="zh-CN" altLang="en-US" sz="1400" b="0" i="1"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2176">
                <a:tc>
                  <a:txBody>
                    <a:bodyPr/>
                    <a:lstStyle/>
                    <a:p>
                      <a:pPr algn="ctr"/>
                      <a:r>
                        <a:rPr lang="zh-CN" altLang="en-US" sz="1400" dirty="0" smtClean="0"/>
                        <a:t>写寄</a:t>
                      </a:r>
                      <a:endParaRPr lang="en-US" altLang="zh-CN" sz="1400" dirty="0" smtClean="0"/>
                    </a:p>
                    <a:p>
                      <a:pPr algn="ctr"/>
                      <a:r>
                        <a:rPr lang="zh-CN" altLang="en-US" sz="1400" dirty="0" smtClean="0"/>
                        <a:t>存器</a:t>
                      </a:r>
                      <a:endParaRPr lang="zh-CN" altLang="en-US" sz="1400" b="1" dirty="0">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Bef>
                          <a:spcPts val="0"/>
                        </a:spcBef>
                        <a:buNone/>
                      </a:pPr>
                      <a:r>
                        <a:rPr lang="en-US" altLang="zh-CN" sz="1400" dirty="0" smtClean="0">
                          <a:sym typeface="Wingdings" panose="05000000000000000000" pitchFamily="2" charset="2"/>
                        </a:rPr>
                        <a:t>R[IR[20:16]]</a:t>
                      </a:r>
                    </a:p>
                    <a:p>
                      <a:pPr algn="l">
                        <a:lnSpc>
                          <a:spcPct val="100000"/>
                        </a:lnSpc>
                        <a:spcBef>
                          <a:spcPts val="0"/>
                        </a:spcBef>
                        <a:buNone/>
                      </a:pPr>
                      <a:r>
                        <a:rPr lang="en-US" altLang="zh-CN" sz="1400" dirty="0" smtClean="0">
                          <a:sym typeface="Wingdings" panose="05000000000000000000" pitchFamily="2" charset="2"/>
                        </a:rPr>
                        <a:t>     DR</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00000"/>
                        </a:lnSpc>
                        <a:spcBef>
                          <a:spcPts val="0"/>
                        </a:spcBef>
                        <a:buNone/>
                      </a:pPr>
                      <a:r>
                        <a:rPr lang="en-US" altLang="zh-CN" sz="1400" b="0" i="1" kern="1200" dirty="0" smtClean="0">
                          <a:solidFill>
                            <a:srgbClr val="FF0000"/>
                          </a:solidFill>
                          <a:latin typeface="+mn-lt"/>
                          <a:ea typeface="+mn-ea"/>
                          <a:cs typeface="+mn-cs"/>
                        </a:rPr>
                        <a:t>50ps</a:t>
                      </a:r>
                      <a:endParaRPr lang="zh-CN" altLang="en-US" sz="1400" b="0" i="1"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文本框 1"/>
          <p:cNvSpPr txBox="1"/>
          <p:nvPr/>
        </p:nvSpPr>
        <p:spPr>
          <a:xfrm>
            <a:off x="2771800" y="2623323"/>
            <a:ext cx="3600400" cy="327782"/>
          </a:xfrm>
          <a:prstGeom prst="rect">
            <a:avLst/>
          </a:prstGeom>
          <a:noFill/>
        </p:spPr>
        <p:txBody>
          <a:bodyPr wrap="square" rtlCol="0">
            <a:spAutoFit/>
          </a:bodyPr>
          <a:lstStyle/>
          <a:p>
            <a:pPr algn="ctr" eaLnBrk="0" fontAlgn="base" hangingPunct="0">
              <a:lnSpc>
                <a:spcPct val="85000"/>
              </a:lnSpc>
              <a:spcBef>
                <a:spcPct val="40000"/>
              </a:spcBef>
              <a:spcAft>
                <a:spcPct val="0"/>
              </a:spcAft>
              <a:buClr>
                <a:srgbClr val="001ADC"/>
              </a:buClr>
              <a:buSzPct val="100000"/>
              <a:buFont typeface="Wingdings" pitchFamily="2" charset="2"/>
              <a:buNone/>
            </a:pPr>
            <a:r>
              <a:rPr lang="zh-CN" altLang="en-US" dirty="0">
                <a:solidFill>
                  <a:srgbClr val="000000"/>
                </a:solidFill>
              </a:rPr>
              <a:t>各</a:t>
            </a:r>
            <a:r>
              <a:rPr lang="zh-CN" altLang="en-US" dirty="0" smtClean="0">
                <a:solidFill>
                  <a:srgbClr val="000000"/>
                </a:solidFill>
              </a:rPr>
              <a:t>类指令执行时间</a:t>
            </a:r>
            <a:endParaRPr lang="zh-CN" altLang="en-US" dirty="0">
              <a:solidFill>
                <a:srgbClr val="000000"/>
              </a:solidFill>
            </a:endParaRPr>
          </a:p>
        </p:txBody>
      </p:sp>
    </p:spTree>
    <p:extLst>
      <p:ext uri="{BB962C8B-B14F-4D97-AF65-F5344CB8AC3E}">
        <p14:creationId xmlns:p14="http://schemas.microsoft.com/office/powerpoint/2010/main" val="187957600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load</a:t>
            </a:r>
            <a:r>
              <a:rPr lang="zh-CN" altLang="en-US" dirty="0"/>
              <a:t>导致的数据</a:t>
            </a:r>
            <a:r>
              <a:rPr lang="zh-CN" altLang="en-US" dirty="0" smtClean="0"/>
              <a:t>冒险</a:t>
            </a:r>
            <a:endParaRPr lang="zh-CN" altLang="en-US" dirty="0"/>
          </a:p>
        </p:txBody>
      </p:sp>
      <p:sp>
        <p:nvSpPr>
          <p:cNvPr id="3" name="内容占位符 2"/>
          <p:cNvSpPr>
            <a:spLocks noGrp="1"/>
          </p:cNvSpPr>
          <p:nvPr>
            <p:ph idx="1"/>
          </p:nvPr>
        </p:nvSpPr>
        <p:spPr>
          <a:xfrm>
            <a:off x="107504" y="722176"/>
            <a:ext cx="4896544" cy="4441447"/>
          </a:xfrm>
        </p:spPr>
        <p:txBody>
          <a:bodyPr>
            <a:normAutofit lnSpcReduction="10000"/>
          </a:bodyPr>
          <a:lstStyle/>
          <a:p>
            <a:r>
              <a:rPr lang="en-US" altLang="zh-CN" dirty="0" smtClean="0"/>
              <a:t>A</a:t>
            </a:r>
            <a:r>
              <a:rPr lang="zh-CN" altLang="en-US" dirty="0" smtClean="0"/>
              <a:t>：功能虽然正确，但</a:t>
            </a:r>
            <a:r>
              <a:rPr lang="en-US" altLang="zh-CN" dirty="0" smtClean="0"/>
              <a:t>CPU</a:t>
            </a:r>
            <a:r>
              <a:rPr lang="zh-CN" altLang="en-US" dirty="0" smtClean="0"/>
              <a:t>时钟频率大幅度降低</a:t>
            </a:r>
            <a:endParaRPr lang="en-US" altLang="zh-CN" dirty="0" smtClean="0"/>
          </a:p>
          <a:p>
            <a:pPr lvl="1"/>
            <a:r>
              <a:rPr lang="zh-CN" altLang="en-US" dirty="0" smtClean="0"/>
              <a:t>原设计：</a:t>
            </a:r>
            <a:r>
              <a:rPr lang="en-US" altLang="zh-CN" i="1" dirty="0"/>
              <a:t> f </a:t>
            </a:r>
            <a:r>
              <a:rPr lang="en-US" altLang="zh-CN" dirty="0"/>
              <a:t>= </a:t>
            </a:r>
            <a:r>
              <a:rPr lang="en-US" altLang="zh-CN" dirty="0" err="1" smtClean="0"/>
              <a:t>5GHz</a:t>
            </a:r>
            <a:endParaRPr lang="en-US" altLang="zh-CN" dirty="0" smtClean="0"/>
          </a:p>
          <a:p>
            <a:pPr lvl="2"/>
            <a:r>
              <a:rPr lang="zh-CN" altLang="en-US" dirty="0" smtClean="0"/>
              <a:t>各阶段最大延迟为</a:t>
            </a:r>
            <a:r>
              <a:rPr lang="en-US" altLang="zh-CN" dirty="0" err="1" smtClean="0"/>
              <a:t>200ps</a:t>
            </a:r>
            <a:endParaRPr lang="en-US" altLang="zh-CN" dirty="0" smtClean="0"/>
          </a:p>
          <a:p>
            <a:pPr lvl="1"/>
            <a:r>
              <a:rPr lang="zh-CN" altLang="en-US" dirty="0" smtClean="0"/>
              <a:t>新设计：</a:t>
            </a:r>
            <a:r>
              <a:rPr lang="en-US" altLang="zh-CN" i="1" dirty="0"/>
              <a:t> f </a:t>
            </a:r>
            <a:r>
              <a:rPr lang="en-US" altLang="zh-CN" dirty="0"/>
              <a:t>= </a:t>
            </a:r>
            <a:r>
              <a:rPr lang="en-US" altLang="zh-CN" dirty="0" err="1"/>
              <a:t>2.5GHz</a:t>
            </a:r>
            <a:r>
              <a:rPr lang="en-US" altLang="zh-CN" dirty="0"/>
              <a:t> </a:t>
            </a:r>
            <a:endParaRPr lang="en-US" altLang="zh-CN" dirty="0" smtClean="0"/>
          </a:p>
          <a:p>
            <a:pPr lvl="2"/>
            <a:r>
              <a:rPr lang="zh-CN" altLang="en-US" dirty="0" smtClean="0"/>
              <a:t>时钟长度：</a:t>
            </a:r>
            <a:r>
              <a:rPr lang="en-US" altLang="zh-CN" dirty="0" smtClean="0"/>
              <a:t>ALU</a:t>
            </a:r>
            <a:r>
              <a:rPr lang="zh-CN" altLang="en-US" dirty="0"/>
              <a:t>延迟 </a:t>
            </a:r>
            <a:r>
              <a:rPr lang="en-US" altLang="zh-CN" dirty="0"/>
              <a:t>+ </a:t>
            </a:r>
            <a:r>
              <a:rPr lang="en-US" altLang="zh-CN" dirty="0" err="1"/>
              <a:t>DM</a:t>
            </a:r>
            <a:r>
              <a:rPr lang="zh-CN" altLang="en-US" dirty="0" smtClean="0"/>
              <a:t>延迟 </a:t>
            </a:r>
            <a:r>
              <a:rPr lang="en-US" altLang="zh-CN" dirty="0" smtClean="0"/>
              <a:t>= </a:t>
            </a:r>
            <a:r>
              <a:rPr lang="en-US" altLang="zh-CN" dirty="0" err="1" smtClean="0"/>
              <a:t>400ps</a:t>
            </a:r>
            <a:endParaRPr lang="zh-CN" altLang="en-US" dirty="0"/>
          </a:p>
          <a:p>
            <a:pPr lvl="2"/>
            <a:r>
              <a:rPr lang="en-US" altLang="zh-CN" dirty="0" smtClean="0"/>
              <a:t>EX</a:t>
            </a:r>
            <a:r>
              <a:rPr lang="zh-CN" altLang="en-US" dirty="0" smtClean="0"/>
              <a:t>阶段延迟成为最大延迟</a:t>
            </a:r>
            <a:endParaRPr lang="en-US" altLang="zh-CN" dirty="0" smtClean="0"/>
          </a:p>
        </p:txBody>
      </p:sp>
      <p:sp>
        <p:nvSpPr>
          <p:cNvPr id="4" name="灯片编号占位符 3"/>
          <p:cNvSpPr>
            <a:spLocks noGrp="1"/>
          </p:cNvSpPr>
          <p:nvPr>
            <p:ph type="sldNum" sz="quarter" idx="12"/>
          </p:nvPr>
        </p:nvSpPr>
        <p:spPr/>
        <p:txBody>
          <a:bodyPr/>
          <a:lstStyle/>
          <a:p>
            <a:fld id="{28830286-F6D1-4D88-8A08-C1E3876262BA}" type="slidenum">
              <a:rPr lang="zh-CN" altLang="en-US" smtClean="0">
                <a:solidFill>
                  <a:prstClr val="black"/>
                </a:solidFill>
              </a:rPr>
              <a:pPr/>
              <a:t>70</a:t>
            </a:fld>
            <a:endParaRPr lang="zh-CN" altLang="en-US" dirty="0">
              <a:solidFill>
                <a:prstClr val="black"/>
              </a:solidFill>
            </a:endParaRPr>
          </a:p>
        </p:txBody>
      </p:sp>
      <p:graphicFrame>
        <p:nvGraphicFramePr>
          <p:cNvPr id="12" name="Group 4"/>
          <p:cNvGraphicFramePr>
            <a:graphicFrameLocks noGrp="1"/>
          </p:cNvGraphicFramePr>
          <p:nvPr>
            <p:extLst>
              <p:ext uri="{D42A27DB-BD31-4B8C-83A1-F6EECF244321}">
                <p14:modId xmlns:p14="http://schemas.microsoft.com/office/powerpoint/2010/main" val="1361404969"/>
              </p:ext>
            </p:extLst>
          </p:nvPr>
        </p:nvGraphicFramePr>
        <p:xfrm>
          <a:off x="0" y="5773246"/>
          <a:ext cx="5148000" cy="1040130"/>
        </p:xfrm>
        <a:graphic>
          <a:graphicData uri="http://schemas.openxmlformats.org/drawingml/2006/table">
            <a:tbl>
              <a:tblPr/>
              <a:tblGrid>
                <a:gridCol w="828000"/>
                <a:gridCol w="1116000"/>
                <a:gridCol w="1008000"/>
                <a:gridCol w="1080000"/>
                <a:gridCol w="1116000"/>
              </a:tblGrid>
              <a:tr h="64008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1" i="0" u="none" strike="noStrike" cap="none" normalizeH="0" baseline="0" dirty="0" err="1" smtClean="0">
                          <a:ln>
                            <a:noFill/>
                          </a:ln>
                          <a:solidFill>
                            <a:schemeClr val="tx1"/>
                          </a:solidFill>
                          <a:effectLst/>
                          <a:latin typeface="Arial" charset="0"/>
                        </a:rPr>
                        <a:t>Instr</a:t>
                      </a:r>
                      <a:r>
                        <a:rPr kumimoji="0" lang="en-US" sz="1800" b="1" i="0" u="none" strike="noStrike" cap="none" normalizeH="0" baseline="0" dirty="0" smtClean="0">
                          <a:ln>
                            <a:noFill/>
                          </a:ln>
                          <a:solidFill>
                            <a:schemeClr val="tx1"/>
                          </a:solidFill>
                          <a:effectLst/>
                          <a:latin typeface="Arial" charset="0"/>
                        </a:rPr>
                        <a:t> </a:t>
                      </a:r>
                      <a:r>
                        <a:rPr kumimoji="0" lang="en-US" sz="1800" b="1" i="0" u="none" strike="noStrike" cap="none" normalizeH="0" baseline="0" dirty="0">
                          <a:ln>
                            <a:noFill/>
                          </a:ln>
                          <a:solidFill>
                            <a:schemeClr val="tx1"/>
                          </a:solidFill>
                          <a:effectLst/>
                          <a:latin typeface="Arial" charset="0"/>
                        </a:rPr>
                        <a:t>fetch</a:t>
                      </a:r>
                      <a:endParaRPr kumimoji="0" lang="en-AU" sz="18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1" i="0" u="none" strike="noStrike" cap="none" normalizeH="0" baseline="0" dirty="0" smtClean="0">
                          <a:ln>
                            <a:noFill/>
                          </a:ln>
                          <a:solidFill>
                            <a:schemeClr val="tx1"/>
                          </a:solidFill>
                          <a:effectLst/>
                          <a:latin typeface="Arial" charset="0"/>
                        </a:rPr>
                        <a:t>Register </a:t>
                      </a:r>
                      <a:r>
                        <a:rPr kumimoji="0" lang="en-US" sz="1800" b="1" i="0" u="none" strike="noStrike" cap="none" normalizeH="0" baseline="0" dirty="0">
                          <a:ln>
                            <a:noFill/>
                          </a:ln>
                          <a:solidFill>
                            <a:schemeClr val="tx1"/>
                          </a:solidFill>
                          <a:effectLst/>
                          <a:latin typeface="Arial" charset="0"/>
                        </a:rPr>
                        <a:t>read</a:t>
                      </a:r>
                      <a:endParaRPr kumimoji="0" lang="en-AU" sz="18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1" i="0" u="none" strike="noStrike" cap="none" normalizeH="0" baseline="0" dirty="0">
                          <a:ln>
                            <a:noFill/>
                          </a:ln>
                          <a:solidFill>
                            <a:schemeClr val="tx1"/>
                          </a:solidFill>
                          <a:effectLst/>
                          <a:latin typeface="Arial" charset="0"/>
                        </a:rPr>
                        <a:t>ALU op</a:t>
                      </a:r>
                      <a:endParaRPr kumimoji="0" lang="en-AU" sz="18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1" i="0" u="none" strike="noStrike" cap="none" normalizeH="0" baseline="0" dirty="0">
                          <a:ln>
                            <a:noFill/>
                          </a:ln>
                          <a:solidFill>
                            <a:schemeClr val="tx1"/>
                          </a:solidFill>
                          <a:effectLst/>
                          <a:latin typeface="Arial" charset="0"/>
                        </a:rPr>
                        <a:t>Memory access</a:t>
                      </a:r>
                      <a:endParaRPr kumimoji="0" lang="en-AU" sz="18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1" i="0" u="none" strike="noStrike" cap="none" normalizeH="0" baseline="0" dirty="0" smtClean="0">
                          <a:ln>
                            <a:noFill/>
                          </a:ln>
                          <a:solidFill>
                            <a:schemeClr val="tx1"/>
                          </a:solidFill>
                          <a:effectLst/>
                          <a:latin typeface="Arial" charset="0"/>
                        </a:rPr>
                        <a:t>Register write</a:t>
                      </a:r>
                      <a:endParaRPr kumimoji="0" lang="en-AU" sz="18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dirty="0" err="1">
                          <a:ln>
                            <a:noFill/>
                          </a:ln>
                          <a:solidFill>
                            <a:schemeClr val="tx1"/>
                          </a:solidFill>
                          <a:effectLst/>
                          <a:latin typeface="Arial" charset="0"/>
                        </a:rPr>
                        <a:t>200ps</a:t>
                      </a:r>
                      <a:endParaRPr kumimoji="0" lang="en-AU"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dirty="0" err="1">
                          <a:ln>
                            <a:noFill/>
                          </a:ln>
                          <a:solidFill>
                            <a:schemeClr val="tx1"/>
                          </a:solidFill>
                          <a:effectLst/>
                          <a:latin typeface="Arial" charset="0"/>
                        </a:rPr>
                        <a:t>200ps</a:t>
                      </a:r>
                      <a:endParaRPr kumimoji="0" lang="en-AU"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dirty="0">
                          <a:ln>
                            <a:noFill/>
                          </a:ln>
                          <a:solidFill>
                            <a:schemeClr val="tx1"/>
                          </a:solidFill>
                          <a:effectLst/>
                          <a:latin typeface="Arial" charset="0"/>
                        </a:rPr>
                        <a:t>100 </a:t>
                      </a:r>
                      <a:r>
                        <a:rPr kumimoji="0" lang="en-US" sz="1800" b="0" i="0" u="none" strike="noStrike" cap="none" normalizeH="0" baseline="0" dirty="0" err="1">
                          <a:ln>
                            <a:noFill/>
                          </a:ln>
                          <a:solidFill>
                            <a:schemeClr val="tx1"/>
                          </a:solidFill>
                          <a:effectLst/>
                          <a:latin typeface="Arial" charset="0"/>
                        </a:rPr>
                        <a:t>ps</a:t>
                      </a:r>
                      <a:endParaRPr kumimoji="0" lang="en-AU"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3" name="TextBox 12"/>
          <p:cNvSpPr txBox="1"/>
          <p:nvPr/>
        </p:nvSpPr>
        <p:spPr>
          <a:xfrm>
            <a:off x="1" y="5341198"/>
            <a:ext cx="1691680" cy="40335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ctr">
            <a:noAutofit/>
          </a:bodyPr>
          <a:lstStyle/>
          <a:p>
            <a:pPr algn="just" fontAlgn="ctr">
              <a:buSzPct val="50000"/>
            </a:pPr>
            <a:r>
              <a:rPr lang="zh-CN" altLang="en-US" dirty="0" smtClean="0">
                <a:solidFill>
                  <a:schemeClr val="tx1"/>
                </a:solidFill>
                <a:latin typeface="黑体" panose="02010609060101010101" pitchFamily="49" charset="-122"/>
                <a:ea typeface="黑体" panose="02010609060101010101" pitchFamily="49" charset="-122"/>
              </a:rPr>
              <a:t>前面</a:t>
            </a:r>
            <a:r>
              <a:rPr lang="en-US" altLang="zh-CN" dirty="0" err="1" smtClean="0">
                <a:solidFill>
                  <a:schemeClr val="tx1"/>
                </a:solidFill>
                <a:latin typeface="黑体" panose="02010609060101010101" pitchFamily="49" charset="-122"/>
                <a:ea typeface="黑体" panose="02010609060101010101" pitchFamily="49" charset="-122"/>
              </a:rPr>
              <a:t>PPT</a:t>
            </a:r>
            <a:r>
              <a:rPr lang="zh-CN" altLang="en-US" dirty="0" smtClean="0">
                <a:solidFill>
                  <a:schemeClr val="tx1"/>
                </a:solidFill>
                <a:latin typeface="黑体" panose="02010609060101010101" pitchFamily="49" charset="-122"/>
                <a:ea typeface="黑体" panose="02010609060101010101" pitchFamily="49" charset="-122"/>
              </a:rPr>
              <a:t>的数据</a:t>
            </a:r>
            <a:endParaRPr lang="en-US" altLang="zh-CN" dirty="0" smtClean="0">
              <a:solidFill>
                <a:schemeClr val="tx1"/>
              </a:solidFill>
              <a:latin typeface="黑体" panose="02010609060101010101" pitchFamily="49" charset="-122"/>
              <a:ea typeface="黑体" panose="02010609060101010101" pitchFamily="49" charset="-122"/>
            </a:endParaRPr>
          </a:p>
        </p:txBody>
      </p:sp>
      <p:sp>
        <p:nvSpPr>
          <p:cNvPr id="9" name="圆角矩形 8"/>
          <p:cNvSpPr/>
          <p:nvPr/>
        </p:nvSpPr>
        <p:spPr>
          <a:xfrm>
            <a:off x="5047587" y="908720"/>
            <a:ext cx="3960000" cy="1476000"/>
          </a:xfrm>
          <a:prstGeom prst="roundRect">
            <a:avLst>
              <a:gd name="adj" fmla="val 8721"/>
            </a:avLst>
          </a:prstGeom>
          <a:ln w="57150">
            <a:solidFill>
              <a:srgbClr val="FF9900"/>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en-US" sz="2400" dirty="0">
                <a:latin typeface="黑体" panose="02010609060101010101" pitchFamily="49" charset="-122"/>
                <a:ea typeface="黑体" panose="02010609060101010101" pitchFamily="49" charset="-122"/>
              </a:rPr>
              <a:t>警惕：木桶原理</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algn="just"/>
            <a:endParaRPr lang="zh-CN" altLang="en-US" sz="1200" dirty="0">
              <a:latin typeface="黑体" panose="02010609060101010101" pitchFamily="49" charset="-122"/>
              <a:ea typeface="黑体" panose="02010609060101010101" pitchFamily="49" charset="-122"/>
            </a:endParaRPr>
          </a:p>
          <a:p>
            <a:pPr algn="just"/>
            <a:r>
              <a:rPr lang="zh-CN" altLang="en-US" sz="2400" dirty="0" smtClean="0">
                <a:latin typeface="黑体" panose="02010609060101010101" pitchFamily="49" charset="-122"/>
                <a:ea typeface="黑体" panose="02010609060101010101" pitchFamily="49" charset="-122"/>
              </a:rPr>
              <a:t>流水线</a:t>
            </a:r>
            <a:r>
              <a:rPr lang="zh-CN" altLang="en-US" sz="2400" dirty="0">
                <a:latin typeface="黑体" panose="02010609060101010101" pitchFamily="49" charset="-122"/>
                <a:ea typeface="黑体" panose="02010609060101010101" pitchFamily="49" charset="-122"/>
              </a:rPr>
              <a:t>各阶段延迟</a:t>
            </a:r>
            <a:r>
              <a:rPr lang="zh-CN" altLang="en-US" sz="2400" dirty="0">
                <a:solidFill>
                  <a:srgbClr val="FF0000"/>
                </a:solidFill>
                <a:latin typeface="黑体" panose="02010609060101010101" pitchFamily="49" charset="-122"/>
                <a:ea typeface="黑体" panose="02010609060101010101" pitchFamily="49" charset="-122"/>
              </a:rPr>
              <a:t>不均衡</a:t>
            </a:r>
            <a:r>
              <a:rPr lang="zh-CN" altLang="en-US" sz="2400" dirty="0">
                <a:latin typeface="黑体" panose="02010609060101010101" pitchFamily="49" charset="-122"/>
                <a:ea typeface="黑体" panose="02010609060101010101" pitchFamily="49" charset="-122"/>
              </a:rPr>
              <a:t>，将导致流水线</a:t>
            </a:r>
            <a:r>
              <a:rPr lang="zh-CN" altLang="en-US" sz="2400" dirty="0">
                <a:solidFill>
                  <a:srgbClr val="FF0000"/>
                </a:solidFill>
                <a:latin typeface="黑体" panose="02010609060101010101" pitchFamily="49" charset="-122"/>
                <a:ea typeface="黑体" panose="02010609060101010101" pitchFamily="49" charset="-122"/>
              </a:rPr>
              <a:t>性能严重</a:t>
            </a:r>
            <a:r>
              <a:rPr lang="zh-CN" altLang="en-US" sz="2400" dirty="0" smtClean="0">
                <a:solidFill>
                  <a:srgbClr val="FF0000"/>
                </a:solidFill>
                <a:latin typeface="黑体" panose="02010609060101010101" pitchFamily="49" charset="-122"/>
                <a:ea typeface="黑体" panose="02010609060101010101" pitchFamily="49" charset="-122"/>
              </a:rPr>
              <a:t>下降</a:t>
            </a:r>
            <a:endParaRPr lang="zh-CN" altLang="en-US" sz="2400" dirty="0">
              <a:solidFill>
                <a:srgbClr val="FF0000"/>
              </a:solidFill>
              <a:latin typeface="黑体" panose="02010609060101010101" pitchFamily="49" charset="-122"/>
              <a:ea typeface="黑体" panose="02010609060101010101" pitchFamily="49" charset="-122"/>
            </a:endParaRPr>
          </a:p>
        </p:txBody>
      </p:sp>
      <p:grpSp>
        <p:nvGrpSpPr>
          <p:cNvPr id="10" name="组合 9"/>
          <p:cNvGrpSpPr>
            <a:grpSpLocks noChangeAspect="1"/>
          </p:cNvGrpSpPr>
          <p:nvPr/>
        </p:nvGrpSpPr>
        <p:grpSpPr>
          <a:xfrm>
            <a:off x="5047588" y="2780928"/>
            <a:ext cx="4096412" cy="2747604"/>
            <a:chOff x="1331913" y="2446272"/>
            <a:chExt cx="6618287" cy="4439112"/>
          </a:xfrm>
        </p:grpSpPr>
        <p:pic>
          <p:nvPicPr>
            <p:cNvPr id="16" name="Picture 6" descr="f04-54-P374493-bottom"/>
            <p:cNvPicPr>
              <a:picLocks noChangeAspect="1" noChangeArrowheads="1"/>
            </p:cNvPicPr>
            <p:nvPr/>
          </p:nvPicPr>
          <p:blipFill>
            <a:blip r:embed="rId3"/>
            <a:srcRect b="4104"/>
            <a:stretch>
              <a:fillRect/>
            </a:stretch>
          </p:blipFill>
          <p:spPr bwMode="auto">
            <a:xfrm>
              <a:off x="1331913" y="2656284"/>
              <a:ext cx="6618287" cy="4229100"/>
            </a:xfrm>
            <a:prstGeom prst="rect">
              <a:avLst/>
            </a:prstGeom>
            <a:solidFill>
              <a:schemeClr val="bg1"/>
            </a:solidFill>
          </p:spPr>
        </p:pic>
        <p:grpSp>
          <p:nvGrpSpPr>
            <p:cNvPr id="18" name="组合 17"/>
            <p:cNvGrpSpPr/>
            <p:nvPr/>
          </p:nvGrpSpPr>
          <p:grpSpPr>
            <a:xfrm>
              <a:off x="3203848" y="2564904"/>
              <a:ext cx="3492000" cy="1800000"/>
              <a:chOff x="5292080" y="2636912"/>
              <a:chExt cx="2808312" cy="2412000"/>
            </a:xfrm>
          </p:grpSpPr>
          <p:cxnSp>
            <p:nvCxnSpPr>
              <p:cNvPr id="19" name="直接连接符 18"/>
              <p:cNvCxnSpPr/>
              <p:nvPr/>
            </p:nvCxnSpPr>
            <p:spPr>
              <a:xfrm flipV="1">
                <a:off x="8100392" y="2636912"/>
                <a:ext cx="0" cy="241200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292080" y="2636912"/>
                <a:ext cx="280800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cxnSp>
          <p:nvCxnSpPr>
            <p:cNvPr id="21" name="直接连接符 20"/>
            <p:cNvCxnSpPr/>
            <p:nvPr/>
          </p:nvCxnSpPr>
          <p:spPr>
            <a:xfrm>
              <a:off x="3203848" y="2564904"/>
              <a:ext cx="0" cy="144000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203848" y="2924944"/>
              <a:ext cx="396000" cy="0"/>
            </a:xfrm>
            <a:prstGeom prst="line">
              <a:avLst/>
            </a:prstGeom>
            <a:ln w="28575">
              <a:solidFill>
                <a:srgbClr val="FF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203848" y="4005064"/>
              <a:ext cx="396000" cy="0"/>
            </a:xfrm>
            <a:prstGeom prst="line">
              <a:avLst/>
            </a:prstGeom>
            <a:ln w="28575">
              <a:solidFill>
                <a:srgbClr val="FF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726922" y="2446272"/>
              <a:ext cx="628698" cy="461665"/>
            </a:xfrm>
            <a:prstGeom prst="rect">
              <a:avLst/>
            </a:prstGeom>
            <a:noFill/>
          </p:spPr>
          <p:txBody>
            <a:bodyPr wrap="none" rtlCol="0">
              <a:spAutoFit/>
            </a:bodyPr>
            <a:lstStyle/>
            <a:p>
              <a:r>
                <a:rPr lang="en-US" altLang="zh-CN" sz="2400" dirty="0" smtClean="0">
                  <a:solidFill>
                    <a:srgbClr val="FF0000"/>
                  </a:solidFill>
                </a:rPr>
                <a:t>sub</a:t>
              </a:r>
              <a:endParaRPr lang="zh-CN" altLang="en-US" sz="2400" dirty="0">
                <a:solidFill>
                  <a:srgbClr val="FF0000"/>
                </a:solidFill>
              </a:endParaRPr>
            </a:p>
          </p:txBody>
        </p:sp>
        <p:sp>
          <p:nvSpPr>
            <p:cNvPr id="25" name="TextBox 24"/>
            <p:cNvSpPr txBox="1"/>
            <p:nvPr/>
          </p:nvSpPr>
          <p:spPr>
            <a:xfrm>
              <a:off x="5323953" y="2679302"/>
              <a:ext cx="474809" cy="461665"/>
            </a:xfrm>
            <a:prstGeom prst="rect">
              <a:avLst/>
            </a:prstGeom>
            <a:noFill/>
          </p:spPr>
          <p:txBody>
            <a:bodyPr wrap="none" rtlCol="0">
              <a:spAutoFit/>
            </a:bodyPr>
            <a:lstStyle/>
            <a:p>
              <a:r>
                <a:rPr lang="en-US" altLang="zh-CN" sz="2400" dirty="0" err="1" smtClean="0">
                  <a:solidFill>
                    <a:srgbClr val="FF0000"/>
                  </a:solidFill>
                </a:rPr>
                <a:t>lw</a:t>
              </a:r>
              <a:endParaRPr lang="zh-CN" altLang="en-US" sz="2400" dirty="0">
                <a:solidFill>
                  <a:srgbClr val="FF0000"/>
                </a:solidFill>
              </a:endParaRPr>
            </a:p>
          </p:txBody>
        </p:sp>
        <p:sp>
          <p:nvSpPr>
            <p:cNvPr id="26" name="矩形 25"/>
            <p:cNvSpPr/>
            <p:nvPr/>
          </p:nvSpPr>
          <p:spPr>
            <a:xfrm>
              <a:off x="2771800" y="2886811"/>
              <a:ext cx="144000" cy="3060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128186" y="2872814"/>
              <a:ext cx="144000" cy="3060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23164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如何插入</a:t>
            </a:r>
            <a:r>
              <a:rPr lang="en-US" altLang="zh-CN" dirty="0" err="1" smtClean="0"/>
              <a:t>NOP</a:t>
            </a:r>
            <a:r>
              <a:rPr lang="zh-CN" altLang="en-US" dirty="0" smtClean="0"/>
              <a:t>指令？</a:t>
            </a:r>
            <a:endParaRPr lang="zh-CN" altLang="en-US" dirty="0"/>
          </a:p>
        </p:txBody>
      </p:sp>
      <p:sp>
        <p:nvSpPr>
          <p:cNvPr id="3" name="内容占位符 2"/>
          <p:cNvSpPr>
            <a:spLocks noGrp="1"/>
          </p:cNvSpPr>
          <p:nvPr>
            <p:ph idx="1"/>
          </p:nvPr>
        </p:nvSpPr>
        <p:spPr>
          <a:xfrm>
            <a:off x="107504" y="722177"/>
            <a:ext cx="8928992" cy="2932295"/>
          </a:xfrm>
        </p:spPr>
        <p:txBody>
          <a:bodyPr>
            <a:normAutofit fontScale="92500" lnSpcReduction="20000"/>
          </a:bodyPr>
          <a:lstStyle/>
          <a:p>
            <a:r>
              <a:rPr lang="zh-CN" altLang="en-US" dirty="0" smtClean="0"/>
              <a:t>检测</a:t>
            </a:r>
            <a:r>
              <a:rPr lang="zh-CN" altLang="en-US" dirty="0"/>
              <a:t>条件</a:t>
            </a:r>
            <a:r>
              <a:rPr lang="zh-CN" altLang="en-US" dirty="0" smtClean="0"/>
              <a:t>：</a:t>
            </a:r>
            <a:r>
              <a:rPr lang="en-US" altLang="zh-CN" dirty="0" smtClean="0"/>
              <a:t>IF/ID</a:t>
            </a:r>
            <a:r>
              <a:rPr lang="zh-CN" altLang="en-US" dirty="0" smtClean="0"/>
              <a:t>的</a:t>
            </a:r>
            <a:r>
              <a:rPr lang="zh-CN" altLang="en-US" dirty="0"/>
              <a:t>前</a:t>
            </a:r>
            <a:r>
              <a:rPr lang="zh-CN" altLang="en-US" dirty="0" smtClean="0"/>
              <a:t>序是</a:t>
            </a:r>
            <a:r>
              <a:rPr lang="en-US" altLang="zh-CN" dirty="0" err="1"/>
              <a:t>lw</a:t>
            </a:r>
            <a:r>
              <a:rPr lang="zh-CN" altLang="en-US" dirty="0" smtClean="0"/>
              <a:t>指令，并且</a:t>
            </a:r>
            <a:r>
              <a:rPr lang="en-US" altLang="zh-CN" dirty="0" err="1" smtClean="0"/>
              <a:t>lw</a:t>
            </a:r>
            <a:r>
              <a:rPr lang="zh-CN" altLang="en-US" dirty="0"/>
              <a:t>的</a:t>
            </a:r>
            <a:r>
              <a:rPr lang="en-US" altLang="zh-CN" dirty="0" err="1"/>
              <a:t>rt</a:t>
            </a:r>
            <a:r>
              <a:rPr lang="zh-CN" altLang="en-US" dirty="0"/>
              <a:t>寄存器</a:t>
            </a:r>
            <a:r>
              <a:rPr lang="zh-CN" altLang="en-US" dirty="0" smtClean="0"/>
              <a:t>与</a:t>
            </a:r>
            <a:r>
              <a:rPr lang="en-US" altLang="zh-CN" dirty="0" smtClean="0"/>
              <a:t>IF/ID</a:t>
            </a:r>
            <a:r>
              <a:rPr lang="zh-CN" altLang="en-US" dirty="0" smtClean="0"/>
              <a:t>的</a:t>
            </a:r>
            <a:r>
              <a:rPr lang="en-US" altLang="zh-CN" dirty="0" err="1"/>
              <a:t>rs</a:t>
            </a:r>
            <a:r>
              <a:rPr lang="zh-CN" altLang="en-US" dirty="0"/>
              <a:t>或</a:t>
            </a:r>
            <a:r>
              <a:rPr lang="en-US" altLang="zh-CN" dirty="0" err="1"/>
              <a:t>rt</a:t>
            </a:r>
            <a:r>
              <a:rPr lang="zh-CN" altLang="en-US" dirty="0" smtClean="0"/>
              <a:t>相同</a:t>
            </a:r>
            <a:endParaRPr lang="en-US" altLang="zh-CN" dirty="0" smtClean="0"/>
          </a:p>
          <a:p>
            <a:r>
              <a:rPr lang="zh-CN" altLang="en-US" dirty="0" smtClean="0"/>
              <a:t>执行动作：</a:t>
            </a:r>
            <a:endParaRPr lang="en-US" altLang="zh-CN" dirty="0" smtClean="0"/>
          </a:p>
          <a:p>
            <a:pPr lvl="1"/>
            <a:r>
              <a:rPr lang="en-US" altLang="zh-CN" dirty="0" smtClean="0">
                <a:sym typeface="Wingdings 2"/>
              </a:rPr>
              <a:t></a:t>
            </a:r>
            <a:r>
              <a:rPr lang="zh-CN" altLang="en-US" dirty="0" smtClean="0">
                <a:sym typeface="Wingdings 2"/>
              </a:rPr>
              <a:t>冻结</a:t>
            </a:r>
            <a:r>
              <a:rPr lang="en-US" altLang="zh-CN" dirty="0" smtClean="0"/>
              <a:t>IF/ID</a:t>
            </a:r>
            <a:r>
              <a:rPr lang="zh-CN" altLang="en-US" dirty="0" smtClean="0"/>
              <a:t>：</a:t>
            </a:r>
            <a:r>
              <a:rPr lang="en-US" altLang="zh-CN" dirty="0" smtClean="0"/>
              <a:t>sub</a:t>
            </a:r>
            <a:r>
              <a:rPr lang="zh-CN" altLang="en-US" dirty="0" smtClean="0"/>
              <a:t>继续被保存</a:t>
            </a:r>
            <a:endParaRPr lang="en-US" altLang="zh-CN" dirty="0"/>
          </a:p>
          <a:p>
            <a:pPr lvl="1"/>
            <a:r>
              <a:rPr lang="en-US" altLang="zh-CN" dirty="0" smtClean="0">
                <a:sym typeface="Wingdings 2"/>
              </a:rPr>
              <a:t></a:t>
            </a:r>
            <a:r>
              <a:rPr lang="zh-CN" altLang="en-US" dirty="0" smtClean="0">
                <a:sym typeface="Wingdings 2"/>
              </a:rPr>
              <a:t>清除</a:t>
            </a:r>
            <a:r>
              <a:rPr lang="en-US" altLang="zh-CN" dirty="0" smtClean="0">
                <a:sym typeface="Wingdings 2"/>
              </a:rPr>
              <a:t>ID/EX</a:t>
            </a:r>
            <a:r>
              <a:rPr lang="zh-CN" altLang="en-US" dirty="0" smtClean="0">
                <a:sym typeface="Wingdings 2"/>
              </a:rPr>
              <a:t>：</a:t>
            </a:r>
            <a:r>
              <a:rPr lang="zh-CN" altLang="en-US" dirty="0"/>
              <a:t>指令全为</a:t>
            </a:r>
            <a:r>
              <a:rPr lang="en-US" altLang="zh-CN" dirty="0"/>
              <a:t>0</a:t>
            </a:r>
            <a:r>
              <a:rPr lang="zh-CN" altLang="en-US" dirty="0"/>
              <a:t>，等价于插入</a:t>
            </a:r>
            <a:r>
              <a:rPr lang="en-US" altLang="zh-CN" dirty="0" err="1" smtClean="0"/>
              <a:t>NOP</a:t>
            </a:r>
            <a:endParaRPr lang="en-US" altLang="zh-CN" dirty="0" smtClean="0"/>
          </a:p>
          <a:p>
            <a:pPr lvl="1"/>
            <a:r>
              <a:rPr lang="en-US" altLang="zh-CN" dirty="0" smtClean="0">
                <a:sym typeface="Wingdings 2"/>
              </a:rPr>
              <a:t></a:t>
            </a:r>
            <a:r>
              <a:rPr lang="zh-CN" altLang="en-US" dirty="0" smtClean="0">
                <a:sym typeface="Wingdings 2"/>
              </a:rPr>
              <a:t>禁止</a:t>
            </a:r>
            <a:r>
              <a:rPr lang="en-US" altLang="zh-CN" dirty="0" smtClean="0">
                <a:sym typeface="Wingdings 2"/>
              </a:rPr>
              <a:t>PC</a:t>
            </a:r>
            <a:r>
              <a:rPr lang="zh-CN" altLang="en-US" dirty="0" smtClean="0">
                <a:sym typeface="Wingdings 2"/>
              </a:rPr>
              <a:t>：防止</a:t>
            </a:r>
            <a:r>
              <a:rPr lang="en-US" altLang="zh-CN" dirty="0" smtClean="0">
                <a:sym typeface="Wingdings 2"/>
              </a:rPr>
              <a:t>PC</a:t>
            </a:r>
            <a:r>
              <a:rPr lang="zh-CN" altLang="en-US" dirty="0" smtClean="0">
                <a:sym typeface="Wingdings 2"/>
              </a:rPr>
              <a:t>继续计数，</a:t>
            </a:r>
            <a:r>
              <a:rPr lang="en-US" altLang="zh-CN" dirty="0" smtClean="0">
                <a:sym typeface="Wingdings 2"/>
              </a:rPr>
              <a:t>PC</a:t>
            </a:r>
            <a:r>
              <a:rPr lang="zh-CN" altLang="en-US" dirty="0" smtClean="0">
                <a:sym typeface="Wingdings 2"/>
              </a:rPr>
              <a:t>应保持为</a:t>
            </a:r>
            <a:r>
              <a:rPr lang="en-US" altLang="zh-CN" dirty="0" err="1" smtClean="0">
                <a:sym typeface="Wingdings 2"/>
              </a:rPr>
              <a:t>PC+4</a:t>
            </a:r>
            <a:endParaRPr lang="en-US" altLang="zh-CN" dirty="0" smtClean="0"/>
          </a:p>
        </p:txBody>
      </p:sp>
      <p:pic>
        <p:nvPicPr>
          <p:cNvPr id="8" name="Picture 6" descr="f04-41-P374493"/>
          <p:cNvPicPr>
            <a:picLocks noChangeAspect="1" noChangeArrowheads="1"/>
          </p:cNvPicPr>
          <p:nvPr/>
        </p:nvPicPr>
        <p:blipFill>
          <a:blip r:embed="rId2"/>
          <a:srcRect/>
          <a:stretch>
            <a:fillRect/>
          </a:stretch>
        </p:blipFill>
        <p:spPr bwMode="auto">
          <a:xfrm>
            <a:off x="3347864" y="3726480"/>
            <a:ext cx="5760000" cy="2654848"/>
          </a:xfrm>
          <a:prstGeom prst="rect">
            <a:avLst/>
          </a:prstGeom>
          <a:solidFill>
            <a:schemeClr val="bg1"/>
          </a:solidFill>
        </p:spPr>
      </p:pic>
      <p:sp>
        <p:nvSpPr>
          <p:cNvPr id="9" name="TextBox 8"/>
          <p:cNvSpPr txBox="1"/>
          <p:nvPr/>
        </p:nvSpPr>
        <p:spPr>
          <a:xfrm>
            <a:off x="5095430" y="3687415"/>
            <a:ext cx="628698" cy="461665"/>
          </a:xfrm>
          <a:prstGeom prst="rect">
            <a:avLst/>
          </a:prstGeom>
          <a:noFill/>
        </p:spPr>
        <p:txBody>
          <a:bodyPr wrap="none" rtlCol="0">
            <a:spAutoFit/>
          </a:bodyPr>
          <a:lstStyle/>
          <a:p>
            <a:r>
              <a:rPr lang="en-US" altLang="zh-CN" sz="2400" dirty="0" smtClean="0">
                <a:solidFill>
                  <a:srgbClr val="FF0000"/>
                </a:solidFill>
              </a:rPr>
              <a:t>sub</a:t>
            </a:r>
            <a:endParaRPr lang="zh-CN" altLang="en-US" sz="2400" dirty="0">
              <a:solidFill>
                <a:srgbClr val="FF0000"/>
              </a:solidFill>
            </a:endParaRPr>
          </a:p>
        </p:txBody>
      </p:sp>
      <p:sp>
        <p:nvSpPr>
          <p:cNvPr id="10" name="TextBox 9"/>
          <p:cNvSpPr txBox="1"/>
          <p:nvPr/>
        </p:nvSpPr>
        <p:spPr>
          <a:xfrm>
            <a:off x="6372200" y="3687415"/>
            <a:ext cx="474810" cy="461665"/>
          </a:xfrm>
          <a:prstGeom prst="rect">
            <a:avLst/>
          </a:prstGeom>
          <a:noFill/>
        </p:spPr>
        <p:txBody>
          <a:bodyPr wrap="none" rtlCol="0">
            <a:spAutoFit/>
          </a:bodyPr>
          <a:lstStyle/>
          <a:p>
            <a:r>
              <a:rPr lang="en-US" altLang="zh-CN" sz="2400" dirty="0" err="1" smtClean="0">
                <a:solidFill>
                  <a:srgbClr val="00B050"/>
                </a:solidFill>
              </a:rPr>
              <a:t>lw</a:t>
            </a:r>
            <a:endParaRPr lang="zh-CN" altLang="en-US" sz="2400" dirty="0">
              <a:solidFill>
                <a:srgbClr val="00B050"/>
              </a:solidFill>
            </a:endParaRPr>
          </a:p>
        </p:txBody>
      </p:sp>
      <p:sp>
        <p:nvSpPr>
          <p:cNvPr id="11" name="TextBox 10"/>
          <p:cNvSpPr txBox="1"/>
          <p:nvPr/>
        </p:nvSpPr>
        <p:spPr>
          <a:xfrm>
            <a:off x="3275856" y="5157192"/>
            <a:ext cx="816249" cy="461665"/>
          </a:xfrm>
          <a:prstGeom prst="rect">
            <a:avLst/>
          </a:prstGeom>
          <a:noFill/>
        </p:spPr>
        <p:txBody>
          <a:bodyPr wrap="none" rtlCol="0">
            <a:spAutoFit/>
          </a:bodyPr>
          <a:lstStyle/>
          <a:p>
            <a:r>
              <a:rPr lang="en-US" altLang="zh-CN" sz="2400" dirty="0" err="1" smtClean="0"/>
              <a:t>PC+4</a:t>
            </a:r>
            <a:endParaRPr lang="zh-CN" altLang="en-US" sz="2400" dirty="0"/>
          </a:p>
        </p:txBody>
      </p:sp>
      <p:sp>
        <p:nvSpPr>
          <p:cNvPr id="12" name="TextBox 11"/>
          <p:cNvSpPr txBox="1"/>
          <p:nvPr/>
        </p:nvSpPr>
        <p:spPr>
          <a:xfrm>
            <a:off x="4355976" y="5487615"/>
            <a:ext cx="655949" cy="461665"/>
          </a:xfrm>
          <a:prstGeom prst="rect">
            <a:avLst/>
          </a:prstGeom>
          <a:noFill/>
        </p:spPr>
        <p:txBody>
          <a:bodyPr wrap="none" rtlCol="0">
            <a:spAutoFit/>
          </a:bodyPr>
          <a:lstStyle/>
          <a:p>
            <a:r>
              <a:rPr lang="en-US" altLang="zh-CN" sz="2400" dirty="0" smtClean="0"/>
              <a:t>and</a:t>
            </a:r>
            <a:endParaRPr lang="zh-CN" altLang="en-US" sz="2400" dirty="0"/>
          </a:p>
        </p:txBody>
      </p:sp>
      <p:graphicFrame>
        <p:nvGraphicFramePr>
          <p:cNvPr id="14" name="表格 13"/>
          <p:cNvGraphicFramePr>
            <a:graphicFrameLocks noGrp="1"/>
          </p:cNvGraphicFramePr>
          <p:nvPr>
            <p:extLst>
              <p:ext uri="{D42A27DB-BD31-4B8C-83A1-F6EECF244321}">
                <p14:modId xmlns:p14="http://schemas.microsoft.com/office/powerpoint/2010/main" val="12238052"/>
              </p:ext>
            </p:extLst>
          </p:nvPr>
        </p:nvGraphicFramePr>
        <p:xfrm>
          <a:off x="143840" y="4005064"/>
          <a:ext cx="2988000" cy="1895040"/>
        </p:xfrm>
        <a:graphic>
          <a:graphicData uri="http://schemas.openxmlformats.org/drawingml/2006/table">
            <a:tbl>
              <a:tblPr firstRow="1" bandRow="1">
                <a:tableStyleId>{5940675A-B579-460E-94D1-54222C63F5DA}</a:tableStyleId>
              </a:tblPr>
              <a:tblGrid>
                <a:gridCol w="504000"/>
                <a:gridCol w="2484000"/>
              </a:tblGrid>
              <a:tr h="0">
                <a:tc>
                  <a:txBody>
                    <a:bodyPr/>
                    <a:lstStyle/>
                    <a:p>
                      <a:pPr algn="ctr"/>
                      <a:r>
                        <a:rPr lang="zh-CN" altLang="en-US" sz="1600" dirty="0" smtClean="0">
                          <a:latin typeface="+mn-lt"/>
                          <a:ea typeface="黑体" panose="02010609060101010101" pitchFamily="49" charset="-122"/>
                        </a:rPr>
                        <a:t>地址</a:t>
                      </a:r>
                      <a:endParaRPr lang="zh-CN" altLang="en-US" sz="1600" b="0" dirty="0">
                        <a:latin typeface="+mn-lt"/>
                        <a:ea typeface="黑体" panose="02010609060101010101" pitchFamily="49" charset="-122"/>
                        <a:cs typeface="Times New Roman" panose="02020603050405020304" pitchFamily="18"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dirty="0" smtClean="0">
                          <a:latin typeface="+mn-lt"/>
                          <a:ea typeface="黑体" panose="02010609060101010101" pitchFamily="49" charset="-122"/>
                        </a:rPr>
                        <a:t>指令</a:t>
                      </a:r>
                      <a:endParaRPr lang="zh-CN" altLang="en-US" sz="1600" b="0" dirty="0">
                        <a:latin typeface="+mn-lt"/>
                        <a:ea typeface="黑体" panose="02010609060101010101" pitchFamily="49" charset="-122"/>
                        <a:cs typeface="Times New Roman" panose="02020603050405020304" pitchFamily="18"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ctr"/>
                      <a:r>
                        <a:rPr lang="en-US" altLang="zh-CN" sz="1600" dirty="0" smtClean="0">
                          <a:latin typeface="+mn-lt"/>
                          <a:ea typeface="黑体" panose="02010609060101010101" pitchFamily="49" charset="-122"/>
                        </a:rPr>
                        <a:t>0</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b="1" dirty="0" err="1" smtClean="0">
                          <a:solidFill>
                            <a:srgbClr val="FF0000"/>
                          </a:solidFill>
                          <a:latin typeface="Courier New" panose="02070309020205020404" pitchFamily="49" charset="0"/>
                          <a:ea typeface="黑体" panose="02010609060101010101" pitchFamily="49" charset="-122"/>
                          <a:cs typeface="Courier New" panose="02070309020205020404" pitchFamily="49" charset="0"/>
                        </a:rPr>
                        <a:t>lw</a:t>
                      </a:r>
                      <a:r>
                        <a:rPr lang="en-US" altLang="zh-CN" sz="1600" b="1"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b="1"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b="1" dirty="0" smtClean="0">
                          <a:latin typeface="Courier New" panose="02070309020205020404" pitchFamily="49" charset="0"/>
                          <a:ea typeface="黑体" panose="02010609060101010101" pitchFamily="49" charset="-122"/>
                          <a:cs typeface="Courier New" panose="02070309020205020404" pitchFamily="49" charset="0"/>
                        </a:rPr>
                        <a:t>, 0($</a:t>
                      </a:r>
                      <a:r>
                        <a:rPr lang="en-US" altLang="zh-CN" sz="1600" b="1" dirty="0" err="1" smtClean="0">
                          <a:latin typeface="Courier New" panose="02070309020205020404" pitchFamily="49" charset="0"/>
                          <a:ea typeface="黑体" panose="02010609060101010101" pitchFamily="49" charset="-122"/>
                          <a:cs typeface="Courier New" panose="02070309020205020404" pitchFamily="49" charset="0"/>
                        </a:rPr>
                        <a:t>t1</a:t>
                      </a:r>
                      <a:r>
                        <a:rPr lang="en-US" altLang="zh-CN" sz="1600" b="1" dirty="0" smtClean="0">
                          <a:latin typeface="Courier New" panose="02070309020205020404" pitchFamily="49" charset="0"/>
                          <a:ea typeface="黑体" panose="02010609060101010101" pitchFamily="49" charset="-122"/>
                          <a:cs typeface="Courier New" panose="02070309020205020404" pitchFamily="49" charset="0"/>
                        </a:rPr>
                        <a:t>)</a:t>
                      </a: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ctr"/>
                      <a:r>
                        <a:rPr lang="en-US" altLang="zh-CN" sz="1600" dirty="0" smtClean="0">
                          <a:latin typeface="+mn-lt"/>
                          <a:ea typeface="黑体" panose="02010609060101010101" pitchFamily="49" charset="-122"/>
                        </a:rPr>
                        <a:t>4</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b="1" dirty="0" smtClean="0">
                          <a:solidFill>
                            <a:srgbClr val="FF0000"/>
                          </a:solidFill>
                          <a:latin typeface="Courier New" panose="02070309020205020404" pitchFamily="49" charset="0"/>
                          <a:ea typeface="黑体" panose="02010609060101010101" pitchFamily="49" charset="-122"/>
                          <a:cs typeface="Courier New" panose="02070309020205020404" pitchFamily="49" charset="0"/>
                        </a:rPr>
                        <a:t>sub</a:t>
                      </a:r>
                      <a:r>
                        <a:rPr lang="en-US" altLang="zh-CN" sz="1600" b="1"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b="1" dirty="0" err="1" smtClean="0">
                          <a:latin typeface="Courier New" panose="02070309020205020404" pitchFamily="49" charset="0"/>
                          <a:ea typeface="黑体" panose="02010609060101010101" pitchFamily="49" charset="-122"/>
                          <a:cs typeface="Courier New" panose="02070309020205020404" pitchFamily="49" charset="0"/>
                        </a:rPr>
                        <a:t>t3</a:t>
                      </a:r>
                      <a:r>
                        <a:rPr lang="en-US" altLang="zh-CN" sz="1600" b="1"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b="1"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b="1"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b="1" dirty="0" err="1" smtClean="0">
                          <a:latin typeface="Courier New" panose="02070309020205020404" pitchFamily="49" charset="0"/>
                          <a:ea typeface="黑体" panose="02010609060101010101" pitchFamily="49" charset="-122"/>
                          <a:cs typeface="Courier New" panose="02070309020205020404" pitchFamily="49" charset="0"/>
                        </a:rPr>
                        <a:t>t2</a:t>
                      </a:r>
                      <a:endParaRPr lang="zh-CN" altLang="en-US" sz="1600" b="1" dirty="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ctr"/>
                      <a:r>
                        <a:rPr lang="en-US" altLang="zh-CN" sz="1600" dirty="0" smtClean="0">
                          <a:latin typeface="+mn-lt"/>
                          <a:ea typeface="黑体" panose="02010609060101010101" pitchFamily="49" charset="-122"/>
                        </a:rPr>
                        <a:t>8</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b="1" dirty="0" smtClean="0">
                          <a:solidFill>
                            <a:srgbClr val="00B050"/>
                          </a:solidFill>
                          <a:latin typeface="Courier New" panose="02070309020205020404" pitchFamily="49" charset="0"/>
                          <a:ea typeface="黑体" panose="02010609060101010101" pitchFamily="49" charset="-122"/>
                          <a:cs typeface="Courier New" panose="02070309020205020404" pitchFamily="49" charset="0"/>
                        </a:rPr>
                        <a:t>and</a:t>
                      </a:r>
                      <a:r>
                        <a:rPr lang="en-US" altLang="zh-CN" sz="1600" b="1"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b="1" dirty="0" err="1" smtClean="0">
                          <a:latin typeface="Courier New" panose="02070309020205020404" pitchFamily="49" charset="0"/>
                          <a:ea typeface="黑体" panose="02010609060101010101" pitchFamily="49" charset="-122"/>
                          <a:cs typeface="Courier New" panose="02070309020205020404" pitchFamily="49" charset="0"/>
                        </a:rPr>
                        <a:t>t5</a:t>
                      </a:r>
                      <a:r>
                        <a:rPr lang="en-US" altLang="zh-CN" sz="1600" b="1"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b="1"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b="1"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b="1" dirty="0" err="1" smtClean="0">
                          <a:latin typeface="Courier New" panose="02070309020205020404" pitchFamily="49" charset="0"/>
                          <a:ea typeface="黑体" panose="02010609060101010101" pitchFamily="49" charset="-122"/>
                          <a:cs typeface="Courier New" panose="02070309020205020404" pitchFamily="49" charset="0"/>
                        </a:rPr>
                        <a:t>t4</a:t>
                      </a:r>
                      <a:endParaRPr lang="en-US" altLang="zh-CN"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ctr"/>
                      <a:r>
                        <a:rPr lang="en-US" altLang="zh-CN" sz="1600" dirty="0" smtClean="0">
                          <a:latin typeface="+mn-lt"/>
                          <a:ea typeface="黑体" panose="02010609060101010101" pitchFamily="49" charset="-122"/>
                        </a:rPr>
                        <a:t>12</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b="1" dirty="0" smtClean="0">
                          <a:latin typeface="Courier New" panose="02070309020205020404" pitchFamily="49" charset="0"/>
                          <a:ea typeface="黑体" panose="02010609060101010101" pitchFamily="49" charset="-122"/>
                          <a:cs typeface="Courier New" panose="02070309020205020404" pitchFamily="49" charset="0"/>
                        </a:rPr>
                        <a:t>or  $</a:t>
                      </a:r>
                      <a:r>
                        <a:rPr lang="en-US" altLang="zh-CN" sz="1600" b="1" dirty="0" err="1" smtClean="0">
                          <a:latin typeface="Courier New" panose="02070309020205020404" pitchFamily="49" charset="0"/>
                          <a:ea typeface="黑体" panose="02010609060101010101" pitchFamily="49" charset="-122"/>
                          <a:cs typeface="Courier New" panose="02070309020205020404" pitchFamily="49" charset="0"/>
                        </a:rPr>
                        <a:t>t7</a:t>
                      </a:r>
                      <a:r>
                        <a:rPr lang="en-US" altLang="zh-CN" sz="1600" b="1"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b="1"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b="1"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b="1" dirty="0" err="1" smtClean="0">
                          <a:latin typeface="Courier New" panose="02070309020205020404" pitchFamily="49" charset="0"/>
                          <a:ea typeface="黑体" panose="02010609060101010101" pitchFamily="49" charset="-122"/>
                          <a:cs typeface="Courier New" panose="02070309020205020404" pitchFamily="49" charset="0"/>
                        </a:rPr>
                        <a:t>t6</a:t>
                      </a:r>
                      <a:endParaRPr lang="en-US" altLang="zh-CN"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ctr"/>
                      <a:r>
                        <a:rPr lang="en-US" altLang="zh-CN" sz="1600" dirty="0" smtClean="0">
                          <a:latin typeface="+mn-lt"/>
                          <a:ea typeface="黑体" panose="02010609060101010101" pitchFamily="49" charset="-122"/>
                          <a:cs typeface="Courier New" panose="02070309020205020404" pitchFamily="49" charset="0"/>
                        </a:rPr>
                        <a:t>16</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b="1" dirty="0" smtClean="0">
                          <a:latin typeface="Courier New" panose="02070309020205020404" pitchFamily="49" charset="0"/>
                          <a:ea typeface="黑体" panose="02010609060101010101" pitchFamily="49" charset="-122"/>
                          <a:cs typeface="Courier New" panose="02070309020205020404" pitchFamily="49" charset="0"/>
                        </a:rPr>
                        <a:t>add $</a:t>
                      </a:r>
                      <a:r>
                        <a:rPr lang="en-US" altLang="zh-CN" sz="1600" b="1" dirty="0" err="1" smtClean="0">
                          <a:latin typeface="Courier New" panose="02070309020205020404" pitchFamily="49" charset="0"/>
                          <a:ea typeface="黑体" panose="02010609060101010101" pitchFamily="49" charset="-122"/>
                          <a:cs typeface="Courier New" panose="02070309020205020404" pitchFamily="49" charset="0"/>
                        </a:rPr>
                        <a:t>t1</a:t>
                      </a:r>
                      <a:r>
                        <a:rPr lang="en-US" altLang="zh-CN" sz="1600" b="1"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b="1" dirty="0" err="1" smtClean="0">
                          <a:latin typeface="Courier New" panose="02070309020205020404" pitchFamily="49" charset="0"/>
                          <a:ea typeface="黑体" panose="02010609060101010101" pitchFamily="49" charset="-122"/>
                          <a:cs typeface="Courier New" panose="02070309020205020404" pitchFamily="49" charset="0"/>
                        </a:rPr>
                        <a:t>t2</a:t>
                      </a:r>
                      <a:r>
                        <a:rPr lang="en-US" altLang="zh-CN" sz="1600" b="1"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b="1" dirty="0" err="1" smtClean="0">
                          <a:latin typeface="Courier New" panose="02070309020205020404" pitchFamily="49" charset="0"/>
                          <a:ea typeface="黑体" panose="02010609060101010101" pitchFamily="49" charset="-122"/>
                          <a:cs typeface="Courier New" panose="02070309020205020404" pitchFamily="49" charset="0"/>
                        </a:rPr>
                        <a:t>t3</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5" name="灯片编号占位符 3"/>
          <p:cNvSpPr>
            <a:spLocks noGrp="1"/>
          </p:cNvSpPr>
          <p:nvPr>
            <p:ph type="sldNum" sz="quarter" idx="12"/>
          </p:nvPr>
        </p:nvSpPr>
        <p:spPr>
          <a:xfrm>
            <a:off x="3419872" y="6480358"/>
            <a:ext cx="2448272" cy="365125"/>
          </a:xfrm>
        </p:spPr>
        <p:txBody>
          <a:bodyPr/>
          <a:lstStyle/>
          <a:p>
            <a:fld id="{28830286-F6D1-4D88-8A08-C1E3876262BA}" type="slidenum">
              <a:rPr lang="zh-CN" altLang="en-US" smtClean="0">
                <a:solidFill>
                  <a:prstClr val="black"/>
                </a:solidFill>
              </a:rPr>
              <a:pPr/>
              <a:t>71</a:t>
            </a:fld>
            <a:endParaRPr lang="zh-CN" altLang="en-US" dirty="0">
              <a:solidFill>
                <a:prstClr val="black"/>
              </a:solidFill>
            </a:endParaRPr>
          </a:p>
        </p:txBody>
      </p:sp>
    </p:spTree>
    <p:extLst>
      <p:ext uri="{BB962C8B-B14F-4D97-AF65-F5344CB8AC3E}">
        <p14:creationId xmlns:p14="http://schemas.microsoft.com/office/powerpoint/2010/main" val="55729321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如何插入</a:t>
            </a:r>
            <a:r>
              <a:rPr lang="en-US" altLang="zh-CN" dirty="0" err="1" smtClean="0"/>
              <a:t>NOP</a:t>
            </a:r>
            <a:r>
              <a:rPr lang="zh-CN" altLang="en-US" dirty="0" smtClean="0"/>
              <a:t>指令？</a:t>
            </a:r>
            <a:endParaRPr lang="zh-CN" altLang="en-US" dirty="0"/>
          </a:p>
        </p:txBody>
      </p:sp>
      <p:pic>
        <p:nvPicPr>
          <p:cNvPr id="157" name="Picture 6" descr="f04-41-P374493"/>
          <p:cNvPicPr>
            <a:picLocks noChangeAspect="1" noChangeArrowheads="1"/>
          </p:cNvPicPr>
          <p:nvPr/>
        </p:nvPicPr>
        <p:blipFill>
          <a:blip r:embed="rId2"/>
          <a:srcRect/>
          <a:stretch>
            <a:fillRect/>
          </a:stretch>
        </p:blipFill>
        <p:spPr bwMode="auto">
          <a:xfrm>
            <a:off x="3347864" y="990176"/>
            <a:ext cx="5760000" cy="2654848"/>
          </a:xfrm>
          <a:prstGeom prst="rect">
            <a:avLst/>
          </a:prstGeom>
          <a:solidFill>
            <a:schemeClr val="bg1"/>
          </a:solidFill>
        </p:spPr>
      </p:pic>
      <p:sp>
        <p:nvSpPr>
          <p:cNvPr id="89" name="TextBox 88"/>
          <p:cNvSpPr txBox="1"/>
          <p:nvPr/>
        </p:nvSpPr>
        <p:spPr>
          <a:xfrm>
            <a:off x="4773989" y="620688"/>
            <a:ext cx="628698" cy="461665"/>
          </a:xfrm>
          <a:prstGeom prst="rect">
            <a:avLst/>
          </a:prstGeom>
          <a:noFill/>
        </p:spPr>
        <p:txBody>
          <a:bodyPr wrap="none" rtlCol="0">
            <a:spAutoFit/>
          </a:bodyPr>
          <a:lstStyle/>
          <a:p>
            <a:r>
              <a:rPr lang="en-US" altLang="zh-CN" sz="2400" dirty="0" smtClean="0">
                <a:solidFill>
                  <a:srgbClr val="FF0000"/>
                </a:solidFill>
              </a:rPr>
              <a:t>sub</a:t>
            </a:r>
            <a:endParaRPr lang="zh-CN" altLang="en-US" sz="2400" dirty="0">
              <a:solidFill>
                <a:srgbClr val="FF0000"/>
              </a:solidFill>
            </a:endParaRPr>
          </a:p>
        </p:txBody>
      </p:sp>
      <p:sp>
        <p:nvSpPr>
          <p:cNvPr id="156" name="TextBox 155"/>
          <p:cNvSpPr txBox="1"/>
          <p:nvPr/>
        </p:nvSpPr>
        <p:spPr>
          <a:xfrm>
            <a:off x="6185550" y="620688"/>
            <a:ext cx="474810" cy="461665"/>
          </a:xfrm>
          <a:prstGeom prst="rect">
            <a:avLst/>
          </a:prstGeom>
          <a:noFill/>
        </p:spPr>
        <p:txBody>
          <a:bodyPr wrap="none" rtlCol="0">
            <a:spAutoFit/>
          </a:bodyPr>
          <a:lstStyle/>
          <a:p>
            <a:r>
              <a:rPr lang="en-US" altLang="zh-CN" sz="2400" dirty="0" err="1" smtClean="0">
                <a:solidFill>
                  <a:srgbClr val="00B050"/>
                </a:solidFill>
              </a:rPr>
              <a:t>lw</a:t>
            </a:r>
            <a:endParaRPr lang="zh-CN" altLang="en-US" sz="2400" dirty="0">
              <a:solidFill>
                <a:srgbClr val="00B050"/>
              </a:solidFill>
            </a:endParaRPr>
          </a:p>
        </p:txBody>
      </p:sp>
      <p:pic>
        <p:nvPicPr>
          <p:cNvPr id="160" name="Picture 6" descr="f04-41-P374493"/>
          <p:cNvPicPr>
            <a:picLocks noChangeAspect="1" noChangeArrowheads="1"/>
          </p:cNvPicPr>
          <p:nvPr/>
        </p:nvPicPr>
        <p:blipFill>
          <a:blip r:embed="rId2"/>
          <a:srcRect/>
          <a:stretch>
            <a:fillRect/>
          </a:stretch>
        </p:blipFill>
        <p:spPr bwMode="auto">
          <a:xfrm>
            <a:off x="3348504" y="4203152"/>
            <a:ext cx="5760000" cy="2654848"/>
          </a:xfrm>
          <a:prstGeom prst="rect">
            <a:avLst/>
          </a:prstGeom>
          <a:solidFill>
            <a:schemeClr val="bg1"/>
          </a:solidFill>
        </p:spPr>
      </p:pic>
      <p:sp>
        <p:nvSpPr>
          <p:cNvPr id="161" name="TextBox 160"/>
          <p:cNvSpPr txBox="1"/>
          <p:nvPr/>
        </p:nvSpPr>
        <p:spPr>
          <a:xfrm>
            <a:off x="4788024" y="3789040"/>
            <a:ext cx="628698" cy="461665"/>
          </a:xfrm>
          <a:prstGeom prst="rect">
            <a:avLst/>
          </a:prstGeom>
          <a:noFill/>
        </p:spPr>
        <p:txBody>
          <a:bodyPr wrap="none" rtlCol="0">
            <a:spAutoFit/>
          </a:bodyPr>
          <a:lstStyle/>
          <a:p>
            <a:r>
              <a:rPr lang="en-US" altLang="zh-CN" sz="2400" dirty="0" smtClean="0">
                <a:solidFill>
                  <a:srgbClr val="FF0000"/>
                </a:solidFill>
              </a:rPr>
              <a:t>sub</a:t>
            </a:r>
            <a:endParaRPr lang="zh-CN" altLang="en-US" sz="2400" dirty="0">
              <a:solidFill>
                <a:srgbClr val="FF0000"/>
              </a:solidFill>
            </a:endParaRPr>
          </a:p>
        </p:txBody>
      </p:sp>
      <p:sp>
        <p:nvSpPr>
          <p:cNvPr id="162" name="TextBox 161"/>
          <p:cNvSpPr txBox="1"/>
          <p:nvPr/>
        </p:nvSpPr>
        <p:spPr>
          <a:xfrm>
            <a:off x="5575264" y="3789040"/>
            <a:ext cx="1704313" cy="461665"/>
          </a:xfrm>
          <a:prstGeom prst="rect">
            <a:avLst/>
          </a:prstGeom>
          <a:noFill/>
        </p:spPr>
        <p:txBody>
          <a:bodyPr wrap="none" rtlCol="0">
            <a:spAutoFit/>
          </a:bodyPr>
          <a:lstStyle/>
          <a:p>
            <a:r>
              <a:rPr lang="en-US" altLang="zh-CN" sz="2400" b="1" dirty="0" err="1" smtClean="0">
                <a:solidFill>
                  <a:srgbClr val="FFC000"/>
                </a:solidFill>
              </a:rPr>
              <a:t>nop</a:t>
            </a:r>
            <a:r>
              <a:rPr lang="en-US" altLang="zh-CN" sz="2400" b="1" dirty="0" smtClean="0">
                <a:solidFill>
                  <a:srgbClr val="FFC000"/>
                </a:solidFill>
              </a:rPr>
              <a:t>/bubble</a:t>
            </a:r>
            <a:endParaRPr lang="zh-CN" altLang="en-US" sz="2400" b="1" dirty="0">
              <a:solidFill>
                <a:srgbClr val="FFC000"/>
              </a:solidFill>
            </a:endParaRPr>
          </a:p>
        </p:txBody>
      </p:sp>
      <p:sp>
        <p:nvSpPr>
          <p:cNvPr id="163" name="TextBox 162"/>
          <p:cNvSpPr txBox="1"/>
          <p:nvPr/>
        </p:nvSpPr>
        <p:spPr>
          <a:xfrm>
            <a:off x="7337550" y="3789040"/>
            <a:ext cx="474810" cy="461665"/>
          </a:xfrm>
          <a:prstGeom prst="rect">
            <a:avLst/>
          </a:prstGeom>
          <a:noFill/>
        </p:spPr>
        <p:txBody>
          <a:bodyPr wrap="none" rtlCol="0">
            <a:spAutoFit/>
          </a:bodyPr>
          <a:lstStyle/>
          <a:p>
            <a:r>
              <a:rPr lang="en-US" altLang="zh-CN" sz="2400" dirty="0" err="1" smtClean="0">
                <a:solidFill>
                  <a:srgbClr val="00B050"/>
                </a:solidFill>
              </a:rPr>
              <a:t>lw</a:t>
            </a:r>
            <a:endParaRPr lang="zh-CN" altLang="en-US" sz="2400" dirty="0">
              <a:solidFill>
                <a:srgbClr val="00B050"/>
              </a:solidFill>
            </a:endParaRPr>
          </a:p>
        </p:txBody>
      </p:sp>
      <p:sp>
        <p:nvSpPr>
          <p:cNvPr id="92" name="TextBox 91"/>
          <p:cNvSpPr txBox="1"/>
          <p:nvPr/>
        </p:nvSpPr>
        <p:spPr>
          <a:xfrm>
            <a:off x="3275856" y="2420888"/>
            <a:ext cx="816249" cy="461665"/>
          </a:xfrm>
          <a:prstGeom prst="rect">
            <a:avLst/>
          </a:prstGeom>
          <a:noFill/>
        </p:spPr>
        <p:txBody>
          <a:bodyPr wrap="none" rtlCol="0">
            <a:spAutoFit/>
          </a:bodyPr>
          <a:lstStyle/>
          <a:p>
            <a:r>
              <a:rPr lang="en-US" altLang="zh-CN" sz="2400" dirty="0" err="1" smtClean="0"/>
              <a:t>PC+8</a:t>
            </a:r>
            <a:endParaRPr lang="zh-CN" altLang="en-US" sz="2400" dirty="0"/>
          </a:p>
        </p:txBody>
      </p:sp>
      <p:sp>
        <p:nvSpPr>
          <p:cNvPr id="164" name="TextBox 163"/>
          <p:cNvSpPr txBox="1"/>
          <p:nvPr/>
        </p:nvSpPr>
        <p:spPr>
          <a:xfrm>
            <a:off x="4355976" y="2751311"/>
            <a:ext cx="655949" cy="461665"/>
          </a:xfrm>
          <a:prstGeom prst="rect">
            <a:avLst/>
          </a:prstGeom>
          <a:noFill/>
        </p:spPr>
        <p:txBody>
          <a:bodyPr wrap="none" rtlCol="0">
            <a:spAutoFit/>
          </a:bodyPr>
          <a:lstStyle/>
          <a:p>
            <a:r>
              <a:rPr lang="en-US" altLang="zh-CN" sz="2400" dirty="0" smtClean="0"/>
              <a:t>and</a:t>
            </a:r>
            <a:endParaRPr lang="zh-CN" altLang="en-US" sz="2400" dirty="0"/>
          </a:p>
        </p:txBody>
      </p:sp>
      <p:sp>
        <p:nvSpPr>
          <p:cNvPr id="165" name="TextBox 164"/>
          <p:cNvSpPr txBox="1"/>
          <p:nvPr/>
        </p:nvSpPr>
        <p:spPr>
          <a:xfrm>
            <a:off x="3275856" y="5661248"/>
            <a:ext cx="816249" cy="461665"/>
          </a:xfrm>
          <a:prstGeom prst="rect">
            <a:avLst/>
          </a:prstGeom>
          <a:noFill/>
        </p:spPr>
        <p:txBody>
          <a:bodyPr wrap="none" rtlCol="0">
            <a:spAutoFit/>
          </a:bodyPr>
          <a:lstStyle/>
          <a:p>
            <a:r>
              <a:rPr lang="en-US" altLang="zh-CN" sz="2400" dirty="0" err="1" smtClean="0">
                <a:solidFill>
                  <a:srgbClr val="FF0000"/>
                </a:solidFill>
              </a:rPr>
              <a:t>PC+8</a:t>
            </a:r>
            <a:endParaRPr lang="zh-CN" altLang="en-US" sz="2400" dirty="0">
              <a:solidFill>
                <a:srgbClr val="FF0000"/>
              </a:solidFill>
            </a:endParaRPr>
          </a:p>
        </p:txBody>
      </p:sp>
      <p:sp>
        <p:nvSpPr>
          <p:cNvPr id="166" name="TextBox 165"/>
          <p:cNvSpPr txBox="1"/>
          <p:nvPr/>
        </p:nvSpPr>
        <p:spPr>
          <a:xfrm>
            <a:off x="4355976" y="5991671"/>
            <a:ext cx="655949" cy="461665"/>
          </a:xfrm>
          <a:prstGeom prst="rect">
            <a:avLst/>
          </a:prstGeom>
          <a:noFill/>
        </p:spPr>
        <p:txBody>
          <a:bodyPr wrap="none" rtlCol="0">
            <a:spAutoFit/>
          </a:bodyPr>
          <a:lstStyle/>
          <a:p>
            <a:r>
              <a:rPr lang="en-US" altLang="zh-CN" sz="2400" dirty="0" smtClean="0"/>
              <a:t>and</a:t>
            </a:r>
            <a:endParaRPr lang="zh-CN" altLang="en-US" sz="2400" dirty="0"/>
          </a:p>
        </p:txBody>
      </p:sp>
      <p:sp>
        <p:nvSpPr>
          <p:cNvPr id="93" name="TextBox 92"/>
          <p:cNvSpPr txBox="1"/>
          <p:nvPr/>
        </p:nvSpPr>
        <p:spPr>
          <a:xfrm>
            <a:off x="899592" y="908720"/>
            <a:ext cx="1340688" cy="523220"/>
          </a:xfrm>
          <a:prstGeom prst="rect">
            <a:avLst/>
          </a:prstGeom>
          <a:noFill/>
        </p:spPr>
        <p:txBody>
          <a:bodyPr wrap="none" rtlCol="0">
            <a:spAutoFit/>
          </a:bodyPr>
          <a:lstStyle/>
          <a:p>
            <a:r>
              <a:rPr lang="en-US" altLang="zh-CN" sz="2800" dirty="0" smtClean="0"/>
              <a:t>Cycle N </a:t>
            </a:r>
            <a:endParaRPr lang="zh-CN" altLang="en-US" sz="2800" dirty="0"/>
          </a:p>
        </p:txBody>
      </p:sp>
      <p:sp>
        <p:nvSpPr>
          <p:cNvPr id="168" name="TextBox 167"/>
          <p:cNvSpPr txBox="1"/>
          <p:nvPr/>
        </p:nvSpPr>
        <p:spPr>
          <a:xfrm>
            <a:off x="899592" y="4057908"/>
            <a:ext cx="1621213" cy="523220"/>
          </a:xfrm>
          <a:prstGeom prst="rect">
            <a:avLst/>
          </a:prstGeom>
          <a:noFill/>
        </p:spPr>
        <p:txBody>
          <a:bodyPr wrap="none" rtlCol="0">
            <a:spAutoFit/>
          </a:bodyPr>
          <a:lstStyle/>
          <a:p>
            <a:r>
              <a:rPr lang="en-US" altLang="zh-CN" sz="2800" dirty="0" smtClean="0"/>
              <a:t>Cycle </a:t>
            </a:r>
            <a:r>
              <a:rPr lang="en-US" altLang="zh-CN" sz="2800" dirty="0" err="1" smtClean="0"/>
              <a:t>N+1</a:t>
            </a:r>
            <a:endParaRPr lang="zh-CN" altLang="en-US" sz="2800" dirty="0"/>
          </a:p>
        </p:txBody>
      </p:sp>
      <p:graphicFrame>
        <p:nvGraphicFramePr>
          <p:cNvPr id="18" name="表格 17"/>
          <p:cNvGraphicFramePr>
            <a:graphicFrameLocks noGrp="1"/>
          </p:cNvGraphicFramePr>
          <p:nvPr>
            <p:extLst>
              <p:ext uri="{D42A27DB-BD31-4B8C-83A1-F6EECF244321}">
                <p14:modId xmlns:p14="http://schemas.microsoft.com/office/powerpoint/2010/main" val="2048265837"/>
              </p:ext>
            </p:extLst>
          </p:nvPr>
        </p:nvGraphicFramePr>
        <p:xfrm>
          <a:off x="143840" y="1844824"/>
          <a:ext cx="2988000" cy="1895040"/>
        </p:xfrm>
        <a:graphic>
          <a:graphicData uri="http://schemas.openxmlformats.org/drawingml/2006/table">
            <a:tbl>
              <a:tblPr firstRow="1" bandRow="1">
                <a:tableStyleId>{5940675A-B579-460E-94D1-54222C63F5DA}</a:tableStyleId>
              </a:tblPr>
              <a:tblGrid>
                <a:gridCol w="504000"/>
                <a:gridCol w="2484000"/>
              </a:tblGrid>
              <a:tr h="0">
                <a:tc>
                  <a:txBody>
                    <a:bodyPr/>
                    <a:lstStyle/>
                    <a:p>
                      <a:pPr algn="ctr"/>
                      <a:r>
                        <a:rPr lang="zh-CN" altLang="en-US" sz="1600" dirty="0" smtClean="0">
                          <a:latin typeface="+mn-lt"/>
                          <a:ea typeface="黑体" panose="02010609060101010101" pitchFamily="49" charset="-122"/>
                        </a:rPr>
                        <a:t>地址</a:t>
                      </a:r>
                      <a:endParaRPr lang="zh-CN" altLang="en-US" sz="1600" b="0" dirty="0">
                        <a:latin typeface="+mn-lt"/>
                        <a:ea typeface="黑体" panose="02010609060101010101" pitchFamily="49" charset="-122"/>
                        <a:cs typeface="Times New Roman" panose="02020603050405020304" pitchFamily="18"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dirty="0" smtClean="0">
                          <a:latin typeface="+mn-lt"/>
                          <a:ea typeface="黑体" panose="02010609060101010101" pitchFamily="49" charset="-122"/>
                        </a:rPr>
                        <a:t>指令</a:t>
                      </a:r>
                      <a:endParaRPr lang="zh-CN" altLang="en-US" sz="1600" b="0" dirty="0">
                        <a:latin typeface="+mn-lt"/>
                        <a:ea typeface="黑体" panose="02010609060101010101" pitchFamily="49" charset="-122"/>
                        <a:cs typeface="Times New Roman" panose="02020603050405020304" pitchFamily="18"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ctr"/>
                      <a:r>
                        <a:rPr lang="en-US" altLang="zh-CN" sz="1600" dirty="0" smtClean="0">
                          <a:latin typeface="+mn-lt"/>
                          <a:ea typeface="黑体" panose="02010609060101010101" pitchFamily="49" charset="-122"/>
                        </a:rPr>
                        <a:t>0</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b="1" dirty="0" err="1" smtClean="0">
                          <a:solidFill>
                            <a:srgbClr val="FF0000"/>
                          </a:solidFill>
                          <a:latin typeface="Courier New" panose="02070309020205020404" pitchFamily="49" charset="0"/>
                          <a:ea typeface="黑体" panose="02010609060101010101" pitchFamily="49" charset="-122"/>
                          <a:cs typeface="Courier New" panose="02070309020205020404" pitchFamily="49" charset="0"/>
                        </a:rPr>
                        <a:t>lw</a:t>
                      </a:r>
                      <a:r>
                        <a:rPr lang="en-US" altLang="zh-CN" sz="1600" b="1"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b="1"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b="1" dirty="0" smtClean="0">
                          <a:latin typeface="Courier New" panose="02070309020205020404" pitchFamily="49" charset="0"/>
                          <a:ea typeface="黑体" panose="02010609060101010101" pitchFamily="49" charset="-122"/>
                          <a:cs typeface="Courier New" panose="02070309020205020404" pitchFamily="49" charset="0"/>
                        </a:rPr>
                        <a:t>, 0($</a:t>
                      </a:r>
                      <a:r>
                        <a:rPr lang="en-US" altLang="zh-CN" sz="1600" b="1" dirty="0" err="1" smtClean="0">
                          <a:latin typeface="Courier New" panose="02070309020205020404" pitchFamily="49" charset="0"/>
                          <a:ea typeface="黑体" panose="02010609060101010101" pitchFamily="49" charset="-122"/>
                          <a:cs typeface="Courier New" panose="02070309020205020404" pitchFamily="49" charset="0"/>
                        </a:rPr>
                        <a:t>t1</a:t>
                      </a:r>
                      <a:r>
                        <a:rPr lang="en-US" altLang="zh-CN" sz="1600" b="1" dirty="0" smtClean="0">
                          <a:latin typeface="Courier New" panose="02070309020205020404" pitchFamily="49" charset="0"/>
                          <a:ea typeface="黑体" panose="02010609060101010101" pitchFamily="49" charset="-122"/>
                          <a:cs typeface="Courier New" panose="02070309020205020404" pitchFamily="49" charset="0"/>
                        </a:rPr>
                        <a:t>)</a:t>
                      </a: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ctr"/>
                      <a:r>
                        <a:rPr lang="en-US" altLang="zh-CN" sz="1600" dirty="0" smtClean="0">
                          <a:latin typeface="+mn-lt"/>
                          <a:ea typeface="黑体" panose="02010609060101010101" pitchFamily="49" charset="-122"/>
                        </a:rPr>
                        <a:t>4</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b="1" dirty="0" smtClean="0">
                          <a:solidFill>
                            <a:srgbClr val="FF0000"/>
                          </a:solidFill>
                          <a:latin typeface="Courier New" panose="02070309020205020404" pitchFamily="49" charset="0"/>
                          <a:ea typeface="黑体" panose="02010609060101010101" pitchFamily="49" charset="-122"/>
                          <a:cs typeface="Courier New" panose="02070309020205020404" pitchFamily="49" charset="0"/>
                        </a:rPr>
                        <a:t>sub</a:t>
                      </a:r>
                      <a:r>
                        <a:rPr lang="en-US" altLang="zh-CN" sz="1600" b="1"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b="1" dirty="0" err="1" smtClean="0">
                          <a:latin typeface="Courier New" panose="02070309020205020404" pitchFamily="49" charset="0"/>
                          <a:ea typeface="黑体" panose="02010609060101010101" pitchFamily="49" charset="-122"/>
                          <a:cs typeface="Courier New" panose="02070309020205020404" pitchFamily="49" charset="0"/>
                        </a:rPr>
                        <a:t>t3</a:t>
                      </a:r>
                      <a:r>
                        <a:rPr lang="en-US" altLang="zh-CN" sz="1600" b="1"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b="1"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b="1"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b="1" dirty="0" err="1" smtClean="0">
                          <a:latin typeface="Courier New" panose="02070309020205020404" pitchFamily="49" charset="0"/>
                          <a:ea typeface="黑体" panose="02010609060101010101" pitchFamily="49" charset="-122"/>
                          <a:cs typeface="Courier New" panose="02070309020205020404" pitchFamily="49" charset="0"/>
                        </a:rPr>
                        <a:t>t2</a:t>
                      </a:r>
                      <a:endParaRPr lang="zh-CN" altLang="en-US" sz="1600" b="1" dirty="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ctr"/>
                      <a:r>
                        <a:rPr lang="en-US" altLang="zh-CN" sz="1600" dirty="0" smtClean="0">
                          <a:latin typeface="+mn-lt"/>
                          <a:ea typeface="黑体" panose="02010609060101010101" pitchFamily="49" charset="-122"/>
                        </a:rPr>
                        <a:t>8</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b="1" dirty="0" smtClean="0">
                          <a:solidFill>
                            <a:srgbClr val="00B050"/>
                          </a:solidFill>
                          <a:latin typeface="Courier New" panose="02070309020205020404" pitchFamily="49" charset="0"/>
                          <a:ea typeface="黑体" panose="02010609060101010101" pitchFamily="49" charset="-122"/>
                          <a:cs typeface="Courier New" panose="02070309020205020404" pitchFamily="49" charset="0"/>
                        </a:rPr>
                        <a:t>and</a:t>
                      </a:r>
                      <a:r>
                        <a:rPr lang="en-US" altLang="zh-CN" sz="1600" b="1"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b="1" dirty="0" err="1" smtClean="0">
                          <a:latin typeface="Courier New" panose="02070309020205020404" pitchFamily="49" charset="0"/>
                          <a:ea typeface="黑体" panose="02010609060101010101" pitchFamily="49" charset="-122"/>
                          <a:cs typeface="Courier New" panose="02070309020205020404" pitchFamily="49" charset="0"/>
                        </a:rPr>
                        <a:t>t5</a:t>
                      </a:r>
                      <a:r>
                        <a:rPr lang="en-US" altLang="zh-CN" sz="1600" b="1"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b="1"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b="1"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b="1" dirty="0" err="1" smtClean="0">
                          <a:latin typeface="Courier New" panose="02070309020205020404" pitchFamily="49" charset="0"/>
                          <a:ea typeface="黑体" panose="02010609060101010101" pitchFamily="49" charset="-122"/>
                          <a:cs typeface="Courier New" panose="02070309020205020404" pitchFamily="49" charset="0"/>
                        </a:rPr>
                        <a:t>t4</a:t>
                      </a:r>
                      <a:endParaRPr lang="en-US" altLang="zh-CN"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ctr"/>
                      <a:r>
                        <a:rPr lang="en-US" altLang="zh-CN" sz="1600" dirty="0" smtClean="0">
                          <a:latin typeface="+mn-lt"/>
                          <a:ea typeface="黑体" panose="02010609060101010101" pitchFamily="49" charset="-122"/>
                        </a:rPr>
                        <a:t>12</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b="1" dirty="0" smtClean="0">
                          <a:latin typeface="Courier New" panose="02070309020205020404" pitchFamily="49" charset="0"/>
                          <a:ea typeface="黑体" panose="02010609060101010101" pitchFamily="49" charset="-122"/>
                          <a:cs typeface="Courier New" panose="02070309020205020404" pitchFamily="49" charset="0"/>
                        </a:rPr>
                        <a:t>or  $</a:t>
                      </a:r>
                      <a:r>
                        <a:rPr lang="en-US" altLang="zh-CN" sz="1600" b="1" dirty="0" err="1" smtClean="0">
                          <a:latin typeface="Courier New" panose="02070309020205020404" pitchFamily="49" charset="0"/>
                          <a:ea typeface="黑体" panose="02010609060101010101" pitchFamily="49" charset="-122"/>
                          <a:cs typeface="Courier New" panose="02070309020205020404" pitchFamily="49" charset="0"/>
                        </a:rPr>
                        <a:t>t7</a:t>
                      </a:r>
                      <a:r>
                        <a:rPr lang="en-US" altLang="zh-CN" sz="1600" b="1"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b="1"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b="1"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b="1" dirty="0" err="1" smtClean="0">
                          <a:latin typeface="Courier New" panose="02070309020205020404" pitchFamily="49" charset="0"/>
                          <a:ea typeface="黑体" panose="02010609060101010101" pitchFamily="49" charset="-122"/>
                          <a:cs typeface="Courier New" panose="02070309020205020404" pitchFamily="49" charset="0"/>
                        </a:rPr>
                        <a:t>t6</a:t>
                      </a:r>
                      <a:endParaRPr lang="en-US" altLang="zh-CN"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ctr"/>
                      <a:r>
                        <a:rPr lang="en-US" altLang="zh-CN" sz="1600" dirty="0" smtClean="0">
                          <a:latin typeface="+mn-lt"/>
                          <a:ea typeface="黑体" panose="02010609060101010101" pitchFamily="49" charset="-122"/>
                          <a:cs typeface="Courier New" panose="02070309020205020404" pitchFamily="49" charset="0"/>
                        </a:rPr>
                        <a:t>16</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b="1" dirty="0" smtClean="0">
                          <a:latin typeface="Courier New" panose="02070309020205020404" pitchFamily="49" charset="0"/>
                          <a:ea typeface="黑体" panose="02010609060101010101" pitchFamily="49" charset="-122"/>
                          <a:cs typeface="Courier New" panose="02070309020205020404" pitchFamily="49" charset="0"/>
                        </a:rPr>
                        <a:t>add $</a:t>
                      </a:r>
                      <a:r>
                        <a:rPr lang="en-US" altLang="zh-CN" sz="1600" b="1" dirty="0" err="1" smtClean="0">
                          <a:latin typeface="Courier New" panose="02070309020205020404" pitchFamily="49" charset="0"/>
                          <a:ea typeface="黑体" panose="02010609060101010101" pitchFamily="49" charset="-122"/>
                          <a:cs typeface="Courier New" panose="02070309020205020404" pitchFamily="49" charset="0"/>
                        </a:rPr>
                        <a:t>t1</a:t>
                      </a:r>
                      <a:r>
                        <a:rPr lang="en-US" altLang="zh-CN" sz="1600" b="1"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b="1" dirty="0" err="1" smtClean="0">
                          <a:latin typeface="Courier New" panose="02070309020205020404" pitchFamily="49" charset="0"/>
                          <a:ea typeface="黑体" panose="02010609060101010101" pitchFamily="49" charset="-122"/>
                          <a:cs typeface="Courier New" panose="02070309020205020404" pitchFamily="49" charset="0"/>
                        </a:rPr>
                        <a:t>t2</a:t>
                      </a:r>
                      <a:r>
                        <a:rPr lang="en-US" altLang="zh-CN" sz="1600" b="1"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b="1" dirty="0" err="1" smtClean="0">
                          <a:latin typeface="Courier New" panose="02070309020205020404" pitchFamily="49" charset="0"/>
                          <a:ea typeface="黑体" panose="02010609060101010101" pitchFamily="49" charset="-122"/>
                          <a:cs typeface="Courier New" panose="02070309020205020404" pitchFamily="49" charset="0"/>
                        </a:rPr>
                        <a:t>t3</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9" name="灯片编号占位符 3"/>
          <p:cNvSpPr>
            <a:spLocks noGrp="1"/>
          </p:cNvSpPr>
          <p:nvPr>
            <p:ph type="sldNum" sz="quarter" idx="12"/>
          </p:nvPr>
        </p:nvSpPr>
        <p:spPr>
          <a:xfrm>
            <a:off x="3419872" y="6480358"/>
            <a:ext cx="2448272" cy="365125"/>
          </a:xfrm>
        </p:spPr>
        <p:txBody>
          <a:bodyPr/>
          <a:lstStyle/>
          <a:p>
            <a:fld id="{28830286-F6D1-4D88-8A08-C1E3876262BA}" type="slidenum">
              <a:rPr lang="zh-CN" altLang="en-US" smtClean="0">
                <a:solidFill>
                  <a:prstClr val="black"/>
                </a:solidFill>
              </a:rPr>
              <a:pPr/>
              <a:t>72</a:t>
            </a:fld>
            <a:endParaRPr lang="zh-CN" altLang="en-US" dirty="0">
              <a:solidFill>
                <a:prstClr val="black"/>
              </a:solidFill>
            </a:endParaRPr>
          </a:p>
        </p:txBody>
      </p:sp>
    </p:spTree>
    <p:extLst>
      <p:ext uri="{BB962C8B-B14F-4D97-AF65-F5344CB8AC3E}">
        <p14:creationId xmlns:p14="http://schemas.microsoft.com/office/powerpoint/2010/main" val="9645638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 descr="f04-41-P374493"/>
          <p:cNvPicPr>
            <a:picLocks noChangeAspect="1" noChangeArrowheads="1"/>
          </p:cNvPicPr>
          <p:nvPr/>
        </p:nvPicPr>
        <p:blipFill>
          <a:blip r:embed="rId2"/>
          <a:srcRect/>
          <a:stretch>
            <a:fillRect/>
          </a:stretch>
        </p:blipFill>
        <p:spPr bwMode="auto">
          <a:xfrm>
            <a:off x="3181332" y="3645180"/>
            <a:ext cx="5760000" cy="2654848"/>
          </a:xfrm>
          <a:prstGeom prst="rect">
            <a:avLst/>
          </a:prstGeom>
          <a:solidFill>
            <a:schemeClr val="bg1"/>
          </a:solidFill>
        </p:spPr>
      </p:pic>
      <p:sp>
        <p:nvSpPr>
          <p:cNvPr id="2" name="标题 1"/>
          <p:cNvSpPr>
            <a:spLocks noGrp="1"/>
          </p:cNvSpPr>
          <p:nvPr>
            <p:ph type="title"/>
          </p:nvPr>
        </p:nvSpPr>
        <p:spPr/>
        <p:txBody>
          <a:bodyPr/>
          <a:lstStyle/>
          <a:p>
            <a:r>
              <a:rPr lang="zh-CN" altLang="en-US" dirty="0" smtClean="0"/>
              <a:t>如何插入</a:t>
            </a:r>
            <a:r>
              <a:rPr lang="en-US" altLang="zh-CN" dirty="0" err="1" smtClean="0"/>
              <a:t>NOP</a:t>
            </a:r>
            <a:r>
              <a:rPr lang="zh-CN" altLang="en-US" dirty="0" smtClean="0"/>
              <a:t>指令？</a:t>
            </a:r>
            <a:endParaRPr lang="zh-CN" altLang="en-US" dirty="0"/>
          </a:p>
        </p:txBody>
      </p:sp>
      <p:sp>
        <p:nvSpPr>
          <p:cNvPr id="3" name="内容占位符 2"/>
          <p:cNvSpPr>
            <a:spLocks noGrp="1"/>
          </p:cNvSpPr>
          <p:nvPr>
            <p:ph idx="1"/>
          </p:nvPr>
        </p:nvSpPr>
        <p:spPr>
          <a:xfrm>
            <a:off x="107504" y="722177"/>
            <a:ext cx="8928992" cy="2778831"/>
          </a:xfrm>
        </p:spPr>
        <p:txBody>
          <a:bodyPr>
            <a:normAutofit fontScale="62500" lnSpcReduction="20000"/>
          </a:bodyPr>
          <a:lstStyle/>
          <a:p>
            <a:r>
              <a:rPr lang="zh-CN" altLang="en-US" dirty="0"/>
              <a:t>执行动作：</a:t>
            </a:r>
            <a:endParaRPr lang="en-US" altLang="zh-CN" dirty="0"/>
          </a:p>
          <a:p>
            <a:pPr lvl="1"/>
            <a:r>
              <a:rPr lang="en-US" altLang="zh-CN" dirty="0">
                <a:solidFill>
                  <a:srgbClr val="FF0000"/>
                </a:solidFill>
                <a:sym typeface="Wingdings 2"/>
              </a:rPr>
              <a:t></a:t>
            </a:r>
            <a:r>
              <a:rPr lang="zh-CN" altLang="en-US" dirty="0">
                <a:solidFill>
                  <a:srgbClr val="FF0000"/>
                </a:solidFill>
                <a:sym typeface="Wingdings 2"/>
              </a:rPr>
              <a:t>冻结</a:t>
            </a:r>
            <a:r>
              <a:rPr lang="en-US" altLang="zh-CN" dirty="0">
                <a:solidFill>
                  <a:srgbClr val="FF0000"/>
                </a:solidFill>
              </a:rPr>
              <a:t>IF/ID</a:t>
            </a:r>
            <a:r>
              <a:rPr lang="zh-CN" altLang="en-US" dirty="0">
                <a:solidFill>
                  <a:srgbClr val="FF0000"/>
                </a:solidFill>
              </a:rPr>
              <a:t>：</a:t>
            </a:r>
            <a:r>
              <a:rPr lang="en-US" altLang="zh-CN" dirty="0">
                <a:solidFill>
                  <a:srgbClr val="FF0000"/>
                </a:solidFill>
              </a:rPr>
              <a:t>sub</a:t>
            </a:r>
            <a:r>
              <a:rPr lang="zh-CN" altLang="en-US" dirty="0">
                <a:solidFill>
                  <a:srgbClr val="FF0000"/>
                </a:solidFill>
              </a:rPr>
              <a:t>继续被保存</a:t>
            </a:r>
            <a:endParaRPr lang="en-US" altLang="zh-CN" dirty="0">
              <a:solidFill>
                <a:srgbClr val="FF0000"/>
              </a:solidFill>
            </a:endParaRPr>
          </a:p>
          <a:p>
            <a:pPr lvl="1"/>
            <a:r>
              <a:rPr lang="en-US" altLang="zh-CN" dirty="0">
                <a:sym typeface="Wingdings 2"/>
              </a:rPr>
              <a:t></a:t>
            </a:r>
            <a:r>
              <a:rPr lang="zh-CN" altLang="en-US" dirty="0">
                <a:sym typeface="Wingdings 2"/>
              </a:rPr>
              <a:t>清除</a:t>
            </a:r>
            <a:r>
              <a:rPr lang="en-US" altLang="zh-CN" dirty="0">
                <a:sym typeface="Wingdings 2"/>
              </a:rPr>
              <a:t>ID/EX</a:t>
            </a:r>
            <a:r>
              <a:rPr lang="zh-CN" altLang="en-US" dirty="0">
                <a:sym typeface="Wingdings 2"/>
              </a:rPr>
              <a:t>：</a:t>
            </a:r>
            <a:r>
              <a:rPr lang="zh-CN" altLang="en-US" dirty="0"/>
              <a:t>指令全为</a:t>
            </a:r>
            <a:r>
              <a:rPr lang="en-US" altLang="zh-CN" dirty="0"/>
              <a:t>0</a:t>
            </a:r>
            <a:r>
              <a:rPr lang="zh-CN" altLang="en-US" dirty="0"/>
              <a:t>，等价于插入</a:t>
            </a:r>
            <a:r>
              <a:rPr lang="en-US" altLang="zh-CN" dirty="0" err="1"/>
              <a:t>NOP</a:t>
            </a:r>
            <a:endParaRPr lang="en-US" altLang="zh-CN" dirty="0"/>
          </a:p>
          <a:p>
            <a:pPr lvl="1"/>
            <a:r>
              <a:rPr lang="en-US" altLang="zh-CN" dirty="0">
                <a:sym typeface="Wingdings 2"/>
              </a:rPr>
              <a:t></a:t>
            </a:r>
            <a:r>
              <a:rPr lang="zh-CN" altLang="en-US" dirty="0">
                <a:sym typeface="Wingdings 2"/>
              </a:rPr>
              <a:t>禁止</a:t>
            </a:r>
            <a:r>
              <a:rPr lang="en-US" altLang="zh-CN" dirty="0">
                <a:sym typeface="Wingdings 2"/>
              </a:rPr>
              <a:t>PC</a:t>
            </a:r>
            <a:r>
              <a:rPr lang="zh-CN" altLang="en-US" dirty="0">
                <a:sym typeface="Wingdings 2"/>
              </a:rPr>
              <a:t>：防止</a:t>
            </a:r>
            <a:r>
              <a:rPr lang="en-US" altLang="zh-CN" dirty="0">
                <a:sym typeface="Wingdings 2"/>
              </a:rPr>
              <a:t>PC</a:t>
            </a:r>
            <a:r>
              <a:rPr lang="zh-CN" altLang="en-US" dirty="0">
                <a:sym typeface="Wingdings 2"/>
              </a:rPr>
              <a:t>继续计数，</a:t>
            </a:r>
            <a:r>
              <a:rPr lang="en-US" altLang="zh-CN" dirty="0">
                <a:sym typeface="Wingdings 2"/>
              </a:rPr>
              <a:t>PC</a:t>
            </a:r>
            <a:r>
              <a:rPr lang="zh-CN" altLang="en-US" dirty="0">
                <a:sym typeface="Wingdings 2"/>
              </a:rPr>
              <a:t>应保持为</a:t>
            </a:r>
            <a:r>
              <a:rPr lang="en-US" altLang="zh-CN" dirty="0" err="1" smtClean="0">
                <a:sym typeface="Wingdings 2"/>
              </a:rPr>
              <a:t>PC+4</a:t>
            </a:r>
            <a:endParaRPr lang="en-US" altLang="zh-CN" dirty="0" smtClean="0">
              <a:sym typeface="Wingdings 2"/>
            </a:endParaRPr>
          </a:p>
          <a:p>
            <a:r>
              <a:rPr lang="zh-CN" altLang="en-US" dirty="0" smtClean="0">
                <a:sym typeface="Wingdings 2"/>
              </a:rPr>
              <a:t>数据通路：将</a:t>
            </a:r>
            <a:r>
              <a:rPr lang="en-US" altLang="zh-CN" dirty="0" smtClean="0">
                <a:sym typeface="Wingdings 2"/>
              </a:rPr>
              <a:t>IF/ID</a:t>
            </a:r>
            <a:r>
              <a:rPr lang="zh-CN" altLang="en-US" dirty="0" smtClean="0">
                <a:sym typeface="Wingdings 2"/>
              </a:rPr>
              <a:t>修改为使能型寄存器</a:t>
            </a:r>
            <a:endParaRPr lang="en-US" altLang="zh-CN" dirty="0" smtClean="0">
              <a:sym typeface="Wingdings 2"/>
            </a:endParaRPr>
          </a:p>
          <a:p>
            <a:r>
              <a:rPr lang="zh-CN" altLang="en-US" dirty="0" smtClean="0">
                <a:sym typeface="Wingdings 2"/>
              </a:rPr>
              <a:t>控制系统：增加</a:t>
            </a:r>
            <a:r>
              <a:rPr lang="en-US" altLang="zh-CN" dirty="0" smtClean="0">
                <a:sym typeface="Wingdings 2"/>
              </a:rPr>
              <a:t>IF/</a:t>
            </a:r>
            <a:r>
              <a:rPr lang="en-US" altLang="zh-CN" dirty="0" err="1" smtClean="0">
                <a:sym typeface="Wingdings 2"/>
              </a:rPr>
              <a:t>ID.en</a:t>
            </a:r>
            <a:r>
              <a:rPr lang="zh-CN" altLang="en-US" dirty="0" smtClean="0">
                <a:sym typeface="Wingdings 2"/>
              </a:rPr>
              <a:t>控制信号</a:t>
            </a:r>
            <a:endParaRPr lang="en-US" altLang="zh-CN" dirty="0" smtClean="0">
              <a:sym typeface="Wingdings 2"/>
            </a:endParaRPr>
          </a:p>
          <a:p>
            <a:pPr lvl="1"/>
            <a:r>
              <a:rPr lang="zh-CN" altLang="en-US" dirty="0" smtClean="0">
                <a:sym typeface="Wingdings 2"/>
              </a:rPr>
              <a:t>当</a:t>
            </a:r>
            <a:r>
              <a:rPr lang="en-US" altLang="zh-CN" dirty="0">
                <a:sym typeface="Wingdings 2"/>
              </a:rPr>
              <a:t>IF/</a:t>
            </a:r>
            <a:r>
              <a:rPr lang="en-US" altLang="zh-CN" dirty="0" err="1">
                <a:sym typeface="Wingdings 2"/>
              </a:rPr>
              <a:t>ID.en</a:t>
            </a:r>
            <a:r>
              <a:rPr lang="zh-CN" altLang="en-US" dirty="0" smtClean="0">
                <a:sym typeface="Wingdings 2"/>
              </a:rPr>
              <a:t>为</a:t>
            </a:r>
            <a:r>
              <a:rPr lang="en-US" altLang="zh-CN" dirty="0" smtClean="0">
                <a:sym typeface="Wingdings 2"/>
              </a:rPr>
              <a:t>0</a:t>
            </a:r>
            <a:r>
              <a:rPr lang="zh-CN" altLang="en-US" dirty="0" smtClean="0">
                <a:sym typeface="Wingdings 2"/>
              </a:rPr>
              <a:t>时，</a:t>
            </a:r>
            <a:r>
              <a:rPr lang="en-US" altLang="zh-CN" dirty="0" smtClean="0">
                <a:sym typeface="Wingdings 2"/>
              </a:rPr>
              <a:t>IF/ID</a:t>
            </a:r>
            <a:r>
              <a:rPr lang="zh-CN" altLang="en-US" dirty="0">
                <a:sym typeface="Wingdings 2"/>
              </a:rPr>
              <a:t>在下个</a:t>
            </a:r>
            <a:r>
              <a:rPr lang="en-US" altLang="zh-CN" dirty="0">
                <a:sym typeface="Wingdings 2"/>
              </a:rPr>
              <a:t>clock</a:t>
            </a:r>
            <a:r>
              <a:rPr lang="zh-CN" altLang="en-US" dirty="0">
                <a:sym typeface="Wingdings 2"/>
              </a:rPr>
              <a:t>上升沿到来时</a:t>
            </a:r>
            <a:r>
              <a:rPr lang="zh-CN" altLang="en-US" dirty="0" smtClean="0">
                <a:sym typeface="Wingdings 2"/>
              </a:rPr>
              <a:t>保持不变</a:t>
            </a:r>
            <a:endParaRPr lang="en-US" altLang="zh-CN" dirty="0"/>
          </a:p>
        </p:txBody>
      </p:sp>
      <p:sp>
        <p:nvSpPr>
          <p:cNvPr id="149" name="Rectangle 75"/>
          <p:cNvSpPr/>
          <p:nvPr/>
        </p:nvSpPr>
        <p:spPr>
          <a:xfrm>
            <a:off x="1839368" y="5209610"/>
            <a:ext cx="864000" cy="79208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b"/>
          <a:lstStyle/>
          <a:p>
            <a:pPr defTabSz="457200"/>
            <a:r>
              <a:rPr lang="en-US" altLang="zh-CN" sz="2400" dirty="0" err="1" smtClean="0">
                <a:solidFill>
                  <a:prstClr val="white"/>
                </a:solidFill>
              </a:rPr>
              <a:t>EN</a:t>
            </a:r>
            <a:endParaRPr lang="en-US" sz="2400" dirty="0">
              <a:solidFill>
                <a:prstClr val="white"/>
              </a:solidFill>
            </a:endParaRPr>
          </a:p>
        </p:txBody>
      </p:sp>
      <p:sp>
        <p:nvSpPr>
          <p:cNvPr id="150" name="Isosceles Triangle 77"/>
          <p:cNvSpPr/>
          <p:nvPr/>
        </p:nvSpPr>
        <p:spPr>
          <a:xfrm>
            <a:off x="2487440" y="5785674"/>
            <a:ext cx="216000" cy="216000"/>
          </a:xfrm>
          <a:prstGeom prst="triangl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u="sng">
              <a:solidFill>
                <a:prstClr val="white"/>
              </a:solidFill>
            </a:endParaRPr>
          </a:p>
        </p:txBody>
      </p:sp>
      <p:sp>
        <p:nvSpPr>
          <p:cNvPr id="151" name="椭圆 150"/>
          <p:cNvSpPr/>
          <p:nvPr/>
        </p:nvSpPr>
        <p:spPr>
          <a:xfrm>
            <a:off x="1623343" y="4931876"/>
            <a:ext cx="1274287" cy="12858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曲线连接符 76"/>
          <p:cNvCxnSpPr>
            <a:stCxn id="155" idx="0"/>
            <a:endCxn id="151" idx="6"/>
          </p:cNvCxnSpPr>
          <p:nvPr/>
        </p:nvCxnSpPr>
        <p:spPr>
          <a:xfrm rot="16200000" flipV="1">
            <a:off x="3713839" y="4758590"/>
            <a:ext cx="372794" cy="2005212"/>
          </a:xfrm>
          <a:prstGeom prst="curvedConnector2">
            <a:avLst/>
          </a:prstGeom>
          <a:ln w="28575">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79" name="动作按钮: 前进或下一项 78">
            <a:hlinkClick r:id="rId3" action="ppaction://hlinkpres?slideindex=30&amp;slidetitle=PowerPoint 演示文稿" highlightClick="1"/>
          </p:cNvPr>
          <p:cNvSpPr>
            <a:spLocks noChangeAspect="1"/>
          </p:cNvSpPr>
          <p:nvPr/>
        </p:nvSpPr>
        <p:spPr>
          <a:xfrm>
            <a:off x="8388424" y="0"/>
            <a:ext cx="720000" cy="720000"/>
          </a:xfrm>
          <a:prstGeom prst="actionButtonForwardNex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86" name="TextBox 85"/>
          <p:cNvSpPr txBox="1"/>
          <p:nvPr/>
        </p:nvSpPr>
        <p:spPr>
          <a:xfrm>
            <a:off x="8309842" y="720000"/>
            <a:ext cx="877163" cy="646331"/>
          </a:xfrm>
          <a:prstGeom prst="rect">
            <a:avLst/>
          </a:prstGeom>
          <a:noFill/>
        </p:spPr>
        <p:txBody>
          <a:bodyPr wrap="none" rtlCol="0">
            <a:spAutoFit/>
          </a:bodyPr>
          <a:lstStyle/>
          <a:p>
            <a:r>
              <a:rPr lang="zh-CN" altLang="en-US" dirty="0" smtClean="0">
                <a:latin typeface="黑体" panose="02010609060101010101" pitchFamily="49" charset="-122"/>
                <a:ea typeface="黑体" panose="02010609060101010101" pitchFamily="49" charset="-122"/>
              </a:rPr>
              <a:t>使能型</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寄存器</a:t>
            </a:r>
            <a:endParaRPr lang="zh-CN" altLang="en-US" dirty="0">
              <a:latin typeface="黑体" panose="02010609060101010101" pitchFamily="49" charset="-122"/>
              <a:ea typeface="黑体" panose="02010609060101010101" pitchFamily="49" charset="-122"/>
            </a:endParaRPr>
          </a:p>
        </p:txBody>
      </p:sp>
      <p:sp>
        <p:nvSpPr>
          <p:cNvPr id="152" name="TextBox 151"/>
          <p:cNvSpPr txBox="1"/>
          <p:nvPr/>
        </p:nvSpPr>
        <p:spPr>
          <a:xfrm>
            <a:off x="611560" y="6228020"/>
            <a:ext cx="1569660"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使能</a:t>
            </a:r>
            <a:r>
              <a:rPr lang="zh-CN" altLang="en-US" dirty="0" smtClean="0">
                <a:latin typeface="黑体" panose="02010609060101010101" pitchFamily="49" charset="-122"/>
                <a:ea typeface="黑体" panose="02010609060101010101" pitchFamily="49" charset="-122"/>
              </a:rPr>
              <a:t>型寄存器</a:t>
            </a:r>
            <a:endParaRPr lang="zh-CN" altLang="en-US" dirty="0">
              <a:latin typeface="黑体" panose="02010609060101010101" pitchFamily="49" charset="-122"/>
              <a:ea typeface="黑体" panose="02010609060101010101" pitchFamily="49" charset="-122"/>
            </a:endParaRPr>
          </a:p>
        </p:txBody>
      </p:sp>
      <p:sp>
        <p:nvSpPr>
          <p:cNvPr id="155" name="椭圆 154"/>
          <p:cNvSpPr/>
          <p:nvPr/>
        </p:nvSpPr>
        <p:spPr>
          <a:xfrm>
            <a:off x="4729627" y="5947593"/>
            <a:ext cx="346429" cy="2859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707904" y="6309320"/>
            <a:ext cx="2304256" cy="461665"/>
          </a:xfrm>
          <a:prstGeom prst="rect">
            <a:avLst/>
          </a:prstGeom>
          <a:noFill/>
        </p:spPr>
        <p:txBody>
          <a:bodyPr wrap="square" rtlCol="0">
            <a:spAutoFit/>
          </a:bodyPr>
          <a:lstStyle/>
          <a:p>
            <a:r>
              <a:rPr lang="en-US" altLang="zh-CN" sz="2400" b="1" dirty="0" smtClean="0">
                <a:solidFill>
                  <a:srgbClr val="00B050"/>
                </a:solidFill>
                <a:ea typeface="黑体" panose="02010609060101010101" pitchFamily="49" charset="-122"/>
              </a:rPr>
              <a:t>IF/</a:t>
            </a:r>
            <a:r>
              <a:rPr lang="en-US" altLang="zh-CN" sz="2400" b="1" dirty="0" err="1" smtClean="0">
                <a:solidFill>
                  <a:srgbClr val="00B050"/>
                </a:solidFill>
                <a:ea typeface="黑体" panose="02010609060101010101" pitchFamily="49" charset="-122"/>
              </a:rPr>
              <a:t>ID.en</a:t>
            </a:r>
            <a:r>
              <a:rPr lang="en-US" altLang="zh-CN" sz="2400" b="1" dirty="0" smtClean="0">
                <a:solidFill>
                  <a:srgbClr val="00B050"/>
                </a:solidFill>
                <a:ea typeface="黑体" panose="02010609060101010101" pitchFamily="49" charset="-122"/>
              </a:rPr>
              <a:t>=0</a:t>
            </a:r>
            <a:endParaRPr lang="zh-CN" altLang="en-US" sz="2400" b="1" dirty="0">
              <a:solidFill>
                <a:srgbClr val="00B050"/>
              </a:solidFill>
              <a:ea typeface="黑体" panose="02010609060101010101" pitchFamily="49" charset="-122"/>
            </a:endParaRPr>
          </a:p>
        </p:txBody>
      </p:sp>
      <p:sp>
        <p:nvSpPr>
          <p:cNvPr id="18" name="Line 32"/>
          <p:cNvSpPr>
            <a:spLocks noChangeShapeType="1"/>
          </p:cNvSpPr>
          <p:nvPr/>
        </p:nvSpPr>
        <p:spPr bwMode="auto">
          <a:xfrm flipV="1">
            <a:off x="4902713" y="6165304"/>
            <a:ext cx="0" cy="468000"/>
          </a:xfrm>
          <a:prstGeom prst="line">
            <a:avLst/>
          </a:prstGeom>
          <a:noFill/>
          <a:ln w="28575">
            <a:solidFill>
              <a:srgbClr val="00B050"/>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Tree>
    <p:extLst>
      <p:ext uri="{BB962C8B-B14F-4D97-AF65-F5344CB8AC3E}">
        <p14:creationId xmlns:p14="http://schemas.microsoft.com/office/powerpoint/2010/main" val="365558421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 descr="f04-41-P374493"/>
          <p:cNvPicPr>
            <a:picLocks noChangeAspect="1" noChangeArrowheads="1"/>
          </p:cNvPicPr>
          <p:nvPr/>
        </p:nvPicPr>
        <p:blipFill>
          <a:blip r:embed="rId2"/>
          <a:srcRect/>
          <a:stretch>
            <a:fillRect/>
          </a:stretch>
        </p:blipFill>
        <p:spPr bwMode="auto">
          <a:xfrm>
            <a:off x="2267744" y="3501008"/>
            <a:ext cx="5760000" cy="2654848"/>
          </a:xfrm>
          <a:prstGeom prst="rect">
            <a:avLst/>
          </a:prstGeom>
          <a:solidFill>
            <a:schemeClr val="bg1"/>
          </a:solidFill>
        </p:spPr>
      </p:pic>
      <p:sp>
        <p:nvSpPr>
          <p:cNvPr id="2" name="标题 1"/>
          <p:cNvSpPr>
            <a:spLocks noGrp="1"/>
          </p:cNvSpPr>
          <p:nvPr>
            <p:ph type="title"/>
          </p:nvPr>
        </p:nvSpPr>
        <p:spPr/>
        <p:txBody>
          <a:bodyPr/>
          <a:lstStyle/>
          <a:p>
            <a:r>
              <a:rPr lang="zh-CN" altLang="en-US" dirty="0" smtClean="0"/>
              <a:t>如何插入</a:t>
            </a:r>
            <a:r>
              <a:rPr lang="en-US" altLang="zh-CN" dirty="0" err="1" smtClean="0"/>
              <a:t>NOP</a:t>
            </a:r>
            <a:r>
              <a:rPr lang="zh-CN" altLang="en-US" dirty="0" smtClean="0"/>
              <a:t>指令？</a:t>
            </a:r>
            <a:endParaRPr lang="zh-CN" altLang="en-US" dirty="0"/>
          </a:p>
        </p:txBody>
      </p:sp>
      <p:sp>
        <p:nvSpPr>
          <p:cNvPr id="3" name="内容占位符 2"/>
          <p:cNvSpPr>
            <a:spLocks noGrp="1"/>
          </p:cNvSpPr>
          <p:nvPr>
            <p:ph idx="1"/>
          </p:nvPr>
        </p:nvSpPr>
        <p:spPr>
          <a:xfrm>
            <a:off x="107504" y="722177"/>
            <a:ext cx="8928992" cy="2706823"/>
          </a:xfrm>
        </p:spPr>
        <p:txBody>
          <a:bodyPr>
            <a:normAutofit fontScale="62500" lnSpcReduction="20000"/>
          </a:bodyPr>
          <a:lstStyle/>
          <a:p>
            <a:r>
              <a:rPr lang="zh-CN" altLang="en-US" dirty="0"/>
              <a:t>执行动作：</a:t>
            </a:r>
            <a:endParaRPr lang="en-US" altLang="zh-CN" dirty="0"/>
          </a:p>
          <a:p>
            <a:pPr lvl="1"/>
            <a:r>
              <a:rPr lang="en-US" altLang="zh-CN" dirty="0">
                <a:sym typeface="Wingdings 2"/>
              </a:rPr>
              <a:t></a:t>
            </a:r>
            <a:r>
              <a:rPr lang="zh-CN" altLang="en-US" dirty="0">
                <a:sym typeface="Wingdings 2"/>
              </a:rPr>
              <a:t>冻结</a:t>
            </a:r>
            <a:r>
              <a:rPr lang="en-US" altLang="zh-CN" dirty="0"/>
              <a:t>IF/ID</a:t>
            </a:r>
            <a:r>
              <a:rPr lang="zh-CN" altLang="en-US" dirty="0"/>
              <a:t>：</a:t>
            </a:r>
            <a:r>
              <a:rPr lang="en-US" altLang="zh-CN" dirty="0"/>
              <a:t>sub</a:t>
            </a:r>
            <a:r>
              <a:rPr lang="zh-CN" altLang="en-US" dirty="0"/>
              <a:t>继续被保存</a:t>
            </a:r>
            <a:endParaRPr lang="en-US" altLang="zh-CN" dirty="0"/>
          </a:p>
          <a:p>
            <a:pPr lvl="1"/>
            <a:r>
              <a:rPr lang="en-US" altLang="zh-CN" dirty="0">
                <a:solidFill>
                  <a:srgbClr val="FF0000"/>
                </a:solidFill>
                <a:sym typeface="Wingdings 2"/>
              </a:rPr>
              <a:t></a:t>
            </a:r>
            <a:r>
              <a:rPr lang="zh-CN" altLang="en-US" dirty="0">
                <a:solidFill>
                  <a:srgbClr val="FF0000"/>
                </a:solidFill>
                <a:sym typeface="Wingdings 2"/>
              </a:rPr>
              <a:t>清除</a:t>
            </a:r>
            <a:r>
              <a:rPr lang="en-US" altLang="zh-CN" dirty="0">
                <a:solidFill>
                  <a:srgbClr val="FF0000"/>
                </a:solidFill>
                <a:sym typeface="Wingdings 2"/>
              </a:rPr>
              <a:t>ID/EX</a:t>
            </a:r>
            <a:r>
              <a:rPr lang="zh-CN" altLang="en-US" dirty="0">
                <a:solidFill>
                  <a:srgbClr val="FF0000"/>
                </a:solidFill>
                <a:sym typeface="Wingdings 2"/>
              </a:rPr>
              <a:t>：</a:t>
            </a:r>
            <a:r>
              <a:rPr lang="zh-CN" altLang="en-US" dirty="0">
                <a:solidFill>
                  <a:srgbClr val="FF0000"/>
                </a:solidFill>
              </a:rPr>
              <a:t>指令全为</a:t>
            </a:r>
            <a:r>
              <a:rPr lang="en-US" altLang="zh-CN" dirty="0">
                <a:solidFill>
                  <a:srgbClr val="FF0000"/>
                </a:solidFill>
              </a:rPr>
              <a:t>0</a:t>
            </a:r>
            <a:r>
              <a:rPr lang="zh-CN" altLang="en-US" dirty="0">
                <a:solidFill>
                  <a:srgbClr val="FF0000"/>
                </a:solidFill>
              </a:rPr>
              <a:t>，等价于插入</a:t>
            </a:r>
            <a:r>
              <a:rPr lang="en-US" altLang="zh-CN" dirty="0" err="1">
                <a:solidFill>
                  <a:srgbClr val="FF0000"/>
                </a:solidFill>
              </a:rPr>
              <a:t>NOP</a:t>
            </a:r>
            <a:endParaRPr lang="en-US" altLang="zh-CN" dirty="0">
              <a:solidFill>
                <a:srgbClr val="FF0000"/>
              </a:solidFill>
            </a:endParaRPr>
          </a:p>
          <a:p>
            <a:pPr lvl="1"/>
            <a:r>
              <a:rPr lang="en-US" altLang="zh-CN" dirty="0">
                <a:sym typeface="Wingdings 2"/>
              </a:rPr>
              <a:t></a:t>
            </a:r>
            <a:r>
              <a:rPr lang="zh-CN" altLang="en-US" dirty="0">
                <a:sym typeface="Wingdings 2"/>
              </a:rPr>
              <a:t>禁止</a:t>
            </a:r>
            <a:r>
              <a:rPr lang="en-US" altLang="zh-CN" dirty="0">
                <a:sym typeface="Wingdings 2"/>
              </a:rPr>
              <a:t>PC</a:t>
            </a:r>
            <a:r>
              <a:rPr lang="zh-CN" altLang="en-US" dirty="0">
                <a:sym typeface="Wingdings 2"/>
              </a:rPr>
              <a:t>：防止</a:t>
            </a:r>
            <a:r>
              <a:rPr lang="en-US" altLang="zh-CN" dirty="0">
                <a:sym typeface="Wingdings 2"/>
              </a:rPr>
              <a:t>PC</a:t>
            </a:r>
            <a:r>
              <a:rPr lang="zh-CN" altLang="en-US" dirty="0">
                <a:sym typeface="Wingdings 2"/>
              </a:rPr>
              <a:t>继续计数，</a:t>
            </a:r>
            <a:r>
              <a:rPr lang="en-US" altLang="zh-CN" dirty="0">
                <a:sym typeface="Wingdings 2"/>
              </a:rPr>
              <a:t>PC</a:t>
            </a:r>
            <a:r>
              <a:rPr lang="zh-CN" altLang="en-US" dirty="0">
                <a:sym typeface="Wingdings 2"/>
              </a:rPr>
              <a:t>应保持为</a:t>
            </a:r>
            <a:r>
              <a:rPr lang="en-US" altLang="zh-CN" dirty="0" err="1">
                <a:sym typeface="Wingdings 2"/>
              </a:rPr>
              <a:t>PC+4</a:t>
            </a:r>
            <a:endParaRPr lang="en-US" altLang="zh-CN" dirty="0">
              <a:sym typeface="Wingdings 2"/>
            </a:endParaRPr>
          </a:p>
          <a:p>
            <a:r>
              <a:rPr lang="zh-CN" altLang="en-US" dirty="0">
                <a:sym typeface="Wingdings 2"/>
              </a:rPr>
              <a:t>数据通路：</a:t>
            </a:r>
            <a:r>
              <a:rPr lang="zh-CN" altLang="en-US" dirty="0" smtClean="0">
                <a:sym typeface="Wingdings 2"/>
              </a:rPr>
              <a:t>将</a:t>
            </a:r>
            <a:r>
              <a:rPr lang="en-US" altLang="zh-CN" dirty="0" smtClean="0">
                <a:sym typeface="Wingdings 2"/>
              </a:rPr>
              <a:t>ID/EX</a:t>
            </a:r>
            <a:r>
              <a:rPr lang="zh-CN" altLang="en-US" dirty="0" smtClean="0">
                <a:sym typeface="Wingdings 2"/>
              </a:rPr>
              <a:t>修改为复位型</a:t>
            </a:r>
            <a:r>
              <a:rPr lang="zh-CN" altLang="en-US" dirty="0">
                <a:sym typeface="Wingdings 2"/>
              </a:rPr>
              <a:t>寄存器</a:t>
            </a:r>
            <a:endParaRPr lang="en-US" altLang="zh-CN" dirty="0">
              <a:sym typeface="Wingdings 2"/>
            </a:endParaRPr>
          </a:p>
          <a:p>
            <a:r>
              <a:rPr lang="zh-CN" altLang="en-US" dirty="0">
                <a:sym typeface="Wingdings 2"/>
              </a:rPr>
              <a:t>控制系统：</a:t>
            </a:r>
            <a:r>
              <a:rPr lang="zh-CN" altLang="en-US" dirty="0" smtClean="0">
                <a:sym typeface="Wingdings 2"/>
              </a:rPr>
              <a:t>增加</a:t>
            </a:r>
            <a:r>
              <a:rPr lang="en-US" altLang="zh-CN" dirty="0" smtClean="0">
                <a:sym typeface="Wingdings 2"/>
              </a:rPr>
              <a:t>ID/</a:t>
            </a:r>
            <a:r>
              <a:rPr lang="en-US" altLang="zh-CN" dirty="0" err="1" smtClean="0">
                <a:sym typeface="Wingdings 2"/>
              </a:rPr>
              <a:t>EX.clr</a:t>
            </a:r>
            <a:r>
              <a:rPr lang="zh-CN" altLang="en-US" dirty="0" smtClean="0">
                <a:sym typeface="Wingdings 2"/>
              </a:rPr>
              <a:t>控制信号</a:t>
            </a:r>
            <a:endParaRPr lang="en-US" altLang="zh-CN" dirty="0">
              <a:sym typeface="Wingdings 2"/>
            </a:endParaRPr>
          </a:p>
          <a:p>
            <a:pPr lvl="1"/>
            <a:r>
              <a:rPr lang="zh-CN" altLang="en-US" dirty="0" smtClean="0">
                <a:sym typeface="Wingdings 2"/>
              </a:rPr>
              <a:t>当</a:t>
            </a:r>
            <a:r>
              <a:rPr lang="en-US" altLang="zh-CN" dirty="0">
                <a:sym typeface="Wingdings 2"/>
              </a:rPr>
              <a:t>ID/</a:t>
            </a:r>
            <a:r>
              <a:rPr lang="en-US" altLang="zh-CN" dirty="0" err="1">
                <a:sym typeface="Wingdings 2"/>
              </a:rPr>
              <a:t>EX.clr</a:t>
            </a:r>
            <a:r>
              <a:rPr lang="zh-CN" altLang="en-US" dirty="0" smtClean="0">
                <a:sym typeface="Wingdings 2"/>
              </a:rPr>
              <a:t>为</a:t>
            </a:r>
            <a:r>
              <a:rPr lang="en-US" altLang="zh-CN" dirty="0">
                <a:sym typeface="Wingdings 2"/>
              </a:rPr>
              <a:t>0</a:t>
            </a:r>
            <a:r>
              <a:rPr lang="zh-CN" altLang="en-US" dirty="0">
                <a:sym typeface="Wingdings 2"/>
              </a:rPr>
              <a:t>时</a:t>
            </a:r>
            <a:r>
              <a:rPr lang="zh-CN" altLang="en-US" dirty="0" smtClean="0">
                <a:sym typeface="Wingdings 2"/>
              </a:rPr>
              <a:t>，</a:t>
            </a:r>
            <a:r>
              <a:rPr lang="en-US" altLang="zh-CN" dirty="0" smtClean="0">
                <a:sym typeface="Wingdings 2"/>
              </a:rPr>
              <a:t>ID/EX</a:t>
            </a:r>
            <a:r>
              <a:rPr lang="zh-CN" altLang="en-US" dirty="0" smtClean="0">
                <a:sym typeface="Wingdings 2"/>
              </a:rPr>
              <a:t>在下个</a:t>
            </a:r>
            <a:r>
              <a:rPr lang="en-US" altLang="zh-CN" dirty="0" smtClean="0">
                <a:sym typeface="Wingdings 2"/>
              </a:rPr>
              <a:t>clock</a:t>
            </a:r>
            <a:r>
              <a:rPr lang="zh-CN" altLang="en-US" dirty="0" smtClean="0">
                <a:sym typeface="Wingdings 2"/>
              </a:rPr>
              <a:t>上升沿到来时被清除为</a:t>
            </a:r>
            <a:r>
              <a:rPr lang="en-US" altLang="zh-CN" dirty="0" smtClean="0">
                <a:sym typeface="Wingdings 2"/>
              </a:rPr>
              <a:t>0</a:t>
            </a:r>
            <a:endParaRPr lang="en-US" altLang="zh-CN" dirty="0"/>
          </a:p>
        </p:txBody>
      </p:sp>
      <p:sp>
        <p:nvSpPr>
          <p:cNvPr id="4" name="椭圆 3"/>
          <p:cNvSpPr/>
          <p:nvPr/>
        </p:nvSpPr>
        <p:spPr>
          <a:xfrm>
            <a:off x="4963616" y="5744214"/>
            <a:ext cx="688504" cy="4116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Rectangle 75"/>
          <p:cNvSpPr/>
          <p:nvPr/>
        </p:nvSpPr>
        <p:spPr>
          <a:xfrm>
            <a:off x="2483769" y="5598377"/>
            <a:ext cx="864000" cy="57606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b"/>
          <a:lstStyle/>
          <a:p>
            <a:pPr defTabSz="457200"/>
            <a:r>
              <a:rPr lang="en-US" altLang="zh-CN" sz="2400" dirty="0" err="1" smtClean="0">
                <a:solidFill>
                  <a:prstClr val="white"/>
                </a:solidFill>
              </a:rPr>
              <a:t>CLR</a:t>
            </a:r>
            <a:endParaRPr lang="en-US" sz="2400" dirty="0">
              <a:solidFill>
                <a:prstClr val="white"/>
              </a:solidFill>
            </a:endParaRPr>
          </a:p>
        </p:txBody>
      </p:sp>
      <p:sp>
        <p:nvSpPr>
          <p:cNvPr id="150" name="Isosceles Triangle 77"/>
          <p:cNvSpPr/>
          <p:nvPr/>
        </p:nvSpPr>
        <p:spPr>
          <a:xfrm>
            <a:off x="3131841" y="5958417"/>
            <a:ext cx="216000" cy="216000"/>
          </a:xfrm>
          <a:prstGeom prst="triangl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u="sng">
              <a:solidFill>
                <a:prstClr val="white"/>
              </a:solidFill>
            </a:endParaRPr>
          </a:p>
        </p:txBody>
      </p:sp>
      <p:sp>
        <p:nvSpPr>
          <p:cNvPr id="151" name="椭圆 150"/>
          <p:cNvSpPr/>
          <p:nvPr/>
        </p:nvSpPr>
        <p:spPr>
          <a:xfrm>
            <a:off x="2267744" y="5382352"/>
            <a:ext cx="1274287" cy="10049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曲线连接符 76"/>
          <p:cNvCxnSpPr>
            <a:stCxn id="4" idx="0"/>
            <a:endCxn id="151" idx="7"/>
          </p:cNvCxnSpPr>
          <p:nvPr/>
        </p:nvCxnSpPr>
        <p:spPr>
          <a:xfrm rot="16200000" flipV="1">
            <a:off x="4224295" y="4660641"/>
            <a:ext cx="214695" cy="1952452"/>
          </a:xfrm>
          <a:prstGeom prst="curvedConnector3">
            <a:avLst>
              <a:gd name="adj1" fmla="val 275024"/>
            </a:avLst>
          </a:prstGeom>
          <a:ln w="28575">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79" name="动作按钮: 前进或下一项 78">
            <a:hlinkClick r:id="rId3" action="ppaction://hlinkpres?slideindex=34&amp;slidetitle=PowerPoint 演示文稿" highlightClick="1"/>
          </p:cNvPr>
          <p:cNvSpPr>
            <a:spLocks noChangeAspect="1"/>
          </p:cNvSpPr>
          <p:nvPr/>
        </p:nvSpPr>
        <p:spPr>
          <a:xfrm>
            <a:off x="8388424" y="0"/>
            <a:ext cx="720000" cy="720000"/>
          </a:xfrm>
          <a:prstGeom prst="actionButtonForwardNex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86" name="TextBox 85"/>
          <p:cNvSpPr txBox="1"/>
          <p:nvPr/>
        </p:nvSpPr>
        <p:spPr>
          <a:xfrm>
            <a:off x="8309842" y="720000"/>
            <a:ext cx="877163" cy="646331"/>
          </a:xfrm>
          <a:prstGeom prst="rect">
            <a:avLst/>
          </a:prstGeom>
          <a:noFill/>
        </p:spPr>
        <p:txBody>
          <a:bodyPr wrap="none" rtlCol="0">
            <a:spAutoFit/>
          </a:bodyPr>
          <a:lstStyle/>
          <a:p>
            <a:r>
              <a:rPr lang="zh-CN" altLang="en-US" dirty="0" smtClean="0">
                <a:latin typeface="黑体" panose="02010609060101010101" pitchFamily="49" charset="-122"/>
                <a:ea typeface="黑体" panose="02010609060101010101" pitchFamily="49" charset="-122"/>
              </a:rPr>
              <a:t>复位型</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寄存器</a:t>
            </a:r>
            <a:endParaRPr lang="zh-CN" altLang="en-US" dirty="0">
              <a:latin typeface="黑体" panose="02010609060101010101" pitchFamily="49" charset="-122"/>
              <a:ea typeface="黑体" panose="02010609060101010101" pitchFamily="49" charset="-122"/>
            </a:endParaRPr>
          </a:p>
        </p:txBody>
      </p:sp>
      <p:sp>
        <p:nvSpPr>
          <p:cNvPr id="152" name="TextBox 151"/>
          <p:cNvSpPr txBox="1"/>
          <p:nvPr/>
        </p:nvSpPr>
        <p:spPr>
          <a:xfrm>
            <a:off x="3995936" y="6263277"/>
            <a:ext cx="1617751" cy="461665"/>
          </a:xfrm>
          <a:prstGeom prst="rect">
            <a:avLst/>
          </a:prstGeom>
          <a:noFill/>
        </p:spPr>
        <p:txBody>
          <a:bodyPr wrap="none" rtlCol="0">
            <a:spAutoFit/>
          </a:bodyPr>
          <a:lstStyle/>
          <a:p>
            <a:r>
              <a:rPr lang="en-US" altLang="zh-CN" sz="2400" b="1" dirty="0" smtClean="0">
                <a:solidFill>
                  <a:srgbClr val="00B050"/>
                </a:solidFill>
                <a:ea typeface="黑体" panose="02010609060101010101" pitchFamily="49" charset="-122"/>
              </a:rPr>
              <a:t>ID/</a:t>
            </a:r>
            <a:r>
              <a:rPr lang="en-US" altLang="zh-CN" sz="2400" b="1" dirty="0" err="1" smtClean="0">
                <a:solidFill>
                  <a:srgbClr val="00B050"/>
                </a:solidFill>
                <a:ea typeface="黑体" panose="02010609060101010101" pitchFamily="49" charset="-122"/>
              </a:rPr>
              <a:t>EX.clr</a:t>
            </a:r>
            <a:r>
              <a:rPr lang="en-US" altLang="zh-CN" sz="2400" b="1" dirty="0" smtClean="0">
                <a:solidFill>
                  <a:srgbClr val="00B050"/>
                </a:solidFill>
                <a:ea typeface="黑体" panose="02010609060101010101" pitchFamily="49" charset="-122"/>
              </a:rPr>
              <a:t>=0</a:t>
            </a:r>
            <a:endParaRPr lang="zh-CN" altLang="en-US" sz="2400" b="1" dirty="0">
              <a:solidFill>
                <a:srgbClr val="00B050"/>
              </a:solidFill>
              <a:ea typeface="黑体" panose="02010609060101010101" pitchFamily="49" charset="-122"/>
            </a:endParaRPr>
          </a:p>
        </p:txBody>
      </p:sp>
      <p:sp>
        <p:nvSpPr>
          <p:cNvPr id="65" name="Line 32"/>
          <p:cNvSpPr>
            <a:spLocks noChangeShapeType="1"/>
          </p:cNvSpPr>
          <p:nvPr/>
        </p:nvSpPr>
        <p:spPr bwMode="auto">
          <a:xfrm flipV="1">
            <a:off x="5292080" y="5985336"/>
            <a:ext cx="0" cy="468000"/>
          </a:xfrm>
          <a:prstGeom prst="line">
            <a:avLst/>
          </a:prstGeom>
          <a:noFill/>
          <a:ln w="28575">
            <a:solidFill>
              <a:srgbClr val="00B050"/>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5" name="灯片编号占位符 4"/>
          <p:cNvSpPr>
            <a:spLocks noGrp="1"/>
          </p:cNvSpPr>
          <p:nvPr>
            <p:ph type="sldNum" sz="quarter" idx="12"/>
          </p:nvPr>
        </p:nvSpPr>
        <p:spPr/>
        <p:txBody>
          <a:bodyPr/>
          <a:lstStyle/>
          <a:p>
            <a:fld id="{28830286-F6D1-4D88-8A08-C1E3876262BA}" type="slidenum">
              <a:rPr lang="zh-CN" altLang="en-US" smtClean="0">
                <a:solidFill>
                  <a:prstClr val="black"/>
                </a:solidFill>
              </a:rPr>
              <a:pPr/>
              <a:t>74</a:t>
            </a:fld>
            <a:endParaRPr lang="zh-CN" altLang="en-US" dirty="0">
              <a:solidFill>
                <a:prstClr val="black"/>
              </a:solidFill>
            </a:endParaRPr>
          </a:p>
        </p:txBody>
      </p:sp>
    </p:spTree>
    <p:extLst>
      <p:ext uri="{BB962C8B-B14F-4D97-AF65-F5344CB8AC3E}">
        <p14:creationId xmlns:p14="http://schemas.microsoft.com/office/powerpoint/2010/main" val="278465547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如何插入</a:t>
            </a:r>
            <a:r>
              <a:rPr lang="en-US" altLang="zh-CN" dirty="0" err="1" smtClean="0"/>
              <a:t>NOP</a:t>
            </a:r>
            <a:r>
              <a:rPr lang="zh-CN" altLang="en-US" dirty="0" smtClean="0"/>
              <a:t>指令？</a:t>
            </a:r>
            <a:endParaRPr lang="zh-CN" altLang="en-US" dirty="0"/>
          </a:p>
        </p:txBody>
      </p:sp>
      <p:sp>
        <p:nvSpPr>
          <p:cNvPr id="151" name="椭圆 150"/>
          <p:cNvSpPr/>
          <p:nvPr/>
        </p:nvSpPr>
        <p:spPr>
          <a:xfrm>
            <a:off x="2566703" y="4507942"/>
            <a:ext cx="1274287" cy="12858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曲线连接符 76"/>
          <p:cNvCxnSpPr>
            <a:stCxn id="155" idx="4"/>
          </p:cNvCxnSpPr>
          <p:nvPr/>
        </p:nvCxnSpPr>
        <p:spPr>
          <a:xfrm rot="16200000" flipH="1">
            <a:off x="3440132" y="4032954"/>
            <a:ext cx="792973" cy="463929"/>
          </a:xfrm>
          <a:prstGeom prst="curvedConnector3">
            <a:avLst>
              <a:gd name="adj1" fmla="val 50000"/>
            </a:avLst>
          </a:prstGeom>
          <a:ln w="28575">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79" name="动作按钮: 前进或下一项 78">
            <a:hlinkClick r:id="rId2" action="ppaction://hlinkpres?slideindex=30&amp;slidetitle=PowerPoint 演示文稿" highlightClick="1"/>
          </p:cNvPr>
          <p:cNvSpPr>
            <a:spLocks noChangeAspect="1"/>
          </p:cNvSpPr>
          <p:nvPr/>
        </p:nvSpPr>
        <p:spPr>
          <a:xfrm>
            <a:off x="8388424" y="0"/>
            <a:ext cx="720000" cy="720000"/>
          </a:xfrm>
          <a:prstGeom prst="actionButtonForwardNex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86" name="TextBox 85"/>
          <p:cNvSpPr txBox="1"/>
          <p:nvPr/>
        </p:nvSpPr>
        <p:spPr>
          <a:xfrm>
            <a:off x="8309842" y="720000"/>
            <a:ext cx="877163" cy="646331"/>
          </a:xfrm>
          <a:prstGeom prst="rect">
            <a:avLst/>
          </a:prstGeom>
          <a:noFill/>
        </p:spPr>
        <p:txBody>
          <a:bodyPr wrap="none" rtlCol="0">
            <a:spAutoFit/>
          </a:bodyPr>
          <a:lstStyle/>
          <a:p>
            <a:r>
              <a:rPr lang="zh-CN" altLang="en-US" dirty="0" smtClean="0">
                <a:latin typeface="黑体" panose="02010609060101010101" pitchFamily="49" charset="-122"/>
                <a:ea typeface="黑体" panose="02010609060101010101" pitchFamily="49" charset="-122"/>
              </a:rPr>
              <a:t>使能型</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寄存器</a:t>
            </a:r>
            <a:endParaRPr lang="zh-CN" altLang="en-US" dirty="0">
              <a:latin typeface="黑体" panose="02010609060101010101" pitchFamily="49" charset="-122"/>
              <a:ea typeface="黑体" panose="02010609060101010101" pitchFamily="49" charset="-122"/>
            </a:endParaRPr>
          </a:p>
        </p:txBody>
      </p:sp>
      <p:sp>
        <p:nvSpPr>
          <p:cNvPr id="155" name="椭圆 154"/>
          <p:cNvSpPr/>
          <p:nvPr/>
        </p:nvSpPr>
        <p:spPr>
          <a:xfrm>
            <a:off x="3431439" y="3582464"/>
            <a:ext cx="346429" cy="2859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Picture 6" descr="f04-41-P374493"/>
          <p:cNvPicPr>
            <a:picLocks noChangeAspect="1" noChangeArrowheads="1"/>
          </p:cNvPicPr>
          <p:nvPr/>
        </p:nvPicPr>
        <p:blipFill>
          <a:blip r:embed="rId3"/>
          <a:srcRect/>
          <a:stretch>
            <a:fillRect/>
          </a:stretch>
        </p:blipFill>
        <p:spPr bwMode="auto">
          <a:xfrm>
            <a:off x="2267744" y="3501008"/>
            <a:ext cx="5760000" cy="2654848"/>
          </a:xfrm>
          <a:prstGeom prst="rect">
            <a:avLst/>
          </a:prstGeom>
          <a:solidFill>
            <a:schemeClr val="bg1"/>
          </a:solidFill>
        </p:spPr>
      </p:pic>
      <p:sp>
        <p:nvSpPr>
          <p:cNvPr id="15" name="椭圆 14"/>
          <p:cNvSpPr/>
          <p:nvPr/>
        </p:nvSpPr>
        <p:spPr>
          <a:xfrm>
            <a:off x="2566702" y="4745103"/>
            <a:ext cx="349113" cy="2680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曲线连接符 18"/>
          <p:cNvCxnSpPr>
            <a:stCxn id="15" idx="2"/>
            <a:endCxn id="23" idx="7"/>
          </p:cNvCxnSpPr>
          <p:nvPr/>
        </p:nvCxnSpPr>
        <p:spPr>
          <a:xfrm rot="10800000" flipV="1">
            <a:off x="1649082" y="4879140"/>
            <a:ext cx="917621" cy="250336"/>
          </a:xfrm>
          <a:prstGeom prst="curvedConnector2">
            <a:avLst/>
          </a:prstGeom>
          <a:ln w="28575">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0" name="Line 32"/>
          <p:cNvSpPr>
            <a:spLocks noChangeShapeType="1"/>
          </p:cNvSpPr>
          <p:nvPr/>
        </p:nvSpPr>
        <p:spPr bwMode="auto">
          <a:xfrm flipV="1">
            <a:off x="2741258" y="4828432"/>
            <a:ext cx="0" cy="468000"/>
          </a:xfrm>
          <a:prstGeom prst="line">
            <a:avLst/>
          </a:prstGeom>
          <a:noFill/>
          <a:ln w="28575">
            <a:solidFill>
              <a:srgbClr val="00B050"/>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21" name="Rectangle 75"/>
          <p:cNvSpPr/>
          <p:nvPr/>
        </p:nvSpPr>
        <p:spPr>
          <a:xfrm>
            <a:off x="755193" y="5188047"/>
            <a:ext cx="864000" cy="79208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b"/>
          <a:lstStyle/>
          <a:p>
            <a:pPr defTabSz="457200"/>
            <a:r>
              <a:rPr lang="en-US" altLang="zh-CN" sz="2400" dirty="0" err="1" smtClean="0">
                <a:solidFill>
                  <a:prstClr val="white"/>
                </a:solidFill>
              </a:rPr>
              <a:t>EN</a:t>
            </a:r>
            <a:endParaRPr lang="en-US" sz="2400" dirty="0">
              <a:solidFill>
                <a:prstClr val="white"/>
              </a:solidFill>
            </a:endParaRPr>
          </a:p>
        </p:txBody>
      </p:sp>
      <p:sp>
        <p:nvSpPr>
          <p:cNvPr id="22" name="Isosceles Triangle 77"/>
          <p:cNvSpPr/>
          <p:nvPr/>
        </p:nvSpPr>
        <p:spPr>
          <a:xfrm>
            <a:off x="1403265" y="5764111"/>
            <a:ext cx="216000" cy="216000"/>
          </a:xfrm>
          <a:prstGeom prst="triangl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u="sng">
              <a:solidFill>
                <a:prstClr val="white"/>
              </a:solidFill>
            </a:endParaRPr>
          </a:p>
        </p:txBody>
      </p:sp>
      <p:sp>
        <p:nvSpPr>
          <p:cNvPr id="23" name="椭圆 22"/>
          <p:cNvSpPr/>
          <p:nvPr/>
        </p:nvSpPr>
        <p:spPr>
          <a:xfrm>
            <a:off x="561409" y="4941168"/>
            <a:ext cx="1274287" cy="12858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2195736" y="5445224"/>
            <a:ext cx="1223412" cy="461665"/>
          </a:xfrm>
          <a:prstGeom prst="rect">
            <a:avLst/>
          </a:prstGeom>
          <a:noFill/>
        </p:spPr>
        <p:txBody>
          <a:bodyPr wrap="none" rtlCol="0">
            <a:spAutoFit/>
          </a:bodyPr>
          <a:lstStyle/>
          <a:p>
            <a:r>
              <a:rPr lang="en-US" altLang="zh-CN" sz="2400" b="1" dirty="0" err="1" smtClean="0">
                <a:solidFill>
                  <a:srgbClr val="00B050"/>
                </a:solidFill>
                <a:ea typeface="黑体" panose="02010609060101010101" pitchFamily="49" charset="-122"/>
              </a:rPr>
              <a:t>PC.en</a:t>
            </a:r>
            <a:r>
              <a:rPr lang="en-US" altLang="zh-CN" sz="2400" b="1" dirty="0" smtClean="0">
                <a:solidFill>
                  <a:srgbClr val="00B050"/>
                </a:solidFill>
                <a:ea typeface="黑体" panose="02010609060101010101" pitchFamily="49" charset="-122"/>
              </a:rPr>
              <a:t>=0</a:t>
            </a:r>
            <a:endParaRPr lang="zh-CN" altLang="en-US" sz="2400" b="1" dirty="0">
              <a:solidFill>
                <a:srgbClr val="00B050"/>
              </a:solidFill>
              <a:ea typeface="黑体" panose="02010609060101010101" pitchFamily="49" charset="-122"/>
            </a:endParaRPr>
          </a:p>
        </p:txBody>
      </p:sp>
      <p:sp>
        <p:nvSpPr>
          <p:cNvPr id="33" name="内容占位符 2"/>
          <p:cNvSpPr txBox="1">
            <a:spLocks/>
          </p:cNvSpPr>
          <p:nvPr/>
        </p:nvSpPr>
        <p:spPr>
          <a:xfrm>
            <a:off x="107504" y="722177"/>
            <a:ext cx="8928992" cy="2706823"/>
          </a:xfrm>
          <a:prstGeom prst="rect">
            <a:avLst/>
          </a:prstGeom>
        </p:spPr>
        <p:txBody>
          <a:bodyPr vert="horz" lIns="91440" tIns="45720" rIns="91440" bIns="45720" rtlCol="0">
            <a:normAutofit fontScale="62500" lnSpcReduction="20000"/>
          </a:bodyPr>
          <a:lstStyle>
            <a:lvl1pPr marL="342900" indent="-342900" algn="l" defTabSz="914400" rtl="0" eaLnBrk="1" fontAlgn="ctr" latinLnBrk="0" hangingPunct="1">
              <a:spcBef>
                <a:spcPts val="1200"/>
              </a:spcBef>
              <a:buClr>
                <a:srgbClr val="00B050"/>
              </a:buClr>
              <a:buSzPct val="50000"/>
              <a:buFont typeface="Wingdings" panose="05000000000000000000" pitchFamily="2" charset="2"/>
              <a:buChar char=""/>
              <a:defRPr sz="32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defTabSz="914400" rtl="0" eaLnBrk="1" fontAlgn="ctr" latinLnBrk="0" hangingPunct="1">
              <a:spcBef>
                <a:spcPts val="1200"/>
              </a:spcBef>
              <a:buClr>
                <a:srgbClr val="0070C0"/>
              </a:buClr>
              <a:buSzPct val="50000"/>
              <a:buFont typeface="Wingdings" panose="05000000000000000000" pitchFamily="2" charset="2"/>
              <a:buChar char="u"/>
              <a:defRPr sz="28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defTabSz="914400" rtl="0" eaLnBrk="1" fontAlgn="ctr" latinLnBrk="0" hangingPunct="1">
              <a:spcBef>
                <a:spcPts val="1200"/>
              </a:spcBef>
              <a:buClr>
                <a:srgbClr val="FF0000"/>
              </a:buClr>
              <a:buSzPct val="50000"/>
              <a:buFont typeface="Wingdings" panose="05000000000000000000" pitchFamily="2" charset="2"/>
              <a:buChar char="l"/>
              <a:defRPr sz="24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defTabSz="914400" rtl="0" eaLnBrk="1" fontAlgn="ctr" latinLnBrk="0" hangingPunct="1">
              <a:spcBef>
                <a:spcPts val="1200"/>
              </a:spcBef>
              <a:buFont typeface="Arial" panose="020B0604020202020204" pitchFamily="34" charset="0"/>
              <a:buChar char="–"/>
              <a:defRPr sz="20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defTabSz="914400" rtl="0" eaLnBrk="1" fontAlgn="ctr" latinLnBrk="0" hangingPunct="1">
              <a:spcBef>
                <a:spcPts val="1200"/>
              </a:spcBef>
              <a:buFont typeface="Arial" panose="020B0604020202020204" pitchFamily="34" charset="0"/>
              <a:buChar char="»"/>
              <a:defRPr sz="20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t>执行动作：</a:t>
            </a:r>
            <a:endParaRPr lang="en-US" altLang="zh-CN" dirty="0" smtClean="0"/>
          </a:p>
          <a:p>
            <a:pPr lvl="1"/>
            <a:r>
              <a:rPr lang="en-US" altLang="zh-CN" dirty="0" smtClean="0">
                <a:sym typeface="Wingdings 2"/>
              </a:rPr>
              <a:t></a:t>
            </a:r>
            <a:r>
              <a:rPr lang="zh-CN" altLang="en-US" dirty="0" smtClean="0">
                <a:sym typeface="Wingdings 2"/>
              </a:rPr>
              <a:t>冻结</a:t>
            </a:r>
            <a:r>
              <a:rPr lang="en-US" altLang="zh-CN" dirty="0" smtClean="0"/>
              <a:t>IF/ID</a:t>
            </a:r>
            <a:r>
              <a:rPr lang="zh-CN" altLang="en-US" dirty="0" smtClean="0"/>
              <a:t>：</a:t>
            </a:r>
            <a:r>
              <a:rPr lang="en-US" altLang="zh-CN" dirty="0" smtClean="0"/>
              <a:t>sub</a:t>
            </a:r>
            <a:r>
              <a:rPr lang="zh-CN" altLang="en-US" dirty="0" smtClean="0"/>
              <a:t>继续被保存</a:t>
            </a:r>
            <a:endParaRPr lang="en-US" altLang="zh-CN" dirty="0" smtClean="0"/>
          </a:p>
          <a:p>
            <a:pPr lvl="1"/>
            <a:r>
              <a:rPr lang="en-US" altLang="zh-CN" dirty="0" smtClean="0">
                <a:sym typeface="Wingdings 2"/>
              </a:rPr>
              <a:t></a:t>
            </a:r>
            <a:r>
              <a:rPr lang="zh-CN" altLang="en-US" dirty="0" smtClean="0">
                <a:sym typeface="Wingdings 2"/>
              </a:rPr>
              <a:t>清除</a:t>
            </a:r>
            <a:r>
              <a:rPr lang="en-US" altLang="zh-CN" dirty="0" smtClean="0">
                <a:sym typeface="Wingdings 2"/>
              </a:rPr>
              <a:t>ID/EX</a:t>
            </a:r>
            <a:r>
              <a:rPr lang="zh-CN" altLang="en-US" dirty="0" smtClean="0">
                <a:sym typeface="Wingdings 2"/>
              </a:rPr>
              <a:t>：</a:t>
            </a:r>
            <a:r>
              <a:rPr lang="zh-CN" altLang="en-US" dirty="0" smtClean="0"/>
              <a:t>指令全为</a:t>
            </a:r>
            <a:r>
              <a:rPr lang="en-US" altLang="zh-CN" dirty="0" smtClean="0"/>
              <a:t>0</a:t>
            </a:r>
            <a:r>
              <a:rPr lang="zh-CN" altLang="en-US" dirty="0" smtClean="0"/>
              <a:t>，等价于插入</a:t>
            </a:r>
            <a:r>
              <a:rPr lang="en-US" altLang="zh-CN" dirty="0" err="1" smtClean="0"/>
              <a:t>NOP</a:t>
            </a:r>
            <a:endParaRPr lang="en-US" altLang="zh-CN" dirty="0" smtClean="0"/>
          </a:p>
          <a:p>
            <a:pPr lvl="1"/>
            <a:r>
              <a:rPr lang="en-US" altLang="zh-CN" dirty="0" smtClean="0">
                <a:solidFill>
                  <a:srgbClr val="FF0000"/>
                </a:solidFill>
                <a:sym typeface="Wingdings 2"/>
              </a:rPr>
              <a:t></a:t>
            </a:r>
            <a:r>
              <a:rPr lang="zh-CN" altLang="en-US" dirty="0" smtClean="0">
                <a:solidFill>
                  <a:srgbClr val="FF0000"/>
                </a:solidFill>
                <a:sym typeface="Wingdings 2"/>
              </a:rPr>
              <a:t>禁止</a:t>
            </a:r>
            <a:r>
              <a:rPr lang="en-US" altLang="zh-CN" dirty="0" smtClean="0">
                <a:solidFill>
                  <a:srgbClr val="FF0000"/>
                </a:solidFill>
                <a:sym typeface="Wingdings 2"/>
              </a:rPr>
              <a:t>PC</a:t>
            </a:r>
            <a:r>
              <a:rPr lang="zh-CN" altLang="en-US" dirty="0" smtClean="0">
                <a:solidFill>
                  <a:srgbClr val="FF0000"/>
                </a:solidFill>
                <a:sym typeface="Wingdings 2"/>
              </a:rPr>
              <a:t>：防止</a:t>
            </a:r>
            <a:r>
              <a:rPr lang="en-US" altLang="zh-CN" dirty="0" smtClean="0">
                <a:solidFill>
                  <a:srgbClr val="FF0000"/>
                </a:solidFill>
                <a:sym typeface="Wingdings 2"/>
              </a:rPr>
              <a:t>PC</a:t>
            </a:r>
            <a:r>
              <a:rPr lang="zh-CN" altLang="en-US" dirty="0" smtClean="0">
                <a:solidFill>
                  <a:srgbClr val="FF0000"/>
                </a:solidFill>
                <a:sym typeface="Wingdings 2"/>
              </a:rPr>
              <a:t>继续计数，</a:t>
            </a:r>
            <a:r>
              <a:rPr lang="en-US" altLang="zh-CN" dirty="0" smtClean="0">
                <a:solidFill>
                  <a:srgbClr val="FF0000"/>
                </a:solidFill>
                <a:sym typeface="Wingdings 2"/>
              </a:rPr>
              <a:t>PC</a:t>
            </a:r>
            <a:r>
              <a:rPr lang="zh-CN" altLang="en-US" dirty="0" smtClean="0">
                <a:solidFill>
                  <a:srgbClr val="FF0000"/>
                </a:solidFill>
                <a:sym typeface="Wingdings 2"/>
              </a:rPr>
              <a:t>应保持为</a:t>
            </a:r>
            <a:r>
              <a:rPr lang="en-US" altLang="zh-CN" dirty="0" err="1" smtClean="0">
                <a:solidFill>
                  <a:srgbClr val="FF0000"/>
                </a:solidFill>
                <a:sym typeface="Wingdings 2"/>
              </a:rPr>
              <a:t>PC+4</a:t>
            </a:r>
            <a:endParaRPr lang="en-US" altLang="zh-CN" dirty="0" smtClean="0">
              <a:solidFill>
                <a:srgbClr val="FF0000"/>
              </a:solidFill>
              <a:sym typeface="Wingdings 2"/>
            </a:endParaRPr>
          </a:p>
          <a:p>
            <a:r>
              <a:rPr lang="zh-CN" altLang="en-US" dirty="0" smtClean="0">
                <a:sym typeface="Wingdings 2"/>
              </a:rPr>
              <a:t>数据通路：将</a:t>
            </a:r>
            <a:r>
              <a:rPr lang="en-US" altLang="zh-CN" dirty="0" smtClean="0">
                <a:sym typeface="Wingdings 2"/>
              </a:rPr>
              <a:t>PC</a:t>
            </a:r>
            <a:r>
              <a:rPr lang="zh-CN" altLang="en-US" dirty="0" smtClean="0">
                <a:sym typeface="Wingdings 2"/>
              </a:rPr>
              <a:t>修改为使能型寄存器</a:t>
            </a:r>
            <a:endParaRPr lang="en-US" altLang="zh-CN" dirty="0" smtClean="0">
              <a:sym typeface="Wingdings 2"/>
            </a:endParaRPr>
          </a:p>
          <a:p>
            <a:r>
              <a:rPr lang="zh-CN" altLang="en-US" dirty="0" smtClean="0">
                <a:sym typeface="Wingdings 2"/>
              </a:rPr>
              <a:t>控制系统：增加</a:t>
            </a:r>
            <a:r>
              <a:rPr lang="en-US" altLang="zh-CN" dirty="0" err="1" smtClean="0">
                <a:sym typeface="Wingdings 2"/>
              </a:rPr>
              <a:t>PC.en</a:t>
            </a:r>
            <a:r>
              <a:rPr lang="zh-CN" altLang="en-US" dirty="0" smtClean="0">
                <a:sym typeface="Wingdings 2"/>
              </a:rPr>
              <a:t>控制信号</a:t>
            </a:r>
            <a:endParaRPr lang="en-US" altLang="zh-CN" dirty="0" smtClean="0">
              <a:sym typeface="Wingdings 2"/>
            </a:endParaRPr>
          </a:p>
          <a:p>
            <a:pPr lvl="1"/>
            <a:r>
              <a:rPr lang="zh-CN" altLang="en-US" dirty="0" smtClean="0">
                <a:sym typeface="Wingdings 2"/>
              </a:rPr>
              <a:t>当</a:t>
            </a:r>
            <a:r>
              <a:rPr lang="en-US" altLang="zh-CN" dirty="0" err="1">
                <a:sym typeface="Wingdings 2"/>
              </a:rPr>
              <a:t>PC.en</a:t>
            </a:r>
            <a:r>
              <a:rPr lang="zh-CN" altLang="en-US" dirty="0" smtClean="0">
                <a:sym typeface="Wingdings 2"/>
              </a:rPr>
              <a:t>为</a:t>
            </a:r>
            <a:r>
              <a:rPr lang="en-US" altLang="zh-CN" dirty="0" smtClean="0">
                <a:sym typeface="Wingdings 2"/>
              </a:rPr>
              <a:t>0</a:t>
            </a:r>
            <a:r>
              <a:rPr lang="zh-CN" altLang="en-US" dirty="0" smtClean="0">
                <a:sym typeface="Wingdings 2"/>
              </a:rPr>
              <a:t>时，</a:t>
            </a:r>
            <a:r>
              <a:rPr lang="en-US" altLang="zh-CN" dirty="0" smtClean="0">
                <a:sym typeface="Wingdings 2"/>
              </a:rPr>
              <a:t>PC</a:t>
            </a:r>
            <a:r>
              <a:rPr lang="zh-CN" altLang="en-US" dirty="0" smtClean="0">
                <a:sym typeface="Wingdings 2"/>
              </a:rPr>
              <a:t>在下个</a:t>
            </a:r>
            <a:r>
              <a:rPr lang="en-US" altLang="zh-CN" dirty="0" smtClean="0">
                <a:sym typeface="Wingdings 2"/>
              </a:rPr>
              <a:t>clock</a:t>
            </a:r>
            <a:r>
              <a:rPr lang="zh-CN" altLang="en-US" dirty="0" smtClean="0">
                <a:sym typeface="Wingdings 2"/>
              </a:rPr>
              <a:t>上升沿到来时保持不变</a:t>
            </a:r>
            <a:endParaRPr lang="en-US" altLang="zh-CN" dirty="0"/>
          </a:p>
        </p:txBody>
      </p:sp>
      <p:sp>
        <p:nvSpPr>
          <p:cNvPr id="34" name="灯片编号占位符 3"/>
          <p:cNvSpPr>
            <a:spLocks noGrp="1"/>
          </p:cNvSpPr>
          <p:nvPr>
            <p:ph type="sldNum" sz="quarter" idx="12"/>
          </p:nvPr>
        </p:nvSpPr>
        <p:spPr>
          <a:xfrm>
            <a:off x="3419872" y="6480358"/>
            <a:ext cx="2448272" cy="365125"/>
          </a:xfrm>
        </p:spPr>
        <p:txBody>
          <a:bodyPr/>
          <a:lstStyle/>
          <a:p>
            <a:fld id="{28830286-F6D1-4D88-8A08-C1E3876262BA}" type="slidenum">
              <a:rPr lang="zh-CN" altLang="en-US" smtClean="0">
                <a:solidFill>
                  <a:prstClr val="black"/>
                </a:solidFill>
              </a:rPr>
              <a:pPr/>
              <a:t>75</a:t>
            </a:fld>
            <a:endParaRPr lang="zh-CN" altLang="en-US" dirty="0">
              <a:solidFill>
                <a:prstClr val="black"/>
              </a:solidFill>
            </a:endParaRPr>
          </a:p>
        </p:txBody>
      </p:sp>
    </p:spTree>
    <p:extLst>
      <p:ext uri="{BB962C8B-B14F-4D97-AF65-F5344CB8AC3E}">
        <p14:creationId xmlns:p14="http://schemas.microsoft.com/office/powerpoint/2010/main" val="307226880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如何插入</a:t>
            </a:r>
            <a:r>
              <a:rPr lang="en-US" altLang="zh-CN" dirty="0" err="1" smtClean="0"/>
              <a:t>NOP</a:t>
            </a:r>
            <a:r>
              <a:rPr lang="zh-CN" altLang="en-US" dirty="0" smtClean="0"/>
              <a:t>指令？</a:t>
            </a:r>
            <a:endParaRPr lang="zh-CN" altLang="en-US" dirty="0"/>
          </a:p>
        </p:txBody>
      </p:sp>
      <p:sp>
        <p:nvSpPr>
          <p:cNvPr id="3" name="内容占位符 2"/>
          <p:cNvSpPr>
            <a:spLocks noGrp="1"/>
          </p:cNvSpPr>
          <p:nvPr>
            <p:ph idx="1"/>
          </p:nvPr>
        </p:nvSpPr>
        <p:spPr>
          <a:xfrm>
            <a:off x="-108520" y="847210"/>
            <a:ext cx="4176463" cy="3733918"/>
          </a:xfrm>
          <a:ln>
            <a:noFill/>
          </a:ln>
        </p:spPr>
        <p:txBody>
          <a:bodyPr>
            <a:normAutofit lnSpcReduction="10000"/>
          </a:bodyPr>
          <a:lstStyle/>
          <a:p>
            <a:r>
              <a:rPr lang="en-US" altLang="zh-CN" dirty="0" err="1" smtClean="0"/>
              <a:t>lw</a:t>
            </a:r>
            <a:r>
              <a:rPr lang="zh-CN" altLang="en-US" dirty="0" smtClean="0"/>
              <a:t>冒险处理示例伪代码</a:t>
            </a:r>
            <a:endParaRPr lang="en-US" altLang="zh-CN" dirty="0" smtClean="0"/>
          </a:p>
          <a:p>
            <a:pPr algn="just"/>
            <a:r>
              <a:rPr lang="zh-CN" altLang="en-US" dirty="0"/>
              <a:t>注意：</a:t>
            </a:r>
            <a:r>
              <a:rPr lang="zh-CN" altLang="en-US" dirty="0" smtClean="0"/>
              <a:t>时序关系</a:t>
            </a:r>
            <a:endParaRPr lang="en-US" altLang="zh-CN" dirty="0"/>
          </a:p>
          <a:p>
            <a:pPr lvl="1" algn="just"/>
            <a:r>
              <a:rPr lang="en-US" altLang="zh-CN" dirty="0" smtClean="0"/>
              <a:t>NOP</a:t>
            </a:r>
            <a:r>
              <a:rPr lang="zh-CN" altLang="en-US" dirty="0"/>
              <a:t>是在</a:t>
            </a:r>
            <a:r>
              <a:rPr lang="en-US" altLang="zh-CN" dirty="0" err="1"/>
              <a:t>clk3</a:t>
            </a:r>
            <a:r>
              <a:rPr lang="zh-CN" altLang="en-US" dirty="0"/>
              <a:t>上升沿后</a:t>
            </a:r>
            <a:r>
              <a:rPr lang="zh-CN" altLang="en-US" dirty="0" smtClean="0"/>
              <a:t>发生，即寄存器值在</a:t>
            </a:r>
            <a:r>
              <a:rPr lang="en-US" altLang="zh-CN" dirty="0" err="1" smtClean="0"/>
              <a:t>clk3</a:t>
            </a:r>
            <a:r>
              <a:rPr lang="zh-CN" altLang="en-US" dirty="0" smtClean="0"/>
              <a:t>上升沿到来时发生变化</a:t>
            </a:r>
            <a:r>
              <a:rPr lang="en-US" altLang="zh-CN" dirty="0" smtClean="0"/>
              <a:t>(</a:t>
            </a:r>
            <a:r>
              <a:rPr lang="zh-CN" altLang="en-US" dirty="0" smtClean="0"/>
              <a:t>或保持不变</a:t>
            </a:r>
            <a:r>
              <a:rPr lang="en-US" altLang="zh-CN" dirty="0" smtClean="0"/>
              <a:t>)</a:t>
            </a:r>
            <a:endParaRPr lang="zh-CN" altLang="en-US" dirty="0"/>
          </a:p>
        </p:txBody>
      </p:sp>
      <p:sp>
        <p:nvSpPr>
          <p:cNvPr id="4" name="TextBox 3"/>
          <p:cNvSpPr txBox="1"/>
          <p:nvPr/>
        </p:nvSpPr>
        <p:spPr>
          <a:xfrm>
            <a:off x="3923927" y="841936"/>
            <a:ext cx="5394425" cy="1938992"/>
          </a:xfrm>
          <a:prstGeom prst="rect">
            <a:avLst/>
          </a:prstGeom>
          <a:noFill/>
          <a:ln w="19050">
            <a:solidFill>
              <a:schemeClr val="tx1"/>
            </a:solidFill>
            <a:prstDash val="lgDash"/>
          </a:ln>
          <a:effectLst/>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altLang="zh-CN" sz="2000" b="1" dirty="0" smtClean="0">
                <a:solidFill>
                  <a:schemeClr val="tx1"/>
                </a:solidFill>
                <a:latin typeface="Courier New" panose="02070309020205020404" pitchFamily="49" charset="0"/>
                <a:cs typeface="Courier New" panose="02070309020205020404" pitchFamily="49" charset="0"/>
              </a:rPr>
              <a:t>If</a:t>
            </a:r>
            <a:r>
              <a:rPr lang="en-US" altLang="zh-CN" sz="2000" b="1" dirty="0">
                <a:solidFill>
                  <a:schemeClr val="tx1"/>
                </a:solidFill>
                <a:latin typeface="Courier New" panose="02070309020205020404" pitchFamily="49" charset="0"/>
                <a:cs typeface="Courier New" panose="02070309020205020404" pitchFamily="49" charset="0"/>
              </a:rPr>
              <a:t>(</a:t>
            </a:r>
            <a:r>
              <a:rPr lang="en-US" altLang="zh-CN" sz="2000" b="1" dirty="0" smtClean="0">
                <a:solidFill>
                  <a:schemeClr val="tx1"/>
                </a:solidFill>
                <a:latin typeface="Courier New" panose="02070309020205020404" pitchFamily="49" charset="0"/>
                <a:cs typeface="Courier New" panose="02070309020205020404" pitchFamily="49" charset="0"/>
              </a:rPr>
              <a:t>(ID/</a:t>
            </a:r>
            <a:r>
              <a:rPr lang="en-US" altLang="zh-CN" sz="2000" b="1" dirty="0" err="1" smtClean="0">
                <a:solidFill>
                  <a:schemeClr val="tx1"/>
                </a:solidFill>
                <a:latin typeface="Courier New" panose="02070309020205020404" pitchFamily="49" charset="0"/>
                <a:cs typeface="Courier New" panose="02070309020205020404" pitchFamily="49" charset="0"/>
              </a:rPr>
              <a:t>EX.MemRead</a:t>
            </a:r>
            <a:r>
              <a:rPr lang="en-US" altLang="zh-CN" sz="2000" b="1" dirty="0" smtClean="0">
                <a:solidFill>
                  <a:schemeClr val="tx1"/>
                </a:solidFill>
                <a:latin typeface="Courier New" panose="02070309020205020404" pitchFamily="49" charset="0"/>
                <a:cs typeface="Courier New" panose="02070309020205020404" pitchFamily="49" charset="0"/>
              </a:rPr>
              <a:t>) &amp; //</a:t>
            </a:r>
            <a:r>
              <a:rPr lang="zh-CN" altLang="en-US" b="1" dirty="0" smtClean="0">
                <a:solidFill>
                  <a:schemeClr val="tx1"/>
                </a:solidFill>
                <a:latin typeface="Courier New" panose="02070309020205020404" pitchFamily="49" charset="0"/>
                <a:cs typeface="Courier New" panose="02070309020205020404" pitchFamily="49" charset="0"/>
              </a:rPr>
              <a:t>前一条指令是</a:t>
            </a:r>
            <a:r>
              <a:rPr lang="en-US" altLang="zh-CN" b="1" dirty="0" err="1" smtClean="0">
                <a:solidFill>
                  <a:schemeClr val="tx1"/>
                </a:solidFill>
                <a:latin typeface="Courier New" panose="02070309020205020404" pitchFamily="49" charset="0"/>
                <a:cs typeface="Courier New" panose="02070309020205020404" pitchFamily="49" charset="0"/>
              </a:rPr>
              <a:t>lw</a:t>
            </a:r>
            <a:endParaRPr lang="en-US" altLang="zh-CN" b="1" dirty="0" smtClean="0">
              <a:solidFill>
                <a:schemeClr val="tx1"/>
              </a:solidFill>
              <a:latin typeface="Courier New" panose="02070309020205020404" pitchFamily="49" charset="0"/>
              <a:cs typeface="Courier New" panose="02070309020205020404" pitchFamily="49" charset="0"/>
            </a:endParaRPr>
          </a:p>
          <a:p>
            <a:r>
              <a:rPr lang="en-US" altLang="zh-CN" sz="2000" b="1" dirty="0">
                <a:solidFill>
                  <a:schemeClr val="tx1"/>
                </a:solidFill>
                <a:latin typeface="Courier New" panose="02070309020205020404" pitchFamily="49" charset="0"/>
                <a:cs typeface="Courier New" panose="02070309020205020404" pitchFamily="49" charset="0"/>
              </a:rPr>
              <a:t> </a:t>
            </a:r>
            <a:r>
              <a:rPr lang="en-US" altLang="zh-CN" sz="2000" b="1" dirty="0" smtClean="0">
                <a:solidFill>
                  <a:schemeClr val="tx1"/>
                </a:solidFill>
                <a:latin typeface="Courier New" panose="02070309020205020404" pitchFamily="49" charset="0"/>
                <a:cs typeface="Courier New" panose="02070309020205020404" pitchFamily="49" charset="0"/>
              </a:rPr>
              <a:t>  ((ID/</a:t>
            </a:r>
            <a:r>
              <a:rPr lang="en-US" altLang="zh-CN" sz="2000" b="1" dirty="0" err="1" smtClean="0">
                <a:solidFill>
                  <a:schemeClr val="tx1"/>
                </a:solidFill>
                <a:latin typeface="Courier New" panose="02070309020205020404" pitchFamily="49" charset="0"/>
                <a:cs typeface="Courier New" panose="02070309020205020404" pitchFamily="49" charset="0"/>
              </a:rPr>
              <a:t>EX.rt</a:t>
            </a:r>
            <a:r>
              <a:rPr lang="en-US" altLang="zh-CN" sz="2000" b="1" dirty="0" smtClean="0">
                <a:solidFill>
                  <a:schemeClr val="tx1"/>
                </a:solidFill>
                <a:latin typeface="Courier New" panose="02070309020205020404" pitchFamily="49" charset="0"/>
                <a:cs typeface="Courier New" panose="02070309020205020404" pitchFamily="49" charset="0"/>
              </a:rPr>
              <a:t> == IF/</a:t>
            </a:r>
            <a:r>
              <a:rPr lang="en-US" altLang="zh-CN" sz="2000" b="1" dirty="0" err="1" smtClean="0">
                <a:solidFill>
                  <a:schemeClr val="tx1"/>
                </a:solidFill>
                <a:latin typeface="Courier New" panose="02070309020205020404" pitchFamily="49" charset="0"/>
                <a:cs typeface="Courier New" panose="02070309020205020404" pitchFamily="49" charset="0"/>
              </a:rPr>
              <a:t>ID.rs</a:t>
            </a:r>
            <a:r>
              <a:rPr lang="en-US" altLang="zh-CN" sz="2000" b="1" dirty="0" smtClean="0">
                <a:solidFill>
                  <a:schemeClr val="tx1"/>
                </a:solidFill>
                <a:latin typeface="Courier New" panose="02070309020205020404" pitchFamily="49" charset="0"/>
                <a:cs typeface="Courier New" panose="02070309020205020404" pitchFamily="49" charset="0"/>
              </a:rPr>
              <a:t>) |</a:t>
            </a:r>
          </a:p>
          <a:p>
            <a:r>
              <a:rPr lang="en-US" altLang="zh-CN" sz="2000" b="1" dirty="0" smtClean="0">
                <a:solidFill>
                  <a:schemeClr val="tx1"/>
                </a:solidFill>
                <a:latin typeface="Courier New" panose="02070309020205020404" pitchFamily="49" charset="0"/>
                <a:cs typeface="Courier New" panose="02070309020205020404" pitchFamily="49" charset="0"/>
              </a:rPr>
              <a:t>    (ID/</a:t>
            </a:r>
            <a:r>
              <a:rPr lang="en-US" altLang="zh-CN" sz="2000" b="1" dirty="0" err="1" smtClean="0">
                <a:solidFill>
                  <a:schemeClr val="tx1"/>
                </a:solidFill>
                <a:latin typeface="Courier New" panose="02070309020205020404" pitchFamily="49" charset="0"/>
                <a:cs typeface="Courier New" panose="02070309020205020404" pitchFamily="49" charset="0"/>
              </a:rPr>
              <a:t>EX.rt</a:t>
            </a:r>
            <a:r>
              <a:rPr lang="en-US" altLang="zh-CN" sz="2000" b="1" dirty="0" smtClean="0">
                <a:solidFill>
                  <a:schemeClr val="tx1"/>
                </a:solidFill>
                <a:latin typeface="Courier New" panose="02070309020205020404" pitchFamily="49" charset="0"/>
                <a:cs typeface="Courier New" panose="02070309020205020404" pitchFamily="49" charset="0"/>
              </a:rPr>
              <a:t> == IF/</a:t>
            </a:r>
            <a:r>
              <a:rPr lang="en-US" altLang="zh-CN" sz="2000" b="1" dirty="0" err="1" smtClean="0">
                <a:solidFill>
                  <a:schemeClr val="tx1"/>
                </a:solidFill>
                <a:latin typeface="Courier New" panose="02070309020205020404" pitchFamily="49" charset="0"/>
                <a:cs typeface="Courier New" panose="02070309020205020404" pitchFamily="49" charset="0"/>
              </a:rPr>
              <a:t>ID.rt</a:t>
            </a:r>
            <a:r>
              <a:rPr lang="en-US" altLang="zh-CN" sz="2000" b="1" dirty="0" smtClean="0">
                <a:solidFill>
                  <a:schemeClr val="tx1"/>
                </a:solidFill>
                <a:latin typeface="Courier New" panose="02070309020205020404" pitchFamily="49" charset="0"/>
                <a:cs typeface="Courier New" panose="02070309020205020404" pitchFamily="49" charset="0"/>
              </a:rPr>
              <a:t>)))</a:t>
            </a:r>
          </a:p>
          <a:p>
            <a:r>
              <a:rPr lang="en-US" altLang="zh-CN" sz="2000" b="1" dirty="0" smtClean="0">
                <a:solidFill>
                  <a:schemeClr val="tx1"/>
                </a:solidFill>
                <a:latin typeface="Courier New" panose="02070309020205020404" pitchFamily="49" charset="0"/>
                <a:cs typeface="Courier New" panose="02070309020205020404" pitchFamily="49" charset="0"/>
              </a:rPr>
              <a:t>    IF/</a:t>
            </a:r>
            <a:r>
              <a:rPr lang="en-US" altLang="zh-CN" sz="2000" b="1" dirty="0" err="1" smtClean="0">
                <a:solidFill>
                  <a:schemeClr val="tx1"/>
                </a:solidFill>
                <a:latin typeface="Courier New" panose="02070309020205020404" pitchFamily="49" charset="0"/>
                <a:cs typeface="Courier New" panose="02070309020205020404" pitchFamily="49" charset="0"/>
              </a:rPr>
              <a:t>ID.en</a:t>
            </a:r>
            <a:r>
              <a:rPr lang="en-US" altLang="zh-CN" sz="2000" b="1" dirty="0" smtClean="0">
                <a:solidFill>
                  <a:schemeClr val="tx1"/>
                </a:solidFill>
                <a:latin typeface="Courier New" panose="02070309020205020404" pitchFamily="49" charset="0"/>
                <a:cs typeface="Courier New" panose="02070309020205020404" pitchFamily="49" charset="0"/>
              </a:rPr>
              <a:t> </a:t>
            </a:r>
            <a:r>
              <a:rPr lang="en-US" altLang="zh-CN" sz="2000" b="1" dirty="0" smtClean="0">
                <a:solidFill>
                  <a:schemeClr val="tx1"/>
                </a:solidFill>
                <a:latin typeface="Courier New" panose="02070309020205020404" pitchFamily="49" charset="0"/>
                <a:cs typeface="Courier New" panose="02070309020205020404" pitchFamily="49" charset="0"/>
                <a:sym typeface="Wingdings" panose="05000000000000000000" pitchFamily="2" charset="2"/>
              </a:rPr>
              <a:t></a:t>
            </a:r>
            <a:r>
              <a:rPr lang="en-US" altLang="zh-CN" sz="2000" b="1" dirty="0" smtClean="0">
                <a:solidFill>
                  <a:schemeClr val="tx1"/>
                </a:solidFill>
                <a:latin typeface="Courier New" panose="02070309020205020404" pitchFamily="49" charset="0"/>
                <a:cs typeface="Courier New" panose="02070309020205020404" pitchFamily="49" charset="0"/>
              </a:rPr>
              <a:t> </a:t>
            </a:r>
            <a:r>
              <a:rPr lang="zh-CN" altLang="en-US" sz="2000" b="1" dirty="0" smtClean="0">
                <a:solidFill>
                  <a:schemeClr val="tx1"/>
                </a:solidFill>
                <a:latin typeface="Courier New" panose="02070309020205020404" pitchFamily="49" charset="0"/>
                <a:cs typeface="Courier New" panose="02070309020205020404" pitchFamily="49" charset="0"/>
              </a:rPr>
              <a:t>禁止</a:t>
            </a:r>
            <a:r>
              <a:rPr lang="en-US" altLang="zh-CN" sz="2000" b="1" dirty="0" smtClean="0">
                <a:solidFill>
                  <a:schemeClr val="tx1"/>
                </a:solidFill>
                <a:latin typeface="Courier New" panose="02070309020205020404" pitchFamily="49" charset="0"/>
                <a:cs typeface="Courier New" panose="02070309020205020404" pitchFamily="49" charset="0"/>
              </a:rPr>
              <a:t>(disable)</a:t>
            </a:r>
          </a:p>
          <a:p>
            <a:r>
              <a:rPr lang="en-US" altLang="zh-CN" sz="2000" b="1" dirty="0" smtClean="0">
                <a:solidFill>
                  <a:schemeClr val="tx1"/>
                </a:solidFill>
                <a:latin typeface="Courier New" panose="02070309020205020404" pitchFamily="49" charset="0"/>
                <a:cs typeface="Courier New" panose="02070309020205020404" pitchFamily="49" charset="0"/>
              </a:rPr>
              <a:t>    ID/</a:t>
            </a:r>
            <a:r>
              <a:rPr lang="en-US" altLang="zh-CN" sz="2000" b="1" dirty="0" err="1" smtClean="0">
                <a:solidFill>
                  <a:schemeClr val="tx1"/>
                </a:solidFill>
                <a:latin typeface="Courier New" panose="02070309020205020404" pitchFamily="49" charset="0"/>
                <a:cs typeface="Courier New" panose="02070309020205020404" pitchFamily="49" charset="0"/>
              </a:rPr>
              <a:t>EX.clr</a:t>
            </a:r>
            <a:r>
              <a:rPr lang="en-US" altLang="zh-CN" sz="2000" b="1" dirty="0" smtClean="0">
                <a:solidFill>
                  <a:schemeClr val="tx1"/>
                </a:solidFill>
                <a:latin typeface="Courier New" panose="02070309020205020404" pitchFamily="49" charset="0"/>
                <a:cs typeface="Courier New" panose="02070309020205020404" pitchFamily="49" charset="0"/>
              </a:rPr>
              <a:t> </a:t>
            </a:r>
            <a:r>
              <a:rPr lang="en-US" altLang="zh-CN" sz="2000" b="1" dirty="0" smtClean="0">
                <a:solidFill>
                  <a:schemeClr val="tx1"/>
                </a:solidFill>
                <a:latin typeface="Courier New" panose="02070309020205020404" pitchFamily="49" charset="0"/>
                <a:cs typeface="Courier New" panose="02070309020205020404" pitchFamily="49" charset="0"/>
                <a:sym typeface="Wingdings" panose="05000000000000000000" pitchFamily="2" charset="2"/>
              </a:rPr>
              <a:t></a:t>
            </a:r>
            <a:r>
              <a:rPr lang="en-US" altLang="zh-CN" sz="2000" b="1" dirty="0" smtClean="0">
                <a:solidFill>
                  <a:schemeClr val="tx1"/>
                </a:solidFill>
                <a:latin typeface="Courier New" panose="02070309020205020404" pitchFamily="49" charset="0"/>
                <a:cs typeface="Courier New" panose="02070309020205020404" pitchFamily="49" charset="0"/>
              </a:rPr>
              <a:t> </a:t>
            </a:r>
            <a:r>
              <a:rPr lang="zh-CN" altLang="en-US" sz="2000" b="1" dirty="0" smtClean="0">
                <a:solidFill>
                  <a:schemeClr val="tx1"/>
                </a:solidFill>
                <a:latin typeface="Courier New" panose="02070309020205020404" pitchFamily="49" charset="0"/>
                <a:cs typeface="Courier New" panose="02070309020205020404" pitchFamily="49" charset="0"/>
              </a:rPr>
              <a:t>清除</a:t>
            </a:r>
            <a:r>
              <a:rPr lang="en-US" altLang="zh-CN" sz="2000" b="1" dirty="0" smtClean="0">
                <a:solidFill>
                  <a:schemeClr val="tx1"/>
                </a:solidFill>
                <a:latin typeface="Courier New" panose="02070309020205020404" pitchFamily="49" charset="0"/>
                <a:cs typeface="Courier New" panose="02070309020205020404" pitchFamily="49" charset="0"/>
              </a:rPr>
              <a:t>(reset)</a:t>
            </a:r>
          </a:p>
          <a:p>
            <a:r>
              <a:rPr lang="en-US" altLang="zh-CN" sz="2000" b="1" dirty="0">
                <a:solidFill>
                  <a:schemeClr val="tx1"/>
                </a:solidFill>
                <a:latin typeface="Courier New" panose="02070309020205020404" pitchFamily="49" charset="0"/>
                <a:cs typeface="Courier New" panose="02070309020205020404" pitchFamily="49" charset="0"/>
              </a:rPr>
              <a:t> </a:t>
            </a:r>
            <a:r>
              <a:rPr lang="en-US" altLang="zh-CN" sz="2000" b="1" dirty="0" smtClean="0">
                <a:solidFill>
                  <a:schemeClr val="tx1"/>
                </a:solidFill>
                <a:latin typeface="Courier New" panose="02070309020205020404" pitchFamily="49" charset="0"/>
                <a:cs typeface="Courier New" panose="02070309020205020404" pitchFamily="49" charset="0"/>
              </a:rPr>
              <a:t>   </a:t>
            </a:r>
            <a:r>
              <a:rPr lang="en-US" altLang="zh-CN" sz="2000" b="1" dirty="0" err="1" smtClean="0">
                <a:solidFill>
                  <a:schemeClr val="tx1"/>
                </a:solidFill>
                <a:latin typeface="Courier New" panose="02070309020205020404" pitchFamily="49" charset="0"/>
                <a:cs typeface="Courier New" panose="02070309020205020404" pitchFamily="49" charset="0"/>
              </a:rPr>
              <a:t>PC.en</a:t>
            </a:r>
            <a:r>
              <a:rPr lang="en-US" altLang="zh-CN" sz="2000" b="1" dirty="0" smtClean="0">
                <a:solidFill>
                  <a:schemeClr val="tx1"/>
                </a:solidFill>
                <a:latin typeface="Courier New" panose="02070309020205020404" pitchFamily="49" charset="0"/>
                <a:cs typeface="Courier New" panose="02070309020205020404" pitchFamily="49" charset="0"/>
              </a:rPr>
              <a:t> </a:t>
            </a:r>
            <a:r>
              <a:rPr lang="en-US" altLang="zh-CN" sz="2000" b="1" dirty="0" smtClean="0">
                <a:solidFill>
                  <a:schemeClr val="tx1"/>
                </a:solidFill>
                <a:latin typeface="Courier New" panose="02070309020205020404" pitchFamily="49" charset="0"/>
                <a:cs typeface="Courier New" panose="02070309020205020404" pitchFamily="49" charset="0"/>
                <a:sym typeface="Wingdings" panose="05000000000000000000" pitchFamily="2" charset="2"/>
              </a:rPr>
              <a:t></a:t>
            </a:r>
            <a:r>
              <a:rPr lang="en-US" altLang="zh-CN" sz="2000" b="1" dirty="0" smtClean="0">
                <a:solidFill>
                  <a:schemeClr val="tx1"/>
                </a:solidFill>
                <a:latin typeface="Courier New" panose="02070309020205020404" pitchFamily="49" charset="0"/>
                <a:cs typeface="Courier New" panose="02070309020205020404" pitchFamily="49" charset="0"/>
              </a:rPr>
              <a:t> </a:t>
            </a:r>
            <a:r>
              <a:rPr lang="zh-CN" altLang="en-US" sz="2000" b="1" dirty="0" smtClean="0">
                <a:solidFill>
                  <a:schemeClr val="tx1"/>
                </a:solidFill>
                <a:latin typeface="Courier New" panose="02070309020205020404" pitchFamily="49" charset="0"/>
                <a:cs typeface="Courier New" panose="02070309020205020404" pitchFamily="49" charset="0"/>
              </a:rPr>
              <a:t>禁止</a:t>
            </a:r>
            <a:r>
              <a:rPr lang="en-US" altLang="zh-CN" sz="2000" b="1" dirty="0" smtClean="0">
                <a:solidFill>
                  <a:schemeClr val="tx1"/>
                </a:solidFill>
                <a:latin typeface="Courier New" panose="02070309020205020404" pitchFamily="49" charset="0"/>
                <a:cs typeface="Courier New" panose="02070309020205020404" pitchFamily="49" charset="0"/>
              </a:rPr>
              <a:t>(disable)</a:t>
            </a:r>
            <a:endParaRPr lang="en-US" altLang="zh-CN" sz="2000" b="1" dirty="0">
              <a:solidFill>
                <a:schemeClr val="tx1"/>
              </a:solidFill>
              <a:latin typeface="Courier New" panose="02070309020205020404" pitchFamily="49" charset="0"/>
              <a:cs typeface="Courier New" panose="02070309020205020404" pitchFamily="49" charset="0"/>
            </a:endParaRPr>
          </a:p>
        </p:txBody>
      </p:sp>
      <p:graphicFrame>
        <p:nvGraphicFramePr>
          <p:cNvPr id="31" name="表格 30"/>
          <p:cNvGraphicFramePr>
            <a:graphicFrameLocks noGrp="1"/>
          </p:cNvGraphicFramePr>
          <p:nvPr>
            <p:extLst>
              <p:ext uri="{D42A27DB-BD31-4B8C-83A1-F6EECF244321}">
                <p14:modId xmlns:p14="http://schemas.microsoft.com/office/powerpoint/2010/main" val="114550406"/>
              </p:ext>
            </p:extLst>
          </p:nvPr>
        </p:nvGraphicFramePr>
        <p:xfrm>
          <a:off x="107504" y="4602496"/>
          <a:ext cx="8983579" cy="1895040"/>
        </p:xfrm>
        <a:graphic>
          <a:graphicData uri="http://schemas.openxmlformats.org/drawingml/2006/table">
            <a:tbl>
              <a:tblPr firstRow="1" bandRow="1">
                <a:tableStyleId>{5940675A-B579-460E-94D1-54222C63F5DA}</a:tableStyleId>
              </a:tblPr>
              <a:tblGrid>
                <a:gridCol w="432000"/>
                <a:gridCol w="2196000"/>
                <a:gridCol w="468000"/>
                <a:gridCol w="792000"/>
                <a:gridCol w="933635"/>
                <a:gridCol w="806486"/>
                <a:gridCol w="806486"/>
                <a:gridCol w="806486"/>
                <a:gridCol w="936000"/>
                <a:gridCol w="806486"/>
              </a:tblGrid>
              <a:tr h="0">
                <a:tc>
                  <a:txBody>
                    <a:bodyPr/>
                    <a:lstStyle/>
                    <a:p>
                      <a:pPr algn="ctr"/>
                      <a:r>
                        <a:rPr lang="zh-CN" altLang="en-US" sz="1600" dirty="0" smtClean="0">
                          <a:latin typeface="+mn-lt"/>
                          <a:ea typeface="黑体" panose="02010609060101010101" pitchFamily="49" charset="-122"/>
                        </a:rPr>
                        <a:t>地址</a:t>
                      </a:r>
                      <a:endParaRPr lang="zh-CN" altLang="en-US" sz="1600" b="0" dirty="0">
                        <a:latin typeface="+mn-lt"/>
                        <a:ea typeface="黑体" panose="02010609060101010101" pitchFamily="49" charset="-122"/>
                        <a:cs typeface="Times New Roman" panose="02020603050405020304" pitchFamily="18"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dirty="0" smtClean="0">
                          <a:latin typeface="+mn-lt"/>
                          <a:ea typeface="黑体" panose="02010609060101010101" pitchFamily="49" charset="-122"/>
                        </a:rPr>
                        <a:t>指令</a:t>
                      </a:r>
                      <a:endParaRPr lang="zh-CN" altLang="en-US" sz="1600" b="0" dirty="0">
                        <a:latin typeface="+mn-lt"/>
                        <a:ea typeface="黑体" panose="02010609060101010101" pitchFamily="49" charset="-122"/>
                        <a:cs typeface="Times New Roman" panose="02020603050405020304" pitchFamily="18"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0" dirty="0" err="1" smtClean="0">
                          <a:latin typeface="+mn-lt"/>
                          <a:ea typeface="黑体" panose="02010609060101010101" pitchFamily="49" charset="-122"/>
                          <a:cs typeface="Times New Roman" panose="02020603050405020304" pitchFamily="18" charset="0"/>
                        </a:rPr>
                        <a:t>CLK</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b="0" dirty="0" smtClean="0">
                          <a:latin typeface="+mn-lt"/>
                          <a:ea typeface="黑体" panose="02010609060101010101" pitchFamily="49" charset="-122"/>
                          <a:cs typeface="Times New Roman" panose="02020603050405020304" pitchFamily="18" charset="0"/>
                        </a:rPr>
                        <a:t>PC</a:t>
                      </a: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smtClean="0">
                          <a:latin typeface="+mn-lt"/>
                          <a:ea typeface="黑体" panose="02010609060101010101" pitchFamily="49" charset="-122"/>
                        </a:rPr>
                        <a:t>IM</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smtClean="0">
                          <a:latin typeface="+mn-lt"/>
                          <a:ea typeface="黑体" panose="02010609060101010101" pitchFamily="49" charset="-122"/>
                        </a:rPr>
                        <a:t>IF</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smtClean="0">
                          <a:latin typeface="+mn-lt"/>
                          <a:ea typeface="黑体" panose="02010609060101010101" pitchFamily="49" charset="-122"/>
                        </a:rPr>
                        <a:t>ID</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smtClean="0">
                          <a:latin typeface="+mn-lt"/>
                          <a:ea typeface="黑体" panose="02010609060101010101" pitchFamily="49" charset="-122"/>
                        </a:rPr>
                        <a:t>EX</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smtClean="0">
                          <a:latin typeface="+mn-lt"/>
                          <a:ea typeface="黑体" panose="02010609060101010101" pitchFamily="49" charset="-122"/>
                        </a:rPr>
                        <a:t>MEM</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b="0" dirty="0" smtClean="0">
                          <a:latin typeface="+mn-lt"/>
                          <a:ea typeface="黑体" panose="02010609060101010101" pitchFamily="49" charset="-122"/>
                          <a:cs typeface="Times New Roman" panose="02020603050405020304" pitchFamily="18" charset="0"/>
                        </a:rPr>
                        <a:t>WB</a:t>
                      </a: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0">
                <a:tc>
                  <a:txBody>
                    <a:bodyPr/>
                    <a:lstStyle/>
                    <a:p>
                      <a:pPr algn="ctr"/>
                      <a:r>
                        <a:rPr lang="en-US" altLang="zh-CN" sz="1600" dirty="0" smtClean="0">
                          <a:latin typeface="+mn-lt"/>
                          <a:ea typeface="黑体" panose="02010609060101010101" pitchFamily="49" charset="-122"/>
                        </a:rPr>
                        <a:t>0</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lw</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0($</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t1</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a:t>
                      </a: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Courier New" panose="02070309020205020404" pitchFamily="49" charset="0"/>
                          <a:ea typeface="黑体" panose="02010609060101010101" pitchFamily="49" charset="-122"/>
                          <a:cs typeface="Courier New" panose="02070309020205020404" pitchFamily="49" charset="0"/>
                          <a:sym typeface="Wingdings 3"/>
                        </a:rPr>
                        <a:t> </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1</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4</a:t>
                      </a:r>
                      <a:endParaRPr lang="zh-CN" altLang="en-US" sz="1600" b="0" dirty="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err="1" smtClean="0">
                          <a:latin typeface="+mn-lt"/>
                          <a:ea typeface="黑体" panose="02010609060101010101" pitchFamily="49" charset="-122"/>
                        </a:rPr>
                        <a:t>lw</a:t>
                      </a:r>
                      <a:r>
                        <a:rPr lang="en-US" altLang="zh-CN" sz="1600" dirty="0" err="1" smtClean="0">
                          <a:latin typeface="+mn-lt"/>
                          <a:ea typeface="黑体" panose="02010609060101010101" pitchFamily="49" charset="-122"/>
                          <a:sym typeface="Wingdings" panose="05000000000000000000" pitchFamily="2" charset="2"/>
                        </a:rPr>
                        <a:t>sub</a:t>
                      </a: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b="1" dirty="0" err="1" smtClean="0">
                          <a:latin typeface="+mn-lt"/>
                          <a:ea typeface="黑体" panose="02010609060101010101" pitchFamily="49" charset="-122"/>
                        </a:rPr>
                        <a:t>lw</a:t>
                      </a: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0">
                <a:tc>
                  <a:txBody>
                    <a:bodyPr/>
                    <a:lstStyle/>
                    <a:p>
                      <a:pPr algn="ctr"/>
                      <a:r>
                        <a:rPr lang="en-US" altLang="zh-CN" sz="1600" dirty="0" smtClean="0">
                          <a:latin typeface="+mn-lt"/>
                          <a:ea typeface="黑体" panose="02010609060101010101" pitchFamily="49" charset="-122"/>
                        </a:rPr>
                        <a:t>4</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sub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t3</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t2</a:t>
                      </a:r>
                      <a:endParaRPr lang="zh-CN" altLang="en-US" sz="1600" dirty="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Courier New" panose="02070309020205020404" pitchFamily="49" charset="0"/>
                          <a:ea typeface="黑体" panose="02010609060101010101" pitchFamily="49" charset="-122"/>
                          <a:cs typeface="Courier New" panose="02070309020205020404" pitchFamily="49" charset="0"/>
                          <a:sym typeface="Wingdings 3"/>
                        </a:rPr>
                        <a:t> </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2</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4</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8</a:t>
                      </a: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err="1" smtClean="0">
                          <a:solidFill>
                            <a:schemeClr val="tx1"/>
                          </a:solidFill>
                          <a:latin typeface="+mn-lt"/>
                          <a:ea typeface="黑体" panose="02010609060101010101" pitchFamily="49" charset="-122"/>
                        </a:rPr>
                        <a:t>sub</a:t>
                      </a:r>
                      <a:r>
                        <a:rPr lang="en-US" altLang="zh-CN" sz="1600" dirty="0" err="1" smtClean="0">
                          <a:solidFill>
                            <a:schemeClr val="tx1"/>
                          </a:solidFill>
                          <a:latin typeface="+mn-lt"/>
                          <a:ea typeface="黑体" panose="02010609060101010101" pitchFamily="49" charset="-122"/>
                          <a:sym typeface="Wingdings" panose="05000000000000000000" pitchFamily="2" charset="2"/>
                        </a:rPr>
                        <a:t>and</a:t>
                      </a: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b="1" dirty="0" smtClean="0">
                          <a:latin typeface="+mn-lt"/>
                          <a:ea typeface="黑体" panose="02010609060101010101" pitchFamily="49" charset="-122"/>
                        </a:rPr>
                        <a:t>sub</a:t>
                      </a:r>
                      <a:endParaRPr lang="zh-CN" altLang="en-US" sz="1600" b="1"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b="1" dirty="0" err="1" smtClean="0">
                          <a:latin typeface="+mn-lt"/>
                          <a:ea typeface="黑体" panose="02010609060101010101" pitchFamily="49" charset="-122"/>
                        </a:rPr>
                        <a:t>lw</a:t>
                      </a:r>
                      <a:endParaRPr lang="zh-CN" altLang="en-US" sz="1600" b="1"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0">
                <a:tc>
                  <a:txBody>
                    <a:bodyPr/>
                    <a:lstStyle/>
                    <a:p>
                      <a:pPr algn="ctr"/>
                      <a:r>
                        <a:rPr lang="en-US" altLang="zh-CN" sz="1600" dirty="0" smtClean="0">
                          <a:latin typeface="+mn-lt"/>
                          <a:ea typeface="黑体" panose="02010609060101010101" pitchFamily="49" charset="-122"/>
                        </a:rPr>
                        <a:t>8</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and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t5</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t4</a:t>
                      </a:r>
                      <a:endParaRPr lang="en-US" altLang="zh-CN" sz="1600"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smtClean="0">
                          <a:latin typeface="Courier New" panose="02070309020205020404" pitchFamily="49" charset="0"/>
                          <a:ea typeface="黑体" panose="02010609060101010101" pitchFamily="49" charset="-122"/>
                          <a:cs typeface="Courier New" panose="02070309020205020404" pitchFamily="49" charset="0"/>
                          <a:sym typeface="Wingdings 3"/>
                        </a:rPr>
                        <a:t> </a:t>
                      </a:r>
                      <a:r>
                        <a:rPr lang="en-US" altLang="zh-CN" sz="1600" smtClean="0">
                          <a:latin typeface="Courier New" panose="02070309020205020404" pitchFamily="49" charset="0"/>
                          <a:ea typeface="黑体" panose="02010609060101010101" pitchFamily="49" charset="-122"/>
                          <a:cs typeface="Courier New" panose="02070309020205020404" pitchFamily="49" charset="0"/>
                          <a:sym typeface="Wingdings 3"/>
                        </a:rPr>
                        <a:t>3</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88</a:t>
                      </a: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smtClean="0">
                          <a:latin typeface="+mn-lt"/>
                          <a:ea typeface="黑体" panose="02010609060101010101" pitchFamily="49" charset="-122"/>
                        </a:rPr>
                        <a:t>and</a:t>
                      </a: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b="1" smtClean="0">
                          <a:solidFill>
                            <a:srgbClr val="00B050"/>
                          </a:solidFill>
                          <a:latin typeface="+mn-lt"/>
                          <a:ea typeface="黑体" panose="02010609060101010101" pitchFamily="49" charset="-122"/>
                        </a:rPr>
                        <a:t>sub</a:t>
                      </a:r>
                      <a:endParaRPr lang="zh-CN" altLang="en-US" sz="1600" b="1" dirty="0">
                        <a:solidFill>
                          <a:srgbClr val="00B05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b="1" dirty="0" err="1" smtClean="0">
                          <a:solidFill>
                            <a:srgbClr val="FF0000"/>
                          </a:solidFill>
                          <a:latin typeface="+mn-lt"/>
                          <a:ea typeface="黑体" panose="02010609060101010101" pitchFamily="49" charset="-122"/>
                        </a:rPr>
                        <a:t>nop</a:t>
                      </a:r>
                      <a:endParaRPr lang="zh-CN" altLang="en-US" sz="1600" b="1"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sz="1600" b="1" smtClean="0">
                          <a:solidFill>
                            <a:srgbClr val="00B050"/>
                          </a:solidFill>
                          <a:latin typeface="+mn-lt"/>
                          <a:ea typeface="黑体" panose="02010609060101010101" pitchFamily="49" charset="-122"/>
                        </a:rPr>
                        <a:t>lw</a:t>
                      </a:r>
                      <a:endParaRPr lang="zh-CN" altLang="en-US" sz="1600" b="1" dirty="0">
                        <a:solidFill>
                          <a:srgbClr val="00B05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0">
                <a:tc>
                  <a:txBody>
                    <a:bodyPr/>
                    <a:lstStyle/>
                    <a:p>
                      <a:pPr algn="ctr"/>
                      <a:r>
                        <a:rPr lang="en-US" altLang="zh-CN" sz="1600" dirty="0" smtClean="0">
                          <a:latin typeface="+mn-lt"/>
                          <a:ea typeface="黑体" panose="02010609060101010101" pitchFamily="49" charset="-122"/>
                        </a:rPr>
                        <a:t>12</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or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t7</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t6</a:t>
                      </a:r>
                      <a:endParaRPr lang="en-US" altLang="zh-CN" sz="1600"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dirty="0">
                        <a:solidFill>
                          <a:srgbClr val="00B05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dirty="0">
                        <a:solidFill>
                          <a:srgbClr val="00B05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altLang="zh-CN" sz="1600" dirty="0" smtClean="0">
                          <a:latin typeface="+mn-lt"/>
                          <a:ea typeface="黑体" panose="02010609060101010101" pitchFamily="49" charset="-122"/>
                          <a:cs typeface="Courier New" panose="02070309020205020404" pitchFamily="49" charset="0"/>
                        </a:rPr>
                        <a:t>16</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add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t1</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t2</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t3</a:t>
                      </a:r>
                      <a:endParaRPr lang="zh-CN" altLang="en-US" sz="1600"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dirty="0">
                        <a:solidFill>
                          <a:srgbClr val="00B05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dirty="0">
                        <a:solidFill>
                          <a:srgbClr val="00B05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bl>
          </a:graphicData>
        </a:graphic>
      </p:graphicFrame>
      <p:sp>
        <p:nvSpPr>
          <p:cNvPr id="5" name="灯片编号占位符 4"/>
          <p:cNvSpPr>
            <a:spLocks noGrp="1"/>
          </p:cNvSpPr>
          <p:nvPr>
            <p:ph type="sldNum" sz="quarter" idx="12"/>
          </p:nvPr>
        </p:nvSpPr>
        <p:spPr/>
        <p:txBody>
          <a:bodyPr/>
          <a:lstStyle/>
          <a:p>
            <a:fld id="{28830286-F6D1-4D88-8A08-C1E3876262BA}" type="slidenum">
              <a:rPr lang="zh-CN" altLang="en-US" smtClean="0">
                <a:solidFill>
                  <a:prstClr val="black"/>
                </a:solidFill>
              </a:rPr>
              <a:pPr/>
              <a:t>76</a:t>
            </a:fld>
            <a:endParaRPr lang="zh-CN" altLang="en-US" dirty="0">
              <a:solidFill>
                <a:prstClr val="black"/>
              </a:solidFill>
            </a:endParaRPr>
          </a:p>
        </p:txBody>
      </p:sp>
    </p:spTree>
    <p:extLst>
      <p:ext uri="{BB962C8B-B14F-4D97-AF65-F5344CB8AC3E}">
        <p14:creationId xmlns:p14="http://schemas.microsoft.com/office/powerpoint/2010/main" val="11120326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存在转发电路</a:t>
            </a:r>
            <a:endParaRPr lang="zh-CN" altLang="en-US" dirty="0"/>
          </a:p>
        </p:txBody>
      </p:sp>
      <p:sp>
        <p:nvSpPr>
          <p:cNvPr id="3" name="内容占位符 2"/>
          <p:cNvSpPr>
            <a:spLocks noGrp="1"/>
          </p:cNvSpPr>
          <p:nvPr>
            <p:ph idx="1"/>
          </p:nvPr>
        </p:nvSpPr>
        <p:spPr>
          <a:xfrm>
            <a:off x="-36512" y="722178"/>
            <a:ext cx="9433048" cy="3426902"/>
          </a:xfrm>
        </p:spPr>
        <p:txBody>
          <a:bodyPr>
            <a:normAutofit/>
          </a:bodyPr>
          <a:lstStyle/>
          <a:p>
            <a:r>
              <a:rPr lang="zh-CN" altLang="en-US" dirty="0"/>
              <a:t>如果</a:t>
            </a:r>
            <a:r>
              <a:rPr lang="zh-CN" altLang="en-US" dirty="0" smtClean="0"/>
              <a:t>有转发电路，</a:t>
            </a:r>
            <a:r>
              <a:rPr lang="en-US" altLang="zh-CN" dirty="0" err="1" smtClean="0"/>
              <a:t>lw</a:t>
            </a:r>
            <a:r>
              <a:rPr lang="zh-CN" altLang="en-US" dirty="0" smtClean="0"/>
              <a:t>指令需要插入几个</a:t>
            </a:r>
            <a:r>
              <a:rPr lang="en-US" altLang="zh-CN" dirty="0" smtClean="0"/>
              <a:t>NOP</a:t>
            </a:r>
            <a:r>
              <a:rPr lang="zh-CN" altLang="en-US" dirty="0" smtClean="0"/>
              <a:t>指令？</a:t>
            </a:r>
            <a:endParaRPr lang="en-US" altLang="zh-CN" dirty="0" smtClean="0"/>
          </a:p>
        </p:txBody>
      </p:sp>
      <p:pic>
        <p:nvPicPr>
          <p:cNvPr id="5" name="Picture 6" descr="f04-54-P374493-bottom"/>
          <p:cNvPicPr>
            <a:picLocks noChangeAspect="1" noChangeArrowheads="1"/>
          </p:cNvPicPr>
          <p:nvPr/>
        </p:nvPicPr>
        <p:blipFill>
          <a:blip r:embed="rId3"/>
          <a:srcRect b="4104"/>
          <a:stretch>
            <a:fillRect/>
          </a:stretch>
        </p:blipFill>
        <p:spPr bwMode="auto">
          <a:xfrm>
            <a:off x="107504" y="2450181"/>
            <a:ext cx="6264696" cy="4003155"/>
          </a:xfrm>
          <a:prstGeom prst="rect">
            <a:avLst/>
          </a:prstGeom>
          <a:noFill/>
        </p:spPr>
      </p:pic>
      <p:sp>
        <p:nvSpPr>
          <p:cNvPr id="6" name="矩形 5"/>
          <p:cNvSpPr/>
          <p:nvPr/>
        </p:nvSpPr>
        <p:spPr>
          <a:xfrm>
            <a:off x="6516216" y="1334503"/>
            <a:ext cx="2627784" cy="701731"/>
          </a:xfrm>
          <a:prstGeom prst="rect">
            <a:avLst/>
          </a:prstGeom>
        </p:spPr>
        <p:txBody>
          <a:bodyPr wrap="square">
            <a:spAutoFit/>
          </a:bodyPr>
          <a:lstStyle/>
          <a:p>
            <a:pPr defTabSz="628650">
              <a:spcBef>
                <a:spcPct val="20000"/>
              </a:spcBef>
            </a:pPr>
            <a:r>
              <a:rPr lang="en-US" altLang="zh-CN" b="1" dirty="0" err="1">
                <a:latin typeface="Courier New" pitchFamily="49" charset="0"/>
                <a:cs typeface="Courier New" pitchFamily="49" charset="0"/>
              </a:rPr>
              <a:t>lw</a:t>
            </a:r>
            <a:r>
              <a:rPr lang="en-US" altLang="zh-CN" b="1" dirty="0">
                <a:latin typeface="Courier New" pitchFamily="49" charset="0"/>
                <a:cs typeface="Courier New" pitchFamily="49" charset="0"/>
              </a:rPr>
              <a:t>	$t2, 4($t0)</a:t>
            </a:r>
          </a:p>
          <a:p>
            <a:pPr defTabSz="628650">
              <a:spcBef>
                <a:spcPct val="20000"/>
              </a:spcBef>
            </a:pPr>
            <a:r>
              <a:rPr lang="en-US" altLang="zh-CN" b="1" dirty="0">
                <a:latin typeface="Courier New" pitchFamily="49" charset="0"/>
                <a:cs typeface="Courier New" pitchFamily="49" charset="0"/>
              </a:rPr>
              <a:t>add	$t3, $t1, $t2</a:t>
            </a:r>
          </a:p>
        </p:txBody>
      </p:sp>
      <p:sp>
        <p:nvSpPr>
          <p:cNvPr id="8" name="矩形 7"/>
          <p:cNvSpPr/>
          <p:nvPr/>
        </p:nvSpPr>
        <p:spPr>
          <a:xfrm>
            <a:off x="6588224" y="2348880"/>
            <a:ext cx="2627784" cy="701731"/>
          </a:xfrm>
          <a:prstGeom prst="rect">
            <a:avLst/>
          </a:prstGeom>
        </p:spPr>
        <p:txBody>
          <a:bodyPr wrap="square">
            <a:spAutoFit/>
          </a:bodyPr>
          <a:lstStyle/>
          <a:p>
            <a:pPr defTabSz="628650">
              <a:spcBef>
                <a:spcPct val="20000"/>
              </a:spcBef>
            </a:pPr>
            <a:r>
              <a:rPr lang="en-US" altLang="zh-CN" b="1" dirty="0">
                <a:solidFill>
                  <a:srgbClr val="FF0000"/>
                </a:solidFill>
                <a:latin typeface="Courier New" pitchFamily="49" charset="0"/>
                <a:cs typeface="Courier New" pitchFamily="49" charset="0"/>
              </a:rPr>
              <a:t>add	$t2, </a:t>
            </a:r>
            <a:r>
              <a:rPr lang="en-US" altLang="zh-CN" b="1" dirty="0" smtClean="0">
                <a:solidFill>
                  <a:srgbClr val="FF0000"/>
                </a:solidFill>
                <a:latin typeface="Courier New" pitchFamily="49" charset="0"/>
                <a:cs typeface="Courier New" pitchFamily="49" charset="0"/>
              </a:rPr>
              <a:t>$t8,$t9</a:t>
            </a:r>
            <a:endParaRPr lang="en-US" altLang="zh-CN" b="1" dirty="0">
              <a:solidFill>
                <a:srgbClr val="FF0000"/>
              </a:solidFill>
              <a:latin typeface="Courier New" pitchFamily="49" charset="0"/>
              <a:cs typeface="Courier New" pitchFamily="49" charset="0"/>
            </a:endParaRPr>
          </a:p>
          <a:p>
            <a:pPr defTabSz="628650">
              <a:spcBef>
                <a:spcPct val="20000"/>
              </a:spcBef>
            </a:pPr>
            <a:r>
              <a:rPr lang="en-US" altLang="zh-CN" b="1" dirty="0" smtClean="0">
                <a:solidFill>
                  <a:srgbClr val="FF0000"/>
                </a:solidFill>
                <a:latin typeface="Courier New" pitchFamily="49" charset="0"/>
                <a:cs typeface="Courier New" pitchFamily="49" charset="0"/>
              </a:rPr>
              <a:t>sub</a:t>
            </a:r>
            <a:r>
              <a:rPr lang="en-US" altLang="zh-CN" b="1" dirty="0">
                <a:solidFill>
                  <a:srgbClr val="FF0000"/>
                </a:solidFill>
                <a:latin typeface="Courier New" pitchFamily="49" charset="0"/>
                <a:cs typeface="Courier New" pitchFamily="49" charset="0"/>
              </a:rPr>
              <a:t>	$t3, $t1, $t2</a:t>
            </a:r>
          </a:p>
        </p:txBody>
      </p:sp>
      <p:sp>
        <p:nvSpPr>
          <p:cNvPr id="7" name="TextBox 6"/>
          <p:cNvSpPr txBox="1"/>
          <p:nvPr/>
        </p:nvSpPr>
        <p:spPr>
          <a:xfrm>
            <a:off x="7368957" y="3132139"/>
            <a:ext cx="1080745" cy="369332"/>
          </a:xfrm>
          <a:prstGeom prst="rect">
            <a:avLst/>
          </a:prstGeom>
          <a:noFill/>
        </p:spPr>
        <p:txBody>
          <a:bodyPr wrap="none" rtlCol="0">
            <a:spAutoFit/>
          </a:bodyPr>
          <a:lstStyle/>
          <a:p>
            <a:r>
              <a:rPr lang="zh-CN" altLang="en-US" b="1" dirty="0" smtClean="0"/>
              <a:t>无需</a:t>
            </a:r>
            <a:r>
              <a:rPr lang="en-US" altLang="zh-CN" b="1" dirty="0" smtClean="0"/>
              <a:t>NOP</a:t>
            </a:r>
            <a:endParaRPr lang="zh-CN" altLang="en-US" b="1" dirty="0"/>
          </a:p>
        </p:txBody>
      </p:sp>
      <p:sp>
        <p:nvSpPr>
          <p:cNvPr id="9" name="TextBox 8"/>
          <p:cNvSpPr txBox="1"/>
          <p:nvPr/>
        </p:nvSpPr>
        <p:spPr>
          <a:xfrm>
            <a:off x="683568" y="6453336"/>
            <a:ext cx="3816424" cy="369332"/>
          </a:xfrm>
          <a:prstGeom prst="rect">
            <a:avLst/>
          </a:prstGeom>
          <a:noFill/>
        </p:spPr>
        <p:txBody>
          <a:bodyPr wrap="square" rtlCol="0">
            <a:spAutoFit/>
          </a:bodyPr>
          <a:lstStyle/>
          <a:p>
            <a:r>
              <a:rPr lang="zh-CN" altLang="en-US" b="1" dirty="0" smtClean="0">
                <a:solidFill>
                  <a:srgbClr val="FF0000"/>
                </a:solidFill>
              </a:rPr>
              <a:t>为什么要转发到</a:t>
            </a:r>
            <a:r>
              <a:rPr lang="en-US" altLang="zh-CN" b="1" dirty="0" smtClean="0">
                <a:solidFill>
                  <a:srgbClr val="FF0000"/>
                </a:solidFill>
              </a:rPr>
              <a:t>RS</a:t>
            </a:r>
            <a:r>
              <a:rPr lang="zh-CN" altLang="en-US" b="1" dirty="0" smtClean="0">
                <a:solidFill>
                  <a:srgbClr val="FF0000"/>
                </a:solidFill>
              </a:rPr>
              <a:t>、</a:t>
            </a:r>
            <a:r>
              <a:rPr lang="en-US" altLang="zh-CN" b="1" dirty="0" smtClean="0">
                <a:solidFill>
                  <a:srgbClr val="FF0000"/>
                </a:solidFill>
              </a:rPr>
              <a:t>RT</a:t>
            </a:r>
            <a:r>
              <a:rPr lang="zh-CN" altLang="en-US" b="1" dirty="0" smtClean="0">
                <a:solidFill>
                  <a:srgbClr val="FF0000"/>
                </a:solidFill>
              </a:rPr>
              <a:t>两个端口？</a:t>
            </a:r>
            <a:endParaRPr lang="zh-CN" altLang="en-US" b="1" dirty="0">
              <a:solidFill>
                <a:srgbClr val="FF0000"/>
              </a:solidFill>
            </a:endParaRPr>
          </a:p>
        </p:txBody>
      </p:sp>
      <p:cxnSp>
        <p:nvCxnSpPr>
          <p:cNvPr id="11" name="直接箭头连接符 10"/>
          <p:cNvCxnSpPr/>
          <p:nvPr/>
        </p:nvCxnSpPr>
        <p:spPr>
          <a:xfrm flipH="1">
            <a:off x="6372200" y="5013176"/>
            <a:ext cx="112191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164288" y="4366845"/>
            <a:ext cx="1674381" cy="646331"/>
          </a:xfrm>
          <a:prstGeom prst="rect">
            <a:avLst/>
          </a:prstGeom>
          <a:noFill/>
        </p:spPr>
        <p:txBody>
          <a:bodyPr wrap="square" rtlCol="0">
            <a:spAutoFit/>
          </a:bodyPr>
          <a:lstStyle/>
          <a:p>
            <a:r>
              <a:rPr lang="zh-CN" altLang="en-US" b="1" dirty="0" smtClean="0">
                <a:solidFill>
                  <a:schemeClr val="tx2"/>
                </a:solidFill>
              </a:rPr>
              <a:t>这条通路为谁而设计？</a:t>
            </a:r>
            <a:endParaRPr lang="zh-CN" altLang="en-US" b="1" dirty="0">
              <a:solidFill>
                <a:schemeClr val="tx2"/>
              </a:solidFill>
            </a:endParaRPr>
          </a:p>
        </p:txBody>
      </p:sp>
      <p:pic>
        <p:nvPicPr>
          <p:cNvPr id="573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817" y="1415430"/>
            <a:ext cx="473392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7380312" y="1988840"/>
            <a:ext cx="965329" cy="369332"/>
          </a:xfrm>
          <a:prstGeom prst="rect">
            <a:avLst/>
          </a:prstGeom>
          <a:noFill/>
        </p:spPr>
        <p:txBody>
          <a:bodyPr wrap="none" rtlCol="0">
            <a:spAutoFit/>
          </a:bodyPr>
          <a:lstStyle/>
          <a:p>
            <a:r>
              <a:rPr lang="en-US" altLang="zh-CN" b="1" dirty="0" smtClean="0"/>
              <a:t>1</a:t>
            </a:r>
            <a:r>
              <a:rPr lang="zh-CN" altLang="en-US" b="1" dirty="0" smtClean="0"/>
              <a:t>个</a:t>
            </a:r>
            <a:r>
              <a:rPr lang="en-US" altLang="zh-CN" b="1" dirty="0" smtClean="0"/>
              <a:t>NOP</a:t>
            </a:r>
            <a:endParaRPr lang="zh-CN" altLang="en-US" b="1" dirty="0"/>
          </a:p>
        </p:txBody>
      </p:sp>
      <p:sp>
        <p:nvSpPr>
          <p:cNvPr id="4" name="灯片编号占位符 3"/>
          <p:cNvSpPr>
            <a:spLocks noGrp="1"/>
          </p:cNvSpPr>
          <p:nvPr>
            <p:ph type="sldNum" sz="quarter" idx="12"/>
          </p:nvPr>
        </p:nvSpPr>
        <p:spPr/>
        <p:txBody>
          <a:bodyPr/>
          <a:lstStyle/>
          <a:p>
            <a:fld id="{28830286-F6D1-4D88-8A08-C1E3876262BA}" type="slidenum">
              <a:rPr lang="zh-CN" altLang="en-US" smtClean="0">
                <a:solidFill>
                  <a:prstClr val="black"/>
                </a:solidFill>
              </a:rPr>
              <a:pPr/>
              <a:t>77</a:t>
            </a:fld>
            <a:endParaRPr lang="zh-CN" altLang="en-US" dirty="0">
              <a:solidFill>
                <a:prstClr val="black"/>
              </a:solidFill>
            </a:endParaRPr>
          </a:p>
        </p:txBody>
      </p:sp>
    </p:spTree>
    <p:extLst>
      <p:ext uri="{BB962C8B-B14F-4D97-AF65-F5344CB8AC3E}">
        <p14:creationId xmlns:p14="http://schemas.microsoft.com/office/powerpoint/2010/main" val="10785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存在转发电路</a:t>
            </a:r>
            <a:endParaRPr lang="zh-CN" altLang="en-US" dirty="0"/>
          </a:p>
        </p:txBody>
      </p:sp>
      <p:pic>
        <p:nvPicPr>
          <p:cNvPr id="5" name="Picture 6" descr="f04-54-P374493-bottom"/>
          <p:cNvPicPr>
            <a:picLocks noChangeAspect="1" noChangeArrowheads="1"/>
          </p:cNvPicPr>
          <p:nvPr/>
        </p:nvPicPr>
        <p:blipFill>
          <a:blip r:embed="rId3"/>
          <a:srcRect b="4104"/>
          <a:stretch>
            <a:fillRect/>
          </a:stretch>
        </p:blipFill>
        <p:spPr bwMode="auto">
          <a:xfrm>
            <a:off x="4184731" y="3693070"/>
            <a:ext cx="4851765" cy="3100288"/>
          </a:xfrm>
          <a:prstGeom prst="rect">
            <a:avLst/>
          </a:prstGeom>
          <a:solidFill>
            <a:schemeClr val="bg1"/>
          </a:solidFill>
        </p:spPr>
      </p:pic>
      <p:sp>
        <p:nvSpPr>
          <p:cNvPr id="10" name="TextBox 9"/>
          <p:cNvSpPr txBox="1"/>
          <p:nvPr/>
        </p:nvSpPr>
        <p:spPr>
          <a:xfrm>
            <a:off x="211952" y="3140968"/>
            <a:ext cx="3131840" cy="369332"/>
          </a:xfrm>
          <a:prstGeom prst="rect">
            <a:avLst/>
          </a:prstGeom>
          <a:noFill/>
        </p:spPr>
        <p:txBody>
          <a:bodyPr wrap="square" rtlCol="0">
            <a:spAutoFit/>
          </a:bodyPr>
          <a:lstStyle/>
          <a:p>
            <a:r>
              <a:rPr lang="zh-CN" altLang="en-US" b="1" dirty="0"/>
              <a:t>转发</a:t>
            </a:r>
            <a:r>
              <a:rPr lang="zh-CN" altLang="en-US" b="1" dirty="0" smtClean="0"/>
              <a:t>控制信号如何产生？</a:t>
            </a:r>
            <a:endParaRPr lang="zh-CN" altLang="en-US" b="1" dirty="0"/>
          </a:p>
        </p:txBody>
      </p:sp>
      <p:pic>
        <p:nvPicPr>
          <p:cNvPr id="542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03" y="764704"/>
            <a:ext cx="7768665"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矩形 11"/>
          <p:cNvSpPr/>
          <p:nvPr/>
        </p:nvSpPr>
        <p:spPr>
          <a:xfrm>
            <a:off x="-38565" y="6095037"/>
            <a:ext cx="4038600" cy="646331"/>
          </a:xfrm>
          <a:prstGeom prst="rect">
            <a:avLst/>
          </a:prstGeom>
        </p:spPr>
        <p:txBody>
          <a:bodyPr wrap="square">
            <a:spAutoFit/>
          </a:bodyPr>
          <a:lstStyle/>
          <a:p>
            <a:r>
              <a:rPr lang="en-US" altLang="zh-CN" b="1" dirty="0"/>
              <a:t>Q</a:t>
            </a:r>
            <a:r>
              <a:rPr lang="zh-CN" altLang="en-US" b="1" dirty="0"/>
              <a:t>：第二条指令如果是</a:t>
            </a:r>
            <a:r>
              <a:rPr lang="en-US" altLang="zh-CN" b="1" dirty="0"/>
              <a:t>and $12,$5,$2</a:t>
            </a:r>
            <a:r>
              <a:rPr lang="zh-CN" altLang="en-US" b="1" dirty="0"/>
              <a:t>呢？ </a:t>
            </a:r>
          </a:p>
          <a:p>
            <a:r>
              <a:rPr lang="zh-CN" altLang="en-US" b="1" dirty="0" smtClean="0"/>
              <a:t>        第三条指令如果是</a:t>
            </a:r>
            <a:r>
              <a:rPr lang="en-US" altLang="zh-CN" b="1" dirty="0" smtClean="0"/>
              <a:t>or $13, $2,$4</a:t>
            </a:r>
            <a:r>
              <a:rPr lang="zh-CN" altLang="en-US" b="1" dirty="0" smtClean="0"/>
              <a:t>呢？</a:t>
            </a:r>
            <a:endParaRPr lang="zh-CN" altLang="en-US" b="1" dirty="0"/>
          </a:p>
        </p:txBody>
      </p:sp>
      <p:sp>
        <p:nvSpPr>
          <p:cNvPr id="15" name="矩形 14"/>
          <p:cNvSpPr/>
          <p:nvPr/>
        </p:nvSpPr>
        <p:spPr>
          <a:xfrm>
            <a:off x="121718" y="3255013"/>
            <a:ext cx="3878317" cy="2862322"/>
          </a:xfrm>
          <a:prstGeom prst="rect">
            <a:avLst/>
          </a:prstGeom>
        </p:spPr>
        <p:txBody>
          <a:bodyPr wrap="square">
            <a:spAutoFit/>
          </a:bodyPr>
          <a:lstStyle/>
          <a:p>
            <a:pPr marL="285750" indent="-285750">
              <a:buFont typeface="Wingdings" panose="05000000000000000000" pitchFamily="2" charset="2"/>
              <a:buChar char="Ø"/>
            </a:pPr>
            <a:endParaRPr lang="zh-CN" altLang="en-US" b="1" dirty="0"/>
          </a:p>
          <a:p>
            <a:pPr marL="285750" indent="-285750">
              <a:buFont typeface="Wingdings" panose="05000000000000000000" pitchFamily="2" charset="2"/>
              <a:buChar char="Ø"/>
            </a:pPr>
            <a:r>
              <a:rPr lang="en-US" altLang="zh-CN" b="1" dirty="0"/>
              <a:t>and</a:t>
            </a:r>
            <a:r>
              <a:rPr lang="zh-CN" altLang="en-US" b="1" dirty="0"/>
              <a:t>指令执行到</a:t>
            </a:r>
            <a:r>
              <a:rPr lang="en-US" altLang="zh-CN" b="1" dirty="0"/>
              <a:t>EX</a:t>
            </a:r>
            <a:r>
              <a:rPr lang="zh-CN" altLang="en-US" b="1" dirty="0"/>
              <a:t>级（</a:t>
            </a:r>
            <a:r>
              <a:rPr lang="en-US" altLang="zh-CN" b="1" dirty="0"/>
              <a:t>sub</a:t>
            </a:r>
            <a:r>
              <a:rPr lang="zh-CN" altLang="en-US" b="1" dirty="0"/>
              <a:t>指令执行到了</a:t>
            </a:r>
            <a:r>
              <a:rPr lang="en-US" altLang="zh-CN" b="1" dirty="0"/>
              <a:t>MEM</a:t>
            </a:r>
            <a:r>
              <a:rPr lang="zh-CN" altLang="en-US" b="1" dirty="0"/>
              <a:t>级） </a:t>
            </a:r>
          </a:p>
          <a:p>
            <a:pPr marL="285750" indent="-285750">
              <a:buFont typeface="Wingdings" panose="05000000000000000000" pitchFamily="2" charset="2"/>
              <a:buChar char="Ø"/>
            </a:pPr>
            <a:r>
              <a:rPr lang="en-US" altLang="zh-CN" b="1" dirty="0" smtClean="0"/>
              <a:t>sub</a:t>
            </a:r>
            <a:r>
              <a:rPr lang="zh-CN" altLang="en-US" b="1" dirty="0"/>
              <a:t>指令的</a:t>
            </a:r>
            <a:r>
              <a:rPr lang="en-US" altLang="zh-CN" b="1" dirty="0" err="1"/>
              <a:t>rd</a:t>
            </a:r>
            <a:r>
              <a:rPr lang="en-US" altLang="zh-CN" b="1" dirty="0"/>
              <a:t> = and</a:t>
            </a:r>
            <a:r>
              <a:rPr lang="zh-CN" altLang="en-US" b="1" dirty="0"/>
              <a:t>指令的</a:t>
            </a:r>
            <a:r>
              <a:rPr lang="en-US" altLang="zh-CN" b="1" dirty="0" err="1"/>
              <a:t>rs</a:t>
            </a:r>
            <a:r>
              <a:rPr lang="en-US" altLang="zh-CN" b="1" dirty="0"/>
              <a:t> </a:t>
            </a:r>
          </a:p>
          <a:p>
            <a:endParaRPr lang="en-US" altLang="zh-CN" b="1" dirty="0" smtClean="0">
              <a:solidFill>
                <a:srgbClr val="0070C0"/>
              </a:solidFill>
            </a:endParaRPr>
          </a:p>
          <a:p>
            <a:endParaRPr lang="en-US" altLang="zh-CN" b="1" dirty="0">
              <a:solidFill>
                <a:srgbClr val="0070C0"/>
              </a:solidFill>
            </a:endParaRPr>
          </a:p>
          <a:p>
            <a:endParaRPr lang="en-US" altLang="zh-CN" b="1" dirty="0" smtClean="0">
              <a:solidFill>
                <a:srgbClr val="0070C0"/>
              </a:solidFill>
            </a:endParaRPr>
          </a:p>
          <a:p>
            <a:endParaRPr lang="en-US" altLang="zh-CN" b="1" dirty="0" smtClean="0">
              <a:solidFill>
                <a:srgbClr val="0070C0"/>
              </a:solidFill>
            </a:endParaRPr>
          </a:p>
          <a:p>
            <a:endParaRPr lang="en-US" altLang="zh-CN" b="1" dirty="0" smtClean="0">
              <a:solidFill>
                <a:srgbClr val="0070C0"/>
              </a:solidFill>
            </a:endParaRPr>
          </a:p>
          <a:p>
            <a:r>
              <a:rPr lang="en-US" altLang="zh-CN" b="1" dirty="0" smtClean="0">
                <a:solidFill>
                  <a:srgbClr val="0070C0"/>
                </a:solidFill>
              </a:rPr>
              <a:t>MEM/WEB </a:t>
            </a:r>
            <a:r>
              <a:rPr lang="zh-CN" altLang="en-US" b="1" dirty="0" smtClean="0">
                <a:solidFill>
                  <a:srgbClr val="0070C0"/>
                </a:solidFill>
              </a:rPr>
              <a:t>怎么处理？</a:t>
            </a:r>
            <a:r>
              <a:rPr lang="en-US" altLang="zh-CN" b="1" dirty="0" smtClean="0">
                <a:solidFill>
                  <a:srgbClr val="0070C0"/>
                </a:solidFill>
              </a:rPr>
              <a:t> </a:t>
            </a:r>
            <a:endParaRPr lang="zh-CN" altLang="en-US" dirty="0">
              <a:solidFill>
                <a:srgbClr val="0070C0"/>
              </a:solidFill>
            </a:endParaRPr>
          </a:p>
        </p:txBody>
      </p:sp>
      <p:pic>
        <p:nvPicPr>
          <p:cNvPr id="542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97" y="4462910"/>
            <a:ext cx="4036547" cy="1054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28830286-F6D1-4D88-8A08-C1E3876262BA}" type="slidenum">
              <a:rPr lang="zh-CN" altLang="en-US" smtClean="0">
                <a:solidFill>
                  <a:prstClr val="black"/>
                </a:solidFill>
              </a:rPr>
              <a:pPr/>
              <a:t>78</a:t>
            </a:fld>
            <a:endParaRPr lang="zh-CN" altLang="en-US" dirty="0">
              <a:solidFill>
                <a:prstClr val="black"/>
              </a:solidFill>
            </a:endParaRPr>
          </a:p>
        </p:txBody>
      </p:sp>
    </p:spTree>
    <p:extLst>
      <p:ext uri="{BB962C8B-B14F-4D97-AF65-F5344CB8AC3E}">
        <p14:creationId xmlns:p14="http://schemas.microsoft.com/office/powerpoint/2010/main" val="16979700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存在转发电路</a:t>
            </a:r>
            <a:endParaRPr lang="zh-CN" altLang="en-US" dirty="0"/>
          </a:p>
        </p:txBody>
      </p:sp>
      <p:pic>
        <p:nvPicPr>
          <p:cNvPr id="5" name="Picture 6" descr="f04-54-P374493-bottom"/>
          <p:cNvPicPr>
            <a:picLocks noChangeAspect="1" noChangeArrowheads="1"/>
          </p:cNvPicPr>
          <p:nvPr/>
        </p:nvPicPr>
        <p:blipFill>
          <a:blip r:embed="rId3"/>
          <a:srcRect b="4104"/>
          <a:stretch>
            <a:fillRect/>
          </a:stretch>
        </p:blipFill>
        <p:spPr bwMode="auto">
          <a:xfrm>
            <a:off x="1331640" y="3356992"/>
            <a:ext cx="5634409" cy="3600400"/>
          </a:xfrm>
          <a:prstGeom prst="rect">
            <a:avLst/>
          </a:prstGeom>
          <a:solidFill>
            <a:schemeClr val="bg1"/>
          </a:solidFill>
        </p:spPr>
      </p:pic>
      <p:sp>
        <p:nvSpPr>
          <p:cNvPr id="10" name="TextBox 9"/>
          <p:cNvSpPr txBox="1"/>
          <p:nvPr/>
        </p:nvSpPr>
        <p:spPr>
          <a:xfrm>
            <a:off x="528794" y="801933"/>
            <a:ext cx="3131840" cy="369332"/>
          </a:xfrm>
          <a:prstGeom prst="rect">
            <a:avLst/>
          </a:prstGeom>
          <a:noFill/>
        </p:spPr>
        <p:txBody>
          <a:bodyPr wrap="square" rtlCol="0">
            <a:spAutoFit/>
          </a:bodyPr>
          <a:lstStyle/>
          <a:p>
            <a:r>
              <a:rPr lang="zh-CN" altLang="en-US" b="1" dirty="0"/>
              <a:t>转发</a:t>
            </a:r>
            <a:r>
              <a:rPr lang="zh-CN" altLang="en-US" b="1" dirty="0" smtClean="0"/>
              <a:t>控制信号如何产生？</a:t>
            </a:r>
            <a:endParaRPr lang="zh-CN" altLang="en-US" b="1" dirty="0"/>
          </a:p>
        </p:txBody>
      </p:sp>
      <p:sp>
        <p:nvSpPr>
          <p:cNvPr id="15" name="矩形 14"/>
          <p:cNvSpPr/>
          <p:nvPr/>
        </p:nvSpPr>
        <p:spPr>
          <a:xfrm>
            <a:off x="438560" y="915978"/>
            <a:ext cx="3878317" cy="646331"/>
          </a:xfrm>
          <a:prstGeom prst="rect">
            <a:avLst/>
          </a:prstGeom>
        </p:spPr>
        <p:txBody>
          <a:bodyPr wrap="square">
            <a:spAutoFit/>
          </a:bodyPr>
          <a:lstStyle/>
          <a:p>
            <a:pPr marL="285750" indent="-285750">
              <a:buFont typeface="Wingdings" panose="05000000000000000000" pitchFamily="2" charset="2"/>
              <a:buChar char="Ø"/>
            </a:pPr>
            <a:endParaRPr lang="zh-CN" altLang="en-US" b="1" dirty="0"/>
          </a:p>
          <a:p>
            <a:r>
              <a:rPr lang="en-US" altLang="zh-CN" b="1" dirty="0" smtClean="0">
                <a:solidFill>
                  <a:srgbClr val="0070C0"/>
                </a:solidFill>
              </a:rPr>
              <a:t>MEM/WEB </a:t>
            </a:r>
            <a:r>
              <a:rPr lang="zh-CN" altLang="en-US" b="1" dirty="0" smtClean="0">
                <a:solidFill>
                  <a:srgbClr val="0070C0"/>
                </a:solidFill>
              </a:rPr>
              <a:t>怎么处理？</a:t>
            </a:r>
            <a:r>
              <a:rPr lang="en-US" altLang="zh-CN" b="1" dirty="0" smtClean="0">
                <a:solidFill>
                  <a:srgbClr val="0070C0"/>
                </a:solidFill>
              </a:rPr>
              <a:t> </a:t>
            </a:r>
            <a:endParaRPr lang="zh-CN" altLang="en-US" dirty="0">
              <a:solidFill>
                <a:srgbClr val="0070C0"/>
              </a:solidFill>
            </a:endParaRPr>
          </a:p>
        </p:txBody>
      </p:sp>
      <p:pic>
        <p:nvPicPr>
          <p:cNvPr id="552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8401" y="1741428"/>
            <a:ext cx="5767648" cy="1436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框 2"/>
          <p:cNvSpPr txBox="1"/>
          <p:nvPr/>
        </p:nvSpPr>
        <p:spPr>
          <a:xfrm>
            <a:off x="5444295" y="777478"/>
            <a:ext cx="3664209" cy="923330"/>
          </a:xfrm>
          <a:prstGeom prst="rect">
            <a:avLst/>
          </a:prstGeom>
          <a:noFill/>
        </p:spPr>
        <p:txBody>
          <a:bodyPr wrap="square" rtlCol="0">
            <a:spAutoFit/>
          </a:bodyPr>
          <a:lstStyle/>
          <a:p>
            <a:r>
              <a:rPr lang="en-US" altLang="zh-CN" dirty="0" smtClean="0"/>
              <a:t>Sub</a:t>
            </a:r>
            <a:r>
              <a:rPr lang="zh-CN" altLang="en-US" dirty="0" smtClean="0"/>
              <a:t> </a:t>
            </a:r>
            <a:r>
              <a:rPr lang="en-US" altLang="zh-CN" dirty="0" smtClean="0"/>
              <a:t>$2, $1, $3</a:t>
            </a:r>
          </a:p>
          <a:p>
            <a:r>
              <a:rPr lang="en-US" altLang="zh-CN" dirty="0" smtClean="0"/>
              <a:t>Add $7, $8, $9</a:t>
            </a:r>
          </a:p>
          <a:p>
            <a:r>
              <a:rPr lang="en-US" altLang="zh-CN" dirty="0" smtClean="0"/>
              <a:t>And $12, $2, $5</a:t>
            </a:r>
          </a:p>
        </p:txBody>
      </p:sp>
      <p:sp>
        <p:nvSpPr>
          <p:cNvPr id="4" name="灯片编号占位符 3"/>
          <p:cNvSpPr>
            <a:spLocks noGrp="1"/>
          </p:cNvSpPr>
          <p:nvPr>
            <p:ph type="sldNum" sz="quarter" idx="12"/>
          </p:nvPr>
        </p:nvSpPr>
        <p:spPr/>
        <p:txBody>
          <a:bodyPr/>
          <a:lstStyle/>
          <a:p>
            <a:fld id="{28830286-F6D1-4D88-8A08-C1E3876262BA}" type="slidenum">
              <a:rPr lang="zh-CN" altLang="en-US" smtClean="0">
                <a:solidFill>
                  <a:prstClr val="black"/>
                </a:solidFill>
              </a:rPr>
              <a:pPr/>
              <a:t>79</a:t>
            </a:fld>
            <a:endParaRPr lang="zh-CN" altLang="en-US" dirty="0">
              <a:solidFill>
                <a:prstClr val="black"/>
              </a:solidFill>
            </a:endParaRPr>
          </a:p>
        </p:txBody>
      </p:sp>
    </p:spTree>
    <p:extLst>
      <p:ext uri="{BB962C8B-B14F-4D97-AF65-F5344CB8AC3E}">
        <p14:creationId xmlns:p14="http://schemas.microsoft.com/office/powerpoint/2010/main" val="2742380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dirty="0" smtClean="0">
                <a:latin typeface="Times New Roman" pitchFamily="18" charset="0"/>
                <a:cs typeface="Times New Roman" pitchFamily="18" charset="0"/>
              </a:rPr>
              <a:t>4.2  </a:t>
            </a:r>
            <a:r>
              <a:rPr lang="zh-CN" altLang="en-US" dirty="0" smtClean="0">
                <a:latin typeface="Times New Roman" pitchFamily="18" charset="0"/>
                <a:cs typeface="Times New Roman" pitchFamily="18" charset="0"/>
              </a:rPr>
              <a:t>多周期控制器设计</a:t>
            </a:r>
            <a:endParaRPr lang="zh-CN" altLang="en-US" dirty="0" smtClean="0"/>
          </a:p>
        </p:txBody>
      </p:sp>
      <p:sp>
        <p:nvSpPr>
          <p:cNvPr id="4" name="内容占位符 3"/>
          <p:cNvSpPr>
            <a:spLocks noGrp="1"/>
          </p:cNvSpPr>
          <p:nvPr>
            <p:ph idx="1"/>
          </p:nvPr>
        </p:nvSpPr>
        <p:spPr>
          <a:xfrm>
            <a:off x="647700" y="908720"/>
            <a:ext cx="7848600" cy="762260"/>
          </a:xfrm>
        </p:spPr>
        <p:txBody>
          <a:bodyPr/>
          <a:lstStyle/>
          <a:p>
            <a:r>
              <a:rPr lang="zh-CN" altLang="en-US" dirty="0" smtClean="0"/>
              <a:t>时钟周期</a:t>
            </a:r>
            <a:endParaRPr lang="en-US" altLang="zh-CN" dirty="0" smtClean="0"/>
          </a:p>
          <a:p>
            <a:pPr lvl="1"/>
            <a:r>
              <a:rPr lang="zh-CN" altLang="en-US" dirty="0" smtClean="0"/>
              <a:t>时钟周期取各步骤中最长的时间，</a:t>
            </a:r>
            <a:r>
              <a:rPr lang="en-US" altLang="zh-CN" dirty="0" smtClean="0">
                <a:solidFill>
                  <a:schemeClr val="accent1"/>
                </a:solidFill>
              </a:rPr>
              <a:t>200ps</a:t>
            </a:r>
          </a:p>
        </p:txBody>
      </p:sp>
      <p:graphicFrame>
        <p:nvGraphicFramePr>
          <p:cNvPr id="23" name="表格 22"/>
          <p:cNvGraphicFramePr>
            <a:graphicFrameLocks noGrp="1"/>
          </p:cNvGraphicFramePr>
          <p:nvPr>
            <p:extLst>
              <p:ext uri="{D42A27DB-BD31-4B8C-83A1-F6EECF244321}">
                <p14:modId xmlns:p14="http://schemas.microsoft.com/office/powerpoint/2010/main" val="2197098902"/>
              </p:ext>
            </p:extLst>
          </p:nvPr>
        </p:nvGraphicFramePr>
        <p:xfrm>
          <a:off x="431540" y="2526765"/>
          <a:ext cx="8280920" cy="3603028"/>
        </p:xfrm>
        <a:graphic>
          <a:graphicData uri="http://schemas.openxmlformats.org/drawingml/2006/table">
            <a:tbl>
              <a:tblPr firstRow="1" bandRow="1">
                <a:tableStyleId>{10A1B5D5-9B99-4C35-A422-299274C87663}</a:tableStyleId>
              </a:tblPr>
              <a:tblGrid>
                <a:gridCol w="994405"/>
                <a:gridCol w="1165835"/>
                <a:gridCol w="1080120"/>
                <a:gridCol w="1043230"/>
                <a:gridCol w="1549058"/>
                <a:gridCol w="1512168"/>
                <a:gridCol w="936104"/>
              </a:tblGrid>
              <a:tr h="548706">
                <a:tc>
                  <a:txBody>
                    <a:bodyPr/>
                    <a:lstStyle/>
                    <a:p>
                      <a:pPr algn="ctr"/>
                      <a:r>
                        <a:rPr lang="zh-CN" altLang="en-US" sz="1600" dirty="0" smtClean="0"/>
                        <a:t>时钟</a:t>
                      </a:r>
                      <a:endParaRPr lang="en-US" altLang="zh-CN" sz="1600" dirty="0" smtClean="0"/>
                    </a:p>
                    <a:p>
                      <a:pPr algn="ctr"/>
                      <a:r>
                        <a:rPr lang="zh-CN" altLang="en-US" sz="1600" dirty="0" smtClean="0"/>
                        <a:t>周期</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t>R</a:t>
                      </a:r>
                      <a:r>
                        <a:rPr lang="zh-CN" altLang="en-US" sz="1600" dirty="0" smtClean="0"/>
                        <a:t>型指令</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err="1" smtClean="0"/>
                        <a:t>Lw</a:t>
                      </a:r>
                      <a:r>
                        <a:rPr lang="zh-CN" altLang="en-US" sz="1600" dirty="0" smtClean="0"/>
                        <a:t>指令</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err="1" smtClean="0"/>
                        <a:t>Sw</a:t>
                      </a:r>
                      <a:r>
                        <a:rPr lang="zh-CN" altLang="en-US" sz="1600" dirty="0" smtClean="0"/>
                        <a:t>指令</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err="1" smtClean="0"/>
                        <a:t>Beq</a:t>
                      </a:r>
                      <a:r>
                        <a:rPr lang="zh-CN" altLang="en-US" sz="1600" dirty="0" smtClean="0"/>
                        <a:t>指令</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t>J</a:t>
                      </a:r>
                      <a:r>
                        <a:rPr lang="zh-CN" altLang="en-US" sz="1600" dirty="0" smtClean="0"/>
                        <a:t>指令</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b="1" dirty="0" smtClean="0">
                          <a:solidFill>
                            <a:schemeClr val="bg1"/>
                          </a:solidFill>
                        </a:rPr>
                        <a:t>周期</a:t>
                      </a:r>
                      <a:endParaRPr lang="en-US" altLang="zh-CN" sz="1600" b="1" dirty="0" smtClean="0">
                        <a:solidFill>
                          <a:schemeClr val="bg1"/>
                        </a:solidFill>
                      </a:endParaRPr>
                    </a:p>
                    <a:p>
                      <a:pPr algn="ctr"/>
                      <a:r>
                        <a:rPr lang="zh-CN" altLang="en-US" sz="1600" b="1" dirty="0" smtClean="0">
                          <a:solidFill>
                            <a:schemeClr val="bg1"/>
                          </a:solidFill>
                        </a:rPr>
                        <a:t>时间</a:t>
                      </a:r>
                      <a:endParaRPr lang="zh-CN" altLang="en-US"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4232">
                <a:tc>
                  <a:txBody>
                    <a:bodyPr/>
                    <a:lstStyle/>
                    <a:p>
                      <a:pPr algn="ctr"/>
                      <a:r>
                        <a:rPr lang="en-US" altLang="zh-CN" sz="1400" b="1" dirty="0" smtClean="0">
                          <a:solidFill>
                            <a:srgbClr val="C00000"/>
                          </a:solidFill>
                        </a:rPr>
                        <a:t>TC1</a:t>
                      </a:r>
                      <a:endParaRPr lang="zh-CN" altLang="en-US" sz="1400" b="1" dirty="0">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a:lnSpc>
                          <a:spcPct val="110000"/>
                        </a:lnSpc>
                      </a:pPr>
                      <a:r>
                        <a:rPr lang="en-US" altLang="zh-CN" sz="1400" b="0" dirty="0" smtClean="0"/>
                        <a:t> IR </a:t>
                      </a:r>
                      <a:r>
                        <a:rPr lang="en-US" altLang="zh-CN" sz="1400" b="0" dirty="0" smtClean="0">
                          <a:sym typeface="Wingdings" panose="05000000000000000000" pitchFamily="2" charset="2"/>
                        </a:rPr>
                        <a:t> M[PC]</a:t>
                      </a:r>
                      <a:r>
                        <a:rPr lang="zh-CN" altLang="en-US" sz="1400" b="0" dirty="0" smtClean="0">
                          <a:sym typeface="Wingdings" panose="05000000000000000000" pitchFamily="2" charset="2"/>
                        </a:rPr>
                        <a:t>，</a:t>
                      </a:r>
                      <a:r>
                        <a:rPr lang="en-US" altLang="zh-CN" sz="1400" b="0" dirty="0" smtClean="0">
                          <a:sym typeface="Wingdings" panose="05000000000000000000" pitchFamily="2" charset="2"/>
                        </a:rPr>
                        <a:t>PC  PC + 4</a:t>
                      </a:r>
                      <a:endParaRPr lang="zh-CN"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lnSpc>
                          <a:spcPct val="110000"/>
                        </a:lnSpc>
                      </a:pPr>
                      <a:r>
                        <a:rPr lang="en-US" altLang="zh-CN" sz="1400" b="0" i="1" dirty="0" smtClean="0">
                          <a:solidFill>
                            <a:srgbClr val="FF0000"/>
                          </a:solidFill>
                        </a:rPr>
                        <a:t>200ps</a:t>
                      </a:r>
                      <a:endParaRPr lang="zh-CN" altLang="en-US" sz="1400" b="0"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9043">
                <a:tc>
                  <a:txBody>
                    <a:bodyPr/>
                    <a:lstStyle/>
                    <a:p>
                      <a:pPr algn="ctr"/>
                      <a:r>
                        <a:rPr lang="en-US" altLang="zh-CN" sz="1400" b="1" dirty="0" smtClean="0">
                          <a:solidFill>
                            <a:srgbClr val="C00000"/>
                          </a:solidFill>
                        </a:rPr>
                        <a:t>TC2</a:t>
                      </a:r>
                      <a:endParaRPr lang="zh-CN" altLang="en-US" sz="1400" b="1" dirty="0">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a:lnSpc>
                          <a:spcPct val="110000"/>
                        </a:lnSpc>
                      </a:pPr>
                      <a:r>
                        <a:rPr lang="en-US" altLang="zh-CN" sz="1400" b="0" dirty="0" smtClean="0"/>
                        <a:t>A </a:t>
                      </a:r>
                      <a:r>
                        <a:rPr lang="en-US" altLang="zh-CN" sz="1400" b="0" dirty="0" smtClean="0">
                          <a:sym typeface="Wingdings" panose="05000000000000000000" pitchFamily="2" charset="2"/>
                        </a:rPr>
                        <a:t> R[IR[25:21]]</a:t>
                      </a:r>
                      <a:r>
                        <a:rPr lang="zh-CN" altLang="en-US" sz="1400" b="0" dirty="0" smtClean="0">
                          <a:sym typeface="Wingdings" panose="05000000000000000000" pitchFamily="2" charset="2"/>
                        </a:rPr>
                        <a:t>， </a:t>
                      </a:r>
                      <a:r>
                        <a:rPr lang="en-US" altLang="zh-CN" sz="1400" b="0" dirty="0" smtClean="0">
                          <a:sym typeface="Wingdings" panose="05000000000000000000" pitchFamily="2" charset="2"/>
                        </a:rPr>
                        <a:t>B  R[IR[20:16]]</a:t>
                      </a:r>
                      <a:endParaRPr lang="zh-CN" altLang="en-US" sz="1400" b="0" dirty="0" smtClean="0"/>
                    </a:p>
                    <a:p>
                      <a:pPr algn="ctr">
                        <a:lnSpc>
                          <a:spcPct val="110000"/>
                        </a:lnSpc>
                      </a:pPr>
                      <a:r>
                        <a:rPr lang="en-US" altLang="zh-CN" sz="1400" b="0" dirty="0" err="1" smtClean="0"/>
                        <a:t>ALUOut</a:t>
                      </a:r>
                      <a:r>
                        <a:rPr lang="en-US" altLang="zh-CN" sz="1400" b="0" dirty="0" smtClean="0"/>
                        <a:t> </a:t>
                      </a:r>
                      <a:r>
                        <a:rPr lang="en-US" altLang="zh-CN" sz="1400" b="0" dirty="0" smtClean="0">
                          <a:sym typeface="Wingdings" panose="05000000000000000000" pitchFamily="2" charset="2"/>
                        </a:rPr>
                        <a:t> PC + </a:t>
                      </a:r>
                      <a:r>
                        <a:rPr lang="en-US" altLang="zh-CN" sz="1400" b="0" dirty="0" err="1" smtClean="0">
                          <a:sym typeface="Wingdings" panose="05000000000000000000" pitchFamily="2" charset="2"/>
                        </a:rPr>
                        <a:t>Signext</a:t>
                      </a:r>
                      <a:r>
                        <a:rPr lang="en-US" altLang="zh-CN" sz="1400" b="0" dirty="0" smtClean="0">
                          <a:sym typeface="Wingdings" panose="05000000000000000000" pitchFamily="2" charset="2"/>
                        </a:rPr>
                        <a:t>[IR[15:0]]&lt;&lt;2</a:t>
                      </a:r>
                      <a:endParaRPr lang="zh-CN" altLang="en-US" sz="1400" b="0" i="1"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lnSpc>
                          <a:spcPct val="110000"/>
                        </a:lnSpc>
                      </a:pPr>
                      <a:r>
                        <a:rPr lang="en-US" altLang="zh-CN" sz="1400" b="0" i="1" smtClean="0">
                          <a:solidFill>
                            <a:srgbClr val="FF0000"/>
                          </a:solidFill>
                        </a:rPr>
                        <a:t>200ps</a:t>
                      </a:r>
                      <a:endParaRPr lang="zh-CN" altLang="en-US" sz="1400" b="0"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334">
                <a:tc>
                  <a:txBody>
                    <a:bodyPr/>
                    <a:lstStyle/>
                    <a:p>
                      <a:pPr algn="ctr"/>
                      <a:r>
                        <a:rPr lang="en-US" altLang="zh-CN" sz="1400" b="1" dirty="0" smtClean="0">
                          <a:solidFill>
                            <a:srgbClr val="C00000"/>
                          </a:solidFill>
                        </a:rPr>
                        <a:t>TC3</a:t>
                      </a:r>
                      <a:endParaRPr lang="zh-CN" altLang="en-US" sz="1400" b="1" dirty="0">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400" dirty="0" err="1" smtClean="0"/>
                        <a:t>ALUOut</a:t>
                      </a:r>
                      <a:r>
                        <a:rPr lang="en-US" altLang="zh-CN" sz="1400" baseline="0" dirty="0" smtClean="0"/>
                        <a:t> </a:t>
                      </a:r>
                    </a:p>
                    <a:p>
                      <a:pPr algn="l"/>
                      <a:r>
                        <a:rPr lang="en-US" altLang="zh-CN" sz="1400" baseline="0" dirty="0" smtClean="0">
                          <a:sym typeface="Wingdings" panose="05000000000000000000" pitchFamily="2" charset="2"/>
                        </a:rPr>
                        <a:t>    A op B</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nSpc>
                          <a:spcPct val="100000"/>
                        </a:lnSpc>
                        <a:spcBef>
                          <a:spcPts val="0"/>
                        </a:spcBef>
                        <a:buNone/>
                      </a:pPr>
                      <a:r>
                        <a:rPr lang="en-US" altLang="zh-CN" sz="1400" dirty="0" smtClean="0">
                          <a:sym typeface="Wingdings" panose="05000000000000000000" pitchFamily="2" charset="2"/>
                        </a:rPr>
                        <a:t>   </a:t>
                      </a:r>
                      <a:r>
                        <a:rPr lang="en-US" altLang="zh-CN" sz="1400" dirty="0" err="1" smtClean="0">
                          <a:sym typeface="Wingdings" panose="05000000000000000000" pitchFamily="2" charset="2"/>
                        </a:rPr>
                        <a:t>ALUOut</a:t>
                      </a:r>
                      <a:r>
                        <a:rPr lang="en-US" altLang="zh-CN" sz="1400" dirty="0" smtClean="0">
                          <a:sym typeface="Wingdings" panose="05000000000000000000" pitchFamily="2" charset="2"/>
                        </a:rPr>
                        <a:t>    A + </a:t>
                      </a:r>
                    </a:p>
                    <a:p>
                      <a:pPr>
                        <a:lnSpc>
                          <a:spcPct val="100000"/>
                        </a:lnSpc>
                        <a:spcBef>
                          <a:spcPts val="0"/>
                        </a:spcBef>
                        <a:buNone/>
                      </a:pPr>
                      <a:r>
                        <a:rPr lang="en-US" altLang="zh-CN" sz="1400" dirty="0" smtClean="0">
                          <a:sym typeface="Wingdings" panose="05000000000000000000" pitchFamily="2" charset="2"/>
                        </a:rPr>
                        <a:t>           </a:t>
                      </a:r>
                      <a:r>
                        <a:rPr lang="en-US" altLang="zh-CN" sz="1400" dirty="0" err="1" smtClean="0">
                          <a:sym typeface="Wingdings" panose="05000000000000000000" pitchFamily="2" charset="2"/>
                        </a:rPr>
                        <a:t>Signext</a:t>
                      </a:r>
                      <a:r>
                        <a:rPr lang="en-US" altLang="zh-CN" sz="1400" dirty="0" smtClean="0">
                          <a:sym typeface="Wingdings" panose="05000000000000000000" pitchFamily="2" charset="2"/>
                        </a:rPr>
                        <a:t>(IR[15:0])</a:t>
                      </a:r>
                      <a:endParaRPr lang="zh-CN" altLang="en-US" sz="14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l"/>
                      <a:r>
                        <a:rPr lang="en-US" altLang="zh-CN" sz="1400" dirty="0" smtClean="0"/>
                        <a:t>If</a:t>
                      </a:r>
                      <a:r>
                        <a:rPr lang="en-US" altLang="zh-CN" sz="1400" baseline="0" dirty="0" smtClean="0"/>
                        <a:t> (A-B==0) then</a:t>
                      </a:r>
                    </a:p>
                    <a:p>
                      <a:pPr algn="l"/>
                      <a:r>
                        <a:rPr lang="en-US" altLang="zh-CN" sz="1400" baseline="0" dirty="0" smtClean="0"/>
                        <a:t>  PC </a:t>
                      </a:r>
                      <a:r>
                        <a:rPr lang="en-US" altLang="zh-CN" sz="1400" baseline="0" dirty="0" smtClean="0">
                          <a:sym typeface="Wingdings" panose="05000000000000000000" pitchFamily="2" charset="2"/>
                        </a:rPr>
                        <a:t> </a:t>
                      </a:r>
                      <a:r>
                        <a:rPr lang="en-US" altLang="zh-CN" sz="1400" baseline="0" dirty="0" err="1" smtClean="0">
                          <a:sym typeface="Wingdings" panose="05000000000000000000" pitchFamily="2" charset="2"/>
                        </a:rPr>
                        <a:t>ALUout</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0"/>
                        </a:spcBef>
                        <a:buNone/>
                      </a:pPr>
                      <a:r>
                        <a:rPr lang="en-US" altLang="zh-CN" sz="1400" dirty="0" smtClean="0"/>
                        <a:t>PC </a:t>
                      </a:r>
                      <a:r>
                        <a:rPr lang="en-US" altLang="zh-CN" sz="1400" dirty="0" smtClean="0">
                          <a:sym typeface="Wingdings" panose="05000000000000000000" pitchFamily="2" charset="2"/>
                        </a:rPr>
                        <a:t> PC[31:28] </a:t>
                      </a:r>
                    </a:p>
                    <a:p>
                      <a:pPr>
                        <a:lnSpc>
                          <a:spcPct val="100000"/>
                        </a:lnSpc>
                        <a:spcBef>
                          <a:spcPts val="0"/>
                        </a:spcBef>
                        <a:buNone/>
                      </a:pPr>
                      <a:r>
                        <a:rPr lang="en-US" altLang="zh-CN" sz="1400" dirty="0" smtClean="0">
                          <a:solidFill>
                            <a:srgbClr val="FF0000"/>
                          </a:solidFill>
                          <a:sym typeface="Wingdings" panose="05000000000000000000" pitchFamily="2" charset="2"/>
                        </a:rPr>
                        <a:t>    || </a:t>
                      </a:r>
                      <a:r>
                        <a:rPr lang="en-US" altLang="zh-CN" sz="1400" dirty="0" smtClean="0">
                          <a:sym typeface="Wingdings" panose="05000000000000000000" pitchFamily="2" charset="2"/>
                        </a:rPr>
                        <a:t>IR[25:0]&lt;&lt;2</a:t>
                      </a:r>
                      <a:endParaRPr lang="zh-CN" altLang="en-US" sz="1400" b="0" i="1" dirty="0" smtClean="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0000"/>
                        </a:lnSpc>
                      </a:pPr>
                      <a:r>
                        <a:rPr lang="en-US" altLang="zh-CN" sz="1400" b="0" i="1" smtClean="0">
                          <a:solidFill>
                            <a:srgbClr val="FF0000"/>
                          </a:solidFill>
                        </a:rPr>
                        <a:t>200ps</a:t>
                      </a:r>
                      <a:endParaRPr lang="zh-CN" altLang="en-US" sz="1400" b="0"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334">
                <a:tc>
                  <a:txBody>
                    <a:bodyPr/>
                    <a:lstStyle/>
                    <a:p>
                      <a:pPr algn="ctr"/>
                      <a:r>
                        <a:rPr lang="en-US" altLang="zh-CN" sz="1400" b="1" dirty="0" smtClean="0">
                          <a:solidFill>
                            <a:srgbClr val="C00000"/>
                          </a:solidFill>
                        </a:rPr>
                        <a:t>TC4</a:t>
                      </a:r>
                      <a:endParaRPr lang="zh-CN" altLang="en-US" sz="1400" b="1" dirty="0">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t>R[IR[15:11]] </a:t>
                      </a:r>
                      <a:r>
                        <a:rPr lang="en-US" altLang="zh-CN" sz="1400" dirty="0" smtClean="0">
                          <a:sym typeface="Wingdings" panose="05000000000000000000" pitchFamily="2" charset="2"/>
                        </a:rPr>
                        <a:t> </a:t>
                      </a:r>
                      <a:r>
                        <a:rPr lang="en-US" altLang="zh-CN" sz="1400" dirty="0" err="1" smtClean="0">
                          <a:sym typeface="Wingdings" panose="05000000000000000000" pitchFamily="2" charset="2"/>
                        </a:rPr>
                        <a:t>ALUOut</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400" dirty="0" smtClean="0">
                          <a:sym typeface="Wingdings" panose="05000000000000000000" pitchFamily="2" charset="2"/>
                        </a:rPr>
                        <a:t>DR   M[</a:t>
                      </a:r>
                      <a:r>
                        <a:rPr lang="en-US" altLang="zh-CN" sz="1400" dirty="0" err="1" smtClean="0">
                          <a:sym typeface="Wingdings" panose="05000000000000000000" pitchFamily="2" charset="2"/>
                        </a:rPr>
                        <a:t>ALUOut</a:t>
                      </a:r>
                      <a:r>
                        <a:rPr lang="en-US" altLang="zh-CN" sz="1400" dirty="0" smtClean="0">
                          <a:sym typeface="Wingdings" panose="05000000000000000000" pitchFamily="2" charset="2"/>
                        </a:rPr>
                        <a:t>]</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0"/>
                        </a:spcBef>
                        <a:buNone/>
                      </a:pPr>
                      <a:r>
                        <a:rPr lang="en-US" altLang="zh-CN" sz="1400" dirty="0" smtClean="0">
                          <a:sym typeface="Wingdings" panose="05000000000000000000" pitchFamily="2" charset="2"/>
                        </a:rPr>
                        <a:t>M[</a:t>
                      </a:r>
                      <a:r>
                        <a:rPr lang="en-US" altLang="zh-CN" sz="1400" dirty="0" err="1" smtClean="0">
                          <a:sym typeface="Wingdings" panose="05000000000000000000" pitchFamily="2" charset="2"/>
                        </a:rPr>
                        <a:t>ALUOut</a:t>
                      </a:r>
                      <a:r>
                        <a:rPr lang="en-US" altLang="zh-CN" sz="1400" dirty="0" smtClean="0">
                          <a:sym typeface="Wingdings" panose="05000000000000000000" pitchFamily="2" charset="2"/>
                        </a:rPr>
                        <a:t>]</a:t>
                      </a:r>
                    </a:p>
                    <a:p>
                      <a:pPr>
                        <a:lnSpc>
                          <a:spcPct val="100000"/>
                        </a:lnSpc>
                        <a:spcBef>
                          <a:spcPts val="0"/>
                        </a:spcBef>
                        <a:buNone/>
                      </a:pPr>
                      <a:r>
                        <a:rPr lang="en-US" altLang="zh-CN" sz="1400" dirty="0" smtClean="0">
                          <a:sym typeface="Wingdings" panose="05000000000000000000" pitchFamily="2" charset="2"/>
                        </a:rPr>
                        <a:t>      B</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0000"/>
                        </a:lnSpc>
                      </a:pPr>
                      <a:r>
                        <a:rPr lang="en-US" altLang="zh-CN" sz="1400" b="0" i="1" smtClean="0">
                          <a:solidFill>
                            <a:srgbClr val="FF0000"/>
                          </a:solidFill>
                        </a:rPr>
                        <a:t>200ps</a:t>
                      </a:r>
                      <a:endParaRPr lang="zh-CN" altLang="en-US" sz="1400" b="0"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2176">
                <a:tc>
                  <a:txBody>
                    <a:bodyPr/>
                    <a:lstStyle/>
                    <a:p>
                      <a:pPr algn="ctr"/>
                      <a:r>
                        <a:rPr lang="en-US" altLang="zh-CN" sz="1400" b="1" dirty="0" smtClean="0">
                          <a:solidFill>
                            <a:srgbClr val="C00000"/>
                          </a:solidFill>
                        </a:rPr>
                        <a:t>TC5</a:t>
                      </a:r>
                      <a:endParaRPr lang="zh-CN" altLang="en-US" sz="1400" b="1" dirty="0">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Bef>
                          <a:spcPts val="0"/>
                        </a:spcBef>
                        <a:buNone/>
                      </a:pPr>
                      <a:r>
                        <a:rPr lang="en-US" altLang="zh-CN" sz="1400" dirty="0" smtClean="0">
                          <a:sym typeface="Wingdings" panose="05000000000000000000" pitchFamily="2" charset="2"/>
                        </a:rPr>
                        <a:t>R[IR[20:16]]</a:t>
                      </a:r>
                    </a:p>
                    <a:p>
                      <a:pPr algn="l">
                        <a:lnSpc>
                          <a:spcPct val="100000"/>
                        </a:lnSpc>
                        <a:spcBef>
                          <a:spcPts val="0"/>
                        </a:spcBef>
                        <a:buNone/>
                      </a:pPr>
                      <a:r>
                        <a:rPr lang="en-US" altLang="zh-CN" sz="1400" dirty="0" smtClean="0">
                          <a:sym typeface="Wingdings" panose="05000000000000000000" pitchFamily="2" charset="2"/>
                        </a:rPr>
                        <a:t>     DR</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0000"/>
                        </a:lnSpc>
                      </a:pPr>
                      <a:r>
                        <a:rPr lang="en-US" altLang="zh-CN" sz="1400" b="0" i="1" dirty="0" smtClean="0">
                          <a:solidFill>
                            <a:srgbClr val="FF0000"/>
                          </a:solidFill>
                        </a:rPr>
                        <a:t>200ps</a:t>
                      </a:r>
                      <a:endParaRPr lang="zh-CN" altLang="en-US" sz="1400" b="0"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4" name="文本框 23"/>
          <p:cNvSpPr txBox="1"/>
          <p:nvPr/>
        </p:nvSpPr>
        <p:spPr>
          <a:xfrm>
            <a:off x="2771800" y="2132856"/>
            <a:ext cx="3600400" cy="327782"/>
          </a:xfrm>
          <a:prstGeom prst="rect">
            <a:avLst/>
          </a:prstGeom>
          <a:noFill/>
        </p:spPr>
        <p:txBody>
          <a:bodyPr wrap="square" rtlCol="0">
            <a:spAutoFit/>
          </a:bodyPr>
          <a:lstStyle/>
          <a:p>
            <a:pPr algn="ctr" eaLnBrk="0" fontAlgn="base" hangingPunct="0">
              <a:lnSpc>
                <a:spcPct val="85000"/>
              </a:lnSpc>
              <a:spcBef>
                <a:spcPct val="40000"/>
              </a:spcBef>
              <a:spcAft>
                <a:spcPct val="0"/>
              </a:spcAft>
              <a:buClr>
                <a:srgbClr val="001ADC"/>
              </a:buClr>
              <a:buSzPct val="100000"/>
              <a:buFont typeface="Wingdings" pitchFamily="2" charset="2"/>
              <a:buNone/>
            </a:pPr>
            <a:r>
              <a:rPr lang="zh-CN" altLang="en-US" dirty="0" smtClean="0">
                <a:solidFill>
                  <a:srgbClr val="000000"/>
                </a:solidFill>
              </a:rPr>
              <a:t>各类指令执行时间</a:t>
            </a:r>
            <a:endParaRPr lang="zh-CN" altLang="en-US" dirty="0">
              <a:solidFill>
                <a:srgbClr val="000000"/>
              </a:solidFill>
            </a:endParaRPr>
          </a:p>
        </p:txBody>
      </p:sp>
    </p:spTree>
    <p:extLst>
      <p:ext uri="{BB962C8B-B14F-4D97-AF65-F5344CB8AC3E}">
        <p14:creationId xmlns:p14="http://schemas.microsoft.com/office/powerpoint/2010/main" val="79275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存在转发电路</a:t>
            </a:r>
            <a:endParaRPr lang="zh-CN" altLang="en-US" dirty="0"/>
          </a:p>
        </p:txBody>
      </p:sp>
      <p:pic>
        <p:nvPicPr>
          <p:cNvPr id="5" name="Picture 6" descr="f04-54-P374493-bottom"/>
          <p:cNvPicPr>
            <a:picLocks noChangeAspect="1" noChangeArrowheads="1"/>
          </p:cNvPicPr>
          <p:nvPr/>
        </p:nvPicPr>
        <p:blipFill>
          <a:blip r:embed="rId3"/>
          <a:srcRect b="4104"/>
          <a:stretch>
            <a:fillRect/>
          </a:stretch>
        </p:blipFill>
        <p:spPr bwMode="auto">
          <a:xfrm>
            <a:off x="4716016" y="3806474"/>
            <a:ext cx="4354399" cy="2782471"/>
          </a:xfrm>
          <a:prstGeom prst="rect">
            <a:avLst/>
          </a:prstGeom>
          <a:solidFill>
            <a:schemeClr val="bg1"/>
          </a:solidFill>
        </p:spPr>
      </p:pic>
      <p:sp>
        <p:nvSpPr>
          <p:cNvPr id="10" name="TextBox 9"/>
          <p:cNvSpPr txBox="1"/>
          <p:nvPr/>
        </p:nvSpPr>
        <p:spPr>
          <a:xfrm>
            <a:off x="211952" y="3140968"/>
            <a:ext cx="3131840" cy="369332"/>
          </a:xfrm>
          <a:prstGeom prst="rect">
            <a:avLst/>
          </a:prstGeom>
          <a:noFill/>
        </p:spPr>
        <p:txBody>
          <a:bodyPr wrap="square" rtlCol="0">
            <a:spAutoFit/>
          </a:bodyPr>
          <a:lstStyle/>
          <a:p>
            <a:r>
              <a:rPr lang="zh-CN" altLang="en-US" b="1" dirty="0"/>
              <a:t>转发</a:t>
            </a:r>
            <a:r>
              <a:rPr lang="zh-CN" altLang="en-US" b="1" dirty="0" smtClean="0"/>
              <a:t>控制信号如何产生？</a:t>
            </a:r>
            <a:endParaRPr lang="zh-CN" altLang="en-US" b="1" dirty="0"/>
          </a:p>
        </p:txBody>
      </p:sp>
      <p:sp>
        <p:nvSpPr>
          <p:cNvPr id="15" name="矩形 14"/>
          <p:cNvSpPr/>
          <p:nvPr/>
        </p:nvSpPr>
        <p:spPr>
          <a:xfrm>
            <a:off x="121718" y="3502749"/>
            <a:ext cx="3878317" cy="1200329"/>
          </a:xfrm>
          <a:prstGeom prst="rect">
            <a:avLst/>
          </a:prstGeom>
        </p:spPr>
        <p:txBody>
          <a:bodyPr wrap="square">
            <a:spAutoFit/>
          </a:bodyPr>
          <a:lstStyle/>
          <a:p>
            <a:pPr marL="285750" indent="-285750">
              <a:buFont typeface="Wingdings" panose="05000000000000000000" pitchFamily="2" charset="2"/>
              <a:buChar char="Ø"/>
            </a:pPr>
            <a:r>
              <a:rPr lang="zh-CN" altLang="en-US" b="1" dirty="0" smtClean="0"/>
              <a:t>更复杂的情形</a:t>
            </a:r>
            <a:endParaRPr lang="en-US" altLang="zh-CN" b="1" dirty="0" smtClean="0"/>
          </a:p>
          <a:p>
            <a:r>
              <a:rPr lang="en-US" altLang="zh-CN" b="1" dirty="0" smtClean="0"/>
              <a:t>     add $1, $1, $2</a:t>
            </a:r>
          </a:p>
          <a:p>
            <a:r>
              <a:rPr lang="en-US" altLang="zh-CN" b="1" dirty="0" smtClean="0"/>
              <a:t>     add </a:t>
            </a:r>
            <a:r>
              <a:rPr lang="en-US" altLang="zh-CN" b="1" dirty="0"/>
              <a:t>$1, $1, </a:t>
            </a:r>
            <a:r>
              <a:rPr lang="en-US" altLang="zh-CN" b="1" dirty="0" smtClean="0"/>
              <a:t>$</a:t>
            </a:r>
            <a:r>
              <a:rPr lang="en-US" altLang="zh-CN" b="1" dirty="0"/>
              <a:t>3</a:t>
            </a:r>
            <a:endParaRPr lang="en-US" altLang="zh-CN" b="1" dirty="0" smtClean="0"/>
          </a:p>
          <a:p>
            <a:r>
              <a:rPr lang="en-US" altLang="zh-CN" b="1" dirty="0" smtClean="0"/>
              <a:t>     add </a:t>
            </a:r>
            <a:r>
              <a:rPr lang="en-US" altLang="zh-CN" b="1" dirty="0"/>
              <a:t>$1, $1, </a:t>
            </a:r>
            <a:r>
              <a:rPr lang="en-US" altLang="zh-CN" b="1" dirty="0" smtClean="0"/>
              <a:t>$4</a:t>
            </a:r>
            <a:endParaRPr lang="zh-CN" altLang="en-US" b="1" dirty="0"/>
          </a:p>
        </p:txBody>
      </p:sp>
      <p:pic>
        <p:nvPicPr>
          <p:cNvPr id="563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718" y="4781253"/>
            <a:ext cx="4600313" cy="1816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6324" name="Picture 4"/>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66770" y="692696"/>
            <a:ext cx="7965670"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073978" y="3645023"/>
            <a:ext cx="1296144" cy="646331"/>
          </a:xfrm>
          <a:prstGeom prst="rect">
            <a:avLst/>
          </a:prstGeom>
          <a:noFill/>
        </p:spPr>
        <p:txBody>
          <a:bodyPr wrap="square" rtlCol="0">
            <a:spAutoFit/>
          </a:bodyPr>
          <a:lstStyle/>
          <a:p>
            <a:r>
              <a:rPr lang="en-US" altLang="zh-CN" dirty="0" err="1" smtClean="0"/>
              <a:t>lw</a:t>
            </a:r>
            <a:r>
              <a:rPr lang="en-US" altLang="zh-CN" dirty="0" smtClean="0"/>
              <a:t> $1, 0($2)</a:t>
            </a:r>
          </a:p>
          <a:p>
            <a:r>
              <a:rPr lang="en-US" altLang="zh-CN" dirty="0" err="1" smtClean="0"/>
              <a:t>sw</a:t>
            </a:r>
            <a:r>
              <a:rPr lang="en-US" altLang="zh-CN" dirty="0" smtClean="0"/>
              <a:t> $1, 0($3)</a:t>
            </a:r>
            <a:endParaRPr lang="zh-CN" altLang="en-US" dirty="0"/>
          </a:p>
        </p:txBody>
      </p:sp>
      <p:sp>
        <p:nvSpPr>
          <p:cNvPr id="12" name="TextBox 11"/>
          <p:cNvSpPr txBox="1"/>
          <p:nvPr/>
        </p:nvSpPr>
        <p:spPr>
          <a:xfrm>
            <a:off x="3457836" y="3648284"/>
            <a:ext cx="1296144" cy="646331"/>
          </a:xfrm>
          <a:prstGeom prst="rect">
            <a:avLst/>
          </a:prstGeom>
          <a:noFill/>
        </p:spPr>
        <p:txBody>
          <a:bodyPr wrap="square" rtlCol="0">
            <a:spAutoFit/>
          </a:bodyPr>
          <a:lstStyle/>
          <a:p>
            <a:r>
              <a:rPr lang="en-US" altLang="zh-CN" dirty="0" err="1" smtClean="0"/>
              <a:t>lw</a:t>
            </a:r>
            <a:r>
              <a:rPr lang="en-US" altLang="zh-CN" dirty="0" smtClean="0"/>
              <a:t> $1, 0($2)</a:t>
            </a:r>
          </a:p>
          <a:p>
            <a:r>
              <a:rPr lang="en-US" altLang="zh-CN" dirty="0" err="1" smtClean="0"/>
              <a:t>sw</a:t>
            </a:r>
            <a:r>
              <a:rPr lang="en-US" altLang="zh-CN" dirty="0" smtClean="0"/>
              <a:t> $4, 0($1)</a:t>
            </a:r>
            <a:endParaRPr lang="zh-CN" altLang="en-US" dirty="0"/>
          </a:p>
        </p:txBody>
      </p:sp>
      <p:sp>
        <p:nvSpPr>
          <p:cNvPr id="13" name="TextBox 12"/>
          <p:cNvSpPr txBox="1"/>
          <p:nvPr/>
        </p:nvSpPr>
        <p:spPr>
          <a:xfrm>
            <a:off x="2483768" y="4306436"/>
            <a:ext cx="1296144" cy="646331"/>
          </a:xfrm>
          <a:prstGeom prst="rect">
            <a:avLst/>
          </a:prstGeom>
          <a:noFill/>
        </p:spPr>
        <p:txBody>
          <a:bodyPr wrap="square" rtlCol="0">
            <a:spAutoFit/>
          </a:bodyPr>
          <a:lstStyle/>
          <a:p>
            <a:r>
              <a:rPr lang="en-US" altLang="zh-CN" dirty="0" err="1" smtClean="0"/>
              <a:t>lw</a:t>
            </a:r>
            <a:r>
              <a:rPr lang="en-US" altLang="zh-CN" dirty="0" smtClean="0"/>
              <a:t> $1, 0($2)</a:t>
            </a:r>
          </a:p>
          <a:p>
            <a:r>
              <a:rPr lang="en-US" altLang="zh-CN" dirty="0" err="1" smtClean="0"/>
              <a:t>sw</a:t>
            </a:r>
            <a:r>
              <a:rPr lang="en-US" altLang="zh-CN" dirty="0" smtClean="0"/>
              <a:t> $1, 0($1)</a:t>
            </a:r>
            <a:endParaRPr lang="zh-CN" altLang="en-US" dirty="0"/>
          </a:p>
        </p:txBody>
      </p:sp>
      <p:sp>
        <p:nvSpPr>
          <p:cNvPr id="4" name="灯片编号占位符 3"/>
          <p:cNvSpPr>
            <a:spLocks noGrp="1"/>
          </p:cNvSpPr>
          <p:nvPr>
            <p:ph type="sldNum" sz="quarter" idx="12"/>
          </p:nvPr>
        </p:nvSpPr>
        <p:spPr/>
        <p:txBody>
          <a:bodyPr/>
          <a:lstStyle/>
          <a:p>
            <a:fld id="{28830286-F6D1-4D88-8A08-C1E3876262BA}" type="slidenum">
              <a:rPr lang="zh-CN" altLang="en-US" smtClean="0">
                <a:solidFill>
                  <a:prstClr val="black"/>
                </a:solidFill>
              </a:rPr>
              <a:pPr/>
              <a:t>80</a:t>
            </a:fld>
            <a:endParaRPr lang="zh-CN" altLang="en-US" dirty="0">
              <a:solidFill>
                <a:prstClr val="black"/>
              </a:solidFill>
            </a:endParaRPr>
          </a:p>
        </p:txBody>
      </p:sp>
    </p:spTree>
    <p:extLst>
      <p:ext uri="{BB962C8B-B14F-4D97-AF65-F5344CB8AC3E}">
        <p14:creationId xmlns:p14="http://schemas.microsoft.com/office/powerpoint/2010/main" val="274238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存在转发电路</a:t>
            </a:r>
            <a:endParaRPr lang="zh-CN" altLang="en-US" dirty="0"/>
          </a:p>
        </p:txBody>
      </p:sp>
      <p:sp>
        <p:nvSpPr>
          <p:cNvPr id="3" name="矩形 2"/>
          <p:cNvSpPr/>
          <p:nvPr/>
        </p:nvSpPr>
        <p:spPr>
          <a:xfrm>
            <a:off x="2555776" y="6396335"/>
            <a:ext cx="4206601" cy="461665"/>
          </a:xfrm>
          <a:prstGeom prst="rect">
            <a:avLst/>
          </a:prstGeom>
        </p:spPr>
        <p:txBody>
          <a:bodyPr wrap="none">
            <a:spAutoFit/>
          </a:bodyPr>
          <a:lstStyle/>
          <a:p>
            <a:r>
              <a:rPr lang="zh-CN" altLang="en-US" sz="2400" b="1" dirty="0">
                <a:solidFill>
                  <a:schemeClr val="tx2"/>
                </a:solidFill>
              </a:rPr>
              <a:t>具备旁路转发功能的数据通路</a:t>
            </a:r>
          </a:p>
        </p:txBody>
      </p:sp>
      <p:sp>
        <p:nvSpPr>
          <p:cNvPr id="5" name="灯片编号占位符 4"/>
          <p:cNvSpPr>
            <a:spLocks noGrp="1"/>
          </p:cNvSpPr>
          <p:nvPr>
            <p:ph type="sldNum" sz="quarter" idx="12"/>
          </p:nvPr>
        </p:nvSpPr>
        <p:spPr>
          <a:xfrm>
            <a:off x="7020272" y="6528627"/>
            <a:ext cx="2448272" cy="365125"/>
          </a:xfrm>
        </p:spPr>
        <p:txBody>
          <a:bodyPr/>
          <a:lstStyle/>
          <a:p>
            <a:fld id="{28830286-F6D1-4D88-8A08-C1E3876262BA}" type="slidenum">
              <a:rPr lang="zh-CN" altLang="en-US" smtClean="0">
                <a:solidFill>
                  <a:prstClr val="black"/>
                </a:solidFill>
              </a:rPr>
              <a:pPr/>
              <a:t>81</a:t>
            </a:fld>
            <a:endParaRPr lang="zh-CN" altLang="en-US" dirty="0">
              <a:solidFill>
                <a:prstClr val="black"/>
              </a:solidFill>
            </a:endParaRPr>
          </a:p>
        </p:txBody>
      </p:sp>
      <p:pic>
        <p:nvPicPr>
          <p:cNvPr id="11" name="图片 10"/>
          <p:cNvPicPr>
            <a:picLocks noChangeAspect="1"/>
          </p:cNvPicPr>
          <p:nvPr/>
        </p:nvPicPr>
        <p:blipFill>
          <a:blip r:embed="rId3">
            <a:lum/>
          </a:blip>
          <a:stretch>
            <a:fillRect/>
          </a:stretch>
        </p:blipFill>
        <p:spPr>
          <a:xfrm>
            <a:off x="168749" y="1014511"/>
            <a:ext cx="8806501" cy="4988001"/>
          </a:xfrm>
          <a:prstGeom prst="rect">
            <a:avLst/>
          </a:prstGeom>
        </p:spPr>
      </p:pic>
    </p:spTree>
    <p:extLst>
      <p:ext uri="{BB962C8B-B14F-4D97-AF65-F5344CB8AC3E}">
        <p14:creationId xmlns:p14="http://schemas.microsoft.com/office/powerpoint/2010/main" val="414690745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存在转发电路</a:t>
            </a:r>
            <a:endParaRPr lang="zh-CN" altLang="en-US" dirty="0"/>
          </a:p>
        </p:txBody>
      </p:sp>
      <p:sp>
        <p:nvSpPr>
          <p:cNvPr id="3" name="矩形 2"/>
          <p:cNvSpPr/>
          <p:nvPr/>
        </p:nvSpPr>
        <p:spPr>
          <a:xfrm>
            <a:off x="251520" y="6068410"/>
            <a:ext cx="8390461" cy="830997"/>
          </a:xfrm>
          <a:prstGeom prst="rect">
            <a:avLst/>
          </a:prstGeom>
        </p:spPr>
        <p:txBody>
          <a:bodyPr wrap="square">
            <a:spAutoFit/>
          </a:bodyPr>
          <a:lstStyle/>
          <a:p>
            <a:r>
              <a:rPr lang="zh-CN" altLang="en-US" sz="2400" b="1" dirty="0">
                <a:solidFill>
                  <a:schemeClr val="tx2"/>
                </a:solidFill>
              </a:rPr>
              <a:t>增加了</a:t>
            </a:r>
            <a:r>
              <a:rPr lang="en-US" altLang="zh-CN" sz="2400" b="1" dirty="0" err="1">
                <a:solidFill>
                  <a:schemeClr val="tx2"/>
                </a:solidFill>
              </a:rPr>
              <a:t>ALUSrc</a:t>
            </a:r>
            <a:r>
              <a:rPr lang="zh-CN" altLang="en-US" sz="2400" b="1" dirty="0">
                <a:solidFill>
                  <a:schemeClr val="tx2"/>
                </a:solidFill>
              </a:rPr>
              <a:t>选择，具备旁路转发功能的数据</a:t>
            </a:r>
            <a:r>
              <a:rPr lang="zh-CN" altLang="en-US" sz="2400" b="1" dirty="0" smtClean="0">
                <a:solidFill>
                  <a:schemeClr val="tx2"/>
                </a:solidFill>
              </a:rPr>
              <a:t>通路。</a:t>
            </a:r>
            <a:r>
              <a:rPr lang="en-US" altLang="zh-CN" sz="2400" b="1" dirty="0" smtClean="0">
                <a:solidFill>
                  <a:schemeClr val="tx2"/>
                </a:solidFill>
              </a:rPr>
              <a:t>RT MUX</a:t>
            </a:r>
            <a:r>
              <a:rPr lang="zh-CN" altLang="en-US" sz="2400" b="1" dirty="0" smtClean="0">
                <a:solidFill>
                  <a:schemeClr val="tx2"/>
                </a:solidFill>
              </a:rPr>
              <a:t>是否可以合成一个四输入的</a:t>
            </a:r>
            <a:r>
              <a:rPr lang="en-US" altLang="zh-CN" sz="2400" b="1" dirty="0" smtClean="0">
                <a:solidFill>
                  <a:schemeClr val="tx2"/>
                </a:solidFill>
              </a:rPr>
              <a:t>MUX</a:t>
            </a:r>
            <a:r>
              <a:rPr lang="zh-CN" altLang="en-US" sz="2400" b="1" dirty="0" smtClean="0">
                <a:solidFill>
                  <a:schemeClr val="tx2"/>
                </a:solidFill>
              </a:rPr>
              <a:t>？</a:t>
            </a:r>
            <a:endParaRPr lang="zh-CN" altLang="en-US" sz="2400" b="1" dirty="0">
              <a:solidFill>
                <a:schemeClr val="tx2"/>
              </a:solidFill>
            </a:endParaRPr>
          </a:p>
        </p:txBody>
      </p:sp>
      <p:pic>
        <p:nvPicPr>
          <p:cNvPr id="56322"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83568" y="764704"/>
            <a:ext cx="8387258" cy="5303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448933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tx2"/>
                </a:solidFill>
              </a:rPr>
              <a:t>带有控制信号的流水线</a:t>
            </a:r>
            <a:r>
              <a:rPr lang="en-US" altLang="zh-CN" b="1" dirty="0" smtClean="0">
                <a:solidFill>
                  <a:schemeClr val="tx2"/>
                </a:solidFill>
              </a:rPr>
              <a:t>CPU</a:t>
            </a:r>
            <a:endParaRPr lang="zh-CN" altLang="en-US" dirty="0"/>
          </a:p>
        </p:txBody>
      </p:sp>
      <p:pic>
        <p:nvPicPr>
          <p:cNvPr id="5" name="图片 4"/>
          <p:cNvPicPr>
            <a:picLocks noChangeAspect="1"/>
          </p:cNvPicPr>
          <p:nvPr/>
        </p:nvPicPr>
        <p:blipFill>
          <a:blip r:embed="rId2">
            <a:lum bright="-20000" contrast="40000"/>
          </a:blip>
          <a:stretch>
            <a:fillRect/>
          </a:stretch>
        </p:blipFill>
        <p:spPr>
          <a:xfrm>
            <a:off x="24099" y="1124744"/>
            <a:ext cx="8981979" cy="5472608"/>
          </a:xfrm>
          <a:prstGeom prst="rect">
            <a:avLst/>
          </a:prstGeom>
        </p:spPr>
      </p:pic>
      <p:sp>
        <p:nvSpPr>
          <p:cNvPr id="3" name="灯片编号占位符 2"/>
          <p:cNvSpPr>
            <a:spLocks noGrp="1"/>
          </p:cNvSpPr>
          <p:nvPr>
            <p:ph type="sldNum" sz="quarter" idx="12"/>
          </p:nvPr>
        </p:nvSpPr>
        <p:spPr/>
        <p:txBody>
          <a:bodyPr/>
          <a:lstStyle/>
          <a:p>
            <a:fld id="{28830286-F6D1-4D88-8A08-C1E3876262BA}" type="slidenum">
              <a:rPr lang="zh-CN" altLang="en-US" smtClean="0">
                <a:solidFill>
                  <a:prstClr val="black"/>
                </a:solidFill>
              </a:rPr>
              <a:pPr/>
              <a:t>83</a:t>
            </a:fld>
            <a:endParaRPr lang="zh-CN" altLang="en-US" dirty="0">
              <a:solidFill>
                <a:prstClr val="black"/>
              </a:solidFill>
            </a:endParaRPr>
          </a:p>
        </p:txBody>
      </p:sp>
    </p:spTree>
    <p:extLst>
      <p:ext uri="{BB962C8B-B14F-4D97-AF65-F5344CB8AC3E}">
        <p14:creationId xmlns:p14="http://schemas.microsoft.com/office/powerpoint/2010/main" val="237769585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如果没有转发电路呢？</a:t>
            </a:r>
            <a:endParaRPr lang="zh-CN" altLang="en-US" dirty="0"/>
          </a:p>
        </p:txBody>
      </p:sp>
      <p:sp>
        <p:nvSpPr>
          <p:cNvPr id="3" name="内容占位符 2"/>
          <p:cNvSpPr>
            <a:spLocks noGrp="1"/>
          </p:cNvSpPr>
          <p:nvPr>
            <p:ph idx="1"/>
          </p:nvPr>
        </p:nvSpPr>
        <p:spPr>
          <a:xfrm>
            <a:off x="107504" y="722178"/>
            <a:ext cx="8928991" cy="3426902"/>
          </a:xfrm>
        </p:spPr>
        <p:txBody>
          <a:bodyPr>
            <a:normAutofit/>
          </a:bodyPr>
          <a:lstStyle/>
          <a:p>
            <a:r>
              <a:rPr lang="en-US" altLang="zh-CN" dirty="0" smtClean="0"/>
              <a:t>Q</a:t>
            </a:r>
            <a:r>
              <a:rPr lang="zh-CN" altLang="en-US" dirty="0" smtClean="0"/>
              <a:t>：如果没有</a:t>
            </a:r>
            <a:r>
              <a:rPr lang="zh-CN" altLang="en-US" dirty="0"/>
              <a:t>转发</a:t>
            </a:r>
            <a:r>
              <a:rPr lang="zh-CN" altLang="en-US" dirty="0" smtClean="0"/>
              <a:t>，需要怎么处理呢？</a:t>
            </a:r>
            <a:endParaRPr lang="en-US" altLang="zh-CN" dirty="0" smtClean="0"/>
          </a:p>
          <a:p>
            <a:r>
              <a:rPr lang="en-US" altLang="zh-CN" dirty="0" smtClean="0"/>
              <a:t>A</a:t>
            </a:r>
            <a:r>
              <a:rPr lang="zh-CN" altLang="en-US" dirty="0" smtClean="0"/>
              <a:t>：</a:t>
            </a:r>
            <a:r>
              <a:rPr lang="en-US" altLang="zh-CN" dirty="0" smtClean="0"/>
              <a:t>EX/MEM</a:t>
            </a:r>
            <a:r>
              <a:rPr lang="zh-CN" altLang="en-US" dirty="0" smtClean="0"/>
              <a:t>，</a:t>
            </a:r>
            <a:r>
              <a:rPr lang="en-US" altLang="zh-CN" dirty="0" smtClean="0"/>
              <a:t>MEM/WB</a:t>
            </a:r>
            <a:r>
              <a:rPr lang="zh-CN" altLang="en-US" dirty="0" smtClean="0"/>
              <a:t>也均需要做冲突分析及</a:t>
            </a:r>
            <a:r>
              <a:rPr lang="en-US" altLang="zh-CN" dirty="0" err="1" smtClean="0"/>
              <a:t>NOP</a:t>
            </a:r>
            <a:r>
              <a:rPr lang="zh-CN" altLang="en-US" dirty="0" smtClean="0"/>
              <a:t>处理</a:t>
            </a:r>
            <a:endParaRPr lang="en-US" altLang="zh-CN" dirty="0" smtClean="0"/>
          </a:p>
          <a:p>
            <a:pPr lvl="1"/>
            <a:r>
              <a:rPr lang="en-US" altLang="zh-CN" dirty="0" smtClean="0"/>
              <a:t>EX/MEM</a:t>
            </a:r>
            <a:r>
              <a:rPr lang="zh-CN" altLang="en-US" dirty="0" smtClean="0"/>
              <a:t>，</a:t>
            </a:r>
            <a:r>
              <a:rPr lang="en-US" altLang="zh-CN" dirty="0" smtClean="0"/>
              <a:t>MEM/WB</a:t>
            </a:r>
            <a:r>
              <a:rPr lang="zh-CN" altLang="en-US" dirty="0" smtClean="0"/>
              <a:t>也需要修改，并增加相应控制信号</a:t>
            </a:r>
            <a:endParaRPr lang="en-US" altLang="zh-CN" dirty="0" smtClean="0"/>
          </a:p>
          <a:p>
            <a:pPr lvl="1"/>
            <a:r>
              <a:rPr lang="en-US" altLang="zh-CN" dirty="0" smtClean="0">
                <a:solidFill>
                  <a:srgbClr val="FF0000"/>
                </a:solidFill>
              </a:rPr>
              <a:t>AND</a:t>
            </a:r>
            <a:r>
              <a:rPr lang="zh-CN" altLang="en-US" dirty="0" smtClean="0">
                <a:solidFill>
                  <a:srgbClr val="FF0000"/>
                </a:solidFill>
              </a:rPr>
              <a:t>和</a:t>
            </a:r>
            <a:r>
              <a:rPr lang="en-US" altLang="zh-CN" dirty="0" smtClean="0">
                <a:solidFill>
                  <a:srgbClr val="FF0000"/>
                </a:solidFill>
              </a:rPr>
              <a:t>ADD</a:t>
            </a:r>
            <a:r>
              <a:rPr lang="zh-CN" altLang="en-US" dirty="0" smtClean="0">
                <a:solidFill>
                  <a:srgbClr val="FF0000"/>
                </a:solidFill>
              </a:rPr>
              <a:t>需要等待几个时钟周期？</a:t>
            </a:r>
            <a:endParaRPr lang="en-US" altLang="zh-CN" dirty="0" smtClean="0">
              <a:solidFill>
                <a:srgbClr val="FF0000"/>
              </a:solidFill>
            </a:endParaRPr>
          </a:p>
        </p:txBody>
      </p:sp>
      <p:graphicFrame>
        <p:nvGraphicFramePr>
          <p:cNvPr id="15" name="表格 14"/>
          <p:cNvGraphicFramePr>
            <a:graphicFrameLocks noGrp="1"/>
          </p:cNvGraphicFramePr>
          <p:nvPr>
            <p:extLst>
              <p:ext uri="{D42A27DB-BD31-4B8C-83A1-F6EECF244321}">
                <p14:modId xmlns:p14="http://schemas.microsoft.com/office/powerpoint/2010/main" val="3974432663"/>
              </p:ext>
            </p:extLst>
          </p:nvPr>
        </p:nvGraphicFramePr>
        <p:xfrm>
          <a:off x="107504" y="4286656"/>
          <a:ext cx="8983579" cy="2210880"/>
        </p:xfrm>
        <a:graphic>
          <a:graphicData uri="http://schemas.openxmlformats.org/drawingml/2006/table">
            <a:tbl>
              <a:tblPr firstRow="1" bandRow="1">
                <a:tableStyleId>{5940675A-B579-460E-94D1-54222C63F5DA}</a:tableStyleId>
              </a:tblPr>
              <a:tblGrid>
                <a:gridCol w="432000"/>
                <a:gridCol w="2196000"/>
                <a:gridCol w="468000"/>
                <a:gridCol w="792000"/>
                <a:gridCol w="933635"/>
                <a:gridCol w="806486"/>
                <a:gridCol w="806486"/>
                <a:gridCol w="806486"/>
                <a:gridCol w="936000"/>
                <a:gridCol w="806486"/>
              </a:tblGrid>
              <a:tr h="0">
                <a:tc>
                  <a:txBody>
                    <a:bodyPr/>
                    <a:lstStyle/>
                    <a:p>
                      <a:pPr algn="ctr"/>
                      <a:r>
                        <a:rPr lang="zh-CN" altLang="en-US" sz="1600" dirty="0" smtClean="0">
                          <a:latin typeface="+mn-lt"/>
                          <a:ea typeface="黑体" panose="02010609060101010101" pitchFamily="49" charset="-122"/>
                        </a:rPr>
                        <a:t>地址</a:t>
                      </a:r>
                      <a:endParaRPr lang="zh-CN" altLang="en-US" sz="1600" b="0" dirty="0">
                        <a:latin typeface="+mn-lt"/>
                        <a:ea typeface="黑体" panose="02010609060101010101" pitchFamily="49" charset="-122"/>
                        <a:cs typeface="Times New Roman" panose="02020603050405020304" pitchFamily="18"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dirty="0" smtClean="0">
                          <a:latin typeface="+mn-lt"/>
                          <a:ea typeface="黑体" panose="02010609060101010101" pitchFamily="49" charset="-122"/>
                        </a:rPr>
                        <a:t>指令</a:t>
                      </a:r>
                      <a:endParaRPr lang="zh-CN" altLang="en-US" sz="1600" b="0" dirty="0">
                        <a:latin typeface="+mn-lt"/>
                        <a:ea typeface="黑体" panose="02010609060101010101" pitchFamily="49" charset="-122"/>
                        <a:cs typeface="Times New Roman" panose="02020603050405020304" pitchFamily="18"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0" dirty="0" err="1" smtClean="0">
                          <a:latin typeface="+mn-lt"/>
                          <a:ea typeface="黑体" panose="02010609060101010101" pitchFamily="49" charset="-122"/>
                          <a:cs typeface="Times New Roman" panose="02020603050405020304" pitchFamily="18" charset="0"/>
                        </a:rPr>
                        <a:t>CLK</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b="0" dirty="0" smtClean="0">
                          <a:latin typeface="+mn-lt"/>
                          <a:ea typeface="黑体" panose="02010609060101010101" pitchFamily="49" charset="-122"/>
                          <a:cs typeface="Times New Roman" panose="02020603050405020304" pitchFamily="18" charset="0"/>
                        </a:rPr>
                        <a:t>PC</a:t>
                      </a: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smtClean="0">
                          <a:latin typeface="+mn-lt"/>
                          <a:ea typeface="黑体" panose="02010609060101010101" pitchFamily="49" charset="-122"/>
                        </a:rPr>
                        <a:t>IM</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smtClean="0">
                          <a:latin typeface="+mn-lt"/>
                          <a:ea typeface="黑体" panose="02010609060101010101" pitchFamily="49" charset="-122"/>
                        </a:rPr>
                        <a:t>IF</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smtClean="0">
                          <a:latin typeface="+mn-lt"/>
                          <a:ea typeface="黑体" panose="02010609060101010101" pitchFamily="49" charset="-122"/>
                        </a:rPr>
                        <a:t>ID</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smtClean="0">
                          <a:latin typeface="+mn-lt"/>
                          <a:ea typeface="黑体" panose="02010609060101010101" pitchFamily="49" charset="-122"/>
                        </a:rPr>
                        <a:t>EX</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smtClean="0">
                          <a:latin typeface="+mn-lt"/>
                          <a:ea typeface="黑体" panose="02010609060101010101" pitchFamily="49" charset="-122"/>
                        </a:rPr>
                        <a:t>MEM</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b="0" dirty="0" smtClean="0">
                          <a:latin typeface="+mn-lt"/>
                          <a:ea typeface="黑体" panose="02010609060101010101" pitchFamily="49" charset="-122"/>
                          <a:cs typeface="Times New Roman" panose="02020603050405020304" pitchFamily="18" charset="0"/>
                        </a:rPr>
                        <a:t>WB</a:t>
                      </a: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0">
                <a:tc>
                  <a:txBody>
                    <a:bodyPr/>
                    <a:lstStyle/>
                    <a:p>
                      <a:pPr algn="ctr"/>
                      <a:r>
                        <a:rPr lang="en-US" altLang="zh-CN" sz="1600" dirty="0" smtClean="0">
                          <a:latin typeface="+mn-lt"/>
                          <a:ea typeface="黑体" panose="02010609060101010101" pitchFamily="49" charset="-122"/>
                        </a:rPr>
                        <a:t>0</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lw</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smtClean="0">
                          <a:solidFill>
                            <a:srgbClr val="FF0000"/>
                          </a:solidFill>
                          <a:latin typeface="Courier New" panose="02070309020205020404" pitchFamily="49" charset="0"/>
                          <a:ea typeface="黑体" panose="02010609060101010101" pitchFamily="49" charset="-122"/>
                          <a:cs typeface="Courier New" panose="02070309020205020404" pitchFamily="49" charset="0"/>
                        </a:rPr>
                        <a:t>$</a:t>
                      </a:r>
                      <a:r>
                        <a:rPr lang="en-US" altLang="zh-CN" sz="1600" dirty="0" err="1" smtClean="0">
                          <a:solidFill>
                            <a:srgbClr val="FF0000"/>
                          </a:solidFill>
                          <a:latin typeface="Courier New" panose="02070309020205020404" pitchFamily="49" charset="0"/>
                          <a:ea typeface="黑体" panose="02010609060101010101" pitchFamily="49" charset="-122"/>
                          <a:cs typeface="Courier New" panose="02070309020205020404" pitchFamily="49" charset="0"/>
                        </a:rPr>
                        <a:t>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0($</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t1</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a:t>
                      </a: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Courier New" panose="02070309020205020404" pitchFamily="49" charset="0"/>
                          <a:ea typeface="黑体" panose="02010609060101010101" pitchFamily="49" charset="-122"/>
                          <a:cs typeface="Courier New" panose="02070309020205020404" pitchFamily="49" charset="0"/>
                          <a:sym typeface="Wingdings 3"/>
                        </a:rPr>
                        <a:t> </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1</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4</a:t>
                      </a:r>
                      <a:endParaRPr lang="zh-CN" altLang="en-US" sz="1600" b="0" dirty="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err="1" smtClean="0">
                          <a:latin typeface="+mn-lt"/>
                          <a:ea typeface="黑体" panose="02010609060101010101" pitchFamily="49" charset="-122"/>
                        </a:rPr>
                        <a:t>lw</a:t>
                      </a:r>
                      <a:r>
                        <a:rPr lang="en-US" altLang="zh-CN" sz="1600" dirty="0" err="1" smtClean="0">
                          <a:latin typeface="+mn-lt"/>
                          <a:ea typeface="黑体" panose="02010609060101010101" pitchFamily="49" charset="-122"/>
                          <a:sym typeface="Wingdings" panose="05000000000000000000" pitchFamily="2" charset="2"/>
                        </a:rPr>
                        <a:t>sub</a:t>
                      </a: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b="1" dirty="0" err="1" smtClean="0">
                          <a:latin typeface="+mn-lt"/>
                          <a:ea typeface="黑体" panose="02010609060101010101" pitchFamily="49" charset="-122"/>
                        </a:rPr>
                        <a:t>lw</a:t>
                      </a: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0">
                <a:tc>
                  <a:txBody>
                    <a:bodyPr/>
                    <a:lstStyle/>
                    <a:p>
                      <a:pPr algn="ctr"/>
                      <a:r>
                        <a:rPr lang="en-US" altLang="zh-CN" sz="1600" dirty="0" smtClean="0">
                          <a:latin typeface="+mn-lt"/>
                          <a:ea typeface="黑体" panose="02010609060101010101" pitchFamily="49" charset="-122"/>
                        </a:rPr>
                        <a:t>4</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sub </a:t>
                      </a:r>
                      <a:r>
                        <a:rPr lang="en-US" altLang="zh-CN" sz="1600" b="1" dirty="0" smtClean="0">
                          <a:solidFill>
                            <a:schemeClr val="tx2"/>
                          </a:solidFill>
                          <a:latin typeface="Courier New" panose="02070309020205020404" pitchFamily="49" charset="0"/>
                          <a:ea typeface="黑体" panose="02010609060101010101" pitchFamily="49" charset="-122"/>
                          <a:cs typeface="Courier New" panose="02070309020205020404" pitchFamily="49" charset="0"/>
                        </a:rPr>
                        <a:t>$</a:t>
                      </a:r>
                      <a:r>
                        <a:rPr lang="en-US" altLang="zh-CN" sz="1600" b="1" dirty="0" err="1" smtClean="0">
                          <a:solidFill>
                            <a:schemeClr val="tx2"/>
                          </a:solidFill>
                          <a:latin typeface="Courier New" panose="02070309020205020404" pitchFamily="49" charset="0"/>
                          <a:ea typeface="黑体" panose="02010609060101010101" pitchFamily="49" charset="-122"/>
                          <a:cs typeface="Courier New" panose="02070309020205020404" pitchFamily="49" charset="0"/>
                        </a:rPr>
                        <a:t>t3</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smtClean="0">
                          <a:solidFill>
                            <a:srgbClr val="FF0000"/>
                          </a:solidFill>
                          <a:latin typeface="Courier New" panose="02070309020205020404" pitchFamily="49" charset="0"/>
                          <a:ea typeface="黑体" panose="02010609060101010101" pitchFamily="49" charset="-122"/>
                          <a:cs typeface="Courier New" panose="02070309020205020404" pitchFamily="49" charset="0"/>
                        </a:rPr>
                        <a:t>$</a:t>
                      </a:r>
                      <a:r>
                        <a:rPr lang="en-US" altLang="zh-CN" sz="1600" dirty="0" err="1" smtClean="0">
                          <a:solidFill>
                            <a:srgbClr val="FF0000"/>
                          </a:solidFill>
                          <a:latin typeface="Courier New" panose="02070309020205020404" pitchFamily="49" charset="0"/>
                          <a:ea typeface="黑体" panose="02010609060101010101" pitchFamily="49" charset="-122"/>
                          <a:cs typeface="Courier New" panose="02070309020205020404" pitchFamily="49" charset="0"/>
                        </a:rPr>
                        <a:t>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t2</a:t>
                      </a:r>
                      <a:endParaRPr lang="zh-CN" altLang="en-US" sz="1600" dirty="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Courier New" panose="02070309020205020404" pitchFamily="49" charset="0"/>
                          <a:ea typeface="黑体" panose="02010609060101010101" pitchFamily="49" charset="-122"/>
                          <a:cs typeface="Courier New" panose="02070309020205020404" pitchFamily="49" charset="0"/>
                          <a:sym typeface="Wingdings 3"/>
                        </a:rPr>
                        <a:t> </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2</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4</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8</a:t>
                      </a: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err="1" smtClean="0">
                          <a:solidFill>
                            <a:schemeClr val="tx1"/>
                          </a:solidFill>
                          <a:latin typeface="+mn-lt"/>
                          <a:ea typeface="黑体" panose="02010609060101010101" pitchFamily="49" charset="-122"/>
                        </a:rPr>
                        <a:t>sub</a:t>
                      </a:r>
                      <a:r>
                        <a:rPr lang="en-US" altLang="zh-CN" sz="1600" dirty="0" err="1" smtClean="0">
                          <a:solidFill>
                            <a:schemeClr val="tx1"/>
                          </a:solidFill>
                          <a:latin typeface="+mn-lt"/>
                          <a:ea typeface="黑体" panose="02010609060101010101" pitchFamily="49" charset="-122"/>
                          <a:sym typeface="Wingdings" panose="05000000000000000000" pitchFamily="2" charset="2"/>
                        </a:rPr>
                        <a:t>and</a:t>
                      </a: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b="1" dirty="0" smtClean="0">
                          <a:latin typeface="+mn-lt"/>
                          <a:ea typeface="黑体" panose="02010609060101010101" pitchFamily="49" charset="-122"/>
                        </a:rPr>
                        <a:t>sub</a:t>
                      </a:r>
                      <a:endParaRPr lang="zh-CN" altLang="en-US" sz="1600" b="1"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b="1" dirty="0" err="1" smtClean="0">
                          <a:latin typeface="+mn-lt"/>
                          <a:ea typeface="黑体" panose="02010609060101010101" pitchFamily="49" charset="-122"/>
                        </a:rPr>
                        <a:t>lw</a:t>
                      </a:r>
                      <a:endParaRPr lang="zh-CN" altLang="en-US" sz="1600" b="1"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0">
                <a:tc>
                  <a:txBody>
                    <a:bodyPr/>
                    <a:lstStyle/>
                    <a:p>
                      <a:pPr algn="ctr"/>
                      <a:r>
                        <a:rPr lang="en-US" altLang="zh-CN" sz="1600" dirty="0" smtClean="0">
                          <a:latin typeface="+mn-lt"/>
                          <a:ea typeface="黑体" panose="02010609060101010101" pitchFamily="49" charset="-122"/>
                        </a:rPr>
                        <a:t>8</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and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t5</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smtClean="0">
                          <a:solidFill>
                            <a:srgbClr val="FF0000"/>
                          </a:solidFill>
                          <a:latin typeface="Courier New" panose="02070309020205020404" pitchFamily="49" charset="0"/>
                          <a:ea typeface="黑体" panose="02010609060101010101" pitchFamily="49" charset="-122"/>
                          <a:cs typeface="Courier New" panose="02070309020205020404" pitchFamily="49" charset="0"/>
                        </a:rPr>
                        <a:t>$</a:t>
                      </a:r>
                      <a:r>
                        <a:rPr lang="en-US" altLang="zh-CN" sz="1600" dirty="0" err="1" smtClean="0">
                          <a:solidFill>
                            <a:srgbClr val="FF0000"/>
                          </a:solidFill>
                          <a:latin typeface="Courier New" panose="02070309020205020404" pitchFamily="49" charset="0"/>
                          <a:ea typeface="黑体" panose="02010609060101010101" pitchFamily="49" charset="-122"/>
                          <a:cs typeface="Courier New" panose="02070309020205020404" pitchFamily="49" charset="0"/>
                        </a:rPr>
                        <a:t>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t4</a:t>
                      </a:r>
                      <a:endParaRPr lang="en-US" altLang="zh-CN" sz="1600"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Courier New" panose="02070309020205020404" pitchFamily="49" charset="0"/>
                          <a:ea typeface="黑体" panose="02010609060101010101" pitchFamily="49" charset="-122"/>
                          <a:cs typeface="Courier New" panose="02070309020205020404" pitchFamily="49" charset="0"/>
                          <a:sym typeface="Wingdings 3"/>
                        </a:rPr>
                        <a:t> </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3</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8</a:t>
                      </a: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smtClean="0">
                          <a:latin typeface="+mn-lt"/>
                          <a:ea typeface="黑体" panose="02010609060101010101" pitchFamily="49" charset="-122"/>
                        </a:rPr>
                        <a:t>and</a:t>
                      </a: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b="1" dirty="0" smtClean="0">
                          <a:solidFill>
                            <a:schemeClr val="tx1"/>
                          </a:solidFill>
                          <a:latin typeface="+mn-lt"/>
                          <a:ea typeface="黑体" panose="02010609060101010101" pitchFamily="49" charset="-122"/>
                        </a:rPr>
                        <a:t>sub</a:t>
                      </a: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b="1" dirty="0" err="1" smtClean="0">
                          <a:solidFill>
                            <a:schemeClr val="tx1"/>
                          </a:solidFill>
                          <a:latin typeface="+mn-lt"/>
                          <a:ea typeface="黑体" panose="02010609060101010101" pitchFamily="49" charset="-122"/>
                        </a:rPr>
                        <a:t>nop</a:t>
                      </a: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sz="1600" b="1" dirty="0" err="1" smtClean="0">
                          <a:solidFill>
                            <a:schemeClr val="tx1"/>
                          </a:solidFill>
                          <a:latin typeface="+mn-lt"/>
                          <a:ea typeface="黑体" panose="02010609060101010101" pitchFamily="49" charset="-122"/>
                        </a:rPr>
                        <a:t>lw</a:t>
                      </a: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0">
                <a:tc>
                  <a:txBody>
                    <a:bodyPr/>
                    <a:lstStyle/>
                    <a:p>
                      <a:pPr algn="ctr"/>
                      <a:r>
                        <a:rPr lang="en-US" altLang="zh-CN" sz="1600" dirty="0" smtClean="0">
                          <a:latin typeface="+mn-lt"/>
                          <a:ea typeface="黑体" panose="02010609060101010101" pitchFamily="49" charset="-122"/>
                        </a:rPr>
                        <a:t>12</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or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t7</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t6</a:t>
                      </a:r>
                      <a:endParaRPr lang="en-US" altLang="zh-CN" sz="1600"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Courier New" panose="02070309020205020404" pitchFamily="49" charset="0"/>
                          <a:ea typeface="黑体" panose="02010609060101010101" pitchFamily="49" charset="-122"/>
                          <a:cs typeface="Courier New" panose="02070309020205020404" pitchFamily="49" charset="0"/>
                          <a:sym typeface="Wingdings 3"/>
                        </a:rPr>
                        <a:t> </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4</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8</a:t>
                      </a: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smtClean="0">
                          <a:latin typeface="+mn-lt"/>
                          <a:ea typeface="黑体" panose="02010609060101010101" pitchFamily="49" charset="-122"/>
                        </a:rPr>
                        <a:t>and</a:t>
                      </a: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b="1" dirty="0" smtClean="0">
                          <a:solidFill>
                            <a:schemeClr val="tx1"/>
                          </a:solidFill>
                          <a:latin typeface="+mn-lt"/>
                          <a:ea typeface="黑体" panose="02010609060101010101" pitchFamily="49" charset="-122"/>
                        </a:rPr>
                        <a:t>sub</a:t>
                      </a: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b="1" dirty="0" err="1" smtClean="0">
                          <a:solidFill>
                            <a:schemeClr val="tx1"/>
                          </a:solidFill>
                          <a:latin typeface="+mn-lt"/>
                          <a:ea typeface="黑体" panose="02010609060101010101" pitchFamily="49" charset="-122"/>
                        </a:rPr>
                        <a:t>nop</a:t>
                      </a: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b="1" dirty="0" err="1" smtClean="0">
                          <a:solidFill>
                            <a:schemeClr val="tx1"/>
                          </a:solidFill>
                          <a:latin typeface="+mn-lt"/>
                          <a:ea typeface="黑体" panose="02010609060101010101" pitchFamily="49" charset="-122"/>
                        </a:rPr>
                        <a:t>nop</a:t>
                      </a: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b="1" dirty="0" err="1" smtClean="0">
                          <a:solidFill>
                            <a:schemeClr val="tx1"/>
                          </a:solidFill>
                          <a:latin typeface="+mn-lt"/>
                          <a:ea typeface="黑体" panose="02010609060101010101" pitchFamily="49" charset="-122"/>
                        </a:rPr>
                        <a:t>lw</a:t>
                      </a:r>
                      <a:r>
                        <a:rPr lang="zh-CN" altLang="en-US" sz="1600" b="1" dirty="0" smtClean="0">
                          <a:solidFill>
                            <a:schemeClr val="tx1"/>
                          </a:solidFill>
                          <a:latin typeface="+mn-lt"/>
                          <a:ea typeface="黑体" panose="02010609060101010101" pitchFamily="49" charset="-122"/>
                        </a:rPr>
                        <a:t>结果</a:t>
                      </a: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0">
                <a:tc>
                  <a:txBody>
                    <a:bodyPr/>
                    <a:lstStyle/>
                    <a:p>
                      <a:pPr algn="ctr"/>
                      <a:r>
                        <a:rPr lang="en-US" altLang="zh-CN" sz="1600" dirty="0" smtClean="0">
                          <a:latin typeface="+mn-lt"/>
                          <a:ea typeface="黑体" panose="02010609060101010101" pitchFamily="49" charset="-122"/>
                          <a:cs typeface="Courier New" panose="02070309020205020404" pitchFamily="49" charset="0"/>
                        </a:rPr>
                        <a:t>16</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add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t1</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t2</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a:t>
                      </a:r>
                      <a:r>
                        <a:rPr lang="en-US" altLang="zh-CN" sz="1600" b="1" dirty="0" smtClean="0">
                          <a:solidFill>
                            <a:schemeClr val="tx2"/>
                          </a:solidFill>
                          <a:latin typeface="Courier New" panose="02070309020205020404" pitchFamily="49" charset="0"/>
                          <a:ea typeface="黑体" panose="02010609060101010101" pitchFamily="49" charset="-122"/>
                          <a:cs typeface="Courier New" panose="02070309020205020404" pitchFamily="49" charset="0"/>
                        </a:rPr>
                        <a:t>$</a:t>
                      </a:r>
                      <a:r>
                        <a:rPr lang="en-US" altLang="zh-CN" sz="1600" b="1" dirty="0" err="1" smtClean="0">
                          <a:solidFill>
                            <a:schemeClr val="tx2"/>
                          </a:solidFill>
                          <a:latin typeface="Courier New" panose="02070309020205020404" pitchFamily="49" charset="0"/>
                          <a:ea typeface="黑体" panose="02010609060101010101" pitchFamily="49" charset="-122"/>
                          <a:cs typeface="Courier New" panose="02070309020205020404" pitchFamily="49" charset="0"/>
                        </a:rPr>
                        <a:t>t3</a:t>
                      </a:r>
                      <a:endParaRPr lang="zh-CN" altLang="en-US" sz="1600" b="1" dirty="0" smtClean="0">
                        <a:solidFill>
                          <a:schemeClr val="tx2"/>
                        </a:solidFill>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Courier New" panose="02070309020205020404" pitchFamily="49" charset="0"/>
                          <a:ea typeface="黑体" panose="02010609060101010101" pitchFamily="49" charset="-122"/>
                          <a:cs typeface="Courier New" panose="02070309020205020404" pitchFamily="49" charset="0"/>
                          <a:sym typeface="Wingdings 3"/>
                        </a:rPr>
                        <a:t> </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5</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latin typeface="Courier New" panose="02070309020205020404" pitchFamily="49" charset="0"/>
                          <a:ea typeface="黑体" panose="02010609060101010101" pitchFamily="49" charset="-122"/>
                          <a:cs typeface="Courier New" panose="02070309020205020404" pitchFamily="49" charset="0"/>
                        </a:rPr>
                        <a:t>8-&gt;12</a:t>
                      </a: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err="1" smtClean="0">
                          <a:latin typeface="+mn-lt"/>
                          <a:ea typeface="黑体" panose="02010609060101010101" pitchFamily="49" charset="-122"/>
                        </a:rPr>
                        <a:t>and</a:t>
                      </a:r>
                      <a:r>
                        <a:rPr lang="en-US" altLang="zh-CN" sz="1600" dirty="0" err="1" smtClean="0">
                          <a:latin typeface="+mn-lt"/>
                          <a:ea typeface="黑体" panose="02010609060101010101" pitchFamily="49" charset="-122"/>
                          <a:sym typeface="Wingdings" panose="05000000000000000000" pitchFamily="2" charset="2"/>
                        </a:rPr>
                        <a:t></a:t>
                      </a:r>
                      <a:r>
                        <a:rPr lang="en-US" altLang="zh-CN" sz="1600" dirty="0" err="1" smtClean="0">
                          <a:latin typeface="+mn-lt"/>
                          <a:ea typeface="黑体" panose="02010609060101010101" pitchFamily="49" charset="-122"/>
                        </a:rPr>
                        <a:t>or</a:t>
                      </a:r>
                      <a:endParaRPr lang="zh-CN" altLang="en-US" sz="1600" dirty="0" smtClean="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b="1" dirty="0" smtClean="0">
                          <a:solidFill>
                            <a:schemeClr val="tx1"/>
                          </a:solidFill>
                          <a:latin typeface="+mn-lt"/>
                          <a:ea typeface="黑体" panose="02010609060101010101" pitchFamily="49" charset="-122"/>
                        </a:rPr>
                        <a:t>and</a:t>
                      </a: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1" kern="1200" dirty="0" smtClean="0">
                          <a:solidFill>
                            <a:schemeClr val="tx1"/>
                          </a:solidFill>
                          <a:latin typeface="+mn-lt"/>
                          <a:ea typeface="黑体" panose="02010609060101010101" pitchFamily="49" charset="-122"/>
                          <a:cs typeface="+mn-cs"/>
                        </a:rPr>
                        <a:t>sub</a:t>
                      </a:r>
                      <a:endParaRPr lang="zh-CN" altLang="en-US" sz="1600" b="1" kern="1200" dirty="0">
                        <a:solidFill>
                          <a:schemeClr val="tx1"/>
                        </a:solidFill>
                        <a:latin typeface="+mn-lt"/>
                        <a:ea typeface="黑体" panose="02010609060101010101" pitchFamily="49" charset="-122"/>
                        <a:cs typeface="+mn-cs"/>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50"/>
                    </a:solidFill>
                  </a:tcPr>
                </a:tc>
                <a:tc>
                  <a:txBody>
                    <a:bodyPr/>
                    <a:lstStyle/>
                    <a:p>
                      <a:pPr algn="ctr"/>
                      <a:r>
                        <a:rPr lang="en-US" altLang="zh-CN" sz="1600" b="1" dirty="0" err="1" smtClean="0">
                          <a:solidFill>
                            <a:schemeClr val="tx1"/>
                          </a:solidFill>
                          <a:latin typeface="+mn-lt"/>
                          <a:ea typeface="黑体" panose="02010609060101010101" pitchFamily="49" charset="-122"/>
                        </a:rPr>
                        <a:t>nop</a:t>
                      </a: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b="1" dirty="0" err="1" smtClean="0">
                          <a:solidFill>
                            <a:schemeClr val="tx1"/>
                          </a:solidFill>
                          <a:latin typeface="+mn-lt"/>
                          <a:ea typeface="黑体" panose="02010609060101010101" pitchFamily="49" charset="-122"/>
                        </a:rPr>
                        <a:t>nop</a:t>
                      </a: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b="1" dirty="0" err="1" smtClean="0">
                          <a:solidFill>
                            <a:schemeClr val="tx1"/>
                          </a:solidFill>
                          <a:latin typeface="+mn-lt"/>
                          <a:ea typeface="黑体" panose="02010609060101010101" pitchFamily="49" charset="-122"/>
                        </a:rPr>
                        <a:t>lw</a:t>
                      </a:r>
                      <a:r>
                        <a:rPr lang="zh-CN" altLang="en-US" sz="1600" b="1" dirty="0" smtClean="0">
                          <a:solidFill>
                            <a:schemeClr val="tx1"/>
                          </a:solidFill>
                          <a:latin typeface="+mn-lt"/>
                          <a:ea typeface="黑体" panose="02010609060101010101" pitchFamily="49" charset="-122"/>
                        </a:rPr>
                        <a:t>结果</a:t>
                      </a: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r>
              <a:tr h="0">
                <a:tc>
                  <a:txBody>
                    <a:bodyPr/>
                    <a:lstStyle/>
                    <a:p>
                      <a:pPr algn="ct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zh-CN" altLang="en-US" sz="1600"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Courier New" panose="02070309020205020404" pitchFamily="49" charset="0"/>
                          <a:ea typeface="黑体" panose="02010609060101010101" pitchFamily="49" charset="-122"/>
                          <a:cs typeface="Courier New" panose="02070309020205020404" pitchFamily="49" charset="0"/>
                          <a:sym typeface="Wingdings 3"/>
                        </a:rPr>
                        <a:t> </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6</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latin typeface="Courier New" panose="02070309020205020404" pitchFamily="49" charset="0"/>
                          <a:ea typeface="黑体" panose="02010609060101010101" pitchFamily="49" charset="-122"/>
                          <a:cs typeface="Courier New" panose="02070309020205020404" pitchFamily="49" charset="0"/>
                        </a:rPr>
                        <a:t>8</a:t>
                      </a:r>
                      <a:r>
                        <a:rPr lang="en-US" altLang="zh-CN" sz="1600" b="0" dirty="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12</a:t>
                      </a: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smtClean="0">
                          <a:latin typeface="+mn-lt"/>
                          <a:ea typeface="黑体" panose="02010609060101010101" pitchFamily="49" charset="-122"/>
                        </a:rPr>
                        <a:t>or</a:t>
                      </a: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1" dirty="0" smtClean="0">
                          <a:solidFill>
                            <a:schemeClr val="tx1"/>
                          </a:solidFill>
                          <a:latin typeface="+mn-lt"/>
                          <a:ea typeface="黑体" panose="02010609060101010101" pitchFamily="49" charset="-122"/>
                        </a:rPr>
                        <a:t>or</a:t>
                      </a: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tx1"/>
                          </a:solidFill>
                          <a:latin typeface="+mn-lt"/>
                          <a:ea typeface="黑体" panose="02010609060101010101" pitchFamily="49" charset="-122"/>
                        </a:rPr>
                        <a:t>and</a:t>
                      </a:r>
                      <a:endParaRPr lang="zh-CN" altLang="en-US" sz="1600" b="1" dirty="0" smtClean="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1" dirty="0" smtClean="0">
                          <a:solidFill>
                            <a:schemeClr val="tx1"/>
                          </a:solidFill>
                          <a:latin typeface="+mn-lt"/>
                          <a:ea typeface="黑体" panose="02010609060101010101" pitchFamily="49" charset="-122"/>
                        </a:rPr>
                        <a:t>sub</a:t>
                      </a: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1" dirty="0" err="1" smtClean="0">
                          <a:solidFill>
                            <a:schemeClr val="tx1"/>
                          </a:solidFill>
                          <a:latin typeface="+mn-lt"/>
                          <a:ea typeface="黑体" panose="02010609060101010101" pitchFamily="49" charset="-122"/>
                        </a:rPr>
                        <a:t>nop</a:t>
                      </a: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1" dirty="0" err="1" smtClean="0">
                          <a:solidFill>
                            <a:schemeClr val="tx1"/>
                          </a:solidFill>
                          <a:latin typeface="+mn-lt"/>
                          <a:ea typeface="黑体" panose="02010609060101010101" pitchFamily="49" charset="-122"/>
                        </a:rPr>
                        <a:t>nop</a:t>
                      </a:r>
                      <a:endParaRPr lang="en-US" altLang="zh-CN" sz="1600" b="1" dirty="0" smtClean="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bl>
          </a:graphicData>
        </a:graphic>
      </p:graphicFrame>
      <p:sp>
        <p:nvSpPr>
          <p:cNvPr id="4" name="灯片编号占位符 3"/>
          <p:cNvSpPr>
            <a:spLocks noGrp="1"/>
          </p:cNvSpPr>
          <p:nvPr>
            <p:ph type="sldNum" sz="quarter" idx="12"/>
          </p:nvPr>
        </p:nvSpPr>
        <p:spPr/>
        <p:txBody>
          <a:bodyPr/>
          <a:lstStyle/>
          <a:p>
            <a:fld id="{28830286-F6D1-4D88-8A08-C1E3876262BA}" type="slidenum">
              <a:rPr lang="zh-CN" altLang="en-US" smtClean="0">
                <a:solidFill>
                  <a:prstClr val="black"/>
                </a:solidFill>
              </a:rPr>
              <a:pPr/>
              <a:t>84</a:t>
            </a:fld>
            <a:endParaRPr lang="zh-CN" altLang="en-US" dirty="0">
              <a:solidFill>
                <a:prstClr val="black"/>
              </a:solidFill>
            </a:endParaRPr>
          </a:p>
        </p:txBody>
      </p:sp>
    </p:spTree>
    <p:extLst>
      <p:ext uri="{BB962C8B-B14F-4D97-AF65-F5344CB8AC3E}">
        <p14:creationId xmlns:p14="http://schemas.microsoft.com/office/powerpoint/2010/main" val="310899733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有转发电路也需要暂停</a:t>
            </a:r>
            <a:endParaRPr lang="zh-CN" altLang="en-US" dirty="0"/>
          </a:p>
        </p:txBody>
      </p:sp>
      <p:pic>
        <p:nvPicPr>
          <p:cNvPr id="4" name="图片 3"/>
          <p:cNvPicPr>
            <a:picLocks noChangeAspect="1"/>
          </p:cNvPicPr>
          <p:nvPr/>
        </p:nvPicPr>
        <p:blipFill>
          <a:blip r:embed="rId2">
            <a:lum bright="-20000" contrast="40000"/>
          </a:blip>
          <a:stretch>
            <a:fillRect/>
          </a:stretch>
        </p:blipFill>
        <p:spPr>
          <a:xfrm>
            <a:off x="153401" y="5157192"/>
            <a:ext cx="9171127" cy="1800200"/>
          </a:xfrm>
          <a:prstGeom prst="rect">
            <a:avLst/>
          </a:prstGeom>
        </p:spPr>
      </p:pic>
      <p:pic>
        <p:nvPicPr>
          <p:cNvPr id="5" name="图片 4"/>
          <p:cNvPicPr>
            <a:picLocks noChangeAspect="1"/>
          </p:cNvPicPr>
          <p:nvPr/>
        </p:nvPicPr>
        <p:blipFill>
          <a:blip r:embed="rId3">
            <a:lum bright="-20000" contrast="40000"/>
          </a:blip>
          <a:stretch>
            <a:fillRect/>
          </a:stretch>
        </p:blipFill>
        <p:spPr>
          <a:xfrm>
            <a:off x="467544" y="764704"/>
            <a:ext cx="7865527" cy="4032448"/>
          </a:xfrm>
          <a:prstGeom prst="rect">
            <a:avLst/>
          </a:prstGeom>
        </p:spPr>
      </p:pic>
      <p:sp>
        <p:nvSpPr>
          <p:cNvPr id="3" name="灯片编号占位符 2"/>
          <p:cNvSpPr>
            <a:spLocks noGrp="1"/>
          </p:cNvSpPr>
          <p:nvPr>
            <p:ph type="sldNum" sz="quarter" idx="12"/>
          </p:nvPr>
        </p:nvSpPr>
        <p:spPr/>
        <p:txBody>
          <a:bodyPr/>
          <a:lstStyle/>
          <a:p>
            <a:fld id="{28830286-F6D1-4D88-8A08-C1E3876262BA}" type="slidenum">
              <a:rPr lang="zh-CN" altLang="en-US" smtClean="0">
                <a:solidFill>
                  <a:prstClr val="black"/>
                </a:solidFill>
              </a:rPr>
              <a:pPr/>
              <a:t>85</a:t>
            </a:fld>
            <a:endParaRPr lang="zh-CN" altLang="en-US" dirty="0">
              <a:solidFill>
                <a:prstClr val="black"/>
              </a:solidFill>
            </a:endParaRPr>
          </a:p>
        </p:txBody>
      </p:sp>
    </p:spTree>
    <p:extLst>
      <p:ext uri="{BB962C8B-B14F-4D97-AF65-F5344CB8AC3E}">
        <p14:creationId xmlns:p14="http://schemas.microsoft.com/office/powerpoint/2010/main" val="59700574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有转发电路也需要暂停</a:t>
            </a:r>
            <a:endParaRPr lang="zh-CN" altLang="en-US" dirty="0"/>
          </a:p>
        </p:txBody>
      </p:sp>
      <p:pic>
        <p:nvPicPr>
          <p:cNvPr id="4" name="图片 3"/>
          <p:cNvPicPr>
            <a:picLocks noChangeAspect="1"/>
          </p:cNvPicPr>
          <p:nvPr/>
        </p:nvPicPr>
        <p:blipFill>
          <a:blip r:embed="rId3">
            <a:lum bright="-20000" contrast="40000"/>
          </a:blip>
          <a:stretch>
            <a:fillRect/>
          </a:stretch>
        </p:blipFill>
        <p:spPr>
          <a:xfrm>
            <a:off x="153401" y="5157192"/>
            <a:ext cx="9171127" cy="1800200"/>
          </a:xfrm>
          <a:prstGeom prst="rect">
            <a:avLst/>
          </a:prstGeom>
        </p:spPr>
      </p:pic>
      <p:pic>
        <p:nvPicPr>
          <p:cNvPr id="6" name="图片 5"/>
          <p:cNvPicPr>
            <a:picLocks noChangeAspect="1"/>
          </p:cNvPicPr>
          <p:nvPr/>
        </p:nvPicPr>
        <p:blipFill>
          <a:blip r:embed="rId4">
            <a:lum bright="-20000" contrast="40000"/>
          </a:blip>
          <a:stretch>
            <a:fillRect/>
          </a:stretch>
        </p:blipFill>
        <p:spPr>
          <a:xfrm>
            <a:off x="683568" y="908720"/>
            <a:ext cx="7922382" cy="4032448"/>
          </a:xfrm>
          <a:prstGeom prst="rect">
            <a:avLst/>
          </a:prstGeom>
        </p:spPr>
      </p:pic>
      <p:sp>
        <p:nvSpPr>
          <p:cNvPr id="3" name="文本框 2"/>
          <p:cNvSpPr txBox="1"/>
          <p:nvPr/>
        </p:nvSpPr>
        <p:spPr>
          <a:xfrm>
            <a:off x="6376555" y="1124744"/>
            <a:ext cx="2736304" cy="1384995"/>
          </a:xfrm>
          <a:prstGeom prst="rect">
            <a:avLst/>
          </a:prstGeom>
          <a:noFill/>
        </p:spPr>
        <p:txBody>
          <a:bodyPr wrap="square" rtlCol="0">
            <a:spAutoFit/>
          </a:bodyPr>
          <a:lstStyle/>
          <a:p>
            <a:r>
              <a:rPr lang="zh-CN" altLang="en-US" sz="2000" b="1" dirty="0" smtClean="0"/>
              <a:t>写内存</a:t>
            </a:r>
            <a:r>
              <a:rPr lang="en-US" altLang="zh-CN" sz="2000" b="1" dirty="0" err="1" smtClean="0"/>
              <a:t>MemWrite</a:t>
            </a:r>
            <a:r>
              <a:rPr lang="zh-CN" altLang="en-US" sz="2000" b="1" dirty="0" smtClean="0"/>
              <a:t>和寄存器控制</a:t>
            </a:r>
            <a:r>
              <a:rPr lang="en-US" altLang="zh-CN" sz="2000" b="1" dirty="0" err="1" smtClean="0"/>
              <a:t>RegWrite</a:t>
            </a:r>
            <a:r>
              <a:rPr lang="zh-CN" altLang="en-US" sz="2000" b="1" dirty="0" smtClean="0"/>
              <a:t>信号全部变成无效，</a:t>
            </a:r>
            <a:r>
              <a:rPr lang="zh-CN" altLang="en-US" sz="2400" b="1" dirty="0" smtClean="0">
                <a:solidFill>
                  <a:srgbClr val="FF0000"/>
                </a:solidFill>
              </a:rPr>
              <a:t>残废</a:t>
            </a:r>
            <a:r>
              <a:rPr lang="zh-CN" altLang="en-US" sz="2000" b="1" dirty="0"/>
              <a:t>此</a:t>
            </a:r>
            <a:r>
              <a:rPr lang="zh-CN" altLang="en-US" sz="2000" b="1" dirty="0" smtClean="0"/>
              <a:t>条指令</a:t>
            </a:r>
            <a:endParaRPr lang="zh-CN" altLang="en-US" sz="2000" b="1" dirty="0"/>
          </a:p>
        </p:txBody>
      </p:sp>
      <p:sp>
        <p:nvSpPr>
          <p:cNvPr id="5" name="灯片编号占位符 4"/>
          <p:cNvSpPr>
            <a:spLocks noGrp="1"/>
          </p:cNvSpPr>
          <p:nvPr>
            <p:ph type="sldNum" sz="quarter" idx="12"/>
          </p:nvPr>
        </p:nvSpPr>
        <p:spPr>
          <a:xfrm>
            <a:off x="7888723" y="6510789"/>
            <a:ext cx="1255277" cy="338902"/>
          </a:xfrm>
        </p:spPr>
        <p:txBody>
          <a:bodyPr/>
          <a:lstStyle/>
          <a:p>
            <a:fld id="{28830286-F6D1-4D88-8A08-C1E3876262BA}" type="slidenum">
              <a:rPr lang="zh-CN" altLang="en-US" smtClean="0">
                <a:solidFill>
                  <a:prstClr val="black"/>
                </a:solidFill>
              </a:rPr>
              <a:pPr/>
              <a:t>86</a:t>
            </a:fld>
            <a:endParaRPr lang="zh-CN" altLang="en-US" dirty="0">
              <a:solidFill>
                <a:prstClr val="black"/>
              </a:solidFill>
            </a:endParaRPr>
          </a:p>
        </p:txBody>
      </p:sp>
      <p:sp>
        <p:nvSpPr>
          <p:cNvPr id="7" name="文本框 6"/>
          <p:cNvSpPr txBox="1"/>
          <p:nvPr/>
        </p:nvSpPr>
        <p:spPr>
          <a:xfrm>
            <a:off x="5220072" y="6480358"/>
            <a:ext cx="3744416" cy="369332"/>
          </a:xfrm>
          <a:prstGeom prst="rect">
            <a:avLst/>
          </a:prstGeom>
          <a:noFill/>
        </p:spPr>
        <p:txBody>
          <a:bodyPr wrap="square" rtlCol="0">
            <a:spAutoFit/>
          </a:bodyPr>
          <a:lstStyle/>
          <a:p>
            <a:r>
              <a:rPr lang="zh-CN" altLang="en-US" b="1" dirty="0" smtClean="0"/>
              <a:t>如果是</a:t>
            </a:r>
            <a:r>
              <a:rPr lang="en-US" altLang="zh-CN" b="1" dirty="0" smtClean="0"/>
              <a:t>SW $4,0($2)</a:t>
            </a:r>
            <a:r>
              <a:rPr lang="zh-CN" altLang="en-US" b="1" dirty="0" smtClean="0"/>
              <a:t>呢？</a:t>
            </a:r>
            <a:endParaRPr lang="zh-CN" altLang="en-US" b="1" dirty="0"/>
          </a:p>
        </p:txBody>
      </p:sp>
    </p:spTree>
    <p:extLst>
      <p:ext uri="{BB962C8B-B14F-4D97-AF65-F5344CB8AC3E}">
        <p14:creationId xmlns:p14="http://schemas.microsoft.com/office/powerpoint/2010/main" val="248994593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总结：四种数据冒险情况</a:t>
            </a:r>
            <a:endParaRPr lang="zh-CN" altLang="en-US" dirty="0"/>
          </a:p>
        </p:txBody>
      </p:sp>
      <p:pic>
        <p:nvPicPr>
          <p:cNvPr id="5" name="图片 4"/>
          <p:cNvPicPr>
            <a:picLocks noChangeAspect="1"/>
          </p:cNvPicPr>
          <p:nvPr/>
        </p:nvPicPr>
        <p:blipFill>
          <a:blip r:embed="rId2"/>
          <a:stretch>
            <a:fillRect/>
          </a:stretch>
        </p:blipFill>
        <p:spPr>
          <a:xfrm>
            <a:off x="827584" y="2420888"/>
            <a:ext cx="7838976" cy="2684648"/>
          </a:xfrm>
          <a:prstGeom prst="rect">
            <a:avLst/>
          </a:prstGeom>
        </p:spPr>
      </p:pic>
      <p:sp>
        <p:nvSpPr>
          <p:cNvPr id="3" name="灯片编号占位符 2"/>
          <p:cNvSpPr>
            <a:spLocks noGrp="1"/>
          </p:cNvSpPr>
          <p:nvPr>
            <p:ph type="sldNum" sz="quarter" idx="12"/>
          </p:nvPr>
        </p:nvSpPr>
        <p:spPr/>
        <p:txBody>
          <a:bodyPr/>
          <a:lstStyle/>
          <a:p>
            <a:fld id="{28830286-F6D1-4D88-8A08-C1E3876262BA}" type="slidenum">
              <a:rPr lang="zh-CN" altLang="en-US" smtClean="0">
                <a:solidFill>
                  <a:prstClr val="black"/>
                </a:solidFill>
              </a:rPr>
              <a:pPr/>
              <a:t>87</a:t>
            </a:fld>
            <a:endParaRPr lang="zh-CN" altLang="en-US" dirty="0">
              <a:solidFill>
                <a:prstClr val="black"/>
              </a:solidFill>
            </a:endParaRPr>
          </a:p>
        </p:txBody>
      </p:sp>
    </p:spTree>
    <p:extLst>
      <p:ext uri="{BB962C8B-B14F-4D97-AF65-F5344CB8AC3E}">
        <p14:creationId xmlns:p14="http://schemas.microsoft.com/office/powerpoint/2010/main" val="109489364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274320"/>
            <a:ext cx="8229600" cy="1143000"/>
          </a:xfrm>
          <a:solidFill>
            <a:schemeClr val="bg1"/>
          </a:solidFill>
        </p:spPr>
        <p:txBody>
          <a:bodyPr wrap="square" lIns="90487" tIns="44450" rIns="90487" bIns="44450" anchor="ctr">
            <a:normAutofit/>
          </a:bodyPr>
          <a:lstStyle/>
          <a:p>
            <a:r>
              <a:rPr lang="zh-CN" altLang="en-US" dirty="0">
                <a:solidFill>
                  <a:schemeClr val="accent1"/>
                </a:solidFill>
                <a:latin typeface="+mj-ea"/>
              </a:rPr>
              <a:t>数据冒险</a:t>
            </a:r>
            <a:r>
              <a:rPr lang="zh-CN" altLang="en-US" dirty="0" smtClean="0">
                <a:solidFill>
                  <a:schemeClr val="accent1"/>
                </a:solidFill>
                <a:latin typeface="+mj-ea"/>
              </a:rPr>
              <a:t>：</a:t>
            </a:r>
            <a:r>
              <a:rPr lang="zh-CN" altLang="en-US" dirty="0">
                <a:solidFill>
                  <a:schemeClr val="accent1"/>
                </a:solidFill>
                <a:latin typeface="+mj-ea"/>
              </a:rPr>
              <a:t>装载</a:t>
            </a:r>
            <a:r>
              <a:rPr lang="en-US" dirty="0" smtClean="0">
                <a:solidFill>
                  <a:schemeClr val="accent1"/>
                </a:solidFill>
                <a:latin typeface="+mj-ea"/>
              </a:rPr>
              <a:t>(</a:t>
            </a:r>
            <a:r>
              <a:rPr lang="en-US" dirty="0">
                <a:solidFill>
                  <a:schemeClr val="accent1"/>
                </a:solidFill>
                <a:latin typeface="+mj-ea"/>
              </a:rPr>
              <a:t>4/4)</a:t>
            </a:r>
          </a:p>
        </p:txBody>
      </p:sp>
      <p:sp>
        <p:nvSpPr>
          <p:cNvPr id="67587" name="Rectangle 3"/>
          <p:cNvSpPr>
            <a:spLocks noGrp="1" noChangeArrowheads="1"/>
          </p:cNvSpPr>
          <p:nvPr>
            <p:ph idx="1"/>
          </p:nvPr>
        </p:nvSpPr>
        <p:spPr>
          <a:xfrm>
            <a:off x="457200" y="1600200"/>
            <a:ext cx="8229600" cy="4937760"/>
          </a:xfrm>
        </p:spPr>
        <p:txBody>
          <a:bodyPr>
            <a:normAutofit/>
          </a:bodyPr>
          <a:lstStyle/>
          <a:p>
            <a:r>
              <a:rPr lang="zh-CN" altLang="en-US" dirty="0" smtClean="0">
                <a:solidFill>
                  <a:srgbClr val="FF0000"/>
                </a:solidFill>
                <a:latin typeface="+mj-ea"/>
                <a:ea typeface="+mj-ea"/>
              </a:rPr>
              <a:t>装载延迟槽</a:t>
            </a:r>
            <a:endParaRPr lang="en-US" dirty="0" smtClean="0">
              <a:solidFill>
                <a:srgbClr val="FF0000"/>
              </a:solidFill>
              <a:latin typeface="+mj-ea"/>
              <a:ea typeface="+mj-ea"/>
            </a:endParaRPr>
          </a:p>
          <a:p>
            <a:pPr lvl="1"/>
            <a:r>
              <a:rPr lang="zh-CN" altLang="en-US" dirty="0">
                <a:latin typeface="+mj-ea"/>
                <a:ea typeface="+mj-ea"/>
              </a:rPr>
              <a:t>如</a:t>
            </a:r>
            <a:r>
              <a:rPr lang="zh-CN" altLang="en-US" dirty="0" smtClean="0">
                <a:latin typeface="+mj-ea"/>
                <a:ea typeface="+mj-ea"/>
              </a:rPr>
              <a:t>果指令使用了装载的结果，那么硬件互锁将会阻塞一个时钟周期。</a:t>
            </a:r>
            <a:endParaRPr lang="en-US" dirty="0" smtClean="0">
              <a:latin typeface="+mj-ea"/>
              <a:ea typeface="+mj-ea"/>
            </a:endParaRPr>
          </a:p>
          <a:p>
            <a:pPr lvl="1"/>
            <a:r>
              <a:rPr lang="zh-CN" altLang="en-US" dirty="0" smtClean="0">
                <a:latin typeface="+mj-ea"/>
                <a:ea typeface="+mj-ea"/>
              </a:rPr>
              <a:t>让硬件在延迟槽中阻塞一条指令等同于在槽中放入一个</a:t>
            </a:r>
            <a:r>
              <a:rPr lang="en-US" dirty="0" smtClean="0">
                <a:latin typeface="+mj-ea"/>
                <a:ea typeface="+mj-ea"/>
                <a:cs typeface="Courier New" pitchFamily="49" charset="0"/>
              </a:rPr>
              <a:t>nop</a:t>
            </a:r>
            <a:r>
              <a:rPr lang="en-US" dirty="0" smtClean="0">
                <a:latin typeface="+mj-ea"/>
                <a:ea typeface="+mj-ea"/>
              </a:rPr>
              <a:t> (</a:t>
            </a:r>
            <a:r>
              <a:rPr lang="zh-CN" altLang="en-US" dirty="0" smtClean="0">
                <a:latin typeface="+mj-ea"/>
                <a:ea typeface="+mj-ea"/>
              </a:rPr>
              <a:t>除非后者使用更多的空间</a:t>
            </a:r>
            <a:r>
              <a:rPr lang="en-US" dirty="0" smtClean="0">
                <a:latin typeface="+mj-ea"/>
                <a:ea typeface="+mj-ea"/>
              </a:rPr>
              <a:t>)</a:t>
            </a:r>
          </a:p>
          <a:p>
            <a:pPr>
              <a:spcBef>
                <a:spcPts val="1800"/>
              </a:spcBef>
            </a:pPr>
            <a:r>
              <a:rPr lang="zh-CN" altLang="en-US" b="1" dirty="0" smtClean="0">
                <a:latin typeface="+mj-ea"/>
                <a:ea typeface="+mj-ea"/>
              </a:rPr>
              <a:t>更优方案</a:t>
            </a:r>
            <a:r>
              <a:rPr lang="en-US" b="1" dirty="0" smtClean="0">
                <a:latin typeface="+mj-ea"/>
                <a:ea typeface="+mj-ea"/>
              </a:rPr>
              <a:t>:</a:t>
            </a:r>
            <a:r>
              <a:rPr lang="en-US" dirty="0" smtClean="0">
                <a:latin typeface="+mj-ea"/>
                <a:ea typeface="+mj-ea"/>
              </a:rPr>
              <a:t>  </a:t>
            </a:r>
            <a:r>
              <a:rPr lang="zh-CN" altLang="en-US" dirty="0" smtClean="0">
                <a:latin typeface="+mj-ea"/>
                <a:ea typeface="+mj-ea"/>
              </a:rPr>
              <a:t>让编译器放一个无关指令于槽中。</a:t>
            </a:r>
            <a:endParaRPr lang="en-US" dirty="0" smtClean="0">
              <a:latin typeface="+mj-ea"/>
              <a:ea typeface="+mj-ea"/>
            </a:endParaRPr>
          </a:p>
        </p:txBody>
      </p:sp>
      <p:sp>
        <p:nvSpPr>
          <p:cNvPr id="2" name="灯片编号占位符 1"/>
          <p:cNvSpPr>
            <a:spLocks noGrp="1"/>
          </p:cNvSpPr>
          <p:nvPr>
            <p:ph type="sldNum" sz="quarter" idx="12"/>
          </p:nvPr>
        </p:nvSpPr>
        <p:spPr/>
        <p:txBody>
          <a:bodyPr/>
          <a:lstStyle/>
          <a:p>
            <a:fld id="{3CC63E4C-4642-794D-A2FD-70F6B81535F5}" type="slidenum">
              <a:rPr lang="en-US" smtClean="0">
                <a:solidFill>
                  <a:prstClr val="black">
                    <a:tint val="75000"/>
                  </a:prstClr>
                </a:solidFill>
              </a:rPr>
              <a:pPr/>
              <a:t>88</a:t>
            </a:fld>
            <a:endParaRPr lang="en-US" dirty="0">
              <a:solidFill>
                <a:prstClr val="black">
                  <a:tint val="75000"/>
                </a:prstClr>
              </a:solidFill>
            </a:endParaRPr>
          </a:p>
        </p:txBody>
      </p:sp>
    </p:spTree>
    <p:extLst>
      <p:ext uri="{BB962C8B-B14F-4D97-AF65-F5344CB8AC3E}">
        <p14:creationId xmlns:p14="http://schemas.microsoft.com/office/powerpoint/2010/main" val="1532641828"/>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normAutofit/>
          </a:bodyPr>
          <a:lstStyle/>
          <a:p>
            <a:r>
              <a:rPr lang="zh-CN" altLang="en-US" dirty="0" smtClean="0">
                <a:solidFill>
                  <a:schemeClr val="accent1"/>
                </a:solidFill>
              </a:rPr>
              <a:t>重新排列代码以避免流水线阻塞</a:t>
            </a:r>
            <a:endParaRPr lang="en-AU" dirty="0">
              <a:solidFill>
                <a:schemeClr val="accent1"/>
              </a:solidFill>
            </a:endParaRPr>
          </a:p>
        </p:txBody>
      </p:sp>
      <p:sp>
        <p:nvSpPr>
          <p:cNvPr id="346115" name="Rectangle 3"/>
          <p:cNvSpPr>
            <a:spLocks noGrp="1" noChangeArrowheads="1"/>
          </p:cNvSpPr>
          <p:nvPr>
            <p:ph idx="1"/>
          </p:nvPr>
        </p:nvSpPr>
        <p:spPr>
          <a:xfrm>
            <a:off x="457200" y="1124744"/>
            <a:ext cx="8229600" cy="1843087"/>
          </a:xfrm>
        </p:spPr>
        <p:txBody>
          <a:bodyPr>
            <a:normAutofit/>
          </a:bodyPr>
          <a:lstStyle/>
          <a:p>
            <a:r>
              <a:rPr lang="zh-CN" altLang="en-US" dirty="0" smtClean="0"/>
              <a:t>重新排列代码，防止在下个指令中使用装载结果。</a:t>
            </a:r>
            <a:endParaRPr lang="en-US" dirty="0" smtClean="0"/>
          </a:p>
          <a:p>
            <a:r>
              <a:rPr lang="zh-CN" altLang="en-US" sz="3000" dirty="0" smtClean="0">
                <a:latin typeface="Courier New" pitchFamily="49" charset="0"/>
                <a:cs typeface="Courier New" pitchFamily="49" charset="0"/>
              </a:rPr>
              <a:t>考虑如下代码 </a:t>
            </a:r>
            <a:r>
              <a:rPr lang="en-US" sz="3000" dirty="0" smtClean="0">
                <a:latin typeface="Courier New" pitchFamily="49" charset="0"/>
                <a:cs typeface="Courier New" pitchFamily="49" charset="0"/>
              </a:rPr>
              <a:t>A=B+E; C=B+F;</a:t>
            </a:r>
            <a:endParaRPr lang="en-AU" sz="3000" dirty="0">
              <a:latin typeface="Courier New" pitchFamily="49" charset="0"/>
              <a:cs typeface="Courier New" pitchFamily="49" charset="0"/>
            </a:endParaRPr>
          </a:p>
        </p:txBody>
      </p:sp>
      <p:sp>
        <p:nvSpPr>
          <p:cNvPr id="346116" name="Text Box 4"/>
          <p:cNvSpPr txBox="1">
            <a:spLocks noChangeArrowheads="1"/>
          </p:cNvSpPr>
          <p:nvPr/>
        </p:nvSpPr>
        <p:spPr bwMode="auto">
          <a:xfrm>
            <a:off x="1463040" y="2797654"/>
            <a:ext cx="2820003" cy="2985433"/>
          </a:xfrm>
          <a:prstGeom prst="rect">
            <a:avLst/>
          </a:prstGeom>
          <a:solidFill>
            <a:srgbClr val="F2F2F2"/>
          </a:solidFill>
          <a:ln w="9525">
            <a:noFill/>
            <a:miter lim="800000"/>
            <a:headEnd/>
            <a:tailEnd/>
          </a:ln>
          <a:effectLst/>
        </p:spPr>
        <p:txBody>
          <a:bodyPr wrap="none">
            <a:prstTxWarp prst="textNoShape">
              <a:avLst/>
            </a:prstTxWarp>
            <a:spAutoFit/>
          </a:bodyPr>
          <a:lstStyle/>
          <a:p>
            <a:pPr algn="l" defTabSz="628650">
              <a:spcBef>
                <a:spcPct val="20000"/>
              </a:spcBef>
            </a:pPr>
            <a:r>
              <a:rPr lang="en-US" sz="2000" b="1" dirty="0" smtClean="0">
                <a:latin typeface="Courier New" pitchFamily="49" charset="0"/>
                <a:cs typeface="Courier New" pitchFamily="49" charset="0"/>
              </a:rPr>
              <a:t># Method 1:</a:t>
            </a:r>
          </a:p>
          <a:p>
            <a:pPr algn="l" defTabSz="628650">
              <a:spcBef>
                <a:spcPct val="20000"/>
              </a:spcBef>
            </a:pPr>
            <a:r>
              <a:rPr lang="en-US" sz="2000" dirty="0" err="1" smtClean="0">
                <a:latin typeface="Courier New" pitchFamily="49" charset="0"/>
                <a:cs typeface="Courier New" pitchFamily="49" charset="0"/>
              </a:rPr>
              <a:t>lw</a:t>
            </a:r>
            <a:r>
              <a:rPr lang="en-US" sz="2000" dirty="0">
                <a:latin typeface="Courier New" pitchFamily="49" charset="0"/>
                <a:cs typeface="Courier New" pitchFamily="49" charset="0"/>
              </a:rPr>
              <a:t>	$t1, 0($t0)</a:t>
            </a:r>
          </a:p>
          <a:p>
            <a:pPr algn="l" defTabSz="628650">
              <a:spcBef>
                <a:spcPct val="20000"/>
              </a:spcBef>
            </a:pPr>
            <a:r>
              <a:rPr lang="en-US" sz="2000" dirty="0" err="1">
                <a:latin typeface="Courier New" pitchFamily="49" charset="0"/>
                <a:cs typeface="Courier New" pitchFamily="49" charset="0"/>
              </a:rPr>
              <a:t>lw</a:t>
            </a:r>
            <a:r>
              <a:rPr lang="en-US" sz="2000" dirty="0">
                <a:latin typeface="Courier New" pitchFamily="49" charset="0"/>
                <a:cs typeface="Courier New" pitchFamily="49" charset="0"/>
              </a:rPr>
              <a:t>	$t2, 4($t0)</a:t>
            </a:r>
          </a:p>
          <a:p>
            <a:pPr algn="l" defTabSz="628650">
              <a:spcBef>
                <a:spcPct val="20000"/>
              </a:spcBef>
            </a:pPr>
            <a:r>
              <a:rPr lang="en-US" sz="2000" dirty="0">
                <a:latin typeface="Courier New" pitchFamily="49" charset="0"/>
                <a:cs typeface="Courier New" pitchFamily="49" charset="0"/>
              </a:rPr>
              <a:t>add	$t3, $t1, $t2</a:t>
            </a:r>
          </a:p>
          <a:p>
            <a:pPr algn="l" defTabSz="628650">
              <a:spcBef>
                <a:spcPct val="20000"/>
              </a:spcBef>
            </a:pPr>
            <a:r>
              <a:rPr lang="en-US" sz="2000" dirty="0" err="1">
                <a:latin typeface="Courier New" pitchFamily="49" charset="0"/>
                <a:cs typeface="Courier New" pitchFamily="49" charset="0"/>
              </a:rPr>
              <a:t>sw</a:t>
            </a:r>
            <a:r>
              <a:rPr lang="en-US" sz="2000" dirty="0">
                <a:latin typeface="Courier New" pitchFamily="49" charset="0"/>
                <a:cs typeface="Courier New" pitchFamily="49" charset="0"/>
              </a:rPr>
              <a:t>	$t3, 12($t0)</a:t>
            </a:r>
          </a:p>
          <a:p>
            <a:pPr algn="l" defTabSz="628650">
              <a:spcBef>
                <a:spcPct val="20000"/>
              </a:spcBef>
            </a:pPr>
            <a:r>
              <a:rPr lang="en-US" sz="2000" dirty="0" err="1">
                <a:latin typeface="Courier New" pitchFamily="49" charset="0"/>
                <a:cs typeface="Courier New" pitchFamily="49" charset="0"/>
              </a:rPr>
              <a:t>lw</a:t>
            </a:r>
            <a:r>
              <a:rPr lang="en-US" sz="2000" dirty="0">
                <a:latin typeface="Courier New" pitchFamily="49" charset="0"/>
                <a:cs typeface="Courier New" pitchFamily="49" charset="0"/>
              </a:rPr>
              <a:t>	$t4, 8($t0)</a:t>
            </a:r>
          </a:p>
          <a:p>
            <a:pPr algn="l" defTabSz="628650">
              <a:spcBef>
                <a:spcPct val="20000"/>
              </a:spcBef>
            </a:pPr>
            <a:r>
              <a:rPr lang="en-US" sz="2000" dirty="0">
                <a:latin typeface="Courier New" pitchFamily="49" charset="0"/>
                <a:cs typeface="Courier New" pitchFamily="49" charset="0"/>
              </a:rPr>
              <a:t>add	$t5, $t1, $t4</a:t>
            </a:r>
          </a:p>
          <a:p>
            <a:pPr algn="l" defTabSz="628650">
              <a:spcBef>
                <a:spcPct val="20000"/>
              </a:spcBef>
            </a:pPr>
            <a:r>
              <a:rPr lang="en-US" sz="2000" dirty="0" err="1">
                <a:latin typeface="Courier New" pitchFamily="49" charset="0"/>
                <a:cs typeface="Courier New" pitchFamily="49" charset="0"/>
              </a:rPr>
              <a:t>sw</a:t>
            </a:r>
            <a:r>
              <a:rPr lang="en-US" sz="2000" dirty="0">
                <a:latin typeface="Courier New" pitchFamily="49" charset="0"/>
                <a:cs typeface="Courier New" pitchFamily="49" charset="0"/>
              </a:rPr>
              <a:t>	$t5, 16($t0)</a:t>
            </a:r>
            <a:endParaRPr lang="en-AU" sz="2000" dirty="0">
              <a:latin typeface="Courier New" pitchFamily="49" charset="0"/>
              <a:cs typeface="Courier New" pitchFamily="49" charset="0"/>
            </a:endParaRPr>
          </a:p>
        </p:txBody>
      </p:sp>
      <p:sp>
        <p:nvSpPr>
          <p:cNvPr id="346119" name="Text Box 7"/>
          <p:cNvSpPr txBox="1">
            <a:spLocks noChangeArrowheads="1"/>
          </p:cNvSpPr>
          <p:nvPr/>
        </p:nvSpPr>
        <p:spPr bwMode="auto">
          <a:xfrm>
            <a:off x="5303520" y="2750344"/>
            <a:ext cx="2820003" cy="2985433"/>
          </a:xfrm>
          <a:prstGeom prst="rect">
            <a:avLst/>
          </a:prstGeom>
          <a:solidFill>
            <a:schemeClr val="bg1">
              <a:lumMod val="95000"/>
            </a:schemeClr>
          </a:solidFill>
          <a:ln w="9525">
            <a:noFill/>
            <a:miter lim="800000"/>
            <a:headEnd/>
            <a:tailEnd/>
          </a:ln>
          <a:effectLst/>
        </p:spPr>
        <p:txBody>
          <a:bodyPr wrap="none">
            <a:prstTxWarp prst="textNoShape">
              <a:avLst/>
            </a:prstTxWarp>
            <a:spAutoFit/>
          </a:bodyPr>
          <a:lstStyle/>
          <a:p>
            <a:pPr algn="l" defTabSz="628650">
              <a:spcBef>
                <a:spcPct val="20000"/>
              </a:spcBef>
            </a:pPr>
            <a:r>
              <a:rPr lang="en-US" sz="2000" b="1" dirty="0" smtClean="0">
                <a:latin typeface="Courier New" pitchFamily="49" charset="0"/>
                <a:cs typeface="Courier New" pitchFamily="49" charset="0"/>
              </a:rPr>
              <a:t># Method 2:</a:t>
            </a:r>
          </a:p>
          <a:p>
            <a:pPr algn="l" defTabSz="628650">
              <a:spcBef>
                <a:spcPct val="20000"/>
              </a:spcBef>
            </a:pPr>
            <a:r>
              <a:rPr lang="en-US" sz="2000" dirty="0" err="1" smtClean="0">
                <a:latin typeface="Courier New" pitchFamily="49" charset="0"/>
                <a:cs typeface="Courier New" pitchFamily="49" charset="0"/>
              </a:rPr>
              <a:t>lw</a:t>
            </a:r>
            <a:r>
              <a:rPr lang="en-US" sz="2000" dirty="0">
                <a:latin typeface="Courier New" pitchFamily="49" charset="0"/>
                <a:cs typeface="Courier New" pitchFamily="49" charset="0"/>
              </a:rPr>
              <a:t>	$t1, 0($t0)</a:t>
            </a:r>
          </a:p>
          <a:p>
            <a:pPr algn="l" defTabSz="628650">
              <a:spcBef>
                <a:spcPct val="20000"/>
              </a:spcBef>
            </a:pPr>
            <a:r>
              <a:rPr lang="en-US" sz="2000" dirty="0" err="1">
                <a:latin typeface="Courier New" pitchFamily="49" charset="0"/>
                <a:cs typeface="Courier New" pitchFamily="49" charset="0"/>
              </a:rPr>
              <a:t>lw</a:t>
            </a:r>
            <a:r>
              <a:rPr lang="en-US" sz="2000" dirty="0">
                <a:latin typeface="Courier New" pitchFamily="49" charset="0"/>
                <a:cs typeface="Courier New" pitchFamily="49" charset="0"/>
              </a:rPr>
              <a:t>	$t2, 4($t0)</a:t>
            </a:r>
          </a:p>
          <a:p>
            <a:pPr algn="l" defTabSz="628650">
              <a:spcBef>
                <a:spcPct val="20000"/>
              </a:spcBef>
            </a:pPr>
            <a:r>
              <a:rPr lang="en-US" sz="2000" dirty="0" err="1">
                <a:latin typeface="Courier New" pitchFamily="49" charset="0"/>
                <a:cs typeface="Courier New" pitchFamily="49" charset="0"/>
              </a:rPr>
              <a:t>lw</a:t>
            </a:r>
            <a:r>
              <a:rPr lang="en-US" sz="2000" dirty="0">
                <a:latin typeface="Courier New" pitchFamily="49" charset="0"/>
                <a:cs typeface="Courier New" pitchFamily="49" charset="0"/>
              </a:rPr>
              <a:t>	$t4, 8($t0)</a:t>
            </a:r>
          </a:p>
          <a:p>
            <a:pPr algn="l" defTabSz="628650">
              <a:spcBef>
                <a:spcPct val="20000"/>
              </a:spcBef>
            </a:pPr>
            <a:r>
              <a:rPr lang="en-US" sz="2000" dirty="0">
                <a:latin typeface="Courier New" pitchFamily="49" charset="0"/>
                <a:cs typeface="Courier New" pitchFamily="49" charset="0"/>
              </a:rPr>
              <a:t>add	$t3, $t1, $t2</a:t>
            </a:r>
          </a:p>
          <a:p>
            <a:pPr algn="l" defTabSz="628650">
              <a:spcBef>
                <a:spcPct val="20000"/>
              </a:spcBef>
            </a:pPr>
            <a:r>
              <a:rPr lang="en-US" sz="2000" dirty="0" err="1">
                <a:latin typeface="Courier New" pitchFamily="49" charset="0"/>
                <a:cs typeface="Courier New" pitchFamily="49" charset="0"/>
              </a:rPr>
              <a:t>sw</a:t>
            </a:r>
            <a:r>
              <a:rPr lang="en-US" sz="2000" dirty="0">
                <a:latin typeface="Courier New" pitchFamily="49" charset="0"/>
                <a:cs typeface="Courier New" pitchFamily="49" charset="0"/>
              </a:rPr>
              <a:t>	$t3, 12($t0)</a:t>
            </a:r>
          </a:p>
          <a:p>
            <a:pPr algn="l" defTabSz="628650">
              <a:spcBef>
                <a:spcPct val="20000"/>
              </a:spcBef>
            </a:pPr>
            <a:r>
              <a:rPr lang="en-US" sz="2000" dirty="0">
                <a:latin typeface="Courier New" pitchFamily="49" charset="0"/>
                <a:cs typeface="Courier New" pitchFamily="49" charset="0"/>
              </a:rPr>
              <a:t>add	$t5, $t1, $t4</a:t>
            </a:r>
          </a:p>
          <a:p>
            <a:pPr algn="l" defTabSz="628650">
              <a:spcBef>
                <a:spcPct val="20000"/>
              </a:spcBef>
            </a:pPr>
            <a:r>
              <a:rPr lang="en-US" sz="2000" dirty="0" err="1">
                <a:latin typeface="Courier New" pitchFamily="49" charset="0"/>
                <a:cs typeface="Courier New" pitchFamily="49" charset="0"/>
              </a:rPr>
              <a:t>sw</a:t>
            </a:r>
            <a:r>
              <a:rPr lang="en-US" sz="2000" dirty="0">
                <a:latin typeface="Courier New" pitchFamily="49" charset="0"/>
                <a:cs typeface="Courier New" pitchFamily="49" charset="0"/>
              </a:rPr>
              <a:t>	$t5, 16($t0)</a:t>
            </a:r>
            <a:endParaRPr lang="en-AU" sz="2000" dirty="0">
              <a:latin typeface="Courier New" pitchFamily="49" charset="0"/>
              <a:cs typeface="Courier New" pitchFamily="49" charset="0"/>
            </a:endParaRPr>
          </a:p>
        </p:txBody>
      </p:sp>
      <p:sp>
        <p:nvSpPr>
          <p:cNvPr id="346120" name="Line 8"/>
          <p:cNvSpPr>
            <a:spLocks noChangeShapeType="1"/>
          </p:cNvSpPr>
          <p:nvPr/>
        </p:nvSpPr>
        <p:spPr bwMode="auto">
          <a:xfrm flipV="1">
            <a:off x="4283044" y="4039903"/>
            <a:ext cx="1020476" cy="769429"/>
          </a:xfrm>
          <a:prstGeom prst="line">
            <a:avLst/>
          </a:prstGeom>
          <a:noFill/>
          <a:ln w="28575">
            <a:solidFill>
              <a:schemeClr val="hlink"/>
            </a:solidFill>
            <a:round/>
            <a:headEnd/>
            <a:tailEnd type="triangle" w="med" len="med"/>
          </a:ln>
          <a:effectLst/>
        </p:spPr>
        <p:txBody>
          <a:bodyPr>
            <a:prstTxWarp prst="textNoShape">
              <a:avLst/>
            </a:prstTxWarp>
          </a:bodyPr>
          <a:lstStyle/>
          <a:p>
            <a:endParaRPr lang="en-US"/>
          </a:p>
        </p:txBody>
      </p:sp>
      <p:grpSp>
        <p:nvGrpSpPr>
          <p:cNvPr id="5" name="Group 4"/>
          <p:cNvGrpSpPr/>
          <p:nvPr/>
        </p:nvGrpSpPr>
        <p:grpSpPr>
          <a:xfrm>
            <a:off x="2103120" y="3501742"/>
            <a:ext cx="2160588" cy="792162"/>
            <a:chOff x="2782792" y="3937024"/>
            <a:chExt cx="2160588" cy="792162"/>
          </a:xfrm>
        </p:grpSpPr>
        <p:sp>
          <p:nvSpPr>
            <p:cNvPr id="346121" name="Oval 9"/>
            <p:cNvSpPr>
              <a:spLocks noChangeArrowheads="1"/>
            </p:cNvSpPr>
            <p:nvPr/>
          </p:nvSpPr>
          <p:spPr bwMode="auto">
            <a:xfrm>
              <a:off x="2782792" y="3937024"/>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46122" name="Oval 10"/>
            <p:cNvSpPr>
              <a:spLocks noChangeArrowheads="1"/>
            </p:cNvSpPr>
            <p:nvPr/>
          </p:nvSpPr>
          <p:spPr bwMode="auto">
            <a:xfrm>
              <a:off x="4295680" y="4297386"/>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46129" name="Line 17"/>
            <p:cNvSpPr>
              <a:spLocks noChangeShapeType="1"/>
            </p:cNvSpPr>
            <p:nvPr/>
          </p:nvSpPr>
          <p:spPr bwMode="auto">
            <a:xfrm>
              <a:off x="3420967" y="4183086"/>
              <a:ext cx="879475" cy="292100"/>
            </a:xfrm>
            <a:prstGeom prst="line">
              <a:avLst/>
            </a:prstGeom>
            <a:noFill/>
            <a:ln w="19050">
              <a:solidFill>
                <a:srgbClr val="FF0000"/>
              </a:solidFill>
              <a:round/>
              <a:headEnd/>
              <a:tailEnd/>
            </a:ln>
            <a:effectLst/>
          </p:spPr>
          <p:txBody>
            <a:bodyPr>
              <a:prstTxWarp prst="textNoShape">
                <a:avLst/>
              </a:prstTxWarp>
            </a:bodyPr>
            <a:lstStyle/>
            <a:p>
              <a:endParaRPr lang="en-US"/>
            </a:p>
          </p:txBody>
        </p:sp>
      </p:grpSp>
      <p:grpSp>
        <p:nvGrpSpPr>
          <p:cNvPr id="6" name="Group 5"/>
          <p:cNvGrpSpPr/>
          <p:nvPr/>
        </p:nvGrpSpPr>
        <p:grpSpPr>
          <a:xfrm>
            <a:off x="2103120" y="4608166"/>
            <a:ext cx="2160588" cy="792162"/>
            <a:chOff x="2793809" y="5027541"/>
            <a:chExt cx="2160588" cy="792162"/>
          </a:xfrm>
        </p:grpSpPr>
        <p:sp>
          <p:nvSpPr>
            <p:cNvPr id="346123" name="Oval 11"/>
            <p:cNvSpPr>
              <a:spLocks noChangeArrowheads="1"/>
            </p:cNvSpPr>
            <p:nvPr/>
          </p:nvSpPr>
          <p:spPr bwMode="auto">
            <a:xfrm>
              <a:off x="2793809" y="5027541"/>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46124" name="Oval 12"/>
            <p:cNvSpPr>
              <a:spLocks noChangeArrowheads="1"/>
            </p:cNvSpPr>
            <p:nvPr/>
          </p:nvSpPr>
          <p:spPr bwMode="auto">
            <a:xfrm>
              <a:off x="4306697" y="5387903"/>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46130" name="Line 18"/>
            <p:cNvSpPr>
              <a:spLocks noChangeShapeType="1"/>
            </p:cNvSpPr>
            <p:nvPr/>
          </p:nvSpPr>
          <p:spPr bwMode="auto">
            <a:xfrm>
              <a:off x="3422459" y="5292653"/>
              <a:ext cx="903288" cy="215900"/>
            </a:xfrm>
            <a:prstGeom prst="line">
              <a:avLst/>
            </a:prstGeom>
            <a:noFill/>
            <a:ln w="19050">
              <a:solidFill>
                <a:srgbClr val="FF0000"/>
              </a:solidFill>
              <a:round/>
              <a:headEnd/>
              <a:tailEnd/>
            </a:ln>
            <a:effectLst/>
          </p:spPr>
          <p:txBody>
            <a:bodyPr>
              <a:prstTxWarp prst="textNoShape">
                <a:avLst/>
              </a:prstTxWarp>
            </a:bodyPr>
            <a:lstStyle/>
            <a:p>
              <a:endParaRPr lang="en-US"/>
            </a:p>
          </p:txBody>
        </p:sp>
      </p:grpSp>
      <p:grpSp>
        <p:nvGrpSpPr>
          <p:cNvPr id="16" name="Group 15"/>
          <p:cNvGrpSpPr/>
          <p:nvPr/>
        </p:nvGrpSpPr>
        <p:grpSpPr>
          <a:xfrm>
            <a:off x="5943600" y="3456464"/>
            <a:ext cx="2159000" cy="1150937"/>
            <a:chOff x="6084888" y="3573463"/>
            <a:chExt cx="2159000" cy="1150937"/>
          </a:xfrm>
        </p:grpSpPr>
        <p:sp>
          <p:nvSpPr>
            <p:cNvPr id="346125" name="Oval 13"/>
            <p:cNvSpPr>
              <a:spLocks noChangeArrowheads="1"/>
            </p:cNvSpPr>
            <p:nvPr/>
          </p:nvSpPr>
          <p:spPr bwMode="auto">
            <a:xfrm>
              <a:off x="6084888" y="3573463"/>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46126" name="Oval 14"/>
            <p:cNvSpPr>
              <a:spLocks noChangeArrowheads="1"/>
            </p:cNvSpPr>
            <p:nvPr/>
          </p:nvSpPr>
          <p:spPr bwMode="auto">
            <a:xfrm>
              <a:off x="7596188" y="4292600"/>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46131" name="Line 19"/>
            <p:cNvSpPr>
              <a:spLocks noChangeShapeType="1"/>
            </p:cNvSpPr>
            <p:nvPr/>
          </p:nvSpPr>
          <p:spPr bwMode="auto">
            <a:xfrm>
              <a:off x="6726238" y="3829050"/>
              <a:ext cx="895350" cy="608013"/>
            </a:xfrm>
            <a:prstGeom prst="line">
              <a:avLst/>
            </a:prstGeom>
            <a:noFill/>
            <a:ln w="19050">
              <a:solidFill>
                <a:srgbClr val="FF0000"/>
              </a:solidFill>
              <a:round/>
              <a:headEnd/>
              <a:tailEnd/>
            </a:ln>
            <a:effectLst/>
          </p:spPr>
          <p:txBody>
            <a:bodyPr>
              <a:prstTxWarp prst="textNoShape">
                <a:avLst/>
              </a:prstTxWarp>
            </a:bodyPr>
            <a:lstStyle/>
            <a:p>
              <a:endParaRPr lang="en-US"/>
            </a:p>
          </p:txBody>
        </p:sp>
      </p:grpSp>
      <p:grpSp>
        <p:nvGrpSpPr>
          <p:cNvPr id="15" name="Group 14"/>
          <p:cNvGrpSpPr/>
          <p:nvPr/>
        </p:nvGrpSpPr>
        <p:grpSpPr>
          <a:xfrm>
            <a:off x="5943600" y="3822224"/>
            <a:ext cx="2159000" cy="1511300"/>
            <a:chOff x="6084888" y="3933825"/>
            <a:chExt cx="2159000" cy="1511300"/>
          </a:xfrm>
        </p:grpSpPr>
        <p:sp>
          <p:nvSpPr>
            <p:cNvPr id="346127" name="Oval 15"/>
            <p:cNvSpPr>
              <a:spLocks noChangeArrowheads="1"/>
            </p:cNvSpPr>
            <p:nvPr/>
          </p:nvSpPr>
          <p:spPr bwMode="auto">
            <a:xfrm>
              <a:off x="7596188" y="5013325"/>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46128" name="Oval 16"/>
            <p:cNvSpPr>
              <a:spLocks noChangeArrowheads="1"/>
            </p:cNvSpPr>
            <p:nvPr/>
          </p:nvSpPr>
          <p:spPr bwMode="auto">
            <a:xfrm>
              <a:off x="6084888" y="3933825"/>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46132" name="Line 20"/>
            <p:cNvSpPr>
              <a:spLocks noChangeShapeType="1"/>
            </p:cNvSpPr>
            <p:nvPr/>
          </p:nvSpPr>
          <p:spPr bwMode="auto">
            <a:xfrm>
              <a:off x="6654800" y="4287838"/>
              <a:ext cx="966788" cy="846137"/>
            </a:xfrm>
            <a:prstGeom prst="line">
              <a:avLst/>
            </a:prstGeom>
            <a:noFill/>
            <a:ln w="19050">
              <a:solidFill>
                <a:srgbClr val="FF0000"/>
              </a:solidFill>
              <a:round/>
              <a:headEnd/>
              <a:tailEnd/>
            </a:ln>
            <a:effectLst/>
          </p:spPr>
          <p:txBody>
            <a:bodyPr>
              <a:prstTxWarp prst="textNoShape">
                <a:avLst/>
              </a:prstTxWarp>
            </a:bodyPr>
            <a:lstStyle/>
            <a:p>
              <a:endParaRPr lang="en-US"/>
            </a:p>
          </p:txBody>
        </p:sp>
      </p:grpSp>
      <p:grpSp>
        <p:nvGrpSpPr>
          <p:cNvPr id="10" name="Group 9"/>
          <p:cNvGrpSpPr/>
          <p:nvPr/>
        </p:nvGrpSpPr>
        <p:grpSpPr>
          <a:xfrm>
            <a:off x="548640" y="3717642"/>
            <a:ext cx="1584141" cy="400110"/>
            <a:chOff x="518979" y="4303268"/>
            <a:chExt cx="1584141" cy="400110"/>
          </a:xfrm>
        </p:grpSpPr>
        <p:sp>
          <p:nvSpPr>
            <p:cNvPr id="7" name="TextBox 6"/>
            <p:cNvSpPr txBox="1"/>
            <p:nvPr/>
          </p:nvSpPr>
          <p:spPr>
            <a:xfrm>
              <a:off x="518979" y="4303268"/>
              <a:ext cx="749147" cy="400110"/>
            </a:xfrm>
            <a:prstGeom prst="rect">
              <a:avLst/>
            </a:prstGeom>
            <a:noFill/>
          </p:spPr>
          <p:txBody>
            <a:bodyPr wrap="square" rtlCol="0">
              <a:spAutoFit/>
            </a:bodyPr>
            <a:lstStyle/>
            <a:p>
              <a:pPr algn="r"/>
              <a:r>
                <a:rPr lang="en-US" sz="2000" dirty="0" smtClean="0">
                  <a:solidFill>
                    <a:srgbClr val="FF0000"/>
                  </a:solidFill>
                </a:rPr>
                <a:t>Stall!</a:t>
              </a:r>
              <a:endParaRPr lang="en-US" sz="2000" dirty="0">
                <a:solidFill>
                  <a:srgbClr val="FF0000"/>
                </a:solidFill>
              </a:endParaRPr>
            </a:p>
          </p:txBody>
        </p:sp>
        <p:cxnSp>
          <p:nvCxnSpPr>
            <p:cNvPr id="9" name="Straight Arrow Connector 8"/>
            <p:cNvCxnSpPr/>
            <p:nvPr/>
          </p:nvCxnSpPr>
          <p:spPr>
            <a:xfrm>
              <a:off x="1188720" y="4519168"/>
              <a:ext cx="9144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548640" y="4809334"/>
            <a:ext cx="1584141" cy="400110"/>
            <a:chOff x="518979" y="4303268"/>
            <a:chExt cx="1584141" cy="400110"/>
          </a:xfrm>
        </p:grpSpPr>
        <p:sp>
          <p:nvSpPr>
            <p:cNvPr id="33" name="TextBox 32"/>
            <p:cNvSpPr txBox="1"/>
            <p:nvPr/>
          </p:nvSpPr>
          <p:spPr>
            <a:xfrm>
              <a:off x="518979" y="4303268"/>
              <a:ext cx="749147" cy="400110"/>
            </a:xfrm>
            <a:prstGeom prst="rect">
              <a:avLst/>
            </a:prstGeom>
            <a:noFill/>
          </p:spPr>
          <p:txBody>
            <a:bodyPr wrap="square" rtlCol="0">
              <a:spAutoFit/>
            </a:bodyPr>
            <a:lstStyle/>
            <a:p>
              <a:pPr algn="r"/>
              <a:r>
                <a:rPr lang="en-US" sz="2000" dirty="0" smtClean="0">
                  <a:solidFill>
                    <a:srgbClr val="FF0000"/>
                  </a:solidFill>
                </a:rPr>
                <a:t>Stall!</a:t>
              </a:r>
              <a:endParaRPr lang="en-US" sz="2000" dirty="0">
                <a:solidFill>
                  <a:srgbClr val="FF0000"/>
                </a:solidFill>
              </a:endParaRPr>
            </a:p>
          </p:txBody>
        </p:sp>
        <p:cxnSp>
          <p:nvCxnSpPr>
            <p:cNvPr id="34" name="Straight Arrow Connector 33"/>
            <p:cNvCxnSpPr/>
            <p:nvPr/>
          </p:nvCxnSpPr>
          <p:spPr>
            <a:xfrm>
              <a:off x="1188720" y="4519168"/>
              <a:ext cx="9144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p:nvPr/>
        </p:nvCxnSpPr>
        <p:spPr>
          <a:xfrm>
            <a:off x="4389120" y="2797653"/>
            <a:ext cx="0" cy="113385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389120" y="3931510"/>
            <a:ext cx="0" cy="10972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3875870" y="5028790"/>
            <a:ext cx="1026499" cy="943310"/>
            <a:chOff x="3875870" y="5504246"/>
            <a:chExt cx="1026499" cy="943310"/>
          </a:xfrm>
        </p:grpSpPr>
        <p:cxnSp>
          <p:nvCxnSpPr>
            <p:cNvPr id="39" name="Straight Arrow Connector 38"/>
            <p:cNvCxnSpPr/>
            <p:nvPr/>
          </p:nvCxnSpPr>
          <p:spPr>
            <a:xfrm>
              <a:off x="4389120" y="5504246"/>
              <a:ext cx="0" cy="6400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75870" y="6078224"/>
              <a:ext cx="1026499" cy="369332"/>
            </a:xfrm>
            <a:prstGeom prst="rect">
              <a:avLst/>
            </a:prstGeom>
            <a:noFill/>
          </p:spPr>
          <p:txBody>
            <a:bodyPr wrap="none" rtlCol="0">
              <a:spAutoFit/>
            </a:bodyPr>
            <a:lstStyle/>
            <a:p>
              <a:r>
                <a:rPr lang="en-US" b="1" dirty="0" smtClean="0"/>
                <a:t>13 cycles</a:t>
              </a:r>
              <a:endParaRPr lang="en-US" b="1" dirty="0"/>
            </a:p>
          </p:txBody>
        </p:sp>
      </p:grpSp>
      <p:grpSp>
        <p:nvGrpSpPr>
          <p:cNvPr id="17" name="Group 16"/>
          <p:cNvGrpSpPr/>
          <p:nvPr/>
        </p:nvGrpSpPr>
        <p:grpSpPr>
          <a:xfrm>
            <a:off x="7713144" y="2752376"/>
            <a:ext cx="1032911" cy="3222260"/>
            <a:chOff x="7713144" y="3227832"/>
            <a:chExt cx="1032911" cy="3222260"/>
          </a:xfrm>
        </p:grpSpPr>
        <p:cxnSp>
          <p:nvCxnSpPr>
            <p:cNvPr id="42" name="Straight Arrow Connector 41"/>
            <p:cNvCxnSpPr/>
            <p:nvPr/>
          </p:nvCxnSpPr>
          <p:spPr>
            <a:xfrm>
              <a:off x="8229600" y="3227832"/>
              <a:ext cx="0" cy="29169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713144" y="6080760"/>
              <a:ext cx="1032911" cy="369332"/>
            </a:xfrm>
            <a:prstGeom prst="rect">
              <a:avLst/>
            </a:prstGeom>
            <a:noFill/>
          </p:spPr>
          <p:txBody>
            <a:bodyPr wrap="none" rtlCol="0">
              <a:spAutoFit/>
            </a:bodyPr>
            <a:lstStyle/>
            <a:p>
              <a:r>
                <a:rPr lang="en-US" b="1" dirty="0" smtClean="0"/>
                <a:t>11 cycles</a:t>
              </a:r>
              <a:endParaRPr lang="en-US" b="1" dirty="0"/>
            </a:p>
          </p:txBody>
        </p:sp>
      </p:grpSp>
      <p:sp>
        <p:nvSpPr>
          <p:cNvPr id="2" name="TextBox 1"/>
          <p:cNvSpPr txBox="1"/>
          <p:nvPr/>
        </p:nvSpPr>
        <p:spPr>
          <a:xfrm>
            <a:off x="3297709" y="6098521"/>
            <a:ext cx="5616624" cy="646331"/>
          </a:xfrm>
          <a:prstGeom prst="rect">
            <a:avLst/>
          </a:prstGeom>
          <a:noFill/>
        </p:spPr>
        <p:txBody>
          <a:bodyPr wrap="square" rtlCol="0">
            <a:spAutoFit/>
          </a:bodyPr>
          <a:lstStyle/>
          <a:p>
            <a:r>
              <a:rPr lang="zh-CN" altLang="en-US" b="1" dirty="0" smtClean="0"/>
              <a:t>完美流水线</a:t>
            </a:r>
            <a:r>
              <a:rPr lang="en-US" altLang="zh-CN" b="1" dirty="0" smtClean="0"/>
              <a:t>N</a:t>
            </a:r>
            <a:r>
              <a:rPr lang="zh-CN" altLang="en-US" b="1" dirty="0" smtClean="0"/>
              <a:t>条指令总时钟周期数：</a:t>
            </a:r>
            <a:r>
              <a:rPr lang="en-US" altLang="zh-CN" b="1" dirty="0" smtClean="0"/>
              <a:t>5+</a:t>
            </a:r>
            <a:r>
              <a:rPr lang="zh-CN" altLang="en-US" b="1" dirty="0" smtClean="0"/>
              <a:t>（</a:t>
            </a:r>
            <a:r>
              <a:rPr lang="en-US" altLang="zh-CN" b="1" dirty="0" smtClean="0"/>
              <a:t>N-1</a:t>
            </a:r>
            <a:r>
              <a:rPr lang="zh-CN" altLang="en-US" b="1" dirty="0" smtClean="0"/>
              <a:t>）</a:t>
            </a:r>
            <a:endParaRPr lang="en-US" altLang="zh-CN" b="1" dirty="0" smtClean="0"/>
          </a:p>
          <a:p>
            <a:r>
              <a:rPr lang="zh-CN" altLang="en-US" b="1" dirty="0" smtClean="0"/>
              <a:t>当</a:t>
            </a:r>
            <a:r>
              <a:rPr lang="en-US" altLang="zh-CN" b="1" dirty="0" smtClean="0"/>
              <a:t>N</a:t>
            </a:r>
            <a:r>
              <a:rPr lang="zh-CN" altLang="en-US" b="1" dirty="0" smtClean="0"/>
              <a:t>很大时</a:t>
            </a:r>
            <a:r>
              <a:rPr lang="en-US" altLang="zh-CN" b="1" dirty="0" smtClean="0"/>
              <a:t>CPI </a:t>
            </a:r>
            <a:r>
              <a:rPr lang="en-US" altLang="zh-CN" b="1" dirty="0" smtClean="0">
                <a:latin typeface="Arial" panose="020B0604020202020204" pitchFamily="34" charset="0"/>
                <a:ea typeface="宋体"/>
                <a:cs typeface="Arial" panose="020B0604020202020204" pitchFamily="34" charset="0"/>
              </a:rPr>
              <a:t>≈ </a:t>
            </a:r>
            <a:r>
              <a:rPr lang="en-US" altLang="zh-CN" b="1" dirty="0" smtClean="0">
                <a:latin typeface="宋体"/>
                <a:ea typeface="宋体"/>
              </a:rPr>
              <a:t>1</a:t>
            </a:r>
            <a:r>
              <a:rPr lang="zh-CN" altLang="en-US" b="1" dirty="0" smtClean="0">
                <a:latin typeface="宋体"/>
                <a:ea typeface="宋体"/>
              </a:rPr>
              <a:t>，</a:t>
            </a:r>
            <a:r>
              <a:rPr lang="zh-CN" altLang="en-US" b="1" dirty="0" smtClean="0">
                <a:solidFill>
                  <a:srgbClr val="FF0000"/>
                </a:solidFill>
                <a:latin typeface="宋体"/>
                <a:ea typeface="宋体"/>
              </a:rPr>
              <a:t>最大加速比？</a:t>
            </a:r>
            <a:endParaRPr lang="zh-CN" altLang="en-US" b="1" dirty="0">
              <a:solidFill>
                <a:srgbClr val="FF0000"/>
              </a:solidFill>
            </a:endParaRPr>
          </a:p>
        </p:txBody>
      </p:sp>
      <p:sp>
        <p:nvSpPr>
          <p:cNvPr id="3" name="灯片编号占位符 2"/>
          <p:cNvSpPr>
            <a:spLocks noGrp="1"/>
          </p:cNvSpPr>
          <p:nvPr>
            <p:ph type="sldNum" sz="quarter" idx="12"/>
          </p:nvPr>
        </p:nvSpPr>
        <p:spPr/>
        <p:txBody>
          <a:bodyPr/>
          <a:lstStyle/>
          <a:p>
            <a:fld id="{3CC63E4C-4642-794D-A2FD-70F6B81535F5}" type="slidenum">
              <a:rPr lang="en-US" smtClean="0">
                <a:solidFill>
                  <a:prstClr val="black">
                    <a:tint val="75000"/>
                  </a:prstClr>
                </a:solidFill>
              </a:rPr>
              <a:pPr/>
              <a:t>89</a:t>
            </a:fld>
            <a:endParaRPr lang="en-US" dirty="0">
              <a:solidFill>
                <a:prstClr val="black">
                  <a:tint val="75000"/>
                </a:prstClr>
              </a:solidFill>
            </a:endParaRPr>
          </a:p>
        </p:txBody>
      </p:sp>
    </p:spTree>
    <p:extLst>
      <p:ext uri="{BB962C8B-B14F-4D97-AF65-F5344CB8AC3E}">
        <p14:creationId xmlns:p14="http://schemas.microsoft.com/office/powerpoint/2010/main" val="229181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wipe(up)">
                                      <p:cBhvr>
                                        <p:cTn id="14" dur="1000"/>
                                        <p:tgtEl>
                                          <p:spTgt spid="37"/>
                                        </p:tgtEl>
                                      </p:cBhvr>
                                    </p:animEffec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par>
                          <p:cTn id="18" fill="hold">
                            <p:stCondLst>
                              <p:cond delay="1000"/>
                            </p:stCondLst>
                            <p:childTnLst>
                              <p:par>
                                <p:cTn id="19" presetID="22" presetClass="entr" presetSubtype="1" fill="hold" nodeType="afterEffect">
                                  <p:stCondLst>
                                    <p:cond delay="500"/>
                                  </p:stCondLst>
                                  <p:childTnLst>
                                    <p:set>
                                      <p:cBhvr>
                                        <p:cTn id="20" dur="1" fill="hold">
                                          <p:stCondLst>
                                            <p:cond delay="0"/>
                                          </p:stCondLst>
                                        </p:cTn>
                                        <p:tgtEl>
                                          <p:spTgt spid="38"/>
                                        </p:tgtEl>
                                        <p:attrNameLst>
                                          <p:attrName>style.visibility</p:attrName>
                                        </p:attrNameLst>
                                      </p:cBhvr>
                                      <p:to>
                                        <p:strVal val="visible"/>
                                      </p:to>
                                    </p:set>
                                    <p:animEffect transition="in" filter="wipe(up)">
                                      <p:cBhvr>
                                        <p:cTn id="21" dur="1000"/>
                                        <p:tgtEl>
                                          <p:spTgt spid="38"/>
                                        </p:tgtEl>
                                      </p:cBhvr>
                                    </p:animEffec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par>
                          <p:cTn id="25" fill="hold">
                            <p:stCondLst>
                              <p:cond delay="2500"/>
                            </p:stCondLst>
                            <p:childTnLst>
                              <p:par>
                                <p:cTn id="26" presetID="22" presetClass="entr" presetSubtype="1" fill="hold" nodeType="afterEffect">
                                  <p:stCondLst>
                                    <p:cond delay="50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10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46120"/>
                                        </p:tgtEl>
                                        <p:attrNameLst>
                                          <p:attrName>style.visibility</p:attrName>
                                        </p:attrNameLst>
                                      </p:cBhvr>
                                      <p:to>
                                        <p:strVal val="visible"/>
                                      </p:to>
                                    </p:set>
                                    <p:animEffect transition="in" filter="wipe(left)">
                                      <p:cBhvr>
                                        <p:cTn id="33" dur="500"/>
                                        <p:tgtEl>
                                          <p:spTgt spid="346120"/>
                                        </p:tgtEl>
                                      </p:cBhvr>
                                    </p:animEffec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3461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up)">
                                      <p:cBhvr>
                                        <p:cTn id="47" dur="20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
                                        </p:tgtEl>
                                        <p:attrNameLst>
                                          <p:attrName>style.visibility</p:attrName>
                                        </p:attrNameLst>
                                      </p:cBhvr>
                                      <p:to>
                                        <p:strVal val="visible"/>
                                      </p:to>
                                    </p:set>
                                    <p:anim calcmode="lin" valueType="num">
                                      <p:cBhvr additive="base">
                                        <p:cTn id="52" dur="500" fill="hold"/>
                                        <p:tgtEl>
                                          <p:spTgt spid="2"/>
                                        </p:tgtEl>
                                        <p:attrNameLst>
                                          <p:attrName>ppt_x</p:attrName>
                                        </p:attrNameLst>
                                      </p:cBhvr>
                                      <p:tavLst>
                                        <p:tav tm="0">
                                          <p:val>
                                            <p:strVal val="#ppt_x"/>
                                          </p:val>
                                        </p:tav>
                                        <p:tav tm="100000">
                                          <p:val>
                                            <p:strVal val="#ppt_x"/>
                                          </p:val>
                                        </p:tav>
                                      </p:tavLst>
                                    </p:anim>
                                    <p:anim calcmode="lin" valueType="num">
                                      <p:cBhvr additive="base">
                                        <p:cTn id="5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9" grpId="0" animBg="1"/>
      <p:bldP spid="346120" grpId="0" animBg="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4212" y="404813"/>
            <a:ext cx="7344171" cy="372603"/>
          </a:xfrm>
        </p:spPr>
        <p:txBody>
          <a:bodyPr/>
          <a:lstStyle/>
          <a:p>
            <a:r>
              <a:rPr lang="en-US" altLang="zh-CN" dirty="0">
                <a:latin typeface="Times New Roman" pitchFamily="18" charset="0"/>
                <a:cs typeface="Times New Roman" pitchFamily="18" charset="0"/>
              </a:rPr>
              <a:t>4</a:t>
            </a:r>
            <a:r>
              <a:rPr lang="en-US" altLang="zh-CN" dirty="0" smtClean="0">
                <a:latin typeface="Times New Roman" pitchFamily="18" charset="0"/>
                <a:cs typeface="Times New Roman" pitchFamily="18" charset="0"/>
              </a:rPr>
              <a:t>.3  </a:t>
            </a:r>
            <a:r>
              <a:rPr lang="zh-CN" altLang="en-US" dirty="0" smtClean="0">
                <a:latin typeface="Times New Roman" pitchFamily="18" charset="0"/>
                <a:cs typeface="Times New Roman" pitchFamily="18" charset="0"/>
              </a:rPr>
              <a:t>多周期性能分析</a:t>
            </a:r>
            <a:endParaRPr lang="zh-CN" altLang="en-US" dirty="0" smtClean="0"/>
          </a:p>
        </p:txBody>
      </p:sp>
      <p:sp>
        <p:nvSpPr>
          <p:cNvPr id="32771" name="Rectangle 3"/>
          <p:cNvSpPr>
            <a:spLocks noGrp="1" noChangeArrowheads="1"/>
          </p:cNvSpPr>
          <p:nvPr>
            <p:ph type="body" idx="1"/>
          </p:nvPr>
        </p:nvSpPr>
        <p:spPr>
          <a:xfrm>
            <a:off x="611560" y="908720"/>
            <a:ext cx="7992888" cy="5563574"/>
          </a:xfrm>
        </p:spPr>
        <p:txBody>
          <a:bodyPr/>
          <a:lstStyle/>
          <a:p>
            <a:pPr>
              <a:lnSpc>
                <a:spcPct val="110000"/>
              </a:lnSpc>
              <a:spcBef>
                <a:spcPts val="0"/>
              </a:spcBef>
              <a:spcAft>
                <a:spcPts val="0"/>
              </a:spcAft>
            </a:pPr>
            <a:r>
              <a:rPr lang="zh-CN" altLang="en-US" b="0" dirty="0">
                <a:ea typeface="宋体" charset="-122"/>
              </a:rPr>
              <a:t>各型指令所需的时钟周期数和</a:t>
            </a:r>
            <a:r>
              <a:rPr lang="zh-CN" altLang="en-US" b="0" dirty="0" smtClean="0">
                <a:ea typeface="宋体" charset="-122"/>
              </a:rPr>
              <a:t>时间</a:t>
            </a:r>
            <a:endParaRPr lang="zh-CN" altLang="en-US" b="0" dirty="0">
              <a:ea typeface="宋体" charset="-122"/>
            </a:endParaRPr>
          </a:p>
          <a:p>
            <a:pPr lvl="1">
              <a:lnSpc>
                <a:spcPct val="110000"/>
              </a:lnSpc>
              <a:spcBef>
                <a:spcPts val="0"/>
              </a:spcBef>
              <a:spcAft>
                <a:spcPts val="0"/>
              </a:spcAft>
            </a:pPr>
            <a:r>
              <a:rPr lang="en-US" altLang="zh-CN" b="0" dirty="0" smtClean="0">
                <a:ea typeface="宋体" charset="-122"/>
              </a:rPr>
              <a:t> R</a:t>
            </a:r>
            <a:r>
              <a:rPr lang="zh-CN" altLang="en-US" b="0" dirty="0" smtClean="0">
                <a:ea typeface="宋体" charset="-122"/>
              </a:rPr>
              <a:t>型指令 ：</a:t>
            </a:r>
            <a:r>
              <a:rPr lang="en-US" altLang="zh-CN" b="0" dirty="0" smtClean="0">
                <a:ea typeface="宋体" charset="-122"/>
              </a:rPr>
              <a:t>800ps</a:t>
            </a:r>
            <a:endParaRPr lang="en-US" altLang="zh-CN" b="0" dirty="0">
              <a:ea typeface="宋体" charset="-122"/>
            </a:endParaRPr>
          </a:p>
          <a:p>
            <a:pPr lvl="1">
              <a:lnSpc>
                <a:spcPct val="110000"/>
              </a:lnSpc>
              <a:spcBef>
                <a:spcPts val="0"/>
              </a:spcBef>
              <a:spcAft>
                <a:spcPts val="0"/>
              </a:spcAft>
            </a:pPr>
            <a:r>
              <a:rPr lang="en-US" altLang="zh-CN" b="0" dirty="0" smtClean="0">
                <a:ea typeface="宋体" charset="-122"/>
              </a:rPr>
              <a:t> </a:t>
            </a:r>
            <a:r>
              <a:rPr lang="en-US" altLang="zh-CN" b="0" dirty="0" err="1" smtClean="0">
                <a:ea typeface="宋体" charset="-122"/>
              </a:rPr>
              <a:t>lw</a:t>
            </a:r>
            <a:r>
              <a:rPr lang="zh-CN" altLang="en-US" b="0" dirty="0" smtClean="0">
                <a:ea typeface="宋体" charset="-122"/>
              </a:rPr>
              <a:t>指令    ：</a:t>
            </a:r>
            <a:r>
              <a:rPr lang="en-US" altLang="zh-CN" b="0" dirty="0" smtClean="0">
                <a:ea typeface="宋体" charset="-122"/>
              </a:rPr>
              <a:t>1000ps</a:t>
            </a:r>
            <a:endParaRPr lang="en-US" altLang="zh-CN" b="0" dirty="0">
              <a:ea typeface="宋体" charset="-122"/>
            </a:endParaRPr>
          </a:p>
          <a:p>
            <a:pPr lvl="1">
              <a:lnSpc>
                <a:spcPct val="110000"/>
              </a:lnSpc>
              <a:spcBef>
                <a:spcPts val="0"/>
              </a:spcBef>
              <a:spcAft>
                <a:spcPts val="0"/>
              </a:spcAft>
            </a:pPr>
            <a:r>
              <a:rPr lang="en-US" altLang="zh-CN" b="0" dirty="0" smtClean="0">
                <a:ea typeface="宋体" charset="-122"/>
              </a:rPr>
              <a:t> </a:t>
            </a:r>
            <a:r>
              <a:rPr lang="en-US" altLang="zh-CN" b="0" dirty="0" err="1" smtClean="0">
                <a:ea typeface="宋体" charset="-122"/>
              </a:rPr>
              <a:t>sw</a:t>
            </a:r>
            <a:r>
              <a:rPr lang="zh-CN" altLang="en-US" b="0" dirty="0" smtClean="0">
                <a:ea typeface="宋体" charset="-122"/>
              </a:rPr>
              <a:t>指令   ：</a:t>
            </a:r>
            <a:r>
              <a:rPr lang="en-US" altLang="zh-CN" b="0" dirty="0" smtClean="0">
                <a:ea typeface="宋体" charset="-122"/>
              </a:rPr>
              <a:t>800ps </a:t>
            </a:r>
            <a:endParaRPr lang="en-US" altLang="zh-CN" b="0" dirty="0">
              <a:ea typeface="宋体" charset="-122"/>
            </a:endParaRPr>
          </a:p>
          <a:p>
            <a:pPr lvl="1">
              <a:lnSpc>
                <a:spcPct val="110000"/>
              </a:lnSpc>
              <a:spcBef>
                <a:spcPts val="0"/>
              </a:spcBef>
              <a:spcAft>
                <a:spcPts val="0"/>
              </a:spcAft>
            </a:pPr>
            <a:r>
              <a:rPr lang="en-US" altLang="zh-CN" b="0" dirty="0" smtClean="0">
                <a:ea typeface="宋体" charset="-122"/>
              </a:rPr>
              <a:t> </a:t>
            </a:r>
            <a:r>
              <a:rPr lang="en-US" altLang="zh-CN" b="0" dirty="0" err="1" smtClean="0">
                <a:ea typeface="宋体" charset="-122"/>
              </a:rPr>
              <a:t>beq</a:t>
            </a:r>
            <a:r>
              <a:rPr lang="zh-CN" altLang="en-US" b="0" dirty="0" smtClean="0">
                <a:ea typeface="宋体" charset="-122"/>
              </a:rPr>
              <a:t>指令  ：</a:t>
            </a:r>
            <a:r>
              <a:rPr lang="en-US" altLang="zh-CN" b="0" dirty="0" smtClean="0">
                <a:ea typeface="宋体" charset="-122"/>
              </a:rPr>
              <a:t>600ps</a:t>
            </a:r>
            <a:endParaRPr lang="en-US" altLang="zh-CN" b="0" dirty="0">
              <a:ea typeface="宋体" charset="-122"/>
            </a:endParaRPr>
          </a:p>
          <a:p>
            <a:pPr lvl="1">
              <a:lnSpc>
                <a:spcPct val="110000"/>
              </a:lnSpc>
              <a:spcBef>
                <a:spcPts val="0"/>
              </a:spcBef>
              <a:spcAft>
                <a:spcPts val="0"/>
              </a:spcAft>
            </a:pPr>
            <a:r>
              <a:rPr lang="en-US" altLang="zh-CN" b="0" dirty="0" smtClean="0">
                <a:ea typeface="宋体" charset="-122"/>
              </a:rPr>
              <a:t> j</a:t>
            </a:r>
            <a:r>
              <a:rPr lang="zh-CN" altLang="en-US" b="0" dirty="0" smtClean="0">
                <a:ea typeface="宋体" charset="-122"/>
              </a:rPr>
              <a:t>指令      ：</a:t>
            </a:r>
            <a:r>
              <a:rPr lang="en-US" altLang="zh-CN" b="0" dirty="0" smtClean="0">
                <a:ea typeface="宋体" charset="-122"/>
              </a:rPr>
              <a:t>600ps</a:t>
            </a:r>
          </a:p>
          <a:p>
            <a:pPr>
              <a:lnSpc>
                <a:spcPct val="110000"/>
              </a:lnSpc>
              <a:spcBef>
                <a:spcPts val="0"/>
              </a:spcBef>
              <a:spcAft>
                <a:spcPts val="0"/>
              </a:spcAft>
            </a:pPr>
            <a:r>
              <a:rPr lang="zh-CN" altLang="en-US" b="0" dirty="0"/>
              <a:t>假设指令在程序中出现的</a:t>
            </a:r>
            <a:r>
              <a:rPr lang="zh-CN" altLang="en-US" b="0" dirty="0" smtClean="0"/>
              <a:t>频率</a:t>
            </a:r>
            <a:endParaRPr lang="zh-CN" altLang="en-US" b="0" dirty="0"/>
          </a:p>
          <a:p>
            <a:pPr lvl="1">
              <a:lnSpc>
                <a:spcPct val="110000"/>
              </a:lnSpc>
              <a:spcBef>
                <a:spcPts val="0"/>
              </a:spcBef>
              <a:spcAft>
                <a:spcPts val="0"/>
              </a:spcAft>
            </a:pPr>
            <a:r>
              <a:rPr lang="en-US" altLang="zh-CN" b="0" dirty="0" smtClean="0"/>
              <a:t> </a:t>
            </a:r>
            <a:r>
              <a:rPr lang="en-US" altLang="zh-CN" b="0" dirty="0" err="1" smtClean="0"/>
              <a:t>lw</a:t>
            </a:r>
            <a:r>
              <a:rPr lang="zh-CN" altLang="en-US" b="0" dirty="0" smtClean="0"/>
              <a:t>指令   ：</a:t>
            </a:r>
            <a:r>
              <a:rPr lang="en-US" altLang="zh-CN" b="0" dirty="0"/>
              <a:t>25%</a:t>
            </a:r>
          </a:p>
          <a:p>
            <a:pPr lvl="1">
              <a:lnSpc>
                <a:spcPct val="110000"/>
              </a:lnSpc>
              <a:spcBef>
                <a:spcPts val="0"/>
              </a:spcBef>
              <a:spcAft>
                <a:spcPts val="0"/>
              </a:spcAft>
            </a:pPr>
            <a:r>
              <a:rPr lang="en-US" altLang="zh-CN" b="0" dirty="0" smtClean="0"/>
              <a:t> </a:t>
            </a:r>
            <a:r>
              <a:rPr lang="en-US" altLang="zh-CN" b="0" dirty="0" err="1" smtClean="0"/>
              <a:t>sw</a:t>
            </a:r>
            <a:r>
              <a:rPr lang="zh-CN" altLang="en-US" b="0" dirty="0" smtClean="0"/>
              <a:t>指令  ：</a:t>
            </a:r>
            <a:r>
              <a:rPr lang="en-US" altLang="zh-CN" b="0" dirty="0"/>
              <a:t>10</a:t>
            </a:r>
            <a:r>
              <a:rPr lang="en-US" altLang="zh-CN" b="0" dirty="0" smtClean="0"/>
              <a:t>% </a:t>
            </a:r>
            <a:endParaRPr lang="en-US" altLang="zh-CN" b="0" dirty="0"/>
          </a:p>
          <a:p>
            <a:pPr lvl="1">
              <a:lnSpc>
                <a:spcPct val="110000"/>
              </a:lnSpc>
              <a:spcBef>
                <a:spcPts val="0"/>
              </a:spcBef>
              <a:spcAft>
                <a:spcPts val="0"/>
              </a:spcAft>
            </a:pPr>
            <a:r>
              <a:rPr lang="en-US" altLang="zh-CN" b="0" dirty="0" smtClean="0"/>
              <a:t> R</a:t>
            </a:r>
            <a:r>
              <a:rPr lang="zh-CN" altLang="en-US" b="0" dirty="0" smtClean="0"/>
              <a:t>型</a:t>
            </a:r>
            <a:r>
              <a:rPr lang="zh-CN" altLang="en-US" b="0" dirty="0"/>
              <a:t>指令：</a:t>
            </a:r>
            <a:r>
              <a:rPr lang="en-US" altLang="zh-CN" b="0" dirty="0"/>
              <a:t>45%</a:t>
            </a:r>
          </a:p>
          <a:p>
            <a:pPr lvl="1">
              <a:lnSpc>
                <a:spcPct val="110000"/>
              </a:lnSpc>
              <a:spcBef>
                <a:spcPts val="0"/>
              </a:spcBef>
              <a:spcAft>
                <a:spcPts val="0"/>
              </a:spcAft>
            </a:pPr>
            <a:r>
              <a:rPr lang="en-US" altLang="zh-CN" b="0" dirty="0" smtClean="0"/>
              <a:t> </a:t>
            </a:r>
            <a:r>
              <a:rPr lang="en-US" altLang="zh-CN" b="0" dirty="0" err="1" smtClean="0"/>
              <a:t>beq</a:t>
            </a:r>
            <a:r>
              <a:rPr lang="zh-CN" altLang="en-US" b="0" dirty="0" smtClean="0"/>
              <a:t>指令：</a:t>
            </a:r>
            <a:r>
              <a:rPr lang="en-US" altLang="zh-CN" b="0" dirty="0" smtClean="0"/>
              <a:t>15</a:t>
            </a:r>
            <a:r>
              <a:rPr lang="en-US" altLang="zh-CN" b="0" dirty="0"/>
              <a:t>%</a:t>
            </a:r>
          </a:p>
          <a:p>
            <a:pPr lvl="1">
              <a:lnSpc>
                <a:spcPct val="110000"/>
              </a:lnSpc>
              <a:spcBef>
                <a:spcPts val="0"/>
              </a:spcBef>
              <a:spcAft>
                <a:spcPts val="0"/>
              </a:spcAft>
            </a:pPr>
            <a:r>
              <a:rPr lang="en-US" altLang="zh-CN" b="0" dirty="0" smtClean="0"/>
              <a:t> j</a:t>
            </a:r>
            <a:r>
              <a:rPr lang="zh-CN" altLang="en-US" b="0" dirty="0" smtClean="0"/>
              <a:t>指令      ：</a:t>
            </a:r>
            <a:r>
              <a:rPr lang="en-US" altLang="zh-CN" b="0" dirty="0"/>
              <a:t>5</a:t>
            </a:r>
            <a:r>
              <a:rPr lang="en-US" altLang="zh-CN" b="0" dirty="0" smtClean="0"/>
              <a:t>%</a:t>
            </a:r>
          </a:p>
          <a:p>
            <a:pPr>
              <a:lnSpc>
                <a:spcPct val="110000"/>
              </a:lnSpc>
            </a:pPr>
            <a:r>
              <a:rPr lang="zh-CN" altLang="en-US" b="0" dirty="0"/>
              <a:t>则一条指令的平均</a:t>
            </a:r>
            <a:r>
              <a:rPr lang="en-US" altLang="zh-CN" b="0" dirty="0" smtClean="0"/>
              <a:t>CPI</a:t>
            </a:r>
            <a:endParaRPr lang="zh-CN" altLang="en-US" b="0" dirty="0"/>
          </a:p>
          <a:p>
            <a:pPr lvl="1">
              <a:lnSpc>
                <a:spcPct val="110000"/>
              </a:lnSpc>
            </a:pPr>
            <a:r>
              <a:rPr lang="en-US" altLang="zh-CN" b="0" dirty="0" smtClean="0"/>
              <a:t> 5*25</a:t>
            </a:r>
            <a:r>
              <a:rPr lang="en-US" altLang="zh-CN" b="0" dirty="0"/>
              <a:t>%+4*10%+4*45%+3*15%+3*5</a:t>
            </a:r>
            <a:r>
              <a:rPr lang="en-US" altLang="zh-CN" b="0" dirty="0" smtClean="0"/>
              <a:t>% =  </a:t>
            </a:r>
            <a:r>
              <a:rPr lang="en-US" altLang="zh-CN" b="0" dirty="0" smtClean="0">
                <a:solidFill>
                  <a:schemeClr val="accent1"/>
                </a:solidFill>
              </a:rPr>
              <a:t>4.05</a:t>
            </a:r>
          </a:p>
          <a:p>
            <a:pPr>
              <a:lnSpc>
                <a:spcPct val="110000"/>
              </a:lnSpc>
            </a:pPr>
            <a:r>
              <a:rPr lang="zh-CN" altLang="en-US" b="0" dirty="0"/>
              <a:t>一条指令的平均执行时间：</a:t>
            </a:r>
          </a:p>
          <a:p>
            <a:pPr lvl="1">
              <a:lnSpc>
                <a:spcPct val="110000"/>
              </a:lnSpc>
            </a:pPr>
            <a:r>
              <a:rPr lang="en-US" altLang="zh-CN" b="0" dirty="0"/>
              <a:t>1000*25%+800*10%+800*45%+600*15%+600*5</a:t>
            </a:r>
            <a:r>
              <a:rPr lang="en-US" altLang="zh-CN" b="0" dirty="0" smtClean="0"/>
              <a:t>% = </a:t>
            </a:r>
            <a:r>
              <a:rPr lang="en-US" altLang="zh-CN" b="0" dirty="0" smtClean="0">
                <a:solidFill>
                  <a:schemeClr val="accent1"/>
                </a:solidFill>
              </a:rPr>
              <a:t>810ps</a:t>
            </a:r>
            <a:endParaRPr lang="en-US" altLang="zh-CN" b="0" dirty="0" smtClean="0">
              <a:solidFill>
                <a:schemeClr val="accent1"/>
              </a:solidFill>
              <a:ea typeface="宋体" charset="-122"/>
            </a:endParaRPr>
          </a:p>
        </p:txBody>
      </p:sp>
    </p:spTree>
    <p:extLst>
      <p:ext uri="{BB962C8B-B14F-4D97-AF65-F5344CB8AC3E}">
        <p14:creationId xmlns:p14="http://schemas.microsoft.com/office/powerpoint/2010/main" val="4519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barn(inVertical)">
                                      <p:cBhvr>
                                        <p:cTn id="7" dur="500"/>
                                        <p:tgtEl>
                                          <p:spTgt spid="32771">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2771">
                                            <p:txEl>
                                              <p:pRg st="1" end="1"/>
                                            </p:txEl>
                                          </p:spTgt>
                                        </p:tgtEl>
                                        <p:attrNameLst>
                                          <p:attrName>style.visibility</p:attrName>
                                        </p:attrNameLst>
                                      </p:cBhvr>
                                      <p:to>
                                        <p:strVal val="visible"/>
                                      </p:to>
                                    </p:set>
                                    <p:animEffect transition="in" filter="barn(inVertical)">
                                      <p:cBhvr>
                                        <p:cTn id="10" dur="500"/>
                                        <p:tgtEl>
                                          <p:spTgt spid="32771">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animEffect transition="in" filter="barn(inVertical)">
                                      <p:cBhvr>
                                        <p:cTn id="13" dur="500"/>
                                        <p:tgtEl>
                                          <p:spTgt spid="32771">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2771">
                                            <p:txEl>
                                              <p:pRg st="3" end="3"/>
                                            </p:txEl>
                                          </p:spTgt>
                                        </p:tgtEl>
                                        <p:attrNameLst>
                                          <p:attrName>style.visibility</p:attrName>
                                        </p:attrNameLst>
                                      </p:cBhvr>
                                      <p:to>
                                        <p:strVal val="visible"/>
                                      </p:to>
                                    </p:set>
                                    <p:animEffect transition="in" filter="barn(inVertical)">
                                      <p:cBhvr>
                                        <p:cTn id="16" dur="500"/>
                                        <p:tgtEl>
                                          <p:spTgt spid="32771">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2771">
                                            <p:txEl>
                                              <p:pRg st="4" end="4"/>
                                            </p:txEl>
                                          </p:spTgt>
                                        </p:tgtEl>
                                        <p:attrNameLst>
                                          <p:attrName>style.visibility</p:attrName>
                                        </p:attrNameLst>
                                      </p:cBhvr>
                                      <p:to>
                                        <p:strVal val="visible"/>
                                      </p:to>
                                    </p:set>
                                    <p:animEffect transition="in" filter="barn(inVertical)">
                                      <p:cBhvr>
                                        <p:cTn id="19" dur="500"/>
                                        <p:tgtEl>
                                          <p:spTgt spid="32771">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2771">
                                            <p:txEl>
                                              <p:pRg st="5" end="5"/>
                                            </p:txEl>
                                          </p:spTgt>
                                        </p:tgtEl>
                                        <p:attrNameLst>
                                          <p:attrName>style.visibility</p:attrName>
                                        </p:attrNameLst>
                                      </p:cBhvr>
                                      <p:to>
                                        <p:strVal val="visible"/>
                                      </p:to>
                                    </p:set>
                                    <p:animEffect transition="in" filter="barn(inVertical)">
                                      <p:cBhvr>
                                        <p:cTn id="22" dur="500"/>
                                        <p:tgtEl>
                                          <p:spTgt spid="3277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2771">
                                            <p:txEl>
                                              <p:pRg st="6" end="6"/>
                                            </p:txEl>
                                          </p:spTgt>
                                        </p:tgtEl>
                                        <p:attrNameLst>
                                          <p:attrName>style.visibility</p:attrName>
                                        </p:attrNameLst>
                                      </p:cBhvr>
                                      <p:to>
                                        <p:strVal val="visible"/>
                                      </p:to>
                                    </p:set>
                                    <p:animEffect transition="in" filter="barn(inVertical)">
                                      <p:cBhvr>
                                        <p:cTn id="27" dur="500"/>
                                        <p:tgtEl>
                                          <p:spTgt spid="32771">
                                            <p:txEl>
                                              <p:pRg st="6" end="6"/>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2771">
                                            <p:txEl>
                                              <p:pRg st="7" end="7"/>
                                            </p:txEl>
                                          </p:spTgt>
                                        </p:tgtEl>
                                        <p:attrNameLst>
                                          <p:attrName>style.visibility</p:attrName>
                                        </p:attrNameLst>
                                      </p:cBhvr>
                                      <p:to>
                                        <p:strVal val="visible"/>
                                      </p:to>
                                    </p:set>
                                    <p:animEffect transition="in" filter="barn(inVertical)">
                                      <p:cBhvr>
                                        <p:cTn id="30" dur="500"/>
                                        <p:tgtEl>
                                          <p:spTgt spid="32771">
                                            <p:txEl>
                                              <p:pRg st="7" end="7"/>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32771">
                                            <p:txEl>
                                              <p:pRg st="8" end="8"/>
                                            </p:txEl>
                                          </p:spTgt>
                                        </p:tgtEl>
                                        <p:attrNameLst>
                                          <p:attrName>style.visibility</p:attrName>
                                        </p:attrNameLst>
                                      </p:cBhvr>
                                      <p:to>
                                        <p:strVal val="visible"/>
                                      </p:to>
                                    </p:set>
                                    <p:animEffect transition="in" filter="barn(inVertical)">
                                      <p:cBhvr>
                                        <p:cTn id="33" dur="500"/>
                                        <p:tgtEl>
                                          <p:spTgt spid="32771">
                                            <p:txEl>
                                              <p:pRg st="8" end="8"/>
                                            </p:txEl>
                                          </p:spTgt>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32771">
                                            <p:txEl>
                                              <p:pRg st="9" end="9"/>
                                            </p:txEl>
                                          </p:spTgt>
                                        </p:tgtEl>
                                        <p:attrNameLst>
                                          <p:attrName>style.visibility</p:attrName>
                                        </p:attrNameLst>
                                      </p:cBhvr>
                                      <p:to>
                                        <p:strVal val="visible"/>
                                      </p:to>
                                    </p:set>
                                    <p:animEffect transition="in" filter="barn(inVertical)">
                                      <p:cBhvr>
                                        <p:cTn id="36" dur="500"/>
                                        <p:tgtEl>
                                          <p:spTgt spid="32771">
                                            <p:txEl>
                                              <p:pRg st="9" end="9"/>
                                            </p:txEl>
                                          </p:spTgt>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32771">
                                            <p:txEl>
                                              <p:pRg st="10" end="10"/>
                                            </p:txEl>
                                          </p:spTgt>
                                        </p:tgtEl>
                                        <p:attrNameLst>
                                          <p:attrName>style.visibility</p:attrName>
                                        </p:attrNameLst>
                                      </p:cBhvr>
                                      <p:to>
                                        <p:strVal val="visible"/>
                                      </p:to>
                                    </p:set>
                                    <p:animEffect transition="in" filter="barn(inVertical)">
                                      <p:cBhvr>
                                        <p:cTn id="39" dur="500"/>
                                        <p:tgtEl>
                                          <p:spTgt spid="32771">
                                            <p:txEl>
                                              <p:pRg st="10" end="10"/>
                                            </p:txEl>
                                          </p:spTgt>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32771">
                                            <p:txEl>
                                              <p:pRg st="11" end="11"/>
                                            </p:txEl>
                                          </p:spTgt>
                                        </p:tgtEl>
                                        <p:attrNameLst>
                                          <p:attrName>style.visibility</p:attrName>
                                        </p:attrNameLst>
                                      </p:cBhvr>
                                      <p:to>
                                        <p:strVal val="visible"/>
                                      </p:to>
                                    </p:set>
                                    <p:animEffect transition="in" filter="barn(inVertical)">
                                      <p:cBhvr>
                                        <p:cTn id="42" dur="500"/>
                                        <p:tgtEl>
                                          <p:spTgt spid="32771">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2771">
                                            <p:txEl>
                                              <p:pRg st="12" end="12"/>
                                            </p:txEl>
                                          </p:spTgt>
                                        </p:tgtEl>
                                        <p:attrNameLst>
                                          <p:attrName>style.visibility</p:attrName>
                                        </p:attrNameLst>
                                      </p:cBhvr>
                                      <p:to>
                                        <p:strVal val="visible"/>
                                      </p:to>
                                    </p:set>
                                    <p:animEffect transition="in" filter="barn(inVertical)">
                                      <p:cBhvr>
                                        <p:cTn id="47" dur="500"/>
                                        <p:tgtEl>
                                          <p:spTgt spid="32771">
                                            <p:txEl>
                                              <p:pRg st="12" end="12"/>
                                            </p:txEl>
                                          </p:spTgt>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32771">
                                            <p:txEl>
                                              <p:pRg st="13" end="13"/>
                                            </p:txEl>
                                          </p:spTgt>
                                        </p:tgtEl>
                                        <p:attrNameLst>
                                          <p:attrName>style.visibility</p:attrName>
                                        </p:attrNameLst>
                                      </p:cBhvr>
                                      <p:to>
                                        <p:strVal val="visible"/>
                                      </p:to>
                                    </p:set>
                                    <p:animEffect transition="in" filter="barn(inVertical)">
                                      <p:cBhvr>
                                        <p:cTn id="50" dur="500"/>
                                        <p:tgtEl>
                                          <p:spTgt spid="32771">
                                            <p:txEl>
                                              <p:pRg st="13" end="1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32771">
                                            <p:txEl>
                                              <p:pRg st="14" end="14"/>
                                            </p:txEl>
                                          </p:spTgt>
                                        </p:tgtEl>
                                        <p:attrNameLst>
                                          <p:attrName>style.visibility</p:attrName>
                                        </p:attrNameLst>
                                      </p:cBhvr>
                                      <p:to>
                                        <p:strVal val="visible"/>
                                      </p:to>
                                    </p:set>
                                    <p:animEffect transition="in" filter="barn(inVertical)">
                                      <p:cBhvr>
                                        <p:cTn id="55" dur="500"/>
                                        <p:tgtEl>
                                          <p:spTgt spid="32771">
                                            <p:txEl>
                                              <p:pRg st="14" end="14"/>
                                            </p:txEl>
                                          </p:spTgt>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32771">
                                            <p:txEl>
                                              <p:pRg st="15" end="15"/>
                                            </p:txEl>
                                          </p:spTgt>
                                        </p:tgtEl>
                                        <p:attrNameLst>
                                          <p:attrName>style.visibility</p:attrName>
                                        </p:attrNameLst>
                                      </p:cBhvr>
                                      <p:to>
                                        <p:strVal val="visible"/>
                                      </p:to>
                                    </p:set>
                                    <p:animEffect transition="in" filter="barn(inVertical)">
                                      <p:cBhvr>
                                        <p:cTn id="58" dur="500"/>
                                        <p:tgtEl>
                                          <p:spTgt spid="32771">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solidFill>
                  <a:schemeClr val="accent1"/>
                </a:solidFill>
              </a:rPr>
              <a:t>目录</a:t>
            </a:r>
            <a:endParaRPr lang="en-US" dirty="0">
              <a:solidFill>
                <a:schemeClr val="accent1"/>
              </a:solidFill>
            </a:endParaRPr>
          </a:p>
        </p:txBody>
      </p:sp>
      <p:sp>
        <p:nvSpPr>
          <p:cNvPr id="3" name="Content Placeholder 2"/>
          <p:cNvSpPr>
            <a:spLocks noGrp="1"/>
          </p:cNvSpPr>
          <p:nvPr>
            <p:ph sz="half" idx="1"/>
          </p:nvPr>
        </p:nvSpPr>
        <p:spPr>
          <a:xfrm>
            <a:off x="457198" y="1600199"/>
            <a:ext cx="8229600" cy="4937760"/>
          </a:xfrm>
        </p:spPr>
        <p:txBody>
          <a:bodyPr>
            <a:normAutofit/>
          </a:bodyPr>
          <a:lstStyle/>
          <a:p>
            <a:r>
              <a:rPr lang="zh-CN" altLang="en-US" sz="3200" dirty="0">
                <a:solidFill>
                  <a:schemeClr val="bg1">
                    <a:lumMod val="65000"/>
                  </a:schemeClr>
                </a:solidFill>
              </a:rPr>
              <a:t>结构冒险</a:t>
            </a:r>
            <a:endParaRPr lang="en-US" altLang="zh-CN" sz="3200" dirty="0">
              <a:solidFill>
                <a:schemeClr val="bg1">
                  <a:lumMod val="65000"/>
                </a:schemeClr>
              </a:solidFill>
            </a:endParaRPr>
          </a:p>
          <a:p>
            <a:r>
              <a:rPr lang="zh-CN" altLang="en-US" sz="3200" dirty="0">
                <a:solidFill>
                  <a:schemeClr val="bg1">
                    <a:lumMod val="65000"/>
                  </a:schemeClr>
                </a:solidFill>
              </a:rPr>
              <a:t>数据冒险</a:t>
            </a:r>
            <a:endParaRPr lang="en-US" altLang="zh-CN" sz="3200" dirty="0">
              <a:solidFill>
                <a:schemeClr val="bg1">
                  <a:lumMod val="65000"/>
                </a:schemeClr>
              </a:solidFill>
            </a:endParaRPr>
          </a:p>
          <a:p>
            <a:pPr lvl="1"/>
            <a:r>
              <a:rPr lang="zh-CN" altLang="en-US" sz="3200" dirty="0">
                <a:solidFill>
                  <a:schemeClr val="bg1">
                    <a:lumMod val="65000"/>
                  </a:schemeClr>
                </a:solidFill>
              </a:rPr>
              <a:t>旁路（转发）</a:t>
            </a:r>
          </a:p>
          <a:p>
            <a:pPr lvl="1"/>
            <a:r>
              <a:rPr lang="zh-CN" altLang="en-US" sz="3200" dirty="0" smtClean="0">
                <a:solidFill>
                  <a:schemeClr val="bg1">
                    <a:lumMod val="65000"/>
                  </a:schemeClr>
                </a:solidFill>
              </a:rPr>
              <a:t>阻</a:t>
            </a:r>
            <a:r>
              <a:rPr lang="zh-CN" altLang="en-US" sz="3200" dirty="0">
                <a:solidFill>
                  <a:schemeClr val="bg1">
                    <a:lumMod val="65000"/>
                  </a:schemeClr>
                </a:solidFill>
              </a:rPr>
              <a:t>塞</a:t>
            </a:r>
            <a:endParaRPr lang="en-US" altLang="zh-CN" sz="3200" dirty="0">
              <a:solidFill>
                <a:schemeClr val="bg1">
                  <a:lumMod val="65000"/>
                </a:schemeClr>
              </a:solidFill>
            </a:endParaRPr>
          </a:p>
          <a:p>
            <a:r>
              <a:rPr lang="zh-CN" altLang="en-US" sz="3200" dirty="0"/>
              <a:t>控制冒险</a:t>
            </a:r>
            <a:endParaRPr lang="en-US" altLang="zh-CN" sz="3200" dirty="0"/>
          </a:p>
          <a:p>
            <a:pPr lvl="1"/>
            <a:r>
              <a:rPr lang="zh-CN" altLang="en-US" sz="2800" dirty="0">
                <a:solidFill>
                  <a:srgbClr val="FF0000"/>
                </a:solidFill>
              </a:rPr>
              <a:t>阻塞</a:t>
            </a:r>
            <a:endParaRPr lang="en-US" altLang="zh-CN" sz="2800" dirty="0">
              <a:solidFill>
                <a:srgbClr val="FF0000"/>
              </a:solidFill>
            </a:endParaRPr>
          </a:p>
        </p:txBody>
      </p:sp>
      <p:sp>
        <p:nvSpPr>
          <p:cNvPr id="4" name="灯片编号占位符 3"/>
          <p:cNvSpPr>
            <a:spLocks noGrp="1"/>
          </p:cNvSpPr>
          <p:nvPr>
            <p:ph type="sldNum" sz="quarter" idx="12"/>
          </p:nvPr>
        </p:nvSpPr>
        <p:spPr/>
        <p:txBody>
          <a:bodyPr/>
          <a:lstStyle/>
          <a:p>
            <a:fld id="{3CC63E4C-4642-794D-A2FD-70F6B81535F5}" type="slidenum">
              <a:rPr lang="en-US" smtClean="0">
                <a:solidFill>
                  <a:prstClr val="black">
                    <a:tint val="75000"/>
                  </a:prstClr>
                </a:solidFill>
              </a:rPr>
              <a:pPr/>
              <a:t>90</a:t>
            </a:fld>
            <a:endParaRPr lang="en-US" dirty="0">
              <a:solidFill>
                <a:prstClr val="black">
                  <a:tint val="75000"/>
                </a:prstClr>
              </a:solidFill>
            </a:endParaRPr>
          </a:p>
        </p:txBody>
      </p:sp>
    </p:spTree>
    <p:extLst>
      <p:ext uri="{BB962C8B-B14F-4D97-AF65-F5344CB8AC3E}">
        <p14:creationId xmlns:p14="http://schemas.microsoft.com/office/powerpoint/2010/main" val="252510883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normAutofit/>
          </a:bodyPr>
          <a:lstStyle/>
          <a:p>
            <a:r>
              <a:rPr lang="en-US" dirty="0" smtClean="0">
                <a:solidFill>
                  <a:schemeClr val="accent1"/>
                </a:solidFill>
              </a:rPr>
              <a:t>3. </a:t>
            </a:r>
            <a:r>
              <a:rPr lang="zh-CN" altLang="en-US" dirty="0" smtClean="0">
                <a:solidFill>
                  <a:schemeClr val="accent1"/>
                </a:solidFill>
              </a:rPr>
              <a:t>控制冒险</a:t>
            </a:r>
            <a:r>
              <a:rPr lang="en-US" altLang="zh-CN" dirty="0" smtClean="0">
                <a:solidFill>
                  <a:schemeClr val="accent1"/>
                </a:solidFill>
              </a:rPr>
              <a:t>/</a:t>
            </a:r>
            <a:r>
              <a:rPr lang="zh-CN" altLang="en-US" dirty="0" smtClean="0">
                <a:solidFill>
                  <a:schemeClr val="accent1"/>
                </a:solidFill>
              </a:rPr>
              <a:t>分支冒险</a:t>
            </a:r>
            <a:endParaRPr lang="en-AU" dirty="0">
              <a:solidFill>
                <a:schemeClr val="accent1"/>
              </a:solidFill>
            </a:endParaRPr>
          </a:p>
        </p:txBody>
      </p:sp>
      <p:sp>
        <p:nvSpPr>
          <p:cNvPr id="348163" name="Rectangle 3"/>
          <p:cNvSpPr>
            <a:spLocks noGrp="1" noChangeArrowheads="1"/>
          </p:cNvSpPr>
          <p:nvPr>
            <p:ph idx="1"/>
          </p:nvPr>
        </p:nvSpPr>
        <p:spPr>
          <a:xfrm>
            <a:off x="457200" y="1600199"/>
            <a:ext cx="8229600" cy="4937760"/>
          </a:xfrm>
        </p:spPr>
        <p:txBody>
          <a:bodyPr>
            <a:normAutofit/>
          </a:bodyPr>
          <a:lstStyle/>
          <a:p>
            <a:pPr>
              <a:lnSpc>
                <a:spcPct val="90000"/>
              </a:lnSpc>
            </a:pPr>
            <a:r>
              <a:rPr lang="zh-CN" altLang="en-US" dirty="0" smtClean="0"/>
              <a:t>分支</a:t>
            </a:r>
            <a:r>
              <a:rPr lang="en-US" dirty="0" smtClean="0"/>
              <a:t> (</a:t>
            </a:r>
            <a:r>
              <a:rPr lang="en-US" sz="3000" dirty="0" smtClean="0">
                <a:latin typeface="Courier New" pitchFamily="49" charset="0"/>
                <a:cs typeface="Courier New" pitchFamily="49" charset="0"/>
              </a:rPr>
              <a:t>beq</a:t>
            </a:r>
            <a:r>
              <a:rPr lang="en-US" dirty="0" smtClean="0"/>
              <a:t>, </a:t>
            </a:r>
            <a:r>
              <a:rPr lang="en-US" sz="3000" dirty="0" smtClean="0">
                <a:latin typeface="Courier New" pitchFamily="49" charset="0"/>
                <a:cs typeface="Courier New" pitchFamily="49" charset="0"/>
              </a:rPr>
              <a:t>bne</a:t>
            </a:r>
            <a:r>
              <a:rPr lang="en-US" dirty="0" smtClean="0"/>
              <a:t>) </a:t>
            </a:r>
            <a:r>
              <a:rPr lang="zh-CN" altLang="en-US" dirty="0" smtClean="0"/>
              <a:t>是控制的重要部分</a:t>
            </a:r>
            <a:endParaRPr lang="en-US" dirty="0"/>
          </a:p>
          <a:p>
            <a:pPr lvl="1">
              <a:lnSpc>
                <a:spcPct val="90000"/>
              </a:lnSpc>
            </a:pPr>
            <a:r>
              <a:rPr lang="zh-CN" altLang="en-US" dirty="0" smtClean="0"/>
              <a:t>下次的取址取决于分支的结果</a:t>
            </a:r>
            <a:endParaRPr lang="en-US" dirty="0" smtClean="0"/>
          </a:p>
          <a:p>
            <a:pPr lvl="1">
              <a:lnSpc>
                <a:spcPct val="90000"/>
              </a:lnSpc>
            </a:pPr>
            <a:r>
              <a:rPr lang="zh-CN" altLang="en-US" dirty="0" smtClean="0"/>
              <a:t>流水线不一定总能取得正确的指令</a:t>
            </a:r>
            <a:endParaRPr lang="en-US" dirty="0"/>
          </a:p>
          <a:p>
            <a:pPr>
              <a:lnSpc>
                <a:spcPct val="90000"/>
              </a:lnSpc>
              <a:spcBef>
                <a:spcPts val="3000"/>
              </a:spcBef>
            </a:pPr>
            <a:r>
              <a:rPr lang="zh-CN" altLang="en-US" b="1" dirty="0"/>
              <a:t>简</a:t>
            </a:r>
            <a:r>
              <a:rPr lang="zh-CN" altLang="en-US" b="1" dirty="0" smtClean="0"/>
              <a:t>单的解决方案</a:t>
            </a:r>
            <a:r>
              <a:rPr lang="en-US" b="1" dirty="0" smtClean="0"/>
              <a:t>:</a:t>
            </a:r>
            <a:r>
              <a:rPr lang="en-US" dirty="0" smtClean="0"/>
              <a:t>  </a:t>
            </a:r>
            <a:r>
              <a:rPr lang="zh-CN" altLang="en-US" dirty="0" smtClean="0"/>
              <a:t>在每条分支指令上进行组阻塞直到有一个新的</a:t>
            </a:r>
            <a:r>
              <a:rPr lang="en-US" altLang="zh-CN" dirty="0" smtClean="0"/>
              <a:t>PC</a:t>
            </a:r>
            <a:r>
              <a:rPr lang="zh-CN" altLang="en-US" dirty="0" smtClean="0"/>
              <a:t>。</a:t>
            </a:r>
            <a:endParaRPr lang="en-US" dirty="0" smtClean="0"/>
          </a:p>
          <a:p>
            <a:pPr lvl="1">
              <a:lnSpc>
                <a:spcPct val="90000"/>
              </a:lnSpc>
              <a:spcBef>
                <a:spcPts val="600"/>
              </a:spcBef>
            </a:pPr>
            <a:r>
              <a:rPr lang="zh-CN" altLang="en-US" dirty="0"/>
              <a:t>需</a:t>
            </a:r>
            <a:r>
              <a:rPr lang="zh-CN" altLang="en-US" dirty="0" smtClean="0"/>
              <a:t>要阻塞多久</a:t>
            </a:r>
            <a:r>
              <a:rPr lang="en-US" dirty="0" smtClean="0"/>
              <a:t>?</a:t>
            </a:r>
          </a:p>
        </p:txBody>
      </p:sp>
      <p:sp>
        <p:nvSpPr>
          <p:cNvPr id="2" name="灯片编号占位符 1"/>
          <p:cNvSpPr>
            <a:spLocks noGrp="1"/>
          </p:cNvSpPr>
          <p:nvPr>
            <p:ph type="sldNum" sz="quarter" idx="12"/>
          </p:nvPr>
        </p:nvSpPr>
        <p:spPr/>
        <p:txBody>
          <a:bodyPr/>
          <a:lstStyle/>
          <a:p>
            <a:fld id="{3CC63E4C-4642-794D-A2FD-70F6B81535F5}" type="slidenum">
              <a:rPr lang="en-US" smtClean="0">
                <a:solidFill>
                  <a:prstClr val="black">
                    <a:tint val="75000"/>
                  </a:prstClr>
                </a:solidFill>
              </a:rPr>
              <a:pPr/>
              <a:t>91</a:t>
            </a:fld>
            <a:endParaRPr lang="en-US" dirty="0">
              <a:solidFill>
                <a:prstClr val="black">
                  <a:tint val="75000"/>
                </a:prstClr>
              </a:solidFill>
            </a:endParaRPr>
          </a:p>
        </p:txBody>
      </p:sp>
    </p:spTree>
    <p:extLst>
      <p:ext uri="{BB962C8B-B14F-4D97-AF65-F5344CB8AC3E}">
        <p14:creationId xmlns:p14="http://schemas.microsoft.com/office/powerpoint/2010/main" val="17644483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a:xfrm>
            <a:off x="457200" y="-3865"/>
            <a:ext cx="8229600" cy="1143000"/>
          </a:xfrm>
        </p:spPr>
        <p:txBody>
          <a:bodyPr>
            <a:normAutofit/>
          </a:bodyPr>
          <a:lstStyle/>
          <a:p>
            <a:r>
              <a:rPr lang="en-US" dirty="0" smtClean="0">
                <a:solidFill>
                  <a:schemeClr val="accent1"/>
                </a:solidFill>
              </a:rPr>
              <a:t>3. </a:t>
            </a:r>
            <a:r>
              <a:rPr lang="zh-CN" altLang="en-US" dirty="0" smtClean="0">
                <a:solidFill>
                  <a:schemeClr val="accent1"/>
                </a:solidFill>
              </a:rPr>
              <a:t>控制冒险</a:t>
            </a:r>
            <a:r>
              <a:rPr lang="en-US" altLang="zh-CN" dirty="0" smtClean="0">
                <a:solidFill>
                  <a:schemeClr val="accent1"/>
                </a:solidFill>
              </a:rPr>
              <a:t>/</a:t>
            </a:r>
            <a:r>
              <a:rPr lang="zh-CN" altLang="en-US" dirty="0" smtClean="0">
                <a:solidFill>
                  <a:schemeClr val="accent1"/>
                </a:solidFill>
              </a:rPr>
              <a:t>分支冒险</a:t>
            </a:r>
            <a:endParaRPr lang="en-AU" dirty="0">
              <a:solidFill>
                <a:schemeClr val="accent1"/>
              </a:solidFill>
            </a:endParaRPr>
          </a:p>
        </p:txBody>
      </p:sp>
      <p:sp>
        <p:nvSpPr>
          <p:cNvPr id="2" name="内容占位符 1"/>
          <p:cNvSpPr>
            <a:spLocks noGrp="1"/>
          </p:cNvSpPr>
          <p:nvPr>
            <p:ph idx="1"/>
          </p:nvPr>
        </p:nvSpPr>
        <p:spPr>
          <a:xfrm>
            <a:off x="464096" y="1161110"/>
            <a:ext cx="8229600" cy="4525963"/>
          </a:xfrm>
        </p:spPr>
        <p:txBody>
          <a:bodyPr/>
          <a:lstStyle/>
          <a:p>
            <a:r>
              <a:rPr lang="zh-CN" altLang="en-US" dirty="0" smtClean="0"/>
              <a:t>需要废掉</a:t>
            </a:r>
            <a:r>
              <a:rPr lang="en-US" altLang="zh-CN" dirty="0" smtClean="0"/>
              <a:t>3</a:t>
            </a:r>
            <a:r>
              <a:rPr lang="zh-CN" altLang="en-US" dirty="0" smtClean="0"/>
              <a:t>条指令</a:t>
            </a:r>
            <a:endParaRPr lang="zh-CN" altLang="en-US" dirty="0"/>
          </a:p>
        </p:txBody>
      </p:sp>
      <p:pic>
        <p:nvPicPr>
          <p:cNvPr id="3" name="图片 2"/>
          <p:cNvPicPr>
            <a:picLocks noChangeAspect="1"/>
          </p:cNvPicPr>
          <p:nvPr/>
        </p:nvPicPr>
        <p:blipFill>
          <a:blip r:embed="rId3">
            <a:lum bright="-20000" contrast="40000"/>
          </a:blip>
          <a:stretch>
            <a:fillRect/>
          </a:stretch>
        </p:blipFill>
        <p:spPr>
          <a:xfrm>
            <a:off x="360557" y="2060848"/>
            <a:ext cx="8422886" cy="4381070"/>
          </a:xfrm>
          <a:prstGeom prst="rect">
            <a:avLst/>
          </a:prstGeom>
        </p:spPr>
      </p:pic>
      <p:sp>
        <p:nvSpPr>
          <p:cNvPr id="4" name="灯片编号占位符 3"/>
          <p:cNvSpPr>
            <a:spLocks noGrp="1"/>
          </p:cNvSpPr>
          <p:nvPr>
            <p:ph type="sldNum" sz="quarter" idx="12"/>
          </p:nvPr>
        </p:nvSpPr>
        <p:spPr/>
        <p:txBody>
          <a:bodyPr/>
          <a:lstStyle/>
          <a:p>
            <a:fld id="{3CC63E4C-4642-794D-A2FD-70F6B81535F5}" type="slidenum">
              <a:rPr lang="en-US" smtClean="0">
                <a:solidFill>
                  <a:prstClr val="black">
                    <a:tint val="75000"/>
                  </a:prstClr>
                </a:solidFill>
              </a:rPr>
              <a:pPr/>
              <a:t>92</a:t>
            </a:fld>
            <a:endParaRPr lang="en-US" dirty="0">
              <a:solidFill>
                <a:prstClr val="black">
                  <a:tint val="75000"/>
                </a:prstClr>
              </a:solidFill>
            </a:endParaRPr>
          </a:p>
        </p:txBody>
      </p:sp>
    </p:spTree>
    <p:extLst>
      <p:ext uri="{BB962C8B-B14F-4D97-AF65-F5344CB8AC3E}">
        <p14:creationId xmlns:p14="http://schemas.microsoft.com/office/powerpoint/2010/main" val="291066176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t>
            </a:r>
            <a:r>
              <a:rPr lang="zh-CN" altLang="en-US" dirty="0" smtClean="0"/>
              <a:t>指令冒险造成的停顿</a:t>
            </a:r>
            <a:r>
              <a:rPr lang="zh-CN" altLang="en-US" dirty="0"/>
              <a:t>代价</a:t>
            </a:r>
          </a:p>
        </p:txBody>
      </p:sp>
      <p:sp>
        <p:nvSpPr>
          <p:cNvPr id="3" name="内容占位符 2"/>
          <p:cNvSpPr>
            <a:spLocks noGrp="1"/>
          </p:cNvSpPr>
          <p:nvPr>
            <p:ph idx="1"/>
          </p:nvPr>
        </p:nvSpPr>
        <p:spPr>
          <a:xfrm>
            <a:off x="107504" y="3501008"/>
            <a:ext cx="3744000" cy="2808312"/>
          </a:xfrm>
        </p:spPr>
        <p:txBody>
          <a:bodyPr>
            <a:noAutofit/>
          </a:bodyPr>
          <a:lstStyle/>
          <a:p>
            <a:r>
              <a:rPr lang="zh-CN" altLang="en-US" sz="2400" dirty="0" smtClean="0"/>
              <a:t>如不对</a:t>
            </a:r>
            <a:r>
              <a:rPr lang="en-US" altLang="zh-CN" sz="2400" dirty="0" smtClean="0"/>
              <a:t>B</a:t>
            </a:r>
            <a:r>
              <a:rPr lang="zh-CN" altLang="en-US" sz="2400" dirty="0" smtClean="0"/>
              <a:t>指令做任何处理，则必须插入</a:t>
            </a:r>
            <a:r>
              <a:rPr lang="en-US" altLang="zh-CN" sz="2400" dirty="0" smtClean="0"/>
              <a:t>3</a:t>
            </a:r>
            <a:r>
              <a:rPr lang="zh-CN" altLang="en-US" sz="2400" dirty="0" smtClean="0"/>
              <a:t>个</a:t>
            </a:r>
            <a:r>
              <a:rPr lang="en-US" altLang="zh-CN" sz="2400" dirty="0" smtClean="0"/>
              <a:t>NOP</a:t>
            </a:r>
          </a:p>
          <a:p>
            <a:pPr lvl="1"/>
            <a:r>
              <a:rPr lang="en-US" altLang="zh-CN" sz="2000" dirty="0" smtClean="0"/>
              <a:t>b</a:t>
            </a:r>
            <a:r>
              <a:rPr lang="zh-CN" altLang="en-US" sz="2000" dirty="0" smtClean="0"/>
              <a:t>指令结果及新</a:t>
            </a:r>
            <a:r>
              <a:rPr lang="en-US" altLang="zh-CN" sz="2000" dirty="0" smtClean="0"/>
              <a:t>PC</a:t>
            </a:r>
            <a:r>
              <a:rPr lang="zh-CN" altLang="en-US" sz="2000" dirty="0" smtClean="0"/>
              <a:t>值保存在</a:t>
            </a:r>
            <a:r>
              <a:rPr lang="en-US" altLang="zh-CN" sz="2000" dirty="0" smtClean="0"/>
              <a:t>EX/MEM</a:t>
            </a:r>
            <a:r>
              <a:rPr lang="zh-CN" altLang="en-US" sz="2000" dirty="0" smtClean="0"/>
              <a:t>，</a:t>
            </a:r>
            <a:r>
              <a:rPr lang="zh-CN" altLang="en-US" sz="2000" dirty="0" smtClean="0">
                <a:solidFill>
                  <a:srgbClr val="FF0000"/>
                </a:solidFill>
              </a:rPr>
              <a:t>因此</a:t>
            </a:r>
            <a:r>
              <a:rPr lang="en-US" altLang="zh-CN" sz="2000" dirty="0" smtClean="0">
                <a:solidFill>
                  <a:srgbClr val="FF0000"/>
                </a:solidFill>
              </a:rPr>
              <a:t>PC</a:t>
            </a:r>
            <a:r>
              <a:rPr lang="zh-CN" altLang="en-US" sz="2000" dirty="0" smtClean="0">
                <a:solidFill>
                  <a:srgbClr val="FF0000"/>
                </a:solidFill>
              </a:rPr>
              <a:t>在</a:t>
            </a:r>
            <a:r>
              <a:rPr lang="en-US" altLang="zh-CN" sz="2000" dirty="0" smtClean="0">
                <a:solidFill>
                  <a:srgbClr val="FF0000"/>
                </a:solidFill>
              </a:rPr>
              <a:t>clk4</a:t>
            </a:r>
            <a:r>
              <a:rPr lang="zh-CN" altLang="en-US" sz="2000" dirty="0" smtClean="0">
                <a:solidFill>
                  <a:srgbClr val="FF0000"/>
                </a:solidFill>
              </a:rPr>
              <a:t>才能加载正确值</a:t>
            </a:r>
            <a:endParaRPr lang="en-US" altLang="zh-CN" sz="2000" dirty="0" smtClean="0">
              <a:solidFill>
                <a:srgbClr val="FF0000"/>
              </a:solidFill>
            </a:endParaRPr>
          </a:p>
          <a:p>
            <a:pPr lvl="1"/>
            <a:r>
              <a:rPr lang="en-US" altLang="zh-CN" sz="2000" dirty="0" smtClean="0"/>
              <a:t>IF/ID</a:t>
            </a:r>
            <a:r>
              <a:rPr lang="zh-CN" altLang="en-US" sz="2000" dirty="0" smtClean="0"/>
              <a:t>在</a:t>
            </a:r>
            <a:r>
              <a:rPr lang="en-US" altLang="zh-CN" sz="2000" dirty="0" smtClean="0"/>
              <a:t>clk5</a:t>
            </a:r>
            <a:r>
              <a:rPr lang="zh-CN" altLang="en-US" sz="2000" dirty="0" smtClean="0"/>
              <a:t>才能存入转移后指令</a:t>
            </a:r>
            <a:r>
              <a:rPr lang="en-US" altLang="zh-CN" sz="2000" dirty="0" smtClean="0"/>
              <a:t>(</a:t>
            </a:r>
            <a:r>
              <a:rPr lang="zh-CN" altLang="en-US" sz="2000" dirty="0" smtClean="0"/>
              <a:t>即</a:t>
            </a:r>
            <a:r>
              <a:rPr lang="en-US" altLang="zh-CN" sz="2000" dirty="0" err="1" smtClean="0"/>
              <a:t>lw</a:t>
            </a:r>
            <a:r>
              <a:rPr lang="zh-CN" altLang="en-US" sz="2000" dirty="0" smtClean="0"/>
              <a:t>指令</a:t>
            </a:r>
            <a:r>
              <a:rPr lang="en-US" altLang="zh-CN" sz="2000" dirty="0" smtClean="0"/>
              <a:t>)</a:t>
            </a:r>
            <a:endParaRPr lang="en-US" altLang="zh-CN" sz="2000" dirty="0"/>
          </a:p>
        </p:txBody>
      </p:sp>
      <p:graphicFrame>
        <p:nvGraphicFramePr>
          <p:cNvPr id="193" name="表格 192"/>
          <p:cNvGraphicFramePr>
            <a:graphicFrameLocks noGrp="1"/>
          </p:cNvGraphicFramePr>
          <p:nvPr>
            <p:extLst>
              <p:ext uri="{D42A27DB-BD31-4B8C-83A1-F6EECF244321}">
                <p14:modId xmlns:p14="http://schemas.microsoft.com/office/powerpoint/2010/main" val="2811106553"/>
              </p:ext>
            </p:extLst>
          </p:nvPr>
        </p:nvGraphicFramePr>
        <p:xfrm>
          <a:off x="107504" y="1002096"/>
          <a:ext cx="8875579" cy="2454720"/>
        </p:xfrm>
        <a:graphic>
          <a:graphicData uri="http://schemas.openxmlformats.org/drawingml/2006/table">
            <a:tbl>
              <a:tblPr firstRow="1" bandRow="1">
                <a:tableStyleId>{5940675A-B579-460E-94D1-54222C63F5DA}</a:tableStyleId>
              </a:tblPr>
              <a:tblGrid>
                <a:gridCol w="432000"/>
                <a:gridCol w="2088000"/>
                <a:gridCol w="468000"/>
                <a:gridCol w="792000"/>
                <a:gridCol w="933635"/>
                <a:gridCol w="806486"/>
                <a:gridCol w="806486"/>
                <a:gridCol w="806486"/>
                <a:gridCol w="936000"/>
                <a:gridCol w="806486"/>
              </a:tblGrid>
              <a:tr h="0">
                <a:tc>
                  <a:txBody>
                    <a:bodyPr/>
                    <a:lstStyle/>
                    <a:p>
                      <a:pPr algn="ctr"/>
                      <a:r>
                        <a:rPr lang="zh-CN" altLang="en-US" sz="1600" dirty="0" smtClean="0">
                          <a:latin typeface="+mn-lt"/>
                          <a:ea typeface="黑体" panose="02010609060101010101" pitchFamily="49" charset="-122"/>
                        </a:rPr>
                        <a:t>地址</a:t>
                      </a:r>
                      <a:endParaRPr lang="zh-CN" altLang="en-US" sz="1600" b="0" dirty="0">
                        <a:latin typeface="+mn-lt"/>
                        <a:ea typeface="黑体" panose="02010609060101010101" pitchFamily="49" charset="-122"/>
                        <a:cs typeface="Times New Roman" panose="02020603050405020304" pitchFamily="18"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dirty="0" smtClean="0">
                          <a:latin typeface="+mn-lt"/>
                          <a:ea typeface="黑体" panose="02010609060101010101" pitchFamily="49" charset="-122"/>
                        </a:rPr>
                        <a:t>指令</a:t>
                      </a:r>
                      <a:endParaRPr lang="zh-CN" altLang="en-US" sz="1600" b="0" dirty="0">
                        <a:latin typeface="+mn-lt"/>
                        <a:ea typeface="黑体" panose="02010609060101010101" pitchFamily="49" charset="-122"/>
                        <a:cs typeface="Times New Roman" panose="02020603050405020304" pitchFamily="18"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0" dirty="0" err="1" smtClean="0">
                          <a:latin typeface="+mn-lt"/>
                          <a:ea typeface="黑体" panose="02010609060101010101" pitchFamily="49" charset="-122"/>
                          <a:cs typeface="Times New Roman" panose="02020603050405020304" pitchFamily="18" charset="0"/>
                        </a:rPr>
                        <a:t>CLK</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b="0" dirty="0" smtClean="0">
                          <a:latin typeface="+mn-lt"/>
                          <a:ea typeface="黑体" panose="02010609060101010101" pitchFamily="49" charset="-122"/>
                          <a:cs typeface="Times New Roman" panose="02020603050405020304" pitchFamily="18" charset="0"/>
                        </a:rPr>
                        <a:t>PC</a:t>
                      </a: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smtClean="0">
                          <a:latin typeface="+mn-lt"/>
                          <a:ea typeface="黑体" panose="02010609060101010101" pitchFamily="49" charset="-122"/>
                        </a:rPr>
                        <a:t>IM</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smtClean="0">
                          <a:latin typeface="+mn-lt"/>
                          <a:ea typeface="黑体" panose="02010609060101010101" pitchFamily="49" charset="-122"/>
                        </a:rPr>
                        <a:t>IF</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b="0" dirty="0" smtClean="0">
                          <a:latin typeface="+mn-lt"/>
                          <a:ea typeface="黑体" panose="02010609060101010101" pitchFamily="49" charset="-122"/>
                          <a:cs typeface="Times New Roman" panose="02020603050405020304" pitchFamily="18" charset="0"/>
                        </a:rPr>
                        <a:t>ID</a:t>
                      </a: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b="0" dirty="0" smtClean="0">
                          <a:latin typeface="+mn-lt"/>
                          <a:ea typeface="黑体" panose="02010609060101010101" pitchFamily="49" charset="-122"/>
                          <a:cs typeface="Times New Roman" panose="02020603050405020304" pitchFamily="18" charset="0"/>
                        </a:rPr>
                        <a:t>EX</a:t>
                      </a: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smtClean="0">
                          <a:latin typeface="+mn-lt"/>
                          <a:ea typeface="黑体" panose="02010609060101010101" pitchFamily="49" charset="-122"/>
                        </a:rPr>
                        <a:t>MEM</a:t>
                      </a:r>
                      <a:endParaRPr lang="en-US" altLang="zh-CN" sz="1600" b="0" dirty="0" smtClean="0">
                        <a:latin typeface="+mn-lt"/>
                        <a:ea typeface="黑体" panose="02010609060101010101" pitchFamily="49" charset="-122"/>
                        <a:cs typeface="Times New Roman" panose="02020603050405020304" pitchFamily="18"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b="0" dirty="0" smtClean="0">
                          <a:latin typeface="+mn-lt"/>
                          <a:ea typeface="黑体" panose="02010609060101010101" pitchFamily="49" charset="-122"/>
                          <a:cs typeface="Times New Roman" panose="02020603050405020304" pitchFamily="18" charset="0"/>
                        </a:rPr>
                        <a:t>WB</a:t>
                      </a: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0">
                <a:tc>
                  <a:txBody>
                    <a:bodyPr/>
                    <a:lstStyle/>
                    <a:p>
                      <a:pPr algn="ctr"/>
                      <a:r>
                        <a:rPr lang="en-US" altLang="zh-CN" sz="1600" dirty="0" smtClean="0">
                          <a:latin typeface="+mn-lt"/>
                          <a:ea typeface="黑体" panose="02010609060101010101" pitchFamily="49" charset="-122"/>
                        </a:rPr>
                        <a:t>0</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b="1" dirty="0" err="1" smtClean="0">
                          <a:solidFill>
                            <a:schemeClr val="tx1"/>
                          </a:solidFill>
                          <a:latin typeface="Courier New" panose="02070309020205020404" pitchFamily="49" charset="0"/>
                          <a:ea typeface="黑体" panose="02010609060101010101" pitchFamily="49" charset="-122"/>
                          <a:cs typeface="Courier New" panose="02070309020205020404" pitchFamily="49" charset="0"/>
                        </a:rPr>
                        <a:t>beq</a:t>
                      </a:r>
                      <a:r>
                        <a:rPr lang="en-US" altLang="zh-CN" sz="1600" b="1" dirty="0" smtClean="0">
                          <a:solidFill>
                            <a:schemeClr val="tx1"/>
                          </a:solidFill>
                          <a:latin typeface="Courier New" panose="02070309020205020404" pitchFamily="49" charset="0"/>
                          <a:ea typeface="黑体" panose="02010609060101010101" pitchFamily="49" charset="-122"/>
                          <a:cs typeface="Courier New" panose="02070309020205020404" pitchFamily="49" charset="0"/>
                        </a:rPr>
                        <a:t> $1, $3, 24</a:t>
                      </a: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Courier New" panose="02070309020205020404" pitchFamily="49" charset="0"/>
                          <a:ea typeface="黑体" panose="02010609060101010101" pitchFamily="49" charset="-122"/>
                          <a:cs typeface="Courier New" panose="02070309020205020404" pitchFamily="49" charset="0"/>
                          <a:sym typeface="Wingdings 3"/>
                        </a:rPr>
                        <a:t> </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1</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0</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4</a:t>
                      </a:r>
                      <a:endParaRPr lang="zh-CN" altLang="en-US" sz="1600" b="0" dirty="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err="1" smtClean="0">
                          <a:latin typeface="+mn-lt"/>
                          <a:ea typeface="黑体" panose="02010609060101010101" pitchFamily="49" charset="-122"/>
                        </a:rPr>
                        <a:t>beq</a:t>
                      </a:r>
                      <a:r>
                        <a:rPr lang="en-US" altLang="zh-CN" sz="1600" dirty="0" err="1" smtClean="0">
                          <a:latin typeface="+mn-lt"/>
                          <a:ea typeface="黑体" panose="02010609060101010101" pitchFamily="49" charset="-122"/>
                          <a:sym typeface="Wingdings" panose="05000000000000000000" pitchFamily="2" charset="2"/>
                        </a:rPr>
                        <a:t>and</a:t>
                      </a: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1" dirty="0" err="1" smtClean="0">
                          <a:solidFill>
                            <a:srgbClr val="FF0000"/>
                          </a:solidFill>
                          <a:latin typeface="+mn-lt"/>
                          <a:ea typeface="黑体" panose="02010609060101010101" pitchFamily="49" charset="-122"/>
                        </a:rPr>
                        <a:t>beq</a:t>
                      </a:r>
                      <a:endParaRPr lang="zh-CN" altLang="en-US" sz="1600" b="1"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altLang="zh-CN" sz="1600" dirty="0" smtClean="0">
                          <a:latin typeface="+mn-lt"/>
                          <a:ea typeface="黑体" panose="02010609060101010101" pitchFamily="49" charset="-122"/>
                        </a:rPr>
                        <a:t>4</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and $12, $2, $5</a:t>
                      </a:r>
                      <a:endParaRPr lang="zh-CN" altLang="en-US" sz="1600" dirty="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Courier New" panose="02070309020205020404" pitchFamily="49" charset="0"/>
                          <a:ea typeface="黑体" panose="02010609060101010101" pitchFamily="49" charset="-122"/>
                          <a:cs typeface="Courier New" panose="02070309020205020404" pitchFamily="49" charset="0"/>
                          <a:sym typeface="Wingdings 3"/>
                        </a:rPr>
                        <a:t> </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2</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latin typeface="Courier New" panose="02070309020205020404" pitchFamily="49" charset="0"/>
                          <a:ea typeface="黑体" panose="02010609060101010101" pitchFamily="49" charset="-122"/>
                          <a:cs typeface="Courier New" panose="02070309020205020404" pitchFamily="49" charset="0"/>
                        </a:rPr>
                        <a:t>4</a:t>
                      </a: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latin typeface="+mn-lt"/>
                          <a:ea typeface="黑体" panose="02010609060101010101" pitchFamily="49" charset="-122"/>
                        </a:rPr>
                        <a:t>and</a:t>
                      </a:r>
                      <a:endParaRPr lang="zh-CN" altLang="en-US" sz="1600"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1" dirty="0" smtClean="0">
                          <a:solidFill>
                            <a:schemeClr val="tx1"/>
                          </a:solidFill>
                          <a:latin typeface="+mn-lt"/>
                          <a:ea typeface="黑体" panose="02010609060101010101" pitchFamily="49" charset="-122"/>
                        </a:rPr>
                        <a:t>and</a:t>
                      </a: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b="1" dirty="0" err="1" smtClean="0">
                          <a:solidFill>
                            <a:srgbClr val="FF0000"/>
                          </a:solidFill>
                          <a:latin typeface="+mn-lt"/>
                          <a:ea typeface="黑体" panose="02010609060101010101" pitchFamily="49" charset="-122"/>
                        </a:rPr>
                        <a:t>beq</a:t>
                      </a:r>
                      <a:endParaRPr lang="zh-CN" altLang="en-US" sz="1600" b="1"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altLang="zh-CN" sz="1600" dirty="0" smtClean="0">
                          <a:latin typeface="+mn-lt"/>
                          <a:ea typeface="黑体" panose="02010609060101010101" pitchFamily="49" charset="-122"/>
                        </a:rPr>
                        <a:t>8</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or $13, $6, $2</a:t>
                      </a: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Courier New" panose="02070309020205020404" pitchFamily="49" charset="0"/>
                          <a:ea typeface="黑体" panose="02010609060101010101" pitchFamily="49" charset="-122"/>
                          <a:cs typeface="Courier New" panose="02070309020205020404" pitchFamily="49" charset="0"/>
                          <a:sym typeface="Wingdings 3"/>
                        </a:rPr>
                        <a:t> </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3</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4</a:t>
                      </a: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smtClean="0">
                          <a:latin typeface="+mn-lt"/>
                          <a:ea typeface="黑体" panose="02010609060101010101" pitchFamily="49" charset="-122"/>
                        </a:rPr>
                        <a:t>and</a:t>
                      </a: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1" dirty="0" err="1" smtClean="0">
                          <a:solidFill>
                            <a:schemeClr val="tx1"/>
                          </a:solidFill>
                          <a:latin typeface="+mn-lt"/>
                          <a:ea typeface="黑体" panose="02010609060101010101" pitchFamily="49" charset="-122"/>
                        </a:rPr>
                        <a:t>nop</a:t>
                      </a: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b="1" dirty="0" err="1" smtClean="0">
                          <a:solidFill>
                            <a:schemeClr val="tx1"/>
                          </a:solidFill>
                          <a:latin typeface="+mn-lt"/>
                          <a:ea typeface="黑体" panose="02010609060101010101" pitchFamily="49" charset="-122"/>
                        </a:rPr>
                        <a:t>nop</a:t>
                      </a: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1" dirty="0" err="1" smtClean="0">
                          <a:solidFill>
                            <a:srgbClr val="FF0000"/>
                          </a:solidFill>
                          <a:latin typeface="+mn-lt"/>
                          <a:ea typeface="黑体" panose="02010609060101010101" pitchFamily="49" charset="-122"/>
                        </a:rPr>
                        <a:t>beq</a:t>
                      </a:r>
                      <a:r>
                        <a:rPr lang="zh-CN" altLang="en-US" sz="1600" b="1" dirty="0" smtClean="0">
                          <a:solidFill>
                            <a:srgbClr val="FF0000"/>
                          </a:solidFill>
                          <a:latin typeface="+mn-lt"/>
                          <a:ea typeface="黑体" panose="02010609060101010101" pitchFamily="49" charset="-122"/>
                        </a:rPr>
                        <a:t>结果</a:t>
                      </a:r>
                      <a:endParaRPr lang="zh-CN" altLang="en-US" sz="1600" b="1" dirty="0">
                        <a:solidFill>
                          <a:srgbClr val="FF000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altLang="zh-CN" sz="1600" dirty="0" smtClean="0">
                          <a:latin typeface="+mn-lt"/>
                          <a:ea typeface="黑体" panose="02010609060101010101" pitchFamily="49" charset="-122"/>
                        </a:rPr>
                        <a:t>12</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add $14, $2,</a:t>
                      </a:r>
                      <a:r>
                        <a:rPr lang="en-US" altLang="zh-CN" sz="1600" baseline="0" dirty="0" smtClean="0">
                          <a:latin typeface="Courier New" panose="02070309020205020404" pitchFamily="49" charset="0"/>
                          <a:ea typeface="黑体" panose="02010609060101010101" pitchFamily="49" charset="-122"/>
                          <a:cs typeface="Courier New" panose="02070309020205020404" pitchFamily="49" charset="0"/>
                        </a:rPr>
                        <a:t> $2</a:t>
                      </a:r>
                      <a:endParaRPr lang="en-US" altLang="zh-CN" sz="1600"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Courier New" panose="02070309020205020404" pitchFamily="49" charset="0"/>
                          <a:ea typeface="黑体" panose="02010609060101010101" pitchFamily="49" charset="-122"/>
                          <a:cs typeface="Courier New" panose="02070309020205020404" pitchFamily="49" charset="0"/>
                          <a:sym typeface="Wingdings 3"/>
                        </a:rPr>
                        <a:t> </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4</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428</a:t>
                      </a: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err="1" smtClean="0">
                          <a:latin typeface="+mn-lt"/>
                          <a:ea typeface="黑体" panose="02010609060101010101" pitchFamily="49" charset="-122"/>
                        </a:rPr>
                        <a:t>and</a:t>
                      </a:r>
                      <a:r>
                        <a:rPr lang="en-US" altLang="zh-CN" sz="1600" dirty="0" err="1" smtClean="0">
                          <a:latin typeface="+mn-lt"/>
                          <a:ea typeface="黑体" panose="02010609060101010101" pitchFamily="49" charset="-122"/>
                          <a:sym typeface="Wingdings" panose="05000000000000000000" pitchFamily="2" charset="2"/>
                        </a:rPr>
                        <a:t></a:t>
                      </a:r>
                      <a:r>
                        <a:rPr lang="en-US" altLang="zh-CN" sz="1600" dirty="0" err="1" smtClean="0">
                          <a:latin typeface="+mn-lt"/>
                          <a:ea typeface="黑体" panose="02010609060101010101" pitchFamily="49" charset="-122"/>
                        </a:rPr>
                        <a:t>lw</a:t>
                      </a: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1" dirty="0" err="1" smtClean="0">
                          <a:solidFill>
                            <a:schemeClr val="tx1"/>
                          </a:solidFill>
                          <a:latin typeface="+mn-lt"/>
                          <a:ea typeface="黑体" panose="02010609060101010101" pitchFamily="49" charset="-122"/>
                        </a:rPr>
                        <a:t>nop</a:t>
                      </a: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b="1" dirty="0" err="1" smtClean="0">
                          <a:solidFill>
                            <a:schemeClr val="tx1"/>
                          </a:solidFill>
                          <a:latin typeface="+mn-lt"/>
                          <a:ea typeface="黑体" panose="02010609060101010101" pitchFamily="49" charset="-122"/>
                        </a:rPr>
                        <a:t>nop</a:t>
                      </a: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1" dirty="0" err="1" smtClean="0">
                          <a:solidFill>
                            <a:schemeClr val="tx1"/>
                          </a:solidFill>
                          <a:latin typeface="+mn-lt"/>
                          <a:ea typeface="黑体" panose="02010609060101010101" pitchFamily="49" charset="-122"/>
                        </a:rPr>
                        <a:t>nop</a:t>
                      </a: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1" dirty="0" err="1" smtClean="0">
                          <a:solidFill>
                            <a:schemeClr val="tx1"/>
                          </a:solidFill>
                          <a:latin typeface="+mn-lt"/>
                          <a:ea typeface="黑体" panose="02010609060101010101" pitchFamily="49" charset="-122"/>
                        </a:rPr>
                        <a:t>PC+Imm</a:t>
                      </a:r>
                      <a:endParaRPr lang="en-US" altLang="zh-CN" sz="1600" b="1" dirty="0" smtClean="0">
                        <a:solidFill>
                          <a:schemeClr val="tx1"/>
                        </a:solidFill>
                        <a:latin typeface="+mn-lt"/>
                        <a:ea typeface="黑体" panose="02010609060101010101" pitchFamily="49" charset="-122"/>
                      </a:endParaRPr>
                    </a:p>
                    <a:p>
                      <a:pPr algn="ctr"/>
                      <a:r>
                        <a:rPr lang="en-US" altLang="zh-CN" sz="1600" b="1" dirty="0" smtClean="0">
                          <a:solidFill>
                            <a:schemeClr val="tx1"/>
                          </a:solidFill>
                          <a:latin typeface="+mn-lt"/>
                          <a:ea typeface="黑体" panose="02010609060101010101" pitchFamily="49" charset="-122"/>
                        </a:rPr>
                        <a:t>(Write PC)</a:t>
                      </a: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r h="0">
                <a:tc>
                  <a:txBody>
                    <a:bodyPr/>
                    <a:lstStyle/>
                    <a:p>
                      <a:pPr algn="ct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altLang="zh-CN" sz="1600"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Courier New" panose="02070309020205020404" pitchFamily="49" charset="0"/>
                          <a:ea typeface="黑体" panose="02010609060101010101" pitchFamily="49" charset="-122"/>
                          <a:cs typeface="Courier New" panose="02070309020205020404" pitchFamily="49" charset="0"/>
                          <a:sym typeface="Wingdings 3"/>
                        </a:rPr>
                        <a:t> </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sym typeface="Wingdings 3"/>
                        </a:rPr>
                        <a:t>5</a:t>
                      </a: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latin typeface="Courier New" panose="02070309020205020404" pitchFamily="49" charset="0"/>
                          <a:ea typeface="黑体" panose="02010609060101010101" pitchFamily="49" charset="-122"/>
                          <a:cs typeface="Courier New" panose="02070309020205020404" pitchFamily="49" charset="0"/>
                        </a:rPr>
                        <a:t>28</a:t>
                      </a:r>
                      <a:r>
                        <a:rPr lang="en-US" altLang="zh-CN" sz="1600" b="0" dirty="0" smtClean="0">
                          <a:latin typeface="Courier New" panose="02070309020205020404" pitchFamily="49" charset="0"/>
                          <a:ea typeface="黑体" panose="02010609060101010101" pitchFamily="49" charset="-122"/>
                          <a:cs typeface="Courier New" panose="02070309020205020404" pitchFamily="49" charset="0"/>
                          <a:sym typeface="Wingdings" panose="05000000000000000000" pitchFamily="2" charset="2"/>
                        </a:rPr>
                        <a:t>32</a:t>
                      </a: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600" dirty="0" err="1" smtClean="0">
                          <a:latin typeface="+mn-lt"/>
                          <a:ea typeface="黑体" panose="02010609060101010101" pitchFamily="49" charset="-122"/>
                        </a:rPr>
                        <a:t>lw</a:t>
                      </a:r>
                      <a:r>
                        <a:rPr lang="en-US" altLang="zh-CN" sz="1600" dirty="0" err="1" smtClean="0">
                          <a:latin typeface="+mn-lt"/>
                          <a:ea typeface="黑体" panose="02010609060101010101" pitchFamily="49" charset="-122"/>
                          <a:sym typeface="Wingdings" panose="05000000000000000000" pitchFamily="2" charset="2"/>
                        </a:rPr>
                        <a:t>XX</a:t>
                      </a: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1" dirty="0" err="1" smtClean="0">
                          <a:solidFill>
                            <a:srgbClr val="00B050"/>
                          </a:solidFill>
                          <a:latin typeface="+mn-lt"/>
                          <a:ea typeface="黑体" panose="02010609060101010101" pitchFamily="49" charset="-122"/>
                        </a:rPr>
                        <a:t>lw</a:t>
                      </a:r>
                      <a:endParaRPr lang="zh-CN" altLang="en-US" sz="1600" b="1" dirty="0">
                        <a:solidFill>
                          <a:srgbClr val="00B050"/>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1" dirty="0" err="1" smtClean="0">
                          <a:solidFill>
                            <a:schemeClr val="tx1"/>
                          </a:solidFill>
                          <a:latin typeface="+mn-lt"/>
                          <a:ea typeface="黑体" panose="02010609060101010101" pitchFamily="49" charset="-122"/>
                        </a:rPr>
                        <a:t>nop</a:t>
                      </a: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1" dirty="0" err="1" smtClean="0">
                          <a:solidFill>
                            <a:schemeClr val="tx1"/>
                          </a:solidFill>
                          <a:latin typeface="+mn-lt"/>
                          <a:ea typeface="黑体" panose="02010609060101010101" pitchFamily="49" charset="-122"/>
                        </a:rPr>
                        <a:t>nop</a:t>
                      </a: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1" dirty="0" err="1" smtClean="0">
                          <a:solidFill>
                            <a:schemeClr val="tx1"/>
                          </a:solidFill>
                          <a:latin typeface="+mn-lt"/>
                          <a:ea typeface="黑体" panose="02010609060101010101" pitchFamily="49" charset="-122"/>
                        </a:rPr>
                        <a:t>nop</a:t>
                      </a: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1" dirty="0" err="1" smtClean="0">
                          <a:solidFill>
                            <a:schemeClr val="tx1"/>
                          </a:solidFill>
                          <a:latin typeface="+mn-lt"/>
                          <a:ea typeface="黑体" panose="02010609060101010101" pitchFamily="49" charset="-122"/>
                        </a:rPr>
                        <a:t>nop</a:t>
                      </a: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altLang="zh-CN" sz="1600" dirty="0" smtClean="0">
                          <a:latin typeface="+mn-lt"/>
                          <a:ea typeface="黑体" panose="02010609060101010101" pitchFamily="49" charset="-122"/>
                          <a:cs typeface="Courier New" panose="02070309020205020404" pitchFamily="49" charset="0"/>
                        </a:rPr>
                        <a:t>28</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b="1" dirty="0" err="1" smtClean="0">
                          <a:solidFill>
                            <a:schemeClr val="tx1"/>
                          </a:solidFill>
                          <a:latin typeface="Courier New" panose="02070309020205020404" pitchFamily="49" charset="0"/>
                          <a:ea typeface="黑体" panose="02010609060101010101" pitchFamily="49" charset="-122"/>
                          <a:cs typeface="Courier New" panose="02070309020205020404" pitchFamily="49" charset="0"/>
                        </a:rPr>
                        <a:t>lw</a:t>
                      </a:r>
                      <a:r>
                        <a:rPr lang="en-US" altLang="zh-CN" sz="1600" b="1" dirty="0" smtClean="0">
                          <a:solidFill>
                            <a:schemeClr val="tx1"/>
                          </a:solidFill>
                          <a:latin typeface="Courier New" panose="02070309020205020404" pitchFamily="49" charset="0"/>
                          <a:ea typeface="黑体" panose="02010609060101010101" pitchFamily="49" charset="-122"/>
                          <a:cs typeface="Courier New" panose="02070309020205020404" pitchFamily="49" charset="0"/>
                        </a:rPr>
                        <a:t> $4, 50($7)</a:t>
                      </a:r>
                      <a:endParaRPr lang="zh-CN" altLang="en-US" sz="1600" b="1" dirty="0" smtClean="0">
                        <a:solidFill>
                          <a:schemeClr val="tx1"/>
                        </a:solidFill>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1"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0" dirty="0" smtClean="0">
                        <a:latin typeface="Courier New" panose="02070309020205020404" pitchFamily="49" charset="0"/>
                        <a:ea typeface="黑体" panose="02010609060101010101" pitchFamily="49" charset="-122"/>
                        <a:cs typeface="Courier New" panose="02070309020205020404" pitchFamily="49" charset="0"/>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1600" dirty="0">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b="1" dirty="0" smtClean="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dirty="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endParaRPr lang="en-US" altLang="zh-CN" sz="1600" b="1" dirty="0" smtClean="0">
                        <a:solidFill>
                          <a:schemeClr val="tx1"/>
                        </a:solidFill>
                        <a:latin typeface="+mn-lt"/>
                        <a:ea typeface="黑体" panose="02010609060101010101" pitchFamily="49" charset="-122"/>
                      </a:endParaRPr>
                    </a:p>
                  </a:txBody>
                  <a:tcPr marL="36000" marR="36000" marT="36000" marB="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bl>
          </a:graphicData>
        </a:graphic>
      </p:graphicFrame>
      <p:grpSp>
        <p:nvGrpSpPr>
          <p:cNvPr id="207" name="组合 206"/>
          <p:cNvGrpSpPr/>
          <p:nvPr/>
        </p:nvGrpSpPr>
        <p:grpSpPr>
          <a:xfrm>
            <a:off x="2195736" y="1628800"/>
            <a:ext cx="288032" cy="1584176"/>
            <a:chOff x="2195736" y="2708920"/>
            <a:chExt cx="288032" cy="1584176"/>
          </a:xfrm>
        </p:grpSpPr>
        <p:cxnSp>
          <p:nvCxnSpPr>
            <p:cNvPr id="197" name="直接连接符 196"/>
            <p:cNvCxnSpPr/>
            <p:nvPr/>
          </p:nvCxnSpPr>
          <p:spPr>
            <a:xfrm>
              <a:off x="2483768" y="2708920"/>
              <a:ext cx="0" cy="1584000"/>
            </a:xfrm>
            <a:prstGeom prst="line">
              <a:avLst/>
            </a:prstGeom>
            <a:ln w="28575">
              <a:solidFill>
                <a:srgbClr val="FF0000"/>
              </a:solidFill>
              <a:headEnd type="diamond" w="lg" len="lg"/>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flipH="1">
              <a:off x="2195736" y="4293096"/>
              <a:ext cx="288032" cy="0"/>
            </a:xfrm>
            <a:prstGeom prst="line">
              <a:avLst/>
            </a:prstGeom>
            <a:ln w="28575">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208" name="组合 207"/>
          <p:cNvGrpSpPr/>
          <p:nvPr/>
        </p:nvGrpSpPr>
        <p:grpSpPr>
          <a:xfrm>
            <a:off x="3923928" y="3501008"/>
            <a:ext cx="5201924" cy="2397628"/>
            <a:chOff x="3923928" y="4437112"/>
            <a:chExt cx="5201924" cy="2397628"/>
          </a:xfrm>
        </p:grpSpPr>
        <p:pic>
          <p:nvPicPr>
            <p:cNvPr id="194" name="Picture 6" descr="f04-41-P374493"/>
            <p:cNvPicPr>
              <a:picLocks noChangeAspect="1" noChangeArrowheads="1"/>
            </p:cNvPicPr>
            <p:nvPr/>
          </p:nvPicPr>
          <p:blipFill>
            <a:blip r:embed="rId2"/>
            <a:srcRect/>
            <a:stretch>
              <a:fillRect/>
            </a:stretch>
          </p:blipFill>
          <p:spPr bwMode="auto">
            <a:xfrm>
              <a:off x="3923928" y="4437112"/>
              <a:ext cx="5201924" cy="2397628"/>
            </a:xfrm>
            <a:prstGeom prst="rect">
              <a:avLst/>
            </a:prstGeom>
            <a:solidFill>
              <a:schemeClr val="bg1"/>
            </a:solidFill>
          </p:spPr>
        </p:pic>
        <p:sp>
          <p:nvSpPr>
            <p:cNvPr id="206" name="TextBox 205"/>
            <p:cNvSpPr txBox="1"/>
            <p:nvPr/>
          </p:nvSpPr>
          <p:spPr>
            <a:xfrm>
              <a:off x="7740352" y="4797152"/>
              <a:ext cx="1005403" cy="646331"/>
            </a:xfrm>
            <a:prstGeom prst="rect">
              <a:avLst/>
            </a:prstGeom>
            <a:noFill/>
          </p:spPr>
          <p:txBody>
            <a:bodyPr wrap="none" rtlCol="0">
              <a:spAutoFit/>
            </a:bodyPr>
            <a:lstStyle/>
            <a:p>
              <a:r>
                <a:rPr lang="en-US" altLang="zh-CN" b="1"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beq</a:t>
              </a:r>
              <a:r>
                <a:rPr lang="zh-CN" altLang="en-US"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结果</a:t>
              </a:r>
              <a:endPar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PC+28</a:t>
              </a:r>
              <a:endParaRPr lang="zh-CN" altLang="en-US"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09" name="椭圆 208"/>
          <p:cNvSpPr/>
          <p:nvPr/>
        </p:nvSpPr>
        <p:spPr>
          <a:xfrm>
            <a:off x="5220072" y="5519054"/>
            <a:ext cx="504056" cy="4116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Rectangle 75"/>
          <p:cNvSpPr/>
          <p:nvPr/>
        </p:nvSpPr>
        <p:spPr>
          <a:xfrm>
            <a:off x="3995937" y="5664444"/>
            <a:ext cx="864000" cy="57606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b"/>
          <a:lstStyle/>
          <a:p>
            <a:pPr defTabSz="457200"/>
            <a:r>
              <a:rPr lang="en-US" altLang="zh-CN" sz="2400" dirty="0" err="1" smtClean="0">
                <a:solidFill>
                  <a:prstClr val="white"/>
                </a:solidFill>
              </a:rPr>
              <a:t>CLR</a:t>
            </a:r>
            <a:endParaRPr lang="en-US" sz="2400" dirty="0">
              <a:solidFill>
                <a:prstClr val="white"/>
              </a:solidFill>
            </a:endParaRPr>
          </a:p>
        </p:txBody>
      </p:sp>
      <p:sp>
        <p:nvSpPr>
          <p:cNvPr id="211" name="Isosceles Triangle 77"/>
          <p:cNvSpPr/>
          <p:nvPr/>
        </p:nvSpPr>
        <p:spPr>
          <a:xfrm>
            <a:off x="4644009" y="6024484"/>
            <a:ext cx="216000" cy="216000"/>
          </a:xfrm>
          <a:prstGeom prst="triangl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u="sng">
              <a:solidFill>
                <a:prstClr val="white"/>
              </a:solidFill>
            </a:endParaRPr>
          </a:p>
        </p:txBody>
      </p:sp>
      <p:cxnSp>
        <p:nvCxnSpPr>
          <p:cNvPr id="213" name="曲线连接符 212"/>
          <p:cNvCxnSpPr>
            <a:stCxn id="209" idx="1"/>
            <a:endCxn id="210" idx="0"/>
          </p:cNvCxnSpPr>
          <p:nvPr/>
        </p:nvCxnSpPr>
        <p:spPr>
          <a:xfrm rot="16200000" flipH="1" flipV="1">
            <a:off x="4818360" y="5188915"/>
            <a:ext cx="85106" cy="865952"/>
          </a:xfrm>
          <a:prstGeom prst="curvedConnector3">
            <a:avLst>
              <a:gd name="adj1" fmla="val -339440"/>
            </a:avLst>
          </a:prstGeom>
          <a:ln w="28575">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14" name="TextBox 213"/>
          <p:cNvSpPr txBox="1"/>
          <p:nvPr/>
        </p:nvSpPr>
        <p:spPr>
          <a:xfrm>
            <a:off x="5486447" y="6053226"/>
            <a:ext cx="1029769" cy="400110"/>
          </a:xfrm>
          <a:prstGeom prst="rect">
            <a:avLst/>
          </a:prstGeom>
          <a:noFill/>
        </p:spPr>
        <p:txBody>
          <a:bodyPr wrap="none" rtlCol="0">
            <a:spAutoFit/>
          </a:bodyPr>
          <a:lstStyle/>
          <a:p>
            <a:r>
              <a:rPr lang="en-US" altLang="zh-CN" sz="2000" b="1" dirty="0" smtClean="0">
                <a:ea typeface="黑体" panose="02010609060101010101" pitchFamily="49" charset="-122"/>
              </a:rPr>
              <a:t>IF/</a:t>
            </a:r>
            <a:r>
              <a:rPr lang="en-US" altLang="zh-CN" sz="2000" b="1" dirty="0" err="1" smtClean="0">
                <a:ea typeface="黑体" panose="02010609060101010101" pitchFamily="49" charset="-122"/>
              </a:rPr>
              <a:t>ID.clr</a:t>
            </a:r>
            <a:endParaRPr lang="zh-CN" altLang="en-US" sz="2000" b="1" dirty="0">
              <a:ea typeface="黑体" panose="02010609060101010101" pitchFamily="49" charset="-122"/>
            </a:endParaRPr>
          </a:p>
        </p:txBody>
      </p:sp>
      <p:sp>
        <p:nvSpPr>
          <p:cNvPr id="215" name="Line 32"/>
          <p:cNvSpPr>
            <a:spLocks noChangeShapeType="1"/>
          </p:cNvSpPr>
          <p:nvPr/>
        </p:nvSpPr>
        <p:spPr bwMode="auto">
          <a:xfrm flipV="1">
            <a:off x="5508104" y="5760176"/>
            <a:ext cx="0" cy="46800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237" name="TextBox 236"/>
          <p:cNvSpPr txBox="1"/>
          <p:nvPr/>
        </p:nvSpPr>
        <p:spPr>
          <a:xfrm>
            <a:off x="115938" y="6309320"/>
            <a:ext cx="3140603" cy="461665"/>
          </a:xfrm>
          <a:prstGeom prst="rect">
            <a:avLst/>
          </a:prstGeom>
          <a:noFill/>
        </p:spPr>
        <p:txBody>
          <a:bodyPr wrap="none" rtlCol="0">
            <a:spAutoFit/>
          </a:bodyPr>
          <a:lstStyle/>
          <a:p>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Q</a:t>
            </a:r>
            <a:r>
              <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IF/</a:t>
            </a:r>
            <a:r>
              <a:rPr lang="en-US" altLang="zh-CN" sz="2400" b="1"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ID.clr</a:t>
            </a:r>
            <a:r>
              <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表达式？</a:t>
            </a:r>
            <a:endPar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8" name="灯片编号占位符 3"/>
          <p:cNvSpPr>
            <a:spLocks noGrp="1"/>
          </p:cNvSpPr>
          <p:nvPr>
            <p:ph type="sldNum" sz="quarter" idx="12"/>
          </p:nvPr>
        </p:nvSpPr>
        <p:spPr>
          <a:xfrm>
            <a:off x="3419872" y="6480358"/>
            <a:ext cx="2448272" cy="365125"/>
          </a:xfrm>
        </p:spPr>
        <p:txBody>
          <a:bodyPr/>
          <a:lstStyle/>
          <a:p>
            <a:fld id="{28830286-F6D1-4D88-8A08-C1E3876262BA}" type="slidenum">
              <a:rPr lang="zh-CN" altLang="en-US" smtClean="0">
                <a:solidFill>
                  <a:prstClr val="black"/>
                </a:solidFill>
              </a:rPr>
              <a:pPr/>
              <a:t>93</a:t>
            </a:fld>
            <a:endParaRPr lang="zh-CN" altLang="en-US" dirty="0">
              <a:solidFill>
                <a:prstClr val="black"/>
              </a:solidFill>
            </a:endParaRPr>
          </a:p>
        </p:txBody>
      </p:sp>
    </p:spTree>
    <p:extLst>
      <p:ext uri="{BB962C8B-B14F-4D97-AF65-F5344CB8AC3E}">
        <p14:creationId xmlns:p14="http://schemas.microsoft.com/office/powerpoint/2010/main" val="50569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animBg="1"/>
      <p:bldP spid="210" grpId="0" animBg="1"/>
      <p:bldP spid="211" grpId="0" animBg="1"/>
      <p:bldP spid="214" grpId="0"/>
      <p:bldP spid="215" grpId="0" animBg="1"/>
      <p:bldP spid="237"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方案</a:t>
            </a:r>
            <a:r>
              <a:rPr lang="en-US" altLang="zh-CN" dirty="0" smtClean="0"/>
              <a:t>1</a:t>
            </a:r>
            <a:r>
              <a:rPr lang="zh-CN" altLang="en-US" dirty="0" smtClean="0"/>
              <a:t>：正常执行，如分支发生则清除</a:t>
            </a:r>
            <a:endParaRPr lang="zh-CN" altLang="en-US" dirty="0"/>
          </a:p>
        </p:txBody>
      </p:sp>
      <p:sp>
        <p:nvSpPr>
          <p:cNvPr id="3" name="内容占位符 2"/>
          <p:cNvSpPr>
            <a:spLocks noGrp="1"/>
          </p:cNvSpPr>
          <p:nvPr>
            <p:ph idx="1"/>
          </p:nvPr>
        </p:nvSpPr>
        <p:spPr>
          <a:xfrm>
            <a:off x="107504" y="722177"/>
            <a:ext cx="6300000" cy="2800767"/>
          </a:xfrm>
        </p:spPr>
        <p:txBody>
          <a:bodyPr>
            <a:normAutofit/>
          </a:bodyPr>
          <a:lstStyle/>
          <a:p>
            <a:r>
              <a:rPr lang="zh-CN" altLang="en-US" sz="2800" dirty="0" smtClean="0"/>
              <a:t>即使</a:t>
            </a:r>
            <a:r>
              <a:rPr lang="zh-CN" altLang="en-US" sz="2800" dirty="0"/>
              <a:t>在</a:t>
            </a:r>
            <a:r>
              <a:rPr lang="en-US" altLang="zh-CN" sz="2800" dirty="0"/>
              <a:t>ID</a:t>
            </a:r>
            <a:r>
              <a:rPr lang="zh-CN" altLang="en-US" sz="2800" dirty="0"/>
              <a:t>级</a:t>
            </a:r>
            <a:r>
              <a:rPr lang="zh-CN" altLang="en-US" sz="2800" dirty="0" smtClean="0"/>
              <a:t>发现是</a:t>
            </a:r>
            <a:r>
              <a:rPr lang="en-US" altLang="zh-CN" sz="2800" dirty="0"/>
              <a:t>B</a:t>
            </a:r>
            <a:r>
              <a:rPr lang="zh-CN" altLang="en-US" sz="2800" dirty="0"/>
              <a:t>指令也不</a:t>
            </a:r>
            <a:r>
              <a:rPr lang="zh-CN" altLang="en-US" sz="2800" dirty="0" smtClean="0"/>
              <a:t>停顿</a:t>
            </a:r>
            <a:endParaRPr lang="en-US" altLang="zh-CN" sz="2800" dirty="0" smtClean="0"/>
          </a:p>
          <a:p>
            <a:r>
              <a:rPr lang="zh-CN" altLang="en-US" sz="2800" dirty="0" smtClean="0"/>
              <a:t>根据</a:t>
            </a:r>
            <a:r>
              <a:rPr lang="en-US" altLang="zh-CN" sz="2800" dirty="0" smtClean="0"/>
              <a:t>B</a:t>
            </a:r>
            <a:r>
              <a:rPr lang="zh-CN" altLang="en-US" sz="2800" dirty="0" smtClean="0"/>
              <a:t>指令结果，决定是否清除条后继指令（</a:t>
            </a:r>
            <a:r>
              <a:rPr lang="en-US" altLang="zh-CN" sz="2800" dirty="0" smtClean="0"/>
              <a:t>Flush IF/ID/EX</a:t>
            </a:r>
            <a:r>
              <a:rPr lang="zh-CN" altLang="en-US" sz="2800" dirty="0" smtClean="0"/>
              <a:t>）</a:t>
            </a:r>
            <a:endParaRPr lang="en-US" altLang="zh-CN" sz="2800" dirty="0" smtClean="0"/>
          </a:p>
          <a:p>
            <a:pPr lvl="1"/>
            <a:r>
              <a:rPr lang="zh-CN" altLang="en-US" sz="2400" dirty="0" smtClean="0"/>
              <a:t>使得</a:t>
            </a:r>
            <a:r>
              <a:rPr lang="en-US" altLang="zh-CN" sz="2400" dirty="0" smtClean="0"/>
              <a:t>and/or/add</a:t>
            </a:r>
            <a:r>
              <a:rPr lang="zh-CN" altLang="en-US" sz="2400" dirty="0" smtClean="0"/>
              <a:t>不能前进</a:t>
            </a:r>
            <a:endParaRPr lang="en-US" altLang="zh-CN" sz="2400" dirty="0" smtClean="0"/>
          </a:p>
        </p:txBody>
      </p:sp>
      <p:pic>
        <p:nvPicPr>
          <p:cNvPr id="187" name="Picture 6" descr="f04-41-P374493"/>
          <p:cNvPicPr>
            <a:picLocks noChangeAspect="1" noChangeArrowheads="1"/>
          </p:cNvPicPr>
          <p:nvPr/>
        </p:nvPicPr>
        <p:blipFill>
          <a:blip r:embed="rId3"/>
          <a:srcRect/>
          <a:stretch>
            <a:fillRect/>
          </a:stretch>
        </p:blipFill>
        <p:spPr bwMode="auto">
          <a:xfrm>
            <a:off x="35496" y="2700988"/>
            <a:ext cx="9078522" cy="4184396"/>
          </a:xfrm>
          <a:prstGeom prst="rect">
            <a:avLst/>
          </a:prstGeom>
          <a:solidFill>
            <a:schemeClr val="bg1"/>
          </a:solidFill>
        </p:spPr>
      </p:pic>
      <p:sp>
        <p:nvSpPr>
          <p:cNvPr id="5" name="TextBox 4"/>
          <p:cNvSpPr txBox="1"/>
          <p:nvPr/>
        </p:nvSpPr>
        <p:spPr>
          <a:xfrm>
            <a:off x="5652120" y="3212976"/>
            <a:ext cx="779381" cy="369332"/>
          </a:xfrm>
          <a:prstGeom prst="rect">
            <a:avLst/>
          </a:prstGeom>
          <a:noFill/>
        </p:spPr>
        <p:txBody>
          <a:bodyPr wrap="none" rtlCol="0">
            <a:spAutoFit/>
          </a:bodyPr>
          <a:lstStyle/>
          <a:p>
            <a:r>
              <a:rPr lang="en-US" altLang="zh-CN" b="1" dirty="0" smtClean="0">
                <a:solidFill>
                  <a:srgbClr val="0070C0"/>
                </a:solidFill>
              </a:rPr>
              <a:t>B</a:t>
            </a:r>
            <a:r>
              <a:rPr lang="zh-CN" altLang="en-US" b="1" dirty="0" smtClean="0">
                <a:solidFill>
                  <a:srgbClr val="0070C0"/>
                </a:solidFill>
              </a:rPr>
              <a:t>结果</a:t>
            </a:r>
            <a:endParaRPr lang="zh-CN" altLang="en-US" b="1" dirty="0">
              <a:solidFill>
                <a:srgbClr val="0070C0"/>
              </a:solidFill>
            </a:endParaRPr>
          </a:p>
        </p:txBody>
      </p:sp>
      <p:sp>
        <p:nvSpPr>
          <p:cNvPr id="188" name="TextBox 187"/>
          <p:cNvSpPr txBox="1"/>
          <p:nvPr/>
        </p:nvSpPr>
        <p:spPr>
          <a:xfrm>
            <a:off x="4067944" y="3203684"/>
            <a:ext cx="545342" cy="369332"/>
          </a:xfrm>
          <a:prstGeom prst="rect">
            <a:avLst/>
          </a:prstGeom>
          <a:noFill/>
        </p:spPr>
        <p:txBody>
          <a:bodyPr wrap="none" rtlCol="0">
            <a:spAutoFit/>
          </a:bodyPr>
          <a:lstStyle/>
          <a:p>
            <a:r>
              <a:rPr lang="en-US" altLang="zh-CN" b="1" dirty="0" smtClean="0">
                <a:solidFill>
                  <a:srgbClr val="FF0000"/>
                </a:solidFill>
              </a:rPr>
              <a:t>and</a:t>
            </a:r>
            <a:endParaRPr lang="zh-CN" altLang="en-US" b="1" dirty="0">
              <a:solidFill>
                <a:srgbClr val="FF0000"/>
              </a:solidFill>
            </a:endParaRPr>
          </a:p>
        </p:txBody>
      </p:sp>
      <p:sp>
        <p:nvSpPr>
          <p:cNvPr id="189" name="TextBox 188"/>
          <p:cNvSpPr txBox="1"/>
          <p:nvPr/>
        </p:nvSpPr>
        <p:spPr>
          <a:xfrm>
            <a:off x="2339752" y="3203684"/>
            <a:ext cx="386644" cy="369332"/>
          </a:xfrm>
          <a:prstGeom prst="rect">
            <a:avLst/>
          </a:prstGeom>
          <a:noFill/>
        </p:spPr>
        <p:txBody>
          <a:bodyPr wrap="none" rtlCol="0">
            <a:spAutoFit/>
          </a:bodyPr>
          <a:lstStyle/>
          <a:p>
            <a:r>
              <a:rPr lang="en-US" altLang="zh-CN" b="1" dirty="0" smtClean="0">
                <a:solidFill>
                  <a:srgbClr val="FF0000"/>
                </a:solidFill>
              </a:rPr>
              <a:t>or</a:t>
            </a:r>
            <a:endParaRPr lang="zh-CN" altLang="en-US" b="1" dirty="0">
              <a:solidFill>
                <a:srgbClr val="FF0000"/>
              </a:solidFill>
            </a:endParaRPr>
          </a:p>
        </p:txBody>
      </p:sp>
      <p:sp>
        <p:nvSpPr>
          <p:cNvPr id="190" name="TextBox 189"/>
          <p:cNvSpPr txBox="1"/>
          <p:nvPr/>
        </p:nvSpPr>
        <p:spPr>
          <a:xfrm>
            <a:off x="1835696" y="5363924"/>
            <a:ext cx="545342" cy="369332"/>
          </a:xfrm>
          <a:prstGeom prst="rect">
            <a:avLst/>
          </a:prstGeom>
          <a:noFill/>
        </p:spPr>
        <p:txBody>
          <a:bodyPr wrap="none" rtlCol="0">
            <a:spAutoFit/>
          </a:bodyPr>
          <a:lstStyle/>
          <a:p>
            <a:r>
              <a:rPr lang="en-US" altLang="zh-CN" b="1" dirty="0" smtClean="0">
                <a:solidFill>
                  <a:srgbClr val="FF0000"/>
                </a:solidFill>
              </a:rPr>
              <a:t>add</a:t>
            </a:r>
            <a:endParaRPr lang="zh-CN" altLang="en-US" b="1" dirty="0">
              <a:solidFill>
                <a:srgbClr val="FF0000"/>
              </a:solidFill>
            </a:endParaRPr>
          </a:p>
        </p:txBody>
      </p:sp>
      <p:graphicFrame>
        <p:nvGraphicFramePr>
          <p:cNvPr id="191" name="表格 190"/>
          <p:cNvGraphicFramePr>
            <a:graphicFrameLocks noGrp="1"/>
          </p:cNvGraphicFramePr>
          <p:nvPr>
            <p:extLst>
              <p:ext uri="{D42A27DB-BD31-4B8C-83A1-F6EECF244321}">
                <p14:modId xmlns:p14="http://schemas.microsoft.com/office/powerpoint/2010/main" val="3789973043"/>
              </p:ext>
            </p:extLst>
          </p:nvPr>
        </p:nvGraphicFramePr>
        <p:xfrm>
          <a:off x="6450018" y="542232"/>
          <a:ext cx="2664000" cy="2454720"/>
        </p:xfrm>
        <a:graphic>
          <a:graphicData uri="http://schemas.openxmlformats.org/drawingml/2006/table">
            <a:tbl>
              <a:tblPr firstRow="1" bandRow="1">
                <a:tableStyleId>{5940675A-B579-460E-94D1-54222C63F5DA}</a:tableStyleId>
              </a:tblPr>
              <a:tblGrid>
                <a:gridCol w="720000"/>
                <a:gridCol w="1944000"/>
              </a:tblGrid>
              <a:tr h="0">
                <a:tc>
                  <a:txBody>
                    <a:bodyPr/>
                    <a:lstStyle/>
                    <a:p>
                      <a:pPr algn="ctr"/>
                      <a:r>
                        <a:rPr lang="en-US" altLang="zh-CN" sz="1600" b="0" dirty="0" smtClean="0">
                          <a:latin typeface="+mn-lt"/>
                          <a:ea typeface="黑体" panose="02010609060101010101" pitchFamily="49" charset="-122"/>
                          <a:cs typeface="Times New Roman" panose="02020603050405020304" pitchFamily="18" charset="0"/>
                        </a:rPr>
                        <a:t>PC</a:t>
                      </a:r>
                      <a:r>
                        <a:rPr lang="zh-CN" altLang="en-US" sz="1600" b="0" dirty="0" smtClean="0">
                          <a:latin typeface="+mn-lt"/>
                          <a:ea typeface="黑体" panose="02010609060101010101" pitchFamily="49" charset="-122"/>
                          <a:cs typeface="Times New Roman" panose="02020603050405020304" pitchFamily="18" charset="0"/>
                        </a:rPr>
                        <a:t>相对偏移</a:t>
                      </a:r>
                      <a:endParaRPr lang="zh-CN" altLang="en-US" sz="1600" b="0" dirty="0">
                        <a:latin typeface="+mn-lt"/>
                        <a:ea typeface="黑体" panose="02010609060101010101" pitchFamily="49" charset="-122"/>
                        <a:cs typeface="Times New Roman" panose="02020603050405020304" pitchFamily="18"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dirty="0" smtClean="0">
                          <a:latin typeface="+mn-lt"/>
                          <a:ea typeface="黑体" panose="02010609060101010101" pitchFamily="49" charset="-122"/>
                        </a:rPr>
                        <a:t>指令</a:t>
                      </a:r>
                      <a:endParaRPr lang="zh-CN" altLang="en-US" sz="1600" b="0" dirty="0">
                        <a:latin typeface="+mn-lt"/>
                        <a:ea typeface="黑体" panose="02010609060101010101" pitchFamily="49" charset="-122"/>
                        <a:cs typeface="Times New Roman" panose="02020603050405020304" pitchFamily="18"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ctr"/>
                      <a:r>
                        <a:rPr lang="en-US" altLang="zh-CN" sz="1600" dirty="0" smtClean="0">
                          <a:latin typeface="+mn-lt"/>
                          <a:ea typeface="黑体" panose="02010609060101010101" pitchFamily="49" charset="-122"/>
                        </a:rPr>
                        <a:t>0</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beq</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$1, $3, 24</a:t>
                      </a: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ctr"/>
                      <a:r>
                        <a:rPr lang="en-US" altLang="zh-CN" sz="1600" dirty="0" smtClean="0">
                          <a:latin typeface="+mn-lt"/>
                          <a:ea typeface="黑体" panose="02010609060101010101" pitchFamily="49" charset="-122"/>
                        </a:rPr>
                        <a:t>4</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and $12, $2, $5</a:t>
                      </a:r>
                      <a:endParaRPr lang="zh-CN" altLang="en-US" sz="1600" dirty="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ctr"/>
                      <a:r>
                        <a:rPr lang="en-US" altLang="zh-CN" sz="1600" dirty="0" smtClean="0">
                          <a:latin typeface="+mn-lt"/>
                          <a:ea typeface="黑体" panose="02010609060101010101" pitchFamily="49" charset="-122"/>
                        </a:rPr>
                        <a:t>8</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or $13, $6, $2</a:t>
                      </a: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ctr"/>
                      <a:r>
                        <a:rPr lang="en-US" altLang="zh-CN" sz="1600" dirty="0" smtClean="0">
                          <a:latin typeface="+mn-lt"/>
                          <a:ea typeface="黑体" panose="02010609060101010101" pitchFamily="49" charset="-122"/>
                        </a:rPr>
                        <a:t>12</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add $14, $2,</a:t>
                      </a:r>
                      <a:r>
                        <a:rPr lang="en-US" altLang="zh-CN" sz="1600" baseline="0" dirty="0" smtClean="0">
                          <a:latin typeface="Courier New" panose="02070309020205020404" pitchFamily="49" charset="0"/>
                          <a:ea typeface="黑体" panose="02010609060101010101" pitchFamily="49" charset="-122"/>
                          <a:cs typeface="Courier New" panose="02070309020205020404" pitchFamily="49" charset="0"/>
                        </a:rPr>
                        <a:t> $2</a:t>
                      </a:r>
                      <a:endParaRPr lang="en-US" altLang="zh-CN" sz="1600"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ct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altLang="zh-CN" sz="1600"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ctr"/>
                      <a:r>
                        <a:rPr lang="en-US" altLang="zh-CN" sz="1600" dirty="0" smtClean="0">
                          <a:latin typeface="+mn-lt"/>
                          <a:ea typeface="黑体" panose="02010609060101010101" pitchFamily="49" charset="-122"/>
                          <a:cs typeface="Courier New" panose="02070309020205020404" pitchFamily="49" charset="0"/>
                        </a:rPr>
                        <a:t>28</a:t>
                      </a:r>
                      <a:endParaRPr lang="zh-CN" altLang="en-US" sz="1600" dirty="0">
                        <a:latin typeface="+mn-lt"/>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dirty="0" err="1" smtClean="0">
                          <a:latin typeface="Courier New" panose="02070309020205020404" pitchFamily="49" charset="0"/>
                          <a:ea typeface="黑体" panose="02010609060101010101" pitchFamily="49" charset="-122"/>
                          <a:cs typeface="Courier New" panose="02070309020205020404" pitchFamily="49" charset="0"/>
                        </a:rPr>
                        <a:t>lw</a:t>
                      </a:r>
                      <a:r>
                        <a:rPr lang="en-US" altLang="zh-CN" sz="1600" dirty="0" smtClean="0">
                          <a:latin typeface="Courier New" panose="02070309020205020404" pitchFamily="49" charset="0"/>
                          <a:ea typeface="黑体" panose="02010609060101010101" pitchFamily="49" charset="-122"/>
                          <a:cs typeface="Courier New" panose="02070309020205020404" pitchFamily="49" charset="0"/>
                        </a:rPr>
                        <a:t> $4, 50($7)</a:t>
                      </a:r>
                      <a:endParaRPr lang="zh-CN" altLang="en-US" sz="1600" dirty="0" smtClean="0">
                        <a:latin typeface="Courier New" panose="02070309020205020404" pitchFamily="49" charset="0"/>
                        <a:ea typeface="黑体" panose="02010609060101010101" pitchFamily="49" charset="-122"/>
                        <a:cs typeface="Courier New" panose="02070309020205020404" pitchFamily="49" charset="0"/>
                      </a:endParaRPr>
                    </a:p>
                  </a:txBody>
                  <a:tcPr marL="0" marR="0" marT="36000" marB="3600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TextBox 5"/>
          <p:cNvSpPr txBox="1"/>
          <p:nvPr/>
        </p:nvSpPr>
        <p:spPr>
          <a:xfrm>
            <a:off x="395536" y="5219908"/>
            <a:ext cx="776175" cy="369332"/>
          </a:xfrm>
          <a:prstGeom prst="rect">
            <a:avLst/>
          </a:prstGeom>
          <a:noFill/>
        </p:spPr>
        <p:txBody>
          <a:bodyPr wrap="none" rtlCol="0">
            <a:spAutoFit/>
          </a:bodyPr>
          <a:lstStyle/>
          <a:p>
            <a:r>
              <a:rPr lang="en-US" altLang="zh-CN" b="1" dirty="0" smtClean="0">
                <a:solidFill>
                  <a:srgbClr val="FF0000"/>
                </a:solidFill>
              </a:rPr>
              <a:t>PC+12</a:t>
            </a:r>
            <a:endParaRPr lang="zh-CN" altLang="en-US" b="1" dirty="0">
              <a:solidFill>
                <a:srgbClr val="FF0000"/>
              </a:solidFill>
            </a:endParaRPr>
          </a:p>
        </p:txBody>
      </p:sp>
      <p:sp>
        <p:nvSpPr>
          <p:cNvPr id="192" name="TextBox 191"/>
          <p:cNvSpPr txBox="1"/>
          <p:nvPr/>
        </p:nvSpPr>
        <p:spPr>
          <a:xfrm>
            <a:off x="6012160" y="4211796"/>
            <a:ext cx="776175" cy="369332"/>
          </a:xfrm>
          <a:prstGeom prst="rect">
            <a:avLst/>
          </a:prstGeom>
          <a:noFill/>
        </p:spPr>
        <p:txBody>
          <a:bodyPr wrap="none" rtlCol="0">
            <a:spAutoFit/>
          </a:bodyPr>
          <a:lstStyle/>
          <a:p>
            <a:r>
              <a:rPr lang="en-US" altLang="zh-CN" b="1" dirty="0" smtClean="0">
                <a:solidFill>
                  <a:srgbClr val="0070C0"/>
                </a:solidFill>
              </a:rPr>
              <a:t>PC+28</a:t>
            </a:r>
            <a:endParaRPr lang="zh-CN" altLang="en-US" b="1" dirty="0">
              <a:solidFill>
                <a:srgbClr val="0070C0"/>
              </a:solidFill>
            </a:endParaRPr>
          </a:p>
        </p:txBody>
      </p:sp>
      <p:sp>
        <p:nvSpPr>
          <p:cNvPr id="12" name="椭圆 11"/>
          <p:cNvSpPr/>
          <p:nvPr/>
        </p:nvSpPr>
        <p:spPr>
          <a:xfrm>
            <a:off x="2239697" y="6531603"/>
            <a:ext cx="4780575" cy="3438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75"/>
          <p:cNvSpPr/>
          <p:nvPr/>
        </p:nvSpPr>
        <p:spPr>
          <a:xfrm>
            <a:off x="395536" y="6166678"/>
            <a:ext cx="864000" cy="57606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b"/>
          <a:lstStyle/>
          <a:p>
            <a:pPr defTabSz="457200"/>
            <a:r>
              <a:rPr lang="en-US" altLang="zh-CN" sz="2400" dirty="0" err="1" smtClean="0">
                <a:solidFill>
                  <a:prstClr val="white"/>
                </a:solidFill>
              </a:rPr>
              <a:t>CLR</a:t>
            </a:r>
            <a:endParaRPr lang="en-US" sz="2400" dirty="0">
              <a:solidFill>
                <a:prstClr val="white"/>
              </a:solidFill>
            </a:endParaRPr>
          </a:p>
        </p:txBody>
      </p:sp>
      <p:sp>
        <p:nvSpPr>
          <p:cNvPr id="14" name="Isosceles Triangle 77"/>
          <p:cNvSpPr/>
          <p:nvPr/>
        </p:nvSpPr>
        <p:spPr>
          <a:xfrm>
            <a:off x="1043608" y="6526718"/>
            <a:ext cx="216000" cy="216000"/>
          </a:xfrm>
          <a:prstGeom prst="triangl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u="sng">
              <a:solidFill>
                <a:prstClr val="white"/>
              </a:solidFill>
            </a:endParaRPr>
          </a:p>
        </p:txBody>
      </p:sp>
      <p:cxnSp>
        <p:nvCxnSpPr>
          <p:cNvPr id="15" name="曲线连接符 14"/>
          <p:cNvCxnSpPr>
            <a:stCxn id="12" idx="1"/>
            <a:endCxn id="13" idx="0"/>
          </p:cNvCxnSpPr>
          <p:nvPr/>
        </p:nvCxnSpPr>
        <p:spPr>
          <a:xfrm rot="16200000" flipV="1">
            <a:off x="1676026" y="5318189"/>
            <a:ext cx="415281" cy="2112260"/>
          </a:xfrm>
          <a:prstGeom prst="curvedConnector3">
            <a:avLst>
              <a:gd name="adj1" fmla="val 155047"/>
            </a:avLst>
          </a:prstGeom>
          <a:ln w="28575">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677772" y="6237312"/>
            <a:ext cx="445956" cy="400110"/>
          </a:xfrm>
          <a:prstGeom prst="rect">
            <a:avLst/>
          </a:prstGeom>
          <a:noFill/>
        </p:spPr>
        <p:txBody>
          <a:bodyPr wrap="none" rtlCol="0">
            <a:spAutoFit/>
          </a:bodyPr>
          <a:lstStyle/>
          <a:p>
            <a:r>
              <a:rPr lang="en-US" altLang="zh-CN" sz="2000" b="1" dirty="0" err="1" smtClean="0">
                <a:ea typeface="黑体" panose="02010609060101010101" pitchFamily="49" charset="-122"/>
              </a:rPr>
              <a:t>clr</a:t>
            </a:r>
            <a:endParaRPr lang="zh-CN" altLang="en-US" sz="2000" b="1" dirty="0">
              <a:ea typeface="黑体" panose="02010609060101010101" pitchFamily="49" charset="-122"/>
            </a:endParaRPr>
          </a:p>
        </p:txBody>
      </p:sp>
      <p:sp>
        <p:nvSpPr>
          <p:cNvPr id="17" name="Line 32"/>
          <p:cNvSpPr>
            <a:spLocks noChangeShapeType="1"/>
          </p:cNvSpPr>
          <p:nvPr/>
        </p:nvSpPr>
        <p:spPr bwMode="auto">
          <a:xfrm>
            <a:off x="1944136" y="6669360"/>
            <a:ext cx="38880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a:endParaRPr lang="en-US">
              <a:solidFill>
                <a:prstClr val="black"/>
              </a:solidFill>
            </a:endParaRPr>
          </a:p>
        </p:txBody>
      </p:sp>
      <p:sp>
        <p:nvSpPr>
          <p:cNvPr id="4" name="文本框 3"/>
          <p:cNvSpPr txBox="1"/>
          <p:nvPr/>
        </p:nvSpPr>
        <p:spPr>
          <a:xfrm>
            <a:off x="4448393" y="2270906"/>
            <a:ext cx="3312368" cy="400110"/>
          </a:xfrm>
          <a:prstGeom prst="rect">
            <a:avLst/>
          </a:prstGeom>
          <a:noFill/>
        </p:spPr>
        <p:txBody>
          <a:bodyPr wrap="square" rtlCol="0">
            <a:spAutoFit/>
          </a:bodyPr>
          <a:lstStyle/>
          <a:p>
            <a:r>
              <a:rPr lang="en-US" altLang="zh-CN" sz="2000" b="1" dirty="0" smtClean="0">
                <a:solidFill>
                  <a:srgbClr val="FF0000"/>
                </a:solidFill>
              </a:rPr>
              <a:t>32</a:t>
            </a:r>
            <a:r>
              <a:rPr lang="zh-CN" altLang="en-US" sz="2000" b="1" dirty="0" smtClean="0">
                <a:solidFill>
                  <a:srgbClr val="FF0000"/>
                </a:solidFill>
              </a:rPr>
              <a:t>为全零指令做什么？</a:t>
            </a:r>
            <a:endParaRPr lang="zh-CN" altLang="en-US" sz="2000" b="1" dirty="0">
              <a:solidFill>
                <a:srgbClr val="FF0000"/>
              </a:solidFill>
            </a:endParaRPr>
          </a:p>
        </p:txBody>
      </p:sp>
      <p:sp>
        <p:nvSpPr>
          <p:cNvPr id="7" name="灯片编号占位符 6"/>
          <p:cNvSpPr>
            <a:spLocks noGrp="1"/>
          </p:cNvSpPr>
          <p:nvPr>
            <p:ph type="sldNum" sz="quarter" idx="12"/>
          </p:nvPr>
        </p:nvSpPr>
        <p:spPr/>
        <p:txBody>
          <a:bodyPr/>
          <a:lstStyle/>
          <a:p>
            <a:fld id="{28830286-F6D1-4D88-8A08-C1E3876262BA}" type="slidenum">
              <a:rPr lang="zh-CN" altLang="en-US" smtClean="0">
                <a:solidFill>
                  <a:prstClr val="black"/>
                </a:solidFill>
              </a:rPr>
              <a:pPr/>
              <a:t>94</a:t>
            </a:fld>
            <a:endParaRPr lang="zh-CN" altLang="en-US" dirty="0">
              <a:solidFill>
                <a:prstClr val="black"/>
              </a:solidFill>
            </a:endParaRPr>
          </a:p>
        </p:txBody>
      </p:sp>
    </p:spTree>
    <p:extLst>
      <p:ext uri="{BB962C8B-B14F-4D97-AF65-F5344CB8AC3E}">
        <p14:creationId xmlns:p14="http://schemas.microsoft.com/office/powerpoint/2010/main" val="429241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p:bldP spid="1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748" y="2636912"/>
            <a:ext cx="7686675"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dirty="0" smtClean="0"/>
              <a:t>方案</a:t>
            </a:r>
            <a:r>
              <a:rPr lang="en-US" altLang="zh-CN" dirty="0" smtClean="0"/>
              <a:t>2</a:t>
            </a:r>
            <a:r>
              <a:rPr lang="zh-CN" altLang="en-US" dirty="0" smtClean="0"/>
              <a:t>：缩短分支延迟</a:t>
            </a:r>
            <a:endParaRPr lang="zh-CN" altLang="en-US" dirty="0"/>
          </a:p>
        </p:txBody>
      </p:sp>
      <p:sp>
        <p:nvSpPr>
          <p:cNvPr id="3" name="内容占位符 2"/>
          <p:cNvSpPr>
            <a:spLocks noGrp="1"/>
          </p:cNvSpPr>
          <p:nvPr>
            <p:ph idx="1"/>
          </p:nvPr>
        </p:nvSpPr>
        <p:spPr>
          <a:xfrm>
            <a:off x="107504" y="722177"/>
            <a:ext cx="8928992" cy="1914735"/>
          </a:xfrm>
        </p:spPr>
        <p:txBody>
          <a:bodyPr>
            <a:noAutofit/>
          </a:bodyPr>
          <a:lstStyle/>
          <a:p>
            <a:r>
              <a:rPr lang="zh-CN" altLang="en-US" sz="2000" dirty="0" smtClean="0"/>
              <a:t>在</a:t>
            </a:r>
            <a:r>
              <a:rPr lang="en-US" altLang="zh-CN" sz="2000" dirty="0" smtClean="0"/>
              <a:t>ID</a:t>
            </a:r>
            <a:r>
              <a:rPr lang="zh-CN" altLang="en-US" sz="2000" dirty="0" smtClean="0"/>
              <a:t>阶段放置比较器，尽快得到</a:t>
            </a:r>
            <a:r>
              <a:rPr lang="en-US" altLang="zh-CN" sz="2000" dirty="0" smtClean="0"/>
              <a:t>B</a:t>
            </a:r>
            <a:r>
              <a:rPr lang="zh-CN" altLang="en-US" sz="2000" dirty="0" smtClean="0"/>
              <a:t>指令结果</a:t>
            </a:r>
            <a:endParaRPr lang="en-US" altLang="zh-CN" sz="2000" dirty="0" smtClean="0"/>
          </a:p>
          <a:p>
            <a:pPr lvl="1"/>
            <a:r>
              <a:rPr lang="en-US" altLang="zh-CN" sz="1800" dirty="0" smtClean="0"/>
              <a:t>B</a:t>
            </a:r>
            <a:r>
              <a:rPr lang="zh-CN" altLang="en-US" sz="1800" dirty="0" smtClean="0"/>
              <a:t>指令结果可以提前</a:t>
            </a:r>
            <a:r>
              <a:rPr lang="en-US" altLang="zh-CN" sz="1800" dirty="0" smtClean="0"/>
              <a:t>2</a:t>
            </a:r>
            <a:r>
              <a:rPr lang="zh-CN" altLang="en-US" sz="1800" dirty="0" smtClean="0"/>
              <a:t>个</a:t>
            </a:r>
            <a:r>
              <a:rPr lang="en-US" altLang="zh-CN" sz="1800" dirty="0" smtClean="0"/>
              <a:t>clock</a:t>
            </a:r>
            <a:r>
              <a:rPr lang="zh-CN" altLang="en-US" sz="1800" dirty="0" smtClean="0"/>
              <a:t>得到</a:t>
            </a:r>
            <a:endParaRPr lang="en-US" altLang="zh-CN" sz="1800" dirty="0" smtClean="0"/>
          </a:p>
          <a:p>
            <a:pPr lvl="1"/>
            <a:r>
              <a:rPr lang="en-US" altLang="zh-CN" sz="1800" dirty="0" smtClean="0"/>
              <a:t>B</a:t>
            </a:r>
            <a:r>
              <a:rPr lang="zh-CN" altLang="en-US" sz="1800" dirty="0" smtClean="0"/>
              <a:t>指令后继可能被废弃的指令减少为</a:t>
            </a:r>
            <a:r>
              <a:rPr lang="en-US" altLang="zh-CN" sz="1800" dirty="0" smtClean="0"/>
              <a:t>1</a:t>
            </a:r>
            <a:r>
              <a:rPr lang="zh-CN" altLang="en-US" sz="1800" dirty="0" smtClean="0"/>
              <a:t>条</a:t>
            </a:r>
            <a:endParaRPr lang="en-US" altLang="zh-CN" sz="1800" dirty="0" smtClean="0"/>
          </a:p>
          <a:p>
            <a:pPr lvl="2"/>
            <a:r>
              <a:rPr lang="zh-CN" altLang="en-US" sz="1600" dirty="0" smtClean="0"/>
              <a:t>当需要转移时，清除</a:t>
            </a:r>
            <a:r>
              <a:rPr lang="en-US" altLang="zh-CN" sz="1600" dirty="0" smtClean="0"/>
              <a:t>IF/ID</a:t>
            </a:r>
            <a:r>
              <a:rPr lang="zh-CN" altLang="en-US" sz="1600" dirty="0"/>
              <a:t>即</a:t>
            </a:r>
            <a:r>
              <a:rPr lang="zh-CN" altLang="en-US" sz="1600" dirty="0" smtClean="0"/>
              <a:t>可</a:t>
            </a:r>
            <a:endParaRPr lang="en-US" altLang="zh-CN" sz="1600" dirty="0" smtClean="0"/>
          </a:p>
        </p:txBody>
      </p:sp>
      <p:sp>
        <p:nvSpPr>
          <p:cNvPr id="4" name="椭圆 3"/>
          <p:cNvSpPr/>
          <p:nvPr/>
        </p:nvSpPr>
        <p:spPr>
          <a:xfrm>
            <a:off x="2699792" y="4221088"/>
            <a:ext cx="288032" cy="864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t>
            </a:r>
            <a:endParaRPr lang="zh-CN" altLang="en-US" dirty="0">
              <a:solidFill>
                <a:schemeClr val="tx1"/>
              </a:solidFill>
            </a:endParaRPr>
          </a:p>
        </p:txBody>
      </p:sp>
      <p:cxnSp>
        <p:nvCxnSpPr>
          <p:cNvPr id="33" name="直接连接符 32"/>
          <p:cNvCxnSpPr/>
          <p:nvPr/>
        </p:nvCxnSpPr>
        <p:spPr>
          <a:xfrm rot="5400000" flipV="1">
            <a:off x="1745720" y="4418904"/>
            <a:ext cx="612000" cy="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5400000" flipV="1">
            <a:off x="1754120" y="3842984"/>
            <a:ext cx="900000" cy="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060104" y="4725144"/>
            <a:ext cx="648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212504" y="4293096"/>
            <a:ext cx="540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Line 55"/>
          <p:cNvSpPr>
            <a:spLocks noChangeShapeType="1"/>
          </p:cNvSpPr>
          <p:nvPr/>
        </p:nvSpPr>
        <p:spPr bwMode="auto">
          <a:xfrm flipH="1">
            <a:off x="2843808" y="5093488"/>
            <a:ext cx="0" cy="56776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9" name="TextBox 8"/>
          <p:cNvSpPr txBox="1"/>
          <p:nvPr/>
        </p:nvSpPr>
        <p:spPr>
          <a:xfrm>
            <a:off x="1827597" y="4775438"/>
            <a:ext cx="646331" cy="646331"/>
          </a:xfrm>
          <a:prstGeom prst="rect">
            <a:avLst/>
          </a:prstGeom>
          <a:noFill/>
        </p:spPr>
        <p:txBody>
          <a:bodyPr wrap="none" rtlCol="0">
            <a:spAutoFit/>
          </a:bodyPr>
          <a:lstStyle/>
          <a:p>
            <a:r>
              <a:rPr lang="zh-CN" altLang="en-US" dirty="0" smtClean="0">
                <a:solidFill>
                  <a:srgbClr val="FF0000"/>
                </a:solidFill>
                <a:latin typeface="黑体" panose="02010609060101010101" pitchFamily="49" charset="-122"/>
                <a:ea typeface="黑体" panose="02010609060101010101" pitchFamily="49" charset="-122"/>
              </a:rPr>
              <a:t>比较</a:t>
            </a:r>
            <a:endParaRPr lang="en-US" altLang="zh-CN" dirty="0" smtClean="0">
              <a:solidFill>
                <a:srgbClr val="FF0000"/>
              </a:solidFill>
              <a:latin typeface="黑体" panose="02010609060101010101" pitchFamily="49" charset="-122"/>
              <a:ea typeface="黑体" panose="02010609060101010101" pitchFamily="49" charset="-122"/>
            </a:endParaRPr>
          </a:p>
          <a:p>
            <a:r>
              <a:rPr lang="zh-CN" altLang="en-US" dirty="0" smtClean="0">
                <a:solidFill>
                  <a:srgbClr val="FF0000"/>
                </a:solidFill>
                <a:latin typeface="黑体" panose="02010609060101010101" pitchFamily="49" charset="-122"/>
                <a:ea typeface="黑体" panose="02010609060101010101" pitchFamily="49" charset="-122"/>
              </a:rPr>
              <a:t>结果</a:t>
            </a:r>
            <a:endParaRPr lang="zh-CN" altLang="en-US" dirty="0">
              <a:solidFill>
                <a:srgbClr val="FF0000"/>
              </a:solidFill>
              <a:latin typeface="黑体" panose="02010609060101010101" pitchFamily="49" charset="-122"/>
              <a:ea typeface="黑体" panose="02010609060101010101" pitchFamily="49" charset="-122"/>
            </a:endParaRPr>
          </a:p>
        </p:txBody>
      </p:sp>
      <p:grpSp>
        <p:nvGrpSpPr>
          <p:cNvPr id="12" name="组合 279"/>
          <p:cNvGrpSpPr/>
          <p:nvPr/>
        </p:nvGrpSpPr>
        <p:grpSpPr>
          <a:xfrm>
            <a:off x="2267816" y="5661304"/>
            <a:ext cx="648000" cy="504000"/>
            <a:chOff x="3132139" y="4437112"/>
            <a:chExt cx="863600" cy="1166552"/>
          </a:xfrm>
        </p:grpSpPr>
        <p:sp>
          <p:nvSpPr>
            <p:cNvPr id="13" name="Rectangle 16"/>
            <p:cNvSpPr>
              <a:spLocks noChangeAspect="1" noChangeArrowheads="1"/>
            </p:cNvSpPr>
            <p:nvPr/>
          </p:nvSpPr>
          <p:spPr bwMode="auto">
            <a:xfrm>
              <a:off x="3132139" y="4437112"/>
              <a:ext cx="863600" cy="1166552"/>
            </a:xfrm>
            <a:prstGeom prst="rect">
              <a:avLst/>
            </a:prstGeom>
            <a:solidFill>
              <a:srgbClr val="FFFFFF"/>
            </a:solidFill>
            <a:ln w="28575">
              <a:solidFill>
                <a:schemeClr val="tx1"/>
              </a:solidFill>
              <a:miter lim="800000"/>
              <a:headEnd/>
              <a:tailEnd/>
            </a:ln>
          </p:spPr>
          <p:txBody>
            <a:bodyPr wrap="none" rIns="0" anchor="t"/>
            <a:lstStyle/>
            <a:p>
              <a:pPr algn="r" fontAlgn="ctr">
                <a:spcBef>
                  <a:spcPct val="0"/>
                </a:spcBef>
                <a:spcAft>
                  <a:spcPct val="0"/>
                </a:spcAft>
              </a:pPr>
              <a:r>
                <a:rPr kumimoji="1" lang="en-US" altLang="zh-CN" sz="1100" smtClean="0">
                  <a:solidFill>
                    <a:srgbClr val="000000"/>
                  </a:solidFill>
                  <a:latin typeface="黑体" pitchFamily="49" charset="-122"/>
                </a:rPr>
                <a:t>PC</a:t>
              </a:r>
              <a:r>
                <a:rPr kumimoji="1" lang="zh-CN" altLang="en-US" sz="1100" smtClean="0">
                  <a:solidFill>
                    <a:srgbClr val="000000"/>
                  </a:solidFill>
                  <a:latin typeface="黑体" pitchFamily="49" charset="-122"/>
                </a:rPr>
                <a:t>计算</a:t>
              </a:r>
              <a:endParaRPr kumimoji="1" lang="zh-CN" altLang="en-US" sz="1100">
                <a:solidFill>
                  <a:srgbClr val="000000"/>
                </a:solidFill>
                <a:latin typeface="黑体" pitchFamily="49" charset="-122"/>
              </a:endParaRPr>
            </a:p>
          </p:txBody>
        </p:sp>
        <p:sp>
          <p:nvSpPr>
            <p:cNvPr id="14" name="Text Box 17"/>
            <p:cNvSpPr txBox="1">
              <a:spLocks noChangeArrowheads="1"/>
            </p:cNvSpPr>
            <p:nvPr/>
          </p:nvSpPr>
          <p:spPr bwMode="auto">
            <a:xfrm>
              <a:off x="3132139" y="4691638"/>
              <a:ext cx="440792" cy="890470"/>
            </a:xfrm>
            <a:prstGeom prst="rect">
              <a:avLst/>
            </a:prstGeom>
            <a:noFill/>
            <a:ln w="19050" algn="ctr">
              <a:noFill/>
              <a:miter lim="800000"/>
              <a:headEnd/>
              <a:tailEnd/>
            </a:ln>
            <a:extLst>
              <a:ext uri="{909E8E84-426E-40DD-AFC4-6F175D3DCCD1}">
                <a14:hiddenFill xmlns:a14="http://schemas.microsoft.com/office/drawing/2010/main">
                  <a:solidFill>
                    <a:srgbClr val="FFFFFF"/>
                  </a:solidFill>
                </a14:hiddenFill>
              </a:ext>
            </a:extLst>
          </p:spPr>
          <p:txBody>
            <a:bodyPr wrap="square" lIns="3600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smtClean="0">
                  <a:solidFill>
                    <a:srgbClr val="000000"/>
                  </a:solidFill>
                </a:rPr>
                <a:t>PC</a:t>
              </a:r>
            </a:p>
            <a:p>
              <a:pPr eaLnBrk="1" fontAlgn="ctr" hangingPunct="1">
                <a:spcBef>
                  <a:spcPct val="0"/>
                </a:spcBef>
                <a:spcAft>
                  <a:spcPct val="0"/>
                </a:spcAft>
              </a:pPr>
              <a:endParaRPr lang="en-US" altLang="zh-CN" sz="500" smtClean="0">
                <a:solidFill>
                  <a:srgbClr val="000000"/>
                </a:solidFill>
              </a:endParaRPr>
            </a:p>
            <a:p>
              <a:pPr eaLnBrk="1" fontAlgn="ctr" hangingPunct="1">
                <a:spcBef>
                  <a:spcPct val="0"/>
                </a:spcBef>
                <a:spcAft>
                  <a:spcPct val="0"/>
                </a:spcAft>
              </a:pPr>
              <a:r>
                <a:rPr lang="en-US" altLang="zh-CN" sz="1000" smtClean="0">
                  <a:solidFill>
                    <a:srgbClr val="000000"/>
                  </a:solidFill>
                </a:rPr>
                <a:t>IMM</a:t>
              </a:r>
              <a:endParaRPr lang="en-US" altLang="zh-CN" sz="1000">
                <a:solidFill>
                  <a:srgbClr val="000000"/>
                </a:solidFill>
              </a:endParaRPr>
            </a:p>
          </p:txBody>
        </p:sp>
        <p:sp>
          <p:nvSpPr>
            <p:cNvPr id="15" name="Text Box 22"/>
            <p:cNvSpPr txBox="1">
              <a:spLocks noChangeArrowheads="1"/>
            </p:cNvSpPr>
            <p:nvPr/>
          </p:nvSpPr>
          <p:spPr bwMode="auto">
            <a:xfrm>
              <a:off x="3420006" y="5062470"/>
              <a:ext cx="575733" cy="356187"/>
            </a:xfrm>
            <a:prstGeom prst="rect">
              <a:avLst/>
            </a:prstGeom>
            <a:noFill/>
            <a:ln w="19050" algn="ctr">
              <a:noFill/>
              <a:miter lim="800000"/>
              <a:headEnd/>
              <a:tailEnd/>
            </a:ln>
            <a:extLst>
              <a:ext uri="{909E8E84-426E-40DD-AFC4-6F175D3DCCD1}">
                <a14:hiddenFill xmlns:a14="http://schemas.microsoft.com/office/drawing/2010/main">
                  <a:solidFill>
                    <a:srgbClr val="FFFFFF"/>
                  </a:solidFill>
                </a14:hiddenFill>
              </a:ext>
            </a:extLst>
          </p:spPr>
          <p:txBody>
            <a:bodyPr wrap="square" lIns="36000" tIns="0" rIns="3600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spcBef>
                  <a:spcPct val="0"/>
                </a:spcBef>
                <a:spcAft>
                  <a:spcPct val="0"/>
                </a:spcAft>
              </a:pPr>
              <a:r>
                <a:rPr lang="en-US" altLang="zh-CN" sz="1000" smtClean="0">
                  <a:solidFill>
                    <a:srgbClr val="000000"/>
                  </a:solidFill>
                </a:rPr>
                <a:t>NPC</a:t>
              </a:r>
              <a:endParaRPr lang="en-US" altLang="zh-CN" sz="1000">
                <a:solidFill>
                  <a:srgbClr val="000000"/>
                </a:solidFill>
              </a:endParaRPr>
            </a:p>
          </p:txBody>
        </p:sp>
      </p:grpSp>
      <p:cxnSp>
        <p:nvCxnSpPr>
          <p:cNvPr id="6" name="直接箭头连接符 5"/>
          <p:cNvCxnSpPr/>
          <p:nvPr/>
        </p:nvCxnSpPr>
        <p:spPr>
          <a:xfrm>
            <a:off x="1827597" y="5771270"/>
            <a:ext cx="440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827597" y="6008429"/>
            <a:ext cx="440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915816" y="6003107"/>
            <a:ext cx="360040" cy="181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403648" y="5615662"/>
            <a:ext cx="495957" cy="261610"/>
          </a:xfrm>
          <a:prstGeom prst="rect">
            <a:avLst/>
          </a:prstGeom>
          <a:noFill/>
        </p:spPr>
        <p:txBody>
          <a:bodyPr wrap="square" rtlCol="0">
            <a:spAutoFit/>
          </a:bodyPr>
          <a:lstStyle/>
          <a:p>
            <a:r>
              <a:rPr lang="en-US" altLang="zh-CN" sz="1100" b="1" dirty="0" smtClean="0"/>
              <a:t>PC+4</a:t>
            </a:r>
            <a:endParaRPr lang="zh-CN" altLang="en-US" sz="1100" b="1" dirty="0"/>
          </a:p>
        </p:txBody>
      </p:sp>
      <p:sp>
        <p:nvSpPr>
          <p:cNvPr id="5" name="灯片编号占位符 4"/>
          <p:cNvSpPr>
            <a:spLocks noGrp="1"/>
          </p:cNvSpPr>
          <p:nvPr>
            <p:ph type="sldNum" sz="quarter" idx="12"/>
          </p:nvPr>
        </p:nvSpPr>
        <p:spPr/>
        <p:txBody>
          <a:bodyPr/>
          <a:lstStyle/>
          <a:p>
            <a:fld id="{28830286-F6D1-4D88-8A08-C1E3876262BA}" type="slidenum">
              <a:rPr lang="zh-CN" altLang="en-US" smtClean="0">
                <a:solidFill>
                  <a:prstClr val="black"/>
                </a:solidFill>
              </a:rPr>
              <a:pPr/>
              <a:t>95</a:t>
            </a:fld>
            <a:endParaRPr lang="zh-CN" altLang="en-US" dirty="0">
              <a:solidFill>
                <a:prstClr val="black"/>
              </a:solidFill>
            </a:endParaRPr>
          </a:p>
        </p:txBody>
      </p:sp>
    </p:spTree>
    <p:extLst>
      <p:ext uri="{BB962C8B-B14F-4D97-AF65-F5344CB8AC3E}">
        <p14:creationId xmlns:p14="http://schemas.microsoft.com/office/powerpoint/2010/main" val="142824272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749" y="2636912"/>
            <a:ext cx="7110611" cy="391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dirty="0" smtClean="0"/>
              <a:t>方案</a:t>
            </a:r>
            <a:r>
              <a:rPr lang="en-US" altLang="zh-CN" dirty="0" smtClean="0"/>
              <a:t>2</a:t>
            </a:r>
            <a:r>
              <a:rPr lang="zh-CN" altLang="en-US" dirty="0" smtClean="0"/>
              <a:t>：缩短分支延迟</a:t>
            </a:r>
            <a:endParaRPr lang="zh-CN" altLang="en-US" dirty="0"/>
          </a:p>
        </p:txBody>
      </p:sp>
      <p:sp>
        <p:nvSpPr>
          <p:cNvPr id="3" name="内容占位符 2"/>
          <p:cNvSpPr>
            <a:spLocks noGrp="1"/>
          </p:cNvSpPr>
          <p:nvPr>
            <p:ph idx="1"/>
          </p:nvPr>
        </p:nvSpPr>
        <p:spPr>
          <a:xfrm>
            <a:off x="107504" y="722177"/>
            <a:ext cx="8568952" cy="1914735"/>
          </a:xfrm>
        </p:spPr>
        <p:txBody>
          <a:bodyPr>
            <a:noAutofit/>
          </a:bodyPr>
          <a:lstStyle/>
          <a:p>
            <a:pPr>
              <a:spcBef>
                <a:spcPts val="600"/>
              </a:spcBef>
            </a:pPr>
            <a:r>
              <a:rPr lang="zh-CN" altLang="en-US" sz="2400" dirty="0" smtClean="0">
                <a:latin typeface="黑体" panose="02010609060101010101" pitchFamily="49" charset="-122"/>
              </a:rPr>
              <a:t>比较器</a:t>
            </a:r>
            <a:r>
              <a:rPr lang="zh-CN" altLang="en-US" sz="2400" dirty="0">
                <a:latin typeface="黑体" panose="02010609060101010101" pitchFamily="49" charset="-122"/>
              </a:rPr>
              <a:t>前置后，会产生数据</a:t>
            </a:r>
            <a:r>
              <a:rPr lang="zh-CN" altLang="en-US" sz="2400" dirty="0" smtClean="0">
                <a:latin typeface="黑体" panose="02010609060101010101" pitchFamily="49" charset="-122"/>
              </a:rPr>
              <a:t>相关</a:t>
            </a:r>
            <a:endParaRPr lang="en-US" altLang="zh-CN" sz="2400" dirty="0" smtClean="0">
              <a:latin typeface="黑体" panose="02010609060101010101" pitchFamily="49" charset="-122"/>
            </a:endParaRPr>
          </a:p>
          <a:p>
            <a:pPr lvl="1">
              <a:spcBef>
                <a:spcPts val="600"/>
              </a:spcBef>
            </a:pPr>
            <a:r>
              <a:rPr lang="en-US" altLang="zh-CN" sz="2000" dirty="0" smtClean="0">
                <a:latin typeface="黑体" panose="02010609060101010101" pitchFamily="49" charset="-122"/>
              </a:rPr>
              <a:t>B</a:t>
            </a:r>
            <a:r>
              <a:rPr lang="zh-CN" altLang="en-US" sz="2000" dirty="0" smtClean="0">
                <a:latin typeface="黑体" panose="02010609060101010101" pitchFamily="49" charset="-122"/>
              </a:rPr>
              <a:t>指令可能依赖于前序指令的结果</a:t>
            </a:r>
            <a:endParaRPr lang="en-US" altLang="zh-CN" sz="2000" dirty="0">
              <a:latin typeface="黑体" panose="02010609060101010101" pitchFamily="49" charset="-122"/>
            </a:endParaRPr>
          </a:p>
          <a:p>
            <a:pPr marL="342900" lvl="1" indent="-342900">
              <a:spcBef>
                <a:spcPts val="600"/>
              </a:spcBef>
              <a:buClr>
                <a:srgbClr val="00B050"/>
              </a:buClr>
              <a:buFont typeface="Wingdings" panose="05000000000000000000" pitchFamily="2" charset="2"/>
              <a:buChar char=""/>
            </a:pPr>
            <a:r>
              <a:rPr lang="zh-CN" altLang="en-US" sz="2400" dirty="0" smtClean="0">
                <a:latin typeface="黑体" panose="02010609060101010101" pitchFamily="49" charset="-122"/>
              </a:rPr>
              <a:t>依赖计算</a:t>
            </a:r>
            <a:r>
              <a:rPr lang="en-US" altLang="zh-CN" sz="2400" dirty="0" smtClean="0">
                <a:latin typeface="黑体" panose="02010609060101010101" pitchFamily="49" charset="-122"/>
              </a:rPr>
              <a:t>1</a:t>
            </a:r>
            <a:r>
              <a:rPr lang="zh-CN" altLang="en-US" sz="2400" dirty="0" smtClean="0">
                <a:latin typeface="黑体" panose="02010609060101010101" pitchFamily="49" charset="-122"/>
              </a:rPr>
              <a:t>结果（上上一条指令</a:t>
            </a:r>
            <a:r>
              <a:rPr lang="en-US" altLang="zh-CN" sz="2400" dirty="0" smtClean="0">
                <a:latin typeface="黑体" panose="02010609060101010101" pitchFamily="49" charset="-122"/>
              </a:rPr>
              <a:t>EX</a:t>
            </a:r>
            <a:r>
              <a:rPr lang="zh-CN" altLang="en-US" sz="2400" dirty="0" smtClean="0">
                <a:latin typeface="黑体" panose="02010609060101010101" pitchFamily="49" charset="-122"/>
              </a:rPr>
              <a:t>段结果）：从</a:t>
            </a:r>
            <a:r>
              <a:rPr lang="en-US" altLang="zh-CN" sz="2400" dirty="0">
                <a:latin typeface="黑体" panose="02010609060101010101" pitchFamily="49" charset="-122"/>
              </a:rPr>
              <a:t>ALU</a:t>
            </a:r>
            <a:r>
              <a:rPr lang="zh-CN" altLang="en-US" sz="2400" dirty="0">
                <a:latin typeface="黑体" panose="02010609060101010101" pitchFamily="49" charset="-122"/>
              </a:rPr>
              <a:t>转发</a:t>
            </a:r>
            <a:r>
              <a:rPr lang="zh-CN" altLang="en-US" sz="2400" dirty="0" smtClean="0">
                <a:latin typeface="黑体" panose="02010609060101010101" pitchFamily="49" charset="-122"/>
              </a:rPr>
              <a:t>数据</a:t>
            </a:r>
            <a:endParaRPr lang="en-US" altLang="zh-CN" sz="2400" dirty="0" smtClean="0">
              <a:latin typeface="黑体" panose="02010609060101010101" pitchFamily="49" charset="-122"/>
            </a:endParaRPr>
          </a:p>
          <a:p>
            <a:pPr marL="342900" lvl="1" indent="-342900">
              <a:spcBef>
                <a:spcPts val="600"/>
              </a:spcBef>
              <a:buClr>
                <a:srgbClr val="00B050"/>
              </a:buClr>
              <a:buFont typeface="Wingdings" panose="05000000000000000000" pitchFamily="2" charset="2"/>
              <a:buChar char=""/>
            </a:pPr>
            <a:r>
              <a:rPr lang="zh-CN" altLang="en-US" sz="2400" dirty="0" smtClean="0">
                <a:latin typeface="黑体" panose="02010609060101010101" pitchFamily="49" charset="-122"/>
              </a:rPr>
              <a:t>依赖计算</a:t>
            </a:r>
            <a:r>
              <a:rPr lang="en-US" altLang="zh-CN" sz="2400" dirty="0" smtClean="0">
                <a:latin typeface="黑体" panose="02010609060101010101" pitchFamily="49" charset="-122"/>
              </a:rPr>
              <a:t>2</a:t>
            </a:r>
            <a:r>
              <a:rPr lang="zh-CN" altLang="en-US" sz="2400" dirty="0" smtClean="0">
                <a:latin typeface="黑体" panose="02010609060101010101" pitchFamily="49" charset="-122"/>
              </a:rPr>
              <a:t>结果（上一条指令</a:t>
            </a:r>
            <a:r>
              <a:rPr lang="en-US" altLang="zh-CN" sz="2400" dirty="0" smtClean="0">
                <a:latin typeface="黑体" panose="02010609060101010101" pitchFamily="49" charset="-122"/>
              </a:rPr>
              <a:t>EX</a:t>
            </a:r>
            <a:r>
              <a:rPr lang="zh-CN" altLang="en-US" sz="2400" dirty="0" smtClean="0">
                <a:latin typeface="黑体" panose="02010609060101010101" pitchFamily="49" charset="-122"/>
              </a:rPr>
              <a:t>段结果）：只能暂停</a:t>
            </a:r>
            <a:endParaRPr lang="en-US" altLang="zh-CN" sz="2400" dirty="0">
              <a:latin typeface="黑体" panose="02010609060101010101" pitchFamily="49" charset="-122"/>
            </a:endParaRPr>
          </a:p>
        </p:txBody>
      </p:sp>
      <p:sp>
        <p:nvSpPr>
          <p:cNvPr id="4" name="椭圆 3"/>
          <p:cNvSpPr/>
          <p:nvPr/>
        </p:nvSpPr>
        <p:spPr>
          <a:xfrm>
            <a:off x="2699792" y="4149080"/>
            <a:ext cx="288032" cy="864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t>
            </a:r>
            <a:endParaRPr lang="zh-CN" altLang="en-US" dirty="0">
              <a:solidFill>
                <a:schemeClr val="tx1"/>
              </a:solidFill>
            </a:endParaRPr>
          </a:p>
        </p:txBody>
      </p:sp>
      <p:sp>
        <p:nvSpPr>
          <p:cNvPr id="23" name="任意多边形 22"/>
          <p:cNvSpPr/>
          <p:nvPr/>
        </p:nvSpPr>
        <p:spPr bwMode="auto">
          <a:xfrm>
            <a:off x="2339752" y="4581168"/>
            <a:ext cx="216000" cy="360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rgbClr val="FF0000"/>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spcBef>
                <a:spcPct val="0"/>
              </a:spcBef>
              <a:spcAft>
                <a:spcPct val="0"/>
              </a:spcAft>
            </a:pPr>
            <a:r>
              <a:rPr kumimoji="1" lang="en-US" altLang="zh-CN" sz="900" dirty="0" smtClean="0">
                <a:solidFill>
                  <a:srgbClr val="000000"/>
                </a:solidFill>
              </a:rPr>
              <a:t>0</a:t>
            </a:r>
          </a:p>
          <a:p>
            <a:pPr fontAlgn="ctr">
              <a:spcBef>
                <a:spcPct val="0"/>
              </a:spcBef>
              <a:spcAft>
                <a:spcPct val="0"/>
              </a:spcAft>
            </a:pPr>
            <a:endParaRPr kumimoji="1" lang="en-US" altLang="zh-CN" sz="300" dirty="0" smtClean="0">
              <a:solidFill>
                <a:srgbClr val="000000"/>
              </a:solidFill>
            </a:endParaRPr>
          </a:p>
          <a:p>
            <a:pPr fontAlgn="ctr">
              <a:spcBef>
                <a:spcPct val="0"/>
              </a:spcBef>
              <a:spcAft>
                <a:spcPct val="0"/>
              </a:spcAft>
            </a:pPr>
            <a:r>
              <a:rPr kumimoji="1" lang="en-US" altLang="zh-CN" sz="900" dirty="0" smtClean="0">
                <a:solidFill>
                  <a:srgbClr val="000000"/>
                </a:solidFill>
              </a:rPr>
              <a:t>1</a:t>
            </a:r>
          </a:p>
        </p:txBody>
      </p:sp>
      <p:sp>
        <p:nvSpPr>
          <p:cNvPr id="25" name="Line 55"/>
          <p:cNvSpPr>
            <a:spLocks noChangeShapeType="1"/>
          </p:cNvSpPr>
          <p:nvPr/>
        </p:nvSpPr>
        <p:spPr bwMode="auto">
          <a:xfrm>
            <a:off x="2555776" y="4797192"/>
            <a:ext cx="144000"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cxnSp>
        <p:nvCxnSpPr>
          <p:cNvPr id="8" name="直接连接符 7"/>
          <p:cNvCxnSpPr/>
          <p:nvPr/>
        </p:nvCxnSpPr>
        <p:spPr>
          <a:xfrm flipH="1">
            <a:off x="1907704" y="6311323"/>
            <a:ext cx="1944000" cy="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907705" y="4437112"/>
            <a:ext cx="16744" cy="18790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p:nvSpPr>
        <p:spPr bwMode="auto">
          <a:xfrm>
            <a:off x="2339776" y="4149080"/>
            <a:ext cx="216000" cy="360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rgbClr val="FF0000"/>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spcBef>
                <a:spcPct val="0"/>
              </a:spcBef>
              <a:spcAft>
                <a:spcPct val="0"/>
              </a:spcAft>
            </a:pPr>
            <a:r>
              <a:rPr kumimoji="1" lang="en-US" altLang="zh-CN" sz="900" dirty="0" smtClean="0">
                <a:solidFill>
                  <a:srgbClr val="000000"/>
                </a:solidFill>
              </a:rPr>
              <a:t>0</a:t>
            </a:r>
          </a:p>
          <a:p>
            <a:pPr fontAlgn="ctr">
              <a:spcBef>
                <a:spcPct val="0"/>
              </a:spcBef>
              <a:spcAft>
                <a:spcPct val="0"/>
              </a:spcAft>
            </a:pPr>
            <a:endParaRPr kumimoji="1" lang="en-US" altLang="zh-CN" sz="300" dirty="0" smtClean="0">
              <a:solidFill>
                <a:srgbClr val="000000"/>
              </a:solidFill>
            </a:endParaRPr>
          </a:p>
          <a:p>
            <a:pPr fontAlgn="ctr">
              <a:spcBef>
                <a:spcPct val="0"/>
              </a:spcBef>
              <a:spcAft>
                <a:spcPct val="0"/>
              </a:spcAft>
            </a:pPr>
            <a:r>
              <a:rPr kumimoji="1" lang="en-US" altLang="zh-CN" sz="900" dirty="0" smtClean="0">
                <a:solidFill>
                  <a:srgbClr val="000000"/>
                </a:solidFill>
              </a:rPr>
              <a:t>1</a:t>
            </a:r>
          </a:p>
        </p:txBody>
      </p:sp>
      <p:sp>
        <p:nvSpPr>
          <p:cNvPr id="30" name="Line 55"/>
          <p:cNvSpPr>
            <a:spLocks noChangeShapeType="1"/>
          </p:cNvSpPr>
          <p:nvPr/>
        </p:nvSpPr>
        <p:spPr bwMode="auto">
          <a:xfrm>
            <a:off x="2555776" y="4365104"/>
            <a:ext cx="144000"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cxnSp>
        <p:nvCxnSpPr>
          <p:cNvPr id="31" name="直接连接符 30"/>
          <p:cNvCxnSpPr/>
          <p:nvPr/>
        </p:nvCxnSpPr>
        <p:spPr>
          <a:xfrm>
            <a:off x="1907704" y="4869160"/>
            <a:ext cx="432000" cy="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907704" y="4437112"/>
            <a:ext cx="43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flipV="1">
            <a:off x="1745720" y="4346896"/>
            <a:ext cx="612000" cy="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5400000" flipV="1">
            <a:off x="1754120" y="3770976"/>
            <a:ext cx="900000" cy="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060104" y="4653136"/>
            <a:ext cx="288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212504" y="4221088"/>
            <a:ext cx="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Line 55"/>
          <p:cNvSpPr>
            <a:spLocks noChangeShapeType="1"/>
          </p:cNvSpPr>
          <p:nvPr/>
        </p:nvSpPr>
        <p:spPr bwMode="auto">
          <a:xfrm flipH="1">
            <a:off x="2843808" y="5021480"/>
            <a:ext cx="0" cy="56776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8" name="TextBox 17"/>
          <p:cNvSpPr txBox="1"/>
          <p:nvPr/>
        </p:nvSpPr>
        <p:spPr>
          <a:xfrm>
            <a:off x="5259606" y="653787"/>
            <a:ext cx="4064922" cy="830997"/>
          </a:xfrm>
          <a:prstGeom prst="rect">
            <a:avLst/>
          </a:prstGeom>
          <a:noFill/>
        </p:spPr>
        <p:txBody>
          <a:bodyPr wrap="square" rtlCol="0">
            <a:spAutoFit/>
          </a:bodyPr>
          <a:lstStyle/>
          <a:p>
            <a:pPr marL="0" lvl="1"/>
            <a:r>
              <a:rPr lang="en-US" altLang="zh-CN"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Q</a:t>
            </a:r>
            <a:r>
              <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：如果依赖</a:t>
            </a:r>
            <a:r>
              <a:rPr lang="en-US" altLang="zh-CN"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MEM/WB</a:t>
            </a:r>
            <a:r>
              <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的结果，是否需要设置转发？</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TextBox 4"/>
          <p:cNvSpPr txBox="1"/>
          <p:nvPr/>
        </p:nvSpPr>
        <p:spPr>
          <a:xfrm>
            <a:off x="312058" y="2721790"/>
            <a:ext cx="779381" cy="369332"/>
          </a:xfrm>
          <a:prstGeom prst="rect">
            <a:avLst/>
          </a:prstGeom>
          <a:noFill/>
        </p:spPr>
        <p:txBody>
          <a:bodyPr wrap="none" rtlCol="0">
            <a:spAutoFit/>
          </a:bodyPr>
          <a:lstStyle/>
          <a:p>
            <a:r>
              <a:rPr lang="en-US" altLang="zh-CN" b="1" dirty="0" smtClean="0">
                <a:solidFill>
                  <a:srgbClr val="FF0000"/>
                </a:solidFill>
              </a:rPr>
              <a:t>B</a:t>
            </a:r>
            <a:r>
              <a:rPr lang="zh-CN" altLang="en-US" b="1" dirty="0" smtClean="0">
                <a:solidFill>
                  <a:srgbClr val="FF0000"/>
                </a:solidFill>
              </a:rPr>
              <a:t>指令</a:t>
            </a:r>
            <a:endParaRPr lang="zh-CN" altLang="en-US" b="1" dirty="0">
              <a:solidFill>
                <a:srgbClr val="FF0000"/>
              </a:solidFill>
            </a:endParaRPr>
          </a:p>
        </p:txBody>
      </p:sp>
      <p:sp>
        <p:nvSpPr>
          <p:cNvPr id="22" name="TextBox 21"/>
          <p:cNvSpPr txBox="1"/>
          <p:nvPr/>
        </p:nvSpPr>
        <p:spPr>
          <a:xfrm>
            <a:off x="3088353" y="2706711"/>
            <a:ext cx="763351" cy="369332"/>
          </a:xfrm>
          <a:prstGeom prst="rect">
            <a:avLst/>
          </a:prstGeom>
          <a:noFill/>
        </p:spPr>
        <p:txBody>
          <a:bodyPr wrap="none" rtlCol="0">
            <a:spAutoFit/>
          </a:bodyPr>
          <a:lstStyle/>
          <a:p>
            <a:r>
              <a:rPr lang="zh-CN" altLang="en-US" b="1" dirty="0" smtClean="0">
                <a:solidFill>
                  <a:srgbClr val="FF0000"/>
                </a:solidFill>
              </a:rPr>
              <a:t>计算</a:t>
            </a:r>
            <a:r>
              <a:rPr lang="en-US" altLang="zh-CN" b="1" dirty="0" smtClean="0">
                <a:solidFill>
                  <a:srgbClr val="FF0000"/>
                </a:solidFill>
              </a:rPr>
              <a:t>2</a:t>
            </a:r>
            <a:endParaRPr lang="zh-CN" altLang="en-US" b="1" dirty="0">
              <a:solidFill>
                <a:srgbClr val="FF0000"/>
              </a:solidFill>
            </a:endParaRPr>
          </a:p>
        </p:txBody>
      </p:sp>
      <p:sp>
        <p:nvSpPr>
          <p:cNvPr id="24" name="TextBox 23"/>
          <p:cNvSpPr txBox="1"/>
          <p:nvPr/>
        </p:nvSpPr>
        <p:spPr>
          <a:xfrm>
            <a:off x="5665781" y="2792669"/>
            <a:ext cx="763351" cy="369332"/>
          </a:xfrm>
          <a:prstGeom prst="rect">
            <a:avLst/>
          </a:prstGeom>
          <a:noFill/>
        </p:spPr>
        <p:txBody>
          <a:bodyPr wrap="none" rtlCol="0">
            <a:spAutoFit/>
          </a:bodyPr>
          <a:lstStyle/>
          <a:p>
            <a:r>
              <a:rPr lang="zh-CN" altLang="en-US" b="1" dirty="0" smtClean="0">
                <a:solidFill>
                  <a:srgbClr val="FF0000"/>
                </a:solidFill>
              </a:rPr>
              <a:t>计算</a:t>
            </a:r>
            <a:r>
              <a:rPr lang="en-US" altLang="zh-CN" b="1" dirty="0" smtClean="0">
                <a:solidFill>
                  <a:srgbClr val="FF0000"/>
                </a:solidFill>
              </a:rPr>
              <a:t>1</a:t>
            </a:r>
            <a:endParaRPr lang="zh-CN" altLang="en-US" b="1" dirty="0">
              <a:solidFill>
                <a:srgbClr val="FF0000"/>
              </a:solidFill>
            </a:endParaRPr>
          </a:p>
        </p:txBody>
      </p:sp>
      <p:grpSp>
        <p:nvGrpSpPr>
          <p:cNvPr id="26" name="组合 279"/>
          <p:cNvGrpSpPr/>
          <p:nvPr/>
        </p:nvGrpSpPr>
        <p:grpSpPr>
          <a:xfrm>
            <a:off x="2267816" y="5589296"/>
            <a:ext cx="648000" cy="504000"/>
            <a:chOff x="3132139" y="4437112"/>
            <a:chExt cx="863600" cy="1166552"/>
          </a:xfrm>
        </p:grpSpPr>
        <p:sp>
          <p:nvSpPr>
            <p:cNvPr id="27" name="Rectangle 16"/>
            <p:cNvSpPr>
              <a:spLocks noChangeAspect="1" noChangeArrowheads="1"/>
            </p:cNvSpPr>
            <p:nvPr/>
          </p:nvSpPr>
          <p:spPr bwMode="auto">
            <a:xfrm>
              <a:off x="3132139" y="4437112"/>
              <a:ext cx="863600" cy="1166552"/>
            </a:xfrm>
            <a:prstGeom prst="rect">
              <a:avLst/>
            </a:prstGeom>
            <a:solidFill>
              <a:srgbClr val="FFFFFF"/>
            </a:solidFill>
            <a:ln w="28575">
              <a:solidFill>
                <a:schemeClr val="tx1"/>
              </a:solidFill>
              <a:miter lim="800000"/>
              <a:headEnd/>
              <a:tailEnd/>
            </a:ln>
          </p:spPr>
          <p:txBody>
            <a:bodyPr wrap="none" rIns="0" anchor="t"/>
            <a:lstStyle/>
            <a:p>
              <a:pPr algn="r" fontAlgn="ctr">
                <a:spcBef>
                  <a:spcPct val="0"/>
                </a:spcBef>
                <a:spcAft>
                  <a:spcPct val="0"/>
                </a:spcAft>
              </a:pPr>
              <a:r>
                <a:rPr kumimoji="1" lang="en-US" altLang="zh-CN" sz="1100" smtClean="0">
                  <a:solidFill>
                    <a:srgbClr val="000000"/>
                  </a:solidFill>
                  <a:latin typeface="黑体" pitchFamily="49" charset="-122"/>
                </a:rPr>
                <a:t>PC</a:t>
              </a:r>
              <a:r>
                <a:rPr kumimoji="1" lang="zh-CN" altLang="en-US" sz="1100" smtClean="0">
                  <a:solidFill>
                    <a:srgbClr val="000000"/>
                  </a:solidFill>
                  <a:latin typeface="黑体" pitchFamily="49" charset="-122"/>
                </a:rPr>
                <a:t>计算</a:t>
              </a:r>
              <a:endParaRPr kumimoji="1" lang="zh-CN" altLang="en-US" sz="1100">
                <a:solidFill>
                  <a:srgbClr val="000000"/>
                </a:solidFill>
                <a:latin typeface="黑体" pitchFamily="49" charset="-122"/>
              </a:endParaRPr>
            </a:p>
          </p:txBody>
        </p:sp>
        <p:sp>
          <p:nvSpPr>
            <p:cNvPr id="38" name="Text Box 17"/>
            <p:cNvSpPr txBox="1">
              <a:spLocks noChangeArrowheads="1"/>
            </p:cNvSpPr>
            <p:nvPr/>
          </p:nvSpPr>
          <p:spPr bwMode="auto">
            <a:xfrm>
              <a:off x="3132139" y="4691638"/>
              <a:ext cx="440792" cy="890470"/>
            </a:xfrm>
            <a:prstGeom prst="rect">
              <a:avLst/>
            </a:prstGeom>
            <a:noFill/>
            <a:ln w="19050" algn="ctr">
              <a:noFill/>
              <a:miter lim="800000"/>
              <a:headEnd/>
              <a:tailEnd/>
            </a:ln>
            <a:extLst>
              <a:ext uri="{909E8E84-426E-40DD-AFC4-6F175D3DCCD1}">
                <a14:hiddenFill xmlns:a14="http://schemas.microsoft.com/office/drawing/2010/main">
                  <a:solidFill>
                    <a:srgbClr val="FFFFFF"/>
                  </a:solidFill>
                </a14:hiddenFill>
              </a:ext>
            </a:extLst>
          </p:spPr>
          <p:txBody>
            <a:bodyPr wrap="square" lIns="3600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smtClean="0">
                  <a:solidFill>
                    <a:srgbClr val="000000"/>
                  </a:solidFill>
                </a:rPr>
                <a:t>PC</a:t>
              </a:r>
            </a:p>
            <a:p>
              <a:pPr eaLnBrk="1" fontAlgn="ctr" hangingPunct="1">
                <a:spcBef>
                  <a:spcPct val="0"/>
                </a:spcBef>
                <a:spcAft>
                  <a:spcPct val="0"/>
                </a:spcAft>
              </a:pPr>
              <a:endParaRPr lang="en-US" altLang="zh-CN" sz="500" smtClean="0">
                <a:solidFill>
                  <a:srgbClr val="000000"/>
                </a:solidFill>
              </a:endParaRPr>
            </a:p>
            <a:p>
              <a:pPr eaLnBrk="1" fontAlgn="ctr" hangingPunct="1">
                <a:spcBef>
                  <a:spcPct val="0"/>
                </a:spcBef>
                <a:spcAft>
                  <a:spcPct val="0"/>
                </a:spcAft>
              </a:pPr>
              <a:r>
                <a:rPr lang="en-US" altLang="zh-CN" sz="1000" smtClean="0">
                  <a:solidFill>
                    <a:srgbClr val="000000"/>
                  </a:solidFill>
                </a:rPr>
                <a:t>IMM</a:t>
              </a:r>
              <a:endParaRPr lang="en-US" altLang="zh-CN" sz="1000">
                <a:solidFill>
                  <a:srgbClr val="000000"/>
                </a:solidFill>
              </a:endParaRPr>
            </a:p>
          </p:txBody>
        </p:sp>
        <p:sp>
          <p:nvSpPr>
            <p:cNvPr id="39" name="Text Box 22"/>
            <p:cNvSpPr txBox="1">
              <a:spLocks noChangeArrowheads="1"/>
            </p:cNvSpPr>
            <p:nvPr/>
          </p:nvSpPr>
          <p:spPr bwMode="auto">
            <a:xfrm>
              <a:off x="3420006" y="5062470"/>
              <a:ext cx="575733" cy="356187"/>
            </a:xfrm>
            <a:prstGeom prst="rect">
              <a:avLst/>
            </a:prstGeom>
            <a:noFill/>
            <a:ln w="19050" algn="ctr">
              <a:noFill/>
              <a:miter lim="800000"/>
              <a:headEnd/>
              <a:tailEnd/>
            </a:ln>
            <a:extLst>
              <a:ext uri="{909E8E84-426E-40DD-AFC4-6F175D3DCCD1}">
                <a14:hiddenFill xmlns:a14="http://schemas.microsoft.com/office/drawing/2010/main">
                  <a:solidFill>
                    <a:srgbClr val="FFFFFF"/>
                  </a:solidFill>
                </a14:hiddenFill>
              </a:ext>
            </a:extLst>
          </p:spPr>
          <p:txBody>
            <a:bodyPr wrap="square" lIns="36000" tIns="0" rIns="3600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spcBef>
                  <a:spcPct val="0"/>
                </a:spcBef>
                <a:spcAft>
                  <a:spcPct val="0"/>
                </a:spcAft>
              </a:pPr>
              <a:r>
                <a:rPr lang="en-US" altLang="zh-CN" sz="1000" smtClean="0">
                  <a:solidFill>
                    <a:srgbClr val="000000"/>
                  </a:solidFill>
                </a:rPr>
                <a:t>NPC</a:t>
              </a:r>
              <a:endParaRPr lang="en-US" altLang="zh-CN" sz="1000">
                <a:solidFill>
                  <a:srgbClr val="000000"/>
                </a:solidFill>
              </a:endParaRPr>
            </a:p>
          </p:txBody>
        </p:sp>
      </p:grpSp>
      <p:cxnSp>
        <p:nvCxnSpPr>
          <p:cNvPr id="40" name="直接箭头连接符 39"/>
          <p:cNvCxnSpPr/>
          <p:nvPr/>
        </p:nvCxnSpPr>
        <p:spPr>
          <a:xfrm>
            <a:off x="2047706" y="5699262"/>
            <a:ext cx="2201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2047706" y="5931099"/>
            <a:ext cx="220110" cy="5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2915816" y="5931099"/>
            <a:ext cx="360040" cy="181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灯片编号占位符 5"/>
          <p:cNvSpPr>
            <a:spLocks noGrp="1"/>
          </p:cNvSpPr>
          <p:nvPr>
            <p:ph type="sldNum" sz="quarter" idx="12"/>
          </p:nvPr>
        </p:nvSpPr>
        <p:spPr/>
        <p:txBody>
          <a:bodyPr/>
          <a:lstStyle/>
          <a:p>
            <a:fld id="{28830286-F6D1-4D88-8A08-C1E3876262BA}" type="slidenum">
              <a:rPr lang="zh-CN" altLang="en-US" smtClean="0">
                <a:solidFill>
                  <a:prstClr val="black"/>
                </a:solidFill>
              </a:rPr>
              <a:pPr/>
              <a:t>96</a:t>
            </a:fld>
            <a:endParaRPr lang="zh-CN" altLang="en-US" dirty="0">
              <a:solidFill>
                <a:prstClr val="black"/>
              </a:solidFill>
            </a:endParaRPr>
          </a:p>
        </p:txBody>
      </p:sp>
    </p:spTree>
    <p:extLst>
      <p:ext uri="{BB962C8B-B14F-4D97-AF65-F5344CB8AC3E}">
        <p14:creationId xmlns:p14="http://schemas.microsoft.com/office/powerpoint/2010/main" val="24742153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748" y="2636912"/>
            <a:ext cx="7686675"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dirty="0" smtClean="0"/>
              <a:t>方案</a:t>
            </a:r>
            <a:r>
              <a:rPr lang="en-US" altLang="zh-CN" dirty="0" smtClean="0"/>
              <a:t>2</a:t>
            </a:r>
            <a:r>
              <a:rPr lang="zh-CN" altLang="en-US" dirty="0" smtClean="0"/>
              <a:t>：缩短分支延迟（典型情况）</a:t>
            </a:r>
            <a:endParaRPr lang="zh-CN" altLang="en-US" dirty="0"/>
          </a:p>
        </p:txBody>
      </p:sp>
      <p:sp>
        <p:nvSpPr>
          <p:cNvPr id="3" name="内容占位符 2"/>
          <p:cNvSpPr>
            <a:spLocks noGrp="1"/>
          </p:cNvSpPr>
          <p:nvPr>
            <p:ph idx="1"/>
          </p:nvPr>
        </p:nvSpPr>
        <p:spPr>
          <a:xfrm>
            <a:off x="107504" y="722177"/>
            <a:ext cx="3456384" cy="1914735"/>
          </a:xfrm>
        </p:spPr>
        <p:txBody>
          <a:bodyPr>
            <a:noAutofit/>
          </a:bodyPr>
          <a:lstStyle/>
          <a:p>
            <a:r>
              <a:rPr lang="en-US" altLang="zh-CN" sz="2400" dirty="0">
                <a:latin typeface="Courier New" pitchFamily="-65" charset="0"/>
              </a:rPr>
              <a:t>add $1, $2</a:t>
            </a:r>
            <a:r>
              <a:rPr lang="en-US" altLang="zh-CN" sz="2400" dirty="0" smtClean="0">
                <a:latin typeface="Courier New" pitchFamily="-65" charset="0"/>
              </a:rPr>
              <a:t>, $3</a:t>
            </a:r>
          </a:p>
          <a:p>
            <a:r>
              <a:rPr lang="en-US" altLang="zh-CN" sz="2400" dirty="0" err="1" smtClean="0">
                <a:latin typeface="Courier New" pitchFamily="-65" charset="0"/>
              </a:rPr>
              <a:t>Beq</a:t>
            </a:r>
            <a:r>
              <a:rPr lang="en-US" altLang="zh-CN" sz="2400" dirty="0" smtClean="0">
                <a:latin typeface="Courier New" pitchFamily="-65" charset="0"/>
              </a:rPr>
              <a:t> $1, $2, Exit</a:t>
            </a:r>
          </a:p>
          <a:p>
            <a:r>
              <a:rPr lang="zh-CN" altLang="en-US" sz="2400" dirty="0" smtClean="0">
                <a:latin typeface="Courier New" pitchFamily="-65" charset="0"/>
              </a:rPr>
              <a:t>需要暂停吗？</a:t>
            </a:r>
            <a:endParaRPr lang="en-US" altLang="zh-CN" sz="2400" dirty="0">
              <a:latin typeface="Courier New" pitchFamily="-65" charset="0"/>
            </a:endParaRPr>
          </a:p>
        </p:txBody>
      </p:sp>
      <p:sp>
        <p:nvSpPr>
          <p:cNvPr id="4" name="椭圆 3"/>
          <p:cNvSpPr/>
          <p:nvPr/>
        </p:nvSpPr>
        <p:spPr>
          <a:xfrm>
            <a:off x="2699792" y="4221088"/>
            <a:ext cx="288032" cy="864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t>
            </a:r>
            <a:endParaRPr lang="zh-CN" altLang="en-US" dirty="0">
              <a:solidFill>
                <a:schemeClr val="tx1"/>
              </a:solidFill>
            </a:endParaRPr>
          </a:p>
        </p:txBody>
      </p:sp>
      <p:sp>
        <p:nvSpPr>
          <p:cNvPr id="23" name="任意多边形 22"/>
          <p:cNvSpPr/>
          <p:nvPr/>
        </p:nvSpPr>
        <p:spPr bwMode="auto">
          <a:xfrm>
            <a:off x="2339752" y="4653176"/>
            <a:ext cx="216000" cy="360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rgbClr val="FF0000"/>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spcBef>
                <a:spcPct val="0"/>
              </a:spcBef>
              <a:spcAft>
                <a:spcPct val="0"/>
              </a:spcAft>
            </a:pPr>
            <a:r>
              <a:rPr kumimoji="1" lang="en-US" altLang="zh-CN" sz="900" dirty="0" smtClean="0">
                <a:solidFill>
                  <a:srgbClr val="000000"/>
                </a:solidFill>
              </a:rPr>
              <a:t>0</a:t>
            </a:r>
          </a:p>
          <a:p>
            <a:pPr fontAlgn="ctr">
              <a:spcBef>
                <a:spcPct val="0"/>
              </a:spcBef>
              <a:spcAft>
                <a:spcPct val="0"/>
              </a:spcAft>
            </a:pPr>
            <a:endParaRPr kumimoji="1" lang="en-US" altLang="zh-CN" sz="300" dirty="0" smtClean="0">
              <a:solidFill>
                <a:srgbClr val="000000"/>
              </a:solidFill>
            </a:endParaRPr>
          </a:p>
          <a:p>
            <a:pPr fontAlgn="ctr">
              <a:spcBef>
                <a:spcPct val="0"/>
              </a:spcBef>
              <a:spcAft>
                <a:spcPct val="0"/>
              </a:spcAft>
            </a:pPr>
            <a:r>
              <a:rPr kumimoji="1" lang="en-US" altLang="zh-CN" sz="900" dirty="0" smtClean="0">
                <a:solidFill>
                  <a:srgbClr val="000000"/>
                </a:solidFill>
              </a:rPr>
              <a:t>1</a:t>
            </a:r>
          </a:p>
        </p:txBody>
      </p:sp>
      <p:sp>
        <p:nvSpPr>
          <p:cNvPr id="25" name="Line 55"/>
          <p:cNvSpPr>
            <a:spLocks noChangeShapeType="1"/>
          </p:cNvSpPr>
          <p:nvPr/>
        </p:nvSpPr>
        <p:spPr bwMode="auto">
          <a:xfrm>
            <a:off x="2555776" y="4869200"/>
            <a:ext cx="144000"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cxnSp>
        <p:nvCxnSpPr>
          <p:cNvPr id="8" name="直接连接符 7"/>
          <p:cNvCxnSpPr/>
          <p:nvPr/>
        </p:nvCxnSpPr>
        <p:spPr>
          <a:xfrm flipH="1">
            <a:off x="1907704" y="6628264"/>
            <a:ext cx="1944000" cy="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6200000">
            <a:off x="845705" y="5571120"/>
            <a:ext cx="212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p:nvSpPr>
        <p:spPr bwMode="auto">
          <a:xfrm>
            <a:off x="2339776" y="4221088"/>
            <a:ext cx="216000" cy="360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rgbClr val="FF0000"/>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spcBef>
                <a:spcPct val="0"/>
              </a:spcBef>
              <a:spcAft>
                <a:spcPct val="0"/>
              </a:spcAft>
            </a:pPr>
            <a:r>
              <a:rPr kumimoji="1" lang="en-US" altLang="zh-CN" sz="900" dirty="0" smtClean="0">
                <a:solidFill>
                  <a:srgbClr val="000000"/>
                </a:solidFill>
              </a:rPr>
              <a:t>0</a:t>
            </a:r>
          </a:p>
          <a:p>
            <a:pPr fontAlgn="ctr">
              <a:spcBef>
                <a:spcPct val="0"/>
              </a:spcBef>
              <a:spcAft>
                <a:spcPct val="0"/>
              </a:spcAft>
            </a:pPr>
            <a:endParaRPr kumimoji="1" lang="en-US" altLang="zh-CN" sz="300" dirty="0" smtClean="0">
              <a:solidFill>
                <a:srgbClr val="000000"/>
              </a:solidFill>
            </a:endParaRPr>
          </a:p>
          <a:p>
            <a:pPr fontAlgn="ctr">
              <a:spcBef>
                <a:spcPct val="0"/>
              </a:spcBef>
              <a:spcAft>
                <a:spcPct val="0"/>
              </a:spcAft>
            </a:pPr>
            <a:r>
              <a:rPr kumimoji="1" lang="en-US" altLang="zh-CN" sz="900" dirty="0" smtClean="0">
                <a:solidFill>
                  <a:srgbClr val="000000"/>
                </a:solidFill>
              </a:rPr>
              <a:t>1</a:t>
            </a:r>
          </a:p>
        </p:txBody>
      </p:sp>
      <p:sp>
        <p:nvSpPr>
          <p:cNvPr id="30" name="Line 55"/>
          <p:cNvSpPr>
            <a:spLocks noChangeShapeType="1"/>
          </p:cNvSpPr>
          <p:nvPr/>
        </p:nvSpPr>
        <p:spPr bwMode="auto">
          <a:xfrm>
            <a:off x="2555776" y="4437112"/>
            <a:ext cx="144000"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cxnSp>
        <p:nvCxnSpPr>
          <p:cNvPr id="31" name="直接连接符 30"/>
          <p:cNvCxnSpPr/>
          <p:nvPr/>
        </p:nvCxnSpPr>
        <p:spPr>
          <a:xfrm>
            <a:off x="1907704" y="4941168"/>
            <a:ext cx="432000" cy="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907704" y="4509120"/>
            <a:ext cx="43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flipV="1">
            <a:off x="1745720" y="4418904"/>
            <a:ext cx="612000" cy="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5400000" flipV="1">
            <a:off x="1754120" y="3842984"/>
            <a:ext cx="900000" cy="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060104" y="4725144"/>
            <a:ext cx="288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212504" y="4293096"/>
            <a:ext cx="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Line 55"/>
          <p:cNvSpPr>
            <a:spLocks noChangeShapeType="1"/>
          </p:cNvSpPr>
          <p:nvPr/>
        </p:nvSpPr>
        <p:spPr bwMode="auto">
          <a:xfrm flipH="1">
            <a:off x="2843808" y="5093488"/>
            <a:ext cx="0" cy="56776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5" name="TextBox 4"/>
          <p:cNvSpPr txBox="1"/>
          <p:nvPr/>
        </p:nvSpPr>
        <p:spPr>
          <a:xfrm>
            <a:off x="467544" y="2699628"/>
            <a:ext cx="779381" cy="369332"/>
          </a:xfrm>
          <a:prstGeom prst="rect">
            <a:avLst/>
          </a:prstGeom>
          <a:noFill/>
        </p:spPr>
        <p:txBody>
          <a:bodyPr wrap="none" rtlCol="0">
            <a:spAutoFit/>
          </a:bodyPr>
          <a:lstStyle/>
          <a:p>
            <a:r>
              <a:rPr lang="en-US" altLang="zh-CN" b="1" dirty="0" smtClean="0">
                <a:solidFill>
                  <a:srgbClr val="FF0000"/>
                </a:solidFill>
              </a:rPr>
              <a:t>B</a:t>
            </a:r>
            <a:r>
              <a:rPr lang="zh-CN" altLang="en-US" b="1" dirty="0" smtClean="0">
                <a:solidFill>
                  <a:srgbClr val="FF0000"/>
                </a:solidFill>
              </a:rPr>
              <a:t>指令</a:t>
            </a:r>
            <a:endParaRPr lang="zh-CN" altLang="en-US" b="1" dirty="0">
              <a:solidFill>
                <a:srgbClr val="FF0000"/>
              </a:solidFill>
            </a:endParaRPr>
          </a:p>
        </p:txBody>
      </p:sp>
      <p:grpSp>
        <p:nvGrpSpPr>
          <p:cNvPr id="26" name="组合 279"/>
          <p:cNvGrpSpPr/>
          <p:nvPr/>
        </p:nvGrpSpPr>
        <p:grpSpPr>
          <a:xfrm>
            <a:off x="2267816" y="5661304"/>
            <a:ext cx="648000" cy="504000"/>
            <a:chOff x="3132139" y="4437112"/>
            <a:chExt cx="863600" cy="1166552"/>
          </a:xfrm>
        </p:grpSpPr>
        <p:sp>
          <p:nvSpPr>
            <p:cNvPr id="27" name="Rectangle 16"/>
            <p:cNvSpPr>
              <a:spLocks noChangeAspect="1" noChangeArrowheads="1"/>
            </p:cNvSpPr>
            <p:nvPr/>
          </p:nvSpPr>
          <p:spPr bwMode="auto">
            <a:xfrm>
              <a:off x="3132139" y="4437112"/>
              <a:ext cx="863600" cy="1166552"/>
            </a:xfrm>
            <a:prstGeom prst="rect">
              <a:avLst/>
            </a:prstGeom>
            <a:solidFill>
              <a:srgbClr val="FFFFFF"/>
            </a:solidFill>
            <a:ln w="28575">
              <a:solidFill>
                <a:schemeClr val="tx1"/>
              </a:solidFill>
              <a:miter lim="800000"/>
              <a:headEnd/>
              <a:tailEnd/>
            </a:ln>
          </p:spPr>
          <p:txBody>
            <a:bodyPr wrap="none" rIns="0" anchor="t"/>
            <a:lstStyle/>
            <a:p>
              <a:pPr algn="r" fontAlgn="ctr">
                <a:spcBef>
                  <a:spcPct val="0"/>
                </a:spcBef>
                <a:spcAft>
                  <a:spcPct val="0"/>
                </a:spcAft>
              </a:pPr>
              <a:r>
                <a:rPr kumimoji="1" lang="en-US" altLang="zh-CN" sz="1100" smtClean="0">
                  <a:solidFill>
                    <a:srgbClr val="000000"/>
                  </a:solidFill>
                  <a:latin typeface="黑体" pitchFamily="49" charset="-122"/>
                </a:rPr>
                <a:t>PC</a:t>
              </a:r>
              <a:r>
                <a:rPr kumimoji="1" lang="zh-CN" altLang="en-US" sz="1100" smtClean="0">
                  <a:solidFill>
                    <a:srgbClr val="000000"/>
                  </a:solidFill>
                  <a:latin typeface="黑体" pitchFamily="49" charset="-122"/>
                </a:rPr>
                <a:t>计算</a:t>
              </a:r>
              <a:endParaRPr kumimoji="1" lang="zh-CN" altLang="en-US" sz="1100">
                <a:solidFill>
                  <a:srgbClr val="000000"/>
                </a:solidFill>
                <a:latin typeface="黑体" pitchFamily="49" charset="-122"/>
              </a:endParaRPr>
            </a:p>
          </p:txBody>
        </p:sp>
        <p:sp>
          <p:nvSpPr>
            <p:cNvPr id="38" name="Text Box 17"/>
            <p:cNvSpPr txBox="1">
              <a:spLocks noChangeArrowheads="1"/>
            </p:cNvSpPr>
            <p:nvPr/>
          </p:nvSpPr>
          <p:spPr bwMode="auto">
            <a:xfrm>
              <a:off x="3132139" y="4691638"/>
              <a:ext cx="440792" cy="890470"/>
            </a:xfrm>
            <a:prstGeom prst="rect">
              <a:avLst/>
            </a:prstGeom>
            <a:noFill/>
            <a:ln w="19050" algn="ctr">
              <a:noFill/>
              <a:miter lim="800000"/>
              <a:headEnd/>
              <a:tailEnd/>
            </a:ln>
            <a:extLst>
              <a:ext uri="{909E8E84-426E-40DD-AFC4-6F175D3DCCD1}">
                <a14:hiddenFill xmlns:a14="http://schemas.microsoft.com/office/drawing/2010/main">
                  <a:solidFill>
                    <a:srgbClr val="FFFFFF"/>
                  </a:solidFill>
                </a14:hiddenFill>
              </a:ext>
            </a:extLst>
          </p:spPr>
          <p:txBody>
            <a:bodyPr wrap="square" lIns="3600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smtClean="0">
                  <a:solidFill>
                    <a:srgbClr val="000000"/>
                  </a:solidFill>
                </a:rPr>
                <a:t>PC</a:t>
              </a:r>
            </a:p>
            <a:p>
              <a:pPr eaLnBrk="1" fontAlgn="ctr" hangingPunct="1">
                <a:spcBef>
                  <a:spcPct val="0"/>
                </a:spcBef>
                <a:spcAft>
                  <a:spcPct val="0"/>
                </a:spcAft>
              </a:pPr>
              <a:endParaRPr lang="en-US" altLang="zh-CN" sz="500" smtClean="0">
                <a:solidFill>
                  <a:srgbClr val="000000"/>
                </a:solidFill>
              </a:endParaRPr>
            </a:p>
            <a:p>
              <a:pPr eaLnBrk="1" fontAlgn="ctr" hangingPunct="1">
                <a:spcBef>
                  <a:spcPct val="0"/>
                </a:spcBef>
                <a:spcAft>
                  <a:spcPct val="0"/>
                </a:spcAft>
              </a:pPr>
              <a:r>
                <a:rPr lang="en-US" altLang="zh-CN" sz="1000" smtClean="0">
                  <a:solidFill>
                    <a:srgbClr val="000000"/>
                  </a:solidFill>
                </a:rPr>
                <a:t>IMM</a:t>
              </a:r>
              <a:endParaRPr lang="en-US" altLang="zh-CN" sz="1000">
                <a:solidFill>
                  <a:srgbClr val="000000"/>
                </a:solidFill>
              </a:endParaRPr>
            </a:p>
          </p:txBody>
        </p:sp>
        <p:sp>
          <p:nvSpPr>
            <p:cNvPr id="39" name="Text Box 22"/>
            <p:cNvSpPr txBox="1">
              <a:spLocks noChangeArrowheads="1"/>
            </p:cNvSpPr>
            <p:nvPr/>
          </p:nvSpPr>
          <p:spPr bwMode="auto">
            <a:xfrm>
              <a:off x="3420006" y="5062470"/>
              <a:ext cx="575733" cy="356187"/>
            </a:xfrm>
            <a:prstGeom prst="rect">
              <a:avLst/>
            </a:prstGeom>
            <a:noFill/>
            <a:ln w="19050" algn="ctr">
              <a:noFill/>
              <a:miter lim="800000"/>
              <a:headEnd/>
              <a:tailEnd/>
            </a:ln>
            <a:extLst>
              <a:ext uri="{909E8E84-426E-40DD-AFC4-6F175D3DCCD1}">
                <a14:hiddenFill xmlns:a14="http://schemas.microsoft.com/office/drawing/2010/main">
                  <a:solidFill>
                    <a:srgbClr val="FFFFFF"/>
                  </a:solidFill>
                </a14:hiddenFill>
              </a:ext>
            </a:extLst>
          </p:spPr>
          <p:txBody>
            <a:bodyPr wrap="square" lIns="36000" tIns="0" rIns="3600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spcBef>
                  <a:spcPct val="0"/>
                </a:spcBef>
                <a:spcAft>
                  <a:spcPct val="0"/>
                </a:spcAft>
              </a:pPr>
              <a:r>
                <a:rPr lang="en-US" altLang="zh-CN" sz="1000" smtClean="0">
                  <a:solidFill>
                    <a:srgbClr val="000000"/>
                  </a:solidFill>
                </a:rPr>
                <a:t>NPC</a:t>
              </a:r>
              <a:endParaRPr lang="en-US" altLang="zh-CN" sz="1000">
                <a:solidFill>
                  <a:srgbClr val="000000"/>
                </a:solidFill>
              </a:endParaRPr>
            </a:p>
          </p:txBody>
        </p:sp>
      </p:grpSp>
      <p:cxnSp>
        <p:nvCxnSpPr>
          <p:cNvPr id="40" name="直接箭头连接符 39"/>
          <p:cNvCxnSpPr/>
          <p:nvPr/>
        </p:nvCxnSpPr>
        <p:spPr>
          <a:xfrm>
            <a:off x="2047706" y="5771270"/>
            <a:ext cx="2201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2047706" y="6003107"/>
            <a:ext cx="220110" cy="5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2915816" y="6003107"/>
            <a:ext cx="360040" cy="181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内容占位符 2"/>
          <p:cNvSpPr txBox="1">
            <a:spLocks/>
          </p:cNvSpPr>
          <p:nvPr/>
        </p:nvSpPr>
        <p:spPr>
          <a:xfrm>
            <a:off x="4211960" y="722177"/>
            <a:ext cx="4932040" cy="1914735"/>
          </a:xfrm>
          <a:prstGeom prst="rect">
            <a:avLst/>
          </a:prstGeom>
        </p:spPr>
        <p:txBody>
          <a:bodyPr vert="horz" lIns="91440" tIns="45720" rIns="91440" bIns="45720" rtlCol="0">
            <a:noAutofit/>
          </a:bodyPr>
          <a:lstStyle>
            <a:lvl1pPr marL="342900" indent="-342900" algn="l" defTabSz="914400" rtl="0" eaLnBrk="1" fontAlgn="ctr" latinLnBrk="0" hangingPunct="1">
              <a:spcBef>
                <a:spcPts val="1200"/>
              </a:spcBef>
              <a:buClr>
                <a:srgbClr val="00B050"/>
              </a:buClr>
              <a:buSzPct val="50000"/>
              <a:buFont typeface="Wingdings" panose="05000000000000000000" pitchFamily="2" charset="2"/>
              <a:buChar char=""/>
              <a:defRPr sz="32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defTabSz="914400" rtl="0" eaLnBrk="1" fontAlgn="ctr" latinLnBrk="0" hangingPunct="1">
              <a:spcBef>
                <a:spcPts val="1200"/>
              </a:spcBef>
              <a:buClr>
                <a:srgbClr val="0070C0"/>
              </a:buClr>
              <a:buSzPct val="50000"/>
              <a:buFont typeface="Wingdings" panose="05000000000000000000" pitchFamily="2" charset="2"/>
              <a:buChar char="u"/>
              <a:defRPr sz="28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defTabSz="914400" rtl="0" eaLnBrk="1" fontAlgn="ctr" latinLnBrk="0" hangingPunct="1">
              <a:spcBef>
                <a:spcPts val="1200"/>
              </a:spcBef>
              <a:buClr>
                <a:srgbClr val="FF0000"/>
              </a:buClr>
              <a:buSzPct val="50000"/>
              <a:buFont typeface="Wingdings" panose="05000000000000000000" pitchFamily="2" charset="2"/>
              <a:buChar char="l"/>
              <a:defRPr sz="24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defTabSz="914400" rtl="0" eaLnBrk="1" fontAlgn="ctr" latinLnBrk="0" hangingPunct="1">
              <a:spcBef>
                <a:spcPts val="1200"/>
              </a:spcBef>
              <a:buFont typeface="Arial" panose="020B0604020202020204" pitchFamily="34" charset="0"/>
              <a:buChar char="–"/>
              <a:defRPr sz="20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defTabSz="914400" rtl="0" eaLnBrk="1" fontAlgn="ctr" latinLnBrk="0" hangingPunct="1">
              <a:spcBef>
                <a:spcPts val="1200"/>
              </a:spcBef>
              <a:buFont typeface="Arial" panose="020B0604020202020204" pitchFamily="34" charset="0"/>
              <a:buChar char="»"/>
              <a:defRPr sz="20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tabLst>
                <a:tab pos="627063" algn="l"/>
              </a:tabLst>
            </a:pPr>
            <a:r>
              <a:rPr lang="en-US" altLang="zh-CN" sz="2400" dirty="0" err="1">
                <a:latin typeface="Courier New"/>
                <a:cs typeface="Courier New"/>
              </a:rPr>
              <a:t>lw</a:t>
            </a:r>
            <a:r>
              <a:rPr lang="en-US" altLang="zh-CN" sz="2400" dirty="0">
                <a:latin typeface="Courier New"/>
                <a:cs typeface="Courier New"/>
              </a:rPr>
              <a:t>	</a:t>
            </a:r>
            <a:r>
              <a:rPr lang="en-US" altLang="zh-CN" sz="2400" dirty="0" smtClean="0">
                <a:latin typeface="Courier New"/>
                <a:cs typeface="Courier New"/>
              </a:rPr>
              <a:t>$</a:t>
            </a:r>
            <a:r>
              <a:rPr lang="en-US" altLang="zh-CN" sz="2400" dirty="0">
                <a:latin typeface="Courier New"/>
                <a:cs typeface="Courier New"/>
              </a:rPr>
              <a:t>1</a:t>
            </a:r>
            <a:r>
              <a:rPr lang="en-US" altLang="zh-CN" sz="2400" dirty="0" smtClean="0">
                <a:latin typeface="Courier New"/>
                <a:cs typeface="Courier New"/>
              </a:rPr>
              <a:t>,0($0</a:t>
            </a:r>
            <a:r>
              <a:rPr lang="en-US" altLang="zh-CN" sz="2400" dirty="0">
                <a:latin typeface="Courier New"/>
                <a:cs typeface="Courier New"/>
              </a:rPr>
              <a:t>)</a:t>
            </a:r>
          </a:p>
          <a:p>
            <a:r>
              <a:rPr lang="en-US" altLang="zh-CN" sz="2400" dirty="0" err="1" smtClean="0">
                <a:latin typeface="Courier New" pitchFamily="-65" charset="0"/>
              </a:rPr>
              <a:t>Beq</a:t>
            </a:r>
            <a:r>
              <a:rPr lang="en-US" altLang="zh-CN" sz="2400" dirty="0" smtClean="0">
                <a:latin typeface="Courier New" pitchFamily="-65" charset="0"/>
              </a:rPr>
              <a:t> $1, $2, Exit</a:t>
            </a:r>
          </a:p>
          <a:p>
            <a:r>
              <a:rPr lang="zh-CN" altLang="en-US" sz="2400" dirty="0" smtClean="0">
                <a:latin typeface="Courier New" pitchFamily="-65" charset="0"/>
              </a:rPr>
              <a:t>需要暂停吗？暂停几个时钟周期？</a:t>
            </a:r>
            <a:endParaRPr lang="en-US" altLang="zh-CN" sz="2400" dirty="0">
              <a:latin typeface="Courier New" pitchFamily="-65" charset="0"/>
            </a:endParaRPr>
          </a:p>
        </p:txBody>
      </p:sp>
      <p:sp>
        <p:nvSpPr>
          <p:cNvPr id="6" name="灯片编号占位符 5"/>
          <p:cNvSpPr>
            <a:spLocks noGrp="1"/>
          </p:cNvSpPr>
          <p:nvPr>
            <p:ph type="sldNum" sz="quarter" idx="12"/>
          </p:nvPr>
        </p:nvSpPr>
        <p:spPr/>
        <p:txBody>
          <a:bodyPr/>
          <a:lstStyle/>
          <a:p>
            <a:fld id="{28830286-F6D1-4D88-8A08-C1E3876262BA}" type="slidenum">
              <a:rPr lang="zh-CN" altLang="en-US" smtClean="0">
                <a:solidFill>
                  <a:prstClr val="black"/>
                </a:solidFill>
              </a:rPr>
              <a:pPr/>
              <a:t>97</a:t>
            </a:fld>
            <a:endParaRPr lang="zh-CN" altLang="en-US" dirty="0">
              <a:solidFill>
                <a:prstClr val="black"/>
              </a:solidFill>
            </a:endParaRPr>
          </a:p>
        </p:txBody>
      </p:sp>
    </p:spTree>
    <p:extLst>
      <p:ext uri="{BB962C8B-B14F-4D97-AF65-F5344CB8AC3E}">
        <p14:creationId xmlns:p14="http://schemas.microsoft.com/office/powerpoint/2010/main" val="346512004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6066" name="Rectangle 2"/>
          <p:cNvSpPr>
            <a:spLocks noGrp="1" noChangeArrowheads="1"/>
          </p:cNvSpPr>
          <p:nvPr>
            <p:ph type="title"/>
          </p:nvPr>
        </p:nvSpPr>
        <p:spPr/>
        <p:txBody>
          <a:bodyPr>
            <a:normAutofit/>
          </a:bodyPr>
          <a:lstStyle/>
          <a:p>
            <a:r>
              <a:rPr lang="zh-CN" altLang="en-US" sz="3600" b="1" dirty="0" smtClean="0"/>
              <a:t>方案</a:t>
            </a:r>
            <a:r>
              <a:rPr lang="en-US" altLang="zh-CN" sz="3600" b="1" dirty="0" smtClean="0"/>
              <a:t>2</a:t>
            </a:r>
            <a:r>
              <a:rPr lang="zh-CN" altLang="en-US" sz="3600" b="1" dirty="0" smtClean="0"/>
              <a:t>进一步优化：分支延迟槽</a:t>
            </a:r>
            <a:r>
              <a:rPr lang="en-US" altLang="zh-CN" sz="3600" b="1" dirty="0" smtClean="0"/>
              <a:t>/</a:t>
            </a:r>
            <a:r>
              <a:rPr lang="zh-CN" altLang="en-US" sz="3600" b="1" dirty="0" smtClean="0"/>
              <a:t>时隙</a:t>
            </a:r>
            <a:endParaRPr lang="en-US" sz="3600" b="1" dirty="0">
              <a:solidFill>
                <a:schemeClr val="accent1"/>
              </a:solidFill>
            </a:endParaRPr>
          </a:p>
        </p:txBody>
      </p:sp>
      <p:sp>
        <p:nvSpPr>
          <p:cNvPr id="2776067" name="Rectangle 3"/>
          <p:cNvSpPr>
            <a:spLocks noGrp="1" noChangeArrowheads="1"/>
          </p:cNvSpPr>
          <p:nvPr>
            <p:ph idx="1"/>
          </p:nvPr>
        </p:nvSpPr>
        <p:spPr>
          <a:xfrm>
            <a:off x="457200" y="1600199"/>
            <a:ext cx="8507288" cy="4937760"/>
          </a:xfrm>
        </p:spPr>
        <p:txBody>
          <a:bodyPr>
            <a:normAutofit/>
          </a:bodyPr>
          <a:lstStyle/>
          <a:p>
            <a:r>
              <a:rPr lang="zh-CN" altLang="en-US" dirty="0" smtClean="0"/>
              <a:t>总是在分支后立即执行指令。</a:t>
            </a:r>
            <a:endParaRPr lang="en-US" dirty="0" smtClean="0"/>
          </a:p>
          <a:p>
            <a:r>
              <a:rPr lang="zh-CN" altLang="en-US" u="sng" dirty="0" smtClean="0"/>
              <a:t>最坏解决方案</a:t>
            </a:r>
            <a:r>
              <a:rPr lang="en-US" dirty="0" smtClean="0"/>
              <a:t>:  </a:t>
            </a:r>
            <a:r>
              <a:rPr lang="zh-CN" altLang="en-US" dirty="0" smtClean="0"/>
              <a:t>在分支延迟槽中放入一个</a:t>
            </a:r>
            <a:r>
              <a:rPr lang="en-US" sz="3000" dirty="0" smtClean="0">
                <a:latin typeface="Courier New" pitchFamily="49" charset="0"/>
                <a:cs typeface="Courier New" pitchFamily="49" charset="0"/>
              </a:rPr>
              <a:t>nop</a:t>
            </a:r>
            <a:endParaRPr lang="en-US" dirty="0" smtClean="0"/>
          </a:p>
          <a:p>
            <a:r>
              <a:rPr lang="zh-CN" altLang="en-US" u="sng" dirty="0" smtClean="0"/>
              <a:t>较好解决方案</a:t>
            </a:r>
            <a:r>
              <a:rPr lang="en-US" dirty="0" smtClean="0"/>
              <a:t>:  </a:t>
            </a:r>
            <a:r>
              <a:rPr lang="zh-CN" altLang="en-US" dirty="0" smtClean="0"/>
              <a:t>在分支指令</a:t>
            </a:r>
            <a:r>
              <a:rPr lang="zh-CN" altLang="en-US" dirty="0"/>
              <a:t>放入分支延迟</a:t>
            </a:r>
            <a:r>
              <a:rPr lang="zh-CN" altLang="en-US" dirty="0" smtClean="0"/>
              <a:t>槽前放入一个指令。</a:t>
            </a:r>
            <a:endParaRPr lang="en-US" dirty="0" smtClean="0"/>
          </a:p>
          <a:p>
            <a:pPr lvl="2"/>
            <a:r>
              <a:rPr lang="zh-CN" altLang="en-US" dirty="0" smtClean="0"/>
              <a:t>不能影响程序的逻辑</a:t>
            </a:r>
            <a:endParaRPr lang="en-US" dirty="0"/>
          </a:p>
        </p:txBody>
      </p:sp>
      <p:sp>
        <p:nvSpPr>
          <p:cNvPr id="2" name="灯片编号占位符 1"/>
          <p:cNvSpPr>
            <a:spLocks noGrp="1"/>
          </p:cNvSpPr>
          <p:nvPr>
            <p:ph type="sldNum" sz="quarter" idx="12"/>
          </p:nvPr>
        </p:nvSpPr>
        <p:spPr/>
        <p:txBody>
          <a:bodyPr/>
          <a:lstStyle/>
          <a:p>
            <a:fld id="{3CC63E4C-4642-794D-A2FD-70F6B81535F5}" type="slidenum">
              <a:rPr lang="en-US" smtClean="0">
                <a:solidFill>
                  <a:prstClr val="black">
                    <a:tint val="75000"/>
                  </a:prstClr>
                </a:solidFill>
              </a:rPr>
              <a:pPr/>
              <a:t>98</a:t>
            </a:fld>
            <a:endParaRPr lang="en-US" dirty="0">
              <a:solidFill>
                <a:prstClr val="black">
                  <a:tint val="75000"/>
                </a:prstClr>
              </a:solidFill>
            </a:endParaRPr>
          </a:p>
        </p:txBody>
      </p:sp>
    </p:spTree>
    <p:extLst>
      <p:ext uri="{BB962C8B-B14F-4D97-AF65-F5344CB8AC3E}">
        <p14:creationId xmlns:p14="http://schemas.microsoft.com/office/powerpoint/2010/main" val="2895472112"/>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8114" name="Rectangle 2"/>
          <p:cNvSpPr>
            <a:spLocks noGrp="1" noChangeArrowheads="1"/>
          </p:cNvSpPr>
          <p:nvPr>
            <p:ph type="title"/>
          </p:nvPr>
        </p:nvSpPr>
        <p:spPr/>
        <p:txBody>
          <a:bodyPr/>
          <a:lstStyle/>
          <a:p>
            <a:r>
              <a:rPr lang="en-US" dirty="0" smtClean="0">
                <a:solidFill>
                  <a:schemeClr val="accent1"/>
                </a:solidFill>
              </a:rPr>
              <a:t>3. </a:t>
            </a:r>
            <a:r>
              <a:rPr lang="zh-CN" altLang="en-US" dirty="0" smtClean="0">
                <a:solidFill>
                  <a:schemeClr val="accent1"/>
                </a:solidFill>
              </a:rPr>
              <a:t>控制冒险</a:t>
            </a:r>
            <a:r>
              <a:rPr lang="en-US" dirty="0" smtClean="0">
                <a:solidFill>
                  <a:schemeClr val="accent1"/>
                </a:solidFill>
              </a:rPr>
              <a:t>: </a:t>
            </a:r>
            <a:r>
              <a:rPr lang="zh-CN" altLang="en-US" dirty="0" smtClean="0">
                <a:solidFill>
                  <a:schemeClr val="accent1"/>
                </a:solidFill>
              </a:rPr>
              <a:t>分支</a:t>
            </a:r>
            <a:endParaRPr lang="en-US" dirty="0">
              <a:solidFill>
                <a:schemeClr val="accent1"/>
              </a:solidFill>
            </a:endParaRPr>
          </a:p>
        </p:txBody>
      </p:sp>
      <p:sp>
        <p:nvSpPr>
          <p:cNvPr id="2778115" name="Rectangle 3"/>
          <p:cNvSpPr>
            <a:spLocks noGrp="1" noChangeArrowheads="1"/>
          </p:cNvSpPr>
          <p:nvPr>
            <p:ph idx="1"/>
          </p:nvPr>
        </p:nvSpPr>
        <p:spPr>
          <a:xfrm>
            <a:off x="395536" y="1340768"/>
            <a:ext cx="8229600" cy="4525963"/>
          </a:xfrm>
        </p:spPr>
        <p:txBody>
          <a:bodyPr>
            <a:normAutofit/>
          </a:bodyPr>
          <a:lstStyle/>
          <a:p>
            <a:r>
              <a:rPr lang="en-US" dirty="0" smtClean="0"/>
              <a:t>MIPS</a:t>
            </a:r>
            <a:r>
              <a:rPr lang="zh-CN" altLang="en-US" dirty="0" smtClean="0"/>
              <a:t>使用延迟分支</a:t>
            </a:r>
            <a:endParaRPr lang="en-US" dirty="0" smtClean="0">
              <a:solidFill>
                <a:srgbClr val="FF0000"/>
              </a:solidFill>
            </a:endParaRPr>
          </a:p>
          <a:p>
            <a:pPr lvl="1"/>
            <a:r>
              <a:rPr lang="zh-CN" altLang="en-US" dirty="0" smtClean="0"/>
              <a:t>重新排列指令使程序更优。</a:t>
            </a:r>
            <a:endParaRPr lang="en-US" dirty="0" smtClean="0"/>
          </a:p>
          <a:p>
            <a:pPr lvl="1"/>
            <a:r>
              <a:rPr lang="zh-CN" altLang="en-US" dirty="0" smtClean="0"/>
              <a:t>编译器有</a:t>
            </a:r>
            <a:r>
              <a:rPr lang="en-US" altLang="zh-CN" dirty="0" smtClean="0"/>
              <a:t>50%</a:t>
            </a:r>
            <a:r>
              <a:rPr lang="zh-CN" altLang="en-US" dirty="0" smtClean="0"/>
              <a:t>的机会将一条指令放入分支延迟槽中。</a:t>
            </a:r>
            <a:endParaRPr lang="en-US" dirty="0" smtClean="0"/>
          </a:p>
          <a:p>
            <a:r>
              <a:rPr lang="zh-CN" altLang="en-US" dirty="0" smtClean="0"/>
              <a:t>动态</a:t>
            </a:r>
            <a:r>
              <a:rPr lang="zh-CN" altLang="en-US" dirty="0" smtClean="0"/>
              <a:t>预测分支</a:t>
            </a:r>
            <a:endParaRPr lang="en-US" altLang="zh-CN" dirty="0"/>
          </a:p>
        </p:txBody>
      </p:sp>
      <p:sp>
        <p:nvSpPr>
          <p:cNvPr id="2" name="灯片编号占位符 1"/>
          <p:cNvSpPr>
            <a:spLocks noGrp="1"/>
          </p:cNvSpPr>
          <p:nvPr>
            <p:ph type="sldNum" sz="quarter" idx="12"/>
          </p:nvPr>
        </p:nvSpPr>
        <p:spPr/>
        <p:txBody>
          <a:bodyPr/>
          <a:lstStyle/>
          <a:p>
            <a:fld id="{3CC63E4C-4642-794D-A2FD-70F6B81535F5}" type="slidenum">
              <a:rPr lang="en-US" smtClean="0">
                <a:solidFill>
                  <a:prstClr val="black">
                    <a:tint val="75000"/>
                  </a:prstClr>
                </a:solidFill>
              </a:rPr>
              <a:pPr/>
              <a:t>99</a:t>
            </a:fld>
            <a:endParaRPr lang="en-US" dirty="0">
              <a:solidFill>
                <a:prstClr val="black">
                  <a:tint val="75000"/>
                </a:prstClr>
              </a:solidFill>
            </a:endParaRPr>
          </a:p>
        </p:txBody>
      </p:sp>
    </p:spTree>
    <p:extLst>
      <p:ext uri="{BB962C8B-B14F-4D97-AF65-F5344CB8AC3E}">
        <p14:creationId xmlns:p14="http://schemas.microsoft.com/office/powerpoint/2010/main" val="3524788144"/>
      </p:ext>
    </p:extLst>
  </p:cSld>
  <p:clrMapOvr>
    <a:masterClrMapping/>
  </p:clrMapOvr>
  <p:transition/>
  <p:timing>
    <p:tnLst>
      <p:par>
        <p:cTn id="1" dur="indefinite" restart="never" nodeType="tmRoot"/>
      </p:par>
    </p:tnLst>
  </p:timing>
</p:sld>
</file>

<file path=ppt/theme/_rels/theme6.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3_gxp模板-2">
  <a:themeElements>
    <a:clrScheme name="2_gxp模板-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gxp模板-2">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triangle" w="lg" len="lg"/>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def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triangle" w="lg" len="lg"/>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def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defRPr>
        </a:defPPr>
      </a:lstStyle>
    </a:lnDef>
  </a:objectDefaults>
  <a:extraClrSchemeLst>
    <a:extraClrScheme>
      <a:clrScheme name="2_gxp模板-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gxp模板-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gxp模板-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gxp模板-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gxp模板-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gxp模板-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gxp模板-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rgbClr val="FF0000"/>
          </a:solidFill>
          <a:prstDash val="solid"/>
          <a:round/>
          <a:headEnd type="none" w="med" len="med"/>
          <a:tailEnd type="none" w="med" len="med"/>
        </a:ln>
        <a:effectLst>
          <a:outerShdw dist="107763" dir="2700000" algn="ctr" rotWithShape="0">
            <a:schemeClr val="bg2"/>
          </a:outerShdw>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zh-CN" altLang="en-US" sz="2000" b="0" i="0" u="none" strike="noStrike" cap="none" normalizeH="0" baseline="0" smtClean="0">
            <a:ln>
              <a:noFill/>
            </a:ln>
            <a:solidFill>
              <a:srgbClr val="000000"/>
            </a:solidFill>
            <a:effectLst/>
            <a:latin typeface="Comic Sans MS" pitchFamily="66" charset="0"/>
            <a:ea typeface="宋体" pitchFamily="2" charset="-122"/>
          </a:defRPr>
        </a:defPPr>
      </a:lstStyle>
    </a:spDef>
    <a:lnDef>
      <a:spPr bwMode="auto">
        <a:xfrm>
          <a:off x="0" y="0"/>
          <a:ext cx="1" cy="1"/>
        </a:xfrm>
        <a:custGeom>
          <a:avLst/>
          <a:gdLst/>
          <a:ahLst/>
          <a:cxnLst/>
          <a:rect l="0" t="0" r="0" b="0"/>
          <a:pathLst/>
        </a:custGeom>
        <a:solidFill>
          <a:schemeClr val="bg1"/>
        </a:solidFill>
        <a:ln w="38100" cap="flat" cmpd="sng" algn="ctr">
          <a:solidFill>
            <a:srgbClr val="FF0000"/>
          </a:solidFill>
          <a:prstDash val="solid"/>
          <a:round/>
          <a:headEnd type="none" w="med" len="med"/>
          <a:tailEnd type="none" w="med" len="med"/>
        </a:ln>
        <a:effectLst>
          <a:outerShdw dist="107763" dir="2700000" algn="ctr" rotWithShape="0">
            <a:schemeClr val="bg2"/>
          </a:outerShdw>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zh-CN" altLang="en-US" sz="2000" b="0" i="0" u="none" strike="noStrike" cap="none" normalizeH="0" baseline="0" smtClean="0">
            <a:ln>
              <a:noFill/>
            </a:ln>
            <a:solidFill>
              <a:srgbClr val="000000"/>
            </a:solidFill>
            <a:effectLst/>
            <a:latin typeface="Comic Sans MS" pitchFamily="66"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rgbClr val="FF0000"/>
          </a:solidFill>
          <a:prstDash val="solid"/>
          <a:round/>
          <a:headEnd type="none" w="med" len="med"/>
          <a:tailEnd type="none" w="med" len="med"/>
        </a:ln>
        <a:effectLst>
          <a:outerShdw dist="107763" dir="2700000" algn="ctr" rotWithShape="0">
            <a:schemeClr val="bg2"/>
          </a:outerShdw>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zh-CN" altLang="en-US" sz="2000" b="0" i="0" u="none" strike="noStrike" cap="none" normalizeH="0" baseline="0" smtClean="0">
            <a:ln>
              <a:noFill/>
            </a:ln>
            <a:solidFill>
              <a:srgbClr val="000000"/>
            </a:solidFill>
            <a:effectLst/>
            <a:latin typeface="Comic Sans MS" pitchFamily="66" charset="0"/>
            <a:ea typeface="宋体" pitchFamily="2" charset="-122"/>
          </a:defRPr>
        </a:defPPr>
      </a:lstStyle>
    </a:spDef>
    <a:lnDef>
      <a:spPr bwMode="auto">
        <a:xfrm>
          <a:off x="0" y="0"/>
          <a:ext cx="1" cy="1"/>
        </a:xfrm>
        <a:custGeom>
          <a:avLst/>
          <a:gdLst/>
          <a:ahLst/>
          <a:cxnLst/>
          <a:rect l="0" t="0" r="0" b="0"/>
          <a:pathLst/>
        </a:custGeom>
        <a:solidFill>
          <a:schemeClr val="bg1"/>
        </a:solidFill>
        <a:ln w="38100" cap="flat" cmpd="sng" algn="ctr">
          <a:solidFill>
            <a:srgbClr val="FF0000"/>
          </a:solidFill>
          <a:prstDash val="solid"/>
          <a:round/>
          <a:headEnd type="none" w="med" len="med"/>
          <a:tailEnd type="none" w="med" len="med"/>
        </a:ln>
        <a:effectLst>
          <a:outerShdw dist="107763" dir="2700000" algn="ctr" rotWithShape="0">
            <a:schemeClr val="bg2"/>
          </a:outerShdw>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zh-CN" altLang="en-US" sz="2000" b="0" i="0" u="none" strike="noStrike" cap="none" normalizeH="0" baseline="0" smtClean="0">
            <a:ln>
              <a:noFill/>
            </a:ln>
            <a:solidFill>
              <a:srgbClr val="000000"/>
            </a:solidFill>
            <a:effectLst/>
            <a:latin typeface="Comic Sans MS" pitchFamily="66"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blipFill dpi="0" rotWithShape="1">
          <a:blip xmlns:r="http://schemas.openxmlformats.org/officeDocument/2006/relationships" r:embed="rId1" cstate="print"/>
          <a:srcRect/>
          <a:tile tx="0" ty="0" sx="100000" sy="100000" flip="none" algn="tl"/>
        </a:blipFill>
        <a:ln w="12700">
          <a:solidFill>
            <a:srgbClr val="FF9900"/>
          </a:solidFill>
          <a:round/>
          <a:headEnd/>
          <a:tailEnd/>
        </a:ln>
        <a:effectLst/>
      </a:spPr>
      <a:bodyPr lIns="63500" tIns="97200" rIns="63500" bIns="61200" anchor="ctr">
        <a:spAutoFit/>
      </a:bodyPr>
      <a:lstStyle>
        <a:defPPr>
          <a:defRPr/>
        </a:defPPr>
      </a:lstStyle>
    </a:spDef>
    <a:lnDef>
      <a:spPr bwMode="auto">
        <a:noFill/>
        <a:ln w="6350" cap="flat" cmpd="sng" algn="ctr">
          <a:solidFill>
            <a:schemeClr val="tx1"/>
          </a:solidFill>
          <a:prstDash val="solid"/>
          <a:round/>
          <a:headEnd type="none" w="med" len="med"/>
          <a:tailEnd type="none" w="med" len="med"/>
        </a:ln>
        <a:effectLst/>
      </a:spPr>
      <a:body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buNone/>
          <a:defRPr dirty="0"/>
        </a:defPPr>
      </a:lstStyle>
    </a:spDef>
    <a:lnDef>
      <a:spPr bwMode="auto">
        <a:noFill/>
        <a:ln w="6350" cap="flat" cmpd="sng" algn="ctr">
          <a:solidFill>
            <a:schemeClr val="tx1"/>
          </a:solidFill>
          <a:prstDash val="solid"/>
          <a:round/>
          <a:headEnd type="none" w="med" len="med"/>
          <a:tailEnd type="none" w="med" len="med"/>
        </a:ln>
        <a:effectLst/>
      </a:spPr>
      <a:bodyPr/>
      <a:lstStyle/>
    </a:lnDef>
    <a:txDef>
      <a:spPr>
        <a:noFill/>
      </a:spPr>
      <a:bodyPr wrap="square" rtlCol="0">
        <a:spAutoFit/>
      </a:bodyPr>
      <a:lstStyle>
        <a:defPPr algn="r">
          <a:buNone/>
          <a:defRPr dirty="0" smtClean="0"/>
        </a:defPPr>
      </a:lstStyle>
    </a:tx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81244</TotalTime>
  <Words>7547</Words>
  <Application>Microsoft Office PowerPoint</Application>
  <PresentationFormat>全屏显示(4:3)</PresentationFormat>
  <Paragraphs>2362</Paragraphs>
  <Slides>108</Slides>
  <Notes>67</Notes>
  <HiddenSlides>1</HiddenSlides>
  <MMClips>0</MMClips>
  <ScaleCrop>false</ScaleCrop>
  <HeadingPairs>
    <vt:vector size="8" baseType="variant">
      <vt:variant>
        <vt:lpstr>已用的字体</vt:lpstr>
      </vt:variant>
      <vt:variant>
        <vt:i4>19</vt:i4>
      </vt:variant>
      <vt:variant>
        <vt:lpstr>主题</vt:lpstr>
      </vt:variant>
      <vt:variant>
        <vt:i4>7</vt:i4>
      </vt:variant>
      <vt:variant>
        <vt:lpstr>嵌入 OLE 服务器</vt:lpstr>
      </vt:variant>
      <vt:variant>
        <vt:i4>1</vt:i4>
      </vt:variant>
      <vt:variant>
        <vt:lpstr>幻灯片标题</vt:lpstr>
      </vt:variant>
      <vt:variant>
        <vt:i4>108</vt:i4>
      </vt:variant>
    </vt:vector>
  </HeadingPairs>
  <TitlesOfParts>
    <vt:vector size="135" baseType="lpstr">
      <vt:lpstr>ＭＳ ゴシック</vt:lpstr>
      <vt:lpstr>ＭＳ Ｐゴシック</vt:lpstr>
      <vt:lpstr>TT55Fo00</vt:lpstr>
      <vt:lpstr>黑体</vt:lpstr>
      <vt:lpstr>华文楷体</vt:lpstr>
      <vt:lpstr>楷体_GB2312</vt:lpstr>
      <vt:lpstr>宋体</vt:lpstr>
      <vt:lpstr>Arial</vt:lpstr>
      <vt:lpstr>Calibri</vt:lpstr>
      <vt:lpstr>Cambria</vt:lpstr>
      <vt:lpstr>Comic Sans MS</vt:lpstr>
      <vt:lpstr>Courier New</vt:lpstr>
      <vt:lpstr>Helvetica</vt:lpstr>
      <vt:lpstr>Symbol</vt:lpstr>
      <vt:lpstr>Times</vt:lpstr>
      <vt:lpstr>Times New Roman</vt:lpstr>
      <vt:lpstr>Wingdings</vt:lpstr>
      <vt:lpstr>Wingdings 2</vt:lpstr>
      <vt:lpstr>Wingdings 3</vt:lpstr>
      <vt:lpstr>3_gxp模板-2</vt:lpstr>
      <vt:lpstr>1_Office Theme</vt:lpstr>
      <vt:lpstr>默认设计模板</vt:lpstr>
      <vt:lpstr>1_默认设计模板</vt:lpstr>
      <vt:lpstr>Office 主题​​</vt:lpstr>
      <vt:lpstr>CS152-SP98</vt:lpstr>
      <vt:lpstr>1_CS152-SP98</vt:lpstr>
      <vt:lpstr>Image</vt:lpstr>
      <vt:lpstr>计算机组成原理 (2019级)</vt:lpstr>
      <vt:lpstr>4.1  MIPS 多周期数据通路设计</vt:lpstr>
      <vt:lpstr>4.1  MIPS多周期数据通路设计</vt:lpstr>
      <vt:lpstr>多周期数据通路</vt:lpstr>
      <vt:lpstr>数据通路流水化</vt:lpstr>
      <vt:lpstr>4.2  多周期控制器设计</vt:lpstr>
      <vt:lpstr>4.3  多周期性能分析</vt:lpstr>
      <vt:lpstr>4.2  多周期控制器设计</vt:lpstr>
      <vt:lpstr>4.3  多周期性能分析</vt:lpstr>
      <vt:lpstr>计算机性能评价</vt:lpstr>
      <vt:lpstr>计算机性能评价</vt:lpstr>
      <vt:lpstr>计算机性能评价</vt:lpstr>
      <vt:lpstr>计算机性能评价</vt:lpstr>
      <vt:lpstr>计算机性能评价</vt:lpstr>
      <vt:lpstr>计算机性能评价</vt:lpstr>
      <vt:lpstr>计算机性能评价</vt:lpstr>
      <vt:lpstr>PowerPoint 演示文稿</vt:lpstr>
      <vt:lpstr>洗衣房：生活中的流水线</vt:lpstr>
      <vt:lpstr>串行洗衣房</vt:lpstr>
      <vt:lpstr>流水化洗衣房：尽可能早的开始工作</vt:lpstr>
      <vt:lpstr>流水线性质</vt:lpstr>
      <vt:lpstr>数据通路的五个阶段</vt:lpstr>
      <vt:lpstr>数据通路流水化</vt:lpstr>
      <vt:lpstr>流水的控制信号</vt:lpstr>
      <vt:lpstr>正确认识流水线—流水线寄存器</vt:lpstr>
      <vt:lpstr>正确认识流水线—流水线级数与RF</vt:lpstr>
      <vt:lpstr>正确认识流水线：流水线级数与RF</vt:lpstr>
      <vt:lpstr>正确认识流水线：流水阶段与流水线寄存器</vt:lpstr>
      <vt:lpstr>正确认识流水线：DM</vt:lpstr>
      <vt:lpstr>流水线的改进</vt:lpstr>
      <vt:lpstr>流水线模型指令执行步骤分解</vt:lpstr>
      <vt:lpstr>取址阶段</vt:lpstr>
      <vt:lpstr>译码阶段</vt:lpstr>
      <vt:lpstr>执行阶段</vt:lpstr>
      <vt:lpstr>访存/分支转移阶段</vt:lpstr>
      <vt:lpstr>写寄存器阶段</vt:lpstr>
      <vt:lpstr>数据通路改进</vt:lpstr>
      <vt:lpstr>多条lw指令执行流水线</vt:lpstr>
      <vt:lpstr>时钟驱动的流水线时空图</vt:lpstr>
      <vt:lpstr>流水线示意图</vt:lpstr>
      <vt:lpstr>带有控制信号的流水线处理器</vt:lpstr>
      <vt:lpstr>流水线</vt:lpstr>
      <vt:lpstr>指令集并行(ILP)</vt:lpstr>
      <vt:lpstr>流水线的优势(1/2)</vt:lpstr>
      <vt:lpstr>流水线的优势(2/2)</vt:lpstr>
      <vt:lpstr>流水线性能加速比</vt:lpstr>
      <vt:lpstr>流水线与指令集设计</vt:lpstr>
      <vt:lpstr>PowerPoint 演示文稿</vt:lpstr>
      <vt:lpstr>流水线冒险</vt:lpstr>
      <vt:lpstr>1. 结构冒险</vt:lpstr>
      <vt:lpstr>结构冒险 #1: 单一内存</vt:lpstr>
      <vt:lpstr>结构冒险 #2: 寄存器 (1/2)</vt:lpstr>
      <vt:lpstr>结构冒险 #2: 寄存器 (2/2)</vt:lpstr>
      <vt:lpstr>目录</vt:lpstr>
      <vt:lpstr>数据冒险</vt:lpstr>
      <vt:lpstr>数据冒险解决策略－旁路(转发)</vt:lpstr>
      <vt:lpstr>调整硬件结构支持旁路</vt:lpstr>
      <vt:lpstr>旁路的数据通路(1/2)</vt:lpstr>
      <vt:lpstr>旁路的数据通路(2/2)</vt:lpstr>
      <vt:lpstr>目录</vt:lpstr>
      <vt:lpstr>数据冒险：装载(1/4)</vt:lpstr>
      <vt:lpstr>数据冒险：装载(2/4)</vt:lpstr>
      <vt:lpstr>数据冒险：装载(3/4)</vt:lpstr>
      <vt:lpstr>load导致的数据冒险：Clk1上升沿后</vt:lpstr>
      <vt:lpstr>load导致的数据冒险：Clk2上升沿后</vt:lpstr>
      <vt:lpstr>load导致的数据冒险：Clk3上升沿后</vt:lpstr>
      <vt:lpstr>load导致的数据冒险：Clk4上升沿后</vt:lpstr>
      <vt:lpstr>load导致的数据冒险：Clk5上升沿后</vt:lpstr>
      <vt:lpstr>load导致的数据冒险</vt:lpstr>
      <vt:lpstr>load导致的数据冒险</vt:lpstr>
      <vt:lpstr>如何插入NOP指令？</vt:lpstr>
      <vt:lpstr>如何插入NOP指令？</vt:lpstr>
      <vt:lpstr>如何插入NOP指令？</vt:lpstr>
      <vt:lpstr>如何插入NOP指令？</vt:lpstr>
      <vt:lpstr>如何插入NOP指令？</vt:lpstr>
      <vt:lpstr>如何插入NOP指令？</vt:lpstr>
      <vt:lpstr>存在转发电路</vt:lpstr>
      <vt:lpstr>存在转发电路</vt:lpstr>
      <vt:lpstr>存在转发电路</vt:lpstr>
      <vt:lpstr>存在转发电路</vt:lpstr>
      <vt:lpstr>存在转发电路</vt:lpstr>
      <vt:lpstr>存在转发电路</vt:lpstr>
      <vt:lpstr>带有控制信号的流水线CPU</vt:lpstr>
      <vt:lpstr>如果没有转发电路呢？</vt:lpstr>
      <vt:lpstr>有转发电路也需要暂停</vt:lpstr>
      <vt:lpstr>有转发电路也需要暂停</vt:lpstr>
      <vt:lpstr>总结：四种数据冒险情况</vt:lpstr>
      <vt:lpstr>数据冒险：装载(4/4)</vt:lpstr>
      <vt:lpstr>重新排列代码以避免流水线阻塞</vt:lpstr>
      <vt:lpstr>目录</vt:lpstr>
      <vt:lpstr>3. 控制冒险/分支冒险</vt:lpstr>
      <vt:lpstr>3. 控制冒险/分支冒险</vt:lpstr>
      <vt:lpstr>B指令冒险造成的停顿代价</vt:lpstr>
      <vt:lpstr>方案1：正常执行，如分支发生则清除</vt:lpstr>
      <vt:lpstr>方案2：缩短分支延迟</vt:lpstr>
      <vt:lpstr>方案2：缩短分支延迟</vt:lpstr>
      <vt:lpstr>方案2：缩短分支延迟（典型情况）</vt:lpstr>
      <vt:lpstr>方案2进一步优化：分支延迟槽/时隙</vt:lpstr>
      <vt:lpstr>3. 控制冒险: 分支</vt:lpstr>
      <vt:lpstr>3. 控制冒险: 分支延迟指令</vt:lpstr>
      <vt:lpstr>延迟分支举例</vt:lpstr>
      <vt:lpstr>3. 控制冒险: 分支</vt:lpstr>
      <vt:lpstr>MIPS中的延迟跳转</vt:lpstr>
      <vt:lpstr>PowerPoint 演示文稿</vt:lpstr>
      <vt:lpstr>#1</vt:lpstr>
      <vt:lpstr>#2</vt:lpstr>
      <vt:lpstr>#3</vt:lpstr>
      <vt:lpstr>#4</vt:lpstr>
    </vt:vector>
  </TitlesOfParts>
  <Company>GXP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GXP</dc:creator>
  <cp:lastModifiedBy>JWN</cp:lastModifiedBy>
  <cp:revision>514</cp:revision>
  <cp:lastPrinted>2015-11-18T13:42:49Z</cp:lastPrinted>
  <dcterms:created xsi:type="dcterms:W3CDTF">2012-09-14T02:41:47Z</dcterms:created>
  <dcterms:modified xsi:type="dcterms:W3CDTF">2020-11-16T04:16:25Z</dcterms:modified>
</cp:coreProperties>
</file>