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  <p:sldMasterId id="2147483838" r:id="rId2"/>
    <p:sldMasterId id="2147483850" r:id="rId3"/>
    <p:sldMasterId id="2147483867" r:id="rId4"/>
  </p:sldMasterIdLst>
  <p:notesMasterIdLst>
    <p:notesMasterId r:id="rId55"/>
  </p:notesMasterIdLst>
  <p:handoutMasterIdLst>
    <p:handoutMasterId r:id="rId56"/>
  </p:handoutMasterIdLst>
  <p:sldIdLst>
    <p:sldId id="879" r:id="rId5"/>
    <p:sldId id="1071" r:id="rId6"/>
    <p:sldId id="1019" r:id="rId7"/>
    <p:sldId id="1091" r:id="rId8"/>
    <p:sldId id="1090" r:id="rId9"/>
    <p:sldId id="1020" r:id="rId10"/>
    <p:sldId id="1021" r:id="rId11"/>
    <p:sldId id="928" r:id="rId12"/>
    <p:sldId id="1077" r:id="rId13"/>
    <p:sldId id="1088" r:id="rId14"/>
    <p:sldId id="984" r:id="rId15"/>
    <p:sldId id="1092" r:id="rId16"/>
    <p:sldId id="1089" r:id="rId17"/>
    <p:sldId id="1081" r:id="rId18"/>
    <p:sldId id="914" r:id="rId19"/>
    <p:sldId id="915" r:id="rId20"/>
    <p:sldId id="1072" r:id="rId21"/>
    <p:sldId id="1082" r:id="rId22"/>
    <p:sldId id="918" r:id="rId23"/>
    <p:sldId id="1078" r:id="rId24"/>
    <p:sldId id="1079" r:id="rId25"/>
    <p:sldId id="1073" r:id="rId26"/>
    <p:sldId id="1080" r:id="rId27"/>
    <p:sldId id="1050" r:id="rId28"/>
    <p:sldId id="999" r:id="rId29"/>
    <p:sldId id="1009" r:id="rId30"/>
    <p:sldId id="1000" r:id="rId31"/>
    <p:sldId id="1001" r:id="rId32"/>
    <p:sldId id="1010" r:id="rId33"/>
    <p:sldId id="1051" r:id="rId34"/>
    <p:sldId id="1002" r:id="rId35"/>
    <p:sldId id="1003" r:id="rId36"/>
    <p:sldId id="1004" r:id="rId37"/>
    <p:sldId id="1005" r:id="rId38"/>
    <p:sldId id="1049" r:id="rId39"/>
    <p:sldId id="1052" r:id="rId40"/>
    <p:sldId id="1028" r:id="rId41"/>
    <p:sldId id="1029" r:id="rId42"/>
    <p:sldId id="1032" r:id="rId43"/>
    <p:sldId id="1033" r:id="rId44"/>
    <p:sldId id="1034" r:id="rId45"/>
    <p:sldId id="1084" r:id="rId46"/>
    <p:sldId id="1085" r:id="rId47"/>
    <p:sldId id="1086" r:id="rId48"/>
    <p:sldId id="1036" r:id="rId49"/>
    <p:sldId id="1035" r:id="rId50"/>
    <p:sldId id="1037" r:id="rId51"/>
    <p:sldId id="1069" r:id="rId52"/>
    <p:sldId id="1070" r:id="rId53"/>
    <p:sldId id="1087" r:id="rId5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66FFFF"/>
    <a:srgbClr val="0099CC"/>
    <a:srgbClr val="66FF33"/>
    <a:srgbClr val="0066FF"/>
    <a:srgbClr val="66CCFF"/>
    <a:srgbClr val="1C05FB"/>
    <a:srgbClr val="4252A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2973" autoAdjust="0"/>
  </p:normalViewPr>
  <p:slideViewPr>
    <p:cSldViewPr>
      <p:cViewPr varScale="1">
        <p:scale>
          <a:sx n="48" d="100"/>
          <a:sy n="48" d="100"/>
        </p:scale>
        <p:origin x="17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6" y="184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0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45CE7B5-23B2-438F-ADA5-E6502B3FB343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40E0AAD9-6AB1-4C08-B8FD-E43368CC95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3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BB78ECF-6664-4DF5-A43E-F13AFB7B4892}" type="datetimeFigureOut">
              <a:rPr lang="zh-CN" altLang="en-US" smtClean="0"/>
              <a:pPr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CF43B15-AEE2-4EDE-805B-0118061934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919" indent="-296123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4491" indent="-236898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8287" indent="-236898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2084" indent="-236898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AECDE3-4987-42AC-BE65-E8206306E200}" type="slidenum">
              <a:rPr lang="en-US" altLang="zh-CN" sz="120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24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PC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更新：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出现在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个阶段</a:t>
            </a: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：取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指令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PC+4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级：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保存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B/J/JAL/JR/JALR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5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8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PC4@W: JAL, </a:t>
            </a:r>
            <a:r>
              <a:rPr lang="zh-CN" altLang="en-US" dirty="0" smtClean="0"/>
              <a:t>返回地址保存在</a:t>
            </a:r>
            <a:r>
              <a:rPr lang="en-US" altLang="zh-CN" dirty="0" smtClean="0"/>
              <a:t>R31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3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9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6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Tnew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Tuse</a:t>
            </a:r>
            <a:r>
              <a:rPr lang="zh-CN" altLang="en-US" dirty="0" smtClean="0"/>
              <a:t>数值越小事件越早发生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3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60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19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9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2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43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r>
              <a:rPr lang="zh-CN" altLang="en-US" dirty="0" smtClean="0"/>
              <a:t>表达式的顺序不能变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0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0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3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1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addu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$zero,</a:t>
            </a:r>
            <a:r>
              <a:rPr lang="en-US" altLang="zh-CN" baseline="0" dirty="0" smtClean="0"/>
              <a:t> imm16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JALR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1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JALR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r>
              <a:rPr lang="en-US" altLang="zh-CN" dirty="0" smtClean="0"/>
              <a:t>JAL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R31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43B15-AEE2-4EDE-805B-0118061934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9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671BB-4B84-4AFE-AD6B-E13076ECCE2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4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C9F4F-3745-486B-8423-A045D3EFCA1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00A5-EB06-40F9-A22A-0DD1261B6D1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1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D6201-1A08-422A-A8EA-14062CEF0E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44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7818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284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04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2" y="765176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6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10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522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651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49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B13CC-575B-48B7-A4A4-680D6F09322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62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955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485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603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40" y="44449"/>
            <a:ext cx="2141537" cy="64087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49"/>
            <a:ext cx="6275388" cy="64087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13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xp1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1754326"/>
          </a:xfrm>
        </p:spPr>
        <p:txBody>
          <a:bodyPr lIns="0" tIns="36000" rIns="0" bIns="36000">
            <a:spAutoFit/>
          </a:bodyPr>
          <a:lstStyle>
            <a:lvl1pPr marL="342900" indent="-342900" fontAlgn="ctr">
              <a:spcBef>
                <a:spcPts val="1200"/>
              </a:spcBef>
              <a:buClr>
                <a:srgbClr val="00B050"/>
              </a:buClr>
              <a:buSzPct val="50000"/>
              <a:buFont typeface="Wingdings" panose="05000000000000000000" pitchFamily="2" charset="2"/>
              <a:buChar char=""/>
              <a:defRPr sz="2400">
                <a:latin typeface="Calibri" panose="020F0502020204030204" pitchFamily="34" charset="0"/>
              </a:defRPr>
            </a:lvl1pPr>
            <a:lvl2pPr marL="742950" indent="-285750" fontAlgn="ctr"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defRPr sz="2000">
                <a:latin typeface="Calibri" panose="020F0502020204030204" pitchFamily="34" charset="0"/>
              </a:defRPr>
            </a:lvl2pPr>
            <a:lvl3pPr marL="1143000" indent="-228600" fontAlgn="ctr">
              <a:spcBef>
                <a:spcPts val="12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1800">
                <a:latin typeface="Calibri" panose="020F0502020204030204" pitchFamily="34" charset="0"/>
              </a:defRPr>
            </a:lvl3pPr>
            <a:lvl4pPr fontAlgn="ctr">
              <a:spcBef>
                <a:spcPts val="1200"/>
              </a:spcBef>
              <a:defRPr sz="1600">
                <a:latin typeface="Calibri" panose="020F0502020204030204" pitchFamily="34" charset="0"/>
              </a:defRPr>
            </a:lvl4pPr>
            <a:lvl5pPr fontAlgn="ctr">
              <a:spcBef>
                <a:spcPts val="1200"/>
              </a:spcBef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CADB6BF-4A37-4E7D-B733-0E25190EE00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 anchor="b"/>
          <a:lstStyle>
            <a:lvl1pPr algn="ctr">
              <a:defRPr sz="1600"/>
            </a:lvl1pPr>
          </a:lstStyle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04" y="6423855"/>
            <a:ext cx="3168000" cy="37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320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2421-38A3-4B8F-AC0C-A287342D8BD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15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3B87-5ACC-4474-95D1-27D154D746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37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F36E-673F-4011-B4CA-B4DEA1D187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02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72FD-10A6-431E-93A3-36830904F4F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79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E8B1-29A2-474D-BB9C-EB963A00BC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6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4178-7D30-4D76-9FFC-CB98E2373F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99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8233-D35D-49D6-8459-69B545DD7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05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8D94-87AF-41FB-A85A-F1F17E1741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35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5611-3454-42A4-8296-7F4BC08711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01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E61A-1BAE-449C-A9DA-F8C4754A03D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7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11E9-1FAD-4C96-8249-2BBC6AA122C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北京航空航天大学计算机学院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1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702" y="501651"/>
            <a:ext cx="7800975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1"/>
            <a:ext cx="7924800" cy="46085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7D6DEF7-ABF2-42B7-A2BC-12F8008EDA6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45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C8FC-9246-4E9F-9937-E75CB1A718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C8FC-9246-4E9F-9937-E75CB1A718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97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C8FC-9246-4E9F-9937-E75CB1A718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89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3814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4961-E803-48BA-B11E-677E1BE35E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00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606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0503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7499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6514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035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2196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7474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8750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446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19A7B-6464-47AE-BB78-897F0EFE07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FE64-C330-4A8F-A350-DFF99AAEC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0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B53E-4314-451A-9393-34CE38FAF3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4CB82-F4E9-4BEF-B1CF-252F69E87D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BB47A-6BDB-4E21-9B0C-A4EA55F50F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3934F-FD6A-450A-866B-C7FD4B2EEF26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79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5" y="765176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666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1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1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35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130621"/>
            <a:ext cx="9144000" cy="490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36713"/>
            <a:ext cx="8928992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4654-5322-4622-82A1-7457C47F510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1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4" r:id="rId13"/>
    <p:sldLayoutId id="2147483865" r:id="rId14"/>
    <p:sldLayoutId id="2147483866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97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52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457200" y="1268760"/>
            <a:ext cx="820718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latin typeface="Cambria" pitchFamily="18" charset="0"/>
                <a:ea typeface="黑体" pitchFamily="49" charset="-122"/>
              </a:rPr>
              <a:t>流水线处理器</a:t>
            </a:r>
            <a:endParaRPr kumimoji="1" lang="en-US" altLang="zh-CN" sz="4800" dirty="0" smtClean="0"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latin typeface="Cambria" pitchFamily="18" charset="0"/>
                <a:ea typeface="黑体" pitchFamily="49" charset="-122"/>
              </a:rPr>
              <a:t>形式建模综合方法</a:t>
            </a:r>
            <a:endParaRPr kumimoji="1" lang="en-US" altLang="zh-CN" sz="4800" dirty="0" smtClean="0"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4800" dirty="0" smtClean="0">
                <a:latin typeface="Cambria" pitchFamily="18" charset="0"/>
                <a:ea typeface="黑体" pitchFamily="49" charset="-122"/>
              </a:rPr>
              <a:t>（</a:t>
            </a:r>
            <a:r>
              <a:rPr kumimoji="1" lang="en-US" altLang="zh-CN" sz="4800" dirty="0" smtClean="0">
                <a:latin typeface="Cambria" pitchFamily="18" charset="0"/>
                <a:ea typeface="黑体" pitchFamily="49" charset="-122"/>
              </a:rPr>
              <a:t>2019</a:t>
            </a:r>
            <a:r>
              <a:rPr kumimoji="1" lang="zh-CN" altLang="en-US" sz="4800" dirty="0" smtClean="0">
                <a:latin typeface="Cambria" pitchFamily="18" charset="0"/>
                <a:ea typeface="黑体" pitchFamily="49" charset="-122"/>
              </a:rPr>
              <a:t>级</a:t>
            </a:r>
            <a:r>
              <a:rPr kumimoji="1" lang="zh-CN" altLang="en-US" sz="4800" dirty="0" smtClean="0">
                <a:latin typeface="Cambria" pitchFamily="18" charset="0"/>
                <a:ea typeface="黑体" pitchFamily="49" charset="-122"/>
              </a:rPr>
              <a:t>）</a:t>
            </a:r>
            <a:endParaRPr kumimoji="1" lang="en-US" altLang="zh-CN" sz="4800" dirty="0" smtClean="0">
              <a:latin typeface="Cambria" pitchFamily="18" charset="0"/>
              <a:ea typeface="黑体" pitchFamily="49" charset="-122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</a:pPr>
            <a:endParaRPr kumimoji="1" lang="zh-CN" altLang="en-US" sz="4800" dirty="0">
              <a:solidFill>
                <a:srgbClr val="FF0000"/>
              </a:solidFill>
              <a:latin typeface="Cambria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9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6997347" cy="150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基础指令集与标准流水线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996580"/>
          </a:xfrm>
        </p:spPr>
        <p:txBody>
          <a:bodyPr/>
          <a:lstStyle/>
          <a:p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addu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subu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jalr</a:t>
            </a:r>
            <a:endParaRPr lang="en-US" altLang="zh-CN" dirty="0" smtClean="0"/>
          </a:p>
          <a:p>
            <a:r>
              <a:rPr lang="zh-CN" altLang="en-US" dirty="0" smtClean="0"/>
              <a:t>典型指令；可以支持大多数程序需求</a:t>
            </a:r>
            <a:endParaRPr lang="en-US" altLang="zh-CN" dirty="0" smtClean="0"/>
          </a:p>
          <a:p>
            <a:r>
              <a:rPr lang="en-US" altLang="zh-CN" dirty="0" err="1" smtClean="0"/>
              <a:t>jal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jalr</a:t>
            </a:r>
            <a:r>
              <a:rPr lang="zh-CN" altLang="en-US" dirty="0" smtClean="0"/>
              <a:t>：涉及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个写入操作，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写入，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比较特殊的指令</a:t>
            </a:r>
          </a:p>
          <a:p>
            <a:endParaRPr lang="en-US" altLang="zh-CN" sz="2800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8388532" y="-10725"/>
            <a:ext cx="736099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LW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SW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ADDU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SUBU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ORI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LUI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BEQ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JAL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JALR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3" y="4518426"/>
            <a:ext cx="7192747" cy="163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891" y="3750138"/>
            <a:ext cx="13239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6106760"/>
            <a:ext cx="3128625" cy="56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637" y="2851597"/>
            <a:ext cx="3406725" cy="5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5" y="765177"/>
            <a:ext cx="8715375" cy="2325271"/>
          </a:xfrm>
        </p:spPr>
        <p:txBody>
          <a:bodyPr/>
          <a:lstStyle/>
          <a:p>
            <a:r>
              <a:rPr lang="zh-CN" altLang="en-US" dirty="0"/>
              <a:t>流水线：以性能为目标的标准流水线</a:t>
            </a:r>
            <a:endParaRPr lang="en-US" altLang="zh-CN" dirty="0"/>
          </a:p>
          <a:p>
            <a:pPr lvl="1"/>
            <a:r>
              <a:rPr lang="zh-CN" altLang="en-US" dirty="0"/>
              <a:t>数据冒险：</a:t>
            </a:r>
            <a:r>
              <a:rPr lang="zh-CN" altLang="en-US" dirty="0" smtClean="0"/>
              <a:t>转发、暂停</a:t>
            </a:r>
            <a:endParaRPr lang="en-US" altLang="zh-CN" dirty="0"/>
          </a:p>
          <a:p>
            <a:pPr lvl="1"/>
            <a:r>
              <a:rPr lang="zh-CN" altLang="en-US" dirty="0"/>
              <a:t>控制冒险：</a:t>
            </a:r>
            <a:r>
              <a:rPr lang="zh-CN" altLang="en-US" dirty="0" smtClean="0"/>
              <a:t>分支比较前移、转发、暂停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基础指令集与标准流水线</a:t>
            </a:r>
            <a:endParaRPr lang="zh-CN" altLang="en-US" dirty="0"/>
          </a:p>
        </p:txBody>
      </p:sp>
      <p:sp>
        <p:nvSpPr>
          <p:cNvPr id="227" name="矩形 226"/>
          <p:cNvSpPr/>
          <p:nvPr/>
        </p:nvSpPr>
        <p:spPr bwMode="auto">
          <a:xfrm>
            <a:off x="0" y="5985302"/>
            <a:ext cx="9144000" cy="3686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228" name="Line 46"/>
          <p:cNvSpPr>
            <a:spLocks noChangeShapeType="1"/>
          </p:cNvSpPr>
          <p:nvPr/>
        </p:nvSpPr>
        <p:spPr bwMode="auto">
          <a:xfrm>
            <a:off x="2123756" y="3285001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9" name="Line 96"/>
          <p:cNvSpPr>
            <a:spLocks noChangeShapeType="1"/>
          </p:cNvSpPr>
          <p:nvPr/>
        </p:nvSpPr>
        <p:spPr bwMode="auto">
          <a:xfrm>
            <a:off x="2123756" y="2996969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0" name="Line 106"/>
          <p:cNvSpPr>
            <a:spLocks noChangeShapeType="1"/>
          </p:cNvSpPr>
          <p:nvPr/>
        </p:nvSpPr>
        <p:spPr bwMode="auto">
          <a:xfrm flipV="1">
            <a:off x="1764844" y="3636129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1" name="Line 134"/>
          <p:cNvSpPr>
            <a:spLocks noChangeShapeType="1"/>
          </p:cNvSpPr>
          <p:nvPr/>
        </p:nvSpPr>
        <p:spPr bwMode="auto">
          <a:xfrm flipV="1">
            <a:off x="539460" y="3357005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2" name="Line 135"/>
          <p:cNvSpPr>
            <a:spLocks noChangeShapeType="1"/>
          </p:cNvSpPr>
          <p:nvPr/>
        </p:nvSpPr>
        <p:spPr bwMode="auto">
          <a:xfrm>
            <a:off x="899490" y="3357005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3" name="Rectangle 12"/>
          <p:cNvSpPr>
            <a:spLocks noChangeArrowheads="1"/>
          </p:cNvSpPr>
          <p:nvPr/>
        </p:nvSpPr>
        <p:spPr bwMode="auto">
          <a:xfrm>
            <a:off x="1187530" y="2852953"/>
            <a:ext cx="576000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34" name="Text Box 13"/>
          <p:cNvSpPr txBox="1">
            <a:spLocks noChangeArrowheads="1"/>
          </p:cNvSpPr>
          <p:nvPr/>
        </p:nvSpPr>
        <p:spPr bwMode="auto">
          <a:xfrm>
            <a:off x="1246075" y="3227953"/>
            <a:ext cx="4994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A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35" name="Text Box 13"/>
          <p:cNvSpPr txBox="1">
            <a:spLocks noChangeArrowheads="1"/>
          </p:cNvSpPr>
          <p:nvPr/>
        </p:nvSpPr>
        <p:spPr bwMode="auto">
          <a:xfrm>
            <a:off x="1495788" y="3551048"/>
            <a:ext cx="2497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RD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36" name="Rectangle 3"/>
          <p:cNvSpPr>
            <a:spLocks noChangeArrowheads="1"/>
          </p:cNvSpPr>
          <p:nvPr/>
        </p:nvSpPr>
        <p:spPr bwMode="auto">
          <a:xfrm>
            <a:off x="683460" y="3068965"/>
            <a:ext cx="216024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37" name="组合 9"/>
          <p:cNvGrpSpPr/>
          <p:nvPr/>
        </p:nvGrpSpPr>
        <p:grpSpPr>
          <a:xfrm>
            <a:off x="785346" y="3573036"/>
            <a:ext cx="72008" cy="80540"/>
            <a:chOff x="287524" y="3070225"/>
            <a:chExt cx="72008" cy="80540"/>
          </a:xfrm>
        </p:grpSpPr>
        <p:cxnSp>
          <p:nvCxnSpPr>
            <p:cNvPr id="238" name="直接连接符 237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7" name="Group 131"/>
          <p:cNvGrpSpPr>
            <a:grpSpLocks/>
          </p:cNvGrpSpPr>
          <p:nvPr/>
        </p:nvGrpSpPr>
        <p:grpSpPr bwMode="auto">
          <a:xfrm>
            <a:off x="107380" y="3212997"/>
            <a:ext cx="1584000" cy="2304000"/>
            <a:chOff x="4286" y="1525"/>
            <a:chExt cx="363" cy="272"/>
          </a:xfrm>
        </p:grpSpPr>
        <p:sp>
          <p:nvSpPr>
            <p:cNvPr id="26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4" name="Line 55"/>
          <p:cNvSpPr>
            <a:spLocks noChangeShapeType="1"/>
          </p:cNvSpPr>
          <p:nvPr/>
        </p:nvSpPr>
        <p:spPr bwMode="auto">
          <a:xfrm>
            <a:off x="3707880" y="3212985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5" name="组合 279"/>
          <p:cNvGrpSpPr/>
          <p:nvPr/>
        </p:nvGrpSpPr>
        <p:grpSpPr>
          <a:xfrm>
            <a:off x="2915770" y="2852953"/>
            <a:ext cx="791790" cy="1224000"/>
            <a:chOff x="3132139" y="3933056"/>
            <a:chExt cx="863600" cy="1800225"/>
          </a:xfrm>
        </p:grpSpPr>
        <p:sp>
          <p:nvSpPr>
            <p:cNvPr id="266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267" name="Text Box 17"/>
            <p:cNvSpPr txBox="1">
              <a:spLocks noChangeArrowheads="1"/>
            </p:cNvSpPr>
            <p:nvPr/>
          </p:nvSpPr>
          <p:spPr bwMode="auto">
            <a:xfrm>
              <a:off x="3168333" y="4004491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68" name="Text Box 18"/>
            <p:cNvSpPr txBox="1">
              <a:spLocks noChangeArrowheads="1"/>
            </p:cNvSpPr>
            <p:nvPr/>
          </p:nvSpPr>
          <p:spPr bwMode="auto">
            <a:xfrm>
              <a:off x="3154044" y="4420418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</a:t>
              </a:r>
              <a:r>
                <a:rPr lang="en-US" altLang="zh-CN" sz="1000" smtClean="0">
                  <a:solidFill>
                    <a:srgbClr val="000000"/>
                  </a:solidFill>
                </a:rPr>
                <a:t>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5" name="Text Box 19"/>
            <p:cNvSpPr txBox="1">
              <a:spLocks noChangeArrowheads="1"/>
            </p:cNvSpPr>
            <p:nvPr/>
          </p:nvSpPr>
          <p:spPr bwMode="auto">
            <a:xfrm>
              <a:off x="3168333" y="4941117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A3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6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34283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7" name="Text Box 21"/>
            <p:cNvSpPr txBox="1">
              <a:spLocks noChangeArrowheads="1"/>
            </p:cNvSpPr>
            <p:nvPr/>
          </p:nvSpPr>
          <p:spPr bwMode="auto">
            <a:xfrm>
              <a:off x="3613234" y="4356685"/>
              <a:ext cx="35984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9" name="Text Box 22"/>
            <p:cNvSpPr txBox="1">
              <a:spLocks noChangeArrowheads="1"/>
            </p:cNvSpPr>
            <p:nvPr/>
          </p:nvSpPr>
          <p:spPr bwMode="auto">
            <a:xfrm>
              <a:off x="3613234" y="5189425"/>
              <a:ext cx="359842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90" name="组合 300"/>
          <p:cNvGrpSpPr/>
          <p:nvPr/>
        </p:nvGrpSpPr>
        <p:grpSpPr>
          <a:xfrm>
            <a:off x="3563758" y="3996550"/>
            <a:ext cx="72008" cy="80540"/>
            <a:chOff x="287524" y="3070225"/>
            <a:chExt cx="72008" cy="80540"/>
          </a:xfrm>
        </p:grpSpPr>
        <p:cxnSp>
          <p:nvCxnSpPr>
            <p:cNvPr id="301" name="直接连接符 300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3" name="组合 61"/>
          <p:cNvGrpSpPr/>
          <p:nvPr/>
        </p:nvGrpSpPr>
        <p:grpSpPr>
          <a:xfrm>
            <a:off x="6294980" y="3213125"/>
            <a:ext cx="432000" cy="1008000"/>
            <a:chOff x="3132137" y="4337869"/>
            <a:chExt cx="582176" cy="1179364"/>
          </a:xfrm>
        </p:grpSpPr>
        <p:sp>
          <p:nvSpPr>
            <p:cNvPr id="304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5" name="Text Box 24"/>
            <p:cNvSpPr txBox="1">
              <a:spLocks noChangeArrowheads="1"/>
            </p:cNvSpPr>
            <p:nvPr/>
          </p:nvSpPr>
          <p:spPr bwMode="auto">
            <a:xfrm>
              <a:off x="3199963" y="4782220"/>
              <a:ext cx="356443" cy="30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306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Zero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307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308" name="Line 49"/>
          <p:cNvSpPr>
            <a:spLocks noChangeShapeType="1"/>
          </p:cNvSpPr>
          <p:nvPr/>
        </p:nvSpPr>
        <p:spPr bwMode="auto">
          <a:xfrm flipV="1">
            <a:off x="2123764" y="4437149"/>
            <a:ext cx="93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09" name="组合 116"/>
          <p:cNvGrpSpPr/>
          <p:nvPr/>
        </p:nvGrpSpPr>
        <p:grpSpPr>
          <a:xfrm rot="10800000" flipH="1" flipV="1">
            <a:off x="3059836" y="4221125"/>
            <a:ext cx="648000" cy="292235"/>
            <a:chOff x="3132138" y="4581128"/>
            <a:chExt cx="717226" cy="292234"/>
          </a:xfrm>
        </p:grpSpPr>
        <p:cxnSp>
          <p:nvCxnSpPr>
            <p:cNvPr id="310" name="直接连接符 30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42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10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10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315" name="Line 38"/>
          <p:cNvSpPr>
            <a:spLocks noChangeShapeType="1"/>
          </p:cNvSpPr>
          <p:nvPr/>
        </p:nvSpPr>
        <p:spPr bwMode="auto">
          <a:xfrm>
            <a:off x="3707880" y="3716997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6" name="任意多边形 315"/>
          <p:cNvSpPr/>
          <p:nvPr/>
        </p:nvSpPr>
        <p:spPr bwMode="auto">
          <a:xfrm>
            <a:off x="6012176" y="3861109"/>
            <a:ext cx="144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" name="Line 55"/>
          <p:cNvSpPr>
            <a:spLocks noChangeShapeType="1"/>
          </p:cNvSpPr>
          <p:nvPr/>
        </p:nvSpPr>
        <p:spPr bwMode="auto">
          <a:xfrm>
            <a:off x="5724196" y="3933060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8" name="Line 55"/>
          <p:cNvSpPr>
            <a:spLocks noChangeShapeType="1"/>
          </p:cNvSpPr>
          <p:nvPr/>
        </p:nvSpPr>
        <p:spPr bwMode="auto">
          <a:xfrm>
            <a:off x="6726980" y="378906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19" name="组合 175"/>
          <p:cNvGrpSpPr/>
          <p:nvPr/>
        </p:nvGrpSpPr>
        <p:grpSpPr>
          <a:xfrm>
            <a:off x="7446944" y="3565368"/>
            <a:ext cx="576000" cy="864000"/>
            <a:chOff x="3312847" y="4365105"/>
            <a:chExt cx="684861" cy="1214384"/>
          </a:xfrm>
        </p:grpSpPr>
        <p:sp>
          <p:nvSpPr>
            <p:cNvPr id="320" name="Rectangle 12"/>
            <p:cNvSpPr>
              <a:spLocks noChangeArrowheads="1"/>
            </p:cNvSpPr>
            <p:nvPr/>
          </p:nvSpPr>
          <p:spPr bwMode="auto">
            <a:xfrm>
              <a:off x="3312847" y="4365105"/>
              <a:ext cx="684861" cy="1214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t">
              <a:noAutofit/>
            </a:bodyPr>
            <a:lstStyle/>
            <a:p>
              <a:pPr algn="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321" name="Text Box 13"/>
            <p:cNvSpPr txBox="1">
              <a:spLocks noChangeArrowheads="1"/>
            </p:cNvSpPr>
            <p:nvPr/>
          </p:nvSpPr>
          <p:spPr bwMode="auto">
            <a:xfrm>
              <a:off x="3347864" y="4550234"/>
              <a:ext cx="606925" cy="15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       RD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322" name="Text Box 13"/>
            <p:cNvSpPr txBox="1">
              <a:spLocks noChangeArrowheads="1"/>
            </p:cNvSpPr>
            <p:nvPr/>
          </p:nvSpPr>
          <p:spPr bwMode="auto">
            <a:xfrm>
              <a:off x="3347864" y="5298046"/>
              <a:ext cx="649844" cy="21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    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23" name="组合 300"/>
          <p:cNvGrpSpPr/>
          <p:nvPr/>
        </p:nvGrpSpPr>
        <p:grpSpPr>
          <a:xfrm flipV="1">
            <a:off x="7596420" y="3564506"/>
            <a:ext cx="72008" cy="80540"/>
            <a:chOff x="287524" y="3070225"/>
            <a:chExt cx="72008" cy="80540"/>
          </a:xfrm>
        </p:grpSpPr>
        <p:cxnSp>
          <p:nvCxnSpPr>
            <p:cNvPr id="324" name="直接连接符 32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6" name="Line 55"/>
          <p:cNvSpPr>
            <a:spLocks noChangeShapeType="1"/>
          </p:cNvSpPr>
          <p:nvPr/>
        </p:nvSpPr>
        <p:spPr bwMode="auto">
          <a:xfrm>
            <a:off x="2123660" y="4663053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27" name="组合 326"/>
          <p:cNvGrpSpPr/>
          <p:nvPr/>
        </p:nvGrpSpPr>
        <p:grpSpPr>
          <a:xfrm>
            <a:off x="2627730" y="3933137"/>
            <a:ext cx="288000" cy="2160000"/>
            <a:chOff x="2771800" y="4661520"/>
            <a:chExt cx="146937" cy="576000"/>
          </a:xfrm>
        </p:grpSpPr>
        <p:sp>
          <p:nvSpPr>
            <p:cNvPr id="328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29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2555708" y="3645041"/>
            <a:ext cx="360000" cy="2592000"/>
            <a:chOff x="2771800" y="4661520"/>
            <a:chExt cx="146937" cy="576000"/>
          </a:xfrm>
        </p:grpSpPr>
        <p:sp>
          <p:nvSpPr>
            <p:cNvPr id="331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32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3" name="Text Box 17"/>
          <p:cNvSpPr txBox="1">
            <a:spLocks noChangeArrowheads="1"/>
          </p:cNvSpPr>
          <p:nvPr/>
        </p:nvSpPr>
        <p:spPr bwMode="auto">
          <a:xfrm>
            <a:off x="2195670" y="2852953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4" name="Text Box 17"/>
          <p:cNvSpPr txBox="1">
            <a:spLocks noChangeArrowheads="1"/>
          </p:cNvSpPr>
          <p:nvPr/>
        </p:nvSpPr>
        <p:spPr bwMode="auto">
          <a:xfrm>
            <a:off x="2195670" y="428790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15:00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5" name="Text Box 17"/>
          <p:cNvSpPr txBox="1">
            <a:spLocks noChangeArrowheads="1"/>
          </p:cNvSpPr>
          <p:nvPr/>
        </p:nvSpPr>
        <p:spPr bwMode="auto">
          <a:xfrm>
            <a:off x="2195670" y="3131113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6" name="Line 49"/>
          <p:cNvSpPr>
            <a:spLocks noChangeShapeType="1"/>
          </p:cNvSpPr>
          <p:nvPr/>
        </p:nvSpPr>
        <p:spPr bwMode="auto">
          <a:xfrm flipV="1">
            <a:off x="2123660" y="5733185"/>
            <a:ext cx="86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7" name="Text Box 17"/>
          <p:cNvSpPr txBox="1">
            <a:spLocks noChangeArrowheads="1"/>
          </p:cNvSpPr>
          <p:nvPr/>
        </p:nvSpPr>
        <p:spPr bwMode="auto">
          <a:xfrm>
            <a:off x="2195566" y="558916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8" name="Text Box 17"/>
          <p:cNvSpPr txBox="1">
            <a:spLocks noChangeArrowheads="1"/>
          </p:cNvSpPr>
          <p:nvPr/>
        </p:nvSpPr>
        <p:spPr bwMode="auto">
          <a:xfrm>
            <a:off x="2195670" y="450916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9" name="Line 55"/>
          <p:cNvSpPr>
            <a:spLocks noChangeShapeType="1"/>
          </p:cNvSpPr>
          <p:nvPr/>
        </p:nvSpPr>
        <p:spPr bwMode="auto">
          <a:xfrm>
            <a:off x="2123660" y="479720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0" name="Text Box 17"/>
          <p:cNvSpPr txBox="1">
            <a:spLocks noChangeArrowheads="1"/>
          </p:cNvSpPr>
          <p:nvPr/>
        </p:nvSpPr>
        <p:spPr bwMode="auto">
          <a:xfrm>
            <a:off x="2195670" y="465318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41" name="Line 55"/>
          <p:cNvSpPr>
            <a:spLocks noChangeShapeType="1"/>
          </p:cNvSpPr>
          <p:nvPr/>
        </p:nvSpPr>
        <p:spPr bwMode="auto">
          <a:xfrm>
            <a:off x="2123660" y="494122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2" name="Text Box 17"/>
          <p:cNvSpPr txBox="1">
            <a:spLocks noChangeArrowheads="1"/>
          </p:cNvSpPr>
          <p:nvPr/>
        </p:nvSpPr>
        <p:spPr bwMode="auto">
          <a:xfrm>
            <a:off x="2195670" y="480714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15:11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43" name="Line 55"/>
          <p:cNvSpPr>
            <a:spLocks noChangeShapeType="1"/>
          </p:cNvSpPr>
          <p:nvPr/>
        </p:nvSpPr>
        <p:spPr bwMode="auto">
          <a:xfrm>
            <a:off x="6732300" y="494122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4" name="AutoShape 150"/>
          <p:cNvSpPr>
            <a:spLocks noChangeArrowheads="1"/>
          </p:cNvSpPr>
          <p:nvPr/>
        </p:nvSpPr>
        <p:spPr bwMode="auto">
          <a:xfrm>
            <a:off x="2808306" y="519321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5" name="Line 55"/>
          <p:cNvSpPr>
            <a:spLocks noChangeShapeType="1"/>
          </p:cNvSpPr>
          <p:nvPr/>
        </p:nvSpPr>
        <p:spPr bwMode="auto">
          <a:xfrm>
            <a:off x="4871107" y="4797205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6" name="Line 55"/>
          <p:cNvSpPr>
            <a:spLocks noChangeShapeType="1"/>
          </p:cNvSpPr>
          <p:nvPr/>
        </p:nvSpPr>
        <p:spPr bwMode="auto">
          <a:xfrm>
            <a:off x="4865350" y="4941225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7" name="Line 38"/>
          <p:cNvSpPr>
            <a:spLocks noChangeShapeType="1"/>
          </p:cNvSpPr>
          <p:nvPr/>
        </p:nvSpPr>
        <p:spPr bwMode="auto">
          <a:xfrm>
            <a:off x="3707836" y="4437156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5796160" y="4149149"/>
            <a:ext cx="216000" cy="288000"/>
            <a:chOff x="2771800" y="4661520"/>
            <a:chExt cx="146937" cy="576000"/>
          </a:xfrm>
        </p:grpSpPr>
        <p:sp>
          <p:nvSpPr>
            <p:cNvPr id="349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50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51" name="Line 133"/>
          <p:cNvSpPr>
            <a:spLocks noChangeShapeType="1"/>
          </p:cNvSpPr>
          <p:nvPr/>
        </p:nvSpPr>
        <p:spPr bwMode="auto">
          <a:xfrm flipH="1">
            <a:off x="4860036" y="4437156"/>
            <a:ext cx="93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2" name="Line 38"/>
          <p:cNvSpPr>
            <a:spLocks noChangeShapeType="1"/>
          </p:cNvSpPr>
          <p:nvPr/>
        </p:nvSpPr>
        <p:spPr bwMode="auto">
          <a:xfrm>
            <a:off x="4862453" y="3789057"/>
            <a:ext cx="7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3" name="Line 55"/>
          <p:cNvSpPr>
            <a:spLocks noChangeShapeType="1"/>
          </p:cNvSpPr>
          <p:nvPr/>
        </p:nvSpPr>
        <p:spPr bwMode="auto">
          <a:xfrm flipV="1">
            <a:off x="4865398" y="3208057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4" name="任意多边形 353"/>
          <p:cNvSpPr/>
          <p:nvPr/>
        </p:nvSpPr>
        <p:spPr bwMode="auto">
          <a:xfrm>
            <a:off x="5583211" y="3717125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355" name="Line 132"/>
          <p:cNvSpPr>
            <a:spLocks noChangeShapeType="1"/>
          </p:cNvSpPr>
          <p:nvPr/>
        </p:nvSpPr>
        <p:spPr bwMode="auto">
          <a:xfrm flipH="1">
            <a:off x="5009366" y="3357209"/>
            <a:ext cx="0" cy="259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6" name="任意多边形 355"/>
          <p:cNvSpPr/>
          <p:nvPr/>
        </p:nvSpPr>
        <p:spPr bwMode="auto">
          <a:xfrm>
            <a:off x="5369456" y="3141045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357" name="Line 55"/>
          <p:cNvSpPr>
            <a:spLocks noChangeShapeType="1"/>
          </p:cNvSpPr>
          <p:nvPr/>
        </p:nvSpPr>
        <p:spPr bwMode="auto">
          <a:xfrm flipV="1">
            <a:off x="5017798" y="3360457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8" name="Line 55"/>
          <p:cNvSpPr>
            <a:spLocks noChangeShapeType="1"/>
          </p:cNvSpPr>
          <p:nvPr/>
        </p:nvSpPr>
        <p:spPr bwMode="auto">
          <a:xfrm flipV="1">
            <a:off x="5009376" y="3933073"/>
            <a:ext cx="57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59" name="组合 358"/>
          <p:cNvGrpSpPr/>
          <p:nvPr/>
        </p:nvGrpSpPr>
        <p:grpSpPr>
          <a:xfrm>
            <a:off x="5148107" y="3501025"/>
            <a:ext cx="220294" cy="2592000"/>
            <a:chOff x="2771800" y="4661520"/>
            <a:chExt cx="149858" cy="576000"/>
          </a:xfrm>
        </p:grpSpPr>
        <p:sp>
          <p:nvSpPr>
            <p:cNvPr id="360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61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6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62" name="AutoShape 150"/>
          <p:cNvSpPr>
            <a:spLocks noChangeArrowheads="1"/>
          </p:cNvSpPr>
          <p:nvPr/>
        </p:nvSpPr>
        <p:spPr bwMode="auto">
          <a:xfrm>
            <a:off x="4973362" y="389706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3" name="Line 55"/>
          <p:cNvSpPr>
            <a:spLocks noChangeShapeType="1"/>
          </p:cNvSpPr>
          <p:nvPr/>
        </p:nvSpPr>
        <p:spPr bwMode="auto">
          <a:xfrm flipV="1">
            <a:off x="5153382" y="4077089"/>
            <a:ext cx="43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4" name="AutoShape 150"/>
          <p:cNvSpPr>
            <a:spLocks noChangeArrowheads="1"/>
          </p:cNvSpPr>
          <p:nvPr/>
        </p:nvSpPr>
        <p:spPr bwMode="auto">
          <a:xfrm>
            <a:off x="5117378" y="404108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5" name="Line 55"/>
          <p:cNvSpPr>
            <a:spLocks noChangeShapeType="1"/>
          </p:cNvSpPr>
          <p:nvPr/>
        </p:nvSpPr>
        <p:spPr bwMode="auto">
          <a:xfrm>
            <a:off x="6156192" y="400508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6" name="Line 55"/>
          <p:cNvSpPr>
            <a:spLocks noChangeShapeType="1"/>
          </p:cNvSpPr>
          <p:nvPr/>
        </p:nvSpPr>
        <p:spPr bwMode="auto">
          <a:xfrm>
            <a:off x="5508126" y="3429016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7" name="Line 55"/>
          <p:cNvSpPr>
            <a:spLocks noChangeShapeType="1"/>
          </p:cNvSpPr>
          <p:nvPr/>
        </p:nvSpPr>
        <p:spPr bwMode="auto">
          <a:xfrm>
            <a:off x="7086874" y="3789065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68" name="组合 367"/>
          <p:cNvGrpSpPr/>
          <p:nvPr/>
        </p:nvGrpSpPr>
        <p:grpSpPr>
          <a:xfrm>
            <a:off x="5868144" y="3933085"/>
            <a:ext cx="1080000" cy="360000"/>
            <a:chOff x="5292096" y="3573270"/>
            <a:chExt cx="1800000" cy="575830"/>
          </a:xfrm>
        </p:grpSpPr>
        <p:sp>
          <p:nvSpPr>
            <p:cNvPr id="369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70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71" name="AutoShape 150"/>
          <p:cNvSpPr>
            <a:spLocks noChangeArrowheads="1"/>
          </p:cNvSpPr>
          <p:nvPr/>
        </p:nvSpPr>
        <p:spPr bwMode="auto">
          <a:xfrm>
            <a:off x="5832710" y="389763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2" name="Line 55"/>
          <p:cNvSpPr>
            <a:spLocks noChangeShapeType="1"/>
          </p:cNvSpPr>
          <p:nvPr/>
        </p:nvSpPr>
        <p:spPr bwMode="auto">
          <a:xfrm>
            <a:off x="7086874" y="4293136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3" name="AutoShape 150"/>
          <p:cNvSpPr>
            <a:spLocks noChangeArrowheads="1"/>
          </p:cNvSpPr>
          <p:nvPr/>
        </p:nvSpPr>
        <p:spPr bwMode="auto">
          <a:xfrm>
            <a:off x="7200772" y="454514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4" name="Line 55"/>
          <p:cNvSpPr>
            <a:spLocks noChangeShapeType="1"/>
          </p:cNvSpPr>
          <p:nvPr/>
        </p:nvSpPr>
        <p:spPr bwMode="auto">
          <a:xfrm>
            <a:off x="8022998" y="378906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5" name="Line 133"/>
          <p:cNvSpPr>
            <a:spLocks noChangeShapeType="1"/>
          </p:cNvSpPr>
          <p:nvPr/>
        </p:nvSpPr>
        <p:spPr bwMode="auto">
          <a:xfrm>
            <a:off x="7236374" y="4581176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6" name="Group 131"/>
          <p:cNvGrpSpPr>
            <a:grpSpLocks/>
          </p:cNvGrpSpPr>
          <p:nvPr/>
        </p:nvGrpSpPr>
        <p:grpSpPr bwMode="auto">
          <a:xfrm flipH="1" flipV="1">
            <a:off x="8820600" y="4509165"/>
            <a:ext cx="72000" cy="1584000"/>
            <a:chOff x="4286" y="1525"/>
            <a:chExt cx="363" cy="272"/>
          </a:xfrm>
        </p:grpSpPr>
        <p:sp>
          <p:nvSpPr>
            <p:cNvPr id="37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7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79" name="Line 160"/>
          <p:cNvSpPr>
            <a:spLocks noChangeShapeType="1"/>
          </p:cNvSpPr>
          <p:nvPr/>
        </p:nvSpPr>
        <p:spPr bwMode="auto">
          <a:xfrm flipH="1" flipV="1">
            <a:off x="2627730" y="6093385"/>
            <a:ext cx="62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0" name="Line 55"/>
          <p:cNvSpPr>
            <a:spLocks noChangeShapeType="1"/>
          </p:cNvSpPr>
          <p:nvPr/>
        </p:nvSpPr>
        <p:spPr bwMode="auto">
          <a:xfrm>
            <a:off x="8388444" y="4581176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1" name="Line 133"/>
          <p:cNvSpPr>
            <a:spLocks noChangeShapeType="1"/>
          </p:cNvSpPr>
          <p:nvPr/>
        </p:nvSpPr>
        <p:spPr bwMode="auto">
          <a:xfrm>
            <a:off x="7095044" y="4941225"/>
            <a:ext cx="115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2" name="Group 131"/>
          <p:cNvGrpSpPr>
            <a:grpSpLocks/>
          </p:cNvGrpSpPr>
          <p:nvPr/>
        </p:nvGrpSpPr>
        <p:grpSpPr bwMode="auto">
          <a:xfrm flipH="1" flipV="1">
            <a:off x="8383144" y="4941225"/>
            <a:ext cx="144000" cy="1296000"/>
            <a:chOff x="4286" y="1525"/>
            <a:chExt cx="363" cy="272"/>
          </a:xfrm>
        </p:grpSpPr>
        <p:sp>
          <p:nvSpPr>
            <p:cNvPr id="383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84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85" name="Line 160"/>
          <p:cNvSpPr>
            <a:spLocks noChangeShapeType="1"/>
          </p:cNvSpPr>
          <p:nvPr/>
        </p:nvSpPr>
        <p:spPr bwMode="auto">
          <a:xfrm flipH="1" flipV="1">
            <a:off x="2556570" y="6237405"/>
            <a:ext cx="59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6" name="AutoShape 150"/>
          <p:cNvSpPr>
            <a:spLocks noChangeArrowheads="1"/>
          </p:cNvSpPr>
          <p:nvPr/>
        </p:nvSpPr>
        <p:spPr bwMode="auto">
          <a:xfrm>
            <a:off x="7200776" y="375362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7" name="Line 164"/>
          <p:cNvSpPr>
            <a:spLocks noChangeShapeType="1"/>
          </p:cNvSpPr>
          <p:nvPr/>
        </p:nvSpPr>
        <p:spPr bwMode="auto">
          <a:xfrm flipH="1" flipV="1">
            <a:off x="7236210" y="3789365"/>
            <a:ext cx="0" cy="216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8" name="Line 160"/>
          <p:cNvSpPr>
            <a:spLocks noChangeShapeType="1"/>
          </p:cNvSpPr>
          <p:nvPr/>
        </p:nvSpPr>
        <p:spPr bwMode="auto">
          <a:xfrm flipH="1" flipV="1">
            <a:off x="3923910" y="5949365"/>
            <a:ext cx="331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9" name="AutoShape 150"/>
          <p:cNvSpPr>
            <a:spLocks noChangeArrowheads="1"/>
          </p:cNvSpPr>
          <p:nvPr/>
        </p:nvSpPr>
        <p:spPr bwMode="auto">
          <a:xfrm>
            <a:off x="4968046" y="591386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0" name="AutoShape 150"/>
          <p:cNvSpPr>
            <a:spLocks noChangeArrowheads="1"/>
          </p:cNvSpPr>
          <p:nvPr/>
        </p:nvSpPr>
        <p:spPr bwMode="auto">
          <a:xfrm>
            <a:off x="1007598" y="332100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1" name="组合 61"/>
          <p:cNvGrpSpPr/>
          <p:nvPr/>
        </p:nvGrpSpPr>
        <p:grpSpPr>
          <a:xfrm>
            <a:off x="1259655" y="4941189"/>
            <a:ext cx="216000" cy="504000"/>
            <a:chOff x="3132137" y="4337869"/>
            <a:chExt cx="582173" cy="1179364"/>
          </a:xfrm>
        </p:grpSpPr>
        <p:sp>
          <p:nvSpPr>
            <p:cNvPr id="392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3" name="Text Box 24"/>
            <p:cNvSpPr txBox="1">
              <a:spLocks noChangeArrowheads="1"/>
            </p:cNvSpPr>
            <p:nvPr/>
          </p:nvSpPr>
          <p:spPr bwMode="auto">
            <a:xfrm>
              <a:off x="3326222" y="4575165"/>
              <a:ext cx="285152" cy="72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b="1" smtClean="0">
                  <a:solidFill>
                    <a:srgbClr val="000000"/>
                  </a:solidFill>
                  <a:latin typeface="Cambria" pitchFamily="18" charset="0"/>
                </a:rPr>
                <a:t>+</a:t>
              </a:r>
              <a:endParaRPr kumimoji="0" lang="en-US" altLang="zh-CN" sz="16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394" name="Line 49"/>
          <p:cNvSpPr>
            <a:spLocks noChangeShapeType="1"/>
          </p:cNvSpPr>
          <p:nvPr/>
        </p:nvSpPr>
        <p:spPr bwMode="auto">
          <a:xfrm flipV="1">
            <a:off x="1475656" y="5229229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5" name="Line 134"/>
          <p:cNvSpPr>
            <a:spLocks noChangeShapeType="1"/>
          </p:cNvSpPr>
          <p:nvPr/>
        </p:nvSpPr>
        <p:spPr bwMode="auto">
          <a:xfrm flipV="1">
            <a:off x="107380" y="3212932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6" name="AutoShape 150"/>
          <p:cNvSpPr>
            <a:spLocks noChangeArrowheads="1"/>
          </p:cNvSpPr>
          <p:nvPr/>
        </p:nvSpPr>
        <p:spPr bwMode="auto">
          <a:xfrm>
            <a:off x="1655676" y="519368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7" name="Line 164"/>
          <p:cNvSpPr>
            <a:spLocks noChangeShapeType="1"/>
          </p:cNvSpPr>
          <p:nvPr/>
        </p:nvSpPr>
        <p:spPr bwMode="auto">
          <a:xfrm flipH="1" flipV="1">
            <a:off x="1691680" y="5229216"/>
            <a:ext cx="0" cy="28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 u="sng">
              <a:solidFill>
                <a:srgbClr val="000000"/>
              </a:solidFill>
            </a:endParaRPr>
          </a:p>
        </p:txBody>
      </p:sp>
      <p:grpSp>
        <p:nvGrpSpPr>
          <p:cNvPr id="398" name="Group 131"/>
          <p:cNvGrpSpPr>
            <a:grpSpLocks/>
          </p:cNvGrpSpPr>
          <p:nvPr/>
        </p:nvGrpSpPr>
        <p:grpSpPr bwMode="auto">
          <a:xfrm>
            <a:off x="1043550" y="3393017"/>
            <a:ext cx="216000" cy="1728000"/>
            <a:chOff x="4286" y="1525"/>
            <a:chExt cx="363" cy="272"/>
          </a:xfrm>
        </p:grpSpPr>
        <p:sp>
          <p:nvSpPr>
            <p:cNvPr id="399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00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01" name="Group 131"/>
          <p:cNvGrpSpPr>
            <a:grpSpLocks/>
          </p:cNvGrpSpPr>
          <p:nvPr/>
        </p:nvGrpSpPr>
        <p:grpSpPr bwMode="auto">
          <a:xfrm>
            <a:off x="179512" y="3357014"/>
            <a:ext cx="3528000" cy="2520343"/>
            <a:chOff x="4286" y="1525"/>
            <a:chExt cx="363" cy="272"/>
          </a:xfrm>
        </p:grpSpPr>
        <p:sp>
          <p:nvSpPr>
            <p:cNvPr id="40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0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04" name="Line 134"/>
          <p:cNvSpPr>
            <a:spLocks noChangeShapeType="1"/>
          </p:cNvSpPr>
          <p:nvPr/>
        </p:nvSpPr>
        <p:spPr bwMode="auto">
          <a:xfrm flipV="1">
            <a:off x="251420" y="3500973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05" name="Line 134"/>
          <p:cNvSpPr>
            <a:spLocks noChangeShapeType="1"/>
          </p:cNvSpPr>
          <p:nvPr/>
        </p:nvSpPr>
        <p:spPr bwMode="auto">
          <a:xfrm flipV="1">
            <a:off x="1043510" y="5301169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06" name="Text Box 17"/>
          <p:cNvSpPr txBox="1">
            <a:spLocks noChangeArrowheads="1"/>
          </p:cNvSpPr>
          <p:nvPr/>
        </p:nvSpPr>
        <p:spPr bwMode="auto">
          <a:xfrm>
            <a:off x="1038576" y="5157149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0000"/>
                </a:solidFill>
              </a:rPr>
              <a:t>4</a:t>
            </a:r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07" name="组合 406"/>
          <p:cNvGrpSpPr/>
          <p:nvPr/>
        </p:nvGrpSpPr>
        <p:grpSpPr>
          <a:xfrm>
            <a:off x="1979640" y="2852936"/>
            <a:ext cx="144000" cy="2952000"/>
            <a:chOff x="6948350" y="2637380"/>
            <a:chExt cx="144000" cy="3420000"/>
          </a:xfrm>
        </p:grpSpPr>
        <p:sp>
          <p:nvSpPr>
            <p:cNvPr id="40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0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10" name="直接连接符 40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直接连接符 41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12" name="Line 132"/>
          <p:cNvSpPr>
            <a:spLocks noChangeShapeType="1"/>
          </p:cNvSpPr>
          <p:nvPr/>
        </p:nvSpPr>
        <p:spPr bwMode="auto">
          <a:xfrm flipH="1">
            <a:off x="3851900" y="3357005"/>
            <a:ext cx="0" cy="273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3" name="Line 55"/>
          <p:cNvSpPr>
            <a:spLocks noChangeShapeType="1"/>
          </p:cNvSpPr>
          <p:nvPr/>
        </p:nvSpPr>
        <p:spPr bwMode="auto">
          <a:xfrm>
            <a:off x="3851900" y="3357005"/>
            <a:ext cx="21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4" name="Line 38"/>
          <p:cNvSpPr>
            <a:spLocks noChangeShapeType="1"/>
          </p:cNvSpPr>
          <p:nvPr/>
        </p:nvSpPr>
        <p:spPr bwMode="auto">
          <a:xfrm>
            <a:off x="3851900" y="3861076"/>
            <a:ext cx="36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4391980" y="2852965"/>
            <a:ext cx="216000" cy="216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Helvetica" pitchFamily="80" charset="0"/>
                <a:sym typeface="Wingdings" pitchFamily="2" charset="2"/>
              </a:rPr>
              <a:t>=</a:t>
            </a:r>
            <a:endParaRPr lang="zh-CN" altLang="en-US" sz="1200" b="1">
              <a:solidFill>
                <a:srgbClr val="000000"/>
              </a:solidFill>
              <a:latin typeface="Helvetica" pitchFamily="80" charset="0"/>
              <a:sym typeface="Wingdings" pitchFamily="2" charset="2"/>
            </a:endParaRPr>
          </a:p>
        </p:txBody>
      </p:sp>
      <p:grpSp>
        <p:nvGrpSpPr>
          <p:cNvPr id="416" name="Group 131"/>
          <p:cNvGrpSpPr>
            <a:grpSpLocks/>
          </p:cNvGrpSpPr>
          <p:nvPr/>
        </p:nvGrpSpPr>
        <p:grpSpPr bwMode="auto">
          <a:xfrm flipH="1">
            <a:off x="4500000" y="3068965"/>
            <a:ext cx="72000" cy="720000"/>
            <a:chOff x="4286" y="1525"/>
            <a:chExt cx="363" cy="272"/>
          </a:xfrm>
        </p:grpSpPr>
        <p:sp>
          <p:nvSpPr>
            <p:cNvPr id="41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1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19" name="Line 55"/>
          <p:cNvSpPr>
            <a:spLocks noChangeShapeType="1"/>
          </p:cNvSpPr>
          <p:nvPr/>
        </p:nvSpPr>
        <p:spPr bwMode="auto">
          <a:xfrm flipV="1">
            <a:off x="4427980" y="3357005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0" name="Line 55"/>
          <p:cNvSpPr>
            <a:spLocks noChangeShapeType="1"/>
          </p:cNvSpPr>
          <p:nvPr/>
        </p:nvSpPr>
        <p:spPr bwMode="auto">
          <a:xfrm flipV="1">
            <a:off x="4355970" y="3789016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1" name="AutoShape 150"/>
          <p:cNvSpPr>
            <a:spLocks noChangeArrowheads="1"/>
          </p:cNvSpPr>
          <p:nvPr/>
        </p:nvSpPr>
        <p:spPr bwMode="auto">
          <a:xfrm>
            <a:off x="4536566" y="375357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2" name="AutoShape 150"/>
          <p:cNvSpPr>
            <a:spLocks noChangeArrowheads="1"/>
          </p:cNvSpPr>
          <p:nvPr/>
        </p:nvSpPr>
        <p:spPr bwMode="auto">
          <a:xfrm>
            <a:off x="4392550" y="332158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3" name="AutoShape 150"/>
          <p:cNvSpPr>
            <a:spLocks noChangeArrowheads="1"/>
          </p:cNvSpPr>
          <p:nvPr/>
        </p:nvSpPr>
        <p:spPr bwMode="auto">
          <a:xfrm>
            <a:off x="5112060" y="605788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4" name="Line 55"/>
          <p:cNvSpPr>
            <a:spLocks noChangeShapeType="1"/>
          </p:cNvSpPr>
          <p:nvPr/>
        </p:nvSpPr>
        <p:spPr bwMode="auto">
          <a:xfrm>
            <a:off x="4860040" y="5229265"/>
            <a:ext cx="20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5" name="任意多边形 424"/>
          <p:cNvSpPr/>
          <p:nvPr/>
        </p:nvSpPr>
        <p:spPr bwMode="auto">
          <a:xfrm>
            <a:off x="8676580" y="4293205"/>
            <a:ext cx="144000" cy="576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426" name="Group 131"/>
          <p:cNvGrpSpPr>
            <a:grpSpLocks/>
          </p:cNvGrpSpPr>
          <p:nvPr/>
        </p:nvGrpSpPr>
        <p:grpSpPr bwMode="auto">
          <a:xfrm flipH="1">
            <a:off x="4211960" y="3068965"/>
            <a:ext cx="216000" cy="288000"/>
            <a:chOff x="4286" y="1525"/>
            <a:chExt cx="363" cy="272"/>
          </a:xfrm>
        </p:grpSpPr>
        <p:sp>
          <p:nvSpPr>
            <p:cNvPr id="42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29" name="任意多边形 428"/>
          <p:cNvSpPr/>
          <p:nvPr/>
        </p:nvSpPr>
        <p:spPr bwMode="auto">
          <a:xfrm>
            <a:off x="6588300" y="4653185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30" name="Line 49"/>
          <p:cNvSpPr>
            <a:spLocks noChangeShapeType="1"/>
          </p:cNvSpPr>
          <p:nvPr/>
        </p:nvSpPr>
        <p:spPr bwMode="auto">
          <a:xfrm flipV="1">
            <a:off x="6372370" y="508524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1" name="Text Box 17"/>
          <p:cNvSpPr txBox="1">
            <a:spLocks noChangeArrowheads="1"/>
          </p:cNvSpPr>
          <p:nvPr/>
        </p:nvSpPr>
        <p:spPr bwMode="auto">
          <a:xfrm>
            <a:off x="6244010" y="4967368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31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32" name="Line 132"/>
          <p:cNvSpPr>
            <a:spLocks noChangeShapeType="1"/>
          </p:cNvSpPr>
          <p:nvPr/>
        </p:nvSpPr>
        <p:spPr bwMode="auto">
          <a:xfrm flipH="1">
            <a:off x="3779890" y="5805365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33" name="Group 131"/>
          <p:cNvGrpSpPr>
            <a:grpSpLocks/>
          </p:cNvGrpSpPr>
          <p:nvPr/>
        </p:nvGrpSpPr>
        <p:grpSpPr bwMode="auto">
          <a:xfrm>
            <a:off x="251528" y="3501373"/>
            <a:ext cx="3530579" cy="2447992"/>
            <a:chOff x="4286" y="1525"/>
            <a:chExt cx="356" cy="272"/>
          </a:xfrm>
        </p:grpSpPr>
        <p:sp>
          <p:nvSpPr>
            <p:cNvPr id="434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35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36" name="任意多边形 435"/>
          <p:cNvSpPr/>
          <p:nvPr/>
        </p:nvSpPr>
        <p:spPr bwMode="auto">
          <a:xfrm>
            <a:off x="395380" y="3140989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37" name="Line 134"/>
          <p:cNvSpPr>
            <a:spLocks noChangeShapeType="1"/>
          </p:cNvSpPr>
          <p:nvPr/>
        </p:nvSpPr>
        <p:spPr bwMode="auto">
          <a:xfrm flipV="1">
            <a:off x="179512" y="3356957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8" name="AutoShape 150"/>
          <p:cNvSpPr>
            <a:spLocks noChangeArrowheads="1"/>
          </p:cNvSpPr>
          <p:nvPr/>
        </p:nvSpPr>
        <p:spPr bwMode="auto">
          <a:xfrm>
            <a:off x="3813857" y="382506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39" name="组合 279"/>
          <p:cNvGrpSpPr/>
          <p:nvPr/>
        </p:nvGrpSpPr>
        <p:grpSpPr>
          <a:xfrm>
            <a:off x="2987780" y="5301125"/>
            <a:ext cx="648000" cy="504000"/>
            <a:chOff x="3132139" y="4437112"/>
            <a:chExt cx="863600" cy="1166552"/>
          </a:xfrm>
        </p:grpSpPr>
        <p:sp>
          <p:nvSpPr>
            <p:cNvPr id="440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t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441" name="Text Box 17"/>
            <p:cNvSpPr txBox="1">
              <a:spLocks noChangeArrowheads="1"/>
            </p:cNvSpPr>
            <p:nvPr/>
          </p:nvSpPr>
          <p:spPr bwMode="auto">
            <a:xfrm>
              <a:off x="3132139" y="4691638"/>
              <a:ext cx="440792" cy="8904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IMM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442" name="Text Box 22"/>
            <p:cNvSpPr txBox="1">
              <a:spLocks noChangeArrowheads="1"/>
            </p:cNvSpPr>
            <p:nvPr/>
          </p:nvSpPr>
          <p:spPr bwMode="auto">
            <a:xfrm>
              <a:off x="3420006" y="5062470"/>
              <a:ext cx="575733" cy="3561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NPC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443" name="Group 131"/>
          <p:cNvGrpSpPr>
            <a:grpSpLocks/>
          </p:cNvGrpSpPr>
          <p:nvPr/>
        </p:nvGrpSpPr>
        <p:grpSpPr bwMode="auto">
          <a:xfrm flipH="1" flipV="1">
            <a:off x="3635870" y="5661356"/>
            <a:ext cx="72000" cy="216000"/>
            <a:chOff x="4286" y="1525"/>
            <a:chExt cx="363" cy="272"/>
          </a:xfrm>
        </p:grpSpPr>
        <p:sp>
          <p:nvSpPr>
            <p:cNvPr id="444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45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4716040" y="2852936"/>
            <a:ext cx="144000" cy="2952000"/>
            <a:chOff x="6948350" y="2637380"/>
            <a:chExt cx="144000" cy="3420000"/>
          </a:xfrm>
        </p:grpSpPr>
        <p:sp>
          <p:nvSpPr>
            <p:cNvPr id="447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48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49" name="直接连接符 448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0" name="直接连接符 449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1" name="组合 450"/>
          <p:cNvGrpSpPr/>
          <p:nvPr/>
        </p:nvGrpSpPr>
        <p:grpSpPr>
          <a:xfrm>
            <a:off x="6948350" y="2852936"/>
            <a:ext cx="144000" cy="2952000"/>
            <a:chOff x="6948350" y="2637380"/>
            <a:chExt cx="144000" cy="3420000"/>
          </a:xfrm>
        </p:grpSpPr>
        <p:sp>
          <p:nvSpPr>
            <p:cNvPr id="452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53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54" name="直接连接符 453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直接连接符 454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6" name="组合 455"/>
          <p:cNvGrpSpPr/>
          <p:nvPr/>
        </p:nvGrpSpPr>
        <p:grpSpPr>
          <a:xfrm>
            <a:off x="8244530" y="2852936"/>
            <a:ext cx="144000" cy="2952000"/>
            <a:chOff x="6948350" y="2637380"/>
            <a:chExt cx="144000" cy="3420000"/>
          </a:xfrm>
        </p:grpSpPr>
        <p:sp>
          <p:nvSpPr>
            <p:cNvPr id="457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58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59" name="直接连接符 458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0" name="直接连接符 459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1" name="组合 460"/>
          <p:cNvGrpSpPr/>
          <p:nvPr/>
        </p:nvGrpSpPr>
        <p:grpSpPr>
          <a:xfrm flipV="1">
            <a:off x="2843790" y="5265305"/>
            <a:ext cx="144000" cy="216000"/>
            <a:chOff x="2771800" y="4661520"/>
            <a:chExt cx="146937" cy="576000"/>
          </a:xfrm>
        </p:grpSpPr>
        <p:sp>
          <p:nvSpPr>
            <p:cNvPr id="462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63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64" name="组合 463"/>
          <p:cNvGrpSpPr/>
          <p:nvPr/>
        </p:nvGrpSpPr>
        <p:grpSpPr>
          <a:xfrm>
            <a:off x="7092386" y="4725276"/>
            <a:ext cx="1152124" cy="504000"/>
            <a:chOff x="7092386" y="4530638"/>
            <a:chExt cx="1152124" cy="196144"/>
          </a:xfrm>
        </p:grpSpPr>
        <p:grpSp>
          <p:nvGrpSpPr>
            <p:cNvPr id="465" name="组合 464"/>
            <p:cNvGrpSpPr/>
            <p:nvPr/>
          </p:nvGrpSpPr>
          <p:grpSpPr>
            <a:xfrm>
              <a:off x="8028510" y="4530638"/>
              <a:ext cx="216000" cy="196144"/>
              <a:chOff x="2771800" y="4731080"/>
              <a:chExt cx="146937" cy="523049"/>
            </a:xfrm>
          </p:grpSpPr>
          <p:sp>
            <p:nvSpPr>
              <p:cNvPr id="467" name="Line 9"/>
              <p:cNvSpPr>
                <a:spLocks noChangeShapeType="1"/>
              </p:cNvSpPr>
              <p:nvPr/>
            </p:nvSpPr>
            <p:spPr bwMode="auto">
              <a:xfrm flipV="1">
                <a:off x="2771800" y="4731151"/>
                <a:ext cx="0" cy="5229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8" name="Line 55"/>
              <p:cNvSpPr>
                <a:spLocks noChangeShapeType="1"/>
              </p:cNvSpPr>
              <p:nvPr/>
            </p:nvSpPr>
            <p:spPr bwMode="auto">
              <a:xfrm>
                <a:off x="2774721" y="4731080"/>
                <a:ext cx="1440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6" name="Line 133"/>
            <p:cNvSpPr>
              <a:spLocks noChangeShapeType="1"/>
            </p:cNvSpPr>
            <p:nvPr/>
          </p:nvSpPr>
          <p:spPr bwMode="auto">
            <a:xfrm flipH="1">
              <a:off x="7092386" y="4725180"/>
              <a:ext cx="93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69" name="Line 55"/>
          <p:cNvSpPr>
            <a:spLocks noChangeShapeType="1"/>
          </p:cNvSpPr>
          <p:nvPr/>
        </p:nvSpPr>
        <p:spPr bwMode="auto">
          <a:xfrm>
            <a:off x="8388530" y="4725196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0" name="Line 55"/>
          <p:cNvSpPr>
            <a:spLocks noChangeShapeType="1"/>
          </p:cNvSpPr>
          <p:nvPr/>
        </p:nvSpPr>
        <p:spPr bwMode="auto">
          <a:xfrm>
            <a:off x="2123660" y="522926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71" name="组合 470"/>
          <p:cNvGrpSpPr/>
          <p:nvPr/>
        </p:nvGrpSpPr>
        <p:grpSpPr>
          <a:xfrm>
            <a:off x="8532554" y="3789065"/>
            <a:ext cx="144000" cy="648000"/>
            <a:chOff x="5292096" y="3573270"/>
            <a:chExt cx="1800000" cy="575830"/>
          </a:xfrm>
        </p:grpSpPr>
        <p:sp>
          <p:nvSpPr>
            <p:cNvPr id="472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3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74" name="Line 133"/>
          <p:cNvSpPr>
            <a:spLocks noChangeShapeType="1"/>
          </p:cNvSpPr>
          <p:nvPr/>
        </p:nvSpPr>
        <p:spPr bwMode="auto">
          <a:xfrm flipH="1">
            <a:off x="8388530" y="3782229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5" name="任意多边形 474"/>
          <p:cNvSpPr/>
          <p:nvPr/>
        </p:nvSpPr>
        <p:spPr bwMode="auto">
          <a:xfrm>
            <a:off x="4067950" y="3140976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572" name="组合 571"/>
          <p:cNvGrpSpPr/>
          <p:nvPr/>
        </p:nvGrpSpPr>
        <p:grpSpPr>
          <a:xfrm>
            <a:off x="3923910" y="3501365"/>
            <a:ext cx="144000" cy="2448000"/>
            <a:chOff x="3995920" y="4005080"/>
            <a:chExt cx="216030" cy="2520000"/>
          </a:xfrm>
        </p:grpSpPr>
        <p:sp>
          <p:nvSpPr>
            <p:cNvPr id="573" name="Line 132"/>
            <p:cNvSpPr>
              <a:spLocks noChangeShapeType="1"/>
            </p:cNvSpPr>
            <p:nvPr/>
          </p:nvSpPr>
          <p:spPr bwMode="auto">
            <a:xfrm flipH="1">
              <a:off x="3995920" y="4005080"/>
              <a:ext cx="0" cy="252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16" name="Line 55"/>
            <p:cNvSpPr>
              <a:spLocks noChangeShapeType="1"/>
            </p:cNvSpPr>
            <p:nvPr/>
          </p:nvSpPr>
          <p:spPr bwMode="auto">
            <a:xfrm>
              <a:off x="3995950" y="4005080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17" name="AutoShape 150"/>
          <p:cNvSpPr>
            <a:spLocks noChangeArrowheads="1"/>
          </p:cNvSpPr>
          <p:nvPr/>
        </p:nvSpPr>
        <p:spPr bwMode="auto">
          <a:xfrm>
            <a:off x="3811698" y="605560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18" name="任意多边形 617"/>
          <p:cNvSpPr/>
          <p:nvPr/>
        </p:nvSpPr>
        <p:spPr bwMode="auto">
          <a:xfrm>
            <a:off x="4220350" y="3645116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619" name="Line 38"/>
          <p:cNvSpPr>
            <a:spLocks noChangeShapeType="1"/>
          </p:cNvSpPr>
          <p:nvPr/>
        </p:nvSpPr>
        <p:spPr bwMode="auto">
          <a:xfrm>
            <a:off x="3923950" y="4005096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8" name="AutoShape 150"/>
          <p:cNvSpPr>
            <a:spLocks noChangeArrowheads="1"/>
          </p:cNvSpPr>
          <p:nvPr/>
        </p:nvSpPr>
        <p:spPr bwMode="auto">
          <a:xfrm>
            <a:off x="3893311" y="396967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9" name="Line 132"/>
          <p:cNvSpPr>
            <a:spLocks noChangeShapeType="1"/>
          </p:cNvSpPr>
          <p:nvPr/>
        </p:nvSpPr>
        <p:spPr bwMode="auto">
          <a:xfrm flipH="1">
            <a:off x="4427980" y="3365397"/>
            <a:ext cx="0" cy="24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30" name="Line 160"/>
          <p:cNvSpPr>
            <a:spLocks noChangeShapeType="1"/>
          </p:cNvSpPr>
          <p:nvPr/>
        </p:nvSpPr>
        <p:spPr bwMode="auto">
          <a:xfrm flipH="1" flipV="1">
            <a:off x="3779890" y="5805345"/>
            <a:ext cx="6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315" y="765177"/>
            <a:ext cx="8715375" cy="2325271"/>
          </a:xfrm>
        </p:spPr>
        <p:txBody>
          <a:bodyPr/>
          <a:lstStyle/>
          <a:p>
            <a:r>
              <a:rPr lang="zh-CN" altLang="en-US" dirty="0"/>
              <a:t>流水线：以性能为目标的标准流水线</a:t>
            </a:r>
            <a:endParaRPr lang="en-US" altLang="zh-CN" dirty="0"/>
          </a:p>
          <a:p>
            <a:pPr lvl="1"/>
            <a:r>
              <a:rPr lang="en-US" altLang="zh-CN" dirty="0" smtClean="0"/>
              <a:t>JR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JALR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基础指令集与标准流水线</a:t>
            </a:r>
            <a:endParaRPr lang="zh-CN" altLang="en-US" dirty="0"/>
          </a:p>
        </p:txBody>
      </p:sp>
      <p:sp>
        <p:nvSpPr>
          <p:cNvPr id="211" name="矩形 210"/>
          <p:cNvSpPr/>
          <p:nvPr/>
        </p:nvSpPr>
        <p:spPr bwMode="auto">
          <a:xfrm>
            <a:off x="0" y="5724652"/>
            <a:ext cx="9144000" cy="3686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212" name="Line 46"/>
          <p:cNvSpPr>
            <a:spLocks noChangeShapeType="1"/>
          </p:cNvSpPr>
          <p:nvPr/>
        </p:nvSpPr>
        <p:spPr bwMode="auto">
          <a:xfrm>
            <a:off x="2123756" y="3024351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13" name="Line 96"/>
          <p:cNvSpPr>
            <a:spLocks noChangeShapeType="1"/>
          </p:cNvSpPr>
          <p:nvPr/>
        </p:nvSpPr>
        <p:spPr bwMode="auto">
          <a:xfrm>
            <a:off x="2123756" y="2736319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14" name="Line 106"/>
          <p:cNvSpPr>
            <a:spLocks noChangeShapeType="1"/>
          </p:cNvSpPr>
          <p:nvPr/>
        </p:nvSpPr>
        <p:spPr bwMode="auto">
          <a:xfrm flipV="1">
            <a:off x="1764844" y="3375479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15" name="Line 134"/>
          <p:cNvSpPr>
            <a:spLocks noChangeShapeType="1"/>
          </p:cNvSpPr>
          <p:nvPr/>
        </p:nvSpPr>
        <p:spPr bwMode="auto">
          <a:xfrm flipV="1">
            <a:off x="539460" y="3096355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16" name="Line 135"/>
          <p:cNvSpPr>
            <a:spLocks noChangeShapeType="1"/>
          </p:cNvSpPr>
          <p:nvPr/>
        </p:nvSpPr>
        <p:spPr bwMode="auto">
          <a:xfrm>
            <a:off x="899490" y="3096355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17" name="Rectangle 12"/>
          <p:cNvSpPr>
            <a:spLocks noChangeArrowheads="1"/>
          </p:cNvSpPr>
          <p:nvPr/>
        </p:nvSpPr>
        <p:spPr bwMode="auto">
          <a:xfrm>
            <a:off x="1187530" y="2592303"/>
            <a:ext cx="576000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18" name="Text Box 13"/>
          <p:cNvSpPr txBox="1">
            <a:spLocks noChangeArrowheads="1"/>
          </p:cNvSpPr>
          <p:nvPr/>
        </p:nvSpPr>
        <p:spPr bwMode="auto">
          <a:xfrm>
            <a:off x="1246075" y="2967303"/>
            <a:ext cx="4994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A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19" name="Text Box 13"/>
          <p:cNvSpPr txBox="1">
            <a:spLocks noChangeArrowheads="1"/>
          </p:cNvSpPr>
          <p:nvPr/>
        </p:nvSpPr>
        <p:spPr bwMode="auto">
          <a:xfrm>
            <a:off x="1495788" y="3290398"/>
            <a:ext cx="2497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RD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20" name="Rectangle 3"/>
          <p:cNvSpPr>
            <a:spLocks noChangeArrowheads="1"/>
          </p:cNvSpPr>
          <p:nvPr/>
        </p:nvSpPr>
        <p:spPr bwMode="auto">
          <a:xfrm>
            <a:off x="683460" y="2808315"/>
            <a:ext cx="216024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21" name="组合 9"/>
          <p:cNvGrpSpPr/>
          <p:nvPr/>
        </p:nvGrpSpPr>
        <p:grpSpPr>
          <a:xfrm>
            <a:off x="785346" y="3312386"/>
            <a:ext cx="72008" cy="80540"/>
            <a:chOff x="287524" y="3070225"/>
            <a:chExt cx="72008" cy="80540"/>
          </a:xfrm>
        </p:grpSpPr>
        <p:cxnSp>
          <p:nvCxnSpPr>
            <p:cNvPr id="222" name="直接连接符 22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Group 131"/>
          <p:cNvGrpSpPr>
            <a:grpSpLocks/>
          </p:cNvGrpSpPr>
          <p:nvPr/>
        </p:nvGrpSpPr>
        <p:grpSpPr bwMode="auto">
          <a:xfrm>
            <a:off x="107380" y="2952347"/>
            <a:ext cx="1584000" cy="2304000"/>
            <a:chOff x="4286" y="1525"/>
            <a:chExt cx="363" cy="272"/>
          </a:xfrm>
        </p:grpSpPr>
        <p:sp>
          <p:nvSpPr>
            <p:cNvPr id="240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41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42" name="Line 55"/>
          <p:cNvSpPr>
            <a:spLocks noChangeShapeType="1"/>
          </p:cNvSpPr>
          <p:nvPr/>
        </p:nvSpPr>
        <p:spPr bwMode="auto">
          <a:xfrm>
            <a:off x="3707880" y="2952335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43" name="组合 279"/>
          <p:cNvGrpSpPr/>
          <p:nvPr/>
        </p:nvGrpSpPr>
        <p:grpSpPr>
          <a:xfrm>
            <a:off x="2915770" y="2592303"/>
            <a:ext cx="791790" cy="1224000"/>
            <a:chOff x="3132139" y="3933056"/>
            <a:chExt cx="863600" cy="1800225"/>
          </a:xfrm>
        </p:grpSpPr>
        <p:sp>
          <p:nvSpPr>
            <p:cNvPr id="245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246" name="Text Box 17"/>
            <p:cNvSpPr txBox="1">
              <a:spLocks noChangeArrowheads="1"/>
            </p:cNvSpPr>
            <p:nvPr/>
          </p:nvSpPr>
          <p:spPr bwMode="auto">
            <a:xfrm>
              <a:off x="3168333" y="4004491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3154044" y="4420418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</a:t>
              </a:r>
              <a:r>
                <a:rPr lang="en-US" altLang="zh-CN" sz="1000" smtClean="0">
                  <a:solidFill>
                    <a:srgbClr val="000000"/>
                  </a:solidFill>
                </a:rPr>
                <a:t>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48" name="Text Box 19"/>
            <p:cNvSpPr txBox="1">
              <a:spLocks noChangeArrowheads="1"/>
            </p:cNvSpPr>
            <p:nvPr/>
          </p:nvSpPr>
          <p:spPr bwMode="auto">
            <a:xfrm>
              <a:off x="3168333" y="4941117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A3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49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34283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50" name="Text Box 21"/>
            <p:cNvSpPr txBox="1">
              <a:spLocks noChangeArrowheads="1"/>
            </p:cNvSpPr>
            <p:nvPr/>
          </p:nvSpPr>
          <p:spPr bwMode="auto">
            <a:xfrm>
              <a:off x="3613234" y="4356685"/>
              <a:ext cx="35984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51" name="Text Box 22"/>
            <p:cNvSpPr txBox="1">
              <a:spLocks noChangeArrowheads="1"/>
            </p:cNvSpPr>
            <p:nvPr/>
          </p:nvSpPr>
          <p:spPr bwMode="auto">
            <a:xfrm>
              <a:off x="3613234" y="5189425"/>
              <a:ext cx="359842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52" name="组合 300"/>
          <p:cNvGrpSpPr/>
          <p:nvPr/>
        </p:nvGrpSpPr>
        <p:grpSpPr>
          <a:xfrm>
            <a:off x="3563758" y="3735900"/>
            <a:ext cx="72008" cy="80540"/>
            <a:chOff x="287524" y="3070225"/>
            <a:chExt cx="72008" cy="80540"/>
          </a:xfrm>
        </p:grpSpPr>
        <p:cxnSp>
          <p:nvCxnSpPr>
            <p:cNvPr id="253" name="直接连接符 252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5" name="组合 61"/>
          <p:cNvGrpSpPr/>
          <p:nvPr/>
        </p:nvGrpSpPr>
        <p:grpSpPr>
          <a:xfrm>
            <a:off x="6294980" y="2952475"/>
            <a:ext cx="432000" cy="1008000"/>
            <a:chOff x="3132137" y="4337869"/>
            <a:chExt cx="582176" cy="1179364"/>
          </a:xfrm>
        </p:grpSpPr>
        <p:sp>
          <p:nvSpPr>
            <p:cNvPr id="256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58" name="Text Box 24"/>
            <p:cNvSpPr txBox="1">
              <a:spLocks noChangeArrowheads="1"/>
            </p:cNvSpPr>
            <p:nvPr/>
          </p:nvSpPr>
          <p:spPr bwMode="auto">
            <a:xfrm>
              <a:off x="3199963" y="4782220"/>
              <a:ext cx="356443" cy="30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259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Zero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60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261" name="Line 49"/>
          <p:cNvSpPr>
            <a:spLocks noChangeShapeType="1"/>
          </p:cNvSpPr>
          <p:nvPr/>
        </p:nvSpPr>
        <p:spPr bwMode="auto">
          <a:xfrm flipV="1">
            <a:off x="2123764" y="4176499"/>
            <a:ext cx="93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9" name="组合 116"/>
          <p:cNvGrpSpPr/>
          <p:nvPr/>
        </p:nvGrpSpPr>
        <p:grpSpPr>
          <a:xfrm rot="10800000" flipH="1" flipV="1">
            <a:off x="3059836" y="3960475"/>
            <a:ext cx="648000" cy="292235"/>
            <a:chOff x="3132138" y="4581128"/>
            <a:chExt cx="717226" cy="292234"/>
          </a:xfrm>
        </p:grpSpPr>
        <p:cxnSp>
          <p:nvCxnSpPr>
            <p:cNvPr id="270" name="直接连接符 269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TextBox 273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10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10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275" name="Line 38"/>
          <p:cNvSpPr>
            <a:spLocks noChangeShapeType="1"/>
          </p:cNvSpPr>
          <p:nvPr/>
        </p:nvSpPr>
        <p:spPr bwMode="auto">
          <a:xfrm>
            <a:off x="3707880" y="3456347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6" name="任意多边形 275"/>
          <p:cNvSpPr/>
          <p:nvPr/>
        </p:nvSpPr>
        <p:spPr bwMode="auto">
          <a:xfrm>
            <a:off x="6012176" y="3600459"/>
            <a:ext cx="144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7" name="Line 55"/>
          <p:cNvSpPr>
            <a:spLocks noChangeShapeType="1"/>
          </p:cNvSpPr>
          <p:nvPr/>
        </p:nvSpPr>
        <p:spPr bwMode="auto">
          <a:xfrm>
            <a:off x="5724196" y="3672410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78" name="Line 55"/>
          <p:cNvSpPr>
            <a:spLocks noChangeShapeType="1"/>
          </p:cNvSpPr>
          <p:nvPr/>
        </p:nvSpPr>
        <p:spPr bwMode="auto">
          <a:xfrm>
            <a:off x="6726980" y="352841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79" name="组合 175"/>
          <p:cNvGrpSpPr/>
          <p:nvPr/>
        </p:nvGrpSpPr>
        <p:grpSpPr>
          <a:xfrm>
            <a:off x="7446944" y="3304718"/>
            <a:ext cx="576000" cy="864000"/>
            <a:chOff x="3312847" y="4365105"/>
            <a:chExt cx="684861" cy="1214384"/>
          </a:xfrm>
        </p:grpSpPr>
        <p:sp>
          <p:nvSpPr>
            <p:cNvPr id="280" name="Rectangle 12"/>
            <p:cNvSpPr>
              <a:spLocks noChangeArrowheads="1"/>
            </p:cNvSpPr>
            <p:nvPr/>
          </p:nvSpPr>
          <p:spPr bwMode="auto">
            <a:xfrm>
              <a:off x="3312847" y="4365105"/>
              <a:ext cx="684861" cy="1214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t">
              <a:noAutofit/>
            </a:bodyPr>
            <a:lstStyle/>
            <a:p>
              <a:pPr algn="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281" name="Text Box 13"/>
            <p:cNvSpPr txBox="1">
              <a:spLocks noChangeArrowheads="1"/>
            </p:cNvSpPr>
            <p:nvPr/>
          </p:nvSpPr>
          <p:spPr bwMode="auto">
            <a:xfrm>
              <a:off x="3347864" y="4550234"/>
              <a:ext cx="606925" cy="15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       RD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2" name="Text Box 13"/>
            <p:cNvSpPr txBox="1">
              <a:spLocks noChangeArrowheads="1"/>
            </p:cNvSpPr>
            <p:nvPr/>
          </p:nvSpPr>
          <p:spPr bwMode="auto">
            <a:xfrm>
              <a:off x="3347864" y="5298046"/>
              <a:ext cx="649844" cy="21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    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283" name="组合 300"/>
          <p:cNvGrpSpPr/>
          <p:nvPr/>
        </p:nvGrpSpPr>
        <p:grpSpPr>
          <a:xfrm flipV="1">
            <a:off x="7596420" y="3303856"/>
            <a:ext cx="72008" cy="80540"/>
            <a:chOff x="287524" y="3070225"/>
            <a:chExt cx="72008" cy="80540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1" name="Line 55"/>
          <p:cNvSpPr>
            <a:spLocks noChangeShapeType="1"/>
          </p:cNvSpPr>
          <p:nvPr/>
        </p:nvSpPr>
        <p:spPr bwMode="auto">
          <a:xfrm>
            <a:off x="2123660" y="4402403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 smtClean="0">
                <a:solidFill>
                  <a:srgbClr val="000000"/>
                </a:solidFill>
              </a:rPr>
              <a:t>Rs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2627730" y="3672487"/>
            <a:ext cx="288000" cy="2160000"/>
            <a:chOff x="2771800" y="4661520"/>
            <a:chExt cx="146937" cy="576000"/>
          </a:xfrm>
        </p:grpSpPr>
        <p:sp>
          <p:nvSpPr>
            <p:cNvPr id="293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4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2555708" y="3384391"/>
            <a:ext cx="360000" cy="2592000"/>
            <a:chOff x="2771800" y="4661520"/>
            <a:chExt cx="146937" cy="576000"/>
          </a:xfrm>
        </p:grpSpPr>
        <p:sp>
          <p:nvSpPr>
            <p:cNvPr id="296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97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98" name="Text Box 17"/>
          <p:cNvSpPr txBox="1">
            <a:spLocks noChangeArrowheads="1"/>
          </p:cNvSpPr>
          <p:nvPr/>
        </p:nvSpPr>
        <p:spPr bwMode="auto">
          <a:xfrm>
            <a:off x="2195670" y="2592303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99" name="Text Box 17"/>
          <p:cNvSpPr txBox="1">
            <a:spLocks noChangeArrowheads="1"/>
          </p:cNvSpPr>
          <p:nvPr/>
        </p:nvSpPr>
        <p:spPr bwMode="auto">
          <a:xfrm>
            <a:off x="2195670" y="402725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15:00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00" name="Text Box 17"/>
          <p:cNvSpPr txBox="1">
            <a:spLocks noChangeArrowheads="1"/>
          </p:cNvSpPr>
          <p:nvPr/>
        </p:nvSpPr>
        <p:spPr bwMode="auto">
          <a:xfrm>
            <a:off x="2195670" y="2870463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76" name="Line 49"/>
          <p:cNvSpPr>
            <a:spLocks noChangeShapeType="1"/>
          </p:cNvSpPr>
          <p:nvPr/>
        </p:nvSpPr>
        <p:spPr bwMode="auto">
          <a:xfrm flipV="1">
            <a:off x="2123660" y="5472535"/>
            <a:ext cx="86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7" name="Text Box 17"/>
          <p:cNvSpPr txBox="1">
            <a:spLocks noChangeArrowheads="1"/>
          </p:cNvSpPr>
          <p:nvPr/>
        </p:nvSpPr>
        <p:spPr bwMode="auto">
          <a:xfrm>
            <a:off x="2195566" y="532851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78" name="Text Box 17"/>
          <p:cNvSpPr txBox="1">
            <a:spLocks noChangeArrowheads="1"/>
          </p:cNvSpPr>
          <p:nvPr/>
        </p:nvSpPr>
        <p:spPr bwMode="auto">
          <a:xfrm>
            <a:off x="2195670" y="424851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79" name="Line 55"/>
          <p:cNvSpPr>
            <a:spLocks noChangeShapeType="1"/>
          </p:cNvSpPr>
          <p:nvPr/>
        </p:nvSpPr>
        <p:spPr bwMode="auto">
          <a:xfrm>
            <a:off x="2123660" y="453655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 smtClean="0">
                <a:solidFill>
                  <a:srgbClr val="000000"/>
                </a:solidFill>
              </a:rPr>
              <a:t>Rt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480" name="Text Box 17"/>
          <p:cNvSpPr txBox="1">
            <a:spLocks noChangeArrowheads="1"/>
          </p:cNvSpPr>
          <p:nvPr/>
        </p:nvSpPr>
        <p:spPr bwMode="auto">
          <a:xfrm>
            <a:off x="2195670" y="4392535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81" name="Line 55"/>
          <p:cNvSpPr>
            <a:spLocks noChangeShapeType="1"/>
          </p:cNvSpPr>
          <p:nvPr/>
        </p:nvSpPr>
        <p:spPr bwMode="auto">
          <a:xfrm>
            <a:off x="2123660" y="468057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</a:rPr>
              <a:t>Rd</a:t>
            </a:r>
            <a:endParaRPr kumimoji="1"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482" name="Text Box 17"/>
          <p:cNvSpPr txBox="1">
            <a:spLocks noChangeArrowheads="1"/>
          </p:cNvSpPr>
          <p:nvPr/>
        </p:nvSpPr>
        <p:spPr bwMode="auto">
          <a:xfrm>
            <a:off x="2195670" y="454649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15:11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83" name="Line 55"/>
          <p:cNvSpPr>
            <a:spLocks noChangeShapeType="1"/>
          </p:cNvSpPr>
          <p:nvPr/>
        </p:nvSpPr>
        <p:spPr bwMode="auto">
          <a:xfrm>
            <a:off x="6732300" y="468057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84" name="AutoShape 150"/>
          <p:cNvSpPr>
            <a:spLocks noChangeArrowheads="1"/>
          </p:cNvSpPr>
          <p:nvPr/>
        </p:nvSpPr>
        <p:spPr bwMode="auto">
          <a:xfrm>
            <a:off x="2808306" y="493256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85" name="Line 55"/>
          <p:cNvSpPr>
            <a:spLocks noChangeShapeType="1"/>
          </p:cNvSpPr>
          <p:nvPr/>
        </p:nvSpPr>
        <p:spPr bwMode="auto">
          <a:xfrm>
            <a:off x="4871107" y="4536555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86" name="Line 55"/>
          <p:cNvSpPr>
            <a:spLocks noChangeShapeType="1"/>
          </p:cNvSpPr>
          <p:nvPr/>
        </p:nvSpPr>
        <p:spPr bwMode="auto">
          <a:xfrm>
            <a:off x="4865350" y="4680575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87" name="Line 38"/>
          <p:cNvSpPr>
            <a:spLocks noChangeShapeType="1"/>
          </p:cNvSpPr>
          <p:nvPr/>
        </p:nvSpPr>
        <p:spPr bwMode="auto">
          <a:xfrm>
            <a:off x="3707836" y="4176506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5796160" y="3888499"/>
            <a:ext cx="216000" cy="288000"/>
            <a:chOff x="2771800" y="4661520"/>
            <a:chExt cx="146937" cy="576000"/>
          </a:xfrm>
        </p:grpSpPr>
        <p:sp>
          <p:nvSpPr>
            <p:cNvPr id="489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90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91" name="Line 133"/>
          <p:cNvSpPr>
            <a:spLocks noChangeShapeType="1"/>
          </p:cNvSpPr>
          <p:nvPr/>
        </p:nvSpPr>
        <p:spPr bwMode="auto">
          <a:xfrm flipH="1">
            <a:off x="4860036" y="4176506"/>
            <a:ext cx="93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2" name="Line 38"/>
          <p:cNvSpPr>
            <a:spLocks noChangeShapeType="1"/>
          </p:cNvSpPr>
          <p:nvPr/>
        </p:nvSpPr>
        <p:spPr bwMode="auto">
          <a:xfrm>
            <a:off x="4862453" y="3528407"/>
            <a:ext cx="7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3" name="Line 55"/>
          <p:cNvSpPr>
            <a:spLocks noChangeShapeType="1"/>
          </p:cNvSpPr>
          <p:nvPr/>
        </p:nvSpPr>
        <p:spPr bwMode="auto">
          <a:xfrm flipV="1">
            <a:off x="4865398" y="2947407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4" name="任意多边形 493"/>
          <p:cNvSpPr/>
          <p:nvPr/>
        </p:nvSpPr>
        <p:spPr bwMode="auto">
          <a:xfrm>
            <a:off x="5583211" y="3456475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95" name="Line 132"/>
          <p:cNvSpPr>
            <a:spLocks noChangeShapeType="1"/>
          </p:cNvSpPr>
          <p:nvPr/>
        </p:nvSpPr>
        <p:spPr bwMode="auto">
          <a:xfrm flipH="1">
            <a:off x="5009366" y="3096559"/>
            <a:ext cx="0" cy="259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6" name="任意多边形 495"/>
          <p:cNvSpPr/>
          <p:nvPr/>
        </p:nvSpPr>
        <p:spPr bwMode="auto">
          <a:xfrm>
            <a:off x="5369456" y="2880395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97" name="Line 55"/>
          <p:cNvSpPr>
            <a:spLocks noChangeShapeType="1"/>
          </p:cNvSpPr>
          <p:nvPr/>
        </p:nvSpPr>
        <p:spPr bwMode="auto">
          <a:xfrm flipV="1">
            <a:off x="5017798" y="3099807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98" name="Line 55"/>
          <p:cNvSpPr>
            <a:spLocks noChangeShapeType="1"/>
          </p:cNvSpPr>
          <p:nvPr/>
        </p:nvSpPr>
        <p:spPr bwMode="auto">
          <a:xfrm flipV="1">
            <a:off x="5009376" y="3672423"/>
            <a:ext cx="57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99" name="组合 498"/>
          <p:cNvGrpSpPr/>
          <p:nvPr/>
        </p:nvGrpSpPr>
        <p:grpSpPr>
          <a:xfrm>
            <a:off x="5148107" y="3240375"/>
            <a:ext cx="220294" cy="2592000"/>
            <a:chOff x="2771800" y="4661520"/>
            <a:chExt cx="149858" cy="576000"/>
          </a:xfrm>
        </p:grpSpPr>
        <p:sp>
          <p:nvSpPr>
            <p:cNvPr id="500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01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6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02" name="AutoShape 150"/>
          <p:cNvSpPr>
            <a:spLocks noChangeArrowheads="1"/>
          </p:cNvSpPr>
          <p:nvPr/>
        </p:nvSpPr>
        <p:spPr bwMode="auto">
          <a:xfrm>
            <a:off x="4973362" y="363641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03" name="Line 55"/>
          <p:cNvSpPr>
            <a:spLocks noChangeShapeType="1"/>
          </p:cNvSpPr>
          <p:nvPr/>
        </p:nvSpPr>
        <p:spPr bwMode="auto">
          <a:xfrm flipV="1">
            <a:off x="5153382" y="3816439"/>
            <a:ext cx="43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04" name="AutoShape 150"/>
          <p:cNvSpPr>
            <a:spLocks noChangeArrowheads="1"/>
          </p:cNvSpPr>
          <p:nvPr/>
        </p:nvSpPr>
        <p:spPr bwMode="auto">
          <a:xfrm>
            <a:off x="5117378" y="378043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05" name="Line 55"/>
          <p:cNvSpPr>
            <a:spLocks noChangeShapeType="1"/>
          </p:cNvSpPr>
          <p:nvPr/>
        </p:nvSpPr>
        <p:spPr bwMode="auto">
          <a:xfrm>
            <a:off x="6156192" y="3744430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06" name="Line 55"/>
          <p:cNvSpPr>
            <a:spLocks noChangeShapeType="1"/>
          </p:cNvSpPr>
          <p:nvPr/>
        </p:nvSpPr>
        <p:spPr bwMode="auto">
          <a:xfrm>
            <a:off x="5508126" y="3168366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07" name="Line 55"/>
          <p:cNvSpPr>
            <a:spLocks noChangeShapeType="1"/>
          </p:cNvSpPr>
          <p:nvPr/>
        </p:nvSpPr>
        <p:spPr bwMode="auto">
          <a:xfrm>
            <a:off x="7086874" y="3528415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08" name="组合 507"/>
          <p:cNvGrpSpPr/>
          <p:nvPr/>
        </p:nvGrpSpPr>
        <p:grpSpPr>
          <a:xfrm>
            <a:off x="5868144" y="3672435"/>
            <a:ext cx="1080000" cy="360000"/>
            <a:chOff x="5292096" y="3573270"/>
            <a:chExt cx="1800000" cy="575830"/>
          </a:xfrm>
        </p:grpSpPr>
        <p:sp>
          <p:nvSpPr>
            <p:cNvPr id="509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10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11" name="AutoShape 150"/>
          <p:cNvSpPr>
            <a:spLocks noChangeArrowheads="1"/>
          </p:cNvSpPr>
          <p:nvPr/>
        </p:nvSpPr>
        <p:spPr bwMode="auto">
          <a:xfrm>
            <a:off x="5832710" y="363698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12" name="Line 55"/>
          <p:cNvSpPr>
            <a:spLocks noChangeShapeType="1"/>
          </p:cNvSpPr>
          <p:nvPr/>
        </p:nvSpPr>
        <p:spPr bwMode="auto">
          <a:xfrm>
            <a:off x="7086874" y="4032486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13" name="AutoShape 150"/>
          <p:cNvSpPr>
            <a:spLocks noChangeArrowheads="1"/>
          </p:cNvSpPr>
          <p:nvPr/>
        </p:nvSpPr>
        <p:spPr bwMode="auto">
          <a:xfrm>
            <a:off x="7200772" y="428449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14" name="Line 55"/>
          <p:cNvSpPr>
            <a:spLocks noChangeShapeType="1"/>
          </p:cNvSpPr>
          <p:nvPr/>
        </p:nvSpPr>
        <p:spPr bwMode="auto">
          <a:xfrm>
            <a:off x="8022998" y="352841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15" name="Line 133"/>
          <p:cNvSpPr>
            <a:spLocks noChangeShapeType="1"/>
          </p:cNvSpPr>
          <p:nvPr/>
        </p:nvSpPr>
        <p:spPr bwMode="auto">
          <a:xfrm>
            <a:off x="7236374" y="4320526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16" name="Group 131"/>
          <p:cNvGrpSpPr>
            <a:grpSpLocks/>
          </p:cNvGrpSpPr>
          <p:nvPr/>
        </p:nvGrpSpPr>
        <p:grpSpPr bwMode="auto">
          <a:xfrm flipH="1" flipV="1">
            <a:off x="8820600" y="4248515"/>
            <a:ext cx="72000" cy="1584000"/>
            <a:chOff x="4286" y="1525"/>
            <a:chExt cx="363" cy="272"/>
          </a:xfrm>
        </p:grpSpPr>
        <p:sp>
          <p:nvSpPr>
            <p:cNvPr id="51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1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19" name="Line 160"/>
          <p:cNvSpPr>
            <a:spLocks noChangeShapeType="1"/>
          </p:cNvSpPr>
          <p:nvPr/>
        </p:nvSpPr>
        <p:spPr bwMode="auto">
          <a:xfrm flipH="1" flipV="1">
            <a:off x="2627730" y="5832735"/>
            <a:ext cx="62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0" name="Line 55"/>
          <p:cNvSpPr>
            <a:spLocks noChangeShapeType="1"/>
          </p:cNvSpPr>
          <p:nvPr/>
        </p:nvSpPr>
        <p:spPr bwMode="auto">
          <a:xfrm>
            <a:off x="8388444" y="4320526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1" name="Line 133"/>
          <p:cNvSpPr>
            <a:spLocks noChangeShapeType="1"/>
          </p:cNvSpPr>
          <p:nvPr/>
        </p:nvSpPr>
        <p:spPr bwMode="auto">
          <a:xfrm>
            <a:off x="7095044" y="4680575"/>
            <a:ext cx="115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22" name="Group 131"/>
          <p:cNvGrpSpPr>
            <a:grpSpLocks/>
          </p:cNvGrpSpPr>
          <p:nvPr/>
        </p:nvGrpSpPr>
        <p:grpSpPr bwMode="auto">
          <a:xfrm flipH="1" flipV="1">
            <a:off x="8383144" y="4680575"/>
            <a:ext cx="144000" cy="1296000"/>
            <a:chOff x="4286" y="1525"/>
            <a:chExt cx="363" cy="272"/>
          </a:xfrm>
        </p:grpSpPr>
        <p:sp>
          <p:nvSpPr>
            <p:cNvPr id="523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24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25" name="Line 160"/>
          <p:cNvSpPr>
            <a:spLocks noChangeShapeType="1"/>
          </p:cNvSpPr>
          <p:nvPr/>
        </p:nvSpPr>
        <p:spPr bwMode="auto">
          <a:xfrm flipH="1" flipV="1">
            <a:off x="2556570" y="5976755"/>
            <a:ext cx="59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6" name="AutoShape 150"/>
          <p:cNvSpPr>
            <a:spLocks noChangeArrowheads="1"/>
          </p:cNvSpPr>
          <p:nvPr/>
        </p:nvSpPr>
        <p:spPr bwMode="auto">
          <a:xfrm>
            <a:off x="7200776" y="349297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7" name="Line 164"/>
          <p:cNvSpPr>
            <a:spLocks noChangeShapeType="1"/>
          </p:cNvSpPr>
          <p:nvPr/>
        </p:nvSpPr>
        <p:spPr bwMode="auto">
          <a:xfrm flipV="1">
            <a:off x="5832000" y="3140968"/>
            <a:ext cx="0" cy="252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8" name="Line 160"/>
          <p:cNvSpPr>
            <a:spLocks noChangeShapeType="1"/>
          </p:cNvSpPr>
          <p:nvPr/>
        </p:nvSpPr>
        <p:spPr bwMode="auto">
          <a:xfrm flipH="1" flipV="1">
            <a:off x="3923910" y="5688715"/>
            <a:ext cx="1908090" cy="256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29" name="AutoShape 150"/>
          <p:cNvSpPr>
            <a:spLocks noChangeArrowheads="1"/>
          </p:cNvSpPr>
          <p:nvPr/>
        </p:nvSpPr>
        <p:spPr bwMode="auto">
          <a:xfrm>
            <a:off x="4968046" y="565321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30" name="AutoShape 150"/>
          <p:cNvSpPr>
            <a:spLocks noChangeArrowheads="1"/>
          </p:cNvSpPr>
          <p:nvPr/>
        </p:nvSpPr>
        <p:spPr bwMode="auto">
          <a:xfrm>
            <a:off x="1007598" y="306035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31" name="组合 61"/>
          <p:cNvGrpSpPr/>
          <p:nvPr/>
        </p:nvGrpSpPr>
        <p:grpSpPr>
          <a:xfrm>
            <a:off x="1259655" y="4680539"/>
            <a:ext cx="216000" cy="504000"/>
            <a:chOff x="3132137" y="4337869"/>
            <a:chExt cx="582173" cy="1179364"/>
          </a:xfrm>
        </p:grpSpPr>
        <p:sp>
          <p:nvSpPr>
            <p:cNvPr id="532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33" name="Text Box 24"/>
            <p:cNvSpPr txBox="1">
              <a:spLocks noChangeArrowheads="1"/>
            </p:cNvSpPr>
            <p:nvPr/>
          </p:nvSpPr>
          <p:spPr bwMode="auto">
            <a:xfrm>
              <a:off x="3326222" y="4575165"/>
              <a:ext cx="285152" cy="72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b="1" smtClean="0">
                  <a:solidFill>
                    <a:srgbClr val="000000"/>
                  </a:solidFill>
                  <a:latin typeface="Cambria" pitchFamily="18" charset="0"/>
                </a:rPr>
                <a:t>+</a:t>
              </a:r>
              <a:endParaRPr kumimoji="0" lang="en-US" altLang="zh-CN" sz="16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534" name="Line 49"/>
          <p:cNvSpPr>
            <a:spLocks noChangeShapeType="1"/>
          </p:cNvSpPr>
          <p:nvPr/>
        </p:nvSpPr>
        <p:spPr bwMode="auto">
          <a:xfrm flipV="1">
            <a:off x="1475656" y="4968579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35" name="Line 134"/>
          <p:cNvSpPr>
            <a:spLocks noChangeShapeType="1"/>
          </p:cNvSpPr>
          <p:nvPr/>
        </p:nvSpPr>
        <p:spPr bwMode="auto">
          <a:xfrm flipV="1">
            <a:off x="107380" y="2952282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36" name="AutoShape 150"/>
          <p:cNvSpPr>
            <a:spLocks noChangeArrowheads="1"/>
          </p:cNvSpPr>
          <p:nvPr/>
        </p:nvSpPr>
        <p:spPr bwMode="auto">
          <a:xfrm>
            <a:off x="1655676" y="493303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37" name="Line 164"/>
          <p:cNvSpPr>
            <a:spLocks noChangeShapeType="1"/>
          </p:cNvSpPr>
          <p:nvPr/>
        </p:nvSpPr>
        <p:spPr bwMode="auto">
          <a:xfrm flipH="1" flipV="1">
            <a:off x="1691680" y="4968566"/>
            <a:ext cx="0" cy="28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 u="sng">
              <a:solidFill>
                <a:srgbClr val="000000"/>
              </a:solidFill>
            </a:endParaRPr>
          </a:p>
        </p:txBody>
      </p:sp>
      <p:grpSp>
        <p:nvGrpSpPr>
          <p:cNvPr id="538" name="Group 131"/>
          <p:cNvGrpSpPr>
            <a:grpSpLocks/>
          </p:cNvGrpSpPr>
          <p:nvPr/>
        </p:nvGrpSpPr>
        <p:grpSpPr bwMode="auto">
          <a:xfrm>
            <a:off x="1043550" y="3132367"/>
            <a:ext cx="216000" cy="1728000"/>
            <a:chOff x="4286" y="1525"/>
            <a:chExt cx="363" cy="272"/>
          </a:xfrm>
        </p:grpSpPr>
        <p:sp>
          <p:nvSpPr>
            <p:cNvPr id="539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40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541" name="Group 131"/>
          <p:cNvGrpSpPr>
            <a:grpSpLocks/>
          </p:cNvGrpSpPr>
          <p:nvPr/>
        </p:nvGrpSpPr>
        <p:grpSpPr bwMode="auto">
          <a:xfrm>
            <a:off x="179512" y="3096364"/>
            <a:ext cx="3528000" cy="2520343"/>
            <a:chOff x="4286" y="1525"/>
            <a:chExt cx="363" cy="272"/>
          </a:xfrm>
        </p:grpSpPr>
        <p:sp>
          <p:nvSpPr>
            <p:cNvPr id="542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43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44" name="Line 134"/>
          <p:cNvSpPr>
            <a:spLocks noChangeShapeType="1"/>
          </p:cNvSpPr>
          <p:nvPr/>
        </p:nvSpPr>
        <p:spPr bwMode="auto">
          <a:xfrm flipV="1">
            <a:off x="251420" y="3240323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45" name="Line 134"/>
          <p:cNvSpPr>
            <a:spLocks noChangeShapeType="1"/>
          </p:cNvSpPr>
          <p:nvPr/>
        </p:nvSpPr>
        <p:spPr bwMode="auto">
          <a:xfrm flipV="1">
            <a:off x="1043510" y="5040519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46" name="Text Box 17"/>
          <p:cNvSpPr txBox="1">
            <a:spLocks noChangeArrowheads="1"/>
          </p:cNvSpPr>
          <p:nvPr/>
        </p:nvSpPr>
        <p:spPr bwMode="auto">
          <a:xfrm>
            <a:off x="1038576" y="4896499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0000"/>
                </a:solidFill>
              </a:rPr>
              <a:t>4</a:t>
            </a:r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547" name="组合 546"/>
          <p:cNvGrpSpPr/>
          <p:nvPr/>
        </p:nvGrpSpPr>
        <p:grpSpPr>
          <a:xfrm>
            <a:off x="1979640" y="2592286"/>
            <a:ext cx="144000" cy="2952000"/>
            <a:chOff x="6948350" y="2637380"/>
            <a:chExt cx="144000" cy="3420000"/>
          </a:xfrm>
        </p:grpSpPr>
        <p:sp>
          <p:nvSpPr>
            <p:cNvPr id="54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54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550" name="直接连接符 54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1" name="直接连接符 55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52" name="Line 132"/>
          <p:cNvSpPr>
            <a:spLocks noChangeShapeType="1"/>
          </p:cNvSpPr>
          <p:nvPr/>
        </p:nvSpPr>
        <p:spPr bwMode="auto">
          <a:xfrm flipH="1">
            <a:off x="3851900" y="3096355"/>
            <a:ext cx="0" cy="273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53" name="Line 55"/>
          <p:cNvSpPr>
            <a:spLocks noChangeShapeType="1"/>
          </p:cNvSpPr>
          <p:nvPr/>
        </p:nvSpPr>
        <p:spPr bwMode="auto">
          <a:xfrm>
            <a:off x="3851900" y="3096355"/>
            <a:ext cx="21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54" name="Line 38"/>
          <p:cNvSpPr>
            <a:spLocks noChangeShapeType="1"/>
          </p:cNvSpPr>
          <p:nvPr/>
        </p:nvSpPr>
        <p:spPr bwMode="auto">
          <a:xfrm>
            <a:off x="3851900" y="3600426"/>
            <a:ext cx="36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55" name="矩形 554"/>
          <p:cNvSpPr/>
          <p:nvPr/>
        </p:nvSpPr>
        <p:spPr bwMode="auto">
          <a:xfrm>
            <a:off x="4391980" y="2592315"/>
            <a:ext cx="216000" cy="216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Helvetica" pitchFamily="80" charset="0"/>
                <a:sym typeface="Wingdings" pitchFamily="2" charset="2"/>
              </a:rPr>
              <a:t>=</a:t>
            </a:r>
            <a:endParaRPr lang="zh-CN" altLang="en-US" sz="1200" b="1">
              <a:solidFill>
                <a:srgbClr val="000000"/>
              </a:solidFill>
              <a:latin typeface="Helvetica" pitchFamily="80" charset="0"/>
              <a:sym typeface="Wingdings" pitchFamily="2" charset="2"/>
            </a:endParaRPr>
          </a:p>
        </p:txBody>
      </p:sp>
      <p:grpSp>
        <p:nvGrpSpPr>
          <p:cNvPr id="556" name="Group 131"/>
          <p:cNvGrpSpPr>
            <a:grpSpLocks/>
          </p:cNvGrpSpPr>
          <p:nvPr/>
        </p:nvGrpSpPr>
        <p:grpSpPr bwMode="auto">
          <a:xfrm flipH="1">
            <a:off x="4500000" y="2808315"/>
            <a:ext cx="72000" cy="720000"/>
            <a:chOff x="4286" y="1525"/>
            <a:chExt cx="363" cy="272"/>
          </a:xfrm>
        </p:grpSpPr>
        <p:sp>
          <p:nvSpPr>
            <p:cNvPr id="557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58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62" name="Line 55"/>
          <p:cNvSpPr>
            <a:spLocks noChangeShapeType="1"/>
          </p:cNvSpPr>
          <p:nvPr/>
        </p:nvSpPr>
        <p:spPr bwMode="auto">
          <a:xfrm flipV="1">
            <a:off x="4427980" y="3096355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3" name="Line 55"/>
          <p:cNvSpPr>
            <a:spLocks noChangeShapeType="1"/>
          </p:cNvSpPr>
          <p:nvPr/>
        </p:nvSpPr>
        <p:spPr bwMode="auto">
          <a:xfrm flipV="1">
            <a:off x="4355970" y="3528366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4" name="AutoShape 150"/>
          <p:cNvSpPr>
            <a:spLocks noChangeArrowheads="1"/>
          </p:cNvSpPr>
          <p:nvPr/>
        </p:nvSpPr>
        <p:spPr bwMode="auto">
          <a:xfrm>
            <a:off x="4536566" y="349292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5" name="AutoShape 150"/>
          <p:cNvSpPr>
            <a:spLocks noChangeArrowheads="1"/>
          </p:cNvSpPr>
          <p:nvPr/>
        </p:nvSpPr>
        <p:spPr bwMode="auto">
          <a:xfrm>
            <a:off x="4392550" y="306093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6" name="AutoShape 150"/>
          <p:cNvSpPr>
            <a:spLocks noChangeArrowheads="1"/>
          </p:cNvSpPr>
          <p:nvPr/>
        </p:nvSpPr>
        <p:spPr bwMode="auto">
          <a:xfrm>
            <a:off x="5112060" y="579723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7" name="Line 55"/>
          <p:cNvSpPr>
            <a:spLocks noChangeShapeType="1"/>
          </p:cNvSpPr>
          <p:nvPr/>
        </p:nvSpPr>
        <p:spPr bwMode="auto">
          <a:xfrm>
            <a:off x="4860040" y="4968615"/>
            <a:ext cx="20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68" name="任意多边形 567"/>
          <p:cNvSpPr/>
          <p:nvPr/>
        </p:nvSpPr>
        <p:spPr bwMode="auto">
          <a:xfrm>
            <a:off x="8676580" y="4032555"/>
            <a:ext cx="144000" cy="576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559" name="Group 131"/>
          <p:cNvGrpSpPr>
            <a:grpSpLocks/>
          </p:cNvGrpSpPr>
          <p:nvPr/>
        </p:nvGrpSpPr>
        <p:grpSpPr bwMode="auto">
          <a:xfrm flipH="1">
            <a:off x="4211960" y="2808315"/>
            <a:ext cx="216000" cy="288000"/>
            <a:chOff x="4286" y="1525"/>
            <a:chExt cx="363" cy="272"/>
          </a:xfrm>
        </p:grpSpPr>
        <p:sp>
          <p:nvSpPr>
            <p:cNvPr id="560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61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69" name="任意多边形 568"/>
          <p:cNvSpPr/>
          <p:nvPr/>
        </p:nvSpPr>
        <p:spPr bwMode="auto">
          <a:xfrm>
            <a:off x="6588300" y="4392535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570" name="Line 49"/>
          <p:cNvSpPr>
            <a:spLocks noChangeShapeType="1"/>
          </p:cNvSpPr>
          <p:nvPr/>
        </p:nvSpPr>
        <p:spPr bwMode="auto">
          <a:xfrm flipV="1">
            <a:off x="6372370" y="482459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71" name="Text Box 17"/>
          <p:cNvSpPr txBox="1">
            <a:spLocks noChangeArrowheads="1"/>
          </p:cNvSpPr>
          <p:nvPr/>
        </p:nvSpPr>
        <p:spPr bwMode="auto">
          <a:xfrm>
            <a:off x="6244010" y="4706718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31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grpSp>
        <p:nvGrpSpPr>
          <p:cNvPr id="574" name="Group 131"/>
          <p:cNvGrpSpPr>
            <a:grpSpLocks/>
          </p:cNvGrpSpPr>
          <p:nvPr/>
        </p:nvGrpSpPr>
        <p:grpSpPr bwMode="auto">
          <a:xfrm>
            <a:off x="251528" y="3240723"/>
            <a:ext cx="3530579" cy="2447992"/>
            <a:chOff x="4286" y="1525"/>
            <a:chExt cx="356" cy="272"/>
          </a:xfrm>
        </p:grpSpPr>
        <p:sp>
          <p:nvSpPr>
            <p:cNvPr id="575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76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577" name="任意多边形 576"/>
          <p:cNvSpPr/>
          <p:nvPr/>
        </p:nvSpPr>
        <p:spPr bwMode="auto">
          <a:xfrm>
            <a:off x="395380" y="2880339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578" name="Line 134"/>
          <p:cNvSpPr>
            <a:spLocks noChangeShapeType="1"/>
          </p:cNvSpPr>
          <p:nvPr/>
        </p:nvSpPr>
        <p:spPr bwMode="auto">
          <a:xfrm flipV="1">
            <a:off x="179512" y="3096307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79" name="AutoShape 150"/>
          <p:cNvSpPr>
            <a:spLocks noChangeArrowheads="1"/>
          </p:cNvSpPr>
          <p:nvPr/>
        </p:nvSpPr>
        <p:spPr bwMode="auto">
          <a:xfrm>
            <a:off x="3813857" y="356441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580" name="组合 279"/>
          <p:cNvGrpSpPr/>
          <p:nvPr/>
        </p:nvGrpSpPr>
        <p:grpSpPr>
          <a:xfrm>
            <a:off x="2987780" y="5040475"/>
            <a:ext cx="648000" cy="504000"/>
            <a:chOff x="3132139" y="4437112"/>
            <a:chExt cx="863600" cy="1166552"/>
          </a:xfrm>
        </p:grpSpPr>
        <p:sp>
          <p:nvSpPr>
            <p:cNvPr id="581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t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582" name="Text Box 17"/>
            <p:cNvSpPr txBox="1">
              <a:spLocks noChangeArrowheads="1"/>
            </p:cNvSpPr>
            <p:nvPr/>
          </p:nvSpPr>
          <p:spPr bwMode="auto">
            <a:xfrm>
              <a:off x="3132139" y="4691638"/>
              <a:ext cx="440792" cy="8904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IMM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583" name="Text Box 22"/>
            <p:cNvSpPr txBox="1">
              <a:spLocks noChangeArrowheads="1"/>
            </p:cNvSpPr>
            <p:nvPr/>
          </p:nvSpPr>
          <p:spPr bwMode="auto">
            <a:xfrm>
              <a:off x="3420006" y="5062470"/>
              <a:ext cx="575733" cy="3561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NPC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584" name="Group 131"/>
          <p:cNvGrpSpPr>
            <a:grpSpLocks/>
          </p:cNvGrpSpPr>
          <p:nvPr/>
        </p:nvGrpSpPr>
        <p:grpSpPr bwMode="auto">
          <a:xfrm flipH="1" flipV="1">
            <a:off x="3635870" y="5400623"/>
            <a:ext cx="72000" cy="216000"/>
            <a:chOff x="4286" y="1525"/>
            <a:chExt cx="363" cy="272"/>
          </a:xfrm>
        </p:grpSpPr>
        <p:sp>
          <p:nvSpPr>
            <p:cNvPr id="585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586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587" name="组合 586"/>
          <p:cNvGrpSpPr/>
          <p:nvPr/>
        </p:nvGrpSpPr>
        <p:grpSpPr>
          <a:xfrm>
            <a:off x="4716040" y="2592286"/>
            <a:ext cx="144000" cy="2952000"/>
            <a:chOff x="6948350" y="2637380"/>
            <a:chExt cx="144000" cy="3420000"/>
          </a:xfrm>
        </p:grpSpPr>
        <p:sp>
          <p:nvSpPr>
            <p:cNvPr id="58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58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590" name="直接连接符 58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1" name="直接连接符 59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92" name="组合 591"/>
          <p:cNvGrpSpPr/>
          <p:nvPr/>
        </p:nvGrpSpPr>
        <p:grpSpPr>
          <a:xfrm>
            <a:off x="6948350" y="2592286"/>
            <a:ext cx="144000" cy="2952000"/>
            <a:chOff x="6948350" y="2637380"/>
            <a:chExt cx="144000" cy="3420000"/>
          </a:xfrm>
        </p:grpSpPr>
        <p:sp>
          <p:nvSpPr>
            <p:cNvPr id="593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594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595" name="直接连接符 59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6" name="直接连接符 59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597" name="组合 596"/>
          <p:cNvGrpSpPr/>
          <p:nvPr/>
        </p:nvGrpSpPr>
        <p:grpSpPr>
          <a:xfrm>
            <a:off x="8244530" y="2592286"/>
            <a:ext cx="144000" cy="2952000"/>
            <a:chOff x="6948350" y="2637380"/>
            <a:chExt cx="144000" cy="3420000"/>
          </a:xfrm>
        </p:grpSpPr>
        <p:sp>
          <p:nvSpPr>
            <p:cNvPr id="59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59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600" name="直接连接符 59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1" name="直接连接符 60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02" name="组合 601"/>
          <p:cNvGrpSpPr/>
          <p:nvPr/>
        </p:nvGrpSpPr>
        <p:grpSpPr>
          <a:xfrm flipV="1">
            <a:off x="2843790" y="5004655"/>
            <a:ext cx="144000" cy="216000"/>
            <a:chOff x="2771800" y="4661520"/>
            <a:chExt cx="146937" cy="576000"/>
          </a:xfrm>
        </p:grpSpPr>
        <p:sp>
          <p:nvSpPr>
            <p:cNvPr id="603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04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7092386" y="4464626"/>
            <a:ext cx="1152124" cy="504000"/>
            <a:chOff x="7092386" y="4530638"/>
            <a:chExt cx="1152124" cy="196144"/>
          </a:xfrm>
        </p:grpSpPr>
        <p:grpSp>
          <p:nvGrpSpPr>
            <p:cNvPr id="606" name="组合 605"/>
            <p:cNvGrpSpPr/>
            <p:nvPr/>
          </p:nvGrpSpPr>
          <p:grpSpPr>
            <a:xfrm>
              <a:off x="8028510" y="4530638"/>
              <a:ext cx="216000" cy="196144"/>
              <a:chOff x="2771800" y="4731080"/>
              <a:chExt cx="146937" cy="523049"/>
            </a:xfrm>
          </p:grpSpPr>
          <p:sp>
            <p:nvSpPr>
              <p:cNvPr id="608" name="Line 9"/>
              <p:cNvSpPr>
                <a:spLocks noChangeShapeType="1"/>
              </p:cNvSpPr>
              <p:nvPr/>
            </p:nvSpPr>
            <p:spPr bwMode="auto">
              <a:xfrm flipV="1">
                <a:off x="2771800" y="4731151"/>
                <a:ext cx="0" cy="5229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9" name="Line 55"/>
              <p:cNvSpPr>
                <a:spLocks noChangeShapeType="1"/>
              </p:cNvSpPr>
              <p:nvPr/>
            </p:nvSpPr>
            <p:spPr bwMode="auto">
              <a:xfrm>
                <a:off x="2774721" y="4731080"/>
                <a:ext cx="1440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7" name="Line 133"/>
            <p:cNvSpPr>
              <a:spLocks noChangeShapeType="1"/>
            </p:cNvSpPr>
            <p:nvPr/>
          </p:nvSpPr>
          <p:spPr bwMode="auto">
            <a:xfrm flipH="1">
              <a:off x="7092386" y="4725180"/>
              <a:ext cx="93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10" name="Line 55"/>
          <p:cNvSpPr>
            <a:spLocks noChangeShapeType="1"/>
          </p:cNvSpPr>
          <p:nvPr/>
        </p:nvSpPr>
        <p:spPr bwMode="auto">
          <a:xfrm>
            <a:off x="8388530" y="4464546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11" name="Line 55"/>
          <p:cNvSpPr>
            <a:spLocks noChangeShapeType="1"/>
          </p:cNvSpPr>
          <p:nvPr/>
        </p:nvSpPr>
        <p:spPr bwMode="auto">
          <a:xfrm>
            <a:off x="2123660" y="4968615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612" name="组合 611"/>
          <p:cNvGrpSpPr/>
          <p:nvPr/>
        </p:nvGrpSpPr>
        <p:grpSpPr>
          <a:xfrm>
            <a:off x="8532554" y="3528415"/>
            <a:ext cx="144000" cy="648000"/>
            <a:chOff x="5292096" y="3573270"/>
            <a:chExt cx="1800000" cy="575830"/>
          </a:xfrm>
        </p:grpSpPr>
        <p:sp>
          <p:nvSpPr>
            <p:cNvPr id="613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14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15" name="Line 133"/>
          <p:cNvSpPr>
            <a:spLocks noChangeShapeType="1"/>
          </p:cNvSpPr>
          <p:nvPr/>
        </p:nvSpPr>
        <p:spPr bwMode="auto">
          <a:xfrm flipH="1">
            <a:off x="8388530" y="3521579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0" name="任意多边形 619"/>
          <p:cNvSpPr/>
          <p:nvPr/>
        </p:nvSpPr>
        <p:spPr bwMode="auto">
          <a:xfrm>
            <a:off x="4067950" y="2880326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621" name="组合 620"/>
          <p:cNvGrpSpPr/>
          <p:nvPr/>
        </p:nvGrpSpPr>
        <p:grpSpPr>
          <a:xfrm>
            <a:off x="3923910" y="3240715"/>
            <a:ext cx="144000" cy="2448000"/>
            <a:chOff x="3995920" y="4005080"/>
            <a:chExt cx="216030" cy="2520000"/>
          </a:xfrm>
        </p:grpSpPr>
        <p:sp>
          <p:nvSpPr>
            <p:cNvPr id="622" name="Line 132"/>
            <p:cNvSpPr>
              <a:spLocks noChangeShapeType="1"/>
            </p:cNvSpPr>
            <p:nvPr/>
          </p:nvSpPr>
          <p:spPr bwMode="auto">
            <a:xfrm flipH="1">
              <a:off x="3995920" y="4005080"/>
              <a:ext cx="0" cy="252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23" name="Line 55"/>
            <p:cNvSpPr>
              <a:spLocks noChangeShapeType="1"/>
            </p:cNvSpPr>
            <p:nvPr/>
          </p:nvSpPr>
          <p:spPr bwMode="auto">
            <a:xfrm>
              <a:off x="3995950" y="4005080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24" name="AutoShape 150"/>
          <p:cNvSpPr>
            <a:spLocks noChangeArrowheads="1"/>
          </p:cNvSpPr>
          <p:nvPr/>
        </p:nvSpPr>
        <p:spPr bwMode="auto">
          <a:xfrm>
            <a:off x="3811698" y="579495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5" name="任意多边形 624"/>
          <p:cNvSpPr/>
          <p:nvPr/>
        </p:nvSpPr>
        <p:spPr bwMode="auto">
          <a:xfrm>
            <a:off x="4220350" y="3384466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626" name="Line 38"/>
          <p:cNvSpPr>
            <a:spLocks noChangeShapeType="1"/>
          </p:cNvSpPr>
          <p:nvPr/>
        </p:nvSpPr>
        <p:spPr bwMode="auto">
          <a:xfrm>
            <a:off x="3923950" y="3744446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7" name="AutoShape 150"/>
          <p:cNvSpPr>
            <a:spLocks noChangeArrowheads="1"/>
          </p:cNvSpPr>
          <p:nvPr/>
        </p:nvSpPr>
        <p:spPr bwMode="auto">
          <a:xfrm>
            <a:off x="3893311" y="370902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34" name="Line 160"/>
          <p:cNvSpPr>
            <a:spLocks noChangeShapeType="1"/>
          </p:cNvSpPr>
          <p:nvPr/>
        </p:nvSpPr>
        <p:spPr bwMode="auto">
          <a:xfrm flipH="1" flipV="1">
            <a:off x="3779890" y="5688631"/>
            <a:ext cx="6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660" y="2492896"/>
            <a:ext cx="360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Rs</a:t>
            </a:r>
            <a:endParaRPr lang="en-US" altLang="zh-CN" sz="1100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2555776" y="2807350"/>
            <a:ext cx="360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/>
              <a:t>Rt</a:t>
            </a:r>
            <a:endParaRPr lang="en-US" altLang="zh-CN" sz="1100" dirty="0" smtClean="0"/>
          </a:p>
        </p:txBody>
      </p:sp>
      <p:sp>
        <p:nvSpPr>
          <p:cNvPr id="225" name="TextBox 224"/>
          <p:cNvSpPr txBox="1"/>
          <p:nvPr/>
        </p:nvSpPr>
        <p:spPr>
          <a:xfrm>
            <a:off x="2483768" y="3959478"/>
            <a:ext cx="86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imm16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072879" y="5039382"/>
            <a:ext cx="86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imm26</a:t>
            </a:r>
          </a:p>
        </p:txBody>
      </p:sp>
      <p:sp>
        <p:nvSpPr>
          <p:cNvPr id="227" name="AutoShape 150"/>
          <p:cNvSpPr>
            <a:spLocks noChangeArrowheads="1"/>
          </p:cNvSpPr>
          <p:nvPr/>
        </p:nvSpPr>
        <p:spPr bwMode="auto">
          <a:xfrm>
            <a:off x="5796706" y="566181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28" name="AutoShape 150"/>
          <p:cNvSpPr>
            <a:spLocks noChangeAspect="1" noChangeArrowheads="1"/>
          </p:cNvSpPr>
          <p:nvPr/>
        </p:nvSpPr>
        <p:spPr bwMode="auto">
          <a:xfrm>
            <a:off x="5760000" y="3105112"/>
            <a:ext cx="107864" cy="107864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 dirty="0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>
            <a:stCxn id="526" idx="3"/>
            <a:endCxn id="513" idx="3"/>
          </p:cNvCxnSpPr>
          <p:nvPr/>
        </p:nvCxnSpPr>
        <p:spPr bwMode="auto">
          <a:xfrm flipH="1">
            <a:off x="7236491" y="3564416"/>
            <a:ext cx="4" cy="79151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041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32358"/>
              </p:ext>
            </p:extLst>
          </p:nvPr>
        </p:nvGraphicFramePr>
        <p:xfrm>
          <a:off x="107380" y="3565695"/>
          <a:ext cx="8919001" cy="3398105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  <a:gridCol w="2988000"/>
                <a:gridCol w="900000"/>
                <a:gridCol w="1143001"/>
                <a:gridCol w="1404000"/>
                <a:gridCol w="1476000"/>
              </a:tblGrid>
              <a:tr h="631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名称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功能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lang="zh-CN" altLang="en-US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0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IF/ID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lang="zh-CN" altLang="en-US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0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ID/EX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lang="zh-CN" altLang="en-US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0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EX/MEM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W</a:t>
                      </a:r>
                      <a:r>
                        <a:rPr lang="zh-CN" altLang="en-US" sz="20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0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MEM/WB</a:t>
                      </a:r>
                      <a:endParaRPr lang="zh-CN" altLang="en-US" sz="20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IR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传递指令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下一条指令地址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RS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RS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值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(RD1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输出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RT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值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(RD2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输出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EXT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扩展后的</a:t>
                      </a: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32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位立即数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AO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计算结果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3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DR</a:t>
                      </a:r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DM</a:t>
                      </a:r>
                      <a:r>
                        <a:rPr lang="zh-CN" altLang="en-US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读出结果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0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228" name="矩形 227"/>
          <p:cNvSpPr/>
          <p:nvPr/>
        </p:nvSpPr>
        <p:spPr bwMode="auto">
          <a:xfrm>
            <a:off x="0" y="3248998"/>
            <a:ext cx="9144000" cy="36864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ea typeface="宋体" charset="-122"/>
              <a:sym typeface="Wingdings" pitchFamily="2" charset="2"/>
            </a:endParaRPr>
          </a:p>
        </p:txBody>
      </p:sp>
      <p:sp>
        <p:nvSpPr>
          <p:cNvPr id="229" name="Line 46"/>
          <p:cNvSpPr>
            <a:spLocks noChangeShapeType="1"/>
          </p:cNvSpPr>
          <p:nvPr/>
        </p:nvSpPr>
        <p:spPr bwMode="auto">
          <a:xfrm>
            <a:off x="2123756" y="548697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0" name="Line 96"/>
          <p:cNvSpPr>
            <a:spLocks noChangeShapeType="1"/>
          </p:cNvSpPr>
          <p:nvPr/>
        </p:nvSpPr>
        <p:spPr bwMode="auto">
          <a:xfrm>
            <a:off x="2123756" y="260665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1" name="Line 106"/>
          <p:cNvSpPr>
            <a:spLocks noChangeShapeType="1"/>
          </p:cNvSpPr>
          <p:nvPr/>
        </p:nvSpPr>
        <p:spPr bwMode="auto">
          <a:xfrm flipV="1">
            <a:off x="1764844" y="899825"/>
            <a:ext cx="2236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2" name="Line 134"/>
          <p:cNvSpPr>
            <a:spLocks noChangeShapeType="1"/>
          </p:cNvSpPr>
          <p:nvPr/>
        </p:nvSpPr>
        <p:spPr bwMode="auto">
          <a:xfrm flipV="1">
            <a:off x="539460" y="620701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3" name="Line 135"/>
          <p:cNvSpPr>
            <a:spLocks noChangeShapeType="1"/>
          </p:cNvSpPr>
          <p:nvPr/>
        </p:nvSpPr>
        <p:spPr bwMode="auto">
          <a:xfrm>
            <a:off x="899490" y="620701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234" name="Rectangle 12"/>
          <p:cNvSpPr>
            <a:spLocks noChangeArrowheads="1"/>
          </p:cNvSpPr>
          <p:nvPr/>
        </p:nvSpPr>
        <p:spPr bwMode="auto">
          <a:xfrm>
            <a:off x="1187530" y="116649"/>
            <a:ext cx="576000" cy="13681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>
              <a:solidFill>
                <a:srgbClr val="000000"/>
              </a:solidFill>
              <a:latin typeface="Helvetica" pitchFamily="80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b="1" smtClean="0">
              <a:solidFill>
                <a:srgbClr val="000000"/>
              </a:solidFill>
              <a:latin typeface="Helvetica" pitchFamily="80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指令</a:t>
            </a:r>
            <a:endParaRPr lang="en-US" altLang="zh-CN" sz="1100" smtClean="0">
              <a:solidFill>
                <a:srgbClr val="000000"/>
              </a:solidFill>
              <a:latin typeface="黑体" pitchFamily="49" charset="-122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smtClean="0">
                <a:solidFill>
                  <a:srgbClr val="000000"/>
                </a:solidFill>
                <a:latin typeface="黑体" pitchFamily="49" charset="-122"/>
              </a:rPr>
              <a:t>存储器</a:t>
            </a:r>
            <a:endParaRPr lang="en-US" altLang="zh-CN" sz="1200">
              <a:solidFill>
                <a:srgbClr val="000000"/>
              </a:solidFill>
              <a:latin typeface="Helvetica" pitchFamily="80" charset="0"/>
            </a:endParaRPr>
          </a:p>
        </p:txBody>
      </p:sp>
      <p:sp>
        <p:nvSpPr>
          <p:cNvPr id="235" name="Text Box 13"/>
          <p:cNvSpPr txBox="1">
            <a:spLocks noChangeArrowheads="1"/>
          </p:cNvSpPr>
          <p:nvPr/>
        </p:nvSpPr>
        <p:spPr bwMode="auto">
          <a:xfrm>
            <a:off x="1246075" y="491649"/>
            <a:ext cx="4994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A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36" name="Text Box 13"/>
          <p:cNvSpPr txBox="1">
            <a:spLocks noChangeArrowheads="1"/>
          </p:cNvSpPr>
          <p:nvPr/>
        </p:nvSpPr>
        <p:spPr bwMode="auto">
          <a:xfrm>
            <a:off x="1495788" y="814744"/>
            <a:ext cx="24971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RD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237" name="Rectangle 3"/>
          <p:cNvSpPr>
            <a:spLocks noChangeArrowheads="1"/>
          </p:cNvSpPr>
          <p:nvPr/>
        </p:nvSpPr>
        <p:spPr bwMode="auto">
          <a:xfrm>
            <a:off x="683460" y="332661"/>
            <a:ext cx="216024" cy="57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smtClean="0">
                <a:solidFill>
                  <a:srgbClr val="000000"/>
                </a:solidFill>
                <a:latin typeface="Cambria" pitchFamily="18" charset="0"/>
              </a:rPr>
              <a:t>PC</a:t>
            </a:r>
            <a:endParaRPr kumimoji="1" lang="zh-CN" altLang="en-US" sz="1100" b="1">
              <a:solidFill>
                <a:srgbClr val="000000"/>
              </a:solidFill>
              <a:latin typeface="Cambria" pitchFamily="18" charset="0"/>
            </a:endParaRPr>
          </a:p>
        </p:txBody>
      </p:sp>
      <p:grpSp>
        <p:nvGrpSpPr>
          <p:cNvPr id="238" name="组合 9"/>
          <p:cNvGrpSpPr/>
          <p:nvPr/>
        </p:nvGrpSpPr>
        <p:grpSpPr>
          <a:xfrm>
            <a:off x="785346" y="836732"/>
            <a:ext cx="72008" cy="80540"/>
            <a:chOff x="287524" y="3070225"/>
            <a:chExt cx="72008" cy="80540"/>
          </a:xfrm>
        </p:grpSpPr>
        <p:cxnSp>
          <p:nvCxnSpPr>
            <p:cNvPr id="244" name="直接连接符 243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连接符 256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2" name="Group 131"/>
          <p:cNvGrpSpPr>
            <a:grpSpLocks/>
          </p:cNvGrpSpPr>
          <p:nvPr/>
        </p:nvGrpSpPr>
        <p:grpSpPr bwMode="auto">
          <a:xfrm>
            <a:off x="107380" y="476693"/>
            <a:ext cx="1584000" cy="2304000"/>
            <a:chOff x="4286" y="1525"/>
            <a:chExt cx="363" cy="272"/>
          </a:xfrm>
        </p:grpSpPr>
        <p:sp>
          <p:nvSpPr>
            <p:cNvPr id="263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264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265" name="Line 55"/>
          <p:cNvSpPr>
            <a:spLocks noChangeShapeType="1"/>
          </p:cNvSpPr>
          <p:nvPr/>
        </p:nvSpPr>
        <p:spPr bwMode="auto">
          <a:xfrm>
            <a:off x="3707880" y="476681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266" name="组合 279"/>
          <p:cNvGrpSpPr/>
          <p:nvPr/>
        </p:nvGrpSpPr>
        <p:grpSpPr>
          <a:xfrm>
            <a:off x="2915770" y="116649"/>
            <a:ext cx="791790" cy="1224000"/>
            <a:chOff x="3132139" y="3933056"/>
            <a:chExt cx="863600" cy="1800225"/>
          </a:xfrm>
        </p:grpSpPr>
        <p:sp>
          <p:nvSpPr>
            <p:cNvPr id="267" name="Rectangle 16"/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100">
                  <a:solidFill>
                    <a:srgbClr val="000000"/>
                  </a:solidFill>
                  <a:latin typeface="黑体" pitchFamily="49" charset="-122"/>
                </a:rPr>
                <a:t>寄存器堆</a:t>
              </a:r>
            </a:p>
          </p:txBody>
        </p:sp>
        <p:sp>
          <p:nvSpPr>
            <p:cNvPr id="268" name="Text Box 17"/>
            <p:cNvSpPr txBox="1">
              <a:spLocks noChangeArrowheads="1"/>
            </p:cNvSpPr>
            <p:nvPr/>
          </p:nvSpPr>
          <p:spPr bwMode="auto">
            <a:xfrm>
              <a:off x="3168333" y="4004491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5" name="Text Box 18"/>
            <p:cNvSpPr txBox="1">
              <a:spLocks noChangeArrowheads="1"/>
            </p:cNvSpPr>
            <p:nvPr/>
          </p:nvSpPr>
          <p:spPr bwMode="auto">
            <a:xfrm>
              <a:off x="3154044" y="4420418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</a:t>
              </a:r>
              <a:r>
                <a:rPr lang="en-US" altLang="zh-CN" sz="1000" smtClean="0">
                  <a:solidFill>
                    <a:srgbClr val="000000"/>
                  </a:solidFill>
                </a:rPr>
                <a:t>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6" name="Text Box 19"/>
            <p:cNvSpPr txBox="1">
              <a:spLocks noChangeArrowheads="1"/>
            </p:cNvSpPr>
            <p:nvPr/>
          </p:nvSpPr>
          <p:spPr bwMode="auto">
            <a:xfrm>
              <a:off x="3168333" y="4941117"/>
              <a:ext cx="171341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A3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7" name="Text Box 20"/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34283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89" name="Text Box 21"/>
            <p:cNvSpPr txBox="1">
              <a:spLocks noChangeArrowheads="1"/>
            </p:cNvSpPr>
            <p:nvPr/>
          </p:nvSpPr>
          <p:spPr bwMode="auto">
            <a:xfrm>
              <a:off x="3613234" y="4356685"/>
              <a:ext cx="359842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RD1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290" name="Text Box 22"/>
            <p:cNvSpPr txBox="1">
              <a:spLocks noChangeArrowheads="1"/>
            </p:cNvSpPr>
            <p:nvPr/>
          </p:nvSpPr>
          <p:spPr bwMode="auto">
            <a:xfrm>
              <a:off x="3613234" y="5189425"/>
              <a:ext cx="359842" cy="22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RD2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3563758" y="1260246"/>
            <a:ext cx="72008" cy="80540"/>
            <a:chOff x="287524" y="3070225"/>
            <a:chExt cx="72008" cy="80540"/>
          </a:xfrm>
        </p:grpSpPr>
        <p:cxnSp>
          <p:nvCxnSpPr>
            <p:cNvPr id="302" name="直接连接符 301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4" name="组合 61"/>
          <p:cNvGrpSpPr/>
          <p:nvPr/>
        </p:nvGrpSpPr>
        <p:grpSpPr>
          <a:xfrm>
            <a:off x="6294980" y="476821"/>
            <a:ext cx="432000" cy="1008000"/>
            <a:chOff x="3132137" y="4337869"/>
            <a:chExt cx="582176" cy="1179364"/>
          </a:xfrm>
        </p:grpSpPr>
        <p:sp>
          <p:nvSpPr>
            <p:cNvPr id="305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06" name="Text Box 24"/>
            <p:cNvSpPr txBox="1">
              <a:spLocks noChangeArrowheads="1"/>
            </p:cNvSpPr>
            <p:nvPr/>
          </p:nvSpPr>
          <p:spPr bwMode="auto">
            <a:xfrm>
              <a:off x="3199963" y="4782220"/>
              <a:ext cx="356443" cy="30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1">
                  <a:solidFill>
                    <a:srgbClr val="000000"/>
                  </a:solidFill>
                  <a:latin typeface="Cambria" pitchFamily="18" charset="0"/>
                </a:rPr>
                <a:t>ALU</a:t>
              </a:r>
              <a:endParaRPr kumimoji="0" lang="en-US" altLang="zh-CN" sz="12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sp>
          <p:nvSpPr>
            <p:cNvPr id="307" name="Text Box 25"/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Zero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308" name="Text Box 26"/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rgbClr val="000000"/>
                  </a:solidFill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>
                  <a:solidFill>
                    <a:srgbClr val="000000"/>
                  </a:solidFill>
                </a:rPr>
                <a:t>结果</a:t>
              </a:r>
            </a:p>
          </p:txBody>
        </p:sp>
      </p:grpSp>
      <p:sp>
        <p:nvSpPr>
          <p:cNvPr id="309" name="Line 49"/>
          <p:cNvSpPr>
            <a:spLocks noChangeShapeType="1"/>
          </p:cNvSpPr>
          <p:nvPr/>
        </p:nvSpPr>
        <p:spPr bwMode="auto">
          <a:xfrm flipV="1">
            <a:off x="2123764" y="1700845"/>
            <a:ext cx="93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10" name="组合 116"/>
          <p:cNvGrpSpPr/>
          <p:nvPr/>
        </p:nvGrpSpPr>
        <p:grpSpPr>
          <a:xfrm rot="10800000" flipH="1" flipV="1">
            <a:off x="3059836" y="1484821"/>
            <a:ext cx="648000" cy="292235"/>
            <a:chOff x="3132138" y="4581128"/>
            <a:chExt cx="717226" cy="292234"/>
          </a:xfrm>
        </p:grpSpPr>
        <p:cxnSp>
          <p:nvCxnSpPr>
            <p:cNvPr id="311" name="直接连接符 310"/>
            <p:cNvCxnSpPr/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Box 42"/>
            <p:cNvSpPr txBox="1"/>
            <p:nvPr/>
          </p:nvSpPr>
          <p:spPr>
            <a:xfrm>
              <a:off x="3159320" y="4665613"/>
              <a:ext cx="690044" cy="207749"/>
            </a:xfrm>
            <a:prstGeom prst="rect">
              <a:avLst/>
            </a:prstGeom>
            <a:noFill/>
          </p:spPr>
          <p:txBody>
            <a:bodyPr vert="horz" wrap="square" lIns="0" rIns="0" bIns="18000" rtlCol="0" anchor="b">
              <a:noAutofit/>
            </a:bodyPr>
            <a:lstStyle/>
            <a:p>
              <a:pPr algn="ctr"/>
              <a:r>
                <a:rPr lang="zh-CN" altLang="en-US" sz="1100" smtClean="0">
                  <a:solidFill>
                    <a:srgbClr val="000000"/>
                  </a:solidFill>
                  <a:latin typeface="Cambria" pitchFamily="18" charset="0"/>
                </a:rPr>
                <a:t>扩展</a:t>
              </a:r>
              <a:endParaRPr lang="zh-CN" altLang="en-US" sz="1100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316" name="Line 38"/>
          <p:cNvSpPr>
            <a:spLocks noChangeShapeType="1"/>
          </p:cNvSpPr>
          <p:nvPr/>
        </p:nvSpPr>
        <p:spPr bwMode="auto">
          <a:xfrm>
            <a:off x="3707880" y="980693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7" name="任意多边形 316"/>
          <p:cNvSpPr/>
          <p:nvPr/>
        </p:nvSpPr>
        <p:spPr bwMode="auto">
          <a:xfrm>
            <a:off x="6012176" y="1124805"/>
            <a:ext cx="144000" cy="360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" name="Line 55"/>
          <p:cNvSpPr>
            <a:spLocks noChangeShapeType="1"/>
          </p:cNvSpPr>
          <p:nvPr/>
        </p:nvSpPr>
        <p:spPr bwMode="auto">
          <a:xfrm>
            <a:off x="5724196" y="1196756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19" name="Line 55"/>
          <p:cNvSpPr>
            <a:spLocks noChangeShapeType="1"/>
          </p:cNvSpPr>
          <p:nvPr/>
        </p:nvSpPr>
        <p:spPr bwMode="auto">
          <a:xfrm>
            <a:off x="6726980" y="1052761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20" name="组合 175"/>
          <p:cNvGrpSpPr/>
          <p:nvPr/>
        </p:nvGrpSpPr>
        <p:grpSpPr>
          <a:xfrm>
            <a:off x="7446944" y="829064"/>
            <a:ext cx="576000" cy="864000"/>
            <a:chOff x="3312847" y="4365105"/>
            <a:chExt cx="684861" cy="1214384"/>
          </a:xfrm>
        </p:grpSpPr>
        <p:sp>
          <p:nvSpPr>
            <p:cNvPr id="321" name="Rectangle 12"/>
            <p:cNvSpPr>
              <a:spLocks noChangeArrowheads="1"/>
            </p:cNvSpPr>
            <p:nvPr/>
          </p:nvSpPr>
          <p:spPr bwMode="auto">
            <a:xfrm>
              <a:off x="3312847" y="4365105"/>
              <a:ext cx="684861" cy="12143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t">
              <a:noAutofit/>
            </a:bodyPr>
            <a:lstStyle/>
            <a:p>
              <a:pPr algn="r" eaLnBrk="0" fontAlgn="base" hangingPunct="0">
                <a:spcBef>
                  <a:spcPts val="1200"/>
                </a:spcBef>
                <a:spcAft>
                  <a:spcPct val="0"/>
                </a:spcAft>
              </a:pP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数据</a:t>
              </a:r>
              <a:endParaRPr lang="en-US" altLang="zh-CN" sz="1100" smtClean="0">
                <a:solidFill>
                  <a:srgbClr val="000000"/>
                </a:solidFill>
                <a:latin typeface="黑体" pitchFamily="49" charset="-122"/>
              </a:endParaRP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smtClean="0">
                  <a:solidFill>
                    <a:srgbClr val="000000"/>
                  </a:solidFill>
                  <a:latin typeface="黑体" pitchFamily="49" charset="-122"/>
                </a:rPr>
                <a:t>存储器</a:t>
              </a:r>
              <a:endParaRPr lang="en-US" altLang="zh-CN" sz="1200">
                <a:solidFill>
                  <a:srgbClr val="000000"/>
                </a:solidFill>
                <a:latin typeface="Helvetica" pitchFamily="80" charset="0"/>
              </a:endParaRPr>
            </a:p>
          </p:txBody>
        </p:sp>
        <p:sp>
          <p:nvSpPr>
            <p:cNvPr id="322" name="Text Box 13"/>
            <p:cNvSpPr txBox="1">
              <a:spLocks noChangeArrowheads="1"/>
            </p:cNvSpPr>
            <p:nvPr/>
          </p:nvSpPr>
          <p:spPr bwMode="auto">
            <a:xfrm>
              <a:off x="3347864" y="4550234"/>
              <a:ext cx="606925" cy="15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A       RD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323" name="Text Box 13"/>
            <p:cNvSpPr txBox="1">
              <a:spLocks noChangeArrowheads="1"/>
            </p:cNvSpPr>
            <p:nvPr/>
          </p:nvSpPr>
          <p:spPr bwMode="auto">
            <a:xfrm>
              <a:off x="3347864" y="5298046"/>
              <a:ext cx="649844" cy="21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WD    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324" name="组合 300"/>
          <p:cNvGrpSpPr/>
          <p:nvPr/>
        </p:nvGrpSpPr>
        <p:grpSpPr>
          <a:xfrm flipV="1">
            <a:off x="7596420" y="828202"/>
            <a:ext cx="72008" cy="80540"/>
            <a:chOff x="287524" y="3070225"/>
            <a:chExt cx="72008" cy="80540"/>
          </a:xfrm>
        </p:grpSpPr>
        <p:cxnSp>
          <p:nvCxnSpPr>
            <p:cNvPr id="325" name="直接连接符 324"/>
            <p:cNvCxnSpPr/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7" name="Line 55"/>
          <p:cNvSpPr>
            <a:spLocks noChangeShapeType="1"/>
          </p:cNvSpPr>
          <p:nvPr/>
        </p:nvSpPr>
        <p:spPr bwMode="auto">
          <a:xfrm>
            <a:off x="2123660" y="1926749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2627730" y="1196833"/>
            <a:ext cx="288000" cy="2160000"/>
            <a:chOff x="2771800" y="4661520"/>
            <a:chExt cx="146937" cy="576000"/>
          </a:xfrm>
        </p:grpSpPr>
        <p:sp>
          <p:nvSpPr>
            <p:cNvPr id="329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30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2555708" y="908737"/>
            <a:ext cx="360000" cy="2592000"/>
            <a:chOff x="2771800" y="4661520"/>
            <a:chExt cx="146937" cy="576000"/>
          </a:xfrm>
        </p:grpSpPr>
        <p:sp>
          <p:nvSpPr>
            <p:cNvPr id="332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33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34" name="Text Box 17"/>
          <p:cNvSpPr txBox="1">
            <a:spLocks noChangeArrowheads="1"/>
          </p:cNvSpPr>
          <p:nvPr/>
        </p:nvSpPr>
        <p:spPr bwMode="auto">
          <a:xfrm>
            <a:off x="2195670" y="116649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5" name="Text Box 17"/>
          <p:cNvSpPr txBox="1">
            <a:spLocks noChangeArrowheads="1"/>
          </p:cNvSpPr>
          <p:nvPr/>
        </p:nvSpPr>
        <p:spPr bwMode="auto">
          <a:xfrm>
            <a:off x="2195670" y="1551597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15:00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6" name="Text Box 17"/>
          <p:cNvSpPr txBox="1">
            <a:spLocks noChangeArrowheads="1"/>
          </p:cNvSpPr>
          <p:nvPr/>
        </p:nvSpPr>
        <p:spPr bwMode="auto">
          <a:xfrm>
            <a:off x="2195670" y="394809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7" name="Line 49"/>
          <p:cNvSpPr>
            <a:spLocks noChangeShapeType="1"/>
          </p:cNvSpPr>
          <p:nvPr/>
        </p:nvSpPr>
        <p:spPr bwMode="auto">
          <a:xfrm flipV="1">
            <a:off x="2123660" y="2996881"/>
            <a:ext cx="86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8" name="Text Box 17"/>
          <p:cNvSpPr txBox="1">
            <a:spLocks noChangeArrowheads="1"/>
          </p:cNvSpPr>
          <p:nvPr/>
        </p:nvSpPr>
        <p:spPr bwMode="auto">
          <a:xfrm>
            <a:off x="2195566" y="285286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25:00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39" name="Text Box 17"/>
          <p:cNvSpPr txBox="1">
            <a:spLocks noChangeArrowheads="1"/>
          </p:cNvSpPr>
          <p:nvPr/>
        </p:nvSpPr>
        <p:spPr bwMode="auto">
          <a:xfrm>
            <a:off x="2195670" y="177286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25:21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40" name="Line 55"/>
          <p:cNvSpPr>
            <a:spLocks noChangeShapeType="1"/>
          </p:cNvSpPr>
          <p:nvPr/>
        </p:nvSpPr>
        <p:spPr bwMode="auto">
          <a:xfrm>
            <a:off x="2123660" y="2060901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1" name="Text Box 17"/>
          <p:cNvSpPr txBox="1">
            <a:spLocks noChangeArrowheads="1"/>
          </p:cNvSpPr>
          <p:nvPr/>
        </p:nvSpPr>
        <p:spPr bwMode="auto">
          <a:xfrm>
            <a:off x="2195670" y="1916881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20:16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342" name="Line 55"/>
          <p:cNvSpPr>
            <a:spLocks noChangeShapeType="1"/>
          </p:cNvSpPr>
          <p:nvPr/>
        </p:nvSpPr>
        <p:spPr bwMode="auto">
          <a:xfrm>
            <a:off x="2123660" y="2204921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3" name="Text Box 17"/>
          <p:cNvSpPr txBox="1">
            <a:spLocks noChangeArrowheads="1"/>
          </p:cNvSpPr>
          <p:nvPr/>
        </p:nvSpPr>
        <p:spPr bwMode="auto">
          <a:xfrm>
            <a:off x="2195670" y="2070837"/>
            <a:ext cx="2917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000000"/>
                </a:solidFill>
              </a:rPr>
              <a:t>15:11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44" name="Line 55"/>
          <p:cNvSpPr>
            <a:spLocks noChangeShapeType="1"/>
          </p:cNvSpPr>
          <p:nvPr/>
        </p:nvSpPr>
        <p:spPr bwMode="auto">
          <a:xfrm>
            <a:off x="6732300" y="2204921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5" name="AutoShape 150"/>
          <p:cNvSpPr>
            <a:spLocks noChangeArrowheads="1"/>
          </p:cNvSpPr>
          <p:nvPr/>
        </p:nvSpPr>
        <p:spPr bwMode="auto">
          <a:xfrm>
            <a:off x="2808306" y="245691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6" name="Line 55"/>
          <p:cNvSpPr>
            <a:spLocks noChangeShapeType="1"/>
          </p:cNvSpPr>
          <p:nvPr/>
        </p:nvSpPr>
        <p:spPr bwMode="auto">
          <a:xfrm>
            <a:off x="4871107" y="2060901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7" name="Line 55"/>
          <p:cNvSpPr>
            <a:spLocks noChangeShapeType="1"/>
          </p:cNvSpPr>
          <p:nvPr/>
        </p:nvSpPr>
        <p:spPr bwMode="auto">
          <a:xfrm>
            <a:off x="4865350" y="2204921"/>
            <a:ext cx="172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48" name="Line 38"/>
          <p:cNvSpPr>
            <a:spLocks noChangeShapeType="1"/>
          </p:cNvSpPr>
          <p:nvPr/>
        </p:nvSpPr>
        <p:spPr bwMode="auto">
          <a:xfrm>
            <a:off x="3707836" y="1700852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5796160" y="1412845"/>
            <a:ext cx="216000" cy="288000"/>
            <a:chOff x="2771800" y="4661520"/>
            <a:chExt cx="146937" cy="576000"/>
          </a:xfrm>
        </p:grpSpPr>
        <p:sp>
          <p:nvSpPr>
            <p:cNvPr id="350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51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52" name="Line 133"/>
          <p:cNvSpPr>
            <a:spLocks noChangeShapeType="1"/>
          </p:cNvSpPr>
          <p:nvPr/>
        </p:nvSpPr>
        <p:spPr bwMode="auto">
          <a:xfrm flipH="1">
            <a:off x="4860036" y="1700852"/>
            <a:ext cx="93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3" name="Line 38"/>
          <p:cNvSpPr>
            <a:spLocks noChangeShapeType="1"/>
          </p:cNvSpPr>
          <p:nvPr/>
        </p:nvSpPr>
        <p:spPr bwMode="auto">
          <a:xfrm>
            <a:off x="4862453" y="1052753"/>
            <a:ext cx="7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4" name="Line 55"/>
          <p:cNvSpPr>
            <a:spLocks noChangeShapeType="1"/>
          </p:cNvSpPr>
          <p:nvPr/>
        </p:nvSpPr>
        <p:spPr bwMode="auto">
          <a:xfrm flipV="1">
            <a:off x="4865398" y="471753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5" name="任意多边形 354"/>
          <p:cNvSpPr/>
          <p:nvPr/>
        </p:nvSpPr>
        <p:spPr bwMode="auto">
          <a:xfrm>
            <a:off x="5583211" y="980821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356" name="Line 132"/>
          <p:cNvSpPr>
            <a:spLocks noChangeShapeType="1"/>
          </p:cNvSpPr>
          <p:nvPr/>
        </p:nvSpPr>
        <p:spPr bwMode="auto">
          <a:xfrm flipH="1">
            <a:off x="5009366" y="620905"/>
            <a:ext cx="0" cy="259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7" name="任意多边形 356"/>
          <p:cNvSpPr/>
          <p:nvPr/>
        </p:nvSpPr>
        <p:spPr bwMode="auto">
          <a:xfrm>
            <a:off x="5369456" y="404741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358" name="Line 55"/>
          <p:cNvSpPr>
            <a:spLocks noChangeShapeType="1"/>
          </p:cNvSpPr>
          <p:nvPr/>
        </p:nvSpPr>
        <p:spPr bwMode="auto">
          <a:xfrm flipV="1">
            <a:off x="5017798" y="624153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59" name="Line 55"/>
          <p:cNvSpPr>
            <a:spLocks noChangeShapeType="1"/>
          </p:cNvSpPr>
          <p:nvPr/>
        </p:nvSpPr>
        <p:spPr bwMode="auto">
          <a:xfrm flipV="1">
            <a:off x="5009376" y="1196769"/>
            <a:ext cx="57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60" name="组合 359"/>
          <p:cNvGrpSpPr/>
          <p:nvPr/>
        </p:nvGrpSpPr>
        <p:grpSpPr>
          <a:xfrm>
            <a:off x="5148107" y="764721"/>
            <a:ext cx="220294" cy="2592000"/>
            <a:chOff x="2771800" y="4661520"/>
            <a:chExt cx="149858" cy="576000"/>
          </a:xfrm>
        </p:grpSpPr>
        <p:sp>
          <p:nvSpPr>
            <p:cNvPr id="361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62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6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63" name="AutoShape 150"/>
          <p:cNvSpPr>
            <a:spLocks noChangeArrowheads="1"/>
          </p:cNvSpPr>
          <p:nvPr/>
        </p:nvSpPr>
        <p:spPr bwMode="auto">
          <a:xfrm>
            <a:off x="4973362" y="116076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4" name="Line 55"/>
          <p:cNvSpPr>
            <a:spLocks noChangeShapeType="1"/>
          </p:cNvSpPr>
          <p:nvPr/>
        </p:nvSpPr>
        <p:spPr bwMode="auto">
          <a:xfrm flipV="1">
            <a:off x="5153382" y="1340785"/>
            <a:ext cx="43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5" name="AutoShape 150"/>
          <p:cNvSpPr>
            <a:spLocks noChangeArrowheads="1"/>
          </p:cNvSpPr>
          <p:nvPr/>
        </p:nvSpPr>
        <p:spPr bwMode="auto">
          <a:xfrm>
            <a:off x="5117378" y="130478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6" name="Line 55"/>
          <p:cNvSpPr>
            <a:spLocks noChangeShapeType="1"/>
          </p:cNvSpPr>
          <p:nvPr/>
        </p:nvSpPr>
        <p:spPr bwMode="auto">
          <a:xfrm>
            <a:off x="6156192" y="1268776"/>
            <a:ext cx="14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7" name="Line 55"/>
          <p:cNvSpPr>
            <a:spLocks noChangeShapeType="1"/>
          </p:cNvSpPr>
          <p:nvPr/>
        </p:nvSpPr>
        <p:spPr bwMode="auto">
          <a:xfrm>
            <a:off x="5508126" y="692712"/>
            <a:ext cx="7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68" name="Line 55"/>
          <p:cNvSpPr>
            <a:spLocks noChangeShapeType="1"/>
          </p:cNvSpPr>
          <p:nvPr/>
        </p:nvSpPr>
        <p:spPr bwMode="auto">
          <a:xfrm>
            <a:off x="7086874" y="1052761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5868144" y="1196781"/>
            <a:ext cx="1080000" cy="360000"/>
            <a:chOff x="5292096" y="3573270"/>
            <a:chExt cx="1800000" cy="575830"/>
          </a:xfrm>
        </p:grpSpPr>
        <p:sp>
          <p:nvSpPr>
            <p:cNvPr id="370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71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72" name="AutoShape 150"/>
          <p:cNvSpPr>
            <a:spLocks noChangeArrowheads="1"/>
          </p:cNvSpPr>
          <p:nvPr/>
        </p:nvSpPr>
        <p:spPr bwMode="auto">
          <a:xfrm>
            <a:off x="5832710" y="116132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3" name="Line 55"/>
          <p:cNvSpPr>
            <a:spLocks noChangeShapeType="1"/>
          </p:cNvSpPr>
          <p:nvPr/>
        </p:nvSpPr>
        <p:spPr bwMode="auto">
          <a:xfrm>
            <a:off x="7086874" y="1556832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4" name="AutoShape 150"/>
          <p:cNvSpPr>
            <a:spLocks noChangeArrowheads="1"/>
          </p:cNvSpPr>
          <p:nvPr/>
        </p:nvSpPr>
        <p:spPr bwMode="auto">
          <a:xfrm>
            <a:off x="7200772" y="180884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5" name="Line 55"/>
          <p:cNvSpPr>
            <a:spLocks noChangeShapeType="1"/>
          </p:cNvSpPr>
          <p:nvPr/>
        </p:nvSpPr>
        <p:spPr bwMode="auto">
          <a:xfrm>
            <a:off x="8022998" y="1052761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76" name="Line 133"/>
          <p:cNvSpPr>
            <a:spLocks noChangeShapeType="1"/>
          </p:cNvSpPr>
          <p:nvPr/>
        </p:nvSpPr>
        <p:spPr bwMode="auto">
          <a:xfrm>
            <a:off x="7236374" y="1844872"/>
            <a:ext cx="100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77" name="Group 131"/>
          <p:cNvGrpSpPr>
            <a:grpSpLocks/>
          </p:cNvGrpSpPr>
          <p:nvPr/>
        </p:nvGrpSpPr>
        <p:grpSpPr bwMode="auto">
          <a:xfrm flipH="1" flipV="1">
            <a:off x="8820600" y="1772861"/>
            <a:ext cx="72000" cy="1584000"/>
            <a:chOff x="4286" y="1525"/>
            <a:chExt cx="363" cy="272"/>
          </a:xfrm>
        </p:grpSpPr>
        <p:sp>
          <p:nvSpPr>
            <p:cNvPr id="37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7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80" name="Line 160"/>
          <p:cNvSpPr>
            <a:spLocks noChangeShapeType="1"/>
          </p:cNvSpPr>
          <p:nvPr/>
        </p:nvSpPr>
        <p:spPr bwMode="auto">
          <a:xfrm flipH="1" flipV="1">
            <a:off x="2627730" y="3357081"/>
            <a:ext cx="626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1" name="Line 55"/>
          <p:cNvSpPr>
            <a:spLocks noChangeShapeType="1"/>
          </p:cNvSpPr>
          <p:nvPr/>
        </p:nvSpPr>
        <p:spPr bwMode="auto">
          <a:xfrm>
            <a:off x="8388444" y="1844872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2" name="Line 133"/>
          <p:cNvSpPr>
            <a:spLocks noChangeShapeType="1"/>
          </p:cNvSpPr>
          <p:nvPr/>
        </p:nvSpPr>
        <p:spPr bwMode="auto">
          <a:xfrm>
            <a:off x="7095044" y="2204921"/>
            <a:ext cx="115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83" name="Group 131"/>
          <p:cNvGrpSpPr>
            <a:grpSpLocks/>
          </p:cNvGrpSpPr>
          <p:nvPr/>
        </p:nvGrpSpPr>
        <p:grpSpPr bwMode="auto">
          <a:xfrm flipH="1" flipV="1">
            <a:off x="8383144" y="2204921"/>
            <a:ext cx="144000" cy="1296000"/>
            <a:chOff x="4286" y="1525"/>
            <a:chExt cx="363" cy="272"/>
          </a:xfrm>
        </p:grpSpPr>
        <p:sp>
          <p:nvSpPr>
            <p:cNvPr id="384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85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386" name="Line 160"/>
          <p:cNvSpPr>
            <a:spLocks noChangeShapeType="1"/>
          </p:cNvSpPr>
          <p:nvPr/>
        </p:nvSpPr>
        <p:spPr bwMode="auto">
          <a:xfrm flipH="1" flipV="1">
            <a:off x="2556570" y="3501101"/>
            <a:ext cx="597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7" name="AutoShape 150"/>
          <p:cNvSpPr>
            <a:spLocks noChangeArrowheads="1"/>
          </p:cNvSpPr>
          <p:nvPr/>
        </p:nvSpPr>
        <p:spPr bwMode="auto">
          <a:xfrm>
            <a:off x="7200776" y="101732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8" name="Line 164"/>
          <p:cNvSpPr>
            <a:spLocks noChangeShapeType="1"/>
          </p:cNvSpPr>
          <p:nvPr/>
        </p:nvSpPr>
        <p:spPr bwMode="auto">
          <a:xfrm flipH="1" flipV="1">
            <a:off x="7236210" y="1053061"/>
            <a:ext cx="0" cy="216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89" name="Line 160"/>
          <p:cNvSpPr>
            <a:spLocks noChangeShapeType="1"/>
          </p:cNvSpPr>
          <p:nvPr/>
        </p:nvSpPr>
        <p:spPr bwMode="auto">
          <a:xfrm flipH="1" flipV="1">
            <a:off x="3923910" y="3213061"/>
            <a:ext cx="331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0" name="AutoShape 150"/>
          <p:cNvSpPr>
            <a:spLocks noChangeArrowheads="1"/>
          </p:cNvSpPr>
          <p:nvPr/>
        </p:nvSpPr>
        <p:spPr bwMode="auto">
          <a:xfrm>
            <a:off x="4968046" y="317756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1" name="AutoShape 150"/>
          <p:cNvSpPr>
            <a:spLocks noChangeArrowheads="1"/>
          </p:cNvSpPr>
          <p:nvPr/>
        </p:nvSpPr>
        <p:spPr bwMode="auto">
          <a:xfrm>
            <a:off x="1007598" y="584705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392" name="组合 61"/>
          <p:cNvGrpSpPr/>
          <p:nvPr/>
        </p:nvGrpSpPr>
        <p:grpSpPr>
          <a:xfrm>
            <a:off x="1259655" y="2204885"/>
            <a:ext cx="216000" cy="504000"/>
            <a:chOff x="3132137" y="4337869"/>
            <a:chExt cx="582173" cy="1179364"/>
          </a:xfrm>
        </p:grpSpPr>
        <p:sp>
          <p:nvSpPr>
            <p:cNvPr id="393" name="Freeform 23"/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394" name="Text Box 24"/>
            <p:cNvSpPr txBox="1">
              <a:spLocks noChangeArrowheads="1"/>
            </p:cNvSpPr>
            <p:nvPr/>
          </p:nvSpPr>
          <p:spPr bwMode="auto">
            <a:xfrm>
              <a:off x="3326222" y="4575165"/>
              <a:ext cx="285152" cy="720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b="1" smtClean="0">
                  <a:solidFill>
                    <a:srgbClr val="000000"/>
                  </a:solidFill>
                  <a:latin typeface="Cambria" pitchFamily="18" charset="0"/>
                </a:rPr>
                <a:t>+</a:t>
              </a:r>
              <a:endParaRPr kumimoji="0" lang="en-US" altLang="zh-CN" sz="16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</p:grpSp>
      <p:sp>
        <p:nvSpPr>
          <p:cNvPr id="395" name="Line 49"/>
          <p:cNvSpPr>
            <a:spLocks noChangeShapeType="1"/>
          </p:cNvSpPr>
          <p:nvPr/>
        </p:nvSpPr>
        <p:spPr bwMode="auto">
          <a:xfrm flipV="1">
            <a:off x="1475656" y="2492925"/>
            <a:ext cx="504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6" name="Line 134"/>
          <p:cNvSpPr>
            <a:spLocks noChangeShapeType="1"/>
          </p:cNvSpPr>
          <p:nvPr/>
        </p:nvSpPr>
        <p:spPr bwMode="auto">
          <a:xfrm flipV="1">
            <a:off x="107380" y="476628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7" name="AutoShape 150"/>
          <p:cNvSpPr>
            <a:spLocks noChangeArrowheads="1"/>
          </p:cNvSpPr>
          <p:nvPr/>
        </p:nvSpPr>
        <p:spPr bwMode="auto">
          <a:xfrm>
            <a:off x="1655676" y="245738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98" name="Line 164"/>
          <p:cNvSpPr>
            <a:spLocks noChangeShapeType="1"/>
          </p:cNvSpPr>
          <p:nvPr/>
        </p:nvSpPr>
        <p:spPr bwMode="auto">
          <a:xfrm flipH="1" flipV="1">
            <a:off x="1691680" y="2492912"/>
            <a:ext cx="0" cy="28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 u="sng">
              <a:solidFill>
                <a:srgbClr val="000000"/>
              </a:solidFill>
            </a:endParaRPr>
          </a:p>
        </p:txBody>
      </p:sp>
      <p:grpSp>
        <p:nvGrpSpPr>
          <p:cNvPr id="399" name="Group 131"/>
          <p:cNvGrpSpPr>
            <a:grpSpLocks/>
          </p:cNvGrpSpPr>
          <p:nvPr/>
        </p:nvGrpSpPr>
        <p:grpSpPr bwMode="auto">
          <a:xfrm>
            <a:off x="1043550" y="656713"/>
            <a:ext cx="216000" cy="1728000"/>
            <a:chOff x="4286" y="1525"/>
            <a:chExt cx="363" cy="272"/>
          </a:xfrm>
        </p:grpSpPr>
        <p:sp>
          <p:nvSpPr>
            <p:cNvPr id="400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01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02" name="Group 131"/>
          <p:cNvGrpSpPr>
            <a:grpSpLocks/>
          </p:cNvGrpSpPr>
          <p:nvPr/>
        </p:nvGrpSpPr>
        <p:grpSpPr bwMode="auto">
          <a:xfrm>
            <a:off x="179512" y="620710"/>
            <a:ext cx="3528000" cy="2520343"/>
            <a:chOff x="4286" y="1525"/>
            <a:chExt cx="363" cy="272"/>
          </a:xfrm>
        </p:grpSpPr>
        <p:sp>
          <p:nvSpPr>
            <p:cNvPr id="403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04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05" name="Line 134"/>
          <p:cNvSpPr>
            <a:spLocks noChangeShapeType="1"/>
          </p:cNvSpPr>
          <p:nvPr/>
        </p:nvSpPr>
        <p:spPr bwMode="auto">
          <a:xfrm flipV="1">
            <a:off x="251420" y="764669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06" name="Line 134"/>
          <p:cNvSpPr>
            <a:spLocks noChangeShapeType="1"/>
          </p:cNvSpPr>
          <p:nvPr/>
        </p:nvSpPr>
        <p:spPr bwMode="auto">
          <a:xfrm flipV="1">
            <a:off x="1043510" y="2564865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07" name="Text Box 17"/>
          <p:cNvSpPr txBox="1">
            <a:spLocks noChangeArrowheads="1"/>
          </p:cNvSpPr>
          <p:nvPr/>
        </p:nvSpPr>
        <p:spPr bwMode="auto">
          <a:xfrm>
            <a:off x="1038576" y="2420845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200" smtClean="0">
                <a:solidFill>
                  <a:srgbClr val="000000"/>
                </a:solidFill>
              </a:rPr>
              <a:t>4</a:t>
            </a:r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08" name="组合 407"/>
          <p:cNvGrpSpPr/>
          <p:nvPr/>
        </p:nvGrpSpPr>
        <p:grpSpPr>
          <a:xfrm>
            <a:off x="1979640" y="116632"/>
            <a:ext cx="144000" cy="2952000"/>
            <a:chOff x="6948350" y="2637380"/>
            <a:chExt cx="144000" cy="3420000"/>
          </a:xfrm>
        </p:grpSpPr>
        <p:sp>
          <p:nvSpPr>
            <p:cNvPr id="409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10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11" name="直接连接符 410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直接连接符 411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13" name="Line 132"/>
          <p:cNvSpPr>
            <a:spLocks noChangeShapeType="1"/>
          </p:cNvSpPr>
          <p:nvPr/>
        </p:nvSpPr>
        <p:spPr bwMode="auto">
          <a:xfrm flipH="1">
            <a:off x="3851900" y="620701"/>
            <a:ext cx="0" cy="273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4" name="Line 55"/>
          <p:cNvSpPr>
            <a:spLocks noChangeShapeType="1"/>
          </p:cNvSpPr>
          <p:nvPr/>
        </p:nvSpPr>
        <p:spPr bwMode="auto">
          <a:xfrm>
            <a:off x="3851900" y="620701"/>
            <a:ext cx="21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5" name="Line 38"/>
          <p:cNvSpPr>
            <a:spLocks noChangeShapeType="1"/>
          </p:cNvSpPr>
          <p:nvPr/>
        </p:nvSpPr>
        <p:spPr bwMode="auto">
          <a:xfrm>
            <a:off x="3851900" y="1124772"/>
            <a:ext cx="36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16" name="矩形 415"/>
          <p:cNvSpPr/>
          <p:nvPr/>
        </p:nvSpPr>
        <p:spPr bwMode="auto">
          <a:xfrm>
            <a:off x="4391980" y="116661"/>
            <a:ext cx="216000" cy="216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Helvetica" pitchFamily="80" charset="0"/>
                <a:sym typeface="Wingdings" pitchFamily="2" charset="2"/>
              </a:rPr>
              <a:t>=</a:t>
            </a:r>
            <a:endParaRPr lang="zh-CN" altLang="en-US" sz="1200" b="1">
              <a:solidFill>
                <a:srgbClr val="000000"/>
              </a:solidFill>
              <a:latin typeface="Helvetica" pitchFamily="80" charset="0"/>
              <a:sym typeface="Wingdings" pitchFamily="2" charset="2"/>
            </a:endParaRPr>
          </a:p>
        </p:txBody>
      </p:sp>
      <p:grpSp>
        <p:nvGrpSpPr>
          <p:cNvPr id="417" name="Group 131"/>
          <p:cNvGrpSpPr>
            <a:grpSpLocks/>
          </p:cNvGrpSpPr>
          <p:nvPr/>
        </p:nvGrpSpPr>
        <p:grpSpPr bwMode="auto">
          <a:xfrm flipH="1">
            <a:off x="4500000" y="332661"/>
            <a:ext cx="72000" cy="720000"/>
            <a:chOff x="4286" y="1525"/>
            <a:chExt cx="363" cy="272"/>
          </a:xfrm>
        </p:grpSpPr>
        <p:sp>
          <p:nvSpPr>
            <p:cNvPr id="41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1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20" name="Line 55"/>
          <p:cNvSpPr>
            <a:spLocks noChangeShapeType="1"/>
          </p:cNvSpPr>
          <p:nvPr/>
        </p:nvSpPr>
        <p:spPr bwMode="auto">
          <a:xfrm flipV="1">
            <a:off x="4427980" y="620701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1" name="Line 55"/>
          <p:cNvSpPr>
            <a:spLocks noChangeShapeType="1"/>
          </p:cNvSpPr>
          <p:nvPr/>
        </p:nvSpPr>
        <p:spPr bwMode="auto">
          <a:xfrm flipV="1">
            <a:off x="4355970" y="1052712"/>
            <a:ext cx="36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2" name="AutoShape 150"/>
          <p:cNvSpPr>
            <a:spLocks noChangeArrowheads="1"/>
          </p:cNvSpPr>
          <p:nvPr/>
        </p:nvSpPr>
        <p:spPr bwMode="auto">
          <a:xfrm>
            <a:off x="4536566" y="1017273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3" name="AutoShape 150"/>
          <p:cNvSpPr>
            <a:spLocks noChangeArrowheads="1"/>
          </p:cNvSpPr>
          <p:nvPr/>
        </p:nvSpPr>
        <p:spPr bwMode="auto">
          <a:xfrm>
            <a:off x="4392550" y="58527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4" name="AutoShape 150"/>
          <p:cNvSpPr>
            <a:spLocks noChangeArrowheads="1"/>
          </p:cNvSpPr>
          <p:nvPr/>
        </p:nvSpPr>
        <p:spPr bwMode="auto">
          <a:xfrm>
            <a:off x="5112060" y="332158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5" name="Line 55"/>
          <p:cNvSpPr>
            <a:spLocks noChangeShapeType="1"/>
          </p:cNvSpPr>
          <p:nvPr/>
        </p:nvSpPr>
        <p:spPr bwMode="auto">
          <a:xfrm>
            <a:off x="4860040" y="2492961"/>
            <a:ext cx="20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26" name="任意多边形 425"/>
          <p:cNvSpPr/>
          <p:nvPr/>
        </p:nvSpPr>
        <p:spPr bwMode="auto">
          <a:xfrm>
            <a:off x="8676580" y="1556901"/>
            <a:ext cx="144000" cy="576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427" name="Group 131"/>
          <p:cNvGrpSpPr>
            <a:grpSpLocks/>
          </p:cNvGrpSpPr>
          <p:nvPr/>
        </p:nvGrpSpPr>
        <p:grpSpPr bwMode="auto">
          <a:xfrm flipH="1">
            <a:off x="4211960" y="332661"/>
            <a:ext cx="216000" cy="288000"/>
            <a:chOff x="4286" y="1525"/>
            <a:chExt cx="363" cy="272"/>
          </a:xfrm>
        </p:grpSpPr>
        <p:sp>
          <p:nvSpPr>
            <p:cNvPr id="428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9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30" name="任意多边形 429"/>
          <p:cNvSpPr/>
          <p:nvPr/>
        </p:nvSpPr>
        <p:spPr bwMode="auto">
          <a:xfrm>
            <a:off x="6588300" y="1916881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31" name="Line 49"/>
          <p:cNvSpPr>
            <a:spLocks noChangeShapeType="1"/>
          </p:cNvSpPr>
          <p:nvPr/>
        </p:nvSpPr>
        <p:spPr bwMode="auto">
          <a:xfrm flipV="1">
            <a:off x="6372370" y="2348941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2" name="Text Box 17"/>
          <p:cNvSpPr txBox="1">
            <a:spLocks noChangeArrowheads="1"/>
          </p:cNvSpPr>
          <p:nvPr/>
        </p:nvSpPr>
        <p:spPr bwMode="auto">
          <a:xfrm>
            <a:off x="6244010" y="2231064"/>
            <a:ext cx="1282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srgbClr val="000000"/>
                </a:solidFill>
              </a:rPr>
              <a:t>31</a:t>
            </a:r>
            <a:endParaRPr lang="en-US" altLang="zh-CN" sz="1000">
              <a:solidFill>
                <a:srgbClr val="000000"/>
              </a:solidFill>
            </a:endParaRPr>
          </a:p>
        </p:txBody>
      </p:sp>
      <p:sp>
        <p:nvSpPr>
          <p:cNvPr id="433" name="Line 132"/>
          <p:cNvSpPr>
            <a:spLocks noChangeShapeType="1"/>
          </p:cNvSpPr>
          <p:nvPr/>
        </p:nvSpPr>
        <p:spPr bwMode="auto">
          <a:xfrm flipH="1">
            <a:off x="3779890" y="3069061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34" name="Group 131"/>
          <p:cNvGrpSpPr>
            <a:grpSpLocks/>
          </p:cNvGrpSpPr>
          <p:nvPr/>
        </p:nvGrpSpPr>
        <p:grpSpPr bwMode="auto">
          <a:xfrm>
            <a:off x="251528" y="765069"/>
            <a:ext cx="3530579" cy="2447992"/>
            <a:chOff x="4286" y="1525"/>
            <a:chExt cx="356" cy="272"/>
          </a:xfrm>
        </p:grpSpPr>
        <p:sp>
          <p:nvSpPr>
            <p:cNvPr id="435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36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37" name="任意多边形 436"/>
          <p:cNvSpPr/>
          <p:nvPr/>
        </p:nvSpPr>
        <p:spPr bwMode="auto">
          <a:xfrm>
            <a:off x="395380" y="404685"/>
            <a:ext cx="144000" cy="504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438" name="Line 134"/>
          <p:cNvSpPr>
            <a:spLocks noChangeShapeType="1"/>
          </p:cNvSpPr>
          <p:nvPr/>
        </p:nvSpPr>
        <p:spPr bwMode="auto">
          <a:xfrm flipV="1">
            <a:off x="179512" y="620653"/>
            <a:ext cx="216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39" name="AutoShape 150"/>
          <p:cNvSpPr>
            <a:spLocks noChangeArrowheads="1"/>
          </p:cNvSpPr>
          <p:nvPr/>
        </p:nvSpPr>
        <p:spPr bwMode="auto">
          <a:xfrm>
            <a:off x="3813857" y="1088761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40" name="组合 279"/>
          <p:cNvGrpSpPr/>
          <p:nvPr/>
        </p:nvGrpSpPr>
        <p:grpSpPr>
          <a:xfrm>
            <a:off x="2987780" y="2564821"/>
            <a:ext cx="648000" cy="504000"/>
            <a:chOff x="3132139" y="4437112"/>
            <a:chExt cx="863600" cy="1166552"/>
          </a:xfrm>
        </p:grpSpPr>
        <p:sp>
          <p:nvSpPr>
            <p:cNvPr id="441" name="Rectangle 16"/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t"/>
            <a:lstStyle/>
            <a:p>
              <a:pPr algn="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100" dirty="0" smtClean="0">
                  <a:solidFill>
                    <a:srgbClr val="000000"/>
                  </a:solidFill>
                  <a:latin typeface="黑体" pitchFamily="49" charset="-122"/>
                </a:rPr>
                <a:t>PC</a:t>
              </a:r>
              <a:r>
                <a:rPr kumimoji="1" lang="zh-CN" altLang="en-US" sz="1100" dirty="0" smtClean="0">
                  <a:solidFill>
                    <a:srgbClr val="000000"/>
                  </a:solidFill>
                  <a:latin typeface="黑体" pitchFamily="49" charset="-122"/>
                </a:rPr>
                <a:t>计算</a:t>
              </a:r>
              <a:endParaRPr kumimoji="1" lang="zh-CN" altLang="en-US" sz="1100" dirty="0">
                <a:solidFill>
                  <a:srgbClr val="000000"/>
                </a:solidFill>
                <a:latin typeface="黑体" pitchFamily="49" charset="-122"/>
              </a:endParaRPr>
            </a:p>
          </p:txBody>
        </p:sp>
        <p:sp>
          <p:nvSpPr>
            <p:cNvPr id="442" name="Text Box 17"/>
            <p:cNvSpPr txBox="1">
              <a:spLocks noChangeArrowheads="1"/>
            </p:cNvSpPr>
            <p:nvPr/>
          </p:nvSpPr>
          <p:spPr bwMode="auto">
            <a:xfrm>
              <a:off x="3132139" y="4691638"/>
              <a:ext cx="440792" cy="89047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PC</a:t>
              </a: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endParaRPr lang="en-US" altLang="zh-CN" sz="500" smtClean="0">
                <a:solidFill>
                  <a:srgbClr val="000000"/>
                </a:solidFill>
              </a:endParaRPr>
            </a:p>
            <a:p>
              <a:pPr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IMM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  <p:sp>
          <p:nvSpPr>
            <p:cNvPr id="443" name="Text Box 22"/>
            <p:cNvSpPr txBox="1">
              <a:spLocks noChangeArrowheads="1"/>
            </p:cNvSpPr>
            <p:nvPr/>
          </p:nvSpPr>
          <p:spPr bwMode="auto">
            <a:xfrm>
              <a:off x="3420006" y="5062470"/>
              <a:ext cx="575733" cy="35618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0" rIns="3600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fontAlgn="ctr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smtClean="0">
                  <a:solidFill>
                    <a:srgbClr val="000000"/>
                  </a:solidFill>
                </a:rPr>
                <a:t>NPC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444" name="Group 131"/>
          <p:cNvGrpSpPr>
            <a:grpSpLocks/>
          </p:cNvGrpSpPr>
          <p:nvPr/>
        </p:nvGrpSpPr>
        <p:grpSpPr bwMode="auto">
          <a:xfrm flipH="1" flipV="1">
            <a:off x="3635870" y="2925052"/>
            <a:ext cx="72000" cy="216000"/>
            <a:chOff x="4286" y="1525"/>
            <a:chExt cx="363" cy="272"/>
          </a:xfrm>
        </p:grpSpPr>
        <p:sp>
          <p:nvSpPr>
            <p:cNvPr id="445" name="Line 132"/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46" name="Line 133"/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4716040" y="116632"/>
            <a:ext cx="144000" cy="2952000"/>
            <a:chOff x="6948350" y="2637380"/>
            <a:chExt cx="144000" cy="3420000"/>
          </a:xfrm>
        </p:grpSpPr>
        <p:sp>
          <p:nvSpPr>
            <p:cNvPr id="44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4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50" name="直接连接符 44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1" name="直接连接符 45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2" name="组合 451"/>
          <p:cNvGrpSpPr/>
          <p:nvPr/>
        </p:nvGrpSpPr>
        <p:grpSpPr>
          <a:xfrm>
            <a:off x="6948350" y="116632"/>
            <a:ext cx="144000" cy="2952000"/>
            <a:chOff x="6948350" y="2637380"/>
            <a:chExt cx="144000" cy="3420000"/>
          </a:xfrm>
        </p:grpSpPr>
        <p:sp>
          <p:nvSpPr>
            <p:cNvPr id="453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54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55" name="直接连接符 454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6" name="直接连接符 455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57" name="组合 456"/>
          <p:cNvGrpSpPr/>
          <p:nvPr/>
        </p:nvGrpSpPr>
        <p:grpSpPr>
          <a:xfrm>
            <a:off x="8244530" y="116632"/>
            <a:ext cx="144000" cy="2952000"/>
            <a:chOff x="6948350" y="2637380"/>
            <a:chExt cx="144000" cy="3420000"/>
          </a:xfrm>
        </p:grpSpPr>
        <p:sp>
          <p:nvSpPr>
            <p:cNvPr id="458" name="Rectangle 3"/>
            <p:cNvSpPr>
              <a:spLocks noChangeArrowheads="1"/>
            </p:cNvSpPr>
            <p:nvPr/>
          </p:nvSpPr>
          <p:spPr bwMode="auto">
            <a:xfrm>
              <a:off x="6948350" y="2637380"/>
              <a:ext cx="144000" cy="3420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100" b="1">
                <a:solidFill>
                  <a:srgbClr val="000000"/>
                </a:solidFill>
                <a:latin typeface="Cambria" pitchFamily="18" charset="0"/>
              </a:endParaRPr>
            </a:p>
          </p:txBody>
        </p:sp>
        <p:grpSp>
          <p:nvGrpSpPr>
            <p:cNvPr id="459" name="组合 300"/>
            <p:cNvGrpSpPr/>
            <p:nvPr/>
          </p:nvGrpSpPr>
          <p:grpSpPr>
            <a:xfrm flipV="1">
              <a:off x="6948350" y="2637380"/>
              <a:ext cx="144000" cy="144000"/>
              <a:chOff x="287524" y="3070225"/>
              <a:chExt cx="72008" cy="80540"/>
            </a:xfrm>
          </p:grpSpPr>
          <p:cxnSp>
            <p:nvCxnSpPr>
              <p:cNvPr id="460" name="直接连接符 459"/>
              <p:cNvCxnSpPr/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1" name="直接连接符 460"/>
              <p:cNvCxnSpPr/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2" name="组合 461"/>
          <p:cNvGrpSpPr/>
          <p:nvPr/>
        </p:nvGrpSpPr>
        <p:grpSpPr>
          <a:xfrm flipV="1">
            <a:off x="2843790" y="2529001"/>
            <a:ext cx="144000" cy="216000"/>
            <a:chOff x="2771800" y="4661520"/>
            <a:chExt cx="146937" cy="576000"/>
          </a:xfrm>
        </p:grpSpPr>
        <p:sp>
          <p:nvSpPr>
            <p:cNvPr id="463" name="Line 9"/>
            <p:cNvSpPr>
              <a:spLocks noChangeShapeType="1"/>
            </p:cNvSpPr>
            <p:nvPr/>
          </p:nvSpPr>
          <p:spPr bwMode="auto">
            <a:xfrm flipV="1">
              <a:off x="2771800" y="4661520"/>
              <a:ext cx="0" cy="576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64" name="Line 55"/>
            <p:cNvSpPr>
              <a:spLocks noChangeShapeType="1"/>
            </p:cNvSpPr>
            <p:nvPr/>
          </p:nvSpPr>
          <p:spPr bwMode="auto">
            <a:xfrm>
              <a:off x="2774721" y="4661520"/>
              <a:ext cx="144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65" name="组合 464"/>
          <p:cNvGrpSpPr/>
          <p:nvPr/>
        </p:nvGrpSpPr>
        <p:grpSpPr>
          <a:xfrm>
            <a:off x="7092386" y="1988972"/>
            <a:ext cx="1152124" cy="504000"/>
            <a:chOff x="7092386" y="4530638"/>
            <a:chExt cx="1152124" cy="196144"/>
          </a:xfrm>
        </p:grpSpPr>
        <p:grpSp>
          <p:nvGrpSpPr>
            <p:cNvPr id="466" name="组合 465"/>
            <p:cNvGrpSpPr/>
            <p:nvPr/>
          </p:nvGrpSpPr>
          <p:grpSpPr>
            <a:xfrm>
              <a:off x="8028510" y="4530638"/>
              <a:ext cx="216000" cy="196144"/>
              <a:chOff x="2771800" y="4731080"/>
              <a:chExt cx="146937" cy="523049"/>
            </a:xfrm>
          </p:grpSpPr>
          <p:sp>
            <p:nvSpPr>
              <p:cNvPr id="468" name="Line 9"/>
              <p:cNvSpPr>
                <a:spLocks noChangeShapeType="1"/>
              </p:cNvSpPr>
              <p:nvPr/>
            </p:nvSpPr>
            <p:spPr bwMode="auto">
              <a:xfrm flipV="1">
                <a:off x="2771800" y="4731151"/>
                <a:ext cx="0" cy="52297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9" name="Line 55"/>
              <p:cNvSpPr>
                <a:spLocks noChangeShapeType="1"/>
              </p:cNvSpPr>
              <p:nvPr/>
            </p:nvSpPr>
            <p:spPr bwMode="auto">
              <a:xfrm>
                <a:off x="2774721" y="4731080"/>
                <a:ext cx="1440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7" name="Line 133"/>
            <p:cNvSpPr>
              <a:spLocks noChangeShapeType="1"/>
            </p:cNvSpPr>
            <p:nvPr/>
          </p:nvSpPr>
          <p:spPr bwMode="auto">
            <a:xfrm flipH="1">
              <a:off x="7092386" y="4725180"/>
              <a:ext cx="93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70" name="Line 55"/>
          <p:cNvSpPr>
            <a:spLocks noChangeShapeType="1"/>
          </p:cNvSpPr>
          <p:nvPr/>
        </p:nvSpPr>
        <p:spPr bwMode="auto">
          <a:xfrm>
            <a:off x="8388530" y="1988892"/>
            <a:ext cx="288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471" name="Line 55"/>
          <p:cNvSpPr>
            <a:spLocks noChangeShapeType="1"/>
          </p:cNvSpPr>
          <p:nvPr/>
        </p:nvSpPr>
        <p:spPr bwMode="auto">
          <a:xfrm>
            <a:off x="2123660" y="2492961"/>
            <a:ext cx="259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grpSp>
        <p:nvGrpSpPr>
          <p:cNvPr id="472" name="组合 471"/>
          <p:cNvGrpSpPr/>
          <p:nvPr/>
        </p:nvGrpSpPr>
        <p:grpSpPr>
          <a:xfrm>
            <a:off x="8532554" y="1052761"/>
            <a:ext cx="144000" cy="648000"/>
            <a:chOff x="5292096" y="3573270"/>
            <a:chExt cx="1800000" cy="575830"/>
          </a:xfrm>
        </p:grpSpPr>
        <p:sp>
          <p:nvSpPr>
            <p:cNvPr id="473" name="Line 133"/>
            <p:cNvSpPr>
              <a:spLocks noChangeShapeType="1"/>
            </p:cNvSpPr>
            <p:nvPr/>
          </p:nvSpPr>
          <p:spPr bwMode="auto">
            <a:xfrm>
              <a:off x="5292096" y="4149100"/>
              <a:ext cx="1800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74" name="Line 132"/>
            <p:cNvSpPr>
              <a:spLocks noChangeShapeType="1"/>
            </p:cNvSpPr>
            <p:nvPr/>
          </p:nvSpPr>
          <p:spPr bwMode="auto">
            <a:xfrm flipH="1">
              <a:off x="5292096" y="3573270"/>
              <a:ext cx="0" cy="575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75" name="Line 133"/>
          <p:cNvSpPr>
            <a:spLocks noChangeShapeType="1"/>
          </p:cNvSpPr>
          <p:nvPr/>
        </p:nvSpPr>
        <p:spPr bwMode="auto">
          <a:xfrm flipH="1">
            <a:off x="8388530" y="1045925"/>
            <a:ext cx="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572" name="任意多边形 571"/>
          <p:cNvSpPr/>
          <p:nvPr/>
        </p:nvSpPr>
        <p:spPr bwMode="auto">
          <a:xfrm>
            <a:off x="4067950" y="404672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grpSp>
        <p:nvGrpSpPr>
          <p:cNvPr id="573" name="组合 572"/>
          <p:cNvGrpSpPr/>
          <p:nvPr/>
        </p:nvGrpSpPr>
        <p:grpSpPr>
          <a:xfrm>
            <a:off x="3923910" y="765061"/>
            <a:ext cx="144000" cy="2448000"/>
            <a:chOff x="3995920" y="4005080"/>
            <a:chExt cx="216030" cy="2520000"/>
          </a:xfrm>
        </p:grpSpPr>
        <p:sp>
          <p:nvSpPr>
            <p:cNvPr id="616" name="Line 132"/>
            <p:cNvSpPr>
              <a:spLocks noChangeShapeType="1"/>
            </p:cNvSpPr>
            <p:nvPr/>
          </p:nvSpPr>
          <p:spPr bwMode="auto">
            <a:xfrm flipH="1">
              <a:off x="3995920" y="4005080"/>
              <a:ext cx="0" cy="252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617" name="Line 55"/>
            <p:cNvSpPr>
              <a:spLocks noChangeShapeType="1"/>
            </p:cNvSpPr>
            <p:nvPr/>
          </p:nvSpPr>
          <p:spPr bwMode="auto">
            <a:xfrm>
              <a:off x="3995950" y="4005080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618" name="AutoShape 150"/>
          <p:cNvSpPr>
            <a:spLocks noChangeArrowheads="1"/>
          </p:cNvSpPr>
          <p:nvPr/>
        </p:nvSpPr>
        <p:spPr bwMode="auto">
          <a:xfrm>
            <a:off x="3811698" y="3319297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19" name="任意多边形 618"/>
          <p:cNvSpPr/>
          <p:nvPr/>
        </p:nvSpPr>
        <p:spPr bwMode="auto">
          <a:xfrm>
            <a:off x="4220350" y="908812"/>
            <a:ext cx="144000" cy="432000"/>
          </a:xfrm>
          <a:custGeom>
            <a:avLst/>
            <a:gdLst>
              <a:gd name="connsiteX0" fmla="*/ 0 w 220980"/>
              <a:gd name="connsiteY0" fmla="*/ 0 h 800100"/>
              <a:gd name="connsiteX1" fmla="*/ 0 w 220980"/>
              <a:gd name="connsiteY1" fmla="*/ 800100 h 800100"/>
              <a:gd name="connsiteX2" fmla="*/ 220980 w 220980"/>
              <a:gd name="connsiteY2" fmla="*/ 716280 h 800100"/>
              <a:gd name="connsiteX3" fmla="*/ 220980 w 220980"/>
              <a:gd name="connsiteY3" fmla="*/ 68580 h 800100"/>
              <a:gd name="connsiteX4" fmla="*/ 0 w 22098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0</a:t>
            </a:r>
            <a:endParaRPr kumimoji="1" lang="en-US" altLang="zh-CN" sz="300" smtClean="0">
              <a:solidFill>
                <a:srgbClr val="000000"/>
              </a:solidFill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 smtClean="0">
                <a:solidFill>
                  <a:srgbClr val="000000"/>
                </a:solidFill>
              </a:rPr>
              <a:t>1</a:t>
            </a: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900">
                <a:solidFill>
                  <a:srgbClr val="000000"/>
                </a:solidFill>
              </a:rPr>
              <a:t>2</a:t>
            </a:r>
            <a:endParaRPr kumimoji="1" lang="en-US" altLang="zh-CN" sz="900" smtClean="0">
              <a:solidFill>
                <a:srgbClr val="000000"/>
              </a:solidFill>
            </a:endParaRPr>
          </a:p>
        </p:txBody>
      </p:sp>
      <p:sp>
        <p:nvSpPr>
          <p:cNvPr id="628" name="Line 38"/>
          <p:cNvSpPr>
            <a:spLocks noChangeShapeType="1"/>
          </p:cNvSpPr>
          <p:nvPr/>
        </p:nvSpPr>
        <p:spPr bwMode="auto">
          <a:xfrm>
            <a:off x="3923950" y="1268792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29" name="AutoShape 150"/>
          <p:cNvSpPr>
            <a:spLocks noChangeArrowheads="1"/>
          </p:cNvSpPr>
          <p:nvPr/>
        </p:nvSpPr>
        <p:spPr bwMode="auto">
          <a:xfrm>
            <a:off x="3893311" y="1233369"/>
            <a:ext cx="71438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30" name="Line 132"/>
          <p:cNvSpPr>
            <a:spLocks noChangeShapeType="1"/>
          </p:cNvSpPr>
          <p:nvPr/>
        </p:nvSpPr>
        <p:spPr bwMode="auto">
          <a:xfrm flipH="1">
            <a:off x="4427980" y="629093"/>
            <a:ext cx="0" cy="24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631" name="Line 160"/>
          <p:cNvSpPr>
            <a:spLocks noChangeShapeType="1"/>
          </p:cNvSpPr>
          <p:nvPr/>
        </p:nvSpPr>
        <p:spPr bwMode="auto">
          <a:xfrm flipH="1" flipV="1">
            <a:off x="3779890" y="3069041"/>
            <a:ext cx="6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控制器架构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6135901"/>
          </a:xfrm>
        </p:spPr>
        <p:txBody>
          <a:bodyPr/>
          <a:lstStyle/>
          <a:p>
            <a:r>
              <a:rPr lang="zh-CN" altLang="en-US" dirty="0" smtClean="0"/>
              <a:t>功能部件控制器：单周期指令控制器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译码指令，控制各个功能部件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属于功能性设计范畴：即与指令的功能相关，与性能无关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无论单周期还是流水线，设计思路相同</a:t>
            </a:r>
            <a:endParaRPr lang="en-US" altLang="zh-CN" dirty="0" smtClean="0"/>
          </a:p>
          <a:p>
            <a:r>
              <a:rPr lang="zh-CN" altLang="en-US" dirty="0"/>
              <a:t>转发控制器</a:t>
            </a:r>
            <a:endParaRPr lang="en-US" altLang="zh-CN" dirty="0"/>
          </a:p>
          <a:p>
            <a:pPr lvl="1"/>
            <a:r>
              <a:rPr lang="zh-CN" altLang="en-US" dirty="0"/>
              <a:t>分析各级指令的相关性，决定如何转发</a:t>
            </a:r>
            <a:endParaRPr lang="en-US" altLang="zh-CN" dirty="0"/>
          </a:p>
          <a:p>
            <a:pPr lvl="1"/>
            <a:r>
              <a:rPr lang="zh-CN" altLang="en-US" dirty="0"/>
              <a:t>属于性能设计范畴</a:t>
            </a:r>
            <a:endParaRPr lang="en-US" altLang="zh-CN" dirty="0"/>
          </a:p>
          <a:p>
            <a:r>
              <a:rPr lang="zh-CN" altLang="en-US" dirty="0" smtClean="0"/>
              <a:t>暂停控制器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指令与前序指令（位于后序流水段）分析，决定是否暂停</a:t>
            </a:r>
            <a:endParaRPr lang="en-US" altLang="zh-CN" dirty="0" smtClean="0"/>
          </a:p>
          <a:p>
            <a:pPr lvl="1"/>
            <a:r>
              <a:rPr lang="zh-CN" altLang="en-US" dirty="0"/>
              <a:t>属于性能设计范畴</a:t>
            </a:r>
            <a:endParaRPr lang="en-US" altLang="zh-CN" dirty="0" smtClean="0"/>
          </a:p>
          <a:p>
            <a:r>
              <a:rPr lang="zh-CN" altLang="en-US" dirty="0" smtClean="0"/>
              <a:t>三控制器架构特点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结构清晰，易于理解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暂停控制器、转发控制器：独立，相互不干扰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</a:t>
            </a:r>
            <a:r>
              <a:rPr lang="zh-CN" altLang="en-US"/>
              <a:t>功能</a:t>
            </a:r>
            <a:r>
              <a:rPr lang="zh-CN" altLang="en-US" smtClean="0"/>
              <a:t>部件</a:t>
            </a:r>
            <a:endParaRPr lang="zh-CN" altLang="en-US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516269"/>
              </p:ext>
            </p:extLst>
          </p:nvPr>
        </p:nvGraphicFramePr>
        <p:xfrm>
          <a:off x="1196443" y="2996952"/>
          <a:ext cx="7912061" cy="3809520"/>
        </p:xfrm>
        <a:graphic>
          <a:graphicData uri="http://schemas.openxmlformats.org/drawingml/2006/table">
            <a:tbl>
              <a:tblPr firstRow="1" bandRow="1"/>
              <a:tblGrid>
                <a:gridCol w="1000061"/>
                <a:gridCol w="792000"/>
                <a:gridCol w="2160000"/>
                <a:gridCol w="1332000"/>
                <a:gridCol w="2628000"/>
              </a:tblGrid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阶段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部件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输入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输出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描述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240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取指令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PC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New PC</a:t>
                      </a:r>
                      <a:r>
                        <a:rPr lang="en-US" altLang="zh-CN" sz="1800" baseline="0" dirty="0" smtClean="0">
                          <a:latin typeface="Calibri" panose="020F0502020204030204" pitchFamily="34" charset="0"/>
                          <a:ea typeface="+mn-ea"/>
                        </a:rPr>
                        <a:t> Value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PC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程序计数器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ADD4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PC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+4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PC4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完成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PC+4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IM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PC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Instruction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指令存储器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译码</a:t>
                      </a:r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读操作数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RF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A1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A2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RD1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RD2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寄存器堆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EXT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IMM16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IMM32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立即数扩展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dirty="0"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NPC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PC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+mn-ea"/>
                        </a:rPr>
                        <a:t>I26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err="1" smtClean="0">
                          <a:latin typeface="Calibri" panose="020F0502020204030204" pitchFamily="34" charset="0"/>
                          <a:ea typeface="+mn-ea"/>
                        </a:rPr>
                        <a:t>NextPC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为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B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类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/J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计算下条地址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CMP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D1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D2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Result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比较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2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个数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计算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ALU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A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B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ALU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算数</a:t>
                      </a:r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/</a:t>
                      </a:r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逻辑运算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访存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DM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ADD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+mn-ea"/>
                        </a:rPr>
                        <a:t>WData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+mn-ea"/>
                        </a:rPr>
                        <a:t>RData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数据存储器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</a:tr>
              <a:tr h="32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800" smtClean="0">
                          <a:latin typeface="Calibri" panose="020F0502020204030204" pitchFamily="34" charset="0"/>
                          <a:ea typeface="+mn-ea"/>
                        </a:rPr>
                        <a:t>回写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smtClean="0">
                          <a:latin typeface="Calibri" panose="020F0502020204030204" pitchFamily="34" charset="0"/>
                          <a:ea typeface="+mn-ea"/>
                        </a:rPr>
                        <a:t>RF</a:t>
                      </a:r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A3</a:t>
                      </a:r>
                      <a:r>
                        <a:rPr lang="zh-CN" altLang="en-US" sz="1800" dirty="0" smtClean="0">
                          <a:latin typeface="Calibri" panose="020F0502020204030204" pitchFamily="34" charset="0"/>
                          <a:ea typeface="+mn-ea"/>
                        </a:rPr>
                        <a:t>，</a:t>
                      </a:r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</a:rPr>
                        <a:t>WD</a:t>
                      </a:r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80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zh-CN" altLang="en-US" sz="1800" dirty="0"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14315" y="765177"/>
            <a:ext cx="8715375" cy="2303785"/>
          </a:xfrm>
        </p:spPr>
        <p:txBody>
          <a:bodyPr/>
          <a:lstStyle/>
          <a:p>
            <a:r>
              <a:rPr lang="zh-CN" altLang="en-US" dirty="0" smtClean="0"/>
              <a:t>延用单周期数据通路功能部件</a:t>
            </a:r>
            <a:endParaRPr lang="en-US" altLang="zh-CN" dirty="0" smtClean="0"/>
          </a:p>
          <a:p>
            <a:r>
              <a:rPr lang="zh-CN" altLang="en-US" dirty="0" smtClean="0"/>
              <a:t>按流水段分类，便于理解和记忆</a:t>
            </a:r>
            <a:endParaRPr lang="en-US" altLang="zh-CN" dirty="0" smtClean="0"/>
          </a:p>
          <a:p>
            <a:r>
              <a:rPr lang="en-US" altLang="zh-CN" dirty="0" err="1" smtClean="0"/>
              <a:t>RF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个阶段均被使用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译码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读操作数阶段；结果回写寄存器阶段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0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流水线寄存器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656575"/>
            <a:ext cx="8928992" cy="2196361"/>
          </a:xfrm>
        </p:spPr>
        <p:txBody>
          <a:bodyPr/>
          <a:lstStyle/>
          <a:p>
            <a:r>
              <a:rPr lang="zh-CN" altLang="en-US" dirty="0" smtClean="0"/>
              <a:t>需要设置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级流水线寄存器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级流水线的最后一级寄存器为</a:t>
            </a:r>
            <a:r>
              <a:rPr lang="en-US" altLang="zh-CN" dirty="0" err="1" smtClean="0"/>
              <a:t>RF</a:t>
            </a:r>
            <a:endParaRPr lang="en-US" altLang="zh-CN" dirty="0" smtClean="0"/>
          </a:p>
          <a:p>
            <a:r>
              <a:rPr lang="zh-CN" altLang="en-US" dirty="0" smtClean="0"/>
              <a:t>标记</a:t>
            </a:r>
            <a:r>
              <a:rPr lang="en-US" altLang="zh-CN" dirty="0" smtClean="0"/>
              <a:t>X</a:t>
            </a:r>
            <a:r>
              <a:rPr lang="zh-CN" altLang="en-US" dirty="0" smtClean="0"/>
              <a:t>：代表对应流水级需要设置相应寄存器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个流水级均需要；</a:t>
            </a:r>
            <a:r>
              <a:rPr lang="en-US" altLang="zh-CN" dirty="0" smtClean="0"/>
              <a:t>AO</a:t>
            </a:r>
            <a:r>
              <a:rPr lang="zh-CN" altLang="en-US" dirty="0" smtClean="0"/>
              <a:t>：仅</a:t>
            </a:r>
            <a:r>
              <a:rPr lang="en-US" altLang="zh-CN" dirty="0" smtClean="0"/>
              <a:t>M</a:t>
            </a:r>
            <a:r>
              <a:rPr lang="zh-CN" altLang="en-US" dirty="0" smtClean="0"/>
              <a:t>级和</a:t>
            </a:r>
            <a:r>
              <a:rPr lang="en-US" altLang="zh-CN" dirty="0" smtClean="0"/>
              <a:t>W</a:t>
            </a:r>
            <a:r>
              <a:rPr lang="zh-CN" altLang="en-US" dirty="0" smtClean="0"/>
              <a:t>级需要；</a:t>
            </a:r>
            <a:r>
              <a:rPr lang="en-US" altLang="zh-CN" dirty="0"/>
              <a:t>R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RD</a:t>
            </a:r>
            <a:r>
              <a:rPr lang="zh-CN" altLang="en-US" dirty="0" smtClean="0"/>
              <a:t>可以直接从</a:t>
            </a:r>
            <a:r>
              <a:rPr lang="en-US" altLang="zh-CN" dirty="0" smtClean="0"/>
              <a:t>IR</a:t>
            </a:r>
            <a:r>
              <a:rPr lang="zh-CN" altLang="en-US" dirty="0" smtClean="0"/>
              <a:t>中获取</a:t>
            </a:r>
            <a:endParaRPr lang="en-US" altLang="zh-CN" dirty="0" smtClean="0"/>
          </a:p>
        </p:txBody>
      </p:sp>
      <p:graphicFrame>
        <p:nvGraphicFramePr>
          <p:cNvPr id="42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4065"/>
              </p:ext>
            </p:extLst>
          </p:nvPr>
        </p:nvGraphicFramePr>
        <p:xfrm>
          <a:off x="0" y="3068960"/>
          <a:ext cx="8919001" cy="3579840"/>
        </p:xfrm>
        <a:graphic>
          <a:graphicData uri="http://schemas.openxmlformats.org/drawingml/2006/table">
            <a:tbl>
              <a:tblPr firstRow="1" bandRow="1"/>
              <a:tblGrid>
                <a:gridCol w="1008000"/>
                <a:gridCol w="2988000"/>
                <a:gridCol w="900000"/>
                <a:gridCol w="1143001"/>
                <a:gridCol w="1404000"/>
                <a:gridCol w="1476000"/>
              </a:tblGrid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名称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功能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lang="zh-CN" altLang="en-US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4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IF/ID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lang="zh-CN" altLang="en-US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4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ID/EX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M</a:t>
                      </a:r>
                      <a:r>
                        <a:rPr lang="zh-CN" altLang="en-US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4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EX/MEM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W</a:t>
                      </a:r>
                      <a:r>
                        <a:rPr lang="zh-CN" altLang="en-US" sz="2400" b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级</a:t>
                      </a:r>
                      <a:endParaRPr lang="en-US" altLang="zh-CN" sz="2400" b="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MEM/WB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IR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传递指令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下一条指令地址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RS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RS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值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(RD1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输出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RT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的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值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(RD2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输出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EXT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扩展后的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32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位立即数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 smtClean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AO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计算结果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01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DR</a:t>
                      </a:r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DM</a:t>
                      </a:r>
                      <a:r>
                        <a:rPr lang="zh-CN" altLang="en-US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读出结果</a:t>
                      </a: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X</a:t>
                      </a:r>
                      <a:endParaRPr lang="zh-CN" altLang="en-US" sz="2400" dirty="0"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18000" marB="1800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0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无转发数据通路构造方法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0" y="6624736"/>
            <a:ext cx="9144000" cy="4046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endParaRPr lang="zh-CN" altLang="en-US" sz="2800" smtClean="0">
              <a:solidFill>
                <a:srgbClr val="000000"/>
              </a:solidFill>
              <a:latin typeface="Calibri" panose="020F0502020204030204" pitchFamily="34" charset="0"/>
              <a:ea typeface="宋体" charset="-122"/>
              <a:sym typeface="Wingdings" pitchFamily="2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Calibri" panose="020F0502020204030204" pitchFamily="34" charset="0"/>
              </a:rPr>
              <a:t>流水线数据通路构造表格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214313" y="765175"/>
            <a:ext cx="5653831" cy="56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Pct val="5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ctr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每级由寄存器和功能部件组成</a:t>
            </a: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按流水线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个阶段划分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sz="2400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X@Y</a:t>
            </a:r>
            <a:r>
              <a:rPr lang="zh-CN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：代表</a:t>
            </a:r>
            <a:r>
              <a:rPr lang="en-US" altLang="zh-CN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zh-CN" altLang="en-US" sz="2400" kern="0" dirty="0">
                <a:solidFill>
                  <a:srgbClr val="000000"/>
                </a:solidFill>
                <a:latin typeface="Calibri" panose="020F0502020204030204" pitchFamily="34" charset="0"/>
              </a:rPr>
              <a:t>阶段的</a:t>
            </a: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寄存器</a:t>
            </a: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IR@W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级的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IR</a:t>
            </a:r>
          </a:p>
          <a:p>
            <a:pPr lvl="1"/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IR@D[I16]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</a:t>
            </a:r>
            <a:r>
              <a:rPr lang="zh-CN" altLang="en-US" sz="2000" kern="0" dirty="0">
                <a:solidFill>
                  <a:srgbClr val="000000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</a:rPr>
              <a:t>IR</a:t>
            </a:r>
          </a:p>
          <a:p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RF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：出现在</a:t>
            </a:r>
            <a:r>
              <a:rPr lang="en-US" altLang="zh-CN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个阶段</a:t>
            </a:r>
            <a:endParaRPr lang="en-US" altLang="zh-CN" sz="24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阶段：准备操作数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阶段：回写结果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24565"/>
              </p:ext>
            </p:extLst>
          </p:nvPr>
        </p:nvGraphicFramePr>
        <p:xfrm>
          <a:off x="7812360" y="44624"/>
          <a:ext cx="1296144" cy="6736080"/>
        </p:xfrm>
        <a:graphic>
          <a:graphicData uri="http://schemas.openxmlformats.org/drawingml/2006/table">
            <a:tbl>
              <a:tblPr/>
              <a:tblGrid>
                <a:gridCol w="720000"/>
                <a:gridCol w="576144"/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IMM16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CMP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D1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左大括号 19"/>
          <p:cNvSpPr/>
          <p:nvPr/>
        </p:nvSpPr>
        <p:spPr bwMode="auto">
          <a:xfrm>
            <a:off x="7524328" y="1484784"/>
            <a:ext cx="227456" cy="1296144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D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级功能部件  </a:t>
            </a:r>
          </a:p>
        </p:txBody>
      </p:sp>
      <p:sp>
        <p:nvSpPr>
          <p:cNvPr id="21" name="左大括号 20"/>
          <p:cNvSpPr/>
          <p:nvPr/>
        </p:nvSpPr>
        <p:spPr bwMode="auto">
          <a:xfrm>
            <a:off x="7524328" y="1052736"/>
            <a:ext cx="227456" cy="360040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D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级流水线寄存器  </a:t>
            </a:r>
          </a:p>
        </p:txBody>
      </p:sp>
      <p:sp>
        <p:nvSpPr>
          <p:cNvPr id="22" name="左大括号 21"/>
          <p:cNvSpPr/>
          <p:nvPr/>
        </p:nvSpPr>
        <p:spPr bwMode="auto">
          <a:xfrm>
            <a:off x="7524328" y="260648"/>
            <a:ext cx="227456" cy="576064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级功能部件  </a:t>
            </a:r>
          </a:p>
        </p:txBody>
      </p:sp>
      <p:sp>
        <p:nvSpPr>
          <p:cNvPr id="23" name="左大括号 22"/>
          <p:cNvSpPr/>
          <p:nvPr/>
        </p:nvSpPr>
        <p:spPr bwMode="auto">
          <a:xfrm>
            <a:off x="7512896" y="3861048"/>
            <a:ext cx="227456" cy="360040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级功能部件  </a:t>
            </a:r>
          </a:p>
        </p:txBody>
      </p:sp>
      <p:sp>
        <p:nvSpPr>
          <p:cNvPr id="24" name="左大括号 23"/>
          <p:cNvSpPr/>
          <p:nvPr/>
        </p:nvSpPr>
        <p:spPr bwMode="auto">
          <a:xfrm>
            <a:off x="7524328" y="3068960"/>
            <a:ext cx="227456" cy="864096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级流水线寄存器  </a:t>
            </a:r>
          </a:p>
        </p:txBody>
      </p:sp>
      <p:sp>
        <p:nvSpPr>
          <p:cNvPr id="25" name="左大括号 24"/>
          <p:cNvSpPr/>
          <p:nvPr/>
        </p:nvSpPr>
        <p:spPr bwMode="auto">
          <a:xfrm>
            <a:off x="7524328" y="5190478"/>
            <a:ext cx="227456" cy="360040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级功能部件  </a:t>
            </a:r>
          </a:p>
        </p:txBody>
      </p:sp>
      <p:sp>
        <p:nvSpPr>
          <p:cNvPr id="26" name="左大括号 25"/>
          <p:cNvSpPr/>
          <p:nvPr/>
        </p:nvSpPr>
        <p:spPr bwMode="auto">
          <a:xfrm>
            <a:off x="7524328" y="4470398"/>
            <a:ext cx="227456" cy="648072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M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级流水线寄存器  </a:t>
            </a:r>
          </a:p>
        </p:txBody>
      </p:sp>
      <p:sp>
        <p:nvSpPr>
          <p:cNvPr id="27" name="左大括号 26"/>
          <p:cNvSpPr/>
          <p:nvPr/>
        </p:nvSpPr>
        <p:spPr bwMode="auto">
          <a:xfrm>
            <a:off x="7524328" y="5622526"/>
            <a:ext cx="227456" cy="648072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W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级流水线寄存器  </a:t>
            </a:r>
          </a:p>
        </p:txBody>
      </p:sp>
      <p:sp>
        <p:nvSpPr>
          <p:cNvPr id="28" name="左大括号 27"/>
          <p:cNvSpPr/>
          <p:nvPr/>
        </p:nvSpPr>
        <p:spPr bwMode="auto">
          <a:xfrm>
            <a:off x="7524328" y="6339470"/>
            <a:ext cx="227456" cy="360040"/>
          </a:xfrm>
          <a:prstGeom prst="leftBrace">
            <a:avLst>
              <a:gd name="adj1" fmla="val 27848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r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W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itchFamily="2" charset="2"/>
              </a:rPr>
              <a:t>级功能部件  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7236296" y="2924944"/>
            <a:ext cx="50405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940152" y="27809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更新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PC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7236296" y="908720"/>
            <a:ext cx="50405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940152" y="75541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级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更新</a:t>
            </a:r>
            <a:r>
              <a:rPr lang="en-US" altLang="zh-CN" dirty="0" smtClean="0">
                <a:solidFill>
                  <a:srgbClr val="000000"/>
                </a:solidFill>
                <a:latin typeface="Calibri" panose="020F0502020204030204" pitchFamily="34" charset="0"/>
              </a:rPr>
              <a:t>PC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664275"/>
            <a:ext cx="2448272" cy="365125"/>
          </a:xfrm>
        </p:spPr>
        <p:txBody>
          <a:bodyPr/>
          <a:lstStyle/>
          <a:p>
            <a:pPr algn="ctr"/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 algn="ctr"/>
              <a:t>18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的数据通路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5496" y="836712"/>
            <a:ext cx="7128792" cy="3827577"/>
          </a:xfrm>
        </p:spPr>
        <p:txBody>
          <a:bodyPr/>
          <a:lstStyle/>
          <a:p>
            <a:r>
              <a:rPr lang="zh-CN" altLang="en-US" kern="0" dirty="0" smtClean="0"/>
              <a:t>根据</a:t>
            </a:r>
            <a:r>
              <a:rPr lang="en-US" altLang="zh-CN" kern="0" dirty="0" smtClean="0"/>
              <a:t>RTL</a:t>
            </a:r>
            <a:r>
              <a:rPr lang="zh-CN" altLang="en-US" kern="0" dirty="0" smtClean="0"/>
              <a:t>描述建立各级流水线寄存器、功能部件间连接关系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LW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5</a:t>
            </a:r>
            <a:r>
              <a:rPr lang="zh-CN" altLang="en-US" kern="0" dirty="0" smtClean="0"/>
              <a:t>级</a:t>
            </a:r>
            <a:endParaRPr lang="en-US" altLang="zh-CN" kern="0" dirty="0" smtClean="0"/>
          </a:p>
          <a:p>
            <a:r>
              <a:rPr lang="en-US" altLang="zh-CN" kern="0" dirty="0" smtClean="0"/>
              <a:t>IR</a:t>
            </a:r>
            <a:r>
              <a:rPr lang="zh-CN" altLang="en-US" kern="0" dirty="0" smtClean="0"/>
              <a:t>必填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采用分布式译码</a:t>
            </a:r>
            <a:endParaRPr lang="en-US" altLang="zh-CN" kern="0" dirty="0" smtClean="0"/>
          </a:p>
          <a:p>
            <a:r>
              <a:rPr lang="zh-CN" altLang="en-US" kern="0" dirty="0" smtClean="0"/>
              <a:t>与具体指令无关的不需要填：如</a:t>
            </a:r>
            <a:r>
              <a:rPr lang="en-US" altLang="zh-CN" kern="0" dirty="0" smtClean="0"/>
              <a:t>PC4</a:t>
            </a:r>
          </a:p>
          <a:p>
            <a:r>
              <a:rPr lang="en-US" altLang="zh-CN" kern="0" dirty="0" smtClean="0"/>
              <a:t>X[y]</a:t>
            </a:r>
            <a:r>
              <a:rPr lang="zh-CN" altLang="en-US" kern="0" dirty="0" smtClean="0"/>
              <a:t>：代表</a:t>
            </a:r>
            <a:r>
              <a:rPr lang="en-US" altLang="zh-CN" kern="0" dirty="0" smtClean="0"/>
              <a:t>X</a:t>
            </a:r>
            <a:r>
              <a:rPr lang="zh-CN" altLang="en-US" kern="0" dirty="0" smtClean="0"/>
              <a:t>部件的</a:t>
            </a:r>
            <a:r>
              <a:rPr lang="en-US" altLang="zh-CN" kern="0" dirty="0" smtClean="0"/>
              <a:t>y</a:t>
            </a:r>
            <a:r>
              <a:rPr lang="zh-CN" altLang="en-US" kern="0" dirty="0" smtClean="0"/>
              <a:t>域</a:t>
            </a:r>
            <a:endParaRPr lang="en-US" altLang="zh-CN" kern="0" dirty="0" smtClean="0"/>
          </a:p>
          <a:p>
            <a:r>
              <a:rPr lang="en-US" altLang="zh-CN" kern="0" dirty="0" smtClean="0"/>
              <a:t>IR@D[i16]</a:t>
            </a:r>
            <a:r>
              <a:rPr lang="zh-CN" altLang="en-US" kern="0" dirty="0" smtClean="0"/>
              <a:t>：</a:t>
            </a:r>
            <a:r>
              <a:rPr lang="en-US" altLang="zh-CN" kern="0" dirty="0" smtClean="0"/>
              <a:t>D</a:t>
            </a:r>
            <a:r>
              <a:rPr lang="zh-CN" altLang="en-US" kern="0" dirty="0" smtClean="0"/>
              <a:t>级</a:t>
            </a:r>
            <a:r>
              <a:rPr lang="en-US" altLang="zh-CN" kern="0" dirty="0" smtClean="0"/>
              <a:t>IR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16</a:t>
            </a:r>
            <a:r>
              <a:rPr lang="zh-CN" altLang="en-US" kern="0" dirty="0" smtClean="0"/>
              <a:t>位立即数</a:t>
            </a:r>
            <a:endParaRPr lang="en-US" altLang="zh-CN" kern="0" dirty="0" smtClean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27003"/>
              </p:ext>
            </p:extLst>
          </p:nvPr>
        </p:nvGraphicFramePr>
        <p:xfrm>
          <a:off x="7164288" y="260648"/>
          <a:ext cx="1152000" cy="650240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</a:tblGrid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57758"/>
              </p:ext>
            </p:extLst>
          </p:nvPr>
        </p:nvGraphicFramePr>
        <p:xfrm>
          <a:off x="8316416" y="260648"/>
          <a:ext cx="792000" cy="650240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LW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IR@W[rt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集中式译码与分布式译码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52006"/>
              </p:ext>
            </p:extLst>
          </p:nvPr>
        </p:nvGraphicFramePr>
        <p:xfrm>
          <a:off x="323528" y="77296"/>
          <a:ext cx="1152000" cy="6736080"/>
        </p:xfrm>
        <a:graphic>
          <a:graphicData uri="http://schemas.openxmlformats.org/drawingml/2006/table">
            <a:tbl>
              <a:tblPr/>
              <a:tblGrid>
                <a:gridCol w="720000"/>
                <a:gridCol w="432000"/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CMP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D1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91467"/>
              </p:ext>
            </p:extLst>
          </p:nvPr>
        </p:nvGraphicFramePr>
        <p:xfrm>
          <a:off x="1475656" y="77296"/>
          <a:ext cx="792000" cy="673608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LW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IR@W[rt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0114"/>
              </p:ext>
            </p:extLst>
          </p:nvPr>
        </p:nvGraphicFramePr>
        <p:xfrm>
          <a:off x="2267840" y="77296"/>
          <a:ext cx="792000" cy="673608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SW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19663"/>
              </p:ext>
            </p:extLst>
          </p:nvPr>
        </p:nvGraphicFramePr>
        <p:xfrm>
          <a:off x="3059832" y="77296"/>
          <a:ext cx="792000" cy="673608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ADDU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38714"/>
              </p:ext>
            </p:extLst>
          </p:nvPr>
        </p:nvGraphicFramePr>
        <p:xfrm>
          <a:off x="3851920" y="77296"/>
          <a:ext cx="792000" cy="673608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SUBU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6948"/>
              </p:ext>
            </p:extLst>
          </p:nvPr>
        </p:nvGraphicFramePr>
        <p:xfrm>
          <a:off x="4644008" y="77296"/>
          <a:ext cx="864000" cy="6736080"/>
        </p:xfrm>
        <a:graphic>
          <a:graphicData uri="http://schemas.openxmlformats.org/drawingml/2006/table">
            <a:tbl>
              <a:tblPr/>
              <a:tblGrid>
                <a:gridCol w="864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ORI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70397"/>
              </p:ext>
            </p:extLst>
          </p:nvPr>
        </p:nvGraphicFramePr>
        <p:xfrm>
          <a:off x="5508104" y="77296"/>
          <a:ext cx="864000" cy="6736080"/>
        </p:xfrm>
        <a:graphic>
          <a:graphicData uri="http://schemas.openxmlformats.org/drawingml/2006/table">
            <a:tbl>
              <a:tblPr/>
              <a:tblGrid>
                <a:gridCol w="864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BEQ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34485"/>
              </p:ext>
            </p:extLst>
          </p:nvPr>
        </p:nvGraphicFramePr>
        <p:xfrm>
          <a:off x="6372200" y="77296"/>
          <a:ext cx="864000" cy="6736080"/>
        </p:xfrm>
        <a:graphic>
          <a:graphicData uri="http://schemas.openxmlformats.org/drawingml/2006/table">
            <a:tbl>
              <a:tblPr/>
              <a:tblGrid>
                <a:gridCol w="864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J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u="none" strike="noStrike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IR@D[i26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16640"/>
              </p:ext>
            </p:extLst>
          </p:nvPr>
        </p:nvGraphicFramePr>
        <p:xfrm>
          <a:off x="7236296" y="77296"/>
          <a:ext cx="864000" cy="6736080"/>
        </p:xfrm>
        <a:graphic>
          <a:graphicData uri="http://schemas.openxmlformats.org/drawingml/2006/table">
            <a:tbl>
              <a:tblPr/>
              <a:tblGrid>
                <a:gridCol w="864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JAL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IR@D[i26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PC4@E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0x1F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8097"/>
              </p:ext>
            </p:extLst>
          </p:nvPr>
        </p:nvGraphicFramePr>
        <p:xfrm>
          <a:off x="8100392" y="77296"/>
          <a:ext cx="792000" cy="6736080"/>
        </p:xfrm>
        <a:graphic>
          <a:graphicData uri="http://schemas.openxmlformats.org/drawingml/2006/table">
            <a:tbl>
              <a:tblPr/>
              <a:tblGrid>
                <a:gridCol w="792000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JALR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PC4@E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8" name="标题 2"/>
          <p:cNvSpPr>
            <a:spLocks noGrp="1"/>
          </p:cNvSpPr>
          <p:nvPr>
            <p:ph type="title"/>
          </p:nvPr>
        </p:nvSpPr>
        <p:spPr>
          <a:xfrm>
            <a:off x="214313" y="44450"/>
            <a:ext cx="8858250" cy="720253"/>
          </a:xfrm>
        </p:spPr>
        <p:txBody>
          <a:bodyPr/>
          <a:lstStyle/>
          <a:p>
            <a:r>
              <a:rPr lang="en-US" altLang="zh-CN" sz="3200" dirty="0" err="1" smtClean="0"/>
              <a:t>S1</a:t>
            </a:r>
            <a:r>
              <a:rPr lang="zh-CN" altLang="en-US" sz="3200" dirty="0" smtClean="0"/>
              <a:t>：全部指令的数据通路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36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57285"/>
              </p:ext>
            </p:extLst>
          </p:nvPr>
        </p:nvGraphicFramePr>
        <p:xfrm>
          <a:off x="4788024" y="332656"/>
          <a:ext cx="1080000" cy="6537960"/>
        </p:xfrm>
        <a:graphic>
          <a:graphicData uri="http://schemas.openxmlformats.org/drawingml/2006/table">
            <a:tbl>
              <a:tblPr/>
              <a:tblGrid>
                <a:gridCol w="648000"/>
                <a:gridCol w="432000"/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CMP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D1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04138"/>
              </p:ext>
            </p:extLst>
          </p:nvPr>
        </p:nvGraphicFramePr>
        <p:xfrm>
          <a:off x="5868144" y="332656"/>
          <a:ext cx="3240000" cy="6537960"/>
        </p:xfrm>
        <a:graphic>
          <a:graphicData uri="http://schemas.openxmlformats.org/drawingml/2006/table">
            <a:tbl>
              <a:tblPr/>
              <a:tblGrid>
                <a:gridCol w="828000"/>
                <a:gridCol w="756000"/>
                <a:gridCol w="648000"/>
                <a:gridCol w="504000"/>
                <a:gridCol w="504000"/>
              </a:tblGrid>
              <a:tr h="18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输入来源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控制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M1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PCSel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IR@D[i26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BSel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PC4@E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0x1F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M3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WRSel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 err="1" smtClean="0"/>
              <a:t>S2</a:t>
            </a:r>
            <a:r>
              <a:rPr lang="zh-CN" altLang="en-US" sz="2800" dirty="0" smtClean="0"/>
              <a:t>：综合全部指令的数据通路</a:t>
            </a:r>
            <a:endParaRPr lang="zh-CN" altLang="en-US" sz="2800" dirty="0"/>
          </a:p>
        </p:txBody>
      </p:sp>
      <p:sp>
        <p:nvSpPr>
          <p:cNvPr id="13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4608512" cy="3138870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水平方向归并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去除冗余输入来源</a:t>
            </a:r>
            <a:endParaRPr lang="en-US" altLang="zh-CN" dirty="0" smtClean="0"/>
          </a:p>
          <a:p>
            <a:r>
              <a:rPr lang="zh-CN" altLang="en-US" dirty="0" smtClean="0"/>
              <a:t>在每个输入来源个数大于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的输入端前增加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MUX</a:t>
            </a:r>
          </a:p>
          <a:p>
            <a:pPr lvl="1"/>
            <a:r>
              <a:rPr lang="zh-CN" altLang="en-US" dirty="0" smtClean="0"/>
              <a:t>注意：同时需要产生相应的控制信号</a:t>
            </a:r>
            <a:endParaRPr lang="en-US" altLang="zh-CN" dirty="0" smtClean="0"/>
          </a:p>
          <a:p>
            <a:r>
              <a:rPr lang="zh-CN" altLang="en-US" dirty="0" smtClean="0"/>
              <a:t>特例：</a:t>
            </a:r>
            <a:r>
              <a:rPr lang="en-US" altLang="zh-CN" dirty="0"/>
              <a:t>NPC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i16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i26</a:t>
            </a:r>
            <a:r>
              <a:rPr lang="zh-CN" altLang="en-US" dirty="0" smtClean="0"/>
              <a:t>归并为</a:t>
            </a:r>
            <a:r>
              <a:rPr lang="en-US" altLang="zh-CN" dirty="0" err="1" smtClean="0"/>
              <a:t>i26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380312" y="98072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功能部件控制信号构造方法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9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功能部件控制信号构造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3612134"/>
          </a:xfrm>
        </p:spPr>
        <p:txBody>
          <a:bodyPr/>
          <a:lstStyle/>
          <a:p>
            <a:r>
              <a:rPr lang="zh-CN" altLang="en-US" dirty="0" smtClean="0"/>
              <a:t>控制信号产生基本原理：与单周期相同</a:t>
            </a:r>
            <a:endParaRPr lang="en-US" altLang="zh-CN" dirty="0" smtClean="0"/>
          </a:p>
          <a:p>
            <a:r>
              <a:rPr lang="zh-CN" altLang="en-US" dirty="0"/>
              <a:t>分歧</a:t>
            </a:r>
            <a:r>
              <a:rPr lang="zh-CN" altLang="en-US" dirty="0" smtClean="0"/>
              <a:t>点：集中式译码？分布式译码？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与单周期控制器设计完全相同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流水控制信号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分布式：多个小控制器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每个小控制器的设计思路与单周期相同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流水指令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数据冒险的一般性分析方法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数据冒险：需求与供给能否匹配？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5489571"/>
          </a:xfrm>
        </p:spPr>
        <p:txBody>
          <a:bodyPr/>
          <a:lstStyle/>
          <a:p>
            <a:r>
              <a:rPr lang="zh-CN" altLang="en-US" dirty="0" smtClean="0"/>
              <a:t>需求者：需要引用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值的</a:t>
            </a:r>
            <a:r>
              <a:rPr lang="en-US" altLang="zh-CN" dirty="0" smtClean="0"/>
              <a:t>component</a:t>
            </a:r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 smtClean="0"/>
              <a:t>reg</a:t>
            </a:r>
            <a:r>
              <a:rPr lang="zh-CN" altLang="en-US" dirty="0" smtClean="0"/>
              <a:t>值最终被某个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使用，因此那个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才是需求者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例如：所有</a:t>
            </a:r>
            <a:r>
              <a:rPr lang="zh-CN" altLang="en-US" dirty="0"/>
              <a:t>运算类</a:t>
            </a:r>
            <a:r>
              <a:rPr lang="zh-CN" altLang="en-US" dirty="0" smtClean="0"/>
              <a:t>指令的需求在</a:t>
            </a:r>
            <a:r>
              <a:rPr lang="en-US" altLang="zh-CN" dirty="0" smtClean="0"/>
              <a:t>E</a:t>
            </a:r>
            <a:r>
              <a:rPr lang="zh-CN" altLang="en-US" dirty="0" smtClean="0"/>
              <a:t>级的</a:t>
            </a:r>
            <a:r>
              <a:rPr lang="en-US" altLang="zh-CN" dirty="0" err="1" smtClean="0"/>
              <a:t>ALU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指令不需要读取任何</a:t>
            </a:r>
            <a:r>
              <a:rPr lang="en-US" altLang="zh-CN" dirty="0" err="1" smtClean="0"/>
              <a:t>GPR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指令没有需求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级都需要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；</a:t>
            </a:r>
            <a:r>
              <a:rPr lang="en-US" altLang="zh-CN" dirty="0"/>
              <a:t>R</a:t>
            </a:r>
            <a:r>
              <a:rPr lang="zh-CN" altLang="en-US" dirty="0"/>
              <a:t>指令在</a:t>
            </a:r>
            <a:r>
              <a:rPr lang="en-US" altLang="zh-CN" dirty="0"/>
              <a:t>E</a:t>
            </a:r>
            <a:r>
              <a:rPr lang="zh-CN" altLang="en-US" dirty="0"/>
              <a:t>级需要</a:t>
            </a:r>
            <a:r>
              <a:rPr lang="en-US" altLang="zh-CN" dirty="0"/>
              <a:t>rs</a:t>
            </a:r>
            <a:r>
              <a:rPr lang="zh-CN" altLang="en-US" dirty="0"/>
              <a:t>和</a:t>
            </a:r>
            <a:r>
              <a:rPr lang="en-US" altLang="zh-CN" dirty="0" err="1"/>
              <a:t>rt</a:t>
            </a:r>
            <a:r>
              <a:rPr lang="zh-CN" altLang="en-US" dirty="0"/>
              <a:t>；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指令在</a:t>
            </a:r>
            <a:r>
              <a:rPr lang="en-US" altLang="zh-CN" dirty="0" smtClean="0"/>
              <a:t>E</a:t>
            </a:r>
            <a:r>
              <a:rPr lang="zh-CN" altLang="en-US" dirty="0" smtClean="0"/>
              <a:t>需要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s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需要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指令在</a:t>
            </a:r>
            <a:r>
              <a:rPr lang="en-US" altLang="zh-CN" dirty="0" smtClean="0"/>
              <a:t>E</a:t>
            </a:r>
            <a:r>
              <a:rPr lang="zh-CN" altLang="en-US" dirty="0" smtClean="0"/>
              <a:t>级需要</a:t>
            </a:r>
            <a:r>
              <a:rPr lang="en-US" altLang="zh-CN" dirty="0" smtClean="0"/>
              <a:t>rs</a:t>
            </a:r>
          </a:p>
          <a:p>
            <a:r>
              <a:rPr lang="zh-CN" altLang="en-US" dirty="0" smtClean="0"/>
              <a:t>供给</a:t>
            </a:r>
            <a:r>
              <a:rPr lang="zh-CN" altLang="en-US" dirty="0"/>
              <a:t>者：保存有</a:t>
            </a:r>
            <a:r>
              <a:rPr lang="en-US" altLang="zh-CN" dirty="0" err="1"/>
              <a:t>reg</a:t>
            </a:r>
            <a:r>
              <a:rPr lang="zh-CN" altLang="en-US" dirty="0"/>
              <a:t>新结果的流水线寄存器</a:t>
            </a:r>
            <a:endParaRPr lang="en-US" altLang="zh-CN" dirty="0"/>
          </a:p>
          <a:p>
            <a:pPr lvl="1"/>
            <a:r>
              <a:rPr lang="zh-CN" altLang="en-US" dirty="0" smtClean="0"/>
              <a:t>例如：所有</a:t>
            </a:r>
            <a:r>
              <a:rPr lang="zh-CN" altLang="en-US" dirty="0"/>
              <a:t>运算类指令</a:t>
            </a:r>
            <a:r>
              <a:rPr lang="zh-CN" altLang="en-US" dirty="0" smtClean="0"/>
              <a:t>的供给者</a:t>
            </a:r>
            <a:r>
              <a:rPr lang="zh-CN" altLang="en-US" dirty="0"/>
              <a:t>是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MEM/WB</a:t>
            </a:r>
            <a:endParaRPr lang="en-US" altLang="zh-CN" dirty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load</a:t>
            </a:r>
            <a:r>
              <a:rPr lang="zh-CN" altLang="en-US" dirty="0"/>
              <a:t>类指令</a:t>
            </a:r>
            <a:r>
              <a:rPr lang="zh-CN" altLang="en-US" dirty="0" smtClean="0"/>
              <a:t>的</a:t>
            </a:r>
            <a:r>
              <a:rPr lang="zh-CN" altLang="en-US" dirty="0"/>
              <a:t>供给</a:t>
            </a:r>
            <a:r>
              <a:rPr lang="zh-CN" altLang="en-US" dirty="0" smtClean="0"/>
              <a:t>者</a:t>
            </a:r>
            <a:r>
              <a:rPr lang="zh-CN" altLang="en-US" dirty="0"/>
              <a:t>是</a:t>
            </a:r>
            <a:r>
              <a:rPr lang="en-US" altLang="zh-CN" dirty="0" smtClean="0"/>
              <a:t>MEM/WB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数据冒险可以转化</a:t>
            </a:r>
            <a:r>
              <a:rPr lang="zh-CN" altLang="en-US" dirty="0" smtClean="0">
                <a:solidFill>
                  <a:prstClr val="black"/>
                </a:solidFill>
              </a:rPr>
              <a:t>为：需求与供给的匹配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/>
              <a:t>无法匹配</a:t>
            </a:r>
            <a:r>
              <a:rPr lang="en-US" altLang="zh-CN" dirty="0"/>
              <a:t>(</a:t>
            </a:r>
            <a:r>
              <a:rPr lang="zh-CN" altLang="en-US" dirty="0"/>
              <a:t>需要数据时最新的</a:t>
            </a:r>
            <a:r>
              <a:rPr lang="zh-CN" altLang="en-US" dirty="0" smtClean="0"/>
              <a:t>数据还没有产生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：暂停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可以匹配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需要数据时最新的数据已经产生了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：转发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需求者的最晚时间模型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3950688"/>
          </a:xfrm>
        </p:spPr>
        <p:txBody>
          <a:bodyPr/>
          <a:lstStyle/>
          <a:p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smtClean="0"/>
              <a:t>time-to-use)</a:t>
            </a:r>
            <a:r>
              <a:rPr lang="zh-CN" altLang="en-US" dirty="0" smtClean="0"/>
              <a:t>：</a:t>
            </a:r>
            <a:r>
              <a:rPr lang="zh-CN" altLang="en-US" dirty="0"/>
              <a:t>指令进入</a:t>
            </a:r>
            <a:r>
              <a:rPr lang="en-US" altLang="zh-CN" b="1" dirty="0">
                <a:solidFill>
                  <a:srgbClr val="FF0000"/>
                </a:solidFill>
              </a:rPr>
              <a:t>IF/ID</a:t>
            </a:r>
            <a:r>
              <a:rPr lang="zh-CN" altLang="en-US" b="1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后，其后的某个功能部件再经过多少</a:t>
            </a:r>
            <a:r>
              <a:rPr lang="en-US" altLang="zh-CN" dirty="0"/>
              <a:t>cycle</a:t>
            </a:r>
            <a:r>
              <a:rPr lang="zh-CN" altLang="en-US" dirty="0"/>
              <a:t>就必须要使用相应的寄存器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：是读取操作数的时间上限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：同一条指令可以有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个不同的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endParaRPr lang="en-US" altLang="zh-CN" baseline="-25000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型计算类指令的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</a:p>
          <a:p>
            <a:pPr lvl="2"/>
            <a:r>
              <a:rPr lang="en-US" altLang="zh-CN" dirty="0" err="1" smtClean="0"/>
              <a:t>rs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值：最晚被</a:t>
            </a:r>
            <a:r>
              <a:rPr lang="en-US" altLang="zh-CN" dirty="0" smtClean="0"/>
              <a:t>ID/EX</a:t>
            </a:r>
            <a:r>
              <a:rPr lang="zh-CN" altLang="en-US" dirty="0" smtClean="0"/>
              <a:t>寄存器驱动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型</a:t>
            </a:r>
            <a:r>
              <a:rPr lang="zh-CN" altLang="en-US" dirty="0"/>
              <a:t>计算类指令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lvl="2"/>
            <a:r>
              <a:rPr lang="en-US" altLang="zh-CN" dirty="0" err="1" smtClean="0"/>
              <a:t>rs</a:t>
            </a:r>
            <a:r>
              <a:rPr lang="zh-CN" altLang="en-US" dirty="0" smtClean="0"/>
              <a:t>值：</a:t>
            </a:r>
            <a:r>
              <a:rPr lang="zh-CN" altLang="en-US" dirty="0"/>
              <a:t>最晚</a:t>
            </a:r>
            <a:r>
              <a:rPr lang="zh-CN" altLang="en-US" dirty="0" smtClean="0"/>
              <a:t>被</a:t>
            </a:r>
            <a:r>
              <a:rPr lang="en-US" altLang="zh-CN" dirty="0" smtClean="0"/>
              <a:t>ID/EX</a:t>
            </a:r>
            <a:r>
              <a:rPr lang="zh-CN" altLang="en-US" dirty="0" smtClean="0"/>
              <a:t>寄存器驱动  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2"/>
            <a:r>
              <a:rPr lang="en-US" altLang="zh-CN" dirty="0" err="1" smtClean="0"/>
              <a:t>rt</a:t>
            </a:r>
            <a:r>
              <a:rPr lang="zh-CN" altLang="en-US" dirty="0" smtClean="0"/>
              <a:t>值：最晚被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寄存器驱动  </a:t>
            </a:r>
            <a:r>
              <a:rPr lang="en-US" altLang="zh-CN" dirty="0" smtClean="0"/>
              <a:t>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供给者</a:t>
            </a:r>
            <a:r>
              <a:rPr lang="zh-CN" altLang="en-US" dirty="0"/>
              <a:t>的</a:t>
            </a:r>
            <a:r>
              <a:rPr lang="zh-CN" altLang="en-US" dirty="0" smtClean="0"/>
              <a:t>最早时间模型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5120239"/>
          </a:xfrm>
        </p:spPr>
        <p:txBody>
          <a:bodyPr/>
          <a:lstStyle/>
          <a:p>
            <a:r>
              <a:rPr lang="en-US" altLang="zh-CN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new</a:t>
            </a:r>
            <a:r>
              <a:rPr lang="en-US" altLang="zh-CN" dirty="0" smtClean="0"/>
              <a:t>(time-to-new) </a:t>
            </a:r>
            <a:r>
              <a:rPr lang="zh-CN" altLang="en-US" dirty="0" smtClean="0"/>
              <a:t>：位于</a:t>
            </a:r>
            <a:r>
              <a:rPr lang="en-US" altLang="zh-CN" b="1" dirty="0" smtClean="0">
                <a:solidFill>
                  <a:srgbClr val="FF0000"/>
                </a:solidFill>
              </a:rPr>
              <a:t>ID/EX</a:t>
            </a:r>
            <a:r>
              <a:rPr lang="zh-CN" altLang="en-US" dirty="0" smtClean="0"/>
              <a:t>及其后各流水线的指令，再经过多少周期能够产生要写入寄存器的结果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：动态值，随着指令的流动，该值在不断减小，直至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（能够获得最新值的那一级为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，往前一级走依次加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：一条指令可以有多个不同的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endParaRPr lang="en-US" altLang="zh-CN" baseline="-25000" dirty="0" smtClean="0"/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型计算类指令的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：指令位于</a:t>
            </a:r>
            <a:r>
              <a:rPr lang="en-US" altLang="zh-CN" dirty="0" smtClean="0"/>
              <a:t>ID/EX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ALU</a:t>
            </a:r>
            <a:r>
              <a:rPr lang="zh-CN" altLang="en-US" dirty="0" smtClean="0"/>
              <a:t>正在计算。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：指令位于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MEM/WB</a:t>
            </a:r>
          </a:p>
          <a:p>
            <a:pPr lvl="1"/>
            <a:r>
              <a:rPr lang="zh-CN" altLang="en-US" dirty="0" smtClean="0"/>
              <a:t>例如，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型</a:t>
            </a:r>
            <a:r>
              <a:rPr lang="zh-CN" altLang="en-US" dirty="0"/>
              <a:t>计算类指令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2"/>
            <a:r>
              <a:rPr lang="en-US" altLang="zh-CN" dirty="0" smtClean="0"/>
              <a:t>2</a:t>
            </a:r>
            <a:r>
              <a:rPr lang="zh-CN" altLang="en-US" dirty="0" smtClean="0"/>
              <a:t>：指令</a:t>
            </a:r>
            <a:r>
              <a:rPr lang="zh-CN" altLang="en-US" dirty="0"/>
              <a:t>位于</a:t>
            </a:r>
            <a:r>
              <a:rPr lang="en-US" altLang="zh-CN" dirty="0"/>
              <a:t>ID/EX</a:t>
            </a:r>
            <a:r>
              <a:rPr lang="zh-CN" altLang="en-US" dirty="0"/>
              <a:t>，</a:t>
            </a:r>
            <a:r>
              <a:rPr lang="zh-CN" altLang="en-US" dirty="0" smtClean="0"/>
              <a:t>尚未读取存储器。</a:t>
            </a:r>
            <a:endParaRPr lang="en-US" altLang="zh-CN" dirty="0"/>
          </a:p>
          <a:p>
            <a:pPr lvl="2"/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指令位于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，正在读取存储器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0</a:t>
            </a:r>
            <a:r>
              <a:rPr lang="zh-CN" altLang="en-US" dirty="0" smtClean="0"/>
              <a:t>：指令位于</a:t>
            </a:r>
            <a:r>
              <a:rPr lang="en-US" altLang="zh-CN" dirty="0" smtClean="0"/>
              <a:t>MEM/WB</a:t>
            </a:r>
            <a:r>
              <a:rPr lang="zh-CN" altLang="en-US" dirty="0" smtClean="0"/>
              <a:t>，包含了结果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数据冒险的策略分析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259904" y="874578"/>
            <a:ext cx="8928992" cy="5828125"/>
          </a:xfrm>
          <a:prstGeom prst="rect">
            <a:avLst/>
          </a:prstGeom>
        </p:spPr>
        <p:txBody>
          <a:bodyPr vert="horz" lIns="0" tIns="36000" rIns="0" bIns="36000" rtlCol="0">
            <a:spAutoFit/>
          </a:bodyPr>
          <a:lstStyle>
            <a:lvl1pPr marL="342900" indent="-342900" algn="l" defTabSz="914400" rtl="0" eaLnBrk="1" fontAlgn="ctr" latinLnBrk="0" hangingPunct="1">
              <a:spcBef>
                <a:spcPts val="1200"/>
              </a:spcBef>
              <a:buClr>
                <a:srgbClr val="00B050"/>
              </a:buClr>
              <a:buSzPct val="50000"/>
              <a:buFont typeface="Wingdings" panose="05000000000000000000" pitchFamily="2" charset="2"/>
              <a:buChar char="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defTabSz="914400" rtl="0" eaLnBrk="1" fontAlgn="ctr" latinLnBrk="0" hangingPunct="1"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fontAlgn="ctr" latinLnBrk="0" hangingPunct="1">
              <a:spcBef>
                <a:spcPts val="12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fontAlgn="ctr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fontAlgn="ctr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en-US" altLang="zh-CN" baseline="-250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：表明结果</a:t>
            </a:r>
            <a:r>
              <a:rPr lang="zh-CN" altLang="en-US" dirty="0" smtClean="0">
                <a:solidFill>
                  <a:srgbClr val="FF0000"/>
                </a:solidFill>
              </a:rPr>
              <a:t>已经产生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指令位于</a:t>
            </a:r>
            <a:r>
              <a:rPr lang="en-US" altLang="zh-CN" dirty="0" smtClean="0"/>
              <a:t>MEM/WB</a:t>
            </a:r>
            <a:r>
              <a:rPr lang="zh-CN" altLang="en-US" dirty="0" smtClean="0"/>
              <a:t>：那么虽然结果尚未最终写入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，但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设计使得</a:t>
            </a:r>
            <a:r>
              <a:rPr lang="en-US" altLang="zh-CN" dirty="0" smtClean="0"/>
              <a:t>W</a:t>
            </a:r>
            <a:r>
              <a:rPr lang="zh-CN" altLang="en-US" dirty="0" smtClean="0"/>
              <a:t>结果可以被正确的读出，因此</a:t>
            </a:r>
            <a:r>
              <a:rPr lang="zh-CN" altLang="en-US" dirty="0" smtClean="0">
                <a:solidFill>
                  <a:srgbClr val="FF0000"/>
                </a:solidFill>
              </a:rPr>
              <a:t>无需任何操作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指令位于其他位置：通过</a:t>
            </a:r>
            <a:r>
              <a:rPr lang="zh-CN" altLang="en-US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解决数据相关</a:t>
            </a:r>
            <a:endParaRPr lang="en-US" altLang="zh-CN" dirty="0" smtClean="0"/>
          </a:p>
          <a:p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en-US" altLang="zh-CN" baseline="-25000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≠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：表明结果</a:t>
            </a:r>
            <a:r>
              <a:rPr lang="zh-CN" altLang="en-US" dirty="0" smtClean="0">
                <a:solidFill>
                  <a:srgbClr val="FF0000"/>
                </a:solidFill>
              </a:rPr>
              <a:t>尚未产生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en-US" altLang="zh-CN" baseline="-250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：结果</a:t>
            </a:r>
            <a:r>
              <a:rPr lang="zh-CN" altLang="en-US" dirty="0"/>
              <a:t>产生</a:t>
            </a:r>
            <a:r>
              <a:rPr lang="zh-CN" altLang="en-US" dirty="0" smtClean="0"/>
              <a:t>时间晚于</a:t>
            </a:r>
            <a:r>
              <a:rPr lang="zh-CN" altLang="en-US" dirty="0"/>
              <a:t>读取时间，不可能</a:t>
            </a:r>
            <a:r>
              <a:rPr lang="zh-CN" altLang="en-US" dirty="0" smtClean="0"/>
              <a:t>及时供给数据，只能</a:t>
            </a:r>
            <a:r>
              <a:rPr lang="zh-CN" altLang="en-US" dirty="0" smtClean="0">
                <a:solidFill>
                  <a:srgbClr val="FF0000"/>
                </a:solidFill>
              </a:rPr>
              <a:t>暂停</a:t>
            </a:r>
            <a:r>
              <a:rPr lang="zh-CN" altLang="en-US" dirty="0" smtClean="0"/>
              <a:t>流水线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en-US" altLang="zh-CN" baseline="-25000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≤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：结果产生时间</a:t>
            </a:r>
            <a:r>
              <a:rPr lang="zh-CN" altLang="en-US" dirty="0"/>
              <a:t>早</a:t>
            </a:r>
            <a:r>
              <a:rPr lang="zh-CN" altLang="en-US" dirty="0" smtClean="0"/>
              <a:t>于读取时间，因此当结果产生后可以通过</a:t>
            </a:r>
            <a:r>
              <a:rPr lang="zh-CN" altLang="en-US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解决数据冒险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（（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= 0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/>
              <a:t>指令不在</a:t>
            </a:r>
            <a:r>
              <a:rPr lang="en-US" altLang="zh-CN" dirty="0"/>
              <a:t>MEM/WB 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new</a:t>
            </a:r>
            <a:r>
              <a:rPr lang="en-US" altLang="zh-CN" baseline="-25000" dirty="0"/>
              <a:t> </a:t>
            </a:r>
            <a:r>
              <a:rPr lang="zh-CN" altLang="en-US" dirty="0"/>
              <a:t>≤</a:t>
            </a:r>
            <a:r>
              <a:rPr lang="en-US" altLang="zh-CN" dirty="0"/>
              <a:t>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en-US" altLang="zh-CN" baseline="-25000" dirty="0" smtClean="0"/>
              <a:t>  </a:t>
            </a:r>
            <a:r>
              <a:rPr lang="zh-CN" altLang="en-US" dirty="0" smtClean="0"/>
              <a:t>） 转发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lse </a:t>
            </a:r>
            <a:r>
              <a:rPr lang="zh-CN" altLang="en-US" dirty="0" smtClean="0"/>
              <a:t>暂停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19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数据冒险的策略分析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3704467"/>
          </a:xfrm>
        </p:spPr>
        <p:txBody>
          <a:bodyPr/>
          <a:lstStyle/>
          <a:p>
            <a:r>
              <a:rPr lang="zh-CN" altLang="en-US" dirty="0" smtClean="0"/>
              <a:t>暂停：由于在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就能决定是否需要暂停，因此分析量少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只需将指令的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与各级的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进行对比即可决定是否需要暂停</a:t>
            </a:r>
            <a:endParaRPr lang="en-US" altLang="zh-CN" dirty="0" smtClean="0"/>
          </a:p>
          <a:p>
            <a:r>
              <a:rPr lang="zh-CN" altLang="en-US" dirty="0" smtClean="0"/>
              <a:t>转发：由于在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级、</a:t>
            </a:r>
            <a:r>
              <a:rPr lang="en-US" altLang="zh-CN" dirty="0" smtClean="0"/>
              <a:t>EX</a:t>
            </a:r>
            <a:r>
              <a:rPr lang="zh-CN" altLang="en-US" dirty="0" smtClean="0"/>
              <a:t>级、</a:t>
            </a:r>
            <a:r>
              <a:rPr lang="en-US" altLang="zh-CN" dirty="0" smtClean="0"/>
              <a:t>MEM</a:t>
            </a:r>
            <a:r>
              <a:rPr lang="zh-CN" altLang="en-US" dirty="0" smtClean="0"/>
              <a:t>级均涉及操作数读取，因此分析量大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需要将各级指令与其后的各级指令（实际上是前序指令）进行对比</a:t>
            </a:r>
            <a:endParaRPr lang="zh-CN" altLang="en-US" dirty="0"/>
          </a:p>
          <a:p>
            <a:r>
              <a:rPr lang="zh-CN" altLang="en-US" dirty="0" smtClean="0"/>
              <a:t>思路：先解决暂停，再解决转发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先易后难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去除暂停部分后，有助于减少转发的分析量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1387361" y="6080648"/>
            <a:ext cx="7704458" cy="745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Line 7"/>
          <p:cNvSpPr>
            <a:spLocks noChangeShapeType="1"/>
          </p:cNvSpPr>
          <p:nvPr/>
        </p:nvSpPr>
        <p:spPr bwMode="auto">
          <a:xfrm flipV="1">
            <a:off x="3960016" y="2996952"/>
            <a:ext cx="7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Line 7"/>
          <p:cNvSpPr>
            <a:spLocks noChangeShapeType="1"/>
          </p:cNvSpPr>
          <p:nvPr/>
        </p:nvSpPr>
        <p:spPr bwMode="auto">
          <a:xfrm flipV="1">
            <a:off x="3960016" y="3284984"/>
            <a:ext cx="7560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7"/>
          <p:cNvSpPr>
            <a:spLocks noChangeShapeType="1"/>
          </p:cNvSpPr>
          <p:nvPr/>
        </p:nvSpPr>
        <p:spPr bwMode="auto">
          <a:xfrm flipV="1">
            <a:off x="3960016" y="3645024"/>
            <a:ext cx="7560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集中式控制器与分布式控制器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集中式控制器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控制器只在</a:t>
            </a:r>
            <a:r>
              <a:rPr lang="en-US" altLang="zh-CN" dirty="0" smtClean="0"/>
              <a:t>ID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控制器产生全部的译码信号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流水后续阶段所需要的译码信号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189351" y="6161484"/>
            <a:ext cx="1919690" cy="722313"/>
            <a:chOff x="729" y="2832"/>
            <a:chExt cx="1562" cy="455"/>
          </a:xfrm>
        </p:grpSpPr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>
                  <a:solidFill>
                    <a:sysClr val="windowText" lastClr="000000"/>
                  </a:solidFill>
                </a:rPr>
                <a:t>.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Instruction</a:t>
              </a:r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Fetch</a:t>
              </a: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975916" y="6161485"/>
            <a:ext cx="1828746" cy="723900"/>
            <a:chOff x="676" y="2832"/>
            <a:chExt cx="1406" cy="456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>
                  <a:solidFill>
                    <a:sysClr val="windowText" lastClr="000000"/>
                  </a:solidFill>
                </a:rPr>
                <a:t>   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Register </a:t>
              </a:r>
              <a:r>
                <a:rPr lang="en-US" sz="2000" dirty="0" smtClean="0">
                  <a:solidFill>
                    <a:sysClr val="windowText" lastClr="000000"/>
                  </a:solidFill>
                </a:rPr>
                <a:t>Read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957" y="2832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758372" y="6161484"/>
            <a:ext cx="1247759" cy="415925"/>
            <a:chOff x="573" y="2832"/>
            <a:chExt cx="1127" cy="262"/>
          </a:xfrm>
        </p:grpSpPr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573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3. Execute</a:t>
              </a:r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697" y="2832"/>
              <a:ext cx="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84268" y="6161484"/>
            <a:ext cx="1330325" cy="415925"/>
            <a:chOff x="31" y="2832"/>
            <a:chExt cx="2149" cy="262"/>
          </a:xfrm>
        </p:grpSpPr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4. Memory</a:t>
              </a: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179" y="283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7544134" y="6161484"/>
            <a:ext cx="1017546" cy="723900"/>
            <a:chOff x="760" y="2832"/>
            <a:chExt cx="1313" cy="456"/>
          </a:xfrm>
        </p:grpSpPr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760" y="2842"/>
              <a:ext cx="1313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ysClr val="windowText" lastClr="000000"/>
                  </a:solidFill>
                </a:rPr>
                <a:t>5</a:t>
              </a:r>
              <a:r>
                <a:rPr lang="en-US" sz="2000">
                  <a:solidFill>
                    <a:sysClr val="windowText" lastClr="000000"/>
                  </a:solidFill>
                </a:rPr>
                <a:t>.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Write</a:t>
              </a:r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 defTabSz="457200"/>
              <a:r>
                <a:rPr lang="en-US" sz="2000" dirty="0">
                  <a:solidFill>
                    <a:sysClr val="windowText" lastClr="000000"/>
                  </a:solidFill>
                </a:rPr>
                <a:t>  </a:t>
              </a:r>
              <a:r>
                <a:rPr lang="en-US" sz="2000" dirty="0" smtClean="0">
                  <a:solidFill>
                    <a:sysClr val="windowText" lastClr="000000"/>
                  </a:solidFill>
                </a:rPr>
                <a:t> Back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823" y="2832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323528" y="3921204"/>
            <a:ext cx="7315200" cy="2186884"/>
            <a:chOff x="533400" y="1968500"/>
            <a:chExt cx="7391400" cy="2917111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instruction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Register</a:t>
              </a:r>
              <a:endParaRPr lang="en-US" sz="2000" dirty="0" smtClean="0">
                <a:solidFill>
                  <a:prstClr val="black"/>
                </a:solidFill>
              </a:endParaRPr>
            </a:p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rd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imm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33"/>
          <p:cNvGrpSpPr/>
          <p:nvPr/>
        </p:nvGrpSpPr>
        <p:grpSpPr>
          <a:xfrm>
            <a:off x="3158168" y="3814192"/>
            <a:ext cx="4361688" cy="2648915"/>
            <a:chOff x="3383280" y="1719072"/>
            <a:chExt cx="4361688" cy="2423031"/>
          </a:xfrm>
        </p:grpSpPr>
        <p:grpSp>
          <p:nvGrpSpPr>
            <p:cNvPr id="56" name="Group 59"/>
            <p:cNvGrpSpPr/>
            <p:nvPr/>
          </p:nvGrpSpPr>
          <p:grpSpPr>
            <a:xfrm>
              <a:off x="3383280" y="1719072"/>
              <a:ext cx="109728" cy="2423031"/>
              <a:chOff x="3383280" y="1627632"/>
              <a:chExt cx="109728" cy="2423031"/>
            </a:xfrm>
          </p:grpSpPr>
          <p:sp>
            <p:nvSpPr>
              <p:cNvPr id="72" name="Rectangle 75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Group 76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74" name="Isosceles Triangle 77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5" name="Straight Connector 78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79"/>
            <p:cNvGrpSpPr/>
            <p:nvPr/>
          </p:nvGrpSpPr>
          <p:grpSpPr>
            <a:xfrm>
              <a:off x="4937760" y="1719072"/>
              <a:ext cx="109728" cy="2423031"/>
              <a:chOff x="3383280" y="1627632"/>
              <a:chExt cx="109728" cy="2423031"/>
            </a:xfrm>
          </p:grpSpPr>
          <p:sp>
            <p:nvSpPr>
              <p:cNvPr id="68" name="Rectangle 80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" name="Group 81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70" name="Isosceles Triangle 82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1" name="Straight Connector 8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84"/>
            <p:cNvGrpSpPr/>
            <p:nvPr/>
          </p:nvGrpSpPr>
          <p:grpSpPr>
            <a:xfrm>
              <a:off x="6217920" y="1719072"/>
              <a:ext cx="109728" cy="2423031"/>
              <a:chOff x="3383280" y="1627632"/>
              <a:chExt cx="109728" cy="2423031"/>
            </a:xfrm>
          </p:grpSpPr>
          <p:sp>
            <p:nvSpPr>
              <p:cNvPr id="64" name="Rectangle 85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5" name="Group 86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66" name="Isosceles Triangle 87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7" name="Straight Connector 88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89"/>
            <p:cNvGrpSpPr/>
            <p:nvPr/>
          </p:nvGrpSpPr>
          <p:grpSpPr>
            <a:xfrm>
              <a:off x="7635240" y="1719072"/>
              <a:ext cx="109728" cy="2423031"/>
              <a:chOff x="3383280" y="1627632"/>
              <a:chExt cx="109728" cy="2423031"/>
            </a:xfrm>
          </p:grpSpPr>
          <p:sp>
            <p:nvSpPr>
              <p:cNvPr id="60" name="Rectangle 90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1" name="Group 91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62" name="Isosceles Triangle 92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3" name="Straight Connector 9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0" name="椭圆 79"/>
          <p:cNvSpPr/>
          <p:nvPr/>
        </p:nvSpPr>
        <p:spPr>
          <a:xfrm>
            <a:off x="3563889" y="2816968"/>
            <a:ext cx="440210" cy="99722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</a:p>
        </p:txBody>
      </p:sp>
      <p:grpSp>
        <p:nvGrpSpPr>
          <p:cNvPr id="81" name="组合 80"/>
          <p:cNvGrpSpPr/>
          <p:nvPr/>
        </p:nvGrpSpPr>
        <p:grpSpPr>
          <a:xfrm flipH="1">
            <a:off x="3263028" y="3356992"/>
            <a:ext cx="144000" cy="576000"/>
            <a:chOff x="6156176" y="1340768"/>
            <a:chExt cx="584464" cy="1872208"/>
          </a:xfrm>
        </p:grpSpPr>
        <p:cxnSp>
          <p:nvCxnSpPr>
            <p:cNvPr id="82" name="直接箭头连接符 81"/>
            <p:cNvCxnSpPr/>
            <p:nvPr/>
          </p:nvCxnSpPr>
          <p:spPr>
            <a:xfrm flipV="1">
              <a:off x="6156176" y="1340768"/>
              <a:ext cx="0" cy="187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3" name="直接箭头连接符 82"/>
            <p:cNvCxnSpPr/>
            <p:nvPr/>
          </p:nvCxnSpPr>
          <p:spPr>
            <a:xfrm>
              <a:off x="6164640" y="3212976"/>
              <a:ext cx="576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3394313" y="3356992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2461468" y="3009146"/>
            <a:ext cx="958404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 defTabSz="457200"/>
            <a:r>
              <a:rPr lang="en-US" sz="2000" dirty="0" err="1" smtClean="0">
                <a:solidFill>
                  <a:prstClr val="black"/>
                </a:solidFill>
              </a:rPr>
              <a:t>opcode</a:t>
            </a:r>
            <a:endParaRPr lang="en-US" sz="2000" dirty="0" smtClean="0">
              <a:solidFill>
                <a:prstClr val="black"/>
              </a:solidFill>
            </a:endParaRPr>
          </a:p>
          <a:p>
            <a:pPr algn="r" defTabSz="457200"/>
            <a:r>
              <a:rPr lang="en-US" sz="2000" dirty="0" err="1" smtClean="0">
                <a:solidFill>
                  <a:prstClr val="black"/>
                </a:solidFill>
              </a:rPr>
              <a:t>funct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716016" y="2816968"/>
            <a:ext cx="108000" cy="3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002829" y="2816968"/>
            <a:ext cx="108000" cy="3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7416328" y="2816968"/>
            <a:ext cx="108000" cy="324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16016" y="3140968"/>
            <a:ext cx="108000" cy="324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6002829" y="3140968"/>
            <a:ext cx="108000" cy="324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4716016" y="3465040"/>
            <a:ext cx="108000" cy="324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>
            <a:off x="4788024" y="2996952"/>
            <a:ext cx="12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diamond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 flipV="1">
            <a:off x="6092732" y="2996952"/>
            <a:ext cx="132654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diamond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7"/>
          <p:cNvSpPr>
            <a:spLocks noChangeShapeType="1"/>
          </p:cNvSpPr>
          <p:nvPr/>
        </p:nvSpPr>
        <p:spPr bwMode="auto">
          <a:xfrm flipV="1">
            <a:off x="4788024" y="3284984"/>
            <a:ext cx="1224000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 type="diamon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4770016" y="3645024"/>
            <a:ext cx="648000" cy="792160"/>
            <a:chOff x="4770016" y="2492896"/>
            <a:chExt cx="651539" cy="792160"/>
          </a:xfrm>
        </p:grpSpPr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770016" y="2492896"/>
              <a:ext cx="648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 type="diamond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Line 7"/>
            <p:cNvSpPr>
              <a:spLocks noChangeShapeType="1"/>
            </p:cNvSpPr>
            <p:nvPr/>
          </p:nvSpPr>
          <p:spPr bwMode="auto">
            <a:xfrm>
              <a:off x="5421555" y="2493056"/>
              <a:ext cx="0" cy="792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6084240" y="3284984"/>
            <a:ext cx="648000" cy="1044000"/>
            <a:chOff x="4770016" y="2492896"/>
            <a:chExt cx="651539" cy="792160"/>
          </a:xfrm>
        </p:grpSpPr>
        <p:sp>
          <p:nvSpPr>
            <p:cNvPr id="135" name="Line 54"/>
            <p:cNvSpPr>
              <a:spLocks noChangeShapeType="1"/>
            </p:cNvSpPr>
            <p:nvPr/>
          </p:nvSpPr>
          <p:spPr bwMode="auto">
            <a:xfrm>
              <a:off x="4770016" y="2492896"/>
              <a:ext cx="648000" cy="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 type="diamond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5421555" y="2493056"/>
              <a:ext cx="0" cy="792000"/>
            </a:xfrm>
            <a:prstGeom prst="line">
              <a:avLst/>
            </a:prstGeom>
            <a:noFill/>
            <a:ln w="28575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5148064" y="3284984"/>
            <a:ext cx="905312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 defTabSz="457200"/>
            <a:r>
              <a:rPr lang="en-US" sz="2000" dirty="0" err="1" smtClean="0">
                <a:solidFill>
                  <a:srgbClr val="00B050"/>
                </a:solidFill>
              </a:rPr>
              <a:t>ALUOp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8" name="Text Box 14"/>
          <p:cNvSpPr txBox="1">
            <a:spLocks noChangeArrowheads="1"/>
          </p:cNvSpPr>
          <p:nvPr/>
        </p:nvSpPr>
        <p:spPr bwMode="auto">
          <a:xfrm>
            <a:off x="6671454" y="3284984"/>
            <a:ext cx="104759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 defTabSz="457200"/>
            <a:r>
              <a:rPr lang="en-US" sz="2000" dirty="0" err="1" smtClean="0">
                <a:solidFill>
                  <a:srgbClr val="00B0F0"/>
                </a:solidFill>
              </a:rPr>
              <a:t>MemWr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9" name="Line 27"/>
          <p:cNvSpPr>
            <a:spLocks noChangeShapeType="1"/>
          </p:cNvSpPr>
          <p:nvPr/>
        </p:nvSpPr>
        <p:spPr bwMode="auto">
          <a:xfrm>
            <a:off x="7512662" y="2996952"/>
            <a:ext cx="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Line 28"/>
          <p:cNvSpPr>
            <a:spLocks noChangeShapeType="1"/>
          </p:cNvSpPr>
          <p:nvPr/>
        </p:nvSpPr>
        <p:spPr bwMode="auto">
          <a:xfrm flipV="1">
            <a:off x="7668344" y="2636952"/>
            <a:ext cx="0" cy="36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Line 29"/>
          <p:cNvSpPr>
            <a:spLocks noChangeShapeType="1"/>
          </p:cNvSpPr>
          <p:nvPr/>
        </p:nvSpPr>
        <p:spPr bwMode="auto">
          <a:xfrm flipH="1">
            <a:off x="4211960" y="2636912"/>
            <a:ext cx="34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Line 30"/>
          <p:cNvSpPr>
            <a:spLocks noChangeShapeType="1"/>
          </p:cNvSpPr>
          <p:nvPr/>
        </p:nvSpPr>
        <p:spPr bwMode="auto">
          <a:xfrm>
            <a:off x="4211960" y="2636912"/>
            <a:ext cx="0" cy="169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Text Box 14"/>
          <p:cNvSpPr txBox="1">
            <a:spLocks noChangeArrowheads="1"/>
          </p:cNvSpPr>
          <p:nvPr/>
        </p:nvSpPr>
        <p:spPr bwMode="auto">
          <a:xfrm>
            <a:off x="7668344" y="2668850"/>
            <a:ext cx="87799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 defTabSz="457200"/>
            <a:r>
              <a:rPr lang="en-US" sz="2000" dirty="0" err="1" smtClean="0">
                <a:solidFill>
                  <a:srgbClr val="00B0F0"/>
                </a:solidFill>
              </a:rPr>
              <a:t>RegWr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62779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形式建模综合方法概述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暂停机制生成方法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use</a:t>
            </a:r>
            <a:r>
              <a:rPr lang="zh-CN" altLang="en-US" dirty="0" smtClean="0"/>
              <a:t>表和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new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3796800"/>
          </a:xfrm>
        </p:spPr>
        <p:txBody>
          <a:bodyPr/>
          <a:lstStyle/>
          <a:p>
            <a:r>
              <a:rPr lang="zh-CN" altLang="en-US" dirty="0" smtClean="0"/>
              <a:t>示例指令集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cal_r</a:t>
            </a:r>
            <a:r>
              <a:rPr lang="zh-CN" altLang="en-US" dirty="0" smtClean="0"/>
              <a:t>类，即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型计算类指令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andi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cal_i</a:t>
            </a:r>
            <a:r>
              <a:rPr lang="zh-CN" altLang="en-US" dirty="0" smtClean="0"/>
              <a:t>类，即</a:t>
            </a:r>
            <a:r>
              <a:rPr lang="en-US" altLang="zh-CN" dirty="0" smtClean="0"/>
              <a:t>I</a:t>
            </a:r>
            <a:r>
              <a:rPr lang="zh-CN" altLang="en-US" dirty="0" smtClean="0"/>
              <a:t>型计算类指令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beq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b_type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lw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sw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会产生结果的指令：</a:t>
            </a:r>
            <a:r>
              <a:rPr lang="en-US" altLang="zh-CN" dirty="0" err="1" smtClean="0"/>
              <a:t>cal_r</a:t>
            </a:r>
            <a:r>
              <a:rPr lang="zh-CN" altLang="en-US" dirty="0" smtClean="0"/>
              <a:t>类，</a:t>
            </a:r>
            <a:r>
              <a:rPr lang="en-US" altLang="zh-CN" dirty="0" err="1" smtClean="0"/>
              <a:t>cal_i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r>
              <a:rPr lang="zh-CN" altLang="en-US" dirty="0"/>
              <a:t>用指令分类可以大幅度简化分析工作量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8532" y="29523"/>
            <a:ext cx="736099" cy="2031325"/>
          </a:xfrm>
          <a:prstGeom prst="rect">
            <a:avLst/>
          </a:prstGeom>
          <a:gradFill rotWithShape="1">
            <a:gsLst>
              <a:gs pos="0">
                <a:srgbClr val="2D2DB9">
                  <a:shade val="51000"/>
                  <a:satMod val="130000"/>
                </a:srgbClr>
              </a:gs>
              <a:gs pos="80000">
                <a:srgbClr val="2D2DB9">
                  <a:shade val="93000"/>
                  <a:satMod val="130000"/>
                </a:srgbClr>
              </a:gs>
              <a:gs pos="100000">
                <a:srgbClr val="2D2D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ADD</a:t>
            </a:r>
          </a:p>
          <a:p>
            <a:pPr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SUB</a:t>
            </a:r>
          </a:p>
          <a:p>
            <a:r>
              <a:rPr lang="en-US" altLang="zh-CN" b="1" kern="0" dirty="0" err="1" smtClean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andi</a:t>
            </a:r>
            <a:endParaRPr lang="en-US" altLang="zh-CN" b="1" kern="0" dirty="0" smtClean="0">
              <a:solidFill>
                <a:srgbClr val="FFFFFF"/>
              </a:solidFill>
              <a:latin typeface="Courier New" pitchFamily="49" charset="0"/>
              <a:ea typeface="黑体"/>
              <a:cs typeface="Courier New" pitchFamily="49" charset="0"/>
            </a:endParaRPr>
          </a:p>
          <a:p>
            <a:r>
              <a:rPr lang="en-US" altLang="zh-CN" b="1" kern="0" dirty="0" err="1" smtClean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ori</a:t>
            </a:r>
            <a:endParaRPr lang="en-US" altLang="zh-CN" b="1" kern="0" dirty="0" smtClean="0">
              <a:solidFill>
                <a:srgbClr val="FFFFFF"/>
              </a:solidFill>
              <a:latin typeface="Courier New" pitchFamily="49" charset="0"/>
              <a:ea typeface="黑体"/>
              <a:cs typeface="Courier New" pitchFamily="49" charset="0"/>
            </a:endParaRPr>
          </a:p>
          <a:p>
            <a:r>
              <a:rPr lang="en-US" altLang="zh-CN" b="1" kern="0" dirty="0" smtClean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LW</a:t>
            </a:r>
          </a:p>
          <a:p>
            <a:r>
              <a:rPr lang="en-US" altLang="zh-CN" b="1" kern="0" dirty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SW</a:t>
            </a:r>
          </a:p>
          <a:p>
            <a:r>
              <a:rPr lang="en-US" altLang="zh-CN" b="1" kern="0" dirty="0" smtClean="0">
                <a:solidFill>
                  <a:srgbClr val="FFFFFF"/>
                </a:solidFill>
                <a:latin typeface="Courier New" pitchFamily="49" charset="0"/>
                <a:ea typeface="黑体"/>
                <a:cs typeface="Courier New" pitchFamily="49" charset="0"/>
              </a:rPr>
              <a:t>BEQ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2934" y="4869160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 + sub + or   + …</a:t>
            </a:r>
          </a:p>
          <a:p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…</a:t>
            </a:r>
          </a:p>
          <a:p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+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…</a:t>
            </a:r>
            <a:endParaRPr lang="en-US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…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err="1" smtClean="0"/>
              <a:t>Tuse</a:t>
            </a:r>
            <a:r>
              <a:rPr lang="zh-CN" altLang="en-US" dirty="0" smtClean="0"/>
              <a:t>表和</a:t>
            </a:r>
            <a:r>
              <a:rPr lang="en-US" altLang="zh-CN" dirty="0" err="1" smtClean="0"/>
              <a:t>Tnew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350250"/>
          </a:xfrm>
        </p:spPr>
        <p:txBody>
          <a:bodyPr/>
          <a:lstStyle/>
          <a:p>
            <a:r>
              <a:rPr lang="en-US" altLang="zh-CN" dirty="0" err="1" smtClean="0"/>
              <a:t>Tuse</a:t>
            </a:r>
            <a:r>
              <a:rPr lang="zh-CN" altLang="en-US" dirty="0" smtClean="0"/>
              <a:t>表：以指令位于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来分析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流水线在指令被存储在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后就决定是否需要暂停</a:t>
            </a:r>
            <a:endParaRPr lang="en-US" altLang="zh-CN" dirty="0" smtClean="0"/>
          </a:p>
          <a:p>
            <a:r>
              <a:rPr lang="en-US" altLang="zh-CN" dirty="0" err="1" smtClean="0"/>
              <a:t>Tnew</a:t>
            </a:r>
            <a:r>
              <a:rPr lang="zh-CN" altLang="en-US" dirty="0" smtClean="0"/>
              <a:t>表：只需分析处于</a:t>
            </a:r>
            <a:r>
              <a:rPr lang="en-US" altLang="zh-CN" dirty="0" smtClean="0"/>
              <a:t>ID/EX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种情况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IF/ID</a:t>
            </a:r>
            <a:r>
              <a:rPr lang="zh-CN" altLang="en-US" dirty="0" smtClean="0"/>
              <a:t>：没有必要分析（只分析前序指令）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MEM/WB</a:t>
            </a:r>
            <a:r>
              <a:rPr lang="zh-CN" altLang="en-US" dirty="0" smtClean="0"/>
              <a:t>：如果结果到达该阶段，则通过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设计可以消除数据冒险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54311"/>
              </p:ext>
            </p:extLst>
          </p:nvPr>
        </p:nvGraphicFramePr>
        <p:xfrm>
          <a:off x="467544" y="3524848"/>
          <a:ext cx="2160000" cy="321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/>
                <a:gridCol w="576000"/>
                <a:gridCol w="93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IF/ID</a:t>
                      </a:r>
                      <a:r>
                        <a:rPr lang="zh-CN" altLang="en-US" dirty="0" smtClean="0"/>
                        <a:t>当前指令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源寄存器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Tuse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beq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store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store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43216"/>
              </p:ext>
            </p:extLst>
          </p:nvPr>
        </p:nvGraphicFramePr>
        <p:xfrm>
          <a:off x="3290988" y="3524848"/>
          <a:ext cx="5184000" cy="124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ID/EX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2/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5576" y="30724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需求数据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148064" y="311722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产生数据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35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构造阻塞矩阵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504138"/>
          </a:xfrm>
        </p:spPr>
        <p:txBody>
          <a:bodyPr/>
          <a:lstStyle/>
          <a:p>
            <a:r>
              <a:rPr lang="zh-CN" altLang="en-US" dirty="0" smtClean="0"/>
              <a:t>凡是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new</a:t>
            </a:r>
            <a:r>
              <a:rPr lang="en-US" altLang="zh-CN" baseline="-25000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use</a:t>
            </a:r>
            <a:r>
              <a:rPr lang="en-US" altLang="zh-CN" baseline="-25000" dirty="0"/>
              <a:t> </a:t>
            </a:r>
            <a:r>
              <a:rPr lang="zh-CN" altLang="en-US" dirty="0" smtClean="0"/>
              <a:t>的指令序列，都需要阻塞（暂停）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/>
          </a:p>
          <a:p>
            <a:pPr lvl="1"/>
            <a:r>
              <a:rPr lang="zh-CN" altLang="en-US" b="1" dirty="0" smtClean="0">
                <a:solidFill>
                  <a:srgbClr val="00B050"/>
                </a:solidFill>
              </a:rPr>
              <a:t>序列</a:t>
            </a:r>
            <a:r>
              <a:rPr lang="en-US" altLang="zh-CN" b="1" dirty="0" smtClean="0">
                <a:solidFill>
                  <a:srgbClr val="00B050"/>
                </a:solidFill>
              </a:rPr>
              <a:t>1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cal_r</a:t>
            </a:r>
            <a:r>
              <a:rPr lang="en-US" altLang="zh-CN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–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beq</a:t>
            </a:r>
            <a:r>
              <a:rPr lang="zh-CN" altLang="en-US" dirty="0" smtClean="0"/>
              <a:t>：由于</a:t>
            </a:r>
            <a:r>
              <a:rPr lang="en-US" altLang="zh-CN" dirty="0" err="1" smtClean="0"/>
              <a:t>cal_r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后才能得到结果，而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现在就需要读取寄存器，因此只能暂停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序列</a:t>
            </a:r>
            <a:r>
              <a:rPr lang="en-US" altLang="zh-CN" b="1" dirty="0" smtClean="0">
                <a:solidFill>
                  <a:srgbClr val="FF0000"/>
                </a:solidFill>
              </a:rPr>
              <a:t>2 load – store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要读取的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将在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后必须使用，而位于</a:t>
            </a:r>
            <a:r>
              <a:rPr lang="en-US" altLang="zh-CN" dirty="0" smtClean="0"/>
              <a:t>ID/EX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必须经过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后才能读出</a:t>
            </a:r>
            <a:r>
              <a:rPr lang="en-US" altLang="zh-CN" dirty="0" smtClean="0"/>
              <a:t>DM</a:t>
            </a:r>
            <a:r>
              <a:rPr lang="zh-CN" altLang="en-US" dirty="0" smtClean="0"/>
              <a:t>的数据，因此只能暂停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33559"/>
              </p:ext>
            </p:extLst>
          </p:nvPr>
        </p:nvGraphicFramePr>
        <p:xfrm>
          <a:off x="4788504" y="3442576"/>
          <a:ext cx="4320000" cy="337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04000"/>
                <a:gridCol w="540000"/>
                <a:gridCol w="612000"/>
                <a:gridCol w="612000"/>
                <a:gridCol w="612000"/>
                <a:gridCol w="86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当前指令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指令</a:t>
                      </a:r>
                      <a:endParaRPr lang="en-US" altLang="zh-CN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use</a:t>
                      </a:r>
                      <a:endParaRPr lang="zh-CN" altLang="en-US" sz="1800" baseline="-250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cal_r</a:t>
                      </a:r>
                      <a:endParaRPr lang="en-US" altLang="zh-CN" dirty="0" smtClean="0"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rd</a:t>
                      </a:r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cal_i</a:t>
                      </a:r>
                      <a:endParaRPr lang="en-US" altLang="zh-CN" dirty="0" smtClean="0"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load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2/</a:t>
                      </a:r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load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store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store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暂停控制信号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5" name="内容占位符 2"/>
          <p:cNvSpPr>
            <a:spLocks noGrp="1"/>
          </p:cNvSpPr>
          <p:nvPr>
            <p:ph idx="1"/>
          </p:nvPr>
        </p:nvSpPr>
        <p:spPr>
          <a:xfrm>
            <a:off x="107504" y="722177"/>
            <a:ext cx="8928992" cy="558714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建立分类指令的暂停条件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stall_b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IR_D.op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cal_r_E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((IR_D.rs==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IR_E.rd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IR_D.rt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IR_E.rd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zh-CN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8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stall_cal_r</a:t>
            </a:r>
            <a:r>
              <a:rPr lang="en-US" altLang="zh-CN" sz="1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cal_r_D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((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IR_D.rs==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IR_E.rt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IR_D.rt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IR_E.rt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建立最终的暂停条件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stall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stall_b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…</a:t>
            </a: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"/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建立控制信号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"/>
            </a:pP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PC.en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"/>
            </a:pP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IR_D 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冻结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buClr>
                <a:srgbClr val="00B050"/>
              </a:buClr>
              <a:buFont typeface="Wingdings" panose="05000000000000000000" pitchFamily="2" charset="2"/>
              <a:buChar char=""/>
            </a:pP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ID/EX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级流水线寄存器清零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4071"/>
              </p:ext>
            </p:extLst>
          </p:nvPr>
        </p:nvGraphicFramePr>
        <p:xfrm>
          <a:off x="4788504" y="3839816"/>
          <a:ext cx="4320000" cy="301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04000"/>
                <a:gridCol w="540000"/>
                <a:gridCol w="612000"/>
                <a:gridCol w="612000"/>
                <a:gridCol w="612000"/>
                <a:gridCol w="864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当前指令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指令</a:t>
                      </a:r>
                      <a:endParaRPr lang="en-US" altLang="zh-CN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aseline="-250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use</a:t>
                      </a:r>
                      <a:endParaRPr lang="zh-CN" altLang="en-US" sz="1800" baseline="-250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cal_r</a:t>
                      </a:r>
                      <a:endParaRPr lang="en-US" altLang="zh-CN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rd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cal_i</a:t>
                      </a:r>
                      <a:endParaRPr lang="en-US" altLang="zh-CN" dirty="0" smtClean="0">
                        <a:latin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dirty="0" err="1" smtClean="0"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load</a:t>
                      </a:r>
                    </a:p>
                    <a:p>
                      <a:pPr algn="ctr"/>
                      <a:r>
                        <a:rPr lang="en-US" altLang="zh-CN" dirty="0" smtClean="0">
                          <a:latin typeface="Calibri" panose="020F0502020204030204" pitchFamily="34" charset="0"/>
                        </a:rPr>
                        <a:t>2/</a:t>
                      </a:r>
                      <a:r>
                        <a:rPr lang="en-US" altLang="zh-CN" b="1" i="1" dirty="0" err="1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load</a:t>
                      </a:r>
                    </a:p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</a:rPr>
                        <a:t>1/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u="none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i="1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i="1" u="none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b="1" i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err="1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altLang="zh-CN" sz="1600" b="1" u="sng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u="sng" dirty="0" err="1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b="1" u="sng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1" dirty="0" smtClean="0">
                          <a:solidFill>
                            <a:srgbClr val="0099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b="1" i="1" dirty="0">
                        <a:solidFill>
                          <a:srgbClr val="0099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store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暂停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暂停控制信号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1827030"/>
          </a:xfrm>
        </p:spPr>
        <p:txBody>
          <a:bodyPr/>
          <a:lstStyle/>
          <a:p>
            <a:r>
              <a:rPr lang="zh-CN" altLang="en-US" dirty="0"/>
              <a:t>执行动作：</a:t>
            </a:r>
            <a:endParaRPr lang="en-US" altLang="zh-CN" dirty="0"/>
          </a:p>
          <a:p>
            <a:pPr lvl="1"/>
            <a:r>
              <a:rPr lang="en-US" altLang="zh-CN" dirty="0">
                <a:sym typeface="Wingdings 2"/>
              </a:rPr>
              <a:t></a:t>
            </a:r>
            <a:r>
              <a:rPr lang="zh-CN" altLang="en-US" dirty="0">
                <a:sym typeface="Wingdings 2"/>
              </a:rPr>
              <a:t>冻结</a:t>
            </a:r>
            <a:r>
              <a:rPr lang="en-US" altLang="zh-CN" dirty="0"/>
              <a:t>IF/ID</a:t>
            </a:r>
            <a:r>
              <a:rPr lang="zh-CN" altLang="en-US" dirty="0"/>
              <a:t>：</a:t>
            </a:r>
            <a:r>
              <a:rPr lang="en-US" altLang="zh-CN" dirty="0"/>
              <a:t>sub</a:t>
            </a:r>
            <a:r>
              <a:rPr lang="zh-CN" altLang="en-US" dirty="0"/>
              <a:t>继续被保存</a:t>
            </a:r>
            <a:endParaRPr lang="en-US" altLang="zh-CN" dirty="0"/>
          </a:p>
          <a:p>
            <a:pPr lvl="1"/>
            <a:r>
              <a:rPr lang="en-US" altLang="zh-CN" dirty="0">
                <a:sym typeface="Wingdings 2"/>
              </a:rPr>
              <a:t></a:t>
            </a:r>
            <a:r>
              <a:rPr lang="zh-CN" altLang="en-US" dirty="0">
                <a:sym typeface="Wingdings 2"/>
              </a:rPr>
              <a:t>清除</a:t>
            </a:r>
            <a:r>
              <a:rPr lang="en-US" altLang="zh-CN" dirty="0">
                <a:sym typeface="Wingdings 2"/>
              </a:rPr>
              <a:t>ID/EX</a:t>
            </a:r>
            <a:r>
              <a:rPr lang="zh-CN" altLang="en-US" dirty="0">
                <a:sym typeface="Wingdings 2"/>
              </a:rPr>
              <a:t>：</a:t>
            </a:r>
            <a:r>
              <a:rPr lang="zh-CN" altLang="en-US" dirty="0"/>
              <a:t>指令全为</a:t>
            </a:r>
            <a:r>
              <a:rPr lang="en-US" altLang="zh-CN" dirty="0"/>
              <a:t>0</a:t>
            </a:r>
            <a:r>
              <a:rPr lang="zh-CN" altLang="en-US" dirty="0"/>
              <a:t>，等价于插入</a:t>
            </a:r>
            <a:r>
              <a:rPr lang="en-US" altLang="zh-CN" dirty="0"/>
              <a:t>NOP</a:t>
            </a:r>
          </a:p>
          <a:p>
            <a:pPr lvl="1"/>
            <a:r>
              <a:rPr lang="en-US" altLang="zh-CN" dirty="0">
                <a:sym typeface="Wingdings 2"/>
              </a:rPr>
              <a:t></a:t>
            </a:r>
            <a:r>
              <a:rPr lang="zh-CN" altLang="en-US" dirty="0">
                <a:sym typeface="Wingdings 2"/>
              </a:rPr>
              <a:t>禁止</a:t>
            </a:r>
            <a:r>
              <a:rPr lang="en-US" altLang="zh-CN" dirty="0">
                <a:sym typeface="Wingdings 2"/>
              </a:rPr>
              <a:t>PC</a:t>
            </a:r>
            <a:r>
              <a:rPr lang="zh-CN" altLang="en-US" dirty="0">
                <a:sym typeface="Wingdings 2"/>
              </a:rPr>
              <a:t>：防止</a:t>
            </a:r>
            <a:r>
              <a:rPr lang="en-US" altLang="zh-CN" dirty="0">
                <a:sym typeface="Wingdings 2"/>
              </a:rPr>
              <a:t>PC</a:t>
            </a:r>
            <a:r>
              <a:rPr lang="zh-CN" altLang="en-US" dirty="0">
                <a:sym typeface="Wingdings 2"/>
              </a:rPr>
              <a:t>继续计数，</a:t>
            </a:r>
            <a:r>
              <a:rPr lang="en-US" altLang="zh-CN" dirty="0">
                <a:sym typeface="Wingdings 2"/>
              </a:rPr>
              <a:t>PC</a:t>
            </a:r>
            <a:r>
              <a:rPr lang="zh-CN" altLang="en-US" dirty="0">
                <a:sym typeface="Wingdings 2"/>
              </a:rPr>
              <a:t>应保持为</a:t>
            </a:r>
            <a:r>
              <a:rPr lang="en-US" altLang="zh-CN" dirty="0" smtClean="0">
                <a:sym typeface="Wingdings 2"/>
              </a:rPr>
              <a:t>PC+4</a:t>
            </a:r>
            <a:endParaRPr lang="en-US" altLang="zh-CN" dirty="0">
              <a:sym typeface="Wingdings 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9745" y="1126118"/>
            <a:ext cx="280076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IR_D.en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IR_E.clr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 flush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PC.en</a:t>
            </a:r>
            <a:r>
              <a:rPr lang="en-US" altLang="zh-CN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 0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868144" y="1700808"/>
            <a:ext cx="367585" cy="36004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转发机制生成方法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转发机制生成方法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96525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S1</a:t>
            </a:r>
            <a:r>
              <a:rPr lang="zh-CN" altLang="en-US" dirty="0" smtClean="0">
                <a:solidFill>
                  <a:srgbClr val="FF0000"/>
                </a:solidFill>
              </a:rPr>
              <a:t>：根据</a:t>
            </a:r>
            <a:r>
              <a:rPr lang="en-US" altLang="zh-CN" dirty="0" err="1" smtClean="0">
                <a:solidFill>
                  <a:srgbClr val="FF0000"/>
                </a:solidFill>
              </a:rPr>
              <a:t>Tuse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Tnew</a:t>
            </a:r>
            <a:r>
              <a:rPr lang="zh-CN" altLang="en-US" dirty="0" smtClean="0">
                <a:solidFill>
                  <a:srgbClr val="FF0000"/>
                </a:solidFill>
              </a:rPr>
              <a:t>构造每个转发</a:t>
            </a:r>
            <a:r>
              <a:rPr lang="en-US" altLang="zh-CN" dirty="0" smtClean="0">
                <a:solidFill>
                  <a:srgbClr val="FF0000"/>
                </a:solidFill>
              </a:rPr>
              <a:t>MUX</a:t>
            </a:r>
            <a:r>
              <a:rPr lang="zh-CN" altLang="en-US" dirty="0" smtClean="0">
                <a:solidFill>
                  <a:srgbClr val="FF0000"/>
                </a:solidFill>
              </a:rPr>
              <a:t>（构造转发数据通路）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S2</a:t>
            </a:r>
            <a:r>
              <a:rPr lang="zh-CN" altLang="en-US" dirty="0" smtClean="0"/>
              <a:t>：构造每个转发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的控制信号表达式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Tuse</a:t>
            </a:r>
            <a:r>
              <a:rPr lang="zh-CN" altLang="en-US" dirty="0"/>
              <a:t>和</a:t>
            </a:r>
            <a:r>
              <a:rPr lang="en-US" altLang="zh-CN" dirty="0" err="1"/>
              <a:t>Tnew</a:t>
            </a:r>
            <a:r>
              <a:rPr lang="zh-CN" altLang="en-US" dirty="0"/>
              <a:t>构造每个转发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473360"/>
          </a:xfrm>
        </p:spPr>
        <p:txBody>
          <a:bodyPr/>
          <a:lstStyle/>
          <a:p>
            <a:r>
              <a:rPr lang="zh-CN" altLang="en-US" dirty="0" smtClean="0"/>
              <a:t>按照指令分类，梳理指令在各级流水线的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读需求</a:t>
            </a:r>
            <a:endParaRPr lang="en-US" altLang="zh-CN" dirty="0" smtClean="0"/>
          </a:p>
          <a:p>
            <a:r>
              <a:rPr lang="zh-CN" altLang="en-US" dirty="0" smtClean="0"/>
              <a:t>每个读需求对应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个转发</a:t>
            </a:r>
            <a:r>
              <a:rPr lang="en-US" altLang="zh-CN" dirty="0" smtClean="0"/>
              <a:t>MUX</a:t>
            </a:r>
          </a:p>
          <a:p>
            <a:r>
              <a:rPr lang="zh-CN" altLang="en-US" dirty="0" smtClean="0"/>
              <a:t>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：必然是本级流水线寄存器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altLang="zh-CN" dirty="0" smtClean="0"/>
              <a:t>IF/ID</a:t>
            </a:r>
            <a:r>
              <a:rPr lang="zh-CN" altLang="en-US" dirty="0" smtClean="0"/>
              <a:t>级来说，输入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则来自是</a:t>
            </a:r>
            <a:r>
              <a:rPr lang="en-US" altLang="zh-CN" dirty="0" smtClean="0"/>
              <a:t>RF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建议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命名应遵循一定的规则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69141"/>
              </p:ext>
            </p:extLst>
          </p:nvPr>
        </p:nvGraphicFramePr>
        <p:xfrm>
          <a:off x="107504" y="3950200"/>
          <a:ext cx="2880000" cy="22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IR@D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IR@E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IR@M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2110"/>
              </p:ext>
            </p:extLst>
          </p:nvPr>
        </p:nvGraphicFramePr>
        <p:xfrm>
          <a:off x="2987504" y="4598056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转发</a:t>
                      </a:r>
                      <a:r>
                        <a:rPr lang="en-US" altLang="zh-CN" sz="1600" dirty="0" smtClean="0"/>
                        <a:t>MUX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输入</a:t>
                      </a:r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Tuse</a:t>
            </a:r>
            <a:r>
              <a:rPr lang="zh-CN" altLang="en-US" dirty="0"/>
              <a:t>和</a:t>
            </a:r>
            <a:r>
              <a:rPr lang="en-US" altLang="zh-CN" dirty="0" err="1"/>
              <a:t>Tnew</a:t>
            </a:r>
            <a:r>
              <a:rPr lang="zh-CN" altLang="en-US" dirty="0"/>
              <a:t>构造每个转发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9037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Tnew</a:t>
            </a:r>
            <a:r>
              <a:rPr lang="zh-CN" altLang="en-US" dirty="0"/>
              <a:t>中剔除非</a:t>
            </a:r>
            <a:r>
              <a:rPr lang="en-US" altLang="zh-CN" dirty="0"/>
              <a:t>0</a:t>
            </a:r>
            <a:r>
              <a:rPr lang="zh-CN" altLang="en-US" dirty="0"/>
              <a:t>后的表项，来</a:t>
            </a:r>
            <a:r>
              <a:rPr lang="zh-CN" altLang="en-US" dirty="0" smtClean="0"/>
              <a:t>分析转发</a:t>
            </a:r>
            <a:r>
              <a:rPr lang="en-US" altLang="zh-CN" dirty="0"/>
              <a:t>MUX</a:t>
            </a:r>
            <a:r>
              <a:rPr lang="zh-CN" altLang="en-US" dirty="0" smtClean="0"/>
              <a:t>的后续输入</a:t>
            </a:r>
          </a:p>
          <a:p>
            <a:pPr lvl="1"/>
            <a:r>
              <a:rPr lang="zh-CN" altLang="en-US" dirty="0" smtClean="0"/>
              <a:t>注意：并非有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项就有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个后续输入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81277"/>
              </p:ext>
            </p:extLst>
          </p:nvPr>
        </p:nvGraphicFramePr>
        <p:xfrm>
          <a:off x="107504" y="3933056"/>
          <a:ext cx="2880000" cy="22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18015"/>
              </p:ext>
            </p:extLst>
          </p:nvPr>
        </p:nvGraphicFramePr>
        <p:xfrm>
          <a:off x="2987504" y="4581128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62410"/>
              </p:ext>
            </p:extLst>
          </p:nvPr>
        </p:nvGraphicFramePr>
        <p:xfrm>
          <a:off x="6156496" y="3312488"/>
          <a:ext cx="2880000" cy="1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96848"/>
              </p:ext>
            </p:extLst>
          </p:nvPr>
        </p:nvGraphicFramePr>
        <p:xfrm>
          <a:off x="107504" y="2060992"/>
          <a:ext cx="518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64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ID/EX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36000" marB="3600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2/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1/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76088"/>
              </p:ext>
            </p:extLst>
          </p:nvPr>
        </p:nvGraphicFramePr>
        <p:xfrm>
          <a:off x="6156176" y="4581128"/>
          <a:ext cx="288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" name="曲线连接符 3"/>
          <p:cNvCxnSpPr>
            <a:stCxn id="10" idx="3"/>
            <a:endCxn id="9" idx="0"/>
          </p:cNvCxnSpPr>
          <p:nvPr/>
        </p:nvCxnSpPr>
        <p:spPr>
          <a:xfrm>
            <a:off x="5291504" y="2708992"/>
            <a:ext cx="2304992" cy="603496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集中式控制器与分布式控制器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集中式控制器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0" y="1147763"/>
            <a:ext cx="7691920" cy="523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0" y="2190328"/>
            <a:ext cx="6705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1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Tuse</a:t>
            </a:r>
            <a:r>
              <a:rPr lang="zh-CN" altLang="en-US" dirty="0"/>
              <a:t>和</a:t>
            </a:r>
            <a:r>
              <a:rPr lang="en-US" altLang="zh-CN" dirty="0" err="1"/>
              <a:t>Tnew</a:t>
            </a:r>
            <a:r>
              <a:rPr lang="zh-CN" altLang="en-US" dirty="0"/>
              <a:t>构造每个转发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935025"/>
          </a:xfrm>
        </p:spPr>
        <p:txBody>
          <a:bodyPr/>
          <a:lstStyle/>
          <a:p>
            <a:r>
              <a:rPr lang="zh-CN" altLang="en-US" dirty="0" smtClean="0"/>
              <a:t>构造每个转发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的后续输入</a:t>
            </a:r>
            <a:endParaRPr lang="en-US" altLang="zh-CN" dirty="0" smtClean="0"/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MFRSD</a:t>
            </a:r>
          </a:p>
          <a:p>
            <a:pPr lvl="1"/>
            <a:r>
              <a:rPr lang="en-US" altLang="zh-CN" dirty="0" smtClean="0"/>
              <a:t>EX/MEM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cal_r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cal_i</a:t>
            </a:r>
            <a:r>
              <a:rPr lang="zh-CN" altLang="en-US" dirty="0" smtClean="0"/>
              <a:t>指令都是计算类，结果必然由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产生，因此均填入</a:t>
            </a:r>
            <a:r>
              <a:rPr lang="en-US" altLang="zh-CN" b="1" dirty="0" smtClean="0">
                <a:solidFill>
                  <a:srgbClr val="FF0000"/>
                </a:solidFill>
              </a:rPr>
              <a:t>AO</a:t>
            </a:r>
            <a:r>
              <a:rPr lang="zh-CN" altLang="en-US" dirty="0" smtClean="0"/>
              <a:t>。即代表</a:t>
            </a:r>
            <a:r>
              <a:rPr lang="en-US" altLang="zh-CN" dirty="0" smtClean="0"/>
              <a:t>MFRSD</a:t>
            </a:r>
            <a:r>
              <a:rPr lang="zh-CN" altLang="en-US" dirty="0" smtClean="0"/>
              <a:t>的输入来自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AO</a:t>
            </a:r>
            <a:r>
              <a:rPr lang="zh-CN" altLang="en-US" dirty="0" smtClean="0"/>
              <a:t>：代表</a:t>
            </a:r>
            <a:r>
              <a:rPr lang="en-US" altLang="zh-CN" dirty="0" err="1" smtClean="0"/>
              <a:t>ALUOut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MEM/WB</a:t>
            </a:r>
            <a:r>
              <a:rPr lang="zh-CN" altLang="en-US" dirty="0" smtClean="0"/>
              <a:t>：由于这是最后一级，即所有指令的结果都通过</a:t>
            </a:r>
            <a:r>
              <a:rPr lang="en-US" altLang="zh-CN" dirty="0" smtClean="0"/>
              <a:t>M4(MUX)</a:t>
            </a:r>
            <a:r>
              <a:rPr lang="zh-CN" altLang="en-US" dirty="0" smtClean="0"/>
              <a:t>回写，因此均填入</a:t>
            </a:r>
            <a:r>
              <a:rPr lang="en-US" altLang="zh-CN" b="1" dirty="0" smtClean="0">
                <a:solidFill>
                  <a:srgbClr val="FF0000"/>
                </a:solidFill>
              </a:rPr>
              <a:t>M4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81203"/>
              </p:ext>
            </p:extLst>
          </p:nvPr>
        </p:nvGraphicFramePr>
        <p:xfrm>
          <a:off x="107504" y="3933056"/>
          <a:ext cx="2880000" cy="22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10219"/>
              </p:ext>
            </p:extLst>
          </p:nvPr>
        </p:nvGraphicFramePr>
        <p:xfrm>
          <a:off x="2987504" y="4581128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5574"/>
              </p:ext>
            </p:extLst>
          </p:nvPr>
        </p:nvGraphicFramePr>
        <p:xfrm>
          <a:off x="6156496" y="3312488"/>
          <a:ext cx="2880000" cy="1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load</a:t>
                      </a:r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3559"/>
              </p:ext>
            </p:extLst>
          </p:nvPr>
        </p:nvGraphicFramePr>
        <p:xfrm>
          <a:off x="6156176" y="4581128"/>
          <a:ext cx="288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8184" y="4571836"/>
            <a:ext cx="108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AO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2832" y="458112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66FF"/>
                </a:solidFill>
              </a:rPr>
              <a:t>M4    </a:t>
            </a:r>
            <a:r>
              <a:rPr lang="en-US" altLang="zh-CN" b="1" dirty="0" err="1" smtClean="0">
                <a:solidFill>
                  <a:srgbClr val="0066FF"/>
                </a:solidFill>
              </a:rPr>
              <a:t>M4</a:t>
            </a:r>
            <a:r>
              <a:rPr lang="en-US" altLang="zh-CN" b="1" dirty="0" smtClean="0">
                <a:solidFill>
                  <a:srgbClr val="0066FF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66FF"/>
                </a:solidFill>
              </a:rPr>
              <a:t>M4</a:t>
            </a:r>
            <a:endParaRPr lang="zh-CN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Tuse</a:t>
            </a:r>
            <a:r>
              <a:rPr lang="zh-CN" altLang="en-US" dirty="0"/>
              <a:t>和</a:t>
            </a:r>
            <a:r>
              <a:rPr lang="en-US" altLang="zh-CN" dirty="0" err="1"/>
              <a:t>Tnew</a:t>
            </a:r>
            <a:r>
              <a:rPr lang="zh-CN" altLang="en-US" dirty="0"/>
              <a:t>构造每个转发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811915"/>
          </a:xfrm>
        </p:spPr>
        <p:txBody>
          <a:bodyPr/>
          <a:lstStyle/>
          <a:p>
            <a:r>
              <a:rPr lang="zh-CN" altLang="en-US" dirty="0" smtClean="0"/>
              <a:t>根据前例，可以构造出全部的转发</a:t>
            </a:r>
            <a:r>
              <a:rPr lang="en-US" altLang="zh-CN" dirty="0" smtClean="0"/>
              <a:t>MUX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store</a:t>
            </a:r>
            <a:r>
              <a:rPr lang="zh-CN" altLang="en-US" dirty="0"/>
              <a:t>类</a:t>
            </a:r>
            <a:r>
              <a:rPr lang="zh-CN" altLang="en-US" dirty="0" smtClean="0"/>
              <a:t>指令位于</a:t>
            </a:r>
            <a:r>
              <a:rPr lang="en-US" altLang="zh-CN" dirty="0" smtClean="0"/>
              <a:t>EX/MEM</a:t>
            </a:r>
            <a:r>
              <a:rPr lang="zh-CN" altLang="en-US" dirty="0" smtClean="0"/>
              <a:t>时，不可能再有同级的指令了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项空白</a:t>
            </a:r>
            <a:endParaRPr lang="en-US" altLang="zh-CN" dirty="0" smtClean="0"/>
          </a:p>
          <a:p>
            <a:r>
              <a:rPr lang="zh-CN" altLang="en-US" dirty="0" smtClean="0"/>
              <a:t>构造更大指令集时，需求项及供给项可能均需要调整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但由于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的指令功能到格式映射的相对统一，因此调整不会剧烈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再次从一个侧面反映出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</a:t>
            </a:r>
            <a:r>
              <a:rPr lang="zh-CN" altLang="en-US" dirty="0"/>
              <a:t>优势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09959"/>
              </p:ext>
            </p:extLst>
          </p:nvPr>
        </p:nvGraphicFramePr>
        <p:xfrm>
          <a:off x="107504" y="3933056"/>
          <a:ext cx="2880000" cy="22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66552"/>
              </p:ext>
            </p:extLst>
          </p:nvPr>
        </p:nvGraphicFramePr>
        <p:xfrm>
          <a:off x="2987504" y="4581128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58691"/>
              </p:ext>
            </p:extLst>
          </p:nvPr>
        </p:nvGraphicFramePr>
        <p:xfrm>
          <a:off x="6156496" y="3312488"/>
          <a:ext cx="2880000" cy="1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58655"/>
              </p:ext>
            </p:extLst>
          </p:nvPr>
        </p:nvGraphicFramePr>
        <p:xfrm>
          <a:off x="6156176" y="4581128"/>
          <a:ext cx="288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Tuse</a:t>
            </a:r>
            <a:r>
              <a:rPr lang="zh-CN" altLang="en-US" dirty="0"/>
              <a:t>和</a:t>
            </a:r>
            <a:r>
              <a:rPr lang="en-US" altLang="zh-CN" dirty="0" err="1"/>
              <a:t>Tnew</a:t>
            </a:r>
            <a:r>
              <a:rPr lang="zh-CN" altLang="en-US" dirty="0"/>
              <a:t>构造每个转发</a:t>
            </a:r>
            <a:r>
              <a:rPr lang="en-US" altLang="zh-CN" dirty="0"/>
              <a:t>MUX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1950140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MFRSD</a:t>
            </a:r>
            <a:r>
              <a:rPr lang="zh-CN" altLang="en-US" dirty="0" smtClean="0"/>
              <a:t>来说，其最终有效输入为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RF.RD1</a:t>
            </a:r>
            <a:r>
              <a:rPr lang="zh-CN" altLang="en-US" dirty="0" smtClean="0"/>
              <a:t>；输入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AO</a:t>
            </a:r>
            <a:r>
              <a:rPr lang="zh-CN" altLang="en-US" dirty="0" smtClean="0"/>
              <a:t>；输入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M4</a:t>
            </a:r>
          </a:p>
          <a:p>
            <a:r>
              <a:rPr lang="zh-CN" altLang="en-US" dirty="0" smtClean="0"/>
              <a:t>实现转发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时，需要剔除每级中的重复项</a:t>
            </a:r>
            <a:endParaRPr lang="en-US" altLang="zh-CN" dirty="0"/>
          </a:p>
          <a:p>
            <a:r>
              <a:rPr lang="zh-CN" altLang="en-US" dirty="0" smtClean="0"/>
              <a:t>在表格中保留重复项的目的在于有利于建立后续的控制信号方程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56007"/>
              </p:ext>
            </p:extLst>
          </p:nvPr>
        </p:nvGraphicFramePr>
        <p:xfrm>
          <a:off x="35496" y="2780928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21825"/>
              </p:ext>
            </p:extLst>
          </p:nvPr>
        </p:nvGraphicFramePr>
        <p:xfrm>
          <a:off x="3204168" y="2780928"/>
          <a:ext cx="288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03570"/>
              </p:ext>
            </p:extLst>
          </p:nvPr>
        </p:nvGraphicFramePr>
        <p:xfrm>
          <a:off x="7523896" y="764704"/>
          <a:ext cx="1548104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93610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来源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M4@W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96656"/>
              </p:ext>
            </p:extLst>
          </p:nvPr>
        </p:nvGraphicFramePr>
        <p:xfrm>
          <a:off x="35496" y="4869160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35104"/>
              </p:ext>
            </p:extLst>
          </p:nvPr>
        </p:nvGraphicFramePr>
        <p:xfrm>
          <a:off x="3204168" y="4869160"/>
          <a:ext cx="216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右弧形箭头 2"/>
          <p:cNvSpPr/>
          <p:nvPr/>
        </p:nvSpPr>
        <p:spPr>
          <a:xfrm>
            <a:off x="6372200" y="3731637"/>
            <a:ext cx="720080" cy="194421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29509"/>
              </p:ext>
            </p:extLst>
          </p:nvPr>
        </p:nvGraphicFramePr>
        <p:xfrm>
          <a:off x="4788024" y="332656"/>
          <a:ext cx="1080000" cy="6537960"/>
        </p:xfrm>
        <a:graphic>
          <a:graphicData uri="http://schemas.openxmlformats.org/drawingml/2006/table">
            <a:tbl>
              <a:tblPr/>
              <a:tblGrid>
                <a:gridCol w="648000"/>
                <a:gridCol w="432000"/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CMP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D1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09181"/>
              </p:ext>
            </p:extLst>
          </p:nvPr>
        </p:nvGraphicFramePr>
        <p:xfrm>
          <a:off x="5868144" y="332656"/>
          <a:ext cx="3240000" cy="6537960"/>
        </p:xfrm>
        <a:graphic>
          <a:graphicData uri="http://schemas.openxmlformats.org/drawingml/2006/table">
            <a:tbl>
              <a:tblPr/>
              <a:tblGrid>
                <a:gridCol w="828000"/>
                <a:gridCol w="756000"/>
                <a:gridCol w="648000"/>
                <a:gridCol w="504000"/>
                <a:gridCol w="504000"/>
              </a:tblGrid>
              <a:tr h="18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输入来源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控制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M1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PCSel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IR@D[i26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RS@E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BSel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PC4@E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RT@M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0x1F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M3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WRSel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数据通路增加转发</a:t>
            </a:r>
            <a:r>
              <a:rPr lang="en-US" altLang="zh-CN" sz="2800" dirty="0" smtClean="0"/>
              <a:t>MUX</a:t>
            </a:r>
            <a:endParaRPr lang="zh-CN" altLang="en-US" sz="2800" dirty="0"/>
          </a:p>
        </p:txBody>
      </p:sp>
      <p:sp>
        <p:nvSpPr>
          <p:cNvPr id="13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4608512" cy="2781137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遍历数据通路的功能部件，找到所有出现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的需求点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err="1" smtClean="0"/>
              <a:t>ALU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RT@M</a:t>
            </a:r>
            <a:r>
              <a:rPr lang="zh-CN" altLang="en-US" dirty="0" smtClean="0"/>
              <a:t>，这两个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需求是相同的！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这意味着它们应该来自同一个转发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。实际上，</a:t>
            </a:r>
            <a:r>
              <a:rPr lang="en-US" altLang="zh-CN" dirty="0"/>
              <a:t> </a:t>
            </a:r>
            <a:r>
              <a:rPr lang="en-US" altLang="zh-CN" dirty="0" smtClean="0"/>
              <a:t>RT@M</a:t>
            </a:r>
            <a:r>
              <a:rPr lang="zh-CN" altLang="en-US" dirty="0" smtClean="0"/>
              <a:t>可以在</a:t>
            </a:r>
            <a:r>
              <a:rPr lang="en-US" altLang="zh-CN" dirty="0" smtClean="0"/>
              <a:t>M</a:t>
            </a:r>
            <a:r>
              <a:rPr lang="zh-CN" altLang="en-US" dirty="0" smtClean="0"/>
              <a:t>级转发。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99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31111"/>
              </p:ext>
            </p:extLst>
          </p:nvPr>
        </p:nvGraphicFramePr>
        <p:xfrm>
          <a:off x="4788024" y="332656"/>
          <a:ext cx="1080000" cy="6537960"/>
        </p:xfrm>
        <a:graphic>
          <a:graphicData uri="http://schemas.openxmlformats.org/drawingml/2006/table">
            <a:tbl>
              <a:tblPr/>
              <a:tblGrid>
                <a:gridCol w="648000"/>
                <a:gridCol w="432000"/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部件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ADD4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IM</a:t>
                      </a: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zh-CN" alt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dirty="0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CMP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D1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D2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I26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RS@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u="none" strike="noStrike" dirty="0" smtClean="0"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EXT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ALU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RT@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</a:t>
                      </a:r>
                      <a:r>
                        <a:rPr lang="en-US" altLang="zh-CN" sz="1300" u="none" strike="noStrike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</a:t>
                      </a:r>
                      <a:r>
                        <a:rPr lang="en-US" altLang="zh-CN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RF</a:t>
                      </a:r>
                      <a:r>
                        <a:rPr lang="zh-CN" alt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　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  <a:tr h="18000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21597"/>
              </p:ext>
            </p:extLst>
          </p:nvPr>
        </p:nvGraphicFramePr>
        <p:xfrm>
          <a:off x="5868144" y="332656"/>
          <a:ext cx="3240000" cy="6537960"/>
        </p:xfrm>
        <a:graphic>
          <a:graphicData uri="http://schemas.openxmlformats.org/drawingml/2006/table">
            <a:tbl>
              <a:tblPr/>
              <a:tblGrid>
                <a:gridCol w="828000"/>
                <a:gridCol w="756000"/>
                <a:gridCol w="648000"/>
                <a:gridCol w="504000"/>
                <a:gridCol w="504000"/>
              </a:tblGrid>
              <a:tr h="18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输入来源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控制</a:t>
                      </a:r>
                      <a:endParaRPr lang="zh-CN" alt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u="none" strike="noStrike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NPC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M1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3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PCSel</a:t>
                      </a: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Cambria" panose="02040503050406030204" pitchFamily="18" charset="0"/>
                        </a:rPr>
                        <a:t>IM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ADD4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IR@D[rs]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IR@D[rt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IR@D[i16</a:t>
                      </a:r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MFRSD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MFRTD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[</a:t>
                      </a: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i26</a:t>
                      </a:r>
                      <a:r>
                        <a:rPr lang="en-US" altLang="zh-CN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IR@D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PC4@D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>
                          <a:effectLst/>
                          <a:latin typeface="Cambria" panose="02040503050406030204" pitchFamily="18" charset="0"/>
                        </a:rPr>
                        <a:t>RF.RD1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RF.RD2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smtClean="0">
                          <a:effectLst/>
                          <a:latin typeface="Cambria" panose="02040503050406030204" pitchFamily="18" charset="0"/>
                        </a:rPr>
                        <a:t>EXT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MFRSE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 smtClean="0">
                          <a:effectLst/>
                          <a:latin typeface="Cambria" panose="02040503050406030204" pitchFamily="18" charset="0"/>
                        </a:rPr>
                        <a:t>EXT@E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MFRTE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BSel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smtClean="0">
                          <a:effectLst/>
                          <a:latin typeface="Cambria" panose="02040503050406030204" pitchFamily="18" charset="0"/>
                        </a:rPr>
                        <a:t>IR@E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PC4@E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Cambria" panose="02040503050406030204" pitchFamily="18" charset="0"/>
                        </a:rPr>
                        <a:t>ALU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MFRTE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MFRTM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IR@M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PC4@M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AO@M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DM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rt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IR@W[</a:t>
                      </a:r>
                      <a:r>
                        <a:rPr lang="en-US" altLang="zh-CN" sz="13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rd</a:t>
                      </a:r>
                      <a:r>
                        <a:rPr lang="en-US" altLang="zh-CN" sz="13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0x1F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M3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WRSel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DR@W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AO@W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PC4@W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M4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黑体" panose="02010609060101010101" pitchFamily="49" charset="-122"/>
                        </a:rPr>
                        <a:t>WDSel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数据通路增加转发</a:t>
            </a:r>
            <a:r>
              <a:rPr lang="en-US" altLang="zh-CN" sz="2800" dirty="0" smtClean="0"/>
              <a:t>MUX</a:t>
            </a:r>
            <a:endParaRPr lang="zh-CN" altLang="en-US" sz="2800" dirty="0"/>
          </a:p>
        </p:txBody>
      </p:sp>
      <p:sp>
        <p:nvSpPr>
          <p:cNvPr id="13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4608512" cy="4166131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遍历数据通路的功能部件，找到所有出现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的需求点</a:t>
            </a:r>
            <a:endParaRPr lang="en-US" altLang="zh-CN" dirty="0" smtClean="0"/>
          </a:p>
          <a:p>
            <a:r>
              <a:rPr lang="zh-CN" altLang="en-US" dirty="0" smtClean="0"/>
              <a:t>将对应的输入替换为转发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的输出</a:t>
            </a:r>
            <a:endParaRPr lang="en-US" altLang="zh-CN" dirty="0" smtClean="0"/>
          </a:p>
          <a:p>
            <a:pPr lvl="1"/>
            <a:r>
              <a:rPr lang="zh-CN" altLang="en-US" dirty="0"/>
              <a:t>注意</a:t>
            </a:r>
            <a:r>
              <a:rPr lang="en-US" altLang="zh-CN" dirty="0" err="1"/>
              <a:t>ALU.B</a:t>
            </a:r>
            <a:r>
              <a:rPr lang="zh-CN" altLang="en-US" dirty="0"/>
              <a:t>和</a:t>
            </a:r>
            <a:r>
              <a:rPr lang="en-US" altLang="zh-CN" dirty="0" err="1"/>
              <a:t>RT@M</a:t>
            </a:r>
            <a:r>
              <a:rPr lang="zh-CN" altLang="en-US" dirty="0"/>
              <a:t>，这两个</a:t>
            </a:r>
            <a:r>
              <a:rPr lang="en-US" altLang="zh-CN" dirty="0" err="1"/>
              <a:t>rt</a:t>
            </a:r>
            <a:r>
              <a:rPr lang="zh-CN" altLang="en-US" dirty="0"/>
              <a:t>需求是相同</a:t>
            </a:r>
            <a:r>
              <a:rPr lang="zh-CN" altLang="en-US" dirty="0" smtClean="0"/>
              <a:t>的，因此应该用同一个转发</a:t>
            </a:r>
            <a:r>
              <a:rPr lang="en-US" altLang="zh-CN" dirty="0" smtClean="0"/>
              <a:t>MUX</a:t>
            </a:r>
            <a:r>
              <a:rPr lang="zh-CN" altLang="en-US" dirty="0"/>
              <a:t>实际上，</a:t>
            </a:r>
            <a:r>
              <a:rPr lang="en-US" altLang="zh-CN" dirty="0"/>
              <a:t> RT@M</a:t>
            </a:r>
            <a:r>
              <a:rPr lang="zh-CN" altLang="en-US" dirty="0"/>
              <a:t>可以在</a:t>
            </a:r>
            <a:r>
              <a:rPr lang="en-US" altLang="zh-CN" dirty="0"/>
              <a:t>M</a:t>
            </a:r>
            <a:r>
              <a:rPr lang="zh-CN" altLang="en-US" dirty="0"/>
              <a:t>级</a:t>
            </a:r>
            <a:r>
              <a:rPr lang="zh-CN" altLang="en-US" dirty="0" smtClean="0"/>
              <a:t>转发。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注意：对于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，由于构造转发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的示例指令集中没有</a:t>
            </a:r>
            <a:r>
              <a:rPr lang="en-US" altLang="zh-CN" dirty="0" err="1" smtClean="0"/>
              <a:t>jal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jalr</a:t>
            </a:r>
            <a:r>
              <a:rPr lang="zh-CN" altLang="en-US" dirty="0" smtClean="0"/>
              <a:t>指令，因此缺乏相应的转发</a:t>
            </a:r>
            <a:r>
              <a:rPr lang="en-US" altLang="zh-CN" dirty="0" smtClean="0"/>
              <a:t>MUX</a:t>
            </a:r>
            <a:r>
              <a:rPr lang="zh-CN" altLang="en-US" dirty="0" smtClean="0"/>
              <a:t>与之对应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479"/>
              </p:ext>
            </p:extLst>
          </p:nvPr>
        </p:nvGraphicFramePr>
        <p:xfrm>
          <a:off x="35496" y="4869160"/>
          <a:ext cx="2016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RS@E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RT@M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84405"/>
              </p:ext>
            </p:extLst>
          </p:nvPr>
        </p:nvGraphicFramePr>
        <p:xfrm>
          <a:off x="2051720" y="4869160"/>
          <a:ext cx="216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M4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转发机制生成方法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965255"/>
          </a:xfrm>
        </p:spPr>
        <p:txBody>
          <a:bodyPr/>
          <a:lstStyle/>
          <a:p>
            <a:r>
              <a:rPr lang="en-US" altLang="zh-CN" dirty="0" smtClean="0"/>
              <a:t>S1</a:t>
            </a:r>
            <a:r>
              <a:rPr lang="zh-CN" altLang="en-US" dirty="0" smtClean="0"/>
              <a:t>：根据</a:t>
            </a:r>
            <a:r>
              <a:rPr lang="en-US" altLang="zh-CN" dirty="0" err="1" smtClean="0"/>
              <a:t>Tuse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Tnew</a:t>
            </a:r>
            <a:r>
              <a:rPr lang="zh-CN" altLang="en-US" dirty="0" smtClean="0"/>
              <a:t>构造每个转发</a:t>
            </a:r>
            <a:r>
              <a:rPr lang="en-US" altLang="zh-CN" dirty="0" smtClean="0"/>
              <a:t>MUX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S2</a:t>
            </a:r>
            <a:r>
              <a:rPr lang="zh-CN" altLang="en-US" dirty="0" smtClean="0">
                <a:solidFill>
                  <a:srgbClr val="FF0000"/>
                </a:solidFill>
              </a:rPr>
              <a:t>：构造每个转发</a:t>
            </a:r>
            <a:r>
              <a:rPr lang="en-US" altLang="zh-CN" dirty="0" smtClean="0">
                <a:solidFill>
                  <a:srgbClr val="FF0000"/>
                </a:solidFill>
              </a:rPr>
              <a:t>MUX</a:t>
            </a:r>
            <a:r>
              <a:rPr lang="zh-CN" altLang="en-US" dirty="0" smtClean="0">
                <a:solidFill>
                  <a:srgbClr val="FF0000"/>
                </a:solidFill>
              </a:rPr>
              <a:t>的控制信号表达式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S2</a:t>
            </a:r>
            <a:r>
              <a:rPr lang="zh-CN" altLang="en-US" dirty="0"/>
              <a:t>：构造每个转发</a:t>
            </a:r>
            <a:r>
              <a:rPr lang="en-US" altLang="zh-CN" dirty="0"/>
              <a:t>MUX</a:t>
            </a:r>
            <a:r>
              <a:rPr lang="zh-CN" altLang="en-US" dirty="0"/>
              <a:t>的控制信号表达式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1365365"/>
          </a:xfrm>
        </p:spPr>
        <p:txBody>
          <a:bodyPr/>
          <a:lstStyle/>
          <a:p>
            <a:r>
              <a:rPr lang="zh-CN" altLang="en-US" dirty="0" smtClean="0"/>
              <a:t>控制信号表达式构造的基本思路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精确控制每个转发选择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所有非转发的条件都用于选择输入</a:t>
            </a:r>
            <a:r>
              <a:rPr lang="en-US" altLang="zh-CN" dirty="0" smtClean="0"/>
              <a:t>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04488"/>
              </p:ext>
            </p:extLst>
          </p:nvPr>
        </p:nvGraphicFramePr>
        <p:xfrm>
          <a:off x="107504" y="3933056"/>
          <a:ext cx="2880000" cy="22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ID/EX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cal_i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cal_r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EX/MEM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37893"/>
              </p:ext>
            </p:extLst>
          </p:nvPr>
        </p:nvGraphicFramePr>
        <p:xfrm>
          <a:off x="2987504" y="4581128"/>
          <a:ext cx="3168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ID/EX.RS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ForwardRTE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ID/EX.RT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MFRTM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ForwardRTM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EX/MEM.RT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01252"/>
              </p:ext>
            </p:extLst>
          </p:nvPr>
        </p:nvGraphicFramePr>
        <p:xfrm>
          <a:off x="6156496" y="3312488"/>
          <a:ext cx="2880000" cy="1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60164"/>
              </p:ext>
            </p:extLst>
          </p:nvPr>
        </p:nvGraphicFramePr>
        <p:xfrm>
          <a:off x="6156176" y="4581128"/>
          <a:ext cx="2880000" cy="19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36000" marR="36000" marT="36000" marB="36000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66875"/>
              </p:ext>
            </p:extLst>
          </p:nvPr>
        </p:nvGraphicFramePr>
        <p:xfrm>
          <a:off x="7523896" y="764704"/>
          <a:ext cx="1548104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93610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来源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AO@M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M4@W</a:t>
                      </a:r>
                      <a:endParaRPr lang="zh-CN" altLang="en-US" sz="16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示例</a:t>
            </a:r>
            <a:r>
              <a:rPr lang="zh-CN" altLang="en-US" sz="2800" dirty="0"/>
              <a:t>：</a:t>
            </a:r>
            <a:r>
              <a:rPr lang="en-US" altLang="zh-CN" sz="2800" dirty="0"/>
              <a:t>always</a:t>
            </a:r>
            <a:r>
              <a:rPr lang="zh-CN" altLang="en-US" sz="2800" dirty="0"/>
              <a:t>语句建模</a:t>
            </a:r>
            <a:r>
              <a:rPr lang="en-US" altLang="zh-CN" sz="2800" dirty="0"/>
              <a:t>MF_RS_D</a:t>
            </a:r>
            <a:r>
              <a:rPr lang="zh-CN" altLang="en-US" sz="2800" dirty="0"/>
              <a:t>的控制信号</a:t>
            </a:r>
            <a:r>
              <a:rPr lang="zh-CN" altLang="en-US" sz="2800" dirty="0" smtClean="0"/>
              <a:t>表达式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48123"/>
              </p:ext>
            </p:extLst>
          </p:nvPr>
        </p:nvGraphicFramePr>
        <p:xfrm>
          <a:off x="107504" y="5193304"/>
          <a:ext cx="288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/>
                <a:gridCol w="576000"/>
                <a:gridCol w="1440000"/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流水级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源寄存器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涉及指令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IF/ID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rt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Calibri" panose="020F050202020403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600" dirty="0">
                        <a:latin typeface="Calibri" panose="020F050202020403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31898"/>
              </p:ext>
            </p:extLst>
          </p:nvPr>
        </p:nvGraphicFramePr>
        <p:xfrm>
          <a:off x="2987504" y="5841376"/>
          <a:ext cx="3168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/>
                <a:gridCol w="1152000"/>
                <a:gridCol w="1080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ForwardRSD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RF.RD1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MFRTD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ForwardRTD</a:t>
                      </a:r>
                      <a:endParaRPr lang="zh-CN" altLang="en-US" sz="1600" dirty="0" smtClean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RF.RD2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转发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MUX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控制信号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+mn-lt"/>
                          <a:ea typeface="黑体" panose="02010609060101010101" pitchFamily="49" charset="-122"/>
                        </a:rPr>
                        <a:t>输入</a:t>
                      </a:r>
                      <a:r>
                        <a:rPr lang="en-US" altLang="zh-CN" sz="1600" dirty="0" smtClean="0">
                          <a:latin typeface="+mn-lt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6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1631"/>
              </p:ext>
            </p:extLst>
          </p:nvPr>
        </p:nvGraphicFramePr>
        <p:xfrm>
          <a:off x="6156496" y="4572736"/>
          <a:ext cx="2880000" cy="1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EX/MEM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MEM/WB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Tnew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 marT="36000" marB="36000" anchor="ctr"/>
                </a:tc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cal_r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cal_i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ld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0/</a:t>
                      </a:r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 marL="36000" marR="36000" marT="36000" marB="3600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5809"/>
              </p:ext>
            </p:extLst>
          </p:nvPr>
        </p:nvGraphicFramePr>
        <p:xfrm>
          <a:off x="6156176" y="5841376"/>
          <a:ext cx="2880000" cy="6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AO</a:t>
                      </a:r>
                      <a:endParaRPr lang="zh-CN" altLang="en-US" sz="16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AO</a:t>
                      </a:r>
                      <a:endParaRPr lang="zh-CN" altLang="en-US" sz="16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M4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M4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M4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AO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24162" y="2204864"/>
            <a:ext cx="8180445" cy="203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ForwardRSD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IR_D[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cal_r_M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IR_D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[`</a:t>
            </a:r>
            <a:r>
              <a:rPr lang="en-US" altLang="zh-CN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]==IR_M[`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? </a:t>
            </a:r>
            <a:r>
              <a:rPr lang="en-US" altLang="zh-CN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IR_D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cal_i_M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 IR_D[`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IR_M[`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IR_D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cal_r_W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 IR_D[`</a:t>
            </a:r>
            <a:r>
              <a:rPr lang="en-US" altLang="zh-CN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IR_D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cal_i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 IR_D[`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IR_D[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 IR_D[`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IR_W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[`</a:t>
            </a:r>
            <a:r>
              <a:rPr lang="en-US" altLang="zh-CN" b="1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CN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9" name="左大括号 28"/>
          <p:cNvSpPr/>
          <p:nvPr/>
        </p:nvSpPr>
        <p:spPr>
          <a:xfrm>
            <a:off x="755576" y="2564904"/>
            <a:ext cx="288032" cy="1080120"/>
          </a:xfrm>
          <a:prstGeom prst="leftBrace">
            <a:avLst>
              <a:gd name="adj1" fmla="val 3478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3528" y="270892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</a:p>
        </p:txBody>
      </p:sp>
      <p:cxnSp>
        <p:nvCxnSpPr>
          <p:cNvPr id="35" name="Straight Arrow Connector 36"/>
          <p:cNvCxnSpPr/>
          <p:nvPr/>
        </p:nvCxnSpPr>
        <p:spPr>
          <a:xfrm>
            <a:off x="323528" y="2564904"/>
            <a:ext cx="0" cy="11338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108" y="22048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Hign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496" y="36450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Low</a:t>
            </a:r>
            <a:endParaRPr lang="zh-CN" altLang="en-US" dirty="0"/>
          </a:p>
        </p:txBody>
      </p:sp>
      <p:sp>
        <p:nvSpPr>
          <p:cNvPr id="40" name="内容占位符 6"/>
          <p:cNvSpPr txBox="1">
            <a:spLocks/>
          </p:cNvSpPr>
          <p:nvPr/>
        </p:nvSpPr>
        <p:spPr>
          <a:xfrm>
            <a:off x="107504" y="722178"/>
            <a:ext cx="4104456" cy="1365365"/>
          </a:xfrm>
          <a:prstGeom prst="rect">
            <a:avLst/>
          </a:prstGeom>
        </p:spPr>
        <p:txBody>
          <a:bodyPr vert="horz" wrap="square" lIns="0" tIns="36000" rIns="0" bIns="36000" rtlCol="0">
            <a:spAutoFit/>
          </a:bodyPr>
          <a:lstStyle>
            <a:lvl1pPr marL="342900" indent="-342900" algn="l" defTabSz="914400" rtl="0" eaLnBrk="1" fontAlgn="ctr" latinLnBrk="0" hangingPunct="1">
              <a:spcBef>
                <a:spcPts val="1200"/>
              </a:spcBef>
              <a:buClr>
                <a:srgbClr val="00B050"/>
              </a:buClr>
              <a:buSzPct val="50000"/>
              <a:buFont typeface="Wingdings" panose="05000000000000000000" pitchFamily="2" charset="2"/>
              <a:buChar char="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defTabSz="914400" rtl="0" eaLnBrk="1" fontAlgn="ctr" latinLnBrk="0" hangingPunct="1"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fontAlgn="ctr" latinLnBrk="0" hangingPunct="1">
              <a:spcBef>
                <a:spcPts val="12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fontAlgn="ctr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fontAlgn="ctr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66FF"/>
                </a:solidFill>
                <a:latin typeface="黑体" panose="02010609060101010101" pitchFamily="49" charset="-122"/>
              </a:rPr>
              <a:t>宏定义</a:t>
            </a:r>
            <a:r>
              <a:rPr lang="zh-CN" altLang="en-US" dirty="0">
                <a:latin typeface="黑体" panose="02010609060101010101" pitchFamily="49" charset="-122"/>
              </a:rPr>
              <a:t>提高可读性和</a:t>
            </a:r>
            <a:r>
              <a:rPr lang="zh-CN" altLang="en-US" dirty="0" smtClean="0">
                <a:latin typeface="黑体" panose="02010609060101010101" pitchFamily="49" charset="-122"/>
              </a:rPr>
              <a:t>一致性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`define </a:t>
            </a:r>
            <a:r>
              <a:rPr lang="en-US" altLang="zh-CN" b="1" i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altLang="zh-CN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31:26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`define </a:t>
            </a:r>
            <a:r>
              <a:rPr lang="en-US" altLang="zh-CN" b="1" i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25:21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07504" y="4149080"/>
            <a:ext cx="4248472" cy="903700"/>
          </a:xfrm>
        </p:spPr>
        <p:txBody>
          <a:bodyPr/>
          <a:lstStyle/>
          <a:p>
            <a:r>
              <a:rPr lang="zh-CN" altLang="en-US" dirty="0" smtClean="0"/>
              <a:t>顺序代表优先级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多条前序指令写同一个寄存器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13632"/>
              </p:ext>
            </p:extLst>
          </p:nvPr>
        </p:nvGraphicFramePr>
        <p:xfrm>
          <a:off x="7523896" y="764704"/>
          <a:ext cx="1548104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936104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输入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来源</a:t>
                      </a:r>
                      <a:endParaRPr lang="zh-CN" altLang="en-US" sz="16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1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RF.RD1</a:t>
                      </a:r>
                      <a:endParaRPr lang="zh-CN" altLang="en-US" sz="16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16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AO@M</a:t>
                      </a:r>
                      <a:endParaRPr lang="zh-CN" altLang="en-US" sz="16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err="1" smtClean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M4@W</a:t>
                      </a:r>
                      <a:endParaRPr lang="zh-CN" altLang="en-US" sz="1600" b="1" i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35496" y="5733256"/>
            <a:ext cx="91085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62779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/>
              <a:t>形式建模综合方法概述</a:t>
            </a:r>
            <a:endParaRPr lang="en-US" altLang="zh-CN" dirty="0" smtClean="0"/>
          </a:p>
          <a:p>
            <a:r>
              <a:rPr lang="zh-CN" altLang="en-US" dirty="0" smtClean="0"/>
              <a:t>基础指令集与流水线设计规划</a:t>
            </a:r>
            <a:endParaRPr lang="en-US" altLang="zh-CN" dirty="0"/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控制冒险处理机制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控制冒险处理机制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011695"/>
          </a:xfrm>
        </p:spPr>
        <p:txBody>
          <a:bodyPr/>
          <a:lstStyle/>
          <a:p>
            <a:r>
              <a:rPr lang="zh-CN" altLang="en-US" dirty="0" smtClean="0"/>
              <a:t>分歧点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：是否</a:t>
            </a:r>
            <a:r>
              <a:rPr lang="zh-CN" altLang="en-US" dirty="0"/>
              <a:t>实现延迟</a:t>
            </a:r>
            <a:r>
              <a:rPr lang="zh-CN" altLang="en-US" dirty="0" smtClean="0"/>
              <a:t>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如果实现，需要注意</a:t>
            </a:r>
            <a:r>
              <a:rPr lang="en-US" altLang="zh-CN" dirty="0" err="1" smtClean="0"/>
              <a:t>jal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jalr</a:t>
            </a:r>
            <a:r>
              <a:rPr lang="zh-CN" altLang="en-US" dirty="0" smtClean="0"/>
              <a:t>指令应保存</a:t>
            </a:r>
            <a:r>
              <a:rPr lang="en-US" altLang="zh-CN" dirty="0" smtClean="0"/>
              <a:t>PC+8(</a:t>
            </a:r>
            <a:r>
              <a:rPr lang="zh-CN" altLang="en-US" dirty="0" smtClean="0"/>
              <a:t>延迟槽中的指令地址为</a:t>
            </a:r>
            <a:r>
              <a:rPr lang="en-US" altLang="zh-CN" dirty="0" smtClean="0"/>
              <a:t>PC+4)</a:t>
            </a:r>
          </a:p>
          <a:p>
            <a:r>
              <a:rPr lang="zh-CN" altLang="en-US" dirty="0" smtClean="0"/>
              <a:t>分歧点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：执行是否前移至</a:t>
            </a:r>
            <a:r>
              <a:rPr lang="en-US" altLang="zh-CN" dirty="0" smtClean="0"/>
              <a:t>ID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课程要求：实现延迟槽，并且前移至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阶段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692" y="5661248"/>
            <a:ext cx="6141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JAL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JALR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的回写寄存器怎么处理呢？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：视同普通的回写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41554"/>
              </p:ext>
            </p:extLst>
          </p:nvPr>
        </p:nvGraphicFramePr>
        <p:xfrm>
          <a:off x="144496" y="2899312"/>
          <a:ext cx="8892000" cy="26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/>
                <a:gridCol w="2088000"/>
                <a:gridCol w="5400000"/>
              </a:tblGrid>
              <a:tr h="972000">
                <a:tc>
                  <a:txBody>
                    <a:bodyPr/>
                    <a:lstStyle/>
                    <a:p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否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49" charset="-122"/>
                        </a:rPr>
                        <a:t>硬件无需处理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49" charset="-122"/>
                        </a:rPr>
                        <a:t>编译调度指令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B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类：有条件清除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IF/ID</a:t>
                      </a:r>
                    </a:p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J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类：无条件清除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IF/ID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否</a:t>
                      </a:r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B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类：有条件清除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IF/ID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ID/EX</a:t>
                      </a:r>
                    </a:p>
                    <a:p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J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类：无条件清除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IF/ID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ID/EX</a:t>
                      </a:r>
                      <a:r>
                        <a:rPr lang="zh-CN" altLang="en-US" sz="2400" dirty="0" smtClean="0">
                          <a:latin typeface="+mn-lt"/>
                          <a:ea typeface="黑体" panose="02010609060101010101" pitchFamily="49" charset="-122"/>
                        </a:rPr>
                        <a:t>、</a:t>
                      </a:r>
                      <a:r>
                        <a:rPr lang="en-US" altLang="zh-CN" sz="2400" dirty="0" smtClean="0">
                          <a:latin typeface="+mn-lt"/>
                          <a:ea typeface="黑体" panose="02010609060101010101" pitchFamily="49" charset="-122"/>
                        </a:rPr>
                        <a:t>EX/MEM</a:t>
                      </a:r>
                      <a:endParaRPr lang="zh-CN" altLang="en-US" sz="2400" dirty="0" smtClean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7652" y="28273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延迟槽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480" y="337375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7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集中式控制器与分布式控制器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集中式控制器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96" y="1240708"/>
            <a:ext cx="7595368" cy="52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5220072" y="5445224"/>
            <a:ext cx="43204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1827030"/>
          </a:xfrm>
        </p:spPr>
        <p:txBody>
          <a:bodyPr/>
          <a:lstStyle/>
          <a:p>
            <a:r>
              <a:rPr lang="zh-CN" altLang="en-US" dirty="0" smtClean="0"/>
              <a:t>流水线设计的复杂性在于对冲突的覆盖性分析</a:t>
            </a:r>
            <a:endParaRPr lang="en-US" altLang="zh-CN" dirty="0" smtClean="0"/>
          </a:p>
          <a:p>
            <a:pPr lvl="1"/>
            <a:r>
              <a:rPr lang="zh-CN" altLang="en-US" dirty="0"/>
              <a:t>覆盖性分析使得设计与测试均具备</a:t>
            </a:r>
            <a:r>
              <a:rPr lang="zh-CN" altLang="en-US" dirty="0" smtClean="0"/>
              <a:t>了完整的正向设计的理论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zh-CN" altLang="en-US" dirty="0" smtClean="0"/>
              <a:t>分析避免了频繁的、无谓的试错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提高开发效率，确保开发正确性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1387361" y="6080648"/>
            <a:ext cx="7704458" cy="745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Line 7"/>
          <p:cNvSpPr>
            <a:spLocks noChangeShapeType="1"/>
          </p:cNvSpPr>
          <p:nvPr/>
        </p:nvSpPr>
        <p:spPr bwMode="auto">
          <a:xfrm flipV="1">
            <a:off x="3419872" y="2996952"/>
            <a:ext cx="129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7"/>
          <p:cNvSpPr>
            <a:spLocks noChangeShapeType="1"/>
          </p:cNvSpPr>
          <p:nvPr/>
        </p:nvSpPr>
        <p:spPr bwMode="auto">
          <a:xfrm>
            <a:off x="5436095" y="2996951"/>
            <a:ext cx="1" cy="3600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集中式控制器与分布式控制器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分布式式控制器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控制器分布在多个流水线阶段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每级控制器只产生该级功能部件相关的译码信号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流水指令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189351" y="6161484"/>
            <a:ext cx="1919690" cy="722313"/>
            <a:chOff x="729" y="2832"/>
            <a:chExt cx="1562" cy="455"/>
          </a:xfrm>
        </p:grpSpPr>
        <p:sp>
          <p:nvSpPr>
            <p:cNvPr id="6" name="Text Box 41"/>
            <p:cNvSpPr txBox="1">
              <a:spLocks noChangeArrowheads="1"/>
            </p:cNvSpPr>
            <p:nvPr/>
          </p:nvSpPr>
          <p:spPr bwMode="auto">
            <a:xfrm>
              <a:off x="732" y="2841"/>
              <a:ext cx="1272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>
                  <a:solidFill>
                    <a:sysClr val="windowText" lastClr="000000"/>
                  </a:solidFill>
                </a:rPr>
                <a:t>.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Instruction</a:t>
              </a:r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Fetch</a:t>
              </a: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975916" y="6161485"/>
            <a:ext cx="1828746" cy="723900"/>
            <a:chOff x="676" y="2832"/>
            <a:chExt cx="1406" cy="456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676" y="2842"/>
              <a:ext cx="1406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 smtClean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. Decode/</a:t>
              </a:r>
            </a:p>
            <a:p>
              <a:pPr algn="ctr" defTabSz="457200">
                <a:defRPr/>
              </a:pPr>
              <a:r>
                <a:rPr lang="en-US" sz="2000">
                  <a:solidFill>
                    <a:sysClr val="windowText" lastClr="000000"/>
                  </a:solidFill>
                </a:rPr>
                <a:t>   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Register </a:t>
              </a:r>
              <a:r>
                <a:rPr lang="en-US" sz="2000" dirty="0" smtClean="0">
                  <a:solidFill>
                    <a:sysClr val="windowText" lastClr="000000"/>
                  </a:solidFill>
                </a:rPr>
                <a:t>Read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957" y="2832"/>
              <a:ext cx="10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758372" y="6161484"/>
            <a:ext cx="1247759" cy="415925"/>
            <a:chOff x="573" y="2832"/>
            <a:chExt cx="1127" cy="262"/>
          </a:xfrm>
        </p:grpSpPr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573" y="2842"/>
              <a:ext cx="112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3. Execute</a:t>
              </a:r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697" y="2832"/>
              <a:ext cx="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084268" y="6161484"/>
            <a:ext cx="1330325" cy="415925"/>
            <a:chOff x="31" y="2832"/>
            <a:chExt cx="2149" cy="262"/>
          </a:xfrm>
        </p:grpSpPr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" y="2842"/>
              <a:ext cx="214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>
                <a:defRPr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4. Memory</a:t>
              </a: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179" y="2832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7544134" y="6161484"/>
            <a:ext cx="1017546" cy="723900"/>
            <a:chOff x="760" y="2832"/>
            <a:chExt cx="1313" cy="456"/>
          </a:xfrm>
        </p:grpSpPr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760" y="2842"/>
              <a:ext cx="1313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>
                  <a:solidFill>
                    <a:sysClr val="windowText" lastClr="000000"/>
                  </a:solidFill>
                </a:rPr>
                <a:t>5</a:t>
              </a:r>
              <a:r>
                <a:rPr lang="en-US" sz="2000">
                  <a:solidFill>
                    <a:sysClr val="windowText" lastClr="000000"/>
                  </a:solidFill>
                </a:rPr>
                <a:t>. </a:t>
              </a:r>
              <a:r>
                <a:rPr lang="en-US" sz="2000" smtClean="0">
                  <a:solidFill>
                    <a:sysClr val="windowText" lastClr="000000"/>
                  </a:solidFill>
                </a:rPr>
                <a:t>Write</a:t>
              </a:r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 defTabSz="457200"/>
              <a:r>
                <a:rPr lang="en-US" sz="2000" dirty="0">
                  <a:solidFill>
                    <a:sysClr val="windowText" lastClr="000000"/>
                  </a:solidFill>
                </a:rPr>
                <a:t>  </a:t>
              </a:r>
              <a:r>
                <a:rPr lang="en-US" sz="2000" dirty="0" smtClean="0">
                  <a:solidFill>
                    <a:sysClr val="windowText" lastClr="000000"/>
                  </a:solidFill>
                </a:rPr>
                <a:t> Back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>
              <a:off x="823" y="2832"/>
              <a:ext cx="1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323528" y="3921204"/>
            <a:ext cx="7315200" cy="2186884"/>
            <a:chOff x="533400" y="1968500"/>
            <a:chExt cx="7391400" cy="2917111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rot="16200000">
              <a:off x="457348" y="2922095"/>
              <a:ext cx="1292913" cy="378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PC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 rot="-5400000">
              <a:off x="1600200" y="28067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instruction</a:t>
              </a:r>
              <a:endParaRPr lang="en-US" sz="2000" dirty="0">
                <a:solidFill>
                  <a:prstClr val="black"/>
                </a:solidFill>
              </a:endParaRP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1524000" y="3933825"/>
              <a:ext cx="366713" cy="5492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+4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95400" y="3111500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657600" y="2501900"/>
              <a:ext cx="990600" cy="1295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Register</a:t>
              </a:r>
              <a:endParaRPr lang="en-US" sz="2000" dirty="0" smtClean="0">
                <a:solidFill>
                  <a:prstClr val="black"/>
                </a:solidFill>
              </a:endParaRPr>
            </a:p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File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3124200" y="29591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124200" y="3332163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3124200" y="36449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088173" y="3248024"/>
              <a:ext cx="33972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rt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3076333" y="2943226"/>
              <a:ext cx="395287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rs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3079750" y="2562225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dirty="0" err="1">
                  <a:solidFill>
                    <a:prstClr val="black"/>
                  </a:solidFill>
                </a:rPr>
                <a:t>rd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5334000" y="2562225"/>
              <a:ext cx="1219200" cy="1524000"/>
              <a:chOff x="3648" y="1348"/>
              <a:chExt cx="768" cy="960"/>
            </a:xfrm>
          </p:grpSpPr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>
                  <a:gd name="T0" fmla="*/ 0 w 528"/>
                  <a:gd name="T1" fmla="*/ 0 h 960"/>
                  <a:gd name="T2" fmla="*/ 528 w 528"/>
                  <a:gd name="T3" fmla="*/ 192 h 960"/>
                  <a:gd name="T4" fmla="*/ 528 w 528"/>
                  <a:gd name="T5" fmla="*/ 672 h 960"/>
                  <a:gd name="T6" fmla="*/ 0 w 528"/>
                  <a:gd name="T7" fmla="*/ 960 h 960"/>
                  <a:gd name="T8" fmla="*/ 0 w 528"/>
                  <a:gd name="T9" fmla="*/ 528 h 960"/>
                  <a:gd name="T10" fmla="*/ 48 w 528"/>
                  <a:gd name="T11" fmla="*/ 480 h 960"/>
                  <a:gd name="T12" fmla="*/ 0 w 528"/>
                  <a:gd name="T13" fmla="*/ 432 h 960"/>
                  <a:gd name="T14" fmla="*/ 0 w 528"/>
                  <a:gd name="T15" fmla="*/ 0 h 9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8"/>
                  <a:gd name="T25" fmla="*/ 0 h 960"/>
                  <a:gd name="T26" fmla="*/ 528 w 528"/>
                  <a:gd name="T27" fmla="*/ 960 h 9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defTabSz="457200"/>
                <a:r>
                  <a:rPr lang="en-US" sz="2000" dirty="0" smtClean="0">
                    <a:solidFill>
                      <a:prstClr val="black"/>
                    </a:solidFill>
                  </a:rPr>
                  <a:t>ALU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648200" y="36449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3124200" y="3995738"/>
              <a:ext cx="2179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648200" y="2830513"/>
              <a:ext cx="655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 rot="-5400000">
              <a:off x="6096000" y="2959100"/>
              <a:ext cx="1981200" cy="1066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Data</a:t>
              </a:r>
            </a:p>
            <a:p>
              <a:pPr algn="ctr" defTabSz="457200"/>
              <a:r>
                <a:rPr lang="en-US" sz="2000" dirty="0">
                  <a:solidFill>
                    <a:prstClr val="black"/>
                  </a:solidFill>
                </a:rPr>
                <a:t>memory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4876800" y="3644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4876800" y="40259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4876800" y="4330700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7620000" y="324802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7924800" y="1968500"/>
              <a:ext cx="0" cy="127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3921125" y="1968500"/>
              <a:ext cx="40036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0"/>
            <p:cNvSpPr>
              <a:spLocks noChangeShapeType="1"/>
            </p:cNvSpPr>
            <p:nvPr/>
          </p:nvSpPr>
          <p:spPr bwMode="auto">
            <a:xfrm>
              <a:off x="3921125" y="19685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1676400" y="311150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 rot="16200000">
              <a:off x="703652" y="4293696"/>
              <a:ext cx="805021" cy="3788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defTabSz="457200"/>
              <a:r>
                <a:rPr lang="en-US" sz="2000" dirty="0" smtClean="0">
                  <a:solidFill>
                    <a:prstClr val="black"/>
                  </a:solidFill>
                </a:rPr>
                <a:t>MUX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>
              <a:off x="1295400" y="4308475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3743325" y="3995738"/>
              <a:ext cx="0" cy="671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 flipH="1">
              <a:off x="1295400" y="4667250"/>
              <a:ext cx="244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 flipH="1">
              <a:off x="533400" y="44831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 flipV="1">
              <a:off x="533400" y="31115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>
              <a:off x="533400" y="31115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3079750" y="3949700"/>
              <a:ext cx="663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defTabSz="457200"/>
              <a:r>
                <a:rPr lang="en-US" sz="2000" smtClean="0">
                  <a:solidFill>
                    <a:prstClr val="black"/>
                  </a:solidFill>
                </a:rPr>
                <a:t>imm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33"/>
          <p:cNvGrpSpPr/>
          <p:nvPr/>
        </p:nvGrpSpPr>
        <p:grpSpPr>
          <a:xfrm>
            <a:off x="3158168" y="3814192"/>
            <a:ext cx="4361688" cy="2648915"/>
            <a:chOff x="3383280" y="1719072"/>
            <a:chExt cx="4361688" cy="2423031"/>
          </a:xfrm>
        </p:grpSpPr>
        <p:grpSp>
          <p:nvGrpSpPr>
            <p:cNvPr id="56" name="Group 59"/>
            <p:cNvGrpSpPr/>
            <p:nvPr/>
          </p:nvGrpSpPr>
          <p:grpSpPr>
            <a:xfrm>
              <a:off x="3383280" y="1719072"/>
              <a:ext cx="109728" cy="2423031"/>
              <a:chOff x="3383280" y="1627632"/>
              <a:chExt cx="109728" cy="2423031"/>
            </a:xfrm>
          </p:grpSpPr>
          <p:sp>
            <p:nvSpPr>
              <p:cNvPr id="72" name="Rectangle 75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Group 76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74" name="Isosceles Triangle 77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5" name="Straight Connector 78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79"/>
            <p:cNvGrpSpPr/>
            <p:nvPr/>
          </p:nvGrpSpPr>
          <p:grpSpPr>
            <a:xfrm>
              <a:off x="4937760" y="1719072"/>
              <a:ext cx="109728" cy="2423031"/>
              <a:chOff x="3383280" y="1627632"/>
              <a:chExt cx="109728" cy="2423031"/>
            </a:xfrm>
          </p:grpSpPr>
          <p:sp>
            <p:nvSpPr>
              <p:cNvPr id="68" name="Rectangle 80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9" name="Group 81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70" name="Isosceles Triangle 82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1" name="Straight Connector 8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84"/>
            <p:cNvGrpSpPr/>
            <p:nvPr/>
          </p:nvGrpSpPr>
          <p:grpSpPr>
            <a:xfrm>
              <a:off x="6217920" y="1719072"/>
              <a:ext cx="109728" cy="2423031"/>
              <a:chOff x="3383280" y="1627632"/>
              <a:chExt cx="109728" cy="2423031"/>
            </a:xfrm>
          </p:grpSpPr>
          <p:sp>
            <p:nvSpPr>
              <p:cNvPr id="64" name="Rectangle 85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5" name="Group 86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66" name="Isosceles Triangle 87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7" name="Straight Connector 88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89"/>
            <p:cNvGrpSpPr/>
            <p:nvPr/>
          </p:nvGrpSpPr>
          <p:grpSpPr>
            <a:xfrm>
              <a:off x="7635240" y="1719072"/>
              <a:ext cx="109728" cy="2423031"/>
              <a:chOff x="3383280" y="1627632"/>
              <a:chExt cx="109728" cy="2423031"/>
            </a:xfrm>
          </p:grpSpPr>
          <p:sp>
            <p:nvSpPr>
              <p:cNvPr id="60" name="Rectangle 90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1" name="Group 91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62" name="Isosceles Triangle 92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3" name="Straight Connector 9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组合 80"/>
          <p:cNvGrpSpPr/>
          <p:nvPr/>
        </p:nvGrpSpPr>
        <p:grpSpPr>
          <a:xfrm flipH="1">
            <a:off x="3263028" y="2996952"/>
            <a:ext cx="144000" cy="936000"/>
            <a:chOff x="6156176" y="1340768"/>
            <a:chExt cx="584464" cy="1872208"/>
          </a:xfrm>
        </p:grpSpPr>
        <p:cxnSp>
          <p:nvCxnSpPr>
            <p:cNvPr id="82" name="直接箭头连接符 81"/>
            <p:cNvCxnSpPr/>
            <p:nvPr/>
          </p:nvCxnSpPr>
          <p:spPr>
            <a:xfrm flipV="1">
              <a:off x="6156176" y="1340768"/>
              <a:ext cx="0" cy="187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3" name="直接箭头连接符 82"/>
            <p:cNvCxnSpPr/>
            <p:nvPr/>
          </p:nvCxnSpPr>
          <p:spPr>
            <a:xfrm>
              <a:off x="6164640" y="3212976"/>
              <a:ext cx="576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2103165" y="3163034"/>
            <a:ext cx="13167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 defTabSz="457200"/>
            <a:r>
              <a:rPr lang="en-US" altLang="zh-CN" sz="2000" dirty="0" smtClean="0">
                <a:solidFill>
                  <a:prstClr val="black"/>
                </a:solidFill>
              </a:rPr>
              <a:t>Instruction</a:t>
            </a:r>
            <a:endParaRPr lang="en-US" sz="2000" dirty="0" smtClean="0">
              <a:solidFill>
                <a:prstClr val="black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716016" y="2816968"/>
            <a:ext cx="108000" cy="324000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002829" y="2816968"/>
            <a:ext cx="108000" cy="324000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7416328" y="2816968"/>
            <a:ext cx="108000" cy="32400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>
            <a:off x="4788024" y="2996952"/>
            <a:ext cx="12240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 flipV="1">
            <a:off x="6092732" y="2996952"/>
            <a:ext cx="1326540" cy="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Line 7"/>
          <p:cNvSpPr>
            <a:spLocks noChangeShapeType="1"/>
          </p:cNvSpPr>
          <p:nvPr/>
        </p:nvSpPr>
        <p:spPr bwMode="auto">
          <a:xfrm>
            <a:off x="5436096" y="3753112"/>
            <a:ext cx="0" cy="6840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7"/>
          <p:cNvSpPr>
            <a:spLocks noChangeShapeType="1"/>
          </p:cNvSpPr>
          <p:nvPr/>
        </p:nvSpPr>
        <p:spPr bwMode="auto">
          <a:xfrm>
            <a:off x="6804248" y="3753363"/>
            <a:ext cx="0" cy="57600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Line 27"/>
          <p:cNvSpPr>
            <a:spLocks noChangeShapeType="1"/>
          </p:cNvSpPr>
          <p:nvPr/>
        </p:nvSpPr>
        <p:spPr bwMode="auto">
          <a:xfrm>
            <a:off x="7512662" y="2996952"/>
            <a:ext cx="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Line 28"/>
          <p:cNvSpPr>
            <a:spLocks noChangeShapeType="1"/>
          </p:cNvSpPr>
          <p:nvPr/>
        </p:nvSpPr>
        <p:spPr bwMode="auto">
          <a:xfrm flipV="1">
            <a:off x="7668344" y="2636952"/>
            <a:ext cx="0" cy="36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Line 29"/>
          <p:cNvSpPr>
            <a:spLocks noChangeShapeType="1"/>
          </p:cNvSpPr>
          <p:nvPr/>
        </p:nvSpPr>
        <p:spPr bwMode="auto">
          <a:xfrm flipH="1">
            <a:off x="4139952" y="2636912"/>
            <a:ext cx="3528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Line 30"/>
          <p:cNvSpPr>
            <a:spLocks noChangeShapeType="1"/>
          </p:cNvSpPr>
          <p:nvPr/>
        </p:nvSpPr>
        <p:spPr bwMode="auto">
          <a:xfrm>
            <a:off x="4139952" y="3789208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871804" y="3333775"/>
            <a:ext cx="1085384" cy="43204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>
            <a:off x="6804248" y="2996992"/>
            <a:ext cx="1" cy="36000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228184" y="3333776"/>
            <a:ext cx="1085384" cy="432048"/>
          </a:xfrm>
          <a:prstGeom prst="ellipse">
            <a:avLst/>
          </a:prstGeom>
          <a:noFill/>
          <a:ln w="28575">
            <a:solidFill>
              <a:srgbClr val="00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563888" y="3356992"/>
            <a:ext cx="1085384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</a:p>
        </p:txBody>
      </p:sp>
      <p:sp>
        <p:nvSpPr>
          <p:cNvPr id="111" name="Line 30"/>
          <p:cNvSpPr>
            <a:spLocks noChangeShapeType="1"/>
          </p:cNvSpPr>
          <p:nvPr/>
        </p:nvSpPr>
        <p:spPr bwMode="auto">
          <a:xfrm>
            <a:off x="4139952" y="2636912"/>
            <a:ext cx="0" cy="72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集中式控制器与分布式控制器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722178"/>
            <a:ext cx="4680520" cy="3930958"/>
          </a:xfrm>
        </p:spPr>
        <p:txBody>
          <a:bodyPr>
            <a:normAutofit/>
          </a:bodyPr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使用</a:t>
            </a:r>
            <a:r>
              <a:rPr lang="zh-CN" altLang="en-US" dirty="0"/>
              <a:t>率</a:t>
            </a:r>
            <a:r>
              <a:rPr lang="zh-CN" altLang="en-US" dirty="0" smtClean="0"/>
              <a:t>：</a:t>
            </a:r>
            <a:r>
              <a:rPr lang="zh-CN" altLang="en-US" dirty="0"/>
              <a:t>集中式</a:t>
            </a:r>
            <a:r>
              <a:rPr lang="zh-CN" altLang="en-US" dirty="0" smtClean="0"/>
              <a:t>控制器</a:t>
            </a:r>
            <a:r>
              <a:rPr lang="zh-CN" altLang="en-US" dirty="0" smtClean="0">
                <a:solidFill>
                  <a:srgbClr val="FF0000"/>
                </a:solidFill>
              </a:rPr>
              <a:t>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结构简洁性：分布式控制器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 smtClean="0"/>
          </a:p>
          <a:p>
            <a:r>
              <a:rPr lang="zh-CN" altLang="en-US" dirty="0" smtClean="0"/>
              <a:t>项目维护性：分布式控制器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/>
          </a:p>
          <a:p>
            <a:r>
              <a:rPr lang="zh-CN" altLang="en-US" dirty="0" smtClean="0"/>
              <a:t>代码可读性：分布式控制器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"/>
          <a:stretch/>
        </p:blipFill>
        <p:spPr bwMode="auto">
          <a:xfrm>
            <a:off x="4211960" y="3701240"/>
            <a:ext cx="4923656" cy="2608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4"/>
          <a:stretch/>
        </p:blipFill>
        <p:spPr bwMode="auto">
          <a:xfrm>
            <a:off x="4211960" y="748626"/>
            <a:ext cx="4923656" cy="26083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4104576"/>
          </a:xfrm>
        </p:spPr>
        <p:txBody>
          <a:bodyPr/>
          <a:lstStyle/>
          <a:p>
            <a:r>
              <a:rPr lang="zh-CN" altLang="en-US" dirty="0" smtClean="0"/>
              <a:t>集中式译码与分布式译码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基础指令集与流水线设计规划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无转发数据通路构造方法</a:t>
            </a:r>
            <a:endParaRPr lang="en-US" altLang="zh-CN" dirty="0" smtClean="0"/>
          </a:p>
          <a:p>
            <a:r>
              <a:rPr lang="zh-CN" altLang="en-US" dirty="0" smtClean="0"/>
              <a:t>功能部件控制信号构造方法</a:t>
            </a:r>
            <a:endParaRPr lang="en-US" altLang="zh-CN" dirty="0" smtClean="0"/>
          </a:p>
          <a:p>
            <a:r>
              <a:rPr lang="zh-CN" altLang="en-US" dirty="0" smtClean="0"/>
              <a:t>数据冒险的一般性分析方法</a:t>
            </a:r>
            <a:endParaRPr lang="en-US" altLang="zh-CN" dirty="0" smtClean="0"/>
          </a:p>
          <a:p>
            <a:r>
              <a:rPr lang="zh-CN" altLang="en-US" dirty="0" smtClean="0"/>
              <a:t>暂停机制生成方法</a:t>
            </a:r>
            <a:endParaRPr lang="en-US" altLang="zh-CN" dirty="0" smtClean="0"/>
          </a:p>
          <a:p>
            <a:r>
              <a:rPr lang="zh-CN" altLang="en-US" dirty="0" smtClean="0"/>
              <a:t>转发机制生成方法</a:t>
            </a:r>
            <a:endParaRPr lang="en-US" altLang="zh-CN" dirty="0" smtClean="0"/>
          </a:p>
          <a:p>
            <a:r>
              <a:rPr lang="zh-CN" altLang="en-US" dirty="0"/>
              <a:t>控制冒险处理机制</a:t>
            </a:r>
            <a:endParaRPr lang="en-US" altLang="zh-CN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419872" y="6480359"/>
            <a:ext cx="2448272" cy="365125"/>
          </a:xfrm>
        </p:spPr>
        <p:txBody>
          <a:bodyPr/>
          <a:lstStyle/>
          <a:p>
            <a:fld id="{28830286-F6D1-4D88-8A08-C1E3876262B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基础指令集与标准流水线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722178"/>
            <a:ext cx="8928992" cy="2534916"/>
          </a:xfrm>
        </p:spPr>
        <p:txBody>
          <a:bodyPr/>
          <a:lstStyle/>
          <a:p>
            <a:r>
              <a:rPr lang="zh-CN" altLang="en-US" dirty="0" smtClean="0"/>
              <a:t>指令集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addu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subu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ori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lui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jalr</a:t>
            </a:r>
            <a:endParaRPr lang="en-US" altLang="zh-CN" dirty="0" smtClean="0"/>
          </a:p>
          <a:p>
            <a:r>
              <a:rPr lang="zh-CN" altLang="en-US" dirty="0" smtClean="0"/>
              <a:t>典型指令；可以支持大多数程序需求</a:t>
            </a:r>
            <a:endParaRPr lang="en-US" altLang="zh-CN" dirty="0" smtClean="0"/>
          </a:p>
          <a:p>
            <a:r>
              <a:rPr lang="en-US" altLang="zh-CN" dirty="0" err="1" smtClean="0"/>
              <a:t>jal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jalr</a:t>
            </a:r>
            <a:r>
              <a:rPr lang="zh-CN" altLang="en-US" dirty="0" smtClean="0"/>
              <a:t>：涉及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个写入操作，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写入，</a:t>
            </a:r>
            <a:r>
              <a:rPr lang="en-US" altLang="zh-CN" dirty="0" err="1" smtClean="0"/>
              <a:t>RF</a:t>
            </a:r>
            <a:r>
              <a:rPr lang="zh-CN" altLang="en-US" dirty="0" smtClean="0"/>
              <a:t>写入</a:t>
            </a:r>
            <a:endParaRPr lang="en-US" altLang="zh-CN" dirty="0" smtClean="0"/>
          </a:p>
          <a:p>
            <a:endParaRPr lang="en-US" altLang="zh-CN" sz="2800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8388532" y="-10725"/>
            <a:ext cx="736099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LW</a:t>
            </a:r>
          </a:p>
          <a:p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SW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ADDU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SUBU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ORI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LUI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BEQ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JAL</a:t>
            </a:r>
          </a:p>
          <a:p>
            <a:r>
              <a:rPr lang="en-US" altLang="zh-CN" b="1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JALR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95" y="3038409"/>
            <a:ext cx="7206425" cy="153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842266"/>
            <a:ext cx="295400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7544" y="491605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为什么是</a:t>
            </a:r>
            <a:r>
              <a:rPr lang="en-US" altLang="zh-CN" sz="2400" b="1" dirty="0" smtClean="0"/>
              <a:t>RT</a:t>
            </a:r>
            <a:r>
              <a:rPr lang="zh-CN" altLang="en-US" sz="2400" b="1" dirty="0" smtClean="0"/>
              <a:t>？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017" y="4696631"/>
            <a:ext cx="2634500" cy="4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xp模板">
  <a:themeElements>
    <a:clrScheme name="gxp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xp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xp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xp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xp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69590</TotalTime>
  <Words>4920</Words>
  <Application>Microsoft Office PowerPoint</Application>
  <PresentationFormat>全屏显示(4:3)</PresentationFormat>
  <Paragraphs>2105</Paragraphs>
  <Slides>50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黑体</vt:lpstr>
      <vt:lpstr>楷体_GB2312</vt:lpstr>
      <vt:lpstr>宋体</vt:lpstr>
      <vt:lpstr>Arial</vt:lpstr>
      <vt:lpstr>Calibri</vt:lpstr>
      <vt:lpstr>Cambria</vt:lpstr>
      <vt:lpstr>Courier New</vt:lpstr>
      <vt:lpstr>Helvetica</vt:lpstr>
      <vt:lpstr>Times New Roman</vt:lpstr>
      <vt:lpstr>Wingdings</vt:lpstr>
      <vt:lpstr>Wingdings 2</vt:lpstr>
      <vt:lpstr>gxp模板</vt:lpstr>
      <vt:lpstr>4_gxp模板-2</vt:lpstr>
      <vt:lpstr>Office 主题​​</vt:lpstr>
      <vt:lpstr>5_gxp模板-2</vt:lpstr>
      <vt:lpstr>PowerPoint 演示文稿</vt:lpstr>
      <vt:lpstr>提纲</vt:lpstr>
      <vt:lpstr>集中式控制器与分布式控制器</vt:lpstr>
      <vt:lpstr>集中式控制器与分布式控制器</vt:lpstr>
      <vt:lpstr>集中式控制器与分布式控制器</vt:lpstr>
      <vt:lpstr>集中式控制器与分布式控制器</vt:lpstr>
      <vt:lpstr>集中式控制器与分布式控制器</vt:lpstr>
      <vt:lpstr>提纲</vt:lpstr>
      <vt:lpstr>基础指令集与标准流水线</vt:lpstr>
      <vt:lpstr>基础指令集与标准流水线</vt:lpstr>
      <vt:lpstr>基础指令集与标准流水线</vt:lpstr>
      <vt:lpstr>基础指令集与标准流水线</vt:lpstr>
      <vt:lpstr>PowerPoint 演示文稿</vt:lpstr>
      <vt:lpstr>3控制器架构</vt:lpstr>
      <vt:lpstr>流水线功能部件</vt:lpstr>
      <vt:lpstr>流水线寄存器</vt:lpstr>
      <vt:lpstr>提纲</vt:lpstr>
      <vt:lpstr>流水线数据通路构造表格</vt:lpstr>
      <vt:lpstr>S1：LW的数据通路</vt:lpstr>
      <vt:lpstr>S1：全部指令的数据通路</vt:lpstr>
      <vt:lpstr>S2：综合全部指令的数据通路</vt:lpstr>
      <vt:lpstr>提纲</vt:lpstr>
      <vt:lpstr>功能部件控制信号构造方法</vt:lpstr>
      <vt:lpstr>提纲</vt:lpstr>
      <vt:lpstr>数据冒险：需求与供给能否匹配？</vt:lpstr>
      <vt:lpstr>需求者的最晚时间模型</vt:lpstr>
      <vt:lpstr>供给者的最早时间模型</vt:lpstr>
      <vt:lpstr>数据冒险的策略分析</vt:lpstr>
      <vt:lpstr>数据冒险的策略分析</vt:lpstr>
      <vt:lpstr>提纲</vt:lpstr>
      <vt:lpstr>构造Tuse表和Tnew表</vt:lpstr>
      <vt:lpstr>构造Tuse表和Tnew表</vt:lpstr>
      <vt:lpstr>构造阻塞矩阵</vt:lpstr>
      <vt:lpstr>暂停控制信号</vt:lpstr>
      <vt:lpstr>暂停控制信号</vt:lpstr>
      <vt:lpstr>提纲</vt:lpstr>
      <vt:lpstr>转发机制生成方法</vt:lpstr>
      <vt:lpstr>根据Tuse和Tnew构造每个转发MUX</vt:lpstr>
      <vt:lpstr>根据Tuse和Tnew构造每个转发MUX</vt:lpstr>
      <vt:lpstr>根据Tuse和Tnew构造每个转发MUX</vt:lpstr>
      <vt:lpstr>根据Tuse和Tnew构造每个转发MUX</vt:lpstr>
      <vt:lpstr>根据Tuse和Tnew构造每个转发MUX</vt:lpstr>
      <vt:lpstr>数据通路增加转发MUX</vt:lpstr>
      <vt:lpstr>数据通路增加转发MUX</vt:lpstr>
      <vt:lpstr>转发机制生成方法</vt:lpstr>
      <vt:lpstr>S2：构造每个转发MUX的控制信号表达式</vt:lpstr>
      <vt:lpstr>示例：always语句建模MF_RS_D的控制信号表达式</vt:lpstr>
      <vt:lpstr>提纲</vt:lpstr>
      <vt:lpstr>控制冒险处理机制</vt:lpstr>
      <vt:lpstr>总结</vt:lpstr>
    </vt:vector>
  </TitlesOfParts>
  <Company>GXP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GXP</dc:creator>
  <cp:lastModifiedBy>JWN</cp:lastModifiedBy>
  <cp:revision>1339</cp:revision>
  <cp:lastPrinted>2017-11-24T00:43:55Z</cp:lastPrinted>
  <dcterms:created xsi:type="dcterms:W3CDTF">2012-04-28T15:01:00Z</dcterms:created>
  <dcterms:modified xsi:type="dcterms:W3CDTF">2020-11-16T03:47:35Z</dcterms:modified>
</cp:coreProperties>
</file>